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4"/>
  </p:notesMasterIdLst>
  <p:handoutMasterIdLst>
    <p:handoutMasterId r:id="rId15"/>
  </p:handoutMasterIdLst>
  <p:sldIdLst>
    <p:sldId id="256" r:id="rId5"/>
    <p:sldId id="272" r:id="rId6"/>
    <p:sldId id="264" r:id="rId7"/>
    <p:sldId id="258" r:id="rId8"/>
    <p:sldId id="275" r:id="rId9"/>
    <p:sldId id="263" r:id="rId10"/>
    <p:sldId id="276" r:id="rId11"/>
    <p:sldId id="277" r:id="rId12"/>
    <p:sldId id="270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00" d="100"/>
          <a:sy n="100" d="100"/>
        </p:scale>
        <p:origin x="19" y="-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kirstimo@uio.no" TargetMode="External"/><Relationship Id="rId2" Type="http://schemas.openxmlformats.org/officeDocument/2006/relationships/hyperlink" Target="https://www.uio.no/for-ansatte/arbeidsstotte/sta/undervisning/merittering/merittering.html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Meritteringssøknaden</a:t>
            </a:r>
            <a:r>
              <a:rPr lang="en-US" dirty="0"/>
              <a:t> </a:t>
            </a:r>
            <a:r>
              <a:rPr lang="en-US" dirty="0" err="1"/>
              <a:t>Formelle</a:t>
            </a:r>
            <a:r>
              <a:rPr lang="en-US" dirty="0"/>
              <a:t> </a:t>
            </a:r>
            <a:r>
              <a:rPr lang="en-US" dirty="0" err="1"/>
              <a:t>krav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Kirsti Margrethe Mortensen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seniorrådgiver</a:t>
            </a:r>
            <a:r>
              <a:rPr lang="en-US" dirty="0"/>
              <a:t>, </a:t>
            </a:r>
            <a:r>
              <a:rPr lang="en-US" dirty="0" err="1"/>
              <a:t>Studieavdelingen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en-US" dirty="0" err="1"/>
              <a:t>juni</a:t>
            </a:r>
            <a:r>
              <a:rPr lang="en-US" dirty="0"/>
              <a:t> 2025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D3EBCF2-0B78-36D2-C06D-80B6B07AE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694" y="464266"/>
            <a:ext cx="6115837" cy="611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7795682-534E-599D-4B13-FEC322C8E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25AAA0-16B2-D072-43E7-4C5C96AC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A11D570-2135-C1AF-81B8-D131F410E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362" y="272264"/>
            <a:ext cx="8858864" cy="579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1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64D347B-1E79-4026-F7CD-3AB9934A935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8764F70-7FE9-4D1A-0C7D-A3F4B67AE9E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8DF7715F-1929-C2A8-BC6D-83FA308D9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Spissformulert: </a:t>
            </a:r>
            <a:br>
              <a:rPr lang="nb-NO" dirty="0"/>
            </a:br>
            <a:r>
              <a:rPr lang="nb-NO" dirty="0"/>
              <a:t>Uten det formelle i orden blir du ikke vurdert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30E5612E-A026-8B48-B962-2EED8582217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94191" y="1057822"/>
            <a:ext cx="11471910" cy="494749"/>
          </a:xfrm>
        </p:spPr>
        <p:txBody>
          <a:bodyPr/>
          <a:lstStyle/>
          <a:p>
            <a:br>
              <a:rPr lang="nb-NO" dirty="0">
                <a:sym typeface="Wingdings" panose="05000000000000000000" pitchFamily="2" charset="2"/>
              </a:rPr>
            </a:br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F35FB26-DC3D-F4A0-EB25-57F04A8A3716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	</a:t>
            </a: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sz="3200" dirty="0">
                <a:sym typeface="Wingdings" panose="05000000000000000000" pitchFamily="2" charset="2"/>
              </a:rPr>
              <a:t>	1. Minimum 2 års </a:t>
            </a:r>
            <a:r>
              <a:rPr lang="nb-NO" sz="3200" b="1" dirty="0">
                <a:sym typeface="Wingdings" panose="05000000000000000000" pitchFamily="2" charset="2"/>
              </a:rPr>
              <a:t>fast</a:t>
            </a:r>
            <a:r>
              <a:rPr lang="nb-NO" sz="3200" dirty="0">
                <a:sym typeface="Wingdings" panose="05000000000000000000" pitchFamily="2" charset="2"/>
              </a:rPr>
              <a:t> ansettelse</a:t>
            </a:r>
          </a:p>
          <a:p>
            <a:pPr marL="0" indent="0">
              <a:buNone/>
            </a:pPr>
            <a:r>
              <a:rPr lang="nb-NO" sz="3200" dirty="0">
                <a:sym typeface="Wingdings" panose="05000000000000000000" pitchFamily="2" charset="2"/>
              </a:rPr>
              <a:t>	2. Søknadsfrist 1. september kl. 2359 via nettskjema</a:t>
            </a:r>
          </a:p>
          <a:p>
            <a:pPr marL="0" indent="0">
              <a:buNone/>
            </a:pPr>
            <a:r>
              <a:rPr lang="nb-NO" sz="3200" dirty="0">
                <a:sym typeface="Wingdings" panose="05000000000000000000" pitchFamily="2" charset="2"/>
              </a:rPr>
              <a:t>	3. Formelle krav til selve søknaden</a:t>
            </a: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750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0DC500C2-C438-8917-F278-856A70D27AA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A75011E-85C7-EDFD-9755-83F8833E639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A0B0682-D33A-238C-67E5-5E1C3529E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Formelle krav til selve søknaden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D780EE-5D74-24BF-D905-7F6AD882803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5719"/>
          </a:xfrm>
        </p:spPr>
        <p:txBody>
          <a:bodyPr/>
          <a:lstStyle/>
          <a:p>
            <a:r>
              <a:rPr lang="nb-NO" dirty="0"/>
              <a:t>	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A44D034-2E6D-6C47-64D9-788E81492F32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902704"/>
            <a:ext cx="11471910" cy="515589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nb-NO" dirty="0"/>
              <a:t>Søknadstekst</a:t>
            </a:r>
          </a:p>
          <a:p>
            <a:pPr marL="0" indent="0">
              <a:buNone/>
            </a:pPr>
            <a:r>
              <a:rPr lang="nb-NO" dirty="0"/>
              <a:t>      	</a:t>
            </a:r>
            <a:r>
              <a:rPr lang="nb-NO" dirty="0">
                <a:sym typeface="Wingdings" panose="05000000000000000000" pitchFamily="2" charset="2"/>
              </a:rPr>
              <a:t>  </a:t>
            </a:r>
            <a:r>
              <a:rPr lang="nb-NO" dirty="0"/>
              <a:t>Inntil 6000 ord, inkludert fotnoter</a:t>
            </a:r>
          </a:p>
          <a:p>
            <a:pPr marL="0" indent="0">
              <a:buNone/>
            </a:pPr>
            <a:r>
              <a:rPr lang="nb-NO" dirty="0"/>
              <a:t>2. Utdanningsfaglig cv</a:t>
            </a:r>
          </a:p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	 </a:t>
            </a:r>
            <a:r>
              <a:rPr lang="nb-NO" dirty="0"/>
              <a:t>Maksimalt fire A4-sider med skriftstørrelse 11</a:t>
            </a:r>
          </a:p>
          <a:p>
            <a:pPr marL="0" indent="0" algn="l" fontAlgn="base">
              <a:buNone/>
            </a:pPr>
            <a:r>
              <a:rPr lang="nb-NO" dirty="0"/>
              <a:t>3. 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Støttebrev fra din leder med personalansvar. Støttebrevet må inneholde </a:t>
            </a:r>
            <a:b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   tre spesifikke krav.</a:t>
            </a:r>
          </a:p>
          <a:p>
            <a:pPr marL="0" indent="0" algn="ctr" fontAlgn="base">
              <a:buNone/>
            </a:pP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-----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Du kan i tillegg legge ved inntil 8 vedlegg samlet i inntil 2 filer i </a:t>
            </a:r>
            <a:r>
              <a:rPr lang="nb-NO" b="0" i="0" dirty="0" err="1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pdf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-format .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Det er søkers eget ansvar å se til at eventuelle lenker er klikkbare. </a:t>
            </a:r>
          </a:p>
          <a:p>
            <a:pPr marL="457200" indent="-457200">
              <a:buAutoNum type="arabicPeriod"/>
            </a:pPr>
            <a:endParaRPr lang="nb-NO" dirty="0"/>
          </a:p>
          <a:p>
            <a:pPr marL="457200" indent="-457200">
              <a:buAutoNum type="arabicPeriod"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607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B11370-C42B-BCCF-16E1-7111F893D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9977B8-06B0-7CCA-DF6B-7CF175C7A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06E574-518C-1900-29BE-8690BBB50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Mer om kravene til leders støttebrev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387D14-1DE0-77F4-3E07-8CF8B786979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457200" indent="-457200">
              <a:buAutoNum type="arabicPeriod"/>
            </a:pPr>
            <a:endParaRPr lang="nb-NO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nb-NO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Bekrefte å ha gjort seg kjent med insentivene for meritteringsordningen</a:t>
            </a:r>
          </a:p>
          <a:p>
            <a:pPr algn="l" fontAlgn="base">
              <a:buFont typeface="+mj-lt"/>
              <a:buAutoNum type="arabicPeriod"/>
            </a:pPr>
            <a: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 Bekrefte at enheten vil tilrettelegge for at søker får benytte seg av   </a:t>
            </a:r>
            <a:b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   insentivene ved en eventuell utnevnelse til merittert utdanner</a:t>
            </a:r>
            <a:endParaRPr lang="nb-NO" sz="28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 Bekrefte at søker er vurdert til å oppfylle kravene til</a:t>
            </a:r>
            <a:b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   universitetspedagogisk basiskompetanse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. </a:t>
            </a:r>
          </a:p>
          <a:p>
            <a:pPr algn="l" fontAlgn="base">
              <a:buFont typeface="+mj-lt"/>
              <a:buAutoNum type="arabicPeriod"/>
            </a:pPr>
            <a:endParaRPr lang="nb-NO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985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41B1679-3532-3B90-7AC3-487DDA2BAA6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9AD1448-A7D6-0D34-71B1-E07E06C36BE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ABE7665-7E59-074D-9FD6-354743BB8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SoTL</a:t>
            </a:r>
            <a:r>
              <a:rPr lang="nb-NO" dirty="0"/>
              <a:t> – </a:t>
            </a:r>
            <a:r>
              <a:rPr lang="nb-NO"/>
              <a:t>selve vurderingen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566E670F-FC3B-0FA8-F6E3-B4FD4CE9D2C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0E3ACBD-E798-EE46-EED2-67B9C399E475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Meritteringsordningen er kriteriebasert, og søker må oppfylle samtlige fire </a:t>
            </a:r>
            <a:r>
              <a:rPr lang="nb-NO" b="0" i="0" dirty="0" err="1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SoTL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-kriteriene for å komme i betraktning til å bli utnevnt til merittert utdanner.</a:t>
            </a:r>
          </a:p>
          <a:p>
            <a:pPr marL="0" indent="0">
              <a:buNone/>
            </a:pPr>
            <a:endParaRPr lang="nb-NO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dirty="0"/>
              <a:t>Vårt store håp er at beskrivelsen av </a:t>
            </a:r>
            <a:r>
              <a:rPr lang="nb-NO" dirty="0" err="1"/>
              <a:t>SoTL</a:t>
            </a:r>
            <a:r>
              <a:rPr lang="nb-NO" dirty="0"/>
              <a:t>-kriteriene skal gjøre det enklere for alle  potensielle søkere å skrive søknaden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02543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5822D12-308C-0180-F4C2-BCDDB864396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980C729-C05E-6B02-307B-4F2AEFD146A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1A97CCA-EDE4-6DC5-7762-1C8ABE392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Bedømmelseskomiteen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8F3E5952-27B1-2CA5-F2D5-55CAEBD5232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AEA79C2-254C-2E56-E681-2EAEB897F90B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Arbeider konfidensielt</a:t>
            </a:r>
          </a:p>
          <a:p>
            <a:r>
              <a:rPr lang="nb-NO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Søknader som tilfredsstiller de formelle kravene til søkeren, søknaden og vedlegg, vurderes av en Bedømmelseskomite. </a:t>
            </a:r>
          </a:p>
          <a:p>
            <a:r>
              <a:rPr lang="nb-NO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Bedømmelseskomiteens innstilling legges fram for Universitetsstyret ved rektor.</a:t>
            </a:r>
          </a:p>
          <a:p>
            <a:r>
              <a:rPr lang="nb-NO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Rektor på fullmakt fra Universitetsstyret fatter endelig vedtak. </a:t>
            </a:r>
          </a:p>
          <a:p>
            <a:r>
              <a:rPr lang="nb-NO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Vedtaket kan ikke påklages.</a:t>
            </a: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905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BD84918-0623-EE0A-8C3A-7B912FAD84A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D57C228-7FD3-E9AF-2155-E676D203C27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1E0EBC7-42D8-2CB3-2A3C-1E4495DAE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Bedømmelseskomiteen </a:t>
            </a:r>
            <a:r>
              <a:rPr lang="nb-NO"/>
              <a:t>2025 består av: 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41896AA4-0658-BDA9-0E83-8729F846C05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7"/>
            <a:ext cx="11471910" cy="83134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479BE53-DD09-1D22-30A8-C5DFBDEFC390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345886"/>
            <a:ext cx="11471910" cy="4712716"/>
          </a:xfrm>
        </p:spPr>
        <p:txBody>
          <a:bodyPr/>
          <a:lstStyle/>
          <a:p>
            <a:r>
              <a:rPr lang="nb-NO" dirty="0"/>
              <a:t>Magnus Løberg, leder av komiteen og prodekan MED</a:t>
            </a:r>
          </a:p>
          <a:p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Helge Ivar Strømsø, professor, </a:t>
            </a:r>
            <a:r>
              <a:rPr lang="nb-NO" b="0" i="0" dirty="0" err="1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LINKs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representant  </a:t>
            </a:r>
          </a:p>
          <a:p>
            <a:r>
              <a:rPr lang="nb-NO" dirty="0"/>
              <a:t>Jonas Bakken, professor og representant fra PA</a:t>
            </a:r>
          </a:p>
          <a:p>
            <a:r>
              <a:rPr lang="nb-NO" dirty="0"/>
              <a:t>Tone Fredsvik Gregers, dosent, faglig leder av KURT og representant fra PA</a:t>
            </a:r>
          </a:p>
          <a:p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Anna Steen-Utheim, første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amanuensis USN, ekstern representant</a:t>
            </a:r>
          </a:p>
          <a:p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Sondre M. Klungland, SP</a:t>
            </a:r>
          </a:p>
          <a:p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Student – navn kommer, SP</a:t>
            </a:r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1817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27EF64A5-B538-E2BC-B659-3DC3F48B205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F61E8D-7A18-537E-61FF-498B4A3E39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6F76CA6-23A0-E83D-1842-C4EFF5E0F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48FE631-FC00-A80B-2D86-A2E52B983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4C96519F-D0E6-466F-9B52-EA35EFA9A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9550"/>
            <a:ext cx="9144000" cy="5003572"/>
          </a:xfrm>
        </p:spPr>
        <p:txBody>
          <a:bodyPr/>
          <a:lstStyle/>
          <a:p>
            <a:r>
              <a:rPr lang="nb-NO" dirty="0"/>
              <a:t>Flere spørsmål?</a:t>
            </a:r>
            <a:br>
              <a:rPr lang="nb-NO" dirty="0"/>
            </a:br>
            <a:r>
              <a:rPr lang="nb-NO" dirty="0">
                <a:hlinkClick r:id="rId2"/>
              </a:rPr>
              <a:t>Nettside med informasjon og </a:t>
            </a:r>
            <a:br>
              <a:rPr lang="nb-NO" dirty="0">
                <a:hlinkClick r:id="rId2"/>
              </a:rPr>
            </a:br>
            <a:r>
              <a:rPr lang="nb-NO" dirty="0">
                <a:hlinkClick r:id="rId2"/>
              </a:rPr>
              <a:t>søknadsskjema</a:t>
            </a:r>
            <a:br>
              <a:rPr lang="nb-NO" dirty="0"/>
            </a:br>
            <a:br>
              <a:rPr lang="nb-NO" dirty="0"/>
            </a:br>
            <a:r>
              <a:rPr lang="nb-NO" dirty="0"/>
              <a:t>eller</a:t>
            </a:r>
            <a:br>
              <a:rPr lang="nb-NO" dirty="0"/>
            </a:br>
            <a:br>
              <a:rPr lang="nb-NO" dirty="0"/>
            </a:br>
            <a:r>
              <a:rPr lang="nb-NO" dirty="0">
                <a:hlinkClick r:id="rId3"/>
              </a:rPr>
              <a:t>kirstimo@uio.no</a:t>
            </a:r>
            <a:br>
              <a:rPr lang="nb-NO" dirty="0"/>
            </a:br>
            <a:r>
              <a:rPr lang="nb-NO" dirty="0"/>
              <a:t>22 85 78 34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2F086197-7DBB-D7E1-C1B2-B12CFC4389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77163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97864E729E79C459656860AC5990875" ma:contentTypeVersion="6" ma:contentTypeDescription="Opprett et nytt dokument." ma:contentTypeScope="" ma:versionID="ec64667269d4f4ca28ead8b477e43e9d">
  <xsd:schema xmlns:xsd="http://www.w3.org/2001/XMLSchema" xmlns:xs="http://www.w3.org/2001/XMLSchema" xmlns:p="http://schemas.microsoft.com/office/2006/metadata/properties" xmlns:ns2="9c4473f6-c1f8-43cf-8d90-2da909956579" xmlns:ns3="65f4e2b9-e782-4603-b5d2-e55f2a3ebece" targetNamespace="http://schemas.microsoft.com/office/2006/metadata/properties" ma:root="true" ma:fieldsID="4bcb3ad3fb852dbf77f3c328421c14d1" ns2:_="" ns3:_="">
    <xsd:import namespace="9c4473f6-c1f8-43cf-8d90-2da909956579"/>
    <xsd:import namespace="65f4e2b9-e782-4603-b5d2-e55f2a3ebe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4473f6-c1f8-43cf-8d90-2da9099565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4e2b9-e782-4603-b5d2-e55f2a3ebe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3E59C1-A1AD-435D-AE5A-C5423D243332}"/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www.w3.org/XML/1998/namespace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51b60cdc-fcc3-4371-9f7d-eebc3cfc6382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14373</TotalTime>
  <Words>389</Words>
  <Application>Microsoft Office PowerPoint</Application>
  <PresentationFormat>Widescreen</PresentationFormat>
  <Paragraphs>57</Paragraphs>
  <Slides>9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6" baseType="lpstr">
      <vt:lpstr>Arial</vt:lpstr>
      <vt:lpstr>Arial, sans-serif</vt:lpstr>
      <vt:lpstr>Calibri</vt:lpstr>
      <vt:lpstr>Times New Roman</vt:lpstr>
      <vt:lpstr>Wingdings</vt:lpstr>
      <vt:lpstr>Office Theme</vt:lpstr>
      <vt:lpstr>think-cell Slide</vt:lpstr>
      <vt:lpstr>Meritteringssøknaden Formelle krav</vt:lpstr>
      <vt:lpstr>PowerPoint-presentasjon</vt:lpstr>
      <vt:lpstr>Spissformulert:  Uten det formelle i orden blir du ikke vurdert</vt:lpstr>
      <vt:lpstr>Formelle krav til selve søknaden</vt:lpstr>
      <vt:lpstr>Mer om kravene til leders støttebrev</vt:lpstr>
      <vt:lpstr>SoTL – selve vurderingen</vt:lpstr>
      <vt:lpstr>Bedømmelseskomiteen</vt:lpstr>
      <vt:lpstr>Bedømmelseskomiteen 2025 består av: </vt:lpstr>
      <vt:lpstr>Flere spørsmål? Nettside med informasjon og  søknadsskjema  eller  kirstimo@uio.no 22 85 78 34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Oppfølging av UiOs eksterne evaluring av meritteringsordningen</dc:title>
  <dc:creator>Kirsti Margrethe Mortensen</dc:creator>
  <cp:lastModifiedBy>Kirsti Margrethe Mortensen</cp:lastModifiedBy>
  <cp:revision>50</cp:revision>
  <dcterms:created xsi:type="dcterms:W3CDTF">2023-01-10T16:04:43Z</dcterms:created>
  <dcterms:modified xsi:type="dcterms:W3CDTF">2025-06-02T15:47:46Z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0x010100997864E729E79C459656860AC5990875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