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2" r:id="rId2"/>
    <p:sldId id="296" r:id="rId3"/>
    <p:sldId id="286" r:id="rId4"/>
    <p:sldId id="290" r:id="rId5"/>
    <p:sldId id="303" r:id="rId6"/>
    <p:sldId id="292" r:id="rId7"/>
    <p:sldId id="293" r:id="rId8"/>
    <p:sldId id="304" r:id="rId9"/>
    <p:sldId id="294" r:id="rId10"/>
    <p:sldId id="281" r:id="rId11"/>
    <p:sldId id="297" r:id="rId12"/>
    <p:sldId id="283" r:id="rId13"/>
    <p:sldId id="270" r:id="rId14"/>
    <p:sldId id="300" r:id="rId15"/>
    <p:sldId id="299" r:id="rId16"/>
    <p:sldId id="298" r:id="rId17"/>
    <p:sldId id="301" r:id="rId18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321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23.06.2017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751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86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9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9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9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9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9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6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96200" cy="1143000"/>
          </a:xfrm>
        </p:spPr>
        <p:txBody>
          <a:bodyPr/>
          <a:lstStyle/>
          <a:p>
            <a:r>
              <a:rPr lang="nb-NO" dirty="0" smtClean="0"/>
              <a:t>AMU, EA og Byggesaker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Tema: EAs </a:t>
            </a:r>
            <a:r>
              <a:rPr lang="nb-NO" dirty="0"/>
              <a:t>rolle knyttet til </a:t>
            </a:r>
            <a:r>
              <a:rPr lang="nb-NO" dirty="0" smtClean="0"/>
              <a:t>byggesaker </a:t>
            </a:r>
            <a:r>
              <a:rPr lang="nb-NO" dirty="0"/>
              <a:t>og avtaleverk m.m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De </a:t>
            </a:r>
            <a:r>
              <a:rPr lang="nb-NO" dirty="0"/>
              <a:t>store prosjektene (LVS </a:t>
            </a:r>
            <a:r>
              <a:rPr lang="nb-NO" dirty="0" err="1"/>
              <a:t>osv</a:t>
            </a:r>
            <a:r>
              <a:rPr lang="nb-NO" dirty="0"/>
              <a:t>) og forhold knyttet til hoved- og tilpasningsavtale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De </a:t>
            </a:r>
            <a:r>
              <a:rPr lang="nb-NO" dirty="0" smtClean="0"/>
              <a:t>bruker-initierte </a:t>
            </a:r>
            <a:r>
              <a:rPr lang="nb-NO" dirty="0"/>
              <a:t>prosjektene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Prosjekthåndbokens </a:t>
            </a:r>
            <a:r>
              <a:rPr lang="nb-NO" dirty="0"/>
              <a:t>behandling av </a:t>
            </a:r>
            <a:r>
              <a:rPr lang="nb-NO" dirty="0" err="1"/>
              <a:t>pkt</a:t>
            </a:r>
            <a:r>
              <a:rPr lang="nb-NO" dirty="0"/>
              <a:t> 1 og 2</a:t>
            </a:r>
          </a:p>
          <a:p>
            <a:endParaRPr lang="nb-NO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696200" cy="1143000"/>
          </a:xfrm>
        </p:spPr>
        <p:txBody>
          <a:bodyPr/>
          <a:lstStyle/>
          <a:p>
            <a:r>
              <a:rPr lang="nb-NO" dirty="0" smtClean="0"/>
              <a:t>Byggesaker  -  «bruker-initierte» prosjekter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96200" cy="4114800"/>
          </a:xfrm>
        </p:spPr>
        <p:txBody>
          <a:bodyPr/>
          <a:lstStyle/>
          <a:p>
            <a:r>
              <a:rPr lang="nb-NO" dirty="0"/>
              <a:t>I det etterfølgende </a:t>
            </a:r>
            <a:r>
              <a:rPr lang="nb-NO" dirty="0" smtClean="0"/>
              <a:t>vurderer EA avtaleforholdene for «bruker-initierte prosjekter» </a:t>
            </a:r>
            <a:endParaRPr lang="nb-NO" dirty="0"/>
          </a:p>
          <a:p>
            <a:r>
              <a:rPr lang="nb-NO" dirty="0"/>
              <a:t>EA foreslår tiltak der EA oppfatter avtaleverket som </a:t>
            </a:r>
            <a:r>
              <a:rPr lang="nb-NO" dirty="0" smtClean="0"/>
              <a:t>uklart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696200" cy="1143000"/>
          </a:xfrm>
        </p:spPr>
        <p:txBody>
          <a:bodyPr/>
          <a:lstStyle/>
          <a:p>
            <a:r>
              <a:rPr lang="nb-NO" dirty="0" smtClean="0"/>
              <a:t>Byggesaker  -  «bruker-initierte» prosjekter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96200" cy="4114800"/>
          </a:xfrm>
        </p:spPr>
        <p:txBody>
          <a:bodyPr/>
          <a:lstStyle/>
          <a:p>
            <a:r>
              <a:rPr lang="nb-NO" dirty="0" smtClean="0"/>
              <a:t>Bruker (</a:t>
            </a:r>
            <a:r>
              <a:rPr lang="nb-NO" dirty="0" err="1" smtClean="0"/>
              <a:t>dvs</a:t>
            </a:r>
            <a:r>
              <a:rPr lang="nb-NO" dirty="0" smtClean="0"/>
              <a:t> fakulteter/museer) har behov for en ombygging eller nye arealer.</a:t>
            </a:r>
          </a:p>
          <a:p>
            <a:r>
              <a:rPr lang="nb-NO" dirty="0" smtClean="0"/>
              <a:t>Bruker fremlegger </a:t>
            </a:r>
            <a:r>
              <a:rPr lang="nb-NO" dirty="0"/>
              <a:t>behov for prosjektet for </a:t>
            </a:r>
            <a:r>
              <a:rPr lang="nb-NO" dirty="0" smtClean="0"/>
              <a:t>EA i </a:t>
            </a:r>
            <a:r>
              <a:rPr lang="nb-NO" dirty="0"/>
              <a:t>forbindelse med årlige dialogmøter </a:t>
            </a:r>
            <a:r>
              <a:rPr lang="nb-NO" dirty="0" smtClean="0"/>
              <a:t>(</a:t>
            </a:r>
            <a:r>
              <a:rPr lang="nb-NO" dirty="0" err="1" smtClean="0"/>
              <a:t>evt</a:t>
            </a:r>
            <a:r>
              <a:rPr lang="nb-NO" dirty="0" smtClean="0"/>
              <a:t>  </a:t>
            </a:r>
            <a:r>
              <a:rPr lang="nb-NO" dirty="0"/>
              <a:t>som satsing i ordinær </a:t>
            </a:r>
            <a:r>
              <a:rPr lang="nb-NO" dirty="0" smtClean="0"/>
              <a:t>budsjettprosess)</a:t>
            </a:r>
            <a:endParaRPr lang="nb-NO" dirty="0"/>
          </a:p>
          <a:p>
            <a:r>
              <a:rPr lang="nb-NO" dirty="0" smtClean="0"/>
              <a:t>Prosjektet vurderes og prioriteres av EA ved bruk av EAs porteføljestyringsmodell</a:t>
            </a:r>
          </a:p>
          <a:p>
            <a:pPr marL="0" indent="0">
              <a:buNone/>
            </a:pPr>
            <a:r>
              <a:rPr lang="nb-NO" i="1" dirty="0" smtClean="0"/>
              <a:t>EAs forutsetning : Bruker forankrer behovet i egen enhet. Herunder involvere VO, BHT og organisasjonene (ved innledende planlegging internt ved enheten).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96200" cy="1143000"/>
          </a:xfrm>
        </p:spPr>
        <p:txBody>
          <a:bodyPr/>
          <a:lstStyle/>
          <a:p>
            <a:r>
              <a:rPr lang="nb-NO" dirty="0" smtClean="0"/>
              <a:t>Byggesaker  -  </a:t>
            </a:r>
            <a:r>
              <a:rPr lang="nb-NO" dirty="0"/>
              <a:t>«bruker-initierte» </a:t>
            </a:r>
            <a:r>
              <a:rPr lang="nb-NO" dirty="0" smtClean="0"/>
              <a:t>prosjekter</a:t>
            </a:r>
            <a:r>
              <a:rPr lang="nb-NO" sz="2000" dirty="0"/>
              <a:t/>
            </a:r>
            <a:br>
              <a:rPr lang="nb-NO" sz="2000" dirty="0"/>
            </a:br>
            <a:endParaRPr lang="nb-NO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114800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/>
              <a:t>Etter </a:t>
            </a:r>
            <a:r>
              <a:rPr lang="nb-NO" dirty="0" smtClean="0"/>
              <a:t>at prosjektet </a:t>
            </a:r>
            <a:r>
              <a:rPr lang="nb-NO" dirty="0"/>
              <a:t>er prioritert </a:t>
            </a:r>
            <a:r>
              <a:rPr lang="nb-NO" dirty="0" smtClean="0"/>
              <a:t>for gjennomføring  </a:t>
            </a:r>
            <a:r>
              <a:rPr lang="nb-NO" dirty="0"/>
              <a:t>oppgir </a:t>
            </a:r>
            <a:r>
              <a:rPr lang="nb-NO" dirty="0" smtClean="0"/>
              <a:t>bruker </a:t>
            </a:r>
            <a:r>
              <a:rPr lang="nb-NO" dirty="0"/>
              <a:t>til </a:t>
            </a:r>
            <a:r>
              <a:rPr lang="nb-NO" dirty="0" smtClean="0"/>
              <a:t>EA hvem </a:t>
            </a:r>
            <a:r>
              <a:rPr lang="nb-NO" dirty="0"/>
              <a:t>som representerer enheten og tar </a:t>
            </a:r>
            <a:r>
              <a:rPr lang="nb-NO" dirty="0" smtClean="0"/>
              <a:t>beslutninger for bruker i prosjektet – </a:t>
            </a:r>
            <a:r>
              <a:rPr lang="nb-NO" b="1" dirty="0" smtClean="0"/>
              <a:t>bruker-representanten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696200" cy="1143000"/>
          </a:xfrm>
        </p:spPr>
        <p:txBody>
          <a:bodyPr/>
          <a:lstStyle/>
          <a:p>
            <a:r>
              <a:rPr lang="nb-NO" dirty="0"/>
              <a:t>Byggesaker  -  «bruker-initierte» </a:t>
            </a:r>
            <a:r>
              <a:rPr lang="nb-NO" dirty="0" smtClean="0"/>
              <a:t>prosjekter; Bruker-representanten og EA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52120" y="1916832"/>
            <a:ext cx="2952328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EAs prosjektleder:</a:t>
            </a:r>
          </a:p>
          <a:p>
            <a:r>
              <a:rPr lang="nb-NO" sz="2400" dirty="0" smtClean="0"/>
              <a:t>Representerer EA </a:t>
            </a:r>
          </a:p>
          <a:p>
            <a:r>
              <a:rPr lang="nb-NO" sz="2400" dirty="0" smtClean="0"/>
              <a:t>Er tiltakshaver-/byggherre</a:t>
            </a:r>
          </a:p>
          <a:p>
            <a:r>
              <a:rPr lang="nb-NO" sz="2400" dirty="0" smtClean="0"/>
              <a:t>Leder og styrer prosjektering og byggeprosess</a:t>
            </a:r>
          </a:p>
          <a:p>
            <a:r>
              <a:rPr lang="nb-NO" sz="2400" dirty="0" smtClean="0"/>
              <a:t>Støtter bruker-representanten i dialog internt</a:t>
            </a:r>
          </a:p>
          <a:p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892" y="1844824"/>
            <a:ext cx="2038220" cy="287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2348880"/>
            <a:ext cx="29429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Bruker-representant: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Representerer enhet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Involverer VO og organisasjonene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Sørger for informasjons-utveksling internt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1817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96200" cy="1143000"/>
          </a:xfrm>
        </p:spPr>
        <p:txBody>
          <a:bodyPr/>
          <a:lstStyle/>
          <a:p>
            <a:r>
              <a:rPr lang="nb-NO" dirty="0" smtClean="0"/>
              <a:t>Byggesaker  -  EAs prosjekthåndbok </a:t>
            </a:r>
            <a:r>
              <a:rPr lang="nb-NO" sz="2000" dirty="0"/>
              <a:t/>
            </a:r>
            <a:br>
              <a:rPr lang="nb-NO" sz="2000" dirty="0"/>
            </a:br>
            <a:endParaRPr lang="nb-NO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114800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EA orienterer om hvordan ovennevnte forhold er beskrevet i EAs prosjekthåndbok</a:t>
            </a:r>
          </a:p>
          <a:p>
            <a:r>
              <a:rPr lang="nb-NO" b="1" dirty="0" smtClean="0"/>
              <a:t>Gjelder kun </a:t>
            </a:r>
            <a:r>
              <a:rPr lang="nb-NO" b="1" dirty="0" smtClean="0"/>
              <a:t>«</a:t>
            </a:r>
            <a:r>
              <a:rPr lang="nb-NO" b="1" dirty="0" err="1" smtClean="0"/>
              <a:t>brukerinitierte</a:t>
            </a:r>
            <a:r>
              <a:rPr lang="nb-NO" b="1" dirty="0" smtClean="0"/>
              <a:t>»?</a:t>
            </a:r>
          </a:p>
          <a:p>
            <a:r>
              <a:rPr lang="nb-NO" b="1" dirty="0" smtClean="0"/>
              <a:t>Bør tilpasses også de store?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C049C-35A3-984D-966C-BFB6C652AEF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6788" y="836712"/>
            <a:ext cx="7565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Byggesaker  -  EAs prosjekthåndbok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80" y="1556792"/>
            <a:ext cx="5572542" cy="452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2120" y="4653136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Dette samsvarer godt med det som nå er gjennomgått knyttet til «Bruker-initierte» prosjekter !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C049C-35A3-984D-966C-BFB6C652AEF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107926"/>
            <a:ext cx="721042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526457"/>
            <a:ext cx="763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Byggesaker  -  EAs prosjekthåndbok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361" y="450912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Dette samsvarer </a:t>
            </a:r>
            <a:r>
              <a:rPr lang="nb-NO" dirty="0" smtClean="0">
                <a:solidFill>
                  <a:srgbClr val="FF0000"/>
                </a:solidFill>
              </a:rPr>
              <a:t>med </a:t>
            </a:r>
            <a:r>
              <a:rPr lang="nb-NO" dirty="0">
                <a:solidFill>
                  <a:srgbClr val="FF0000"/>
                </a:solidFill>
              </a:rPr>
              <a:t>det som nå er gjennomgått </a:t>
            </a:r>
            <a:r>
              <a:rPr lang="nb-NO" dirty="0" smtClean="0">
                <a:solidFill>
                  <a:srgbClr val="FF0000"/>
                </a:solidFill>
              </a:rPr>
              <a:t>knyttet både </a:t>
            </a:r>
            <a:r>
              <a:rPr lang="nb-NO" dirty="0">
                <a:solidFill>
                  <a:srgbClr val="FF0000"/>
                </a:solidFill>
              </a:rPr>
              <a:t>til </a:t>
            </a:r>
            <a:r>
              <a:rPr lang="nb-NO" dirty="0" smtClean="0">
                <a:solidFill>
                  <a:srgbClr val="FF0000"/>
                </a:solidFill>
              </a:rPr>
              <a:t>de «store» prosjektene og til «Bruker-initierte</a:t>
            </a:r>
            <a:r>
              <a:rPr lang="nb-NO" dirty="0">
                <a:solidFill>
                  <a:srgbClr val="FF0000"/>
                </a:solidFill>
              </a:rPr>
              <a:t>» </a:t>
            </a:r>
            <a:r>
              <a:rPr lang="nb-NO" dirty="0" smtClean="0">
                <a:solidFill>
                  <a:srgbClr val="FF0000"/>
                </a:solidFill>
              </a:rPr>
              <a:t>prosjekter. Der avtaleverket stiller krav om forhandlinger vil det være </a:t>
            </a:r>
            <a:r>
              <a:rPr lang="nb-NO" dirty="0">
                <a:solidFill>
                  <a:srgbClr val="FF0000"/>
                </a:solidFill>
              </a:rPr>
              <a:t>praktisk </a:t>
            </a:r>
            <a:r>
              <a:rPr lang="nb-NO" dirty="0" smtClean="0">
                <a:solidFill>
                  <a:srgbClr val="FF0000"/>
                </a:solidFill>
              </a:rPr>
              <a:t>at </a:t>
            </a:r>
            <a:r>
              <a:rPr lang="nb-NO" dirty="0" err="1" smtClean="0">
                <a:solidFill>
                  <a:srgbClr val="FF0000"/>
                </a:solidFill>
              </a:rPr>
              <a:t>u.dir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FF0000"/>
                </a:solidFill>
              </a:rPr>
              <a:t>eller rektor velger å </a:t>
            </a:r>
            <a:r>
              <a:rPr lang="nb-NO" dirty="0" smtClean="0">
                <a:solidFill>
                  <a:srgbClr val="FF0000"/>
                </a:solidFill>
              </a:rPr>
              <a:t>delegere til fakultet/institutt  </a:t>
            </a:r>
            <a:r>
              <a:rPr lang="nb-NO" dirty="0">
                <a:solidFill>
                  <a:srgbClr val="FF0000"/>
                </a:solidFill>
              </a:rPr>
              <a:t>i de «Bruker-initierte» </a:t>
            </a:r>
            <a:r>
              <a:rPr lang="nb-NO" dirty="0" smtClean="0">
                <a:solidFill>
                  <a:srgbClr val="FF0000"/>
                </a:solidFill>
              </a:rPr>
              <a:t>sakene.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endParaRPr lang="nb-NO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58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C049C-35A3-984D-966C-BFB6C652AEF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6788" y="836712"/>
            <a:ext cx="763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Byggesaker  -  EAs prosjekthåndbok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69627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5301208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Dette kommer ikke i konflikt med det som er gjennomgått, men krever god kommunikasjon for å lykkes!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96200" cy="1143000"/>
          </a:xfrm>
        </p:spPr>
        <p:txBody>
          <a:bodyPr/>
          <a:lstStyle/>
          <a:p>
            <a:r>
              <a:rPr lang="nb-NO" dirty="0" smtClean="0"/>
              <a:t>Byggesaker  -  de «store» prosjektene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114800"/>
          </a:xfrm>
        </p:spPr>
        <p:txBody>
          <a:bodyPr/>
          <a:lstStyle/>
          <a:p>
            <a:r>
              <a:rPr lang="nb-NO" dirty="0" smtClean="0"/>
              <a:t>I det etterfølgende vurderes krav  i hovedavtalen og tilpasningsavtalen knyttet til de «store» byggeprosjektene</a:t>
            </a:r>
          </a:p>
          <a:p>
            <a:r>
              <a:rPr lang="nb-NO" dirty="0"/>
              <a:t>Gjelder Livsvitenskap, Vikingtidsmuseum, nybygg JUS osv</a:t>
            </a:r>
            <a:r>
              <a:rPr lang="nb-NO" dirty="0" smtClean="0"/>
              <a:t>.</a:t>
            </a:r>
          </a:p>
          <a:p>
            <a:r>
              <a:rPr lang="nb-NO" dirty="0" smtClean="0"/>
              <a:t>EA foreslår tiltak der EA oppfatter avtaleverket som uklart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696200" cy="1143000"/>
          </a:xfrm>
        </p:spPr>
        <p:txBody>
          <a:bodyPr/>
          <a:lstStyle/>
          <a:p>
            <a:r>
              <a:rPr lang="nb-NO" dirty="0" smtClean="0"/>
              <a:t>Byggesaker  -  de «store» prosjektene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4114800"/>
          </a:xfrm>
        </p:spPr>
        <p:txBody>
          <a:bodyPr/>
          <a:lstStyle/>
          <a:p>
            <a:r>
              <a:rPr lang="nb-NO" dirty="0" smtClean="0"/>
              <a:t>Prosjektene utvikles og bygges av ekstern aktør (Statsbygg evt. andre)</a:t>
            </a:r>
            <a:endParaRPr lang="nb-NO" dirty="0"/>
          </a:p>
          <a:p>
            <a:r>
              <a:rPr lang="nb-NO" dirty="0" smtClean="0"/>
              <a:t>Brukermedvirkningen organiseres i hovedbrukergruppe og ulike undergrupper</a:t>
            </a:r>
          </a:p>
          <a:p>
            <a:r>
              <a:rPr lang="nb-NO" dirty="0" smtClean="0"/>
              <a:t>Verneorganisasjonen </a:t>
            </a:r>
            <a:r>
              <a:rPr lang="nb-NO" dirty="0" smtClean="0"/>
              <a:t>og </a:t>
            </a:r>
            <a:r>
              <a:rPr lang="nb-NO" dirty="0" smtClean="0"/>
              <a:t>fagorganisasjonene er representert i hovedbrukergruppen og utnevner selv sine representanter</a:t>
            </a:r>
            <a:endParaRPr lang="nb-NO" dirty="0" smtClean="0"/>
          </a:p>
          <a:p>
            <a:r>
              <a:rPr lang="nb-NO" i="1" dirty="0" smtClean="0"/>
              <a:t>Utfordring: Det gjennomføres ikke informasjon, drøfting og forhandling i hovedbrukergruppene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696200" cy="1143000"/>
          </a:xfrm>
        </p:spPr>
        <p:txBody>
          <a:bodyPr/>
          <a:lstStyle/>
          <a:p>
            <a:r>
              <a:rPr lang="nb-NO" dirty="0" smtClean="0"/>
              <a:t>De </a:t>
            </a:r>
            <a:r>
              <a:rPr lang="nb-NO" dirty="0"/>
              <a:t>«store» </a:t>
            </a:r>
            <a:r>
              <a:rPr lang="nb-NO" dirty="0" smtClean="0"/>
              <a:t>prosjektene vs. Hovedavtale/tilpasningsavtale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>
                <a:solidFill>
                  <a:srgbClr val="FF0000"/>
                </a:solidFill>
              </a:rPr>
              <a:t>Informasjon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Informasjon </a:t>
            </a:r>
            <a:r>
              <a:rPr lang="nb-NO" dirty="0"/>
              <a:t>§</a:t>
            </a:r>
            <a:r>
              <a:rPr lang="nb-NO" dirty="0" smtClean="0"/>
              <a:t>17 (tilpasningsavtalen): </a:t>
            </a:r>
          </a:p>
          <a:p>
            <a:r>
              <a:rPr lang="nb-NO" dirty="0" smtClean="0"/>
              <a:t>Prosjektplan/beskrivelse </a:t>
            </a:r>
            <a:r>
              <a:rPr lang="nb-NO" dirty="0"/>
              <a:t>i bygge- og flytteprosjekter sendes organisasjonene fra Eiendomsavdelingen så snart slike dokumenter foreligger</a:t>
            </a:r>
            <a:r>
              <a:rPr lang="nb-NO" dirty="0" smtClean="0"/>
              <a:t>. </a:t>
            </a:r>
          </a:p>
          <a:p>
            <a:r>
              <a:rPr lang="nb-NO" i="1" dirty="0" smtClean="0"/>
              <a:t>Forslag til tiltak: Dette kan praktiseres ved at EAs liste over byggeprosjekter kommende år oversendes og gjennomgås med organisasjonene etter </a:t>
            </a:r>
            <a:r>
              <a:rPr lang="nb-NO" i="1" dirty="0" smtClean="0"/>
              <a:t>EAs endelige budsjettvedtak </a:t>
            </a:r>
            <a:r>
              <a:rPr lang="nb-NO" i="1" dirty="0" smtClean="0"/>
              <a:t>(desember)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96200" cy="1143000"/>
          </a:xfrm>
        </p:spPr>
        <p:txBody>
          <a:bodyPr/>
          <a:lstStyle/>
          <a:p>
            <a:r>
              <a:rPr lang="nb-NO" dirty="0"/>
              <a:t>De «store» prosjektene vs. Hovedavtale/tilpasningsavtale </a:t>
            </a:r>
            <a:br>
              <a:rPr lang="nb-NO" dirty="0"/>
            </a:br>
            <a:r>
              <a:rPr lang="nb-NO" dirty="0" smtClean="0">
                <a:solidFill>
                  <a:srgbClr val="FF0000"/>
                </a:solidFill>
              </a:rPr>
              <a:t>Drøfting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768208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Drøfting §18 (hovedavtalen):</a:t>
            </a:r>
          </a:p>
          <a:p>
            <a:r>
              <a:rPr lang="nb-NO" dirty="0" smtClean="0"/>
              <a:t>Arbeidsgiver </a:t>
            </a:r>
            <a:r>
              <a:rPr lang="nb-NO" dirty="0"/>
              <a:t>plikter å ta følgende </a:t>
            </a:r>
            <a:r>
              <a:rPr lang="nb-NO" dirty="0" smtClean="0"/>
              <a:t>saker (bla. Byggeprosjekter, </a:t>
            </a:r>
            <a:r>
              <a:rPr lang="nb-NO" dirty="0" err="1" smtClean="0"/>
              <a:t>ref</a:t>
            </a:r>
            <a:r>
              <a:rPr lang="nb-NO" dirty="0" smtClean="0"/>
              <a:t> §18 </a:t>
            </a:r>
            <a:r>
              <a:rPr lang="nb-NO" dirty="0" err="1" smtClean="0"/>
              <a:t>pkt</a:t>
            </a:r>
            <a:r>
              <a:rPr lang="nb-NO" dirty="0" smtClean="0"/>
              <a:t> 1c) </a:t>
            </a:r>
            <a:r>
              <a:rPr lang="nb-NO" dirty="0"/>
              <a:t>opp til drøfting med organisasjonene ved de tillitsvalgte. </a:t>
            </a:r>
            <a:endParaRPr lang="nb-NO" dirty="0" smtClean="0"/>
          </a:p>
          <a:p>
            <a:r>
              <a:rPr lang="nb-NO" dirty="0" smtClean="0"/>
              <a:t>I tilpasningsavtalen </a:t>
            </a:r>
            <a:r>
              <a:rPr lang="nb-NO" dirty="0"/>
              <a:t>til hovedavtalens § </a:t>
            </a:r>
            <a:r>
              <a:rPr lang="nb-NO" dirty="0" smtClean="0"/>
              <a:t>18 står </a:t>
            </a:r>
            <a:r>
              <a:rPr lang="nb-NO" dirty="0"/>
              <a:t>det </a:t>
            </a:r>
            <a:r>
              <a:rPr lang="nb-NO" dirty="0" smtClean="0"/>
              <a:t>at </a:t>
            </a:r>
            <a:r>
              <a:rPr lang="nb-NO" dirty="0"/>
              <a:t>drøfting av dokumenter som har betydning for universitetet som helhet skal foregå på institusjonsnivå, mens drøfting av dokumenter som gjelder bare </a:t>
            </a:r>
            <a:r>
              <a:rPr lang="nb-NO" dirty="0" smtClean="0"/>
              <a:t>ett </a:t>
            </a:r>
            <a:r>
              <a:rPr lang="nb-NO" dirty="0"/>
              <a:t>fakultet skal skje på </a:t>
            </a:r>
            <a:r>
              <a:rPr lang="nb-NO" dirty="0" smtClean="0"/>
              <a:t>fakultetsnivå. </a:t>
            </a:r>
            <a:endParaRPr lang="nb-NO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696200" cy="1143000"/>
          </a:xfrm>
        </p:spPr>
        <p:txBody>
          <a:bodyPr/>
          <a:lstStyle/>
          <a:p>
            <a:r>
              <a:rPr lang="nb-NO" dirty="0"/>
              <a:t>De «store» prosjektene vs. Hovedavtale/tilpasningsavtale </a:t>
            </a:r>
            <a:r>
              <a:rPr lang="nb-NO" dirty="0" smtClean="0"/>
              <a:t>– </a:t>
            </a:r>
            <a:r>
              <a:rPr lang="nb-NO" dirty="0" smtClean="0">
                <a:solidFill>
                  <a:srgbClr val="FF0000"/>
                </a:solidFill>
              </a:rPr>
              <a:t>Drøfting </a:t>
            </a:r>
            <a:r>
              <a:rPr lang="nb-NO" sz="2400" dirty="0" smtClean="0"/>
              <a:t>(</a:t>
            </a:r>
            <a:r>
              <a:rPr lang="nb-NO" sz="2400" dirty="0"/>
              <a:t>forts.):</a:t>
            </a:r>
            <a:r>
              <a:rPr lang="nb-NO" dirty="0"/>
              <a:t/>
            </a:r>
            <a:br>
              <a:rPr lang="nb-NO" dirty="0"/>
            </a:b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20888"/>
            <a:ext cx="7768208" cy="4114800"/>
          </a:xfrm>
        </p:spPr>
        <p:txBody>
          <a:bodyPr/>
          <a:lstStyle/>
          <a:p>
            <a:r>
              <a:rPr lang="nb-NO" dirty="0" smtClean="0"/>
              <a:t>EA tolker dette slik at </a:t>
            </a:r>
            <a:r>
              <a:rPr lang="nb-NO" dirty="0" smtClean="0"/>
              <a:t>universitetsledelsen har ansvar for drøfting av byggeprosjekter som involverer og har konsekvens for mer enn ett fakultet, mens fakultetsledelsen har ansvaret der byggeprosjektet kun gjelder ett enkelt  fakultet</a:t>
            </a:r>
            <a:endParaRPr lang="nb-NO" i="1" dirty="0" smtClean="0"/>
          </a:p>
          <a:p>
            <a:pPr marL="0" indent="0">
              <a:buNone/>
            </a:pPr>
            <a:r>
              <a:rPr lang="nb-NO" i="1" dirty="0" smtClean="0"/>
              <a:t>EA vil uansett gi støtte i disse drøftingene ved å fremlegge </a:t>
            </a:r>
            <a:r>
              <a:rPr lang="nb-NO" i="1" dirty="0" smtClean="0"/>
              <a:t>dokumenter som belyser omfang og konsekvens av et planlagt prosjekt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«store» prosjektene vs. Hovedavtale/tilpasningsavtale </a:t>
            </a:r>
            <a:r>
              <a:rPr lang="nb-NO" dirty="0" smtClean="0"/>
              <a:t>- </a:t>
            </a:r>
            <a:r>
              <a:rPr lang="nb-NO" dirty="0" smtClean="0">
                <a:solidFill>
                  <a:srgbClr val="FF0000"/>
                </a:solidFill>
              </a:rPr>
              <a:t>Forhandling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Forhandling </a:t>
            </a:r>
            <a:r>
              <a:rPr lang="nb-NO" dirty="0" smtClean="0"/>
              <a:t>§19 (hovedavtalen</a:t>
            </a:r>
            <a:r>
              <a:rPr lang="nb-NO" dirty="0" smtClean="0"/>
              <a:t>):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sz="2400" dirty="0" smtClean="0"/>
              <a:t>Arbeidsgiver </a:t>
            </a:r>
            <a:r>
              <a:rPr lang="nb-NO" sz="2400" dirty="0"/>
              <a:t>plikter å ta </a:t>
            </a:r>
            <a:r>
              <a:rPr lang="nb-NO" sz="2400" u="sng" dirty="0"/>
              <a:t>disponering av </a:t>
            </a:r>
            <a:r>
              <a:rPr lang="nb-NO" sz="2400" u="sng" dirty="0" smtClean="0"/>
              <a:t>arealer</a:t>
            </a:r>
            <a:r>
              <a:rPr lang="nb-NO" sz="2400" dirty="0" smtClean="0"/>
              <a:t> til </a:t>
            </a:r>
            <a:r>
              <a:rPr lang="nb-NO" sz="2400" dirty="0"/>
              <a:t>arbeidslokaler, </a:t>
            </a:r>
            <a:r>
              <a:rPr lang="nb-NO" sz="2400" dirty="0" err="1"/>
              <a:t>stillerom</a:t>
            </a:r>
            <a:r>
              <a:rPr lang="nb-NO" sz="2400" dirty="0"/>
              <a:t>, hvilerom, spiserom, også i nye, leide eller ombygde </a:t>
            </a:r>
            <a:r>
              <a:rPr lang="nb-NO" sz="2400" dirty="0" smtClean="0"/>
              <a:t>lokaler opp </a:t>
            </a:r>
            <a:r>
              <a:rPr lang="nb-NO" sz="2400" dirty="0"/>
              <a:t>til forhandling med organisasjonene ved de tillitsvalgte, med mindre partene i det enkelte tilfelle blir enige om noe </a:t>
            </a:r>
            <a:r>
              <a:rPr lang="nb-NO" sz="2400" dirty="0" smtClean="0"/>
              <a:t>annet (kfr. § 19 </a:t>
            </a:r>
            <a:r>
              <a:rPr lang="nb-NO" sz="2400" dirty="0" err="1" smtClean="0"/>
              <a:t>pkt</a:t>
            </a:r>
            <a:r>
              <a:rPr lang="nb-NO" sz="2400" dirty="0" smtClean="0"/>
              <a:t> 2 e).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«store» prosjektene vs. Hovedavtale/tilpasningsavtale </a:t>
            </a:r>
            <a:r>
              <a:rPr lang="nb-NO" dirty="0" smtClean="0"/>
              <a:t>- </a:t>
            </a:r>
            <a:r>
              <a:rPr lang="nb-NO" dirty="0" smtClean="0">
                <a:solidFill>
                  <a:srgbClr val="FF0000"/>
                </a:solidFill>
              </a:rPr>
              <a:t>Forhandling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696200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Forhandling §19 (hovedavtalen</a:t>
            </a:r>
            <a:r>
              <a:rPr lang="nb-NO" dirty="0" smtClean="0"/>
              <a:t>):</a:t>
            </a:r>
          </a:p>
          <a:p>
            <a:pPr marL="0" indent="0">
              <a:buNone/>
            </a:pPr>
            <a:r>
              <a:rPr lang="nb-NO" dirty="0" smtClean="0"/>
              <a:t>I tilpasningsavtalen </a:t>
            </a:r>
            <a:r>
              <a:rPr lang="nb-NO" dirty="0"/>
              <a:t>står det at forhandlinger normalt skal foregå på institusjonsnivå, med mindre </a:t>
            </a:r>
            <a:r>
              <a:rPr lang="nb-NO" dirty="0" err="1"/>
              <a:t>u.dir</a:t>
            </a:r>
            <a:r>
              <a:rPr lang="nb-NO" dirty="0"/>
              <a:t> eller rektor velger å delegere i konkrete saker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i="1" dirty="0"/>
              <a:t>EA vil uansett gi støtte i disse </a:t>
            </a:r>
            <a:r>
              <a:rPr lang="nb-NO" i="1" dirty="0" smtClean="0"/>
              <a:t>forhandlingene ved </a:t>
            </a:r>
            <a:r>
              <a:rPr lang="nb-NO" i="1" dirty="0"/>
              <a:t>å fremlegge dokumenter som belyser omfang og konsekvens av et planlagt prosjekt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Hovedavtale/tilpasningsavtale </a:t>
            </a:r>
            <a:r>
              <a:rPr lang="nb-NO" dirty="0" err="1" smtClean="0"/>
              <a:t>vs</a:t>
            </a:r>
            <a:r>
              <a:rPr lang="nb-NO" dirty="0" smtClean="0"/>
              <a:t> EAs byggeprosjekter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696200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Hovedavtalens §25 vs. Arbeidsmiljøloven </a:t>
            </a:r>
          </a:p>
          <a:p>
            <a:r>
              <a:rPr lang="nb-NO" sz="2000" dirty="0"/>
              <a:t>Som hovedregel skal saker som går fram av </a:t>
            </a:r>
            <a:r>
              <a:rPr lang="nb-NO" sz="2000" dirty="0" smtClean="0"/>
              <a:t>arbeidsmiljølovens </a:t>
            </a:r>
            <a:r>
              <a:rPr lang="nb-NO" sz="2000" dirty="0"/>
              <a:t>§ 7-2 (2</a:t>
            </a:r>
            <a:r>
              <a:rPr lang="nb-NO" sz="2000" dirty="0" smtClean="0"/>
              <a:t>) </a:t>
            </a:r>
            <a:r>
              <a:rPr lang="nb-NO" sz="2000" dirty="0"/>
              <a:t>behandles i verneorganisasjonens instanser</a:t>
            </a:r>
            <a:r>
              <a:rPr lang="nb-NO" sz="2000" dirty="0" smtClean="0"/>
              <a:t>.</a:t>
            </a:r>
          </a:p>
          <a:p>
            <a:r>
              <a:rPr lang="nb-NO" sz="2000" dirty="0" smtClean="0"/>
              <a:t>Arbeidsmiljølovens </a:t>
            </a:r>
            <a:r>
              <a:rPr lang="nb-NO" sz="2000" dirty="0"/>
              <a:t>§ 7-2 (2</a:t>
            </a:r>
            <a:r>
              <a:rPr lang="nb-NO" sz="2000" dirty="0" smtClean="0"/>
              <a:t>) omhandler </a:t>
            </a:r>
            <a:r>
              <a:rPr lang="nb-NO" sz="2000" dirty="0" smtClean="0"/>
              <a:t>andre </a:t>
            </a:r>
            <a:r>
              <a:rPr lang="nb-NO" sz="2000" dirty="0"/>
              <a:t>planer som kan få vesentlig betydning for arbeidsmiljøet, så som </a:t>
            </a:r>
            <a:r>
              <a:rPr lang="nb-NO" sz="2000" u="sng" dirty="0"/>
              <a:t>planer om byggearbeider</a:t>
            </a:r>
            <a:r>
              <a:rPr lang="nb-NO" sz="2000" dirty="0"/>
              <a:t>, innkjøp av maskiner, rasjonalisering, arbeidsprosesser, og forebyggende </a:t>
            </a:r>
            <a:r>
              <a:rPr lang="nb-NO" sz="2000" dirty="0" smtClean="0"/>
              <a:t>vernetiltak.</a:t>
            </a:r>
            <a:endParaRPr lang="nb-NO" sz="2000" dirty="0"/>
          </a:p>
          <a:p>
            <a:r>
              <a:rPr lang="nb-NO" sz="2000" dirty="0" smtClean="0"/>
              <a:t>Arbeidsgiver </a:t>
            </a:r>
            <a:r>
              <a:rPr lang="nb-NO" sz="2000" dirty="0"/>
              <a:t>skal likevel påse at </a:t>
            </a:r>
            <a:r>
              <a:rPr lang="nb-NO" sz="2000" dirty="0" smtClean="0"/>
              <a:t>tjenestemannsorganisasjonene </a:t>
            </a:r>
            <a:r>
              <a:rPr lang="nb-NO" sz="2000" dirty="0"/>
              <a:t>etter bestemmelsene i hoved- og tilpasningsavtalen er </a:t>
            </a:r>
            <a:r>
              <a:rPr lang="nb-NO" sz="2000" dirty="0" smtClean="0"/>
              <a:t>informert om </a:t>
            </a:r>
            <a:r>
              <a:rPr lang="nb-NO" sz="2000" dirty="0"/>
              <a:t>slike saker </a:t>
            </a:r>
            <a:r>
              <a:rPr lang="nb-NO" sz="2000" dirty="0" smtClean="0"/>
              <a:t>som </a:t>
            </a:r>
            <a:r>
              <a:rPr lang="nb-NO" sz="2000" dirty="0" smtClean="0"/>
              <a:t>behandles </a:t>
            </a:r>
            <a:r>
              <a:rPr lang="nb-NO" sz="2000" dirty="0"/>
              <a:t>i verneorganisasjonens instanser</a:t>
            </a:r>
            <a:r>
              <a:rPr lang="nb-NO" dirty="0" smtClean="0"/>
              <a:t>.</a:t>
            </a:r>
          </a:p>
          <a:p>
            <a:r>
              <a:rPr lang="nb-NO" sz="2000" i="1" dirty="0"/>
              <a:t>Forslag til tiltak: Det må avklares </a:t>
            </a:r>
            <a:r>
              <a:rPr lang="nb-NO" sz="2000" i="1" dirty="0" smtClean="0"/>
              <a:t>hvordan informasjonsansvaret skal ivaretas (dersom dette ikke allerede er klart!)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11624</TotalTime>
  <Words>908</Words>
  <Application>Microsoft Office PowerPoint</Application>
  <PresentationFormat>On-screen Show (4:3)</PresentationFormat>
  <Paragraphs>103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AMU, EA og Byggesaker</vt:lpstr>
      <vt:lpstr>Byggesaker  -  de «store» prosjektene</vt:lpstr>
      <vt:lpstr>Byggesaker  -  de «store» prosjektene</vt:lpstr>
      <vt:lpstr>De «store» prosjektene vs. Hovedavtale/tilpasningsavtale  Informasjon</vt:lpstr>
      <vt:lpstr>De «store» prosjektene vs. Hovedavtale/tilpasningsavtale  Drøfting</vt:lpstr>
      <vt:lpstr>De «store» prosjektene vs. Hovedavtale/tilpasningsavtale – Drøfting (forts.): </vt:lpstr>
      <vt:lpstr>De «store» prosjektene vs. Hovedavtale/tilpasningsavtale - Forhandling</vt:lpstr>
      <vt:lpstr>De «store» prosjektene vs. Hovedavtale/tilpasningsavtale - Forhandling</vt:lpstr>
      <vt:lpstr>Hovedavtale/tilpasningsavtale vs EAs byggeprosjekter</vt:lpstr>
      <vt:lpstr>Byggesaker  -  «bruker-initierte» prosjekter </vt:lpstr>
      <vt:lpstr>Byggesaker  -  «bruker-initierte» prosjekter </vt:lpstr>
      <vt:lpstr>Byggesaker  -  «bruker-initierte» prosjekter </vt:lpstr>
      <vt:lpstr>Byggesaker  -  «bruker-initierte» prosjekter; Bruker-representanten og EA</vt:lpstr>
      <vt:lpstr>Byggesaker  -  EAs prosjekthåndbok  </vt:lpstr>
      <vt:lpstr>PowerPoint Presentation</vt:lpstr>
      <vt:lpstr>PowerPoint Presentation</vt:lpstr>
      <vt:lpstr>PowerPoint Presentation</vt:lpstr>
    </vt:vector>
  </TitlesOfParts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Erik Munthe-Kaas</cp:lastModifiedBy>
  <cp:revision>79</cp:revision>
  <cp:lastPrinted>2017-03-22T10:49:25Z</cp:lastPrinted>
  <dcterms:created xsi:type="dcterms:W3CDTF">2011-04-26T13:05:55Z</dcterms:created>
  <dcterms:modified xsi:type="dcterms:W3CDTF">2017-06-23T13:55:25Z</dcterms:modified>
</cp:coreProperties>
</file>