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trictFirstAndLastChars="0" saveSubsetFonts="1" autoCompressPictures="0">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extLst>
    <p:ext uri="{EFAFB233-063F-42B5-8137-9DF3F51BA10A}">
      <p15:sldGuideLst xmlns:p15="http://schemas.microsoft.com/office/powerpoint/2012/main" xmlns="">
        <p15:guide id="1" orient="horz" pos="216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05"/>
    <p:restoredTop sz="94674"/>
  </p:normalViewPr>
  <p:slideViewPr>
    <p:cSldViewPr>
      <p:cViewPr>
        <p:scale>
          <a:sx n="100" d="100"/>
          <a:sy n="100" d="100"/>
        </p:scale>
        <p:origin x="-264" y="816"/>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20" d="100"/>
        <a:sy n="2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10FFEEA-28BF-A340-8643-E3D8E12E09C9}" type="datetime1">
              <a:rPr lang="nb-NO"/>
              <a:pPr>
                <a:defRPr/>
              </a:pPr>
              <a:t>28.06.2017</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723CA21-0D36-3244-96F4-6725D321E2BD}" type="slidenum">
              <a:rPr lang="nb-NO"/>
              <a:pPr>
                <a:defRPr/>
              </a:pPr>
              <a:t>‹#›</a:t>
            </a:fld>
            <a:endParaRPr lang="nb-NO"/>
          </a:p>
        </p:txBody>
      </p:sp>
    </p:spTree>
    <p:extLst>
      <p:ext uri="{BB962C8B-B14F-4D97-AF65-F5344CB8AC3E}">
        <p14:creationId xmlns:p14="http://schemas.microsoft.com/office/powerpoint/2010/main" val="19726466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8B4E5606-14F6-4340-AA6C-C3A41A40A3DB}" type="slidenum">
              <a:rPr lang="en-US"/>
              <a:pPr>
                <a:defRPr/>
              </a:pPr>
              <a:t>‹#›</a:t>
            </a:fld>
            <a:endParaRPr lang="en-US"/>
          </a:p>
        </p:txBody>
      </p:sp>
    </p:spTree>
    <p:extLst>
      <p:ext uri="{BB962C8B-B14F-4D97-AF65-F5344CB8AC3E}">
        <p14:creationId xmlns:p14="http://schemas.microsoft.com/office/powerpoint/2010/main" val="343163371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4E5606-14F6-4340-AA6C-C3A41A40A3DB}" type="slidenum">
              <a:rPr lang="en-US" smtClean="0"/>
              <a:pPr>
                <a:defRPr/>
              </a:pPr>
              <a:t>2</a:t>
            </a:fld>
            <a:endParaRPr lang="en-US"/>
          </a:p>
        </p:txBody>
      </p:sp>
    </p:spTree>
    <p:extLst>
      <p:ext uri="{BB962C8B-B14F-4D97-AF65-F5344CB8AC3E}">
        <p14:creationId xmlns:p14="http://schemas.microsoft.com/office/powerpoint/2010/main" val="779153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747D4985-DB12-CB47-A749-F3E619E9CC76}" type="slidenum">
              <a:rPr lang="en-US"/>
              <a:pPr/>
              <a:t>3</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kern="1200" dirty="0" smtClean="0">
                <a:solidFill>
                  <a:schemeClr val="tx1"/>
                </a:solidFill>
                <a:effectLst/>
                <a:latin typeface="Arial" charset="0"/>
                <a:ea typeface="ヒラギノ角ゴ Pro W3" charset="-128"/>
                <a:cs typeface="ヒラギノ角ゴ Pro W3" charset="-128"/>
              </a:rPr>
              <a:t>KOMPETANSEUTVIKLING</a:t>
            </a:r>
          </a:p>
          <a:p>
            <a:r>
              <a:rPr lang="nb-NO" sz="1200" kern="1200" dirty="0" smtClean="0">
                <a:solidFill>
                  <a:schemeClr val="tx1"/>
                </a:solidFill>
                <a:effectLst/>
                <a:latin typeface="Arial" charset="0"/>
                <a:ea typeface="ヒラギノ角ゴ Pro W3" charset="-128"/>
                <a:cs typeface="ヒラギノ角ゴ Pro W3" charset="-128"/>
              </a:rPr>
              <a:t>Målrettet kompetanseutvikling skal bidra til at ledere tar ansvar for forebyggende arbeid og operativ sykefraværsoppfølging i eget miljø. Det skal være god dialog mellom arbeidsgiver og arbeidstaker.</a:t>
            </a:r>
          </a:p>
          <a:p>
            <a:r>
              <a:rPr lang="nb-NO" sz="1200" kern="1200" dirty="0" smtClean="0">
                <a:solidFill>
                  <a:schemeClr val="tx1"/>
                </a:solidFill>
                <a:effectLst/>
                <a:latin typeface="Arial" charset="0"/>
                <a:ea typeface="ヒラギノ角ゴ Pro W3" charset="-128"/>
                <a:cs typeface="ヒラギノ角ゴ Pro W3" charset="-128"/>
              </a:rPr>
              <a:t>Det avholdes kurs i sykefraværsoppfølging hvor formålet er å gi ledere med personalansvar og personalkonsulenter kunnskap om oppfølging av sykefravær. Kurset avholdes 1 gang pr halvår</a:t>
            </a:r>
            <a:r>
              <a:rPr lang="en-GB" dirty="0" smtClean="0">
                <a:effectLst/>
              </a:rPr>
              <a:t> </a:t>
            </a:r>
          </a:p>
          <a:p>
            <a:r>
              <a:rPr lang="nb-NO" sz="1200" kern="1200" dirty="0" smtClean="0">
                <a:solidFill>
                  <a:schemeClr val="tx1"/>
                </a:solidFill>
                <a:effectLst/>
                <a:latin typeface="Arial" charset="0"/>
                <a:ea typeface="ヒラギノ角ゴ Pro W3" charset="-128"/>
                <a:cs typeface="ヒラギノ角ゴ Pro W3" charset="-128"/>
              </a:rPr>
              <a:t>Våren 2017 er det iverksatt en revidering av kurs i sykefraværsoppfølging til i større grad å ha fokus på leders samtale med den ansatte, kurset vil ha som mål å gi ledere praktiske ferdigheter for oppfølging av sykmeldte</a:t>
            </a:r>
            <a:r>
              <a:rPr lang="en-GB" dirty="0" smtClean="0">
                <a:effectLst/>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Arial" charset="0"/>
                <a:ea typeface="ヒラギノ角ゴ Pro W3" charset="-128"/>
                <a:cs typeface="ヒラギノ角ゴ Pro W3" charset="-128"/>
              </a:rPr>
              <a:t>Det er planlagt at samtlige LAMU skal tilbys kurset «IA-arbeid i praksis». Gjennom aktiv bruk av UiOs IA-handlingsplan i opplæringen vil det sikres at overordnede tiltak blir forankret lokalt. Kurset «IA-arbeid i praksis» vil videre gi innsikt i metoder for å arbeide med nærvær og inkludering i egen enhet, bidra til økt kompetanse og læring rundt hvordan dialogverktøy kan fremme samarbeid i arbeidshverdagen. </a:t>
            </a:r>
            <a:endParaRPr lang="en-GB" sz="1200" kern="1200" dirty="0" smtClean="0">
              <a:solidFill>
                <a:schemeClr val="tx1"/>
              </a:solidFill>
              <a:effectLst/>
              <a:latin typeface="Arial" charset="0"/>
              <a:ea typeface="ヒラギノ角ゴ Pro W3" charset="-128"/>
              <a:cs typeface="ヒラギノ角ゴ Pro W3" charset="-128"/>
            </a:endParaRPr>
          </a:p>
          <a:p>
            <a:endParaRPr lang="en-GB" dirty="0" smtClean="0">
              <a:effectLst/>
            </a:endParaRPr>
          </a:p>
          <a:p>
            <a:r>
              <a:rPr lang="en-GB" dirty="0" smtClean="0">
                <a:effectLst/>
              </a:rPr>
              <a:t>ROLLER</a:t>
            </a:r>
          </a:p>
          <a:p>
            <a:r>
              <a:rPr lang="nb-NO" sz="1200" kern="1200" dirty="0" smtClean="0">
                <a:solidFill>
                  <a:schemeClr val="tx1"/>
                </a:solidFill>
                <a:effectLst/>
                <a:latin typeface="Arial" charset="0"/>
                <a:ea typeface="ヒラギノ角ゴ Pro W3" charset="-128"/>
                <a:cs typeface="ヒラギノ角ゴ Pro W3" charset="-128"/>
              </a:rPr>
              <a:t>Det er utviklet og etablert et rolle- og ansvarskart for hva de ulike rollenes oppgaver er i sykefraværsoppfølging Det er videre utarbeidet en kontaktveileder for det faglige støtteapparatet som kan gi råd og veiledning om sykefraværsoppfølging.</a:t>
            </a:r>
            <a:endParaRPr lang="en-GB" sz="1200" kern="1200" dirty="0" smtClean="0">
              <a:solidFill>
                <a:schemeClr val="tx1"/>
              </a:solidFill>
              <a:effectLst/>
              <a:latin typeface="Arial" charset="0"/>
              <a:ea typeface="ヒラギノ角ゴ Pro W3" charset="-128"/>
              <a:cs typeface="ヒラギノ角ゴ Pro W3" charset="-128"/>
            </a:endParaRPr>
          </a:p>
          <a:p>
            <a:r>
              <a:rPr lang="nb-NO" sz="1200" b="1" kern="1200" dirty="0" smtClean="0">
                <a:solidFill>
                  <a:schemeClr val="tx1"/>
                </a:solidFill>
                <a:effectLst/>
                <a:latin typeface="Arial" charset="0"/>
                <a:ea typeface="ヒラギノ角ゴ Pro W3" charset="-128"/>
                <a:cs typeface="ヒラギノ角ゴ Pro W3" charset="-128"/>
              </a:rPr>
              <a:t> </a:t>
            </a:r>
            <a:endParaRPr lang="en-GB" sz="1200" kern="1200" dirty="0" smtClean="0">
              <a:solidFill>
                <a:schemeClr val="tx1"/>
              </a:solidFill>
              <a:effectLst/>
              <a:latin typeface="Arial" charset="0"/>
              <a:ea typeface="ヒラギノ角ゴ Pro W3" charset="-128"/>
              <a:cs typeface="ヒラギノ角ゴ Pro W3" charset="-128"/>
            </a:endParaRPr>
          </a:p>
          <a:p>
            <a:endParaRPr lang="en-GB" dirty="0" smtClean="0">
              <a:effectLst/>
            </a:endParaRPr>
          </a:p>
          <a:p>
            <a:r>
              <a:rPr lang="en-GB" dirty="0" smtClean="0">
                <a:effectLst/>
              </a:rPr>
              <a:t>SYKEFRAVÆRSUTINER</a:t>
            </a:r>
            <a:r>
              <a:rPr lang="en-GB" baseline="0" dirty="0" smtClean="0">
                <a:effectLst/>
              </a:rPr>
              <a:t> </a:t>
            </a:r>
          </a:p>
          <a:p>
            <a:endParaRPr lang="en-GB" dirty="0" smtClean="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Arial" charset="0"/>
                <a:ea typeface="ヒラギノ角ゴ Pro W3" charset="-128"/>
                <a:cs typeface="ヒラギノ角ゴ Pro W3" charset="-128"/>
              </a:rPr>
              <a:t>UiO har gode nettsider med informasjon om rutiner, plikter og rettigheter samt praktiske veiledere for ledere, personalkonsulenter i sykefraværsoppfølging. Dagens sykefraværskurs gir ledere og personalkonsulenter en god innføring i lovverk samt UiO s egne sykefraværsrutiner.</a:t>
            </a:r>
            <a:endParaRPr lang="en-GB" sz="1200" kern="1200" dirty="0" smtClean="0">
              <a:solidFill>
                <a:schemeClr val="tx1"/>
              </a:solidFill>
              <a:effectLst/>
              <a:latin typeface="Arial" charset="0"/>
              <a:ea typeface="ヒラギノ角ゴ Pro W3" charset="-128"/>
              <a:cs typeface="ヒラギノ角ゴ Pro W3" charset="-128"/>
            </a:endParaRPr>
          </a:p>
          <a:p>
            <a:r>
              <a:rPr lang="en-GB" sz="1200" kern="1200" dirty="0" smtClean="0">
                <a:solidFill>
                  <a:schemeClr val="tx1"/>
                </a:solidFill>
                <a:effectLst/>
                <a:latin typeface="Arial" charset="0"/>
                <a:ea typeface="ヒラギノ角ゴ Pro W3" charset="-128"/>
                <a:cs typeface="ヒラギノ角ゴ Pro W3" charset="-128"/>
              </a:rPr>
              <a:t>SYKEFRAVÆRSSTATISTIKK</a:t>
            </a:r>
          </a:p>
          <a:p>
            <a:endParaRPr lang="en-GB" sz="1200" kern="1200" dirty="0" smtClean="0">
              <a:solidFill>
                <a:schemeClr val="tx1"/>
              </a:solidFill>
              <a:effectLst/>
              <a:latin typeface="Arial" charset="0"/>
              <a:ea typeface="ヒラギノ角ゴ Pro W3" charset="-128"/>
              <a:cs typeface="ヒラギノ角ゴ Pro W3" charset="-128"/>
            </a:endParaRPr>
          </a:p>
          <a:p>
            <a:r>
              <a:rPr lang="nb-NO" sz="1200" kern="1200" dirty="0" smtClean="0">
                <a:solidFill>
                  <a:schemeClr val="tx1"/>
                </a:solidFill>
                <a:effectLst/>
                <a:latin typeface="Arial" charset="0"/>
                <a:ea typeface="ヒラギノ角ゴ Pro W3" charset="-128"/>
                <a:cs typeface="ヒラギノ角ゴ Pro W3" charset="-128"/>
              </a:rPr>
              <a:t>Det leveres årlig statistikk til AMU som inneholder oversikt over totalt sykefravær, egenmeldt og legemeldt fravær, fravær fordelt på kjønn, enhet og om en er vitenskapelig eller teknisk administrativansatt samt på enhetsnivå.</a:t>
            </a:r>
            <a:endParaRPr lang="en-GB" sz="1200" kern="1200" dirty="0" smtClean="0">
              <a:solidFill>
                <a:schemeClr val="tx1"/>
              </a:solidFill>
              <a:effectLst/>
              <a:latin typeface="Arial" charset="0"/>
              <a:ea typeface="ヒラギノ角ゴ Pro W3" charset="-128"/>
              <a:cs typeface="ヒラギノ角ゴ Pro W3" charset="-128"/>
            </a:endParaRPr>
          </a:p>
        </p:txBody>
      </p:sp>
      <p:sp>
        <p:nvSpPr>
          <p:cNvPr id="4" name="Slide Number Placeholder 3"/>
          <p:cNvSpPr>
            <a:spLocks noGrp="1"/>
          </p:cNvSpPr>
          <p:nvPr>
            <p:ph type="sldNum" sz="quarter" idx="10"/>
          </p:nvPr>
        </p:nvSpPr>
        <p:spPr/>
        <p:txBody>
          <a:bodyPr/>
          <a:lstStyle/>
          <a:p>
            <a:pPr>
              <a:defRPr/>
            </a:pPr>
            <a:fld id="{8B4E5606-14F6-4340-AA6C-C3A41A40A3DB}" type="slidenum">
              <a:rPr lang="en-US" smtClean="0"/>
              <a:pPr>
                <a:defRPr/>
              </a:pPr>
              <a:t>4</a:t>
            </a:fld>
            <a:endParaRPr lang="en-US"/>
          </a:p>
        </p:txBody>
      </p:sp>
    </p:spTree>
    <p:extLst>
      <p:ext uri="{BB962C8B-B14F-4D97-AF65-F5344CB8AC3E}">
        <p14:creationId xmlns:p14="http://schemas.microsoft.com/office/powerpoint/2010/main" val="1346204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Arial" charset="0"/>
                <a:ea typeface="ヒラギノ角ゴ Pro W3" charset="-128"/>
                <a:cs typeface="ヒラギノ角ゴ Pro W3" charset="-128"/>
              </a:rPr>
              <a:t>Figur en  viser totalt sykefraværsprosent ved UiO, herunder egenmeldt og legemeldt fravær for både kvinner og menn for 2016.</a:t>
            </a:r>
          </a:p>
          <a:p>
            <a:r>
              <a:rPr lang="nb-NO" sz="1200" b="1" kern="1200" dirty="0" smtClean="0">
                <a:solidFill>
                  <a:schemeClr val="tx1"/>
                </a:solidFill>
                <a:effectLst/>
                <a:latin typeface="Arial" charset="0"/>
                <a:ea typeface="ヒラギノ角ゴ Pro W3" charset="-128"/>
                <a:cs typeface="ヒラギノ角ゴ Pro W3" charset="-128"/>
              </a:rPr>
              <a:t>Sykefravær ved UiO</a:t>
            </a:r>
            <a:endParaRPr lang="en-GB" sz="1200" kern="1200" dirty="0" smtClean="0">
              <a:solidFill>
                <a:schemeClr val="tx1"/>
              </a:solidFill>
              <a:effectLst/>
              <a:latin typeface="Arial" charset="0"/>
              <a:ea typeface="ヒラギノ角ゴ Pro W3" charset="-128"/>
              <a:cs typeface="ヒラギノ角ゴ Pro W3" charset="-128"/>
            </a:endParaRPr>
          </a:p>
          <a:p>
            <a:r>
              <a:rPr lang="nb-NO" sz="1200" kern="1200" dirty="0" smtClean="0">
                <a:solidFill>
                  <a:schemeClr val="tx1"/>
                </a:solidFill>
                <a:effectLst/>
                <a:latin typeface="Arial" charset="0"/>
                <a:ea typeface="ヒラギノ角ゴ Pro W3" charset="-128"/>
                <a:cs typeface="ヒラギノ角ゴ Pro W3" charset="-128"/>
              </a:rPr>
              <a:t>Universitetet i Oslo har et lavt stabilt sykefravær, og det har ikke vært vesentlig endringer de siste årene. Sykefraværet i 2015 var 3,4 %, mens det samlede totale fraværet ved UiO i 2016 er på 3,97 %. UiO ligger godt under IA avtalens overordnede målsetting på 5.6 %. </a:t>
            </a:r>
            <a:endParaRPr lang="en-GB" sz="1200" kern="1200" dirty="0" smtClean="0">
              <a:solidFill>
                <a:schemeClr val="tx1"/>
              </a:solidFill>
              <a:effectLst/>
              <a:latin typeface="Arial" charset="0"/>
              <a:ea typeface="ヒラギノ角ゴ Pro W3" charset="-128"/>
              <a:cs typeface="ヒラギノ角ゴ Pro W3" charset="-128"/>
            </a:endParaRPr>
          </a:p>
          <a:p>
            <a:r>
              <a:rPr lang="nb-NO" sz="1200" kern="1200" dirty="0" smtClean="0">
                <a:solidFill>
                  <a:schemeClr val="tx1"/>
                </a:solidFill>
                <a:effectLst/>
                <a:latin typeface="Arial" charset="0"/>
                <a:ea typeface="ヒラギノ角ゴ Pro W3" charset="-128"/>
                <a:cs typeface="ヒラギノ角ゴ Pro W3" charset="-128"/>
              </a:rPr>
              <a:t> </a:t>
            </a:r>
            <a:endParaRPr lang="en-GB" sz="1200" kern="1200" dirty="0" smtClean="0">
              <a:solidFill>
                <a:schemeClr val="tx1"/>
              </a:solidFill>
              <a:effectLst/>
              <a:latin typeface="Arial" charset="0"/>
              <a:ea typeface="ヒラギノ角ゴ Pro W3" charset="-128"/>
              <a:cs typeface="ヒラギノ角ゴ Pro W3" charset="-128"/>
            </a:endParaRPr>
          </a:p>
          <a:p>
            <a:endParaRPr lang="en-GB" sz="1200" kern="1200" dirty="0" smtClean="0">
              <a:solidFill>
                <a:schemeClr val="tx1"/>
              </a:solidFill>
              <a:effectLst/>
              <a:latin typeface="Arial" charset="0"/>
              <a:ea typeface="ヒラギノ角ゴ Pro W3" charset="-128"/>
              <a:cs typeface="ヒラギノ角ゴ Pro W3" charset="-128"/>
            </a:endParaRPr>
          </a:p>
          <a:p>
            <a:endParaRPr lang="en-GB" sz="1200" kern="1200" dirty="0" smtClean="0">
              <a:solidFill>
                <a:schemeClr val="tx1"/>
              </a:solidFill>
              <a:effectLst/>
              <a:latin typeface="Arial" charset="0"/>
              <a:ea typeface="ヒラギノ角ゴ Pro W3" charset="-128"/>
              <a:cs typeface="ヒラギノ角ゴ Pro W3" charset="-128"/>
            </a:endParaRP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ヒラギノ角ゴ Pro W3" charset="-128"/>
              <a:cs typeface="ヒラギノ角ゴ Pro W3" charset="-128"/>
            </a:endParaRPr>
          </a:p>
          <a:p>
            <a:endParaRPr lang="en-US" dirty="0"/>
          </a:p>
        </p:txBody>
      </p:sp>
      <p:sp>
        <p:nvSpPr>
          <p:cNvPr id="4" name="Slide Number Placeholder 3"/>
          <p:cNvSpPr>
            <a:spLocks noGrp="1"/>
          </p:cNvSpPr>
          <p:nvPr>
            <p:ph type="sldNum" sz="quarter" idx="10"/>
          </p:nvPr>
        </p:nvSpPr>
        <p:spPr/>
        <p:txBody>
          <a:bodyPr/>
          <a:lstStyle/>
          <a:p>
            <a:pPr>
              <a:defRPr/>
            </a:pPr>
            <a:fld id="{8B4E5606-14F6-4340-AA6C-C3A41A40A3DB}" type="slidenum">
              <a:rPr lang="en-US" smtClean="0"/>
              <a:pPr>
                <a:defRPr/>
              </a:pPr>
              <a:t>5</a:t>
            </a:fld>
            <a:endParaRPr lang="en-US"/>
          </a:p>
        </p:txBody>
      </p:sp>
    </p:spTree>
    <p:extLst>
      <p:ext uri="{BB962C8B-B14F-4D97-AF65-F5344CB8AC3E}">
        <p14:creationId xmlns:p14="http://schemas.microsoft.com/office/powerpoint/2010/main" val="1902527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ØKT</a:t>
            </a:r>
            <a:r>
              <a:rPr lang="nb-NO" baseline="0" dirty="0" smtClean="0"/>
              <a:t> KUNNSKAP </a:t>
            </a:r>
          </a:p>
          <a:p>
            <a:endParaRPr lang="nb-NO" baseline="0" dirty="0" smtClean="0"/>
          </a:p>
          <a:p>
            <a:r>
              <a:rPr lang="nb-NO" sz="1200" kern="1200" dirty="0" smtClean="0">
                <a:solidFill>
                  <a:schemeClr val="tx1"/>
                </a:solidFill>
                <a:effectLst/>
                <a:latin typeface="Arial" charset="0"/>
                <a:ea typeface="ヒラギノ角ゴ Pro W3" charset="-128"/>
                <a:cs typeface="ヒラギノ角ゴ Pro W3" charset="-128"/>
              </a:rPr>
              <a:t>For å jobbe målrettet med tiltak som retter seg mot arbeidstakere med nedsatt funksjonsevne ble det gjennomført en spørreundersøkelse ved alle fakulteter og enheter i forbindelse med likestillingsrapporteringen</a:t>
            </a:r>
            <a:r>
              <a:rPr lang="en-GB" dirty="0" smtClean="0">
                <a:effectLst/>
              </a:rPr>
              <a:t> </a:t>
            </a:r>
            <a:endParaRPr lang="nb-NO" baseline="0" dirty="0" smtClean="0"/>
          </a:p>
          <a:p>
            <a:endParaRPr lang="nb-NO"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Arial" charset="0"/>
                <a:ea typeface="ヒラギノ角ゴ Pro W3" charset="-128"/>
                <a:cs typeface="ヒラギノ角ゴ Pro W3" charset="-128"/>
              </a:rPr>
              <a:t>9 av 12 av enhetene rapporterer om at de har hatt egne mål, strategier og tiltak for tilrettelegging for ansatte med nedsatt funksjonsevne i 2016. Enhetene melder om at de følger ordinært regelverk og at de håndterer enkelt saker fortløpende. Det spilles også inn at gamle/fredet bygningsmasse generelt er en utfordring for fysisk tilrettelegging. </a:t>
            </a:r>
          </a:p>
          <a:p>
            <a:pPr marL="0" marR="0" indent="0" algn="l" defTabSz="914400" rtl="0" eaLnBrk="0" fontAlgn="base" latinLnBrk="0" hangingPunct="0">
              <a:lnSpc>
                <a:spcPct val="100000"/>
              </a:lnSpc>
              <a:spcBef>
                <a:spcPct val="30000"/>
              </a:spcBef>
              <a:spcAft>
                <a:spcPct val="0"/>
              </a:spcAft>
              <a:buClrTx/>
              <a:buSzTx/>
              <a:buFontTx/>
              <a:buNone/>
              <a:tabLst/>
              <a:defRPr/>
            </a:pPr>
            <a:endParaRPr lang="nb-NO" sz="1200" kern="1200" dirty="0" smtClean="0">
              <a:solidFill>
                <a:schemeClr val="tx1"/>
              </a:solidFill>
              <a:effectLst/>
              <a:latin typeface="Arial" charset="0"/>
              <a:ea typeface="ヒラギノ角ゴ Pro W3" charset="-128"/>
              <a:cs typeface="ヒラギノ角ゴ Pro W3"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Arial" charset="0"/>
                <a:ea typeface="ヒラギノ角ゴ Pro W3" charset="-128"/>
                <a:cs typeface="ヒラギノ角ゴ Pro W3" charset="-128"/>
              </a:rPr>
              <a:t>REKRUTTERING</a:t>
            </a:r>
          </a:p>
          <a:p>
            <a:pPr marL="0" marR="0" indent="0" algn="l" defTabSz="914400" rtl="0" eaLnBrk="0" fontAlgn="base" latinLnBrk="0" hangingPunct="0">
              <a:lnSpc>
                <a:spcPct val="100000"/>
              </a:lnSpc>
              <a:spcBef>
                <a:spcPct val="30000"/>
              </a:spcBef>
              <a:spcAft>
                <a:spcPct val="0"/>
              </a:spcAft>
              <a:buClrTx/>
              <a:buSzTx/>
              <a:buFontTx/>
              <a:buNone/>
              <a:tabLst/>
              <a:defRPr/>
            </a:pPr>
            <a:endParaRPr lang="nb-NO" sz="1200" kern="1200" dirty="0" smtClean="0">
              <a:solidFill>
                <a:schemeClr val="tx1"/>
              </a:solidFill>
              <a:effectLst/>
              <a:latin typeface="Arial" charset="0"/>
              <a:ea typeface="ヒラギノ角ゴ Pro W3" charset="-128"/>
              <a:cs typeface="ヒラギノ角ゴ Pro W3"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Arial" charset="0"/>
                <a:ea typeface="ヒラギノ角ゴ Pro W3" charset="-128"/>
                <a:cs typeface="ヒラギノ角ゴ Pro W3" charset="-128"/>
              </a:rPr>
              <a:t>For å sikre at personer med nedsatt funksjonsevne skal ha mulighet til å søke på jobber på Universitetet i Oslo uten å møte på teknologiske barrierer, er det inngått avtale med Jobb Norge, som leverer et fullt tilgjengelig søkesystem. </a:t>
            </a:r>
          </a:p>
          <a:p>
            <a:r>
              <a:rPr lang="nb-NO" sz="1200" kern="1200" dirty="0" smtClean="0">
                <a:solidFill>
                  <a:schemeClr val="tx1"/>
                </a:solidFill>
                <a:effectLst/>
                <a:latin typeface="Arial" charset="0"/>
                <a:ea typeface="ヒラギノ角ゴ Pro W3" charset="-128"/>
                <a:cs typeface="ヒラギノ角ゴ Pro W3" charset="-128"/>
              </a:rPr>
              <a:t>Det er avholdt kurs for personalkonsulenter med fokus på tilsettingsprosessen for personer med nedsatt funksjonsevne. Kurset har gitt personalkonsulenter kunnskap i lovverk og hovedregelen og utgangspunkt for tilsetting av funksjonshemmede i staten. </a:t>
            </a:r>
            <a:endParaRPr lang="en-GB" sz="1200" kern="1200" dirty="0" smtClean="0">
              <a:solidFill>
                <a:schemeClr val="tx1"/>
              </a:solidFill>
              <a:effectLst/>
              <a:latin typeface="Arial" charset="0"/>
              <a:ea typeface="ヒラギノ角ゴ Pro W3" charset="-128"/>
              <a:cs typeface="ヒラギノ角ゴ Pro W3" charset="-128"/>
            </a:endParaRPr>
          </a:p>
          <a:p>
            <a:r>
              <a:rPr lang="nb-NO" sz="1200" b="1" kern="1200" dirty="0" smtClean="0">
                <a:solidFill>
                  <a:schemeClr val="tx1"/>
                </a:solidFill>
                <a:effectLst/>
                <a:latin typeface="Arial" charset="0"/>
                <a:ea typeface="ヒラギノ角ゴ Pro W3" charset="-128"/>
                <a:cs typeface="ヒラギノ角ゴ Pro W3" charset="-128"/>
              </a:rPr>
              <a:t>Mål c.</a:t>
            </a:r>
          </a:p>
          <a:p>
            <a:endParaRPr lang="nb-NO" sz="1200" b="1" kern="1200" dirty="0" smtClean="0">
              <a:solidFill>
                <a:schemeClr val="tx1"/>
              </a:solidFill>
              <a:effectLst/>
              <a:latin typeface="Arial" charset="0"/>
              <a:ea typeface="ヒラギノ角ゴ Pro W3" charset="-128"/>
              <a:cs typeface="ヒラギノ角ゴ Pro W3" charset="-128"/>
            </a:endParaRPr>
          </a:p>
          <a:p>
            <a:r>
              <a:rPr lang="nb-NO" sz="1200" b="1" kern="1200" dirty="0" smtClean="0">
                <a:solidFill>
                  <a:schemeClr val="tx1"/>
                </a:solidFill>
                <a:effectLst/>
                <a:latin typeface="Arial" charset="0"/>
                <a:ea typeface="ヒラギノ角ゴ Pro W3" charset="-128"/>
                <a:cs typeface="ヒラギノ角ゴ Pro W3" charset="-128"/>
              </a:rPr>
              <a:t>TILRETTELEGGING</a:t>
            </a:r>
          </a:p>
          <a:p>
            <a:endParaRPr lang="nb-NO" sz="1200" b="1" kern="1200" dirty="0" smtClean="0">
              <a:solidFill>
                <a:schemeClr val="tx1"/>
              </a:solidFill>
              <a:effectLst/>
              <a:latin typeface="Arial" charset="0"/>
              <a:ea typeface="ヒラギノ角ゴ Pro W3" charset="-128"/>
              <a:cs typeface="ヒラギノ角ゴ Pro W3" charset="-128"/>
            </a:endParaRPr>
          </a:p>
          <a:p>
            <a:r>
              <a:rPr lang="nb-NO" sz="1200" kern="1200" dirty="0" smtClean="0">
                <a:solidFill>
                  <a:schemeClr val="tx1"/>
                </a:solidFill>
                <a:effectLst/>
                <a:latin typeface="Arial" charset="0"/>
                <a:ea typeface="ヒラギノ角ゴ Pro W3" charset="-128"/>
                <a:cs typeface="ヒラギノ角ゴ Pro W3" charset="-128"/>
              </a:rPr>
              <a:t>Det er utviklet nettinformasjon/veileder om tilrettelegging for medarbeidere med nedsatt funksjonsevne. Veilederen tar utgangspunkt i at mange arbeidstakere med midlertidig eller permanent redusert funksjonsevne kan holde seg i arbeid med egnet tilrettelegging. Det er videre utviklet en kontaktveileder hvor brukere enkelt kan finne frem til rett ressurs på å få svar på tilretteleggingsspørsmål.</a:t>
            </a:r>
            <a:endParaRPr lang="en-GB" sz="1200" kern="1200" dirty="0" smtClean="0">
              <a:solidFill>
                <a:schemeClr val="tx1"/>
              </a:solidFill>
              <a:effectLst/>
              <a:latin typeface="Arial" charset="0"/>
              <a:ea typeface="ヒラギノ角ゴ Pro W3" charset="-128"/>
              <a:cs typeface="ヒラギノ角ゴ Pro W3" charset="-128"/>
            </a:endParaRPr>
          </a:p>
          <a:p>
            <a:r>
              <a:rPr lang="nb-NO" sz="1200" kern="1200" dirty="0" smtClean="0">
                <a:solidFill>
                  <a:schemeClr val="tx1"/>
                </a:solidFill>
                <a:effectLst/>
                <a:latin typeface="Arial" charset="0"/>
                <a:ea typeface="ヒラギノ角ゴ Pro W3" charset="-128"/>
                <a:cs typeface="ヒラギノ角ゴ Pro W3" charset="-128"/>
              </a:rPr>
              <a:t>BHT bistår også̊ konkret i dialog/oppfølging i regi av Hjelpemiddelsentralen og bistår i utprøving av hjelpemidler og i noen sammenhenger bistår med krav og funksjonsvurdering</a:t>
            </a:r>
            <a:endParaRPr lang="en-GB" sz="1200" kern="1200" dirty="0" smtClean="0">
              <a:solidFill>
                <a:schemeClr val="tx1"/>
              </a:solidFill>
              <a:effectLst/>
              <a:latin typeface="Arial" charset="0"/>
              <a:ea typeface="ヒラギノ角ゴ Pro W3" charset="-128"/>
              <a:cs typeface="ヒラギノ角ゴ Pro W3" charset="-128"/>
            </a:endParaRPr>
          </a:p>
          <a:p>
            <a:endParaRPr lang="nb-NO" sz="1200" b="1" kern="1200" dirty="0" smtClean="0">
              <a:solidFill>
                <a:schemeClr val="tx1"/>
              </a:solidFill>
              <a:effectLst/>
              <a:latin typeface="Arial" charset="0"/>
              <a:ea typeface="ヒラギノ角ゴ Pro W3" charset="-128"/>
              <a:cs typeface="ヒラギノ角ゴ Pro W3" charset="-128"/>
            </a:endParaRPr>
          </a:p>
          <a:p>
            <a:r>
              <a:rPr lang="nb-NO" sz="1200" b="1" kern="1200" dirty="0" smtClean="0">
                <a:solidFill>
                  <a:schemeClr val="tx1"/>
                </a:solidFill>
                <a:effectLst/>
                <a:latin typeface="Arial" charset="0"/>
                <a:ea typeface="ヒラギノ角ゴ Pro W3" charset="-128"/>
                <a:cs typeface="ヒラギノ角ゴ Pro W3" charset="-128"/>
              </a:rPr>
              <a:t>ARBEIDSTRENING OG PRKSISPLASSER</a:t>
            </a:r>
          </a:p>
          <a:p>
            <a:endParaRPr lang="nb-NO" sz="1200" b="1" kern="1200" dirty="0" smtClean="0">
              <a:solidFill>
                <a:schemeClr val="tx1"/>
              </a:solidFill>
              <a:effectLst/>
              <a:latin typeface="Arial" charset="0"/>
              <a:ea typeface="ヒラギノ角ゴ Pro W3" charset="-128"/>
              <a:cs typeface="ヒラギノ角ゴ Pro W3" charset="-128"/>
            </a:endParaRPr>
          </a:p>
          <a:p>
            <a:r>
              <a:rPr lang="nb-NO" sz="1200" kern="1200" dirty="0" smtClean="0">
                <a:solidFill>
                  <a:schemeClr val="tx1"/>
                </a:solidFill>
                <a:effectLst/>
                <a:latin typeface="Arial" charset="0"/>
                <a:ea typeface="ヒラギノ角ゴ Pro W3" charset="-128"/>
                <a:cs typeface="ヒラギノ角ゴ Pro W3" charset="-128"/>
              </a:rPr>
              <a:t>Det er i mindre grad jobbet med tiltak i samarbeid med NAV for å gi funksjonshemmede plass ved UiO til utprøving av sin arbeids- og funksjonsevne. </a:t>
            </a:r>
            <a:endParaRPr lang="en-GB" sz="1200" kern="1200" dirty="0" smtClean="0">
              <a:solidFill>
                <a:schemeClr val="tx1"/>
              </a:solidFill>
              <a:effectLst/>
              <a:latin typeface="Arial" charset="0"/>
              <a:ea typeface="ヒラギノ角ゴ Pro W3" charset="-128"/>
              <a:cs typeface="ヒラギノ角ゴ Pro W3" charset="-128"/>
            </a:endParaRPr>
          </a:p>
          <a:p>
            <a:r>
              <a:rPr lang="nb-NO" sz="1200" kern="1200" dirty="0" smtClean="0">
                <a:solidFill>
                  <a:schemeClr val="tx1"/>
                </a:solidFill>
                <a:effectLst/>
                <a:latin typeface="Arial" charset="0"/>
                <a:ea typeface="ヒラギノ角ゴ Pro W3" charset="-128"/>
                <a:cs typeface="ヒラギノ角ゴ Pro W3" charset="-128"/>
              </a:rPr>
              <a:t>Det planlegges en workshop i løpet av høsten 2017 om hvordan ansvar for organisering, koordinering og formidling av kandidater fra NAV skal skje ved UiO.</a:t>
            </a:r>
          </a:p>
          <a:p>
            <a:endParaRPr lang="nb-NO" sz="1200" kern="1200" dirty="0" smtClean="0">
              <a:solidFill>
                <a:schemeClr val="tx1"/>
              </a:solidFill>
              <a:effectLst/>
              <a:latin typeface="Arial" charset="0"/>
              <a:ea typeface="ヒラギノ角ゴ Pro W3" charset="-128"/>
              <a:cs typeface="ヒラギノ角ゴ Pro W3" charset="-128"/>
            </a:endParaRPr>
          </a:p>
          <a:p>
            <a:r>
              <a:rPr lang="nb-NO" sz="1200" kern="1200" dirty="0" smtClean="0">
                <a:solidFill>
                  <a:schemeClr val="tx1"/>
                </a:solidFill>
                <a:effectLst/>
                <a:latin typeface="Arial" charset="0"/>
                <a:ea typeface="ヒラギノ角ゴ Pro W3" charset="-128"/>
                <a:cs typeface="ヒラギノ角ゴ Pro W3" charset="-128"/>
              </a:rPr>
              <a:t>INIVERSELL UTFORMING</a:t>
            </a:r>
          </a:p>
          <a:p>
            <a:endParaRPr lang="nb-NO" sz="1200" kern="1200" dirty="0" smtClean="0">
              <a:solidFill>
                <a:schemeClr val="tx1"/>
              </a:solidFill>
              <a:effectLst/>
              <a:latin typeface="Arial" charset="0"/>
              <a:ea typeface="ヒラギノ角ゴ Pro W3" charset="-128"/>
              <a:cs typeface="ヒラギノ角ゴ Pro W3" charset="-128"/>
            </a:endParaRPr>
          </a:p>
          <a:p>
            <a:r>
              <a:rPr lang="nb-NO" sz="1200" kern="1200" dirty="0" smtClean="0">
                <a:solidFill>
                  <a:schemeClr val="tx1"/>
                </a:solidFill>
                <a:effectLst/>
                <a:latin typeface="Arial" charset="0"/>
                <a:ea typeface="ヒラギノ角ゴ Pro W3" charset="-128"/>
                <a:cs typeface="ヒラギノ角ゴ Pro W3" charset="-128"/>
              </a:rPr>
              <a:t>Det gjennomføres det hvert år flere rene UU-prosjekter slik vi er pålagt av Kunnskapsdepartementet. Dette kan for eksempel være nye atkomstramper og automatiske døråpnere. Det er til tider en stor utfordring for UiO å tilrettelegge for UU.</a:t>
            </a:r>
            <a:r>
              <a:rPr lang="en-GB" dirty="0" smtClean="0">
                <a:effectLst/>
              </a:rPr>
              <a:t> </a:t>
            </a:r>
          </a:p>
          <a:p>
            <a:endParaRPr lang="en-GB" sz="1200" kern="1200" dirty="0" smtClean="0">
              <a:solidFill>
                <a:schemeClr val="tx1"/>
              </a:solidFill>
              <a:effectLst/>
              <a:latin typeface="Arial" charset="0"/>
              <a:ea typeface="ヒラギノ角ゴ Pro W3" charset="-128"/>
              <a:cs typeface="ヒラギノ角ゴ Pro W3" charset="-128"/>
            </a:endParaRPr>
          </a:p>
          <a:p>
            <a:endParaRPr lang="en-GB" sz="1200" kern="1200" dirty="0" smtClean="0">
              <a:solidFill>
                <a:schemeClr val="tx1"/>
              </a:solidFill>
              <a:effectLst/>
              <a:latin typeface="Arial" charset="0"/>
              <a:ea typeface="ヒラギノ角ゴ Pro W3" charset="-128"/>
              <a:cs typeface="ヒラギノ角ゴ Pro W3" charset="-128"/>
            </a:endParaRPr>
          </a:p>
          <a:p>
            <a:endParaRPr lang="nb-NO" sz="1200" b="1" kern="1200" dirty="0" smtClean="0">
              <a:solidFill>
                <a:schemeClr val="tx1"/>
              </a:solidFill>
              <a:effectLst/>
              <a:latin typeface="Arial" charset="0"/>
              <a:ea typeface="ヒラギノ角ゴ Pro W3" charset="-128"/>
              <a:cs typeface="ヒラギノ角ゴ Pro W3" charset="-128"/>
            </a:endParaRPr>
          </a:p>
          <a:p>
            <a:endParaRPr lang="nb-NO" sz="1200" b="1" kern="1200" dirty="0" smtClean="0">
              <a:solidFill>
                <a:schemeClr val="tx1"/>
              </a:solidFill>
              <a:effectLst/>
              <a:latin typeface="Arial" charset="0"/>
              <a:ea typeface="ヒラギノ角ゴ Pro W3" charset="-128"/>
              <a:cs typeface="ヒラギノ角ゴ Pro W3" charset="-128"/>
            </a:endParaRPr>
          </a:p>
          <a:p>
            <a:endParaRPr lang="nb-NO" sz="1200" b="1" kern="1200" dirty="0" smtClean="0">
              <a:solidFill>
                <a:schemeClr val="tx1"/>
              </a:solidFill>
              <a:effectLst/>
              <a:latin typeface="Arial" charset="0"/>
              <a:ea typeface="ヒラギノ角ゴ Pro W3" charset="-128"/>
              <a:cs typeface="ヒラギノ角ゴ Pro W3" charset="-128"/>
            </a:endParaRPr>
          </a:p>
          <a:p>
            <a:endParaRPr lang="nb-NO" sz="1200" b="1" kern="1200" dirty="0" smtClean="0">
              <a:solidFill>
                <a:schemeClr val="tx1"/>
              </a:solidFill>
              <a:effectLst/>
              <a:latin typeface="Arial" charset="0"/>
              <a:ea typeface="ヒラギノ角ゴ Pro W3" charset="-128"/>
              <a:cs typeface="ヒラギノ角ゴ Pro W3" charset="-128"/>
            </a:endParaRPr>
          </a:p>
          <a:p>
            <a:endParaRPr lang="en-GB" sz="1200" kern="1200" dirty="0" smtClean="0">
              <a:solidFill>
                <a:schemeClr val="tx1"/>
              </a:solidFill>
              <a:effectLst/>
              <a:latin typeface="Arial" charset="0"/>
              <a:ea typeface="ヒラギノ角ゴ Pro W3" charset="-128"/>
              <a:cs typeface="ヒラギノ角ゴ Pro W3"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ヒラギノ角ゴ Pro W3" charset="-128"/>
              <a:cs typeface="ヒラギノ角ゴ Pro W3" charset="-128"/>
            </a:endParaRPr>
          </a:p>
          <a:p>
            <a:endParaRPr lang="nb-NO" dirty="0"/>
          </a:p>
        </p:txBody>
      </p:sp>
      <p:sp>
        <p:nvSpPr>
          <p:cNvPr id="4" name="Slide Number Placeholder 3"/>
          <p:cNvSpPr>
            <a:spLocks noGrp="1"/>
          </p:cNvSpPr>
          <p:nvPr>
            <p:ph type="sldNum" sz="quarter" idx="10"/>
          </p:nvPr>
        </p:nvSpPr>
        <p:spPr/>
        <p:txBody>
          <a:bodyPr/>
          <a:lstStyle/>
          <a:p>
            <a:pPr>
              <a:defRPr/>
            </a:pPr>
            <a:fld id="{8B4E5606-14F6-4340-AA6C-C3A41A40A3DB}" type="slidenum">
              <a:rPr lang="en-US" smtClean="0"/>
              <a:pPr>
                <a:defRPr/>
              </a:pPr>
              <a:t>6</a:t>
            </a:fld>
            <a:endParaRPr lang="en-US"/>
          </a:p>
        </p:txBody>
      </p:sp>
    </p:spTree>
    <p:extLst>
      <p:ext uri="{BB962C8B-B14F-4D97-AF65-F5344CB8AC3E}">
        <p14:creationId xmlns:p14="http://schemas.microsoft.com/office/powerpoint/2010/main" val="873295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SENIORSAMTALER</a:t>
            </a:r>
          </a:p>
          <a:p>
            <a:endParaRPr lang="nb-NO"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Arial" charset="0"/>
                <a:ea typeface="ヒラギノ角ゴ Pro W3" charset="-128"/>
                <a:cs typeface="ヒラギノ角ゴ Pro W3" charset="-128"/>
              </a:rPr>
              <a:t>Når en medarbeider ved UiO passerer 60 år, har vedkommende krav på en «seniorsamtale», det vil si en samtale om status og videre utvikling med sin leder. Samtalen skal kartlegge den enkelte seniors ønsker og ambisjoner, framtidsutsikter og kompetanseutviklingsbehov, og danne grunnlag for planlegging av videre arbeidssituasjon.</a:t>
            </a:r>
            <a:endParaRPr lang="en-GB" sz="1200" kern="1200" dirty="0" smtClean="0">
              <a:solidFill>
                <a:schemeClr val="tx1"/>
              </a:solidFill>
              <a:effectLst/>
              <a:latin typeface="Arial" charset="0"/>
              <a:ea typeface="ヒラギノ角ゴ Pro W3" charset="-128"/>
              <a:cs typeface="ヒラギノ角ゴ Pro W3" charset="-128"/>
            </a:endParaRPr>
          </a:p>
          <a:p>
            <a:endParaRPr lang="nb-NO" dirty="0" smtClean="0"/>
          </a:p>
          <a:p>
            <a:endParaRPr lang="nb-NO" dirty="0" smtClean="0"/>
          </a:p>
          <a:p>
            <a:endParaRPr lang="nb-NO" dirty="0" smtClean="0"/>
          </a:p>
          <a:p>
            <a:endParaRPr lang="nb-NO" dirty="0" smtClean="0"/>
          </a:p>
          <a:p>
            <a:r>
              <a:rPr lang="nb-NO" dirty="0" smtClean="0"/>
              <a:t>SENIORKURS</a:t>
            </a:r>
          </a:p>
          <a:p>
            <a:endParaRPr lang="nb-NO" dirty="0" smtClean="0"/>
          </a:p>
          <a:p>
            <a:r>
              <a:rPr lang="nb-NO" sz="1200" kern="1200" dirty="0" smtClean="0">
                <a:solidFill>
                  <a:schemeClr val="tx1"/>
                </a:solidFill>
                <a:effectLst/>
                <a:latin typeface="Arial" charset="0"/>
                <a:ea typeface="ヒラギノ角ゴ Pro W3" charset="-128"/>
                <a:cs typeface="ヒラギノ角ゴ Pro W3" charset="-128"/>
              </a:rPr>
              <a:t>Seniorer (og deres ledere) får tilbud om seniorkurs i regi av UiO og SPK. Kurset går over 5 timer og gir deltagerne mulighet og hjelp til å bli bevisst egne behov og ambisjoner og tilrettelegge av videre arbeidskarriere etter fylte 60 år. </a:t>
            </a:r>
          </a:p>
          <a:p>
            <a:endParaRPr lang="nb-NO" sz="1200" kern="1200" dirty="0" smtClean="0">
              <a:solidFill>
                <a:schemeClr val="tx1"/>
              </a:solidFill>
              <a:effectLst/>
              <a:latin typeface="Arial" charset="0"/>
              <a:ea typeface="ヒラギノ角ゴ Pro W3" charset="-128"/>
              <a:cs typeface="ヒラギノ角ゴ Pro W3" charset="-128"/>
            </a:endParaRPr>
          </a:p>
          <a:p>
            <a:endParaRPr lang="nb-NO" dirty="0"/>
          </a:p>
        </p:txBody>
      </p:sp>
      <p:sp>
        <p:nvSpPr>
          <p:cNvPr id="4" name="Slide Number Placeholder 3"/>
          <p:cNvSpPr>
            <a:spLocks noGrp="1"/>
          </p:cNvSpPr>
          <p:nvPr>
            <p:ph type="sldNum" sz="quarter" idx="10"/>
          </p:nvPr>
        </p:nvSpPr>
        <p:spPr/>
        <p:txBody>
          <a:bodyPr/>
          <a:lstStyle/>
          <a:p>
            <a:pPr>
              <a:defRPr/>
            </a:pPr>
            <a:fld id="{8B4E5606-14F6-4340-AA6C-C3A41A40A3DB}" type="slidenum">
              <a:rPr lang="en-US" smtClean="0"/>
              <a:pPr>
                <a:defRPr/>
              </a:pPr>
              <a:t>7</a:t>
            </a:fld>
            <a:endParaRPr lang="en-US"/>
          </a:p>
        </p:txBody>
      </p:sp>
    </p:spTree>
    <p:extLst>
      <p:ext uri="{BB962C8B-B14F-4D97-AF65-F5344CB8AC3E}">
        <p14:creationId xmlns:p14="http://schemas.microsoft.com/office/powerpoint/2010/main" val="542023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pPr>
              <a:defRPr/>
            </a:pPr>
            <a:fld id="{8B4E5606-14F6-4340-AA6C-C3A41A40A3DB}" type="slidenum">
              <a:rPr lang="en-US" smtClean="0"/>
              <a:pPr>
                <a:defRPr/>
              </a:pPr>
              <a:t>8</a:t>
            </a:fld>
            <a:endParaRPr lang="en-US"/>
          </a:p>
        </p:txBody>
      </p:sp>
    </p:spTree>
    <p:extLst>
      <p:ext uri="{BB962C8B-B14F-4D97-AF65-F5344CB8AC3E}">
        <p14:creationId xmlns:p14="http://schemas.microsoft.com/office/powerpoint/2010/main" val="18235147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1143000" y="2286000"/>
            <a:ext cx="7543800" cy="1143000"/>
          </a:xfrm>
        </p:spPr>
        <p:txBody>
          <a:bodyPr anchor="b"/>
          <a:lstStyle>
            <a:lvl1pPr>
              <a:defRPr sz="2000"/>
            </a:lvl1pPr>
          </a:lstStyle>
          <a:p>
            <a:r>
              <a:rPr lang="en-US" smtClean="0"/>
              <a:t>Click to edit Master title style</a:t>
            </a:r>
            <a:endParaRPr lang="en-US"/>
          </a:p>
        </p:txBody>
      </p:sp>
      <p:sp>
        <p:nvSpPr>
          <p:cNvPr id="3075" name="Rectangle 3"/>
          <p:cNvSpPr>
            <a:spLocks noGrp="1" noChangeArrowheads="1"/>
          </p:cNvSpPr>
          <p:nvPr>
            <p:ph type="subTitle" sz="quarter" idx="1"/>
          </p:nvPr>
        </p:nvSpPr>
        <p:spPr>
          <a:xfrm>
            <a:off x="1143000" y="3429000"/>
            <a:ext cx="7543800" cy="1752600"/>
          </a:xfrm>
        </p:spPr>
        <p:txBody>
          <a:bodyPr/>
          <a:lstStyle>
            <a:lvl1pPr marL="0" indent="0">
              <a:buFontTx/>
              <a:buNone/>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F049F8D9-8BFB-E244-9CF7-1BA6896AF8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5E4D7C9A-09E7-E74C-90CD-FDA54B19864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D9CAF9A1-4DE5-0A45-B83C-18B0A47232C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B4679D24-2393-FC46-8CA2-5F2027D29B9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DBF28C8F-B1D4-E04C-83ED-D55AAA12952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Rectangle 10"/>
          <p:cNvSpPr>
            <a:spLocks noGrp="1" noChangeArrowheads="1"/>
          </p:cNvSpPr>
          <p:nvPr>
            <p:ph type="dt" sz="half" idx="10"/>
          </p:nvPr>
        </p:nvSpPr>
        <p:spPr/>
        <p:txBody>
          <a:bodyPr/>
          <a:lstStyle>
            <a:lvl1pPr>
              <a:defRPr/>
            </a:lvl1pPr>
          </a:lstStyle>
          <a:p>
            <a:pPr>
              <a:defRPr/>
            </a:pPr>
            <a:r>
              <a:rPr lang="nb-NO"/>
              <a:t>11. april 2011</a:t>
            </a:r>
          </a:p>
        </p:txBody>
      </p:sp>
      <p:sp>
        <p:nvSpPr>
          <p:cNvPr id="8"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9" name="Rectangle 12"/>
          <p:cNvSpPr>
            <a:spLocks noGrp="1" noChangeArrowheads="1"/>
          </p:cNvSpPr>
          <p:nvPr>
            <p:ph type="sldNum" sz="quarter" idx="12"/>
          </p:nvPr>
        </p:nvSpPr>
        <p:spPr/>
        <p:txBody>
          <a:bodyPr/>
          <a:lstStyle>
            <a:lvl1pPr>
              <a:defRPr/>
            </a:lvl1pPr>
          </a:lstStyle>
          <a:p>
            <a:pPr>
              <a:defRPr/>
            </a:pPr>
            <a:fld id="{77346366-0991-D54B-A82B-194C68498D0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Rectangle 10"/>
          <p:cNvSpPr>
            <a:spLocks noGrp="1" noChangeArrowheads="1"/>
          </p:cNvSpPr>
          <p:nvPr>
            <p:ph type="dt" sz="half" idx="10"/>
          </p:nvPr>
        </p:nvSpPr>
        <p:spPr/>
        <p:txBody>
          <a:bodyPr/>
          <a:lstStyle>
            <a:lvl1pPr>
              <a:defRPr/>
            </a:lvl1pPr>
          </a:lstStyle>
          <a:p>
            <a:pPr>
              <a:defRPr/>
            </a:pPr>
            <a:r>
              <a:rPr lang="nb-NO"/>
              <a:t>11. april 2011</a:t>
            </a:r>
          </a:p>
        </p:txBody>
      </p:sp>
      <p:sp>
        <p:nvSpPr>
          <p:cNvPr id="4"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5" name="Rectangle 12"/>
          <p:cNvSpPr>
            <a:spLocks noGrp="1" noChangeArrowheads="1"/>
          </p:cNvSpPr>
          <p:nvPr>
            <p:ph type="sldNum" sz="quarter" idx="12"/>
          </p:nvPr>
        </p:nvSpPr>
        <p:spPr/>
        <p:txBody>
          <a:bodyPr/>
          <a:lstStyle>
            <a:lvl1pPr>
              <a:defRPr/>
            </a:lvl1pPr>
          </a:lstStyle>
          <a:p>
            <a:pPr>
              <a:defRPr/>
            </a:pPr>
            <a:fld id="{02DFAE1A-16B3-1C41-9172-7DE4777619E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p:txBody>
          <a:bodyPr/>
          <a:lstStyle>
            <a:lvl1pPr>
              <a:defRPr/>
            </a:lvl1pPr>
          </a:lstStyle>
          <a:p>
            <a:pPr>
              <a:defRPr/>
            </a:pPr>
            <a:r>
              <a:rPr lang="nb-NO"/>
              <a:t>11. april 2011</a:t>
            </a:r>
          </a:p>
        </p:txBody>
      </p:sp>
      <p:sp>
        <p:nvSpPr>
          <p:cNvPr id="3"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4" name="Rectangle 12"/>
          <p:cNvSpPr>
            <a:spLocks noGrp="1" noChangeArrowheads="1"/>
          </p:cNvSpPr>
          <p:nvPr>
            <p:ph type="sldNum" sz="quarter" idx="12"/>
          </p:nvPr>
        </p:nvSpPr>
        <p:spPr/>
        <p:txBody>
          <a:bodyPr/>
          <a:lstStyle>
            <a:lvl1pPr>
              <a:defRPr/>
            </a:lvl1pPr>
          </a:lstStyle>
          <a:p>
            <a:pPr>
              <a:defRPr/>
            </a:pPr>
            <a:fld id="{15AC049C-35A3-984D-966C-BFB6C652AEF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B99DE8F6-92C8-E64B-8D26-4E79A8DD5DE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F8DFC0CB-54B0-2840-B109-A87BD9F9F76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34" name="Rectangle 10"/>
          <p:cNvSpPr>
            <a:spLocks noGrp="1" noChangeArrowheads="1"/>
          </p:cNvSpPr>
          <p:nvPr>
            <p:ph type="dt" sz="half" idx="2"/>
          </p:nvPr>
        </p:nvSpPr>
        <p:spPr bwMode="auto">
          <a:xfrm>
            <a:off x="990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a:lvl1pPr>
          </a:lstStyle>
          <a:p>
            <a:pPr>
              <a:defRPr/>
            </a:pPr>
            <a:r>
              <a:rPr lang="nb-NO"/>
              <a:t>11. april 2011</a:t>
            </a:r>
          </a:p>
        </p:txBody>
      </p:sp>
      <p:sp>
        <p:nvSpPr>
          <p:cNvPr id="1035" name="Rectangle 11"/>
          <p:cNvSpPr>
            <a:spLocks noGrp="1" noChangeArrowheads="1"/>
          </p:cNvSpPr>
          <p:nvPr>
            <p:ph type="ftr" sz="quarter" idx="3"/>
          </p:nvPr>
        </p:nvSpPr>
        <p:spPr bwMode="auto">
          <a:xfrm>
            <a:off x="3048000" y="6248400"/>
            <a:ext cx="4800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dirty="0" err="1" smtClean="0"/>
            </a:lvl1pPr>
          </a:lstStyle>
          <a:p>
            <a:pPr>
              <a:defRPr/>
            </a:pPr>
            <a:r>
              <a:rPr lang="en-US"/>
              <a:t>Tema Powerpoint</a:t>
            </a:r>
          </a:p>
        </p:txBody>
      </p:sp>
      <p:sp>
        <p:nvSpPr>
          <p:cNvPr id="1036" name="Rectangle 12"/>
          <p:cNvSpPr>
            <a:spLocks noGrp="1" noChangeArrowheads="1"/>
          </p:cNvSpPr>
          <p:nvPr>
            <p:ph type="sldNum" sz="quarter" idx="4"/>
          </p:nvPr>
        </p:nvSpPr>
        <p:spPr bwMode="auto">
          <a:xfrm>
            <a:off x="8001000" y="6248400"/>
            <a:ext cx="685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900"/>
            </a:lvl1pPr>
          </a:lstStyle>
          <a:p>
            <a:pPr>
              <a:defRPr/>
            </a:pPr>
            <a:fld id="{7589CA56-628D-E14F-B911-1B324778F736}" type="slidenum">
              <a:rPr lang="en-US"/>
              <a:pPr>
                <a:defRPr/>
              </a:pPr>
              <a:t>‹#›</a:t>
            </a:fld>
            <a:endParaRPr lang="en-US"/>
          </a:p>
        </p:txBody>
      </p:sp>
      <p:pic>
        <p:nvPicPr>
          <p:cNvPr id="1031" name="Picture 6" descr="UiO_A.png"/>
          <p:cNvPicPr>
            <a:picLocks noChangeAspect="1"/>
          </p:cNvPicPr>
          <p:nvPr userDrawn="1"/>
        </p:nvPicPr>
        <p:blipFill>
          <a:blip r:embed="rId13"/>
          <a:srcRect/>
          <a:stretch>
            <a:fillRect/>
          </a:stretch>
        </p:blipFill>
        <p:spPr bwMode="auto">
          <a:xfrm>
            <a:off x="304800" y="228600"/>
            <a:ext cx="2300288" cy="149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55576" y="2204864"/>
            <a:ext cx="8136904" cy="1224136"/>
          </a:xfrm>
        </p:spPr>
        <p:txBody>
          <a:bodyPr/>
          <a:lstStyle/>
          <a:p>
            <a:r>
              <a:rPr lang="nb-NO" sz="2800" dirty="0"/>
              <a:t>Statusrapport for IA-handlingsplan 2015-2018</a:t>
            </a:r>
            <a:r>
              <a:rPr lang="en-GB" sz="2800" dirty="0"/>
              <a:t/>
            </a:r>
            <a:br>
              <a:rPr lang="en-GB" sz="2800" dirty="0"/>
            </a:br>
            <a:endParaRPr lang="nb-NO" sz="2800" dirty="0"/>
          </a:p>
        </p:txBody>
      </p:sp>
      <p:sp>
        <p:nvSpPr>
          <p:cNvPr id="15363" name="Rectangle 3"/>
          <p:cNvSpPr>
            <a:spLocks noGrp="1" noChangeArrowheads="1"/>
          </p:cNvSpPr>
          <p:nvPr>
            <p:ph type="subTitle" idx="1"/>
          </p:nvPr>
        </p:nvSpPr>
        <p:spPr>
          <a:xfrm>
            <a:off x="827584" y="3068960"/>
            <a:ext cx="8042689" cy="1752600"/>
          </a:xfrm>
        </p:spPr>
        <p:txBody>
          <a:bodyPr/>
          <a:lstStyle/>
          <a:p>
            <a:pPr eaLnBrk="1" hangingPunct="1"/>
            <a:endParaRPr lang="nb-NO" dirty="0" smtClean="0"/>
          </a:p>
          <a:p>
            <a:pPr eaLnBrk="1" hangingPunct="1"/>
            <a:r>
              <a:rPr lang="nb-NO" dirty="0" smtClean="0"/>
              <a:t>Status </a:t>
            </a:r>
            <a:r>
              <a:rPr lang="nb-NO" dirty="0" smtClean="0"/>
              <a:t>for </a:t>
            </a:r>
            <a:r>
              <a:rPr lang="nb-NO" dirty="0" smtClean="0"/>
              <a:t>IA-handlingsplanen </a:t>
            </a:r>
            <a:r>
              <a:rPr lang="nb-NO" dirty="0" smtClean="0"/>
              <a:t>frem til juni </a:t>
            </a:r>
            <a:r>
              <a:rPr lang="nb-NO" dirty="0" smtClean="0"/>
              <a:t>2017</a:t>
            </a:r>
            <a:endParaRPr lang="nb-NO" dirty="0" smtClean="0"/>
          </a:p>
          <a:p>
            <a:pPr eaLnBrk="1" hangingPunct="1"/>
            <a:r>
              <a:rPr lang="nb-NO" dirty="0" smtClean="0"/>
              <a:t>Planlagte aktiviteter frem til 31.12.2018</a:t>
            </a:r>
            <a:endParaRPr lang="nb-NO" dirty="0"/>
          </a:p>
        </p:txBody>
      </p:sp>
      <p:sp>
        <p:nvSpPr>
          <p:cNvPr id="4" name="TextBox 3"/>
          <p:cNvSpPr txBox="1"/>
          <p:nvPr/>
        </p:nvSpPr>
        <p:spPr>
          <a:xfrm>
            <a:off x="2370338" y="5903650"/>
            <a:ext cx="2310248" cy="307777"/>
          </a:xfrm>
          <a:prstGeom prst="rect">
            <a:avLst/>
          </a:prstGeom>
          <a:noFill/>
        </p:spPr>
        <p:txBody>
          <a:bodyPr wrap="none" rtlCol="0">
            <a:spAutoFit/>
          </a:bodyPr>
          <a:lstStyle/>
          <a:p>
            <a:r>
              <a:rPr lang="nb-NO" sz="1400" dirty="0" smtClean="0"/>
              <a:t>Avdeling</a:t>
            </a:r>
            <a:r>
              <a:rPr lang="en-US" sz="1400" dirty="0" smtClean="0"/>
              <a:t> for </a:t>
            </a:r>
            <a:r>
              <a:rPr lang="en-US" sz="1400" dirty="0" err="1" smtClean="0"/>
              <a:t>personalstøtte</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endParaRPr lang="nb-NO" dirty="0" smtClean="0"/>
          </a:p>
        </p:txBody>
      </p:sp>
      <p:sp>
        <p:nvSpPr>
          <p:cNvPr id="16387" name="Footer Placeholder 4"/>
          <p:cNvSpPr>
            <a:spLocks noGrp="1"/>
          </p:cNvSpPr>
          <p:nvPr>
            <p:ph type="ftr" sz="quarter" idx="11"/>
          </p:nvPr>
        </p:nvSpPr>
        <p:spPr>
          <a:noFill/>
        </p:spPr>
        <p:txBody>
          <a:bodyPr/>
          <a:lstStyle/>
          <a:p>
            <a:endParaRPr lang="en-US" dirty="0" smtClean="0"/>
          </a:p>
        </p:txBody>
      </p:sp>
      <p:sp>
        <p:nvSpPr>
          <p:cNvPr id="16388" name="Slide Number Placeholder 5"/>
          <p:cNvSpPr>
            <a:spLocks noGrp="1"/>
          </p:cNvSpPr>
          <p:nvPr>
            <p:ph type="sldNum" sz="quarter" idx="12"/>
          </p:nvPr>
        </p:nvSpPr>
        <p:spPr>
          <a:noFill/>
        </p:spPr>
        <p:txBody>
          <a:bodyPr/>
          <a:lstStyle/>
          <a:p>
            <a:fld id="{9FA57C1F-4EB0-DC49-9421-E036960019DE}" type="slidenum">
              <a:rPr lang="en-US" smtClean="0"/>
              <a:pPr/>
              <a:t>3</a:t>
            </a:fld>
            <a:endParaRPr lang="en-US" smtClean="0"/>
          </a:p>
        </p:txBody>
      </p:sp>
      <p:sp>
        <p:nvSpPr>
          <p:cNvPr id="16389" name="Rectangle 2"/>
          <p:cNvSpPr>
            <a:spLocks noGrp="1" noChangeArrowheads="1"/>
          </p:cNvSpPr>
          <p:nvPr>
            <p:ph type="title"/>
          </p:nvPr>
        </p:nvSpPr>
        <p:spPr/>
        <p:txBody>
          <a:bodyPr/>
          <a:lstStyle/>
          <a:p>
            <a:pPr eaLnBrk="1" hangingPunct="1"/>
            <a:r>
              <a:rPr lang="nb-NO" dirty="0" smtClean="0"/>
              <a:t>IA-avtalens hovedintensjon</a:t>
            </a:r>
            <a:endParaRPr lang="nb-NO" dirty="0"/>
          </a:p>
        </p:txBody>
      </p:sp>
      <p:sp>
        <p:nvSpPr>
          <p:cNvPr id="16390" name="Rectangle 3"/>
          <p:cNvSpPr>
            <a:spLocks noGrp="1" noChangeArrowheads="1"/>
          </p:cNvSpPr>
          <p:nvPr>
            <p:ph type="body" idx="1"/>
          </p:nvPr>
        </p:nvSpPr>
        <p:spPr/>
        <p:txBody>
          <a:bodyPr/>
          <a:lstStyle/>
          <a:p>
            <a:pPr marL="0" indent="0">
              <a:buNone/>
            </a:pPr>
            <a:endParaRPr lang="nb-NO" dirty="0" smtClean="0"/>
          </a:p>
          <a:p>
            <a:pPr marL="0" indent="0">
              <a:buNone/>
            </a:pPr>
            <a:endParaRPr lang="nb-NO" dirty="0"/>
          </a:p>
          <a:p>
            <a:pPr marL="0" indent="0">
              <a:buNone/>
            </a:pPr>
            <a:r>
              <a:rPr lang="nb-NO" dirty="0" smtClean="0"/>
              <a:t>«</a:t>
            </a:r>
            <a:r>
              <a:rPr lang="nb-NO" dirty="0"/>
              <a:t>Å forebygge og redusere sykefravær, styrke jobbnærværet og bedre arbeidsmiljøet, samt hindre utstøting og frafall fra arbeidslivet</a:t>
            </a:r>
            <a:r>
              <a:rPr lang="nb-NO" dirty="0" smtClean="0"/>
              <a:t>»</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Delmål 1</a:t>
            </a:r>
            <a:br>
              <a:rPr lang="nb-NO" dirty="0"/>
            </a:br>
            <a:r>
              <a:rPr lang="nb-NO" dirty="0" smtClean="0"/>
              <a:t>Sykefravær og sykefraværsoppfølging</a:t>
            </a:r>
            <a:endParaRPr lang="en-US" b="0" dirty="0"/>
          </a:p>
        </p:txBody>
      </p:sp>
      <p:sp>
        <p:nvSpPr>
          <p:cNvPr id="3" name="Content Placeholder 2"/>
          <p:cNvSpPr>
            <a:spLocks noGrp="1"/>
          </p:cNvSpPr>
          <p:nvPr>
            <p:ph idx="1"/>
          </p:nvPr>
        </p:nvSpPr>
        <p:spPr/>
        <p:txBody>
          <a:bodyPr/>
          <a:lstStyle/>
          <a:p>
            <a:pPr marL="0" indent="0">
              <a:buNone/>
            </a:pPr>
            <a:r>
              <a:rPr lang="nb-NO" dirty="0" smtClean="0"/>
              <a:t>UiOs tiltaksområder i IA-handlingsplanen innen sykefravær og </a:t>
            </a:r>
            <a:r>
              <a:rPr lang="nb-NO" dirty="0" smtClean="0"/>
              <a:t>sykefraværsoppfølging</a:t>
            </a:r>
            <a:endParaRPr lang="nb-NO" dirty="0" smtClean="0"/>
          </a:p>
          <a:p>
            <a:pPr marL="0" indent="0">
              <a:buNone/>
            </a:pPr>
            <a:endParaRPr lang="nb-NO" dirty="0" smtClean="0"/>
          </a:p>
          <a:p>
            <a:r>
              <a:rPr lang="nb-NO" dirty="0" smtClean="0"/>
              <a:t>Kompetanseutvikling </a:t>
            </a:r>
          </a:p>
          <a:p>
            <a:r>
              <a:rPr lang="nb-NO" dirty="0" smtClean="0"/>
              <a:t>Rolleforståelse</a:t>
            </a:r>
          </a:p>
          <a:p>
            <a:r>
              <a:rPr lang="nb-NO" dirty="0" smtClean="0"/>
              <a:t>Sykefraværsrutiner</a:t>
            </a:r>
          </a:p>
          <a:p>
            <a:r>
              <a:rPr lang="nb-NO" dirty="0" smtClean="0"/>
              <a:t>Sykefraværsstatistikk </a:t>
            </a:r>
            <a:endParaRPr lang="nb-NO" dirty="0"/>
          </a:p>
        </p:txBody>
      </p:sp>
      <p:sp>
        <p:nvSpPr>
          <p:cNvPr id="6" name="Slide Number Placeholder 5"/>
          <p:cNvSpPr>
            <a:spLocks noGrp="1"/>
          </p:cNvSpPr>
          <p:nvPr>
            <p:ph type="sldNum" sz="quarter" idx="12"/>
          </p:nvPr>
        </p:nvSpPr>
        <p:spPr/>
        <p:txBody>
          <a:bodyPr/>
          <a:lstStyle/>
          <a:p>
            <a:pPr>
              <a:defRPr/>
            </a:pPr>
            <a:fld id="{D9CAF9A1-4DE5-0A45-B83C-18B0A47232C3}" type="slidenum">
              <a:rPr lang="en-US" smtClean="0"/>
              <a:pPr>
                <a:defRPr/>
              </a:pPr>
              <a:t>4</a:t>
            </a:fld>
            <a:endParaRPr lang="en-US"/>
          </a:p>
        </p:txBody>
      </p:sp>
    </p:spTree>
    <p:extLst>
      <p:ext uri="{BB962C8B-B14F-4D97-AF65-F5344CB8AC3E}">
        <p14:creationId xmlns:p14="http://schemas.microsoft.com/office/powerpoint/2010/main" val="1210219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Resultat</a:t>
            </a:r>
            <a:r>
              <a:rPr lang="en-US" dirty="0" smtClean="0"/>
              <a:t> </a:t>
            </a:r>
            <a:r>
              <a:rPr lang="en-US" dirty="0" err="1" smtClean="0"/>
              <a:t>av</a:t>
            </a:r>
            <a:r>
              <a:rPr lang="en-US" dirty="0" smtClean="0"/>
              <a:t> </a:t>
            </a:r>
            <a:r>
              <a:rPr lang="en-US" dirty="0" err="1" smtClean="0"/>
              <a:t>sykefraværsoppfølging</a:t>
            </a:r>
            <a:endParaRPr lang="en-US" dirty="0"/>
          </a:p>
        </p:txBody>
      </p:sp>
      <p:sp>
        <p:nvSpPr>
          <p:cNvPr id="6" name="Slide Number Placeholder 5"/>
          <p:cNvSpPr>
            <a:spLocks noGrp="1"/>
          </p:cNvSpPr>
          <p:nvPr>
            <p:ph type="sldNum" sz="quarter" idx="12"/>
          </p:nvPr>
        </p:nvSpPr>
        <p:spPr/>
        <p:txBody>
          <a:bodyPr/>
          <a:lstStyle/>
          <a:p>
            <a:pPr>
              <a:defRPr/>
            </a:pPr>
            <a:fld id="{D9CAF9A1-4DE5-0A45-B83C-18B0A47232C3}" type="slidenum">
              <a:rPr lang="en-US" smtClean="0"/>
              <a:pPr>
                <a:defRPr/>
              </a:pPr>
              <a:t>5</a:t>
            </a:fld>
            <a:endParaRPr lang="en-US"/>
          </a:p>
        </p:txBody>
      </p:sp>
      <p:pic>
        <p:nvPicPr>
          <p:cNvPr id="7" name="Content Placeholder 6"/>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87624" y="1981200"/>
            <a:ext cx="7560840" cy="3896072"/>
          </a:xfrm>
          <a:prstGeom prst="rect">
            <a:avLst/>
          </a:prstGeom>
          <a:noFill/>
          <a:ln>
            <a:noFill/>
          </a:ln>
        </p:spPr>
      </p:pic>
    </p:spTree>
    <p:extLst>
      <p:ext uri="{BB962C8B-B14F-4D97-AF65-F5344CB8AC3E}">
        <p14:creationId xmlns:p14="http://schemas.microsoft.com/office/powerpoint/2010/main" val="840082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1510680"/>
          </a:xfrm>
        </p:spPr>
        <p:txBody>
          <a:bodyPr/>
          <a:lstStyle/>
          <a:p>
            <a:r>
              <a:rPr lang="nb-NO" dirty="0"/>
              <a:t>Delmål 2 </a:t>
            </a:r>
            <a:br>
              <a:rPr lang="nb-NO" dirty="0"/>
            </a:br>
            <a:r>
              <a:rPr lang="nb-NO" dirty="0" smtClean="0"/>
              <a:t>Tilrettelegging</a:t>
            </a:r>
            <a:r>
              <a:rPr lang="en-GB" dirty="0"/>
              <a:t/>
            </a:r>
            <a:br>
              <a:rPr lang="en-GB" dirty="0"/>
            </a:br>
            <a:endParaRPr lang="en-US" dirty="0"/>
          </a:p>
        </p:txBody>
      </p:sp>
      <p:sp>
        <p:nvSpPr>
          <p:cNvPr id="3" name="Content Placeholder 2"/>
          <p:cNvSpPr>
            <a:spLocks noGrp="1"/>
          </p:cNvSpPr>
          <p:nvPr>
            <p:ph idx="1"/>
          </p:nvPr>
        </p:nvSpPr>
        <p:spPr>
          <a:xfrm>
            <a:off x="990600" y="2348880"/>
            <a:ext cx="7696200" cy="3747120"/>
          </a:xfrm>
        </p:spPr>
        <p:txBody>
          <a:bodyPr/>
          <a:lstStyle/>
          <a:p>
            <a:pPr marL="0" indent="0">
              <a:buNone/>
            </a:pPr>
            <a:r>
              <a:rPr lang="nb-NO" dirty="0" smtClean="0"/>
              <a:t>UiOs tiltaksområder i IA-handlingsplanen for å hindre frafall, samt øke sysselsetting av personer med redusert </a:t>
            </a:r>
            <a:r>
              <a:rPr lang="nb-NO" dirty="0" smtClean="0"/>
              <a:t>funksjonsevne</a:t>
            </a:r>
          </a:p>
          <a:p>
            <a:pPr marL="0" indent="0">
              <a:buNone/>
            </a:pPr>
            <a:endParaRPr lang="nb-NO" dirty="0" smtClean="0"/>
          </a:p>
          <a:p>
            <a:r>
              <a:rPr lang="nb-NO" dirty="0" smtClean="0"/>
              <a:t>Øke kunnskap om tilrettelegging</a:t>
            </a:r>
          </a:p>
          <a:p>
            <a:r>
              <a:rPr lang="nb-NO" dirty="0" smtClean="0"/>
              <a:t>Rekruttering </a:t>
            </a:r>
          </a:p>
          <a:p>
            <a:r>
              <a:rPr lang="nb-NO" dirty="0" smtClean="0"/>
              <a:t>Tilrettelegging</a:t>
            </a:r>
          </a:p>
          <a:p>
            <a:r>
              <a:rPr lang="nb-NO" dirty="0" smtClean="0"/>
              <a:t>Arbeidstrening og praksisplasser</a:t>
            </a:r>
          </a:p>
          <a:p>
            <a:r>
              <a:rPr lang="nb-NO" dirty="0" smtClean="0"/>
              <a:t>Universell </a:t>
            </a:r>
            <a:r>
              <a:rPr lang="nb-NO" dirty="0"/>
              <a:t>u</a:t>
            </a:r>
            <a:r>
              <a:rPr lang="nb-NO" dirty="0" smtClean="0"/>
              <a:t>tforming</a:t>
            </a:r>
          </a:p>
          <a:p>
            <a:endParaRPr lang="nb-NO" dirty="0" smtClean="0"/>
          </a:p>
          <a:p>
            <a:pPr marL="0" marR="0" lvl="0" indent="0" defTabSz="914400" eaLnBrk="1" fontAlgn="auto" latinLnBrk="0" hangingPunct="1">
              <a:lnSpc>
                <a:spcPct val="100000"/>
              </a:lnSpc>
              <a:spcBef>
                <a:spcPts val="0"/>
              </a:spcBef>
              <a:spcAft>
                <a:spcPts val="0"/>
              </a:spcAft>
              <a:buClrTx/>
              <a:buSzTx/>
              <a:buFontTx/>
              <a:buNone/>
              <a:tabLst/>
              <a:defRPr/>
            </a:pPr>
            <a:endParaRPr lang="nb-NO" dirty="0"/>
          </a:p>
        </p:txBody>
      </p:sp>
      <p:sp>
        <p:nvSpPr>
          <p:cNvPr id="6" name="Slide Number Placeholder 5"/>
          <p:cNvSpPr>
            <a:spLocks noGrp="1"/>
          </p:cNvSpPr>
          <p:nvPr>
            <p:ph type="sldNum" sz="quarter" idx="12"/>
          </p:nvPr>
        </p:nvSpPr>
        <p:spPr/>
        <p:txBody>
          <a:bodyPr/>
          <a:lstStyle/>
          <a:p>
            <a:pPr>
              <a:defRPr/>
            </a:pPr>
            <a:fld id="{D9CAF9A1-4DE5-0A45-B83C-18B0A47232C3}" type="slidenum">
              <a:rPr lang="en-US" smtClean="0"/>
              <a:pPr>
                <a:defRPr/>
              </a:pPr>
              <a:t>6</a:t>
            </a:fld>
            <a:endParaRPr lang="en-US"/>
          </a:p>
        </p:txBody>
      </p:sp>
    </p:spTree>
    <p:extLst>
      <p:ext uri="{BB962C8B-B14F-4D97-AF65-F5344CB8AC3E}">
        <p14:creationId xmlns:p14="http://schemas.microsoft.com/office/powerpoint/2010/main" val="169429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Delmål 3 </a:t>
            </a:r>
            <a:br>
              <a:rPr lang="nb-NO" dirty="0"/>
            </a:br>
            <a:r>
              <a:rPr lang="nb-NO" dirty="0" smtClean="0"/>
              <a:t>Seniorpolitiske tiltak</a:t>
            </a:r>
            <a:endParaRPr lang="nb-NO" dirty="0"/>
          </a:p>
        </p:txBody>
      </p:sp>
      <p:sp>
        <p:nvSpPr>
          <p:cNvPr id="3" name="Content Placeholder 2"/>
          <p:cNvSpPr>
            <a:spLocks noGrp="1"/>
          </p:cNvSpPr>
          <p:nvPr>
            <p:ph idx="1"/>
          </p:nvPr>
        </p:nvSpPr>
        <p:spPr/>
        <p:txBody>
          <a:bodyPr/>
          <a:lstStyle/>
          <a:p>
            <a:pPr marL="0" indent="0" fontAlgn="auto">
              <a:spcBef>
                <a:spcPts val="0"/>
              </a:spcBef>
              <a:spcAft>
                <a:spcPts val="0"/>
              </a:spcAft>
              <a:buNone/>
            </a:pPr>
            <a:r>
              <a:rPr lang="nb-NO" dirty="0" smtClean="0"/>
              <a:t>UiOs tiltaksområder i IA-handlingsplanen med fokus på </a:t>
            </a:r>
            <a:r>
              <a:rPr lang="nb-NO" dirty="0" smtClean="0"/>
              <a:t>yrkesaktivitet</a:t>
            </a:r>
            <a:endParaRPr lang="nb-NO" dirty="0" smtClean="0"/>
          </a:p>
          <a:p>
            <a:pPr fontAlgn="auto">
              <a:spcBef>
                <a:spcPts val="0"/>
              </a:spcBef>
              <a:spcAft>
                <a:spcPts val="0"/>
              </a:spcAft>
            </a:pPr>
            <a:endParaRPr lang="nb-NO" dirty="0" smtClean="0"/>
          </a:p>
          <a:p>
            <a:pPr fontAlgn="auto">
              <a:spcBef>
                <a:spcPts val="0"/>
              </a:spcBef>
              <a:spcAft>
                <a:spcPts val="0"/>
              </a:spcAft>
            </a:pPr>
            <a:r>
              <a:rPr lang="nb-NO" dirty="0" smtClean="0"/>
              <a:t>UiOs seniorpolitikk</a:t>
            </a:r>
          </a:p>
          <a:p>
            <a:pPr fontAlgn="auto">
              <a:spcBef>
                <a:spcPts val="0"/>
              </a:spcBef>
              <a:spcAft>
                <a:spcPts val="0"/>
              </a:spcAft>
            </a:pPr>
            <a:r>
              <a:rPr lang="nb-NO" dirty="0" smtClean="0"/>
              <a:t>Seniorkurs</a:t>
            </a:r>
          </a:p>
          <a:p>
            <a:pPr fontAlgn="auto">
              <a:spcBef>
                <a:spcPts val="0"/>
              </a:spcBef>
              <a:spcAft>
                <a:spcPts val="0"/>
              </a:spcAft>
            </a:pPr>
            <a:r>
              <a:rPr lang="nb-NO" dirty="0" smtClean="0"/>
              <a:t>Avgangsalder ved </a:t>
            </a:r>
            <a:r>
              <a:rPr lang="nb-NO" dirty="0"/>
              <a:t>U</a:t>
            </a:r>
            <a:r>
              <a:rPr lang="nb-NO" dirty="0" smtClean="0"/>
              <a:t>iO</a:t>
            </a:r>
            <a:endParaRPr lang="nb-NO" dirty="0"/>
          </a:p>
        </p:txBody>
      </p:sp>
      <p:sp>
        <p:nvSpPr>
          <p:cNvPr id="6" name="Slide Number Placeholder 5"/>
          <p:cNvSpPr>
            <a:spLocks noGrp="1"/>
          </p:cNvSpPr>
          <p:nvPr>
            <p:ph type="sldNum" sz="quarter" idx="12"/>
          </p:nvPr>
        </p:nvSpPr>
        <p:spPr/>
        <p:txBody>
          <a:bodyPr/>
          <a:lstStyle/>
          <a:p>
            <a:pPr>
              <a:defRPr/>
            </a:pPr>
            <a:fld id="{D9CAF9A1-4DE5-0A45-B83C-18B0A47232C3}" type="slidenum">
              <a:rPr lang="en-US" smtClean="0"/>
              <a:pPr>
                <a:defRPr/>
              </a:pPr>
              <a:t>7</a:t>
            </a:fld>
            <a:endParaRPr lang="en-US"/>
          </a:p>
        </p:txBody>
      </p:sp>
    </p:spTree>
    <p:extLst>
      <p:ext uri="{BB962C8B-B14F-4D97-AF65-F5344CB8AC3E}">
        <p14:creationId xmlns:p14="http://schemas.microsoft.com/office/powerpoint/2010/main" val="202712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92696"/>
            <a:ext cx="7696200" cy="1288504"/>
          </a:xfrm>
        </p:spPr>
        <p:txBody>
          <a:bodyPr/>
          <a:lstStyle/>
          <a:p>
            <a:r>
              <a:rPr lang="nb-NO" dirty="0"/>
              <a:t>Pensjonering –  Vitenskapelige og Teknisk/Administrative </a:t>
            </a:r>
            <a:r>
              <a:rPr lang="nb-NO" dirty="0" smtClean="0"/>
              <a:t>ansatte</a:t>
            </a:r>
            <a:br>
              <a:rPr lang="nb-NO" dirty="0" smtClean="0"/>
            </a:br>
            <a:r>
              <a:rPr lang="nb-NO" sz="2000" dirty="0"/>
              <a:t>Ansatte som er pensjonert i perioden 01/10/2010 til 01/10/2016</a:t>
            </a:r>
            <a:r>
              <a:rPr lang="en-GB" sz="2000" dirty="0"/>
              <a:t> </a:t>
            </a:r>
            <a:r>
              <a:rPr lang="en-GB" dirty="0"/>
              <a:t/>
            </a:r>
            <a:br>
              <a:rPr lang="en-GB" dirty="0"/>
            </a:br>
            <a:endParaRPr lang="nb-NO" dirty="0"/>
          </a:p>
        </p:txBody>
      </p:sp>
      <p:sp>
        <p:nvSpPr>
          <p:cNvPr id="6" name="Slide Number Placeholder 5"/>
          <p:cNvSpPr>
            <a:spLocks noGrp="1"/>
          </p:cNvSpPr>
          <p:nvPr>
            <p:ph type="sldNum" sz="quarter" idx="12"/>
          </p:nvPr>
        </p:nvSpPr>
        <p:spPr/>
        <p:txBody>
          <a:bodyPr/>
          <a:lstStyle/>
          <a:p>
            <a:pPr>
              <a:defRPr/>
            </a:pPr>
            <a:fld id="{D9CAF9A1-4DE5-0A45-B83C-18B0A47232C3}" type="slidenum">
              <a:rPr lang="en-US" smtClean="0"/>
              <a:pPr>
                <a:defRPr/>
              </a:pPr>
              <a:t>8</a:t>
            </a:fld>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7504" y="1772816"/>
            <a:ext cx="10153128" cy="7704856"/>
          </a:xfrm>
        </p:spPr>
      </p:pic>
    </p:spTree>
    <p:extLst>
      <p:ext uri="{BB962C8B-B14F-4D97-AF65-F5344CB8AC3E}">
        <p14:creationId xmlns:p14="http://schemas.microsoft.com/office/powerpoint/2010/main" val="1411221528"/>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uio-1</Template>
  <TotalTime>1702</TotalTime>
  <Words>855</Words>
  <Application>Microsoft Office PowerPoint</Application>
  <PresentationFormat>On-screen Show (4:3)</PresentationFormat>
  <Paragraphs>110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Blank Presentation</vt:lpstr>
      <vt:lpstr>Statusrapport for IA-handlingsplan 2015-2018 </vt:lpstr>
      <vt:lpstr>IA-avtalens hovedintensjon</vt:lpstr>
      <vt:lpstr>Delmål 1 Sykefravær og sykefraværsoppfølging</vt:lpstr>
      <vt:lpstr>Resultat av sykefraværsoppfølging</vt:lpstr>
      <vt:lpstr>Delmål 2  Tilrettelegging </vt:lpstr>
      <vt:lpstr>Delmål 3  Seniorpolitiske tiltak</vt:lpstr>
      <vt:lpstr>Pensjonering –  Vitenskapelige og Teknisk/Administrative ansatte Ansatte som er pensjonert i perioden 01/10/2010 til 01/10/2016  </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Roar Fikkan</dc:creator>
  <cp:lastModifiedBy>Irene Sandlie</cp:lastModifiedBy>
  <cp:revision>38</cp:revision>
  <dcterms:created xsi:type="dcterms:W3CDTF">2017-06-26T09:39:16Z</dcterms:created>
  <dcterms:modified xsi:type="dcterms:W3CDTF">2017-06-28T17:33:22Z</dcterms:modified>
</cp:coreProperties>
</file>