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16" r:id="rId1"/>
    <p:sldMasterId id="2147483794" r:id="rId2"/>
    <p:sldMasterId id="2147483808" r:id="rId3"/>
    <p:sldMasterId id="2147483820" r:id="rId4"/>
    <p:sldMasterId id="2147483832" r:id="rId5"/>
  </p:sldMasterIdLst>
  <p:notesMasterIdLst>
    <p:notesMasterId r:id="rId25"/>
  </p:notesMasterIdLst>
  <p:handoutMasterIdLst>
    <p:handoutMasterId r:id="rId26"/>
  </p:handoutMasterIdLst>
  <p:sldIdLst>
    <p:sldId id="872" r:id="rId6"/>
    <p:sldId id="1152" r:id="rId7"/>
    <p:sldId id="1365" r:id="rId8"/>
    <p:sldId id="1367" r:id="rId9"/>
    <p:sldId id="1375" r:id="rId10"/>
    <p:sldId id="1350" r:id="rId11"/>
    <p:sldId id="1355" r:id="rId12"/>
    <p:sldId id="1356" r:id="rId13"/>
    <p:sldId id="1354" r:id="rId14"/>
    <p:sldId id="1216" r:id="rId15"/>
    <p:sldId id="1218" r:id="rId16"/>
    <p:sldId id="1329" r:id="rId17"/>
    <p:sldId id="1371" r:id="rId18"/>
    <p:sldId id="1378" r:id="rId19"/>
    <p:sldId id="1379" r:id="rId20"/>
    <p:sldId id="1377" r:id="rId21"/>
    <p:sldId id="1376" r:id="rId22"/>
    <p:sldId id="1331" r:id="rId23"/>
    <p:sldId id="1192" r:id="rId24"/>
  </p:sldIdLst>
  <p:sldSz cx="9144000" cy="6858000" type="screen4x3"/>
  <p:notesSz cx="7315200" cy="96012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4056"/>
    <a:srgbClr val="6B6BCF"/>
    <a:srgbClr val="DCE6F2"/>
    <a:srgbClr val="E4F3F4"/>
    <a:srgbClr val="FFCC00"/>
    <a:srgbClr val="FF7E79"/>
    <a:srgbClr val="941100"/>
    <a:srgbClr val="3DACFF"/>
    <a:srgbClr val="FFFC00"/>
    <a:srgbClr val="76D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38902"/>
    <p:restoredTop sz="96395" autoAdjust="0"/>
  </p:normalViewPr>
  <p:slideViewPr>
    <p:cSldViewPr snapToGrid="0">
      <p:cViewPr varScale="1">
        <p:scale>
          <a:sx n="120" d="100"/>
          <a:sy n="120" d="100"/>
        </p:scale>
        <p:origin x="84" y="132"/>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3" d="2"/>
        <a:sy n="3" d="2"/>
      </p:scale>
      <p:origin x="0" y="0"/>
    </p:cViewPr>
  </p:notesTextViewPr>
  <p:sorterViewPr>
    <p:cViewPr>
      <p:scale>
        <a:sx n="75" d="100"/>
        <a:sy n="75" d="100"/>
      </p:scale>
      <p:origin x="0" y="0"/>
    </p:cViewPr>
  </p:sorterViewPr>
  <p:notesViewPr>
    <p:cSldViewPr snapToGrid="0">
      <p:cViewPr>
        <p:scale>
          <a:sx n="73" d="100"/>
          <a:sy n="73" d="100"/>
        </p:scale>
        <p:origin x="2368" y="1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pPr>
              <a:defRPr/>
            </a:pPr>
            <a:endParaRPr lang="nb-NO"/>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pPr>
              <a:defRPr/>
            </a:pPr>
            <a:fld id="{2EA79E5F-5B56-134A-9884-7C6C856BD6E7}" type="datetime1">
              <a:rPr lang="nb-NO"/>
              <a:pPr>
                <a:defRPr/>
              </a:pPr>
              <a:t>15.09.2017</a:t>
            </a:fld>
            <a:endParaRPr lang="nb-NO"/>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pPr>
              <a:defRPr/>
            </a:pPr>
            <a:endParaRPr lang="nb-NO"/>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pPr>
              <a:defRPr/>
            </a:pPr>
            <a:fld id="{8D2CAD0C-DB58-5E46-90FC-D6F291BC2984}" type="slidenum">
              <a:rPr lang="nb-NO"/>
              <a:pPr>
                <a:defRPr/>
              </a:pPr>
              <a:t>‹#›</a:t>
            </a:fld>
            <a:endParaRPr lang="nb-NO"/>
          </a:p>
        </p:txBody>
      </p:sp>
    </p:spTree>
    <p:extLst>
      <p:ext uri="{BB962C8B-B14F-4D97-AF65-F5344CB8AC3E}">
        <p14:creationId xmlns:p14="http://schemas.microsoft.com/office/powerpoint/2010/main" val="1759402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69920" cy="48006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defRPr sz="1300"/>
            </a:lvl1pPr>
          </a:lstStyle>
          <a:p>
            <a:pPr>
              <a:defRPr/>
            </a:pPr>
            <a:endParaRPr lang="en-US"/>
          </a:p>
        </p:txBody>
      </p:sp>
      <p:sp>
        <p:nvSpPr>
          <p:cNvPr id="5123" name="Rectangle 3"/>
          <p:cNvSpPr>
            <a:spLocks noGrp="1" noChangeArrowheads="1"/>
          </p:cNvSpPr>
          <p:nvPr>
            <p:ph type="dt" idx="1"/>
          </p:nvPr>
        </p:nvSpPr>
        <p:spPr bwMode="auto">
          <a:xfrm>
            <a:off x="4145280" y="0"/>
            <a:ext cx="3169920" cy="48006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a:defRPr sz="13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75360" y="4560570"/>
            <a:ext cx="5364480" cy="4320540"/>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121140"/>
            <a:ext cx="3169920" cy="480060"/>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defRPr sz="1300"/>
            </a:lvl1pPr>
          </a:lstStyle>
          <a:p>
            <a:pPr>
              <a:defRPr/>
            </a:pPr>
            <a:endParaRPr lang="en-US"/>
          </a:p>
        </p:txBody>
      </p:sp>
      <p:sp>
        <p:nvSpPr>
          <p:cNvPr id="5127" name="Rectangle 7"/>
          <p:cNvSpPr>
            <a:spLocks noGrp="1" noChangeArrowheads="1"/>
          </p:cNvSpPr>
          <p:nvPr>
            <p:ph type="sldNum" sz="quarter" idx="5"/>
          </p:nvPr>
        </p:nvSpPr>
        <p:spPr bwMode="auto">
          <a:xfrm>
            <a:off x="4145280" y="9121140"/>
            <a:ext cx="3169920" cy="480060"/>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a:defRPr sz="1300"/>
            </a:lvl1pPr>
          </a:lstStyle>
          <a:p>
            <a:pPr>
              <a:defRPr/>
            </a:pPr>
            <a:fld id="{59C6BC57-BD2F-F444-846A-1EC46C95FB53}" type="slidenum">
              <a:rPr lang="en-US"/>
              <a:pPr>
                <a:defRPr/>
              </a:pPr>
              <a:t>‹#›</a:t>
            </a:fld>
            <a:endParaRPr lang="en-US"/>
          </a:p>
        </p:txBody>
      </p:sp>
    </p:spTree>
    <p:extLst>
      <p:ext uri="{BB962C8B-B14F-4D97-AF65-F5344CB8AC3E}">
        <p14:creationId xmlns:p14="http://schemas.microsoft.com/office/powerpoint/2010/main" val="182243917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FEJ</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20 min</a:t>
            </a:r>
            <a:r>
              <a:rPr lang="en-US" baseline="0" dirty="0" smtClean="0"/>
              <a:t> GREENMAR </a:t>
            </a:r>
            <a:r>
              <a:rPr lang="en-US" sz="1200" kern="1200" dirty="0" smtClean="0">
                <a:solidFill>
                  <a:schemeClr val="tx1"/>
                </a:solidFill>
                <a:effectLst/>
                <a:latin typeface="Arial" charset="0"/>
                <a:ea typeface="ヒラギノ角ゴ Pro W3" charset="-128"/>
                <a:cs typeface="ヒラギノ角ゴ Pro W3" charset="-128"/>
              </a:rPr>
              <a:t>Life Sciences &amp; Interdisciplinarity</a:t>
            </a:r>
          </a:p>
          <a:p>
            <a:r>
              <a:rPr lang="en-GB" sz="1200" kern="1200" dirty="0" smtClean="0">
                <a:solidFill>
                  <a:schemeClr val="tx1"/>
                </a:solidFill>
                <a:effectLst/>
                <a:latin typeface="Arial" charset="0"/>
                <a:ea typeface="ヒラギノ角ゴ Pro W3" charset="-128"/>
                <a:cs typeface="ヒラギノ角ゴ Pro W3" charset="-128"/>
              </a:rPr>
              <a:t>30 min</a:t>
            </a:r>
            <a:r>
              <a:rPr lang="en-GB" sz="1200" kern="1200" baseline="0" dirty="0" smtClean="0">
                <a:solidFill>
                  <a:schemeClr val="tx1"/>
                </a:solidFill>
                <a:effectLst/>
                <a:latin typeface="Arial" charset="0"/>
                <a:ea typeface="ヒラギノ角ゴ Pro W3" charset="-128"/>
                <a:cs typeface="ヒラギノ角ゴ Pro W3" charset="-128"/>
              </a:rPr>
              <a:t> </a:t>
            </a:r>
            <a:r>
              <a:rPr lang="en-GB" sz="1200" kern="1200" dirty="0" smtClean="0">
                <a:solidFill>
                  <a:schemeClr val="tx1"/>
                </a:solidFill>
                <a:effectLst/>
                <a:latin typeface="Arial" charset="0"/>
                <a:ea typeface="ヒラギノ角ゴ Pro W3" charset="-128"/>
                <a:cs typeface="ヒラギノ角ゴ Pro W3" charset="-128"/>
              </a:rPr>
              <a:t>UiO: Life Science: new possibilities for interdisciplinary research</a:t>
            </a:r>
          </a:p>
          <a:p>
            <a:r>
              <a:rPr lang="en-GB" sz="1200" kern="1200" dirty="0" smtClean="0">
                <a:solidFill>
                  <a:schemeClr val="tx1"/>
                </a:solidFill>
                <a:effectLst/>
                <a:latin typeface="Arial" charset="0"/>
                <a:ea typeface="ヒラギノ角ゴ Pro W3" charset="-128"/>
                <a:cs typeface="ヒラギノ角ゴ Pro W3" charset="-128"/>
              </a:rPr>
              <a:t>AMU </a:t>
            </a:r>
            <a:r>
              <a:rPr lang="en-GB" sz="1200" kern="1200" dirty="0" err="1" smtClean="0">
                <a:solidFill>
                  <a:schemeClr val="tx1"/>
                </a:solidFill>
                <a:effectLst/>
                <a:latin typeface="Arial" charset="0"/>
                <a:ea typeface="ヒラギノ角ゴ Pro W3" charset="-128"/>
                <a:cs typeface="ヒラギノ角ゴ Pro W3" charset="-128"/>
              </a:rPr>
              <a:t>uka</a:t>
            </a:r>
            <a:r>
              <a:rPr lang="en-GB" sz="1200" kern="1200" dirty="0" smtClean="0">
                <a:solidFill>
                  <a:schemeClr val="tx1"/>
                </a:solidFill>
                <a:effectLst/>
                <a:latin typeface="Arial" charset="0"/>
                <a:ea typeface="ヒラギノ角ゴ Pro W3" charset="-128"/>
                <a:cs typeface="ヒラギノ角ゴ Pro W3" charset="-128"/>
              </a:rPr>
              <a:t> </a:t>
            </a:r>
            <a:r>
              <a:rPr lang="en-GB" sz="1200" kern="1200" dirty="0" err="1" smtClean="0">
                <a:solidFill>
                  <a:schemeClr val="tx1"/>
                </a:solidFill>
                <a:effectLst/>
                <a:latin typeface="Arial" charset="0"/>
                <a:ea typeface="ヒラギノ角ゴ Pro W3" charset="-128"/>
                <a:cs typeface="ヒラギノ角ゴ Pro W3" charset="-128"/>
              </a:rPr>
              <a:t>etter</a:t>
            </a:r>
            <a:endParaRPr lang="en-GB" sz="1200" kern="1200" dirty="0" smtClean="0">
              <a:solidFill>
                <a:schemeClr val="tx1"/>
              </a:solidFill>
              <a:effectLst/>
              <a:latin typeface="Arial" charset="0"/>
              <a:ea typeface="ヒラギノ角ゴ Pro W3" charset="-128"/>
              <a:cs typeface="ヒラギノ角ゴ Pro W3" charset="-128"/>
            </a:endParaRPr>
          </a:p>
          <a:p>
            <a:endParaRPr lang="en-GB" sz="1200" kern="1200" dirty="0" smtClean="0">
              <a:solidFill>
                <a:schemeClr val="tx1"/>
              </a:solidFill>
              <a:effectLst/>
              <a:latin typeface="Arial" charset="0"/>
              <a:ea typeface="ヒラギノ角ゴ Pro W3" charset="-128"/>
              <a:cs typeface="ヒラギノ角ゴ Pro W3" charset="-128"/>
            </a:endParaRPr>
          </a:p>
          <a:p>
            <a:r>
              <a:rPr lang="en-GB" sz="1200" kern="1200" dirty="0" smtClean="0">
                <a:solidFill>
                  <a:schemeClr val="tx1"/>
                </a:solidFill>
                <a:effectLst/>
                <a:latin typeface="Arial" charset="0"/>
                <a:ea typeface="ヒラギノ角ゴ Pro W3" charset="-128"/>
                <a:cs typeface="ヒラギノ角ゴ Pro W3" charset="-128"/>
              </a:rPr>
              <a:t>ME</a:t>
            </a:r>
          </a:p>
          <a:p>
            <a:r>
              <a:rPr lang="nb-NO" sz="1200" kern="1200" dirty="0" smtClean="0">
                <a:solidFill>
                  <a:schemeClr val="tx1"/>
                </a:solidFill>
                <a:effectLst/>
                <a:latin typeface="Arial" charset="0"/>
                <a:ea typeface="ヒラギノ角ゴ Pro W3" charset="-128"/>
                <a:cs typeface="ヒラギノ角ゴ Pro W3" charset="-128"/>
              </a:rPr>
              <a:t>20</a:t>
            </a:r>
            <a:r>
              <a:rPr lang="nb-NO" sz="1200" kern="1200" baseline="0" dirty="0" smtClean="0">
                <a:solidFill>
                  <a:schemeClr val="tx1"/>
                </a:solidFill>
                <a:effectLst/>
                <a:latin typeface="Arial" charset="0"/>
                <a:ea typeface="ヒラギノ角ゴ Pro W3" charset="-128"/>
                <a:cs typeface="ヒラギノ角ゴ Pro W3" charset="-128"/>
              </a:rPr>
              <a:t> min. HIS</a:t>
            </a:r>
            <a:r>
              <a:rPr lang="en-US" sz="1200" kern="1200" baseline="0" dirty="0" smtClean="0">
                <a:solidFill>
                  <a:schemeClr val="tx1"/>
                </a:solidFill>
                <a:effectLst/>
                <a:latin typeface="Arial" charset="0"/>
                <a:ea typeface="ヒラギノ角ゴ Pro W3" charset="-128"/>
                <a:cs typeface="ヒラギノ角ゴ Pro W3" charset="-128"/>
              </a:rPr>
              <a:t> </a:t>
            </a:r>
            <a:r>
              <a:rPr lang="en-US" sz="1200" kern="1200" dirty="0" smtClean="0">
                <a:solidFill>
                  <a:schemeClr val="tx1"/>
                </a:solidFill>
                <a:effectLst/>
                <a:latin typeface="Arial" charset="0"/>
                <a:ea typeface="ヒラギノ角ゴ Pro W3" charset="-128"/>
                <a:cs typeface="ヒラギノ角ゴ Pro W3" charset="-128"/>
              </a:rPr>
              <a:t>Oslo as a life science hub in the future? UIO life science initiatives</a:t>
            </a:r>
          </a:p>
          <a:p>
            <a:endParaRPr lang="en-US" dirty="0"/>
          </a:p>
        </p:txBody>
      </p:sp>
      <p:sp>
        <p:nvSpPr>
          <p:cNvPr id="4" name="Slide Number Placeholder 3"/>
          <p:cNvSpPr>
            <a:spLocks noGrp="1"/>
          </p:cNvSpPr>
          <p:nvPr>
            <p:ph type="sldNum" sz="quarter" idx="10"/>
          </p:nvPr>
        </p:nvSpPr>
        <p:spPr/>
        <p:txBody>
          <a:bodyPr/>
          <a:lstStyle/>
          <a:p>
            <a:pPr>
              <a:defRPr/>
            </a:pPr>
            <a:fld id="{59C6BC57-BD2F-F444-846A-1EC46C95FB53}" type="slidenum">
              <a:rPr lang="en-US" smtClean="0"/>
              <a:pPr>
                <a:defRPr/>
              </a:pPr>
              <a:t>1</a:t>
            </a:fld>
            <a:endParaRPr lang="en-US"/>
          </a:p>
        </p:txBody>
      </p:sp>
    </p:spTree>
    <p:extLst>
      <p:ext uri="{BB962C8B-B14F-4D97-AF65-F5344CB8AC3E}">
        <p14:creationId xmlns:p14="http://schemas.microsoft.com/office/powerpoint/2010/main" val="575505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9C6BC57-BD2F-F444-846A-1EC46C95FB53}" type="slidenum">
              <a:rPr lang="en-US" smtClean="0"/>
              <a:pPr>
                <a:defRPr/>
              </a:pPr>
              <a:t>6</a:t>
            </a:fld>
            <a:endParaRPr lang="en-US"/>
          </a:p>
        </p:txBody>
      </p:sp>
    </p:spTree>
    <p:extLst>
      <p:ext uri="{BB962C8B-B14F-4D97-AF65-F5344CB8AC3E}">
        <p14:creationId xmlns:p14="http://schemas.microsoft.com/office/powerpoint/2010/main" val="1574072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pPr>
              <a:defRPr/>
            </a:pPr>
            <a:fld id="{59C6BC57-BD2F-F444-846A-1EC46C95FB53}" type="slidenum">
              <a:rPr lang="en-US" smtClean="0"/>
              <a:pPr>
                <a:defRPr/>
              </a:pPr>
              <a:t>9</a:t>
            </a:fld>
            <a:endParaRPr lang="en-US"/>
          </a:p>
        </p:txBody>
      </p:sp>
    </p:spTree>
    <p:extLst>
      <p:ext uri="{BB962C8B-B14F-4D97-AF65-F5344CB8AC3E}">
        <p14:creationId xmlns:p14="http://schemas.microsoft.com/office/powerpoint/2010/main" val="1856266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9C6BC57-BD2F-F444-846A-1EC46C95FB53}" type="slidenum">
              <a:rPr lang="en-US" smtClean="0">
                <a:solidFill>
                  <a:prstClr val="black"/>
                </a:solidFill>
              </a:rPr>
              <a:pPr>
                <a:defRPr/>
              </a:pPr>
              <a:t>10</a:t>
            </a:fld>
            <a:endParaRPr lang="en-US">
              <a:solidFill>
                <a:prstClr val="black"/>
              </a:solidFill>
            </a:endParaRPr>
          </a:p>
        </p:txBody>
      </p:sp>
    </p:spTree>
    <p:extLst>
      <p:ext uri="{BB962C8B-B14F-4D97-AF65-F5344CB8AC3E}">
        <p14:creationId xmlns:p14="http://schemas.microsoft.com/office/powerpoint/2010/main" val="1164513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1113" y="720725"/>
            <a:ext cx="4800600" cy="3600450"/>
          </a:xfrm>
        </p:spPr>
      </p:sp>
      <p:sp>
        <p:nvSpPr>
          <p:cNvPr id="3" name="Notes Placeholder 2"/>
          <p:cNvSpPr>
            <a:spLocks noGrp="1"/>
          </p:cNvSpPr>
          <p:nvPr>
            <p:ph type="body" idx="1"/>
          </p:nvPr>
        </p:nvSpPr>
        <p:spPr/>
        <p:txBody>
          <a:bodyPr/>
          <a:lstStyle/>
          <a:p>
            <a:pPr defTabSz="966612">
              <a:defRPr/>
            </a:pPr>
            <a:endParaRPr lang="en-US" sz="1300" dirty="0" smtClean="0"/>
          </a:p>
        </p:txBody>
      </p:sp>
      <p:sp>
        <p:nvSpPr>
          <p:cNvPr id="4" name="Slide Number Placeholder 3"/>
          <p:cNvSpPr>
            <a:spLocks noGrp="1"/>
          </p:cNvSpPr>
          <p:nvPr>
            <p:ph type="sldNum" sz="quarter" idx="10"/>
          </p:nvPr>
        </p:nvSpPr>
        <p:spPr/>
        <p:txBody>
          <a:bodyPr/>
          <a:lstStyle/>
          <a:p>
            <a:fld id="{3436CB1D-E4F5-4D36-A37C-AD9AD9652A60}" type="slidenum">
              <a:rPr lang="en-US" smtClean="0"/>
              <a:t>11</a:t>
            </a:fld>
            <a:endParaRPr lang="en-US"/>
          </a:p>
        </p:txBody>
      </p:sp>
      <p:sp>
        <p:nvSpPr>
          <p:cNvPr id="5" name="TextBox 4"/>
          <p:cNvSpPr txBox="1"/>
          <p:nvPr/>
        </p:nvSpPr>
        <p:spPr>
          <a:xfrm>
            <a:off x="634482" y="4030824"/>
            <a:ext cx="184731" cy="400110"/>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34648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9C6BC57-BD2F-F444-846A-1EC46C95FB53}" type="slidenum">
              <a:rPr kumimoji="0" lang="en-US" sz="13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300" b="0" i="0" u="none" strike="noStrike" kern="1200" cap="none" spc="0" normalizeH="0" baseline="0" noProof="0">
              <a:ln>
                <a:noFill/>
              </a:ln>
              <a:solidFill>
                <a:srgbClr val="000000"/>
              </a:solidFill>
              <a:effectLst/>
              <a:uLnTx/>
              <a:uFillTx/>
              <a:latin typeface="Arial" charset="0"/>
              <a:ea typeface="ヒラギノ角ゴ Pro W3" charset="-128"/>
            </a:endParaRPr>
          </a:p>
        </p:txBody>
      </p:sp>
    </p:spTree>
    <p:extLst>
      <p:ext uri="{BB962C8B-B14F-4D97-AF65-F5344CB8AC3E}">
        <p14:creationId xmlns:p14="http://schemas.microsoft.com/office/powerpoint/2010/main" val="2357888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So what does a life science city look like? This is a map of Oslo. Here in the center </a:t>
            </a: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UIO, OUS, NMBU</a:t>
            </a: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You have the University of Oslo surrounded by Oslo University Hospital at three relevant locations</a:t>
            </a:r>
          </a:p>
          <a:p>
            <a:r>
              <a:rPr lang="en-US" sz="1200" kern="1200" dirty="0" smtClean="0">
                <a:solidFill>
                  <a:schemeClr val="tx1"/>
                </a:solidFill>
                <a:effectLst/>
                <a:latin typeface="Arial" charset="0"/>
                <a:ea typeface="ヒラギノ角ゴ Pro W3" charset="-128"/>
                <a:cs typeface="ヒラギノ角ゴ Pro W3" charset="-128"/>
              </a:rPr>
              <a:t>and parts of the Norwegian University of Life Sciences that is still in the city center.</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If we look at the map from the west to the east</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OCC, THERMOFISHER</a:t>
            </a: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we find Oslo Cancer Cluster and their incubator at Montebello, an impressively driven organization that has lifted Norwegian cancer research and businesses to new levels.</a:t>
            </a:r>
          </a:p>
          <a:p>
            <a:r>
              <a:rPr lang="en-US" sz="1200" kern="1200" dirty="0" smtClean="0">
                <a:solidFill>
                  <a:schemeClr val="tx1"/>
                </a:solidFill>
                <a:effectLst/>
                <a:latin typeface="Arial" charset="0"/>
                <a:ea typeface="ヒラギノ角ゴ Pro W3" charset="-128"/>
                <a:cs typeface="ヒラギノ角ゴ Pro W3" charset="-128"/>
              </a:rPr>
              <a:t>we also see that</a:t>
            </a:r>
            <a:r>
              <a:rPr lang="en-US" sz="1200" kern="1200" baseline="0" dirty="0" smtClean="0">
                <a:solidFill>
                  <a:schemeClr val="tx1"/>
                </a:solidFill>
                <a:effectLst/>
                <a:latin typeface="Arial" charset="0"/>
                <a:ea typeface="ヒラギノ角ゴ Pro W3" charset="-128"/>
                <a:cs typeface="ヒラギノ角ゴ Pro W3" charset="-128"/>
              </a:rPr>
              <a:t> the international company</a:t>
            </a:r>
            <a:r>
              <a:rPr lang="en-US" sz="1200" kern="1200" dirty="0" smtClean="0">
                <a:solidFill>
                  <a:schemeClr val="tx1"/>
                </a:solidFill>
                <a:effectLst/>
                <a:latin typeface="Arial" charset="0"/>
                <a:ea typeface="ヒラギノ角ゴ Pro W3" charset="-128"/>
                <a:cs typeface="ヒラギノ角ゴ Pro W3" charset="-128"/>
              </a:rPr>
              <a:t> </a:t>
            </a:r>
            <a:r>
              <a:rPr lang="en-US" sz="1200" kern="1200" dirty="0" err="1" smtClean="0">
                <a:solidFill>
                  <a:schemeClr val="tx1"/>
                </a:solidFill>
                <a:effectLst/>
                <a:latin typeface="Arial" charset="0"/>
                <a:ea typeface="ヒラギノ角ゴ Pro W3" charset="-128"/>
                <a:cs typeface="ヒラギノ角ゴ Pro W3" charset="-128"/>
              </a:rPr>
              <a:t>Thermo</a:t>
            </a:r>
            <a:r>
              <a:rPr lang="en-US" sz="1200" kern="1200" dirty="0" smtClean="0">
                <a:solidFill>
                  <a:schemeClr val="tx1"/>
                </a:solidFill>
                <a:effectLst/>
                <a:latin typeface="Arial" charset="0"/>
                <a:ea typeface="ヒラギノ角ゴ Pro W3" charset="-128"/>
                <a:cs typeface="ヒラギノ角ゴ Pro W3" charset="-128"/>
              </a:rPr>
              <a:t> Fisher, which I will talk more about later, has chosen to co- locate parts of their activity with Oslo Cancer Cluster.</a:t>
            </a: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FORSKNINGSRÅDET, BAYER</a:t>
            </a:r>
          </a:p>
          <a:p>
            <a:endParaRPr lang="en-US" sz="1200" kern="1200" dirty="0" smtClean="0">
              <a:solidFill>
                <a:schemeClr val="tx1"/>
              </a:solidFill>
              <a:effectLst/>
              <a:latin typeface="Arial" charset="0"/>
              <a:ea typeface="ヒラギノ角ゴ Pro W3" charset="-128"/>
              <a:cs typeface="ヒラギノ角ゴ Pro W3" charset="-128"/>
            </a:endParaRP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Further south we find The Research Council of Norway – a central actor in both research and innovation as we will hear later today</a:t>
            </a:r>
          </a:p>
          <a:p>
            <a:r>
              <a:rPr lang="en-US" sz="1200" kern="1200" dirty="0" smtClean="0">
                <a:solidFill>
                  <a:schemeClr val="tx1"/>
                </a:solidFill>
                <a:effectLst/>
                <a:latin typeface="Arial" charset="0"/>
                <a:ea typeface="ヒラギノ角ゴ Pro W3" charset="-128"/>
                <a:cs typeface="ヒラギノ角ゴ Pro W3" charset="-128"/>
              </a:rPr>
              <a:t>And there we also have a larger international company, Bayer, which I will also talk about more in a little while, which has co-located with the Research council, maybe a coincidence I don’t know?</a:t>
            </a:r>
          </a:p>
          <a:p>
            <a:r>
              <a:rPr lang="en-US" sz="1200" kern="1200" dirty="0" smtClean="0">
                <a:solidFill>
                  <a:schemeClr val="tx1"/>
                </a:solidFill>
                <a:effectLst/>
                <a:latin typeface="Arial" charset="0"/>
                <a:ea typeface="ヒラギノ角ゴ Pro W3" charset="-128"/>
                <a:cs typeface="ヒラギノ角ゴ Pro W3" charset="-128"/>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ヒラギノ角ゴ Pro W3" charset="-128"/>
                <a:cs typeface="ヒラギノ角ゴ Pro W3" charset="-128"/>
              </a:rPr>
              <a:t>LMI, KOMMUNEN, BIOTEKNOLOGIRÅDET, INNOVASJON NORGE</a:t>
            </a: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If we move towards the city center we find the Association of Pharmaceutical Industry in Norway (LMI) and the City of Oslo, our co-organizers here today, </a:t>
            </a: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and the Biotechnology board and Innovation Norway, which all have important roles in this ecosystem (ELLER SI NOE MER SPESIFIKT OM HVER?)</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So you see that the city of Oslo has many actors within a relatively short distance to each other.</a:t>
            </a:r>
          </a:p>
          <a:p>
            <a:endParaRPr lang="en-US" sz="1200" kern="1200" dirty="0" smtClean="0">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ヒラギノ角ゴ Pro W3" charset="-128"/>
                <a:cs typeface="ヒラギノ角ゴ Pro W3" charset="-128"/>
              </a:rPr>
              <a:t>INVEN2, OSLOTECH, KLYNGER</a:t>
            </a:r>
            <a:r>
              <a:rPr lang="en-US" sz="1200" kern="1200" baseline="0" dirty="0" smtClean="0">
                <a:solidFill>
                  <a:schemeClr val="tx1"/>
                </a:solidFill>
                <a:effectLst/>
                <a:latin typeface="Arial" charset="0"/>
                <a:ea typeface="ヒラギノ角ゴ Pro W3" charset="-128"/>
                <a:cs typeface="ヒラギノ角ゴ Pro W3" charset="-128"/>
              </a:rPr>
              <a:t> OG INKUBATOR</a:t>
            </a:r>
            <a:endParaRPr lang="en-US" sz="1200" kern="1200" dirty="0" smtClean="0">
              <a:solidFill>
                <a:schemeClr val="tx1"/>
              </a:solidFill>
              <a:effectLst/>
              <a:latin typeface="Arial" charset="0"/>
              <a:ea typeface="ヒラギノ角ゴ Pro W3" charset="-128"/>
              <a:cs typeface="ヒラギノ角ゴ Pro W3" charset="-128"/>
            </a:endParaRP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But I want to bring your attention to this area north of the university here with Inven2 and Oslotech, because things have happened here</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Here</a:t>
            </a:r>
            <a:r>
              <a:rPr lang="en-US" sz="1200" kern="1200" baseline="0" dirty="0" smtClean="0">
                <a:solidFill>
                  <a:schemeClr val="tx1"/>
                </a:solidFill>
                <a:effectLst/>
                <a:latin typeface="Arial" charset="0"/>
                <a:ea typeface="ヒラギノ角ゴ Pro W3" charset="-128"/>
                <a:cs typeface="ヒラギノ角ゴ Pro W3" charset="-128"/>
              </a:rPr>
              <a:t> we find </a:t>
            </a:r>
            <a:r>
              <a:rPr lang="en-US" sz="1200" kern="1200" dirty="0" smtClean="0">
                <a:solidFill>
                  <a:schemeClr val="tx1"/>
                </a:solidFill>
                <a:effectLst/>
                <a:latin typeface="Arial" charset="0"/>
                <a:ea typeface="ヒラギノ角ゴ Pro W3" charset="-128"/>
                <a:cs typeface="ヒラギノ角ゴ Pro W3" charset="-128"/>
              </a:rPr>
              <a:t>our technology transfer office Inven2 that we own together with the Oslo University Hospital</a:t>
            </a:r>
          </a:p>
          <a:p>
            <a:r>
              <a:rPr lang="en-US" sz="1200" kern="1200" dirty="0" smtClean="0">
                <a:solidFill>
                  <a:schemeClr val="tx1"/>
                </a:solidFill>
                <a:effectLst/>
                <a:latin typeface="Arial" charset="0"/>
                <a:ea typeface="ヒラギノ角ゴ Pro W3" charset="-128"/>
                <a:cs typeface="ヒラギノ角ゴ Pro W3" charset="-128"/>
              </a:rPr>
              <a:t>and </a:t>
            </a:r>
          </a:p>
          <a:p>
            <a:r>
              <a:rPr lang="en-US" sz="1200" kern="1200" dirty="0" smtClean="0">
                <a:solidFill>
                  <a:schemeClr val="tx1"/>
                </a:solidFill>
                <a:effectLst/>
                <a:latin typeface="Arial" charset="0"/>
                <a:ea typeface="ヒラギノ角ゴ Pro W3" charset="-128"/>
                <a:cs typeface="ヒラギノ角ゴ Pro W3" charset="-128"/>
              </a:rPr>
              <a:t>Oslotech which runs Oslo Science Park that houses several small companies, clusters and startups</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Oslo </a:t>
            </a:r>
            <a:r>
              <a:rPr lang="en-US" sz="1200" kern="1200" dirty="0" err="1" smtClean="0">
                <a:solidFill>
                  <a:schemeClr val="tx1"/>
                </a:solidFill>
                <a:effectLst/>
                <a:latin typeface="Arial" charset="0"/>
                <a:ea typeface="ヒラギノ角ゴ Pro W3" charset="-128"/>
                <a:cs typeface="ヒラギノ角ゴ Pro W3" charset="-128"/>
              </a:rPr>
              <a:t>Medtech</a:t>
            </a:r>
            <a:r>
              <a:rPr lang="en-US" sz="1200" kern="1200" dirty="0" smtClean="0">
                <a:solidFill>
                  <a:schemeClr val="tx1"/>
                </a:solidFill>
                <a:effectLst/>
                <a:latin typeface="Arial" charset="0"/>
                <a:ea typeface="ヒラギノ角ゴ Pro W3" charset="-128"/>
                <a:cs typeface="ヒラギノ角ゴ Pro W3" charset="-128"/>
              </a:rPr>
              <a:t> which is a very successful med tech cluster is found here, last year both The Life Science Cluster and the health incubator </a:t>
            </a:r>
            <a:r>
              <a:rPr lang="en-US" sz="1200" kern="1200" dirty="0" err="1" smtClean="0">
                <a:solidFill>
                  <a:schemeClr val="tx1"/>
                </a:solidFill>
                <a:effectLst/>
                <a:latin typeface="Arial" charset="0"/>
                <a:ea typeface="ヒラギノ角ゴ Pro W3" charset="-128"/>
                <a:cs typeface="ヒラギノ角ゴ Pro W3" charset="-128"/>
              </a:rPr>
              <a:t>Aleap</a:t>
            </a:r>
            <a:r>
              <a:rPr lang="en-US" sz="1200" kern="1200" dirty="0" smtClean="0">
                <a:solidFill>
                  <a:schemeClr val="tx1"/>
                </a:solidFill>
                <a:effectLst/>
                <a:latin typeface="Arial" charset="0"/>
                <a:ea typeface="ヒラギノ角ゴ Pro W3" charset="-128"/>
                <a:cs typeface="ヒラギノ角ゴ Pro W3" charset="-128"/>
              </a:rPr>
              <a:t> was established here. </a:t>
            </a: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And</a:t>
            </a:r>
            <a:r>
              <a:rPr lang="en-US" sz="1200" kern="1200" baseline="0" dirty="0" smtClean="0">
                <a:solidFill>
                  <a:schemeClr val="tx1"/>
                </a:solidFill>
                <a:effectLst/>
                <a:latin typeface="Arial" charset="0"/>
                <a:ea typeface="ヒラギノ角ゴ Pro W3" charset="-128"/>
                <a:cs typeface="ヒラギノ角ゴ Pro W3" charset="-128"/>
              </a:rPr>
              <a:t> </a:t>
            </a:r>
            <a:r>
              <a:rPr lang="en-US" sz="1200" kern="1200" dirty="0" smtClean="0">
                <a:solidFill>
                  <a:schemeClr val="tx1"/>
                </a:solidFill>
                <a:effectLst/>
                <a:latin typeface="Arial" charset="0"/>
                <a:ea typeface="ヒラギノ角ゴ Pro W3" charset="-128"/>
                <a:cs typeface="ヒラギノ角ゴ Pro W3" charset="-128"/>
              </a:rPr>
              <a:t>hopefully this will really be the life science </a:t>
            </a:r>
            <a:r>
              <a:rPr lang="en-US" sz="1200" kern="1200" dirty="0" err="1" smtClean="0">
                <a:solidFill>
                  <a:schemeClr val="tx1"/>
                </a:solidFill>
                <a:effectLst/>
                <a:latin typeface="Arial" charset="0"/>
                <a:ea typeface="ヒラギノ角ゴ Pro W3" charset="-128"/>
                <a:cs typeface="ヒラギノ角ゴ Pro W3" charset="-128"/>
              </a:rPr>
              <a:t>centre</a:t>
            </a:r>
            <a:r>
              <a:rPr lang="en-US" sz="1200" kern="1200" dirty="0" smtClean="0">
                <a:solidFill>
                  <a:schemeClr val="tx1"/>
                </a:solidFill>
                <a:effectLst/>
                <a:latin typeface="Arial" charset="0"/>
                <a:ea typeface="ヒラギノ角ゴ Pro W3" charset="-128"/>
                <a:cs typeface="ヒラギノ角ゴ Pro W3" charset="-128"/>
              </a:rPr>
              <a:t> when</a:t>
            </a:r>
          </a:p>
          <a:p>
            <a:endParaRPr lang="en-US" sz="1200" kern="1200" dirty="0" smtClean="0">
              <a:solidFill>
                <a:schemeClr val="tx1"/>
              </a:solidFill>
              <a:effectLst/>
              <a:latin typeface="Arial" charset="0"/>
              <a:ea typeface="ヒラギノ角ゴ Pro W3" charset="-128"/>
              <a:cs typeface="ヒラギノ角ゴ Pro W3" charset="-128"/>
            </a:endParaRP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LIVSVITENSKAPSBYGGET</a:t>
            </a:r>
            <a:r>
              <a:rPr lang="en-US" sz="1200" kern="1200" baseline="0" dirty="0" smtClean="0">
                <a:solidFill>
                  <a:schemeClr val="tx1"/>
                </a:solidFill>
                <a:effectLst/>
                <a:latin typeface="Arial" charset="0"/>
                <a:ea typeface="ヒラギノ角ゴ Pro W3" charset="-128"/>
                <a:cs typeface="ヒラギノ角ゴ Pro W3" charset="-128"/>
              </a:rPr>
              <a:t> OG OD</a:t>
            </a: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 our planned life science building will be erected here in some years, and also a new building for the Faculty of dentistry</a:t>
            </a:r>
            <a:r>
              <a:rPr lang="en-US" sz="1200" kern="1200" baseline="0" dirty="0" smtClean="0">
                <a:solidFill>
                  <a:schemeClr val="tx1"/>
                </a:solidFill>
                <a:effectLst/>
                <a:latin typeface="Arial" charset="0"/>
                <a:ea typeface="ヒラギノ角ゴ Pro W3" charset="-128"/>
                <a:cs typeface="ヒラギノ角ゴ Pro W3" charset="-128"/>
              </a:rPr>
              <a:t> nearby</a:t>
            </a:r>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But there are also others things that will change this map. </a:t>
            </a:r>
          </a:p>
          <a:p>
            <a:r>
              <a:rPr lang="en-US" sz="1200" kern="1200" dirty="0" smtClean="0">
                <a:solidFill>
                  <a:schemeClr val="tx1"/>
                </a:solidFill>
                <a:effectLst/>
                <a:latin typeface="Arial" charset="0"/>
                <a:ea typeface="ヒラギノ角ゴ Pro W3" charset="-128"/>
                <a:cs typeface="ヒラギノ角ゴ Pro W3" charset="-128"/>
              </a:rPr>
              <a:t>As many of you know the Norwegian University of Life Sciences </a:t>
            </a:r>
          </a:p>
          <a:p>
            <a:endParaRPr lang="en-US" sz="1200" kern="1200" dirty="0" smtClean="0">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ヒラギノ角ゴ Pro W3" charset="-128"/>
                <a:cs typeface="ヒラギノ角ゴ Pro W3" charset="-128"/>
              </a:rPr>
              <a:t>NMBU OG OUS</a:t>
            </a:r>
            <a:r>
              <a:rPr lang="en-US" sz="1200" kern="1200" baseline="0" dirty="0" smtClean="0">
                <a:solidFill>
                  <a:schemeClr val="tx1"/>
                </a:solidFill>
                <a:effectLst/>
                <a:latin typeface="Arial" charset="0"/>
                <a:ea typeface="ヒラギノ角ゴ Pro W3" charset="-128"/>
                <a:cs typeface="ヒラギノ角ゴ Pro W3" charset="-128"/>
              </a:rPr>
              <a:t>, ULLEVÅL </a:t>
            </a:r>
            <a:r>
              <a:rPr lang="en-US" sz="1200" kern="1200" dirty="0" smtClean="0">
                <a:solidFill>
                  <a:schemeClr val="tx1"/>
                </a:solidFill>
                <a:effectLst/>
                <a:latin typeface="Arial" charset="0"/>
                <a:ea typeface="ヒラギノ角ゴ Pro W3" charset="-128"/>
                <a:cs typeface="ヒラギノ角ゴ Pro W3" charset="-128"/>
              </a:rPr>
              <a:t>FLYTTER</a:t>
            </a:r>
          </a:p>
          <a:p>
            <a:endParaRPr lang="en-US" sz="1200" kern="1200" dirty="0" smtClean="0">
              <a:solidFill>
                <a:schemeClr val="tx1"/>
              </a:solidFill>
              <a:effectLst/>
              <a:latin typeface="Arial" charset="0"/>
              <a:ea typeface="ヒラギノ角ゴ Pro W3" charset="-128"/>
              <a:cs typeface="ヒラギノ角ゴ Pro W3" charset="-128"/>
            </a:endParaRP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will move their activity to Campus </a:t>
            </a:r>
            <a:r>
              <a:rPr lang="en-US" sz="1200" kern="1200" dirty="0" err="1" smtClean="0">
                <a:solidFill>
                  <a:schemeClr val="tx1"/>
                </a:solidFill>
                <a:effectLst/>
                <a:latin typeface="Arial" charset="0"/>
                <a:ea typeface="ヒラギノ角ゴ Pro W3" charset="-128"/>
                <a:cs typeface="ヒラギノ角ゴ Pro W3" charset="-128"/>
              </a:rPr>
              <a:t>Ås</a:t>
            </a:r>
            <a:r>
              <a:rPr lang="en-US" sz="1200" kern="1200" dirty="0" smtClean="0">
                <a:solidFill>
                  <a:schemeClr val="tx1"/>
                </a:solidFill>
                <a:effectLst/>
                <a:latin typeface="Arial" charset="0"/>
                <a:ea typeface="ヒラギノ角ゴ Pro W3" charset="-128"/>
                <a:cs typeface="ヒラギノ角ゴ Pro W3" charset="-128"/>
              </a:rPr>
              <a:t> in a couple of years, how will we use this area that is left behind?</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Oslo University Hospital is also planning to move their activity at </a:t>
            </a:r>
            <a:r>
              <a:rPr lang="en-US" sz="1200" kern="1200" dirty="0" err="1" smtClean="0">
                <a:solidFill>
                  <a:schemeClr val="tx1"/>
                </a:solidFill>
                <a:effectLst/>
                <a:latin typeface="Arial" charset="0"/>
                <a:ea typeface="ヒラギノ角ゴ Pro W3" charset="-128"/>
                <a:cs typeface="ヒラギノ角ゴ Pro W3" charset="-128"/>
              </a:rPr>
              <a:t>Ullevål</a:t>
            </a:r>
            <a:r>
              <a:rPr lang="en-US" sz="1200" kern="1200" dirty="0" smtClean="0">
                <a:solidFill>
                  <a:schemeClr val="tx1"/>
                </a:solidFill>
                <a:effectLst/>
                <a:latin typeface="Arial" charset="0"/>
                <a:ea typeface="ヒラギノ角ゴ Pro W3" charset="-128"/>
                <a:cs typeface="ヒラギノ角ゴ Pro W3" charset="-128"/>
              </a:rPr>
              <a:t> to new, larger facilities at </a:t>
            </a:r>
            <a:r>
              <a:rPr lang="en-US" sz="1200" kern="1200" dirty="0" err="1" smtClean="0">
                <a:solidFill>
                  <a:schemeClr val="tx1"/>
                </a:solidFill>
                <a:effectLst/>
                <a:latin typeface="Arial" charset="0"/>
                <a:ea typeface="ヒラギノ角ゴ Pro W3" charset="-128"/>
                <a:cs typeface="ヒラギノ角ゴ Pro W3" charset="-128"/>
              </a:rPr>
              <a:t>Gaustad</a:t>
            </a:r>
            <a:r>
              <a:rPr lang="en-US" sz="1200" kern="1200" dirty="0" smtClean="0">
                <a:solidFill>
                  <a:schemeClr val="tx1"/>
                </a:solidFill>
                <a:effectLst/>
                <a:latin typeface="Arial" charset="0"/>
                <a:ea typeface="ヒラギノ角ゴ Pro W3" charset="-128"/>
                <a:cs typeface="ヒラギノ角ゴ Pro W3" charset="-128"/>
              </a:rPr>
              <a:t>,</a:t>
            </a:r>
          </a:p>
          <a:p>
            <a:endParaRPr lang="en-US" sz="1200" kern="1200" dirty="0" smtClean="0">
              <a:solidFill>
                <a:schemeClr val="tx1"/>
              </a:solidFill>
              <a:effectLst/>
              <a:latin typeface="Arial" charset="0"/>
              <a:ea typeface="ヒラギノ角ゴ Pro W3" charset="-128"/>
              <a:cs typeface="ヒラギノ角ゴ Pro W3" charset="-128"/>
            </a:endParaRP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 how will we use this area?</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My dream is that the City of Oslo will use some of these areas for life science businesses and clusters and not new apartments.</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And I want to draw your attention back to </a:t>
            </a:r>
            <a:r>
              <a:rPr lang="en-US" sz="1200" kern="1200" dirty="0" err="1" smtClean="0">
                <a:solidFill>
                  <a:schemeClr val="tx1"/>
                </a:solidFill>
                <a:effectLst/>
                <a:latin typeface="Arial" charset="0"/>
                <a:ea typeface="ヒラギノ角ゴ Pro W3" charset="-128"/>
                <a:cs typeface="ヒラギノ角ゴ Pro W3" charset="-128"/>
              </a:rPr>
              <a:t>Thermo</a:t>
            </a:r>
            <a:r>
              <a:rPr lang="en-US" sz="1200" kern="1200" dirty="0" smtClean="0">
                <a:solidFill>
                  <a:schemeClr val="tx1"/>
                </a:solidFill>
                <a:effectLst/>
                <a:latin typeface="Arial" charset="0"/>
                <a:ea typeface="ヒラギノ角ゴ Pro W3" charset="-128"/>
                <a:cs typeface="ヒラギノ角ゴ Pro W3" charset="-128"/>
              </a:rPr>
              <a:t> Fisher and Bayer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ヒラギノ角ゴ Pro W3" charset="-128"/>
              <a:cs typeface="ヒラギノ角ゴ Pro W3"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ヒラギノ角ゴ Pro W3" charset="-128"/>
                <a:cs typeface="ヒラギノ角ゴ Pro W3" charset="-128"/>
              </a:rPr>
              <a:t>THERMO FISHER </a:t>
            </a:r>
            <a:r>
              <a:rPr lang="en-US" sz="1200" kern="1200" dirty="0" err="1" smtClean="0">
                <a:solidFill>
                  <a:schemeClr val="tx1"/>
                </a:solidFill>
                <a:effectLst/>
                <a:latin typeface="Arial" charset="0"/>
                <a:ea typeface="ヒラギノ角ゴ Pro W3" charset="-128"/>
                <a:cs typeface="ヒラギノ角ゴ Pro W3" charset="-128"/>
              </a:rPr>
              <a:t>og</a:t>
            </a:r>
            <a:r>
              <a:rPr lang="en-US" sz="1200" kern="1200" dirty="0" smtClean="0">
                <a:solidFill>
                  <a:schemeClr val="tx1"/>
                </a:solidFill>
                <a:effectLst/>
                <a:latin typeface="Arial" charset="0"/>
                <a:ea typeface="ヒラギノ角ゴ Pro W3" charset="-128"/>
                <a:cs typeface="ヒラギノ角ゴ Pro W3" charset="-128"/>
              </a:rPr>
              <a:t> BAYER</a:t>
            </a:r>
          </a:p>
          <a:p>
            <a:endParaRPr lang="en-US" sz="1200" kern="1200" dirty="0" smtClean="0">
              <a:solidFill>
                <a:schemeClr val="tx1"/>
              </a:solidFill>
              <a:effectLst/>
              <a:latin typeface="Arial" charset="0"/>
              <a:ea typeface="ヒラギノ角ゴ Pro W3" charset="-128"/>
              <a:cs typeface="ヒラギノ角ゴ Pro W3" charset="-128"/>
            </a:endParaRPr>
          </a:p>
          <a:p>
            <a:r>
              <a:rPr lang="en-US" sz="1200" kern="1200" dirty="0" smtClean="0">
                <a:solidFill>
                  <a:schemeClr val="tx1"/>
                </a:solidFill>
                <a:effectLst/>
                <a:latin typeface="Arial" charset="0"/>
                <a:ea typeface="ヒラギノ角ゴ Pro W3" charset="-128"/>
                <a:cs typeface="ヒラギノ角ゴ Pro W3" charset="-128"/>
              </a:rPr>
              <a:t>– two international companies that have chosen to stay in Oslo and Norway.</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Both of them have created more than 100 jobs here in Norway</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err="1" smtClean="0">
                <a:solidFill>
                  <a:schemeClr val="tx1"/>
                </a:solidFill>
                <a:effectLst/>
                <a:latin typeface="Arial" charset="0"/>
                <a:ea typeface="ヒラギノ角ゴ Pro W3" charset="-128"/>
                <a:cs typeface="ヒラギノ角ゴ Pro W3" charset="-128"/>
              </a:rPr>
              <a:t>Thermo</a:t>
            </a:r>
            <a:r>
              <a:rPr lang="en-US" sz="1200" kern="1200" dirty="0" smtClean="0">
                <a:solidFill>
                  <a:schemeClr val="tx1"/>
                </a:solidFill>
                <a:effectLst/>
                <a:latin typeface="Arial" charset="0"/>
                <a:ea typeface="ヒラギノ角ゴ Pro W3" charset="-128"/>
                <a:cs typeface="ヒラギノ角ゴ Pro W3" charset="-128"/>
              </a:rPr>
              <a:t> Fisher’s technology is based on the </a:t>
            </a:r>
            <a:r>
              <a:rPr lang="en-US" sz="1200" kern="1200" dirty="0" err="1" smtClean="0">
                <a:solidFill>
                  <a:schemeClr val="tx1"/>
                </a:solidFill>
                <a:effectLst/>
                <a:latin typeface="Arial" charset="0"/>
                <a:ea typeface="ヒラギノ角ゴ Pro W3" charset="-128"/>
                <a:cs typeface="ヒラギノ角ゴ Pro W3" charset="-128"/>
              </a:rPr>
              <a:t>Ugelstad</a:t>
            </a:r>
            <a:r>
              <a:rPr lang="en-US" sz="1200" kern="1200" dirty="0" smtClean="0">
                <a:solidFill>
                  <a:schemeClr val="tx1"/>
                </a:solidFill>
                <a:effectLst/>
                <a:latin typeface="Arial" charset="0"/>
                <a:ea typeface="ヒラギノ角ゴ Pro W3" charset="-128"/>
                <a:cs typeface="ヒラギノ角ゴ Pro W3" charset="-128"/>
              </a:rPr>
              <a:t> beads that were invented in the late 70ies at NTH, they are better known as </a:t>
            </a:r>
            <a:r>
              <a:rPr lang="en-US" sz="1200" kern="1200" dirty="0" err="1" smtClean="0">
                <a:solidFill>
                  <a:schemeClr val="tx1"/>
                </a:solidFill>
                <a:effectLst/>
                <a:latin typeface="Arial" charset="0"/>
                <a:ea typeface="ヒラギノ角ゴ Pro W3" charset="-128"/>
                <a:cs typeface="ヒラギノ角ゴ Pro W3" charset="-128"/>
              </a:rPr>
              <a:t>Dynabeads</a:t>
            </a:r>
            <a:r>
              <a:rPr lang="en-US" sz="1200" kern="1200" dirty="0" smtClean="0">
                <a:solidFill>
                  <a:schemeClr val="tx1"/>
                </a:solidFill>
                <a:effectLst/>
                <a:latin typeface="Arial" charset="0"/>
                <a:ea typeface="ヒラギノ角ゴ Pro W3" charset="-128"/>
                <a:cs typeface="ヒラギノ角ゴ Pro W3" charset="-128"/>
              </a:rPr>
              <a:t>. Today the technology is used by researchers and pharmaceutical companies for diagnostics world wide and they are being tested for use in cancer treatments </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Bayer bought the company Algeta which developed a prostate cancer therapeutics – </a:t>
            </a:r>
            <a:r>
              <a:rPr lang="en-US" sz="1200" kern="1200" dirty="0" err="1" smtClean="0">
                <a:solidFill>
                  <a:schemeClr val="tx1"/>
                </a:solidFill>
                <a:effectLst/>
                <a:latin typeface="Arial" charset="0"/>
                <a:ea typeface="ヒラギノ角ゴ Pro W3" charset="-128"/>
                <a:cs typeface="ヒラギノ角ゴ Pro W3" charset="-128"/>
              </a:rPr>
              <a:t>Xofigo</a:t>
            </a:r>
            <a:r>
              <a:rPr lang="en-US" sz="1200" kern="1200" dirty="0" smtClean="0">
                <a:solidFill>
                  <a:schemeClr val="tx1"/>
                </a:solidFill>
                <a:effectLst/>
                <a:latin typeface="Arial" charset="0"/>
                <a:ea typeface="ヒラギノ角ゴ Pro W3" charset="-128"/>
                <a:cs typeface="ヒラギノ角ゴ Pro W3" charset="-128"/>
              </a:rPr>
              <a:t> – based on interdisciplinary collaboration at the University of Oslo and Oslo University Hospital with biology, chemistry and physics as the basis.</a:t>
            </a:r>
          </a:p>
          <a:p>
            <a:r>
              <a:rPr lang="en-US" sz="1200" kern="1200" dirty="0" smtClean="0">
                <a:solidFill>
                  <a:schemeClr val="tx1"/>
                </a:solidFill>
                <a:effectLst/>
                <a:latin typeface="Arial" charset="0"/>
                <a:ea typeface="ヒラギノ角ゴ Pro W3" charset="-128"/>
                <a:cs typeface="ヒラギノ角ゴ Pro W3" charset="-128"/>
              </a:rPr>
              <a:t> </a:t>
            </a:r>
          </a:p>
          <a:p>
            <a:r>
              <a:rPr lang="en-US" sz="1200" kern="1200" dirty="0" smtClean="0">
                <a:solidFill>
                  <a:schemeClr val="tx1"/>
                </a:solidFill>
                <a:effectLst/>
                <a:latin typeface="Arial" charset="0"/>
                <a:ea typeface="ヒラギノ角ゴ Pro W3" charset="-128"/>
                <a:cs typeface="ヒラギノ角ゴ Pro W3" charset="-128"/>
              </a:rPr>
              <a:t>Both these companies have shown that there is great potential in technologies developed here in Norway and that it is possible to succeed with keeping the activity here in Norway. I hope that other large pharmaceutical companies will follow their example.</a:t>
            </a:r>
          </a:p>
          <a:p>
            <a:endParaRPr lang="en-US" sz="1200" kern="1200" dirty="0" smtClean="0">
              <a:solidFill>
                <a:schemeClr val="tx1"/>
              </a:solidFill>
              <a:effectLst/>
              <a:latin typeface="Arial" charset="0"/>
              <a:ea typeface="ヒラギノ角ゴ Pro W3" charset="-128"/>
              <a:cs typeface="ヒラギノ角ゴ Pro W3" charset="-128"/>
            </a:endParaRPr>
          </a:p>
        </p:txBody>
      </p:sp>
      <p:sp>
        <p:nvSpPr>
          <p:cNvPr id="4" name="Slide Number Placeholder 3"/>
          <p:cNvSpPr>
            <a:spLocks noGrp="1"/>
          </p:cNvSpPr>
          <p:nvPr>
            <p:ph type="sldNum" sz="quarter" idx="10"/>
          </p:nvPr>
        </p:nvSpPr>
        <p:spPr/>
        <p:txBody>
          <a:bodyPr/>
          <a:lstStyle/>
          <a:p>
            <a:pPr>
              <a:defRPr/>
            </a:pPr>
            <a:fld id="{59C6BC57-BD2F-F444-846A-1EC46C95FB53}" type="slidenum">
              <a:rPr lang="en-US" smtClean="0"/>
              <a:pPr>
                <a:defRPr/>
              </a:pPr>
              <a:t>18</a:t>
            </a:fld>
            <a:endParaRPr lang="en-US"/>
          </a:p>
        </p:txBody>
      </p:sp>
    </p:spTree>
    <p:extLst>
      <p:ext uri="{BB962C8B-B14F-4D97-AF65-F5344CB8AC3E}">
        <p14:creationId xmlns:p14="http://schemas.microsoft.com/office/powerpoint/2010/main" val="905144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9C6BC57-BD2F-F444-846A-1EC46C95FB53}" type="slidenum">
              <a:rPr lang="en-US" smtClean="0"/>
              <a:pPr>
                <a:defRPr/>
              </a:pPr>
              <a:t>19</a:t>
            </a:fld>
            <a:endParaRPr lang="en-US"/>
          </a:p>
        </p:txBody>
      </p:sp>
    </p:spTree>
    <p:extLst>
      <p:ext uri="{BB962C8B-B14F-4D97-AF65-F5344CB8AC3E}">
        <p14:creationId xmlns:p14="http://schemas.microsoft.com/office/powerpoint/2010/main" val="175704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3.xml"/><Relationship Id="rId5" Type="http://schemas.openxmlformats.org/officeDocument/2006/relationships/image" Target="../media/image5.tiff"/><Relationship Id="rId4" Type="http://schemas.openxmlformats.org/officeDocument/2006/relationships/image" Target="../media/image4.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5.xml"/><Relationship Id="rId5" Type="http://schemas.openxmlformats.org/officeDocument/2006/relationships/image" Target="../media/image5.tiff"/><Relationship Id="rId4" Type="http://schemas.openxmlformats.org/officeDocument/2006/relationships/image" Target="../media/image4.jpe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1578870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1772332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1998227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1863866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668558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835797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565308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665531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1500666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1660318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B68A5-24DF-4E49-892E-09CDCB67D142}" type="slidenum">
              <a:rPr lang="en-US" smtClean="0"/>
              <a:t>‹#›</a:t>
            </a:fld>
            <a:endParaRPr lang="en-US"/>
          </a:p>
        </p:txBody>
      </p:sp>
    </p:spTree>
    <p:extLst>
      <p:ext uri="{BB962C8B-B14F-4D97-AF65-F5344CB8AC3E}">
        <p14:creationId xmlns:p14="http://schemas.microsoft.com/office/powerpoint/2010/main" val="572184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466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652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2036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3749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6695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232243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6844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2500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9330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43989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E7C733-30B9-4302-BCE0-C2D5CC059C8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1449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251520" y="5181600"/>
            <a:ext cx="2880320" cy="1487760"/>
          </a:xfrm>
          <a:prstGeom prst="rect">
            <a:avLst/>
          </a:prstGeom>
          <a:solidFill>
            <a:schemeClr val="accent3"/>
          </a:solidFill>
        </p:spPr>
        <p:txBody>
          <a:bodyPr wrap="square" rtlCol="0">
            <a:spAutoFit/>
          </a:bodyPr>
          <a:lstStyle/>
          <a:p>
            <a:endParaRPr lang="en-US">
              <a:solidFill>
                <a:srgbClr val="000000"/>
              </a:solidFill>
            </a:endParaRPr>
          </a:p>
        </p:txBody>
      </p:sp>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nb-NO"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nb-NO" smtClean="0"/>
              <a:t>Click to edit Master subtitle style</a:t>
            </a:r>
            <a:endParaRPr lang="en-US"/>
          </a:p>
        </p:txBody>
      </p:sp>
      <p:pic>
        <p:nvPicPr>
          <p:cNvPr id="5" name="Picture 4" descr="Q:\gkm\Livsvitenskap kommunikasjon\Foto og grafisk\14-11-UiO-Livsvitenskap-Logo og profil\UiO-Livsmerke\UiO-Livsmerke.jpg"/>
          <p:cNvPicPr>
            <a:picLocks noChangeAspect="1" noChangeArrowheads="1"/>
          </p:cNvPicPr>
          <p:nvPr userDrawn="1"/>
        </p:nvPicPr>
        <p:blipFill rotWithShape="1">
          <a:blip r:embed="rId3" cstate="hqprint">
            <a:extLst>
              <a:ext uri="{28A0092B-C50C-407E-A947-70E740481C1C}">
                <a14:useLocalDpi xmlns:a14="http://schemas.microsoft.com/office/drawing/2010/main"/>
              </a:ext>
            </a:extLst>
          </a:blip>
          <a:srcRect/>
          <a:stretch/>
        </p:blipFill>
        <p:spPr bwMode="auto">
          <a:xfrm>
            <a:off x="7792172" y="5538702"/>
            <a:ext cx="765958" cy="9146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53164" y="0"/>
            <a:ext cx="8223586" cy="3071897"/>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39552" y="5545562"/>
            <a:ext cx="3997065" cy="928272"/>
          </a:xfrm>
          <a:prstGeom prst="rect">
            <a:avLst/>
          </a:prstGeom>
        </p:spPr>
      </p:pic>
    </p:spTree>
    <p:extLst>
      <p:ext uri="{BB962C8B-B14F-4D97-AF65-F5344CB8AC3E}">
        <p14:creationId xmlns:p14="http://schemas.microsoft.com/office/powerpoint/2010/main" val="111869919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nb-NO" dirty="0"/>
          </a:p>
        </p:txBody>
      </p:sp>
      <p:sp>
        <p:nvSpPr>
          <p:cNvPr id="3" name="Content Placeholder 2"/>
          <p:cNvSpPr>
            <a:spLocks noGrp="1"/>
          </p:cNvSpPr>
          <p:nvPr>
            <p:ph idx="1"/>
          </p:nvPr>
        </p:nvSpPr>
        <p:spPr/>
        <p:txBody>
          <a:bodyPr/>
          <a:lstStyle/>
          <a:p>
            <a:pPr lvl="0"/>
            <a:r>
              <a:rPr lang="nb-NO" dirty="0" err="1" smtClean="0"/>
              <a:t>Click</a:t>
            </a:r>
            <a:r>
              <a:rPr lang="nb-NO" dirty="0" smtClean="0"/>
              <a:t> to </a:t>
            </a:r>
            <a:r>
              <a:rPr lang="nb-NO" dirty="0" err="1" smtClean="0"/>
              <a:t>edit</a:t>
            </a:r>
            <a:r>
              <a:rPr lang="nb-NO" dirty="0" smtClean="0"/>
              <a:t> Master </a:t>
            </a:r>
            <a:r>
              <a:rPr lang="nb-NO" dirty="0" err="1" smtClean="0"/>
              <a:t>text</a:t>
            </a:r>
            <a:r>
              <a:rPr lang="nb-NO" dirty="0" smtClean="0"/>
              <a:t> styles</a:t>
            </a:r>
          </a:p>
          <a:p>
            <a:pPr lvl="1"/>
            <a:r>
              <a:rPr lang="nb-NO" dirty="0" smtClean="0"/>
              <a:t>Second </a:t>
            </a:r>
            <a:r>
              <a:rPr lang="nb-NO" dirty="0" err="1" smtClean="0"/>
              <a:t>level</a:t>
            </a:r>
            <a:endParaRPr lang="nb-NO" dirty="0" smtClean="0"/>
          </a:p>
          <a:p>
            <a:pPr lvl="2"/>
            <a:r>
              <a:rPr lang="nb-NO" dirty="0" smtClean="0"/>
              <a:t>Third </a:t>
            </a:r>
            <a:r>
              <a:rPr lang="nb-NO" dirty="0" err="1" smtClean="0"/>
              <a:t>level</a:t>
            </a:r>
            <a:endParaRPr lang="nb-NO" dirty="0" smtClean="0"/>
          </a:p>
          <a:p>
            <a:pPr lvl="3"/>
            <a:r>
              <a:rPr lang="nb-NO" dirty="0" err="1" smtClean="0"/>
              <a:t>Fourth</a:t>
            </a:r>
            <a:r>
              <a:rPr lang="nb-NO" dirty="0" smtClean="0"/>
              <a:t> </a:t>
            </a:r>
            <a:r>
              <a:rPr lang="nb-NO" dirty="0" err="1" smtClean="0"/>
              <a:t>level</a:t>
            </a:r>
            <a:endParaRPr lang="nb-NO" dirty="0" smtClean="0"/>
          </a:p>
          <a:p>
            <a:pPr lvl="4"/>
            <a:r>
              <a:rPr lang="nb-NO" dirty="0" smtClean="0"/>
              <a:t>Fifth </a:t>
            </a:r>
            <a:r>
              <a:rPr lang="nb-NO" dirty="0" err="1" smtClean="0"/>
              <a:t>level</a:t>
            </a:r>
            <a:endParaRPr lang="nb-NO" dirty="0"/>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819C5286-9A99-C141-AF71-FF3EE76F005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42892265"/>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nb-NO"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0BFB96B5-BFF4-6144-B8CE-AA193BDEF63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6803645"/>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6"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12"/>
          <p:cNvSpPr>
            <a:spLocks noGrp="1" noChangeArrowheads="1"/>
          </p:cNvSpPr>
          <p:nvPr>
            <p:ph type="sldNum" sz="quarter" idx="12"/>
          </p:nvPr>
        </p:nvSpPr>
        <p:spPr/>
        <p:txBody>
          <a:bodyPr/>
          <a:lstStyle>
            <a:lvl1pPr>
              <a:defRPr/>
            </a:lvl1pPr>
          </a:lstStyle>
          <a:p>
            <a:pPr>
              <a:defRPr/>
            </a:pPr>
            <a:fld id="{6A4E00B3-CCCA-474F-A5D7-F7131FA9D1D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5234607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8"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9" name="Rectangle 12"/>
          <p:cNvSpPr>
            <a:spLocks noGrp="1" noChangeArrowheads="1"/>
          </p:cNvSpPr>
          <p:nvPr>
            <p:ph type="sldNum" sz="quarter" idx="12"/>
          </p:nvPr>
        </p:nvSpPr>
        <p:spPr/>
        <p:txBody>
          <a:bodyPr/>
          <a:lstStyle>
            <a:lvl1pPr>
              <a:defRPr/>
            </a:lvl1pPr>
          </a:lstStyle>
          <a:p>
            <a:pPr>
              <a:defRPr/>
            </a:pPr>
            <a:fld id="{FE98B361-81EC-5541-B55B-AD5AAE49CB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3704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4"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12"/>
          <p:cNvSpPr>
            <a:spLocks noGrp="1" noChangeArrowheads="1"/>
          </p:cNvSpPr>
          <p:nvPr>
            <p:ph type="sldNum" sz="quarter" idx="12"/>
          </p:nvPr>
        </p:nvSpPr>
        <p:spPr/>
        <p:txBody>
          <a:bodyPr/>
          <a:lstStyle>
            <a:lvl1pPr>
              <a:defRPr/>
            </a:lvl1pPr>
          </a:lstStyle>
          <a:p>
            <a:pPr>
              <a:defRPr/>
            </a:pPr>
            <a:fld id="{6FAB9196-DE38-F941-8A71-0656B4A2018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14851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3"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12"/>
          <p:cNvSpPr>
            <a:spLocks noGrp="1" noChangeArrowheads="1"/>
          </p:cNvSpPr>
          <p:nvPr>
            <p:ph type="sldNum" sz="quarter" idx="12"/>
          </p:nvPr>
        </p:nvSpPr>
        <p:spPr/>
        <p:txBody>
          <a:bodyPr/>
          <a:lstStyle>
            <a:lvl1pPr>
              <a:defRPr/>
            </a:lvl1pPr>
          </a:lstStyle>
          <a:p>
            <a:pPr>
              <a:defRPr/>
            </a:pPr>
            <a:fld id="{A51ED31C-682B-FD41-BCA8-981CB9C06B1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869705"/>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6"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12"/>
          <p:cNvSpPr>
            <a:spLocks noGrp="1" noChangeArrowheads="1"/>
          </p:cNvSpPr>
          <p:nvPr>
            <p:ph type="sldNum" sz="quarter" idx="12"/>
          </p:nvPr>
        </p:nvSpPr>
        <p:spPr/>
        <p:txBody>
          <a:bodyPr/>
          <a:lstStyle>
            <a:lvl1pPr>
              <a:defRPr/>
            </a:lvl1pPr>
          </a:lstStyle>
          <a:p>
            <a:pPr>
              <a:defRPr/>
            </a:pPr>
            <a:fld id="{1F411F26-9DB7-D749-AE19-14681C0F3C0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458542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6"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12"/>
          <p:cNvSpPr>
            <a:spLocks noGrp="1" noChangeArrowheads="1"/>
          </p:cNvSpPr>
          <p:nvPr>
            <p:ph type="sldNum" sz="quarter" idx="12"/>
          </p:nvPr>
        </p:nvSpPr>
        <p:spPr/>
        <p:txBody>
          <a:bodyPr/>
          <a:lstStyle>
            <a:lvl1pPr>
              <a:defRPr/>
            </a:lvl1pPr>
          </a:lstStyle>
          <a:p>
            <a:pPr>
              <a:defRPr/>
            </a:pPr>
            <a:fld id="{3D0E978D-F3BB-EF4B-A8E7-52CE28EAD4B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423843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12AC6975-DCC4-0F4D-BA83-65B866F01BA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392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solidFill>
                <a:srgbClr val="000000"/>
              </a:solidFill>
            </a:endParaRPr>
          </a:p>
        </p:txBody>
      </p:sp>
      <p:sp>
        <p:nvSpPr>
          <p:cNvPr id="5" name="Rectangle 11"/>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6" name="Rectangle 12"/>
          <p:cNvSpPr>
            <a:spLocks noGrp="1" noChangeArrowheads="1"/>
          </p:cNvSpPr>
          <p:nvPr>
            <p:ph type="sldNum" sz="quarter" idx="12"/>
          </p:nvPr>
        </p:nvSpPr>
        <p:spPr/>
        <p:txBody>
          <a:bodyPr/>
          <a:lstStyle>
            <a:lvl1pPr>
              <a:defRPr/>
            </a:lvl1pPr>
          </a:lstStyle>
          <a:p>
            <a:pPr>
              <a:defRPr/>
            </a:pPr>
            <a:fld id="{2A4FDA86-C81D-154B-9E07-152BD4E589B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77618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2627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74066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66404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727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50913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87312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14060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54990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75900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3959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68765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251520" y="5181600"/>
            <a:ext cx="2880320" cy="1487760"/>
          </a:xfrm>
          <a:prstGeom prst="rect">
            <a:avLst/>
          </a:prstGeom>
          <a:solidFill>
            <a:schemeClr val="accent3"/>
          </a:solidFill>
        </p:spPr>
        <p:txBody>
          <a:bodyPr wrap="square" rtlCol="0">
            <a:spAutoFit/>
          </a:bodyPr>
          <a:lstStyle/>
          <a:p>
            <a:endParaRPr lang="en-US"/>
          </a:p>
        </p:txBody>
      </p:sp>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nb-NO"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nb-NO" smtClean="0"/>
              <a:t>Click to edit Master subtitle style</a:t>
            </a:r>
            <a:endParaRPr lang="en-US"/>
          </a:p>
        </p:txBody>
      </p:sp>
      <p:pic>
        <p:nvPicPr>
          <p:cNvPr id="5" name="Picture 4" descr="Q:\gkm\Livsvitenskap kommunikasjon\Foto og grafisk\14-11-UiO-Livsvitenskap-Logo og profil\UiO-Livsmerke\UiO-Livsmerke.jpg"/>
          <p:cNvPicPr>
            <a:picLocks noChangeAspect="1" noChangeArrowheads="1"/>
          </p:cNvPicPr>
          <p:nvPr userDrawn="1"/>
        </p:nvPicPr>
        <p:blipFill rotWithShape="1">
          <a:blip r:embed="rId3" cstate="hqprint">
            <a:extLst>
              <a:ext uri="{28A0092B-C50C-407E-A947-70E740481C1C}">
                <a14:useLocalDpi xmlns:a14="http://schemas.microsoft.com/office/drawing/2010/main"/>
              </a:ext>
            </a:extLst>
          </a:blip>
          <a:srcRect/>
          <a:stretch/>
        </p:blipFill>
        <p:spPr bwMode="auto">
          <a:xfrm>
            <a:off x="7792172" y="5538702"/>
            <a:ext cx="765958" cy="9146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53164" y="0"/>
            <a:ext cx="8223586" cy="3071897"/>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539552" y="5545562"/>
            <a:ext cx="3997065" cy="928272"/>
          </a:xfrm>
          <a:prstGeom prst="rect">
            <a:avLst/>
          </a:prstGeom>
        </p:spPr>
      </p:pic>
    </p:spTree>
    <p:extLst>
      <p:ext uri="{BB962C8B-B14F-4D97-AF65-F5344CB8AC3E}">
        <p14:creationId xmlns:p14="http://schemas.microsoft.com/office/powerpoint/2010/main" val="2960815703"/>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nb-NO" dirty="0"/>
          </a:p>
        </p:txBody>
      </p:sp>
      <p:sp>
        <p:nvSpPr>
          <p:cNvPr id="3" name="Content Placeholder 2"/>
          <p:cNvSpPr>
            <a:spLocks noGrp="1"/>
          </p:cNvSpPr>
          <p:nvPr>
            <p:ph idx="1"/>
          </p:nvPr>
        </p:nvSpPr>
        <p:spPr/>
        <p:txBody>
          <a:bodyPr/>
          <a:lstStyle/>
          <a:p>
            <a:pPr lvl="0"/>
            <a:r>
              <a:rPr lang="nb-NO" dirty="0" err="1" smtClean="0"/>
              <a:t>Click</a:t>
            </a:r>
            <a:r>
              <a:rPr lang="nb-NO" dirty="0" smtClean="0"/>
              <a:t> to </a:t>
            </a:r>
            <a:r>
              <a:rPr lang="nb-NO" dirty="0" err="1" smtClean="0"/>
              <a:t>edit</a:t>
            </a:r>
            <a:r>
              <a:rPr lang="nb-NO" dirty="0" smtClean="0"/>
              <a:t> Master </a:t>
            </a:r>
            <a:r>
              <a:rPr lang="nb-NO" dirty="0" err="1" smtClean="0"/>
              <a:t>text</a:t>
            </a:r>
            <a:r>
              <a:rPr lang="nb-NO" dirty="0" smtClean="0"/>
              <a:t> styles</a:t>
            </a:r>
          </a:p>
          <a:p>
            <a:pPr lvl="1"/>
            <a:r>
              <a:rPr lang="nb-NO" dirty="0" smtClean="0"/>
              <a:t>Second </a:t>
            </a:r>
            <a:r>
              <a:rPr lang="nb-NO" dirty="0" err="1" smtClean="0"/>
              <a:t>level</a:t>
            </a:r>
            <a:endParaRPr lang="nb-NO" dirty="0" smtClean="0"/>
          </a:p>
          <a:p>
            <a:pPr lvl="2"/>
            <a:r>
              <a:rPr lang="nb-NO" dirty="0" smtClean="0"/>
              <a:t>Third </a:t>
            </a:r>
            <a:r>
              <a:rPr lang="nb-NO" dirty="0" err="1" smtClean="0"/>
              <a:t>level</a:t>
            </a:r>
            <a:endParaRPr lang="nb-NO" dirty="0" smtClean="0"/>
          </a:p>
          <a:p>
            <a:pPr lvl="3"/>
            <a:r>
              <a:rPr lang="nb-NO" dirty="0" err="1" smtClean="0"/>
              <a:t>Fourth</a:t>
            </a:r>
            <a:r>
              <a:rPr lang="nb-NO" dirty="0" smtClean="0"/>
              <a:t> </a:t>
            </a:r>
            <a:r>
              <a:rPr lang="nb-NO" dirty="0" err="1" smtClean="0"/>
              <a:t>level</a:t>
            </a:r>
            <a:endParaRPr lang="nb-NO" dirty="0" smtClean="0"/>
          </a:p>
          <a:p>
            <a:pPr lvl="4"/>
            <a:r>
              <a:rPr lang="nb-NO" dirty="0" smtClean="0"/>
              <a:t>Fifth </a:t>
            </a:r>
            <a:r>
              <a:rPr lang="nb-NO" dirty="0" err="1" smtClean="0"/>
              <a:t>level</a:t>
            </a:r>
            <a:endParaRPr lang="nb-NO" dirty="0"/>
          </a:p>
        </p:txBody>
      </p:sp>
      <p:sp>
        <p:nvSpPr>
          <p:cNvPr id="4" name="Rectangle 10"/>
          <p:cNvSpPr>
            <a:spLocks noGrp="1" noChangeArrowheads="1"/>
          </p:cNvSpPr>
          <p:nvPr>
            <p:ph type="dt" sz="half" idx="10"/>
          </p:nvPr>
        </p:nvSpPr>
        <p:spPr/>
        <p:txBody>
          <a:bodyPr/>
          <a:lstStyle>
            <a:lvl1pPr>
              <a:defRPr/>
            </a:lvl1pPr>
          </a:lstStyle>
          <a:p>
            <a:pPr>
              <a:defRPr/>
            </a:pPr>
            <a:endParaRPr lang="nb-NO" dirty="0"/>
          </a:p>
        </p:txBody>
      </p:sp>
      <p:sp>
        <p:nvSpPr>
          <p:cNvPr id="5" name="Rectangle 11"/>
          <p:cNvSpPr>
            <a:spLocks noGrp="1" noChangeArrowheads="1"/>
          </p:cNvSpPr>
          <p:nvPr>
            <p:ph type="ftr" sz="quarter" idx="11"/>
          </p:nvPr>
        </p:nvSpPr>
        <p:spPr/>
        <p:txBody>
          <a:bodyPr/>
          <a:lstStyle>
            <a:lvl1pPr>
              <a:defRPr/>
            </a:lvl1pPr>
          </a:lstStyle>
          <a:p>
            <a:pPr>
              <a:defRPr/>
            </a:pPr>
            <a:endParaRPr lang="en-US" dirty="0"/>
          </a:p>
        </p:txBody>
      </p:sp>
      <p:sp>
        <p:nvSpPr>
          <p:cNvPr id="6" name="Rectangle 12"/>
          <p:cNvSpPr>
            <a:spLocks noGrp="1" noChangeArrowheads="1"/>
          </p:cNvSpPr>
          <p:nvPr>
            <p:ph type="sldNum" sz="quarter" idx="12"/>
          </p:nvPr>
        </p:nvSpPr>
        <p:spPr/>
        <p:txBody>
          <a:bodyPr/>
          <a:lstStyle>
            <a:lvl1pPr>
              <a:defRPr/>
            </a:lvl1pPr>
          </a:lstStyle>
          <a:p>
            <a:pPr>
              <a:defRPr/>
            </a:pPr>
            <a:fld id="{819C5286-9A99-C141-AF71-FF3EE76F0057}" type="slidenum">
              <a:rPr lang="en-US"/>
              <a:pPr>
                <a:defRPr/>
              </a:pPr>
              <a:t>‹#›</a:t>
            </a:fld>
            <a:endParaRPr lang="en-US"/>
          </a:p>
        </p:txBody>
      </p:sp>
    </p:spTree>
    <p:extLst>
      <p:ext uri="{BB962C8B-B14F-4D97-AF65-F5344CB8AC3E}">
        <p14:creationId xmlns:p14="http://schemas.microsoft.com/office/powerpoint/2010/main" val="193380884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lvl1pPr>
          </a:lstStyle>
          <a:p>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nb-NO"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endParaRPr lang="nb-NO" dirty="0"/>
          </a:p>
        </p:txBody>
      </p:sp>
      <p:sp>
        <p:nvSpPr>
          <p:cNvPr id="5" name="Rectangle 11"/>
          <p:cNvSpPr>
            <a:spLocks noGrp="1" noChangeArrowheads="1"/>
          </p:cNvSpPr>
          <p:nvPr>
            <p:ph type="ftr" sz="quarter" idx="11"/>
          </p:nvPr>
        </p:nvSpPr>
        <p:spPr/>
        <p:txBody>
          <a:bodyPr/>
          <a:lstStyle>
            <a:lvl1pPr>
              <a:defRPr/>
            </a:lvl1pPr>
          </a:lstStyle>
          <a:p>
            <a:pPr>
              <a:defRPr/>
            </a:pPr>
            <a:endParaRPr lang="en-US"/>
          </a:p>
        </p:txBody>
      </p:sp>
      <p:sp>
        <p:nvSpPr>
          <p:cNvPr id="6" name="Rectangle 12"/>
          <p:cNvSpPr>
            <a:spLocks noGrp="1" noChangeArrowheads="1"/>
          </p:cNvSpPr>
          <p:nvPr>
            <p:ph type="sldNum" sz="quarter" idx="12"/>
          </p:nvPr>
        </p:nvSpPr>
        <p:spPr/>
        <p:txBody>
          <a:bodyPr/>
          <a:lstStyle>
            <a:lvl1pPr>
              <a:defRPr/>
            </a:lvl1pPr>
          </a:lstStyle>
          <a:p>
            <a:pPr>
              <a:defRPr/>
            </a:pPr>
            <a:fld id="{0BFB96B5-BFF4-6144-B8CE-AA193BDEF634}" type="slidenum">
              <a:rPr lang="en-US"/>
              <a:pPr>
                <a:defRPr/>
              </a:pPr>
              <a:t>‹#›</a:t>
            </a:fld>
            <a:endParaRPr lang="en-US"/>
          </a:p>
        </p:txBody>
      </p:sp>
    </p:spTree>
    <p:extLst>
      <p:ext uri="{BB962C8B-B14F-4D97-AF65-F5344CB8AC3E}">
        <p14:creationId xmlns:p14="http://schemas.microsoft.com/office/powerpoint/2010/main" val="428459556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endParaRPr lang="nb-NO" dirty="0"/>
          </a:p>
        </p:txBody>
      </p:sp>
      <p:sp>
        <p:nvSpPr>
          <p:cNvPr id="6" name="Rectangle 11"/>
          <p:cNvSpPr>
            <a:spLocks noGrp="1" noChangeArrowheads="1"/>
          </p:cNvSpPr>
          <p:nvPr>
            <p:ph type="ftr" sz="quarter" idx="11"/>
          </p:nvPr>
        </p:nvSpPr>
        <p:spPr/>
        <p:txBody>
          <a:bodyPr/>
          <a:lstStyle>
            <a:lvl1pPr>
              <a:defRPr/>
            </a:lvl1pPr>
          </a:lstStyle>
          <a:p>
            <a:pPr>
              <a:defRPr/>
            </a:pPr>
            <a:endParaRPr lang="en-US"/>
          </a:p>
        </p:txBody>
      </p:sp>
      <p:sp>
        <p:nvSpPr>
          <p:cNvPr id="7" name="Rectangle 12"/>
          <p:cNvSpPr>
            <a:spLocks noGrp="1" noChangeArrowheads="1"/>
          </p:cNvSpPr>
          <p:nvPr>
            <p:ph type="sldNum" sz="quarter" idx="12"/>
          </p:nvPr>
        </p:nvSpPr>
        <p:spPr/>
        <p:txBody>
          <a:bodyPr/>
          <a:lstStyle>
            <a:lvl1pPr>
              <a:defRPr/>
            </a:lvl1pPr>
          </a:lstStyle>
          <a:p>
            <a:pPr>
              <a:defRPr/>
            </a:pPr>
            <a:fld id="{6A4E00B3-CCCA-474F-A5D7-F7131FA9D1DA}" type="slidenum">
              <a:rPr lang="en-US"/>
              <a:pPr>
                <a:defRPr/>
              </a:pPr>
              <a:t>‹#›</a:t>
            </a:fld>
            <a:endParaRPr lang="en-US"/>
          </a:p>
        </p:txBody>
      </p:sp>
    </p:spTree>
    <p:extLst>
      <p:ext uri="{BB962C8B-B14F-4D97-AF65-F5344CB8AC3E}">
        <p14:creationId xmlns:p14="http://schemas.microsoft.com/office/powerpoint/2010/main" val="1188668146"/>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endParaRPr lang="nb-NO" dirty="0"/>
          </a:p>
        </p:txBody>
      </p:sp>
      <p:sp>
        <p:nvSpPr>
          <p:cNvPr id="8" name="Rectangle 11"/>
          <p:cNvSpPr>
            <a:spLocks noGrp="1" noChangeArrowheads="1"/>
          </p:cNvSpPr>
          <p:nvPr>
            <p:ph type="ftr" sz="quarter" idx="11"/>
          </p:nvPr>
        </p:nvSpPr>
        <p:spPr/>
        <p:txBody>
          <a:bodyPr/>
          <a:lstStyle>
            <a:lvl1pPr>
              <a:defRPr/>
            </a:lvl1pPr>
          </a:lstStyle>
          <a:p>
            <a:pPr>
              <a:defRPr/>
            </a:pPr>
            <a:endParaRPr lang="en-US"/>
          </a:p>
        </p:txBody>
      </p:sp>
      <p:sp>
        <p:nvSpPr>
          <p:cNvPr id="9" name="Rectangle 12"/>
          <p:cNvSpPr>
            <a:spLocks noGrp="1" noChangeArrowheads="1"/>
          </p:cNvSpPr>
          <p:nvPr>
            <p:ph type="sldNum" sz="quarter" idx="12"/>
          </p:nvPr>
        </p:nvSpPr>
        <p:spPr/>
        <p:txBody>
          <a:bodyPr/>
          <a:lstStyle>
            <a:lvl1pPr>
              <a:defRPr/>
            </a:lvl1pPr>
          </a:lstStyle>
          <a:p>
            <a:pPr>
              <a:defRPr/>
            </a:pPr>
            <a:fld id="{FE98B361-81EC-5541-B55B-AD5AAE49CB17}" type="slidenum">
              <a:rPr lang="en-US"/>
              <a:pPr>
                <a:defRPr/>
              </a:pPr>
              <a:t>‹#›</a:t>
            </a:fld>
            <a:endParaRPr lang="en-US"/>
          </a:p>
        </p:txBody>
      </p:sp>
    </p:spTree>
    <p:extLst>
      <p:ext uri="{BB962C8B-B14F-4D97-AF65-F5344CB8AC3E}">
        <p14:creationId xmlns:p14="http://schemas.microsoft.com/office/powerpoint/2010/main" val="1543238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endParaRPr lang="nb-NO"/>
          </a:p>
        </p:txBody>
      </p:sp>
      <p:sp>
        <p:nvSpPr>
          <p:cNvPr id="4" name="Rectangle 11"/>
          <p:cNvSpPr>
            <a:spLocks noGrp="1" noChangeArrowheads="1"/>
          </p:cNvSpPr>
          <p:nvPr>
            <p:ph type="ftr" sz="quarter" idx="11"/>
          </p:nvPr>
        </p:nvSpPr>
        <p:spPr/>
        <p:txBody>
          <a:bodyPr/>
          <a:lstStyle>
            <a:lvl1pPr>
              <a:defRPr/>
            </a:lvl1pPr>
          </a:lstStyle>
          <a:p>
            <a:pPr>
              <a:defRPr/>
            </a:pPr>
            <a:endParaRPr lang="en-US"/>
          </a:p>
        </p:txBody>
      </p:sp>
      <p:sp>
        <p:nvSpPr>
          <p:cNvPr id="5" name="Rectangle 12"/>
          <p:cNvSpPr>
            <a:spLocks noGrp="1" noChangeArrowheads="1"/>
          </p:cNvSpPr>
          <p:nvPr>
            <p:ph type="sldNum" sz="quarter" idx="12"/>
          </p:nvPr>
        </p:nvSpPr>
        <p:spPr/>
        <p:txBody>
          <a:bodyPr/>
          <a:lstStyle>
            <a:lvl1pPr>
              <a:defRPr/>
            </a:lvl1pPr>
          </a:lstStyle>
          <a:p>
            <a:pPr>
              <a:defRPr/>
            </a:pPr>
            <a:fld id="{6FAB9196-DE38-F941-8A71-0656B4A20180}" type="slidenum">
              <a:rPr lang="en-US"/>
              <a:pPr>
                <a:defRPr/>
              </a:pPr>
              <a:t>‹#›</a:t>
            </a:fld>
            <a:endParaRPr lang="en-US"/>
          </a:p>
        </p:txBody>
      </p:sp>
    </p:spTree>
    <p:extLst>
      <p:ext uri="{BB962C8B-B14F-4D97-AF65-F5344CB8AC3E}">
        <p14:creationId xmlns:p14="http://schemas.microsoft.com/office/powerpoint/2010/main" val="42733929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endParaRPr lang="nb-NO"/>
          </a:p>
        </p:txBody>
      </p:sp>
      <p:sp>
        <p:nvSpPr>
          <p:cNvPr id="3" name="Rectangle 11"/>
          <p:cNvSpPr>
            <a:spLocks noGrp="1" noChangeArrowheads="1"/>
          </p:cNvSpPr>
          <p:nvPr>
            <p:ph type="ftr" sz="quarter" idx="11"/>
          </p:nvPr>
        </p:nvSpPr>
        <p:spPr/>
        <p:txBody>
          <a:bodyPr/>
          <a:lstStyle>
            <a:lvl1pPr>
              <a:defRPr/>
            </a:lvl1pPr>
          </a:lstStyle>
          <a:p>
            <a:pPr>
              <a:defRPr/>
            </a:pPr>
            <a:endParaRPr lang="en-US"/>
          </a:p>
        </p:txBody>
      </p:sp>
      <p:sp>
        <p:nvSpPr>
          <p:cNvPr id="4" name="Rectangle 12"/>
          <p:cNvSpPr>
            <a:spLocks noGrp="1" noChangeArrowheads="1"/>
          </p:cNvSpPr>
          <p:nvPr>
            <p:ph type="sldNum" sz="quarter" idx="12"/>
          </p:nvPr>
        </p:nvSpPr>
        <p:spPr/>
        <p:txBody>
          <a:bodyPr/>
          <a:lstStyle>
            <a:lvl1pPr>
              <a:defRPr/>
            </a:lvl1pPr>
          </a:lstStyle>
          <a:p>
            <a:pPr>
              <a:defRPr/>
            </a:pPr>
            <a:fld id="{A51ED31C-682B-FD41-BCA8-981CB9C06B15}" type="slidenum">
              <a:rPr lang="en-US"/>
              <a:pPr>
                <a:defRPr/>
              </a:pPr>
              <a:t>‹#›</a:t>
            </a:fld>
            <a:endParaRPr lang="en-US"/>
          </a:p>
        </p:txBody>
      </p:sp>
    </p:spTree>
    <p:extLst>
      <p:ext uri="{BB962C8B-B14F-4D97-AF65-F5344CB8AC3E}">
        <p14:creationId xmlns:p14="http://schemas.microsoft.com/office/powerpoint/2010/main" val="307526037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endParaRPr lang="nb-NO"/>
          </a:p>
        </p:txBody>
      </p:sp>
      <p:sp>
        <p:nvSpPr>
          <p:cNvPr id="6" name="Rectangle 11"/>
          <p:cNvSpPr>
            <a:spLocks noGrp="1" noChangeArrowheads="1"/>
          </p:cNvSpPr>
          <p:nvPr>
            <p:ph type="ftr" sz="quarter" idx="11"/>
          </p:nvPr>
        </p:nvSpPr>
        <p:spPr/>
        <p:txBody>
          <a:bodyPr/>
          <a:lstStyle>
            <a:lvl1pPr>
              <a:defRPr/>
            </a:lvl1pPr>
          </a:lstStyle>
          <a:p>
            <a:pPr>
              <a:defRPr/>
            </a:pPr>
            <a:endParaRPr lang="en-US"/>
          </a:p>
        </p:txBody>
      </p:sp>
      <p:sp>
        <p:nvSpPr>
          <p:cNvPr id="7" name="Rectangle 12"/>
          <p:cNvSpPr>
            <a:spLocks noGrp="1" noChangeArrowheads="1"/>
          </p:cNvSpPr>
          <p:nvPr>
            <p:ph type="sldNum" sz="quarter" idx="12"/>
          </p:nvPr>
        </p:nvSpPr>
        <p:spPr/>
        <p:txBody>
          <a:bodyPr/>
          <a:lstStyle>
            <a:lvl1pPr>
              <a:defRPr/>
            </a:lvl1pPr>
          </a:lstStyle>
          <a:p>
            <a:pPr>
              <a:defRPr/>
            </a:pPr>
            <a:fld id="{1F411F26-9DB7-D749-AE19-14681C0F3C06}" type="slidenum">
              <a:rPr lang="en-US"/>
              <a:pPr>
                <a:defRPr/>
              </a:pPr>
              <a:t>‹#›</a:t>
            </a:fld>
            <a:endParaRPr lang="en-US"/>
          </a:p>
        </p:txBody>
      </p:sp>
    </p:spTree>
    <p:extLst>
      <p:ext uri="{BB962C8B-B14F-4D97-AF65-F5344CB8AC3E}">
        <p14:creationId xmlns:p14="http://schemas.microsoft.com/office/powerpoint/2010/main" val="34977005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endParaRPr lang="nb-NO"/>
          </a:p>
        </p:txBody>
      </p:sp>
      <p:sp>
        <p:nvSpPr>
          <p:cNvPr id="6" name="Rectangle 11"/>
          <p:cNvSpPr>
            <a:spLocks noGrp="1" noChangeArrowheads="1"/>
          </p:cNvSpPr>
          <p:nvPr>
            <p:ph type="ftr" sz="quarter" idx="11"/>
          </p:nvPr>
        </p:nvSpPr>
        <p:spPr/>
        <p:txBody>
          <a:bodyPr/>
          <a:lstStyle>
            <a:lvl1pPr>
              <a:defRPr/>
            </a:lvl1pPr>
          </a:lstStyle>
          <a:p>
            <a:pPr>
              <a:defRPr/>
            </a:pPr>
            <a:endParaRPr lang="en-US"/>
          </a:p>
        </p:txBody>
      </p:sp>
      <p:sp>
        <p:nvSpPr>
          <p:cNvPr id="7" name="Rectangle 12"/>
          <p:cNvSpPr>
            <a:spLocks noGrp="1" noChangeArrowheads="1"/>
          </p:cNvSpPr>
          <p:nvPr>
            <p:ph type="sldNum" sz="quarter" idx="12"/>
          </p:nvPr>
        </p:nvSpPr>
        <p:spPr/>
        <p:txBody>
          <a:bodyPr/>
          <a:lstStyle>
            <a:lvl1pPr>
              <a:defRPr/>
            </a:lvl1pPr>
          </a:lstStyle>
          <a:p>
            <a:pPr>
              <a:defRPr/>
            </a:pPr>
            <a:fld id="{3D0E978D-F3BB-EF4B-A8E7-52CE28EAD4B5}" type="slidenum">
              <a:rPr lang="en-US"/>
              <a:pPr>
                <a:defRPr/>
              </a:pPr>
              <a:t>‹#›</a:t>
            </a:fld>
            <a:endParaRPr lang="en-US"/>
          </a:p>
        </p:txBody>
      </p:sp>
    </p:spTree>
    <p:extLst>
      <p:ext uri="{BB962C8B-B14F-4D97-AF65-F5344CB8AC3E}">
        <p14:creationId xmlns:p14="http://schemas.microsoft.com/office/powerpoint/2010/main" val="278860679"/>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p>
        </p:txBody>
      </p:sp>
      <p:sp>
        <p:nvSpPr>
          <p:cNvPr id="5" name="Rectangle 11"/>
          <p:cNvSpPr>
            <a:spLocks noGrp="1" noChangeArrowheads="1"/>
          </p:cNvSpPr>
          <p:nvPr>
            <p:ph type="ftr" sz="quarter" idx="11"/>
          </p:nvPr>
        </p:nvSpPr>
        <p:spPr/>
        <p:txBody>
          <a:bodyPr/>
          <a:lstStyle>
            <a:lvl1pPr>
              <a:defRPr/>
            </a:lvl1pPr>
          </a:lstStyle>
          <a:p>
            <a:pPr>
              <a:defRPr/>
            </a:pPr>
            <a:endParaRPr lang="en-US"/>
          </a:p>
        </p:txBody>
      </p:sp>
      <p:sp>
        <p:nvSpPr>
          <p:cNvPr id="6" name="Rectangle 12"/>
          <p:cNvSpPr>
            <a:spLocks noGrp="1" noChangeArrowheads="1"/>
          </p:cNvSpPr>
          <p:nvPr>
            <p:ph type="sldNum" sz="quarter" idx="12"/>
          </p:nvPr>
        </p:nvSpPr>
        <p:spPr/>
        <p:txBody>
          <a:bodyPr/>
          <a:lstStyle>
            <a:lvl1pPr>
              <a:defRPr/>
            </a:lvl1pPr>
          </a:lstStyle>
          <a:p>
            <a:pPr>
              <a:defRPr/>
            </a:pPr>
            <a:fld id="{12AC6975-DCC4-0F4D-BA83-65B866F01BA4}" type="slidenum">
              <a:rPr lang="en-US"/>
              <a:pPr>
                <a:defRPr/>
              </a:pPr>
              <a:t>‹#›</a:t>
            </a:fld>
            <a:endParaRPr lang="en-US"/>
          </a:p>
        </p:txBody>
      </p:sp>
    </p:spTree>
    <p:extLst>
      <p:ext uri="{BB962C8B-B14F-4D97-AF65-F5344CB8AC3E}">
        <p14:creationId xmlns:p14="http://schemas.microsoft.com/office/powerpoint/2010/main" val="14204257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endParaRPr lang="nb-NO"/>
          </a:p>
        </p:txBody>
      </p:sp>
      <p:sp>
        <p:nvSpPr>
          <p:cNvPr id="5" name="Rectangle 11"/>
          <p:cNvSpPr>
            <a:spLocks noGrp="1" noChangeArrowheads="1"/>
          </p:cNvSpPr>
          <p:nvPr>
            <p:ph type="ftr" sz="quarter" idx="11"/>
          </p:nvPr>
        </p:nvSpPr>
        <p:spPr/>
        <p:txBody>
          <a:bodyPr/>
          <a:lstStyle>
            <a:lvl1pPr>
              <a:defRPr/>
            </a:lvl1pPr>
          </a:lstStyle>
          <a:p>
            <a:pPr>
              <a:defRPr/>
            </a:pPr>
            <a:endParaRPr lang="en-US"/>
          </a:p>
        </p:txBody>
      </p:sp>
      <p:sp>
        <p:nvSpPr>
          <p:cNvPr id="6" name="Rectangle 12"/>
          <p:cNvSpPr>
            <a:spLocks noGrp="1" noChangeArrowheads="1"/>
          </p:cNvSpPr>
          <p:nvPr>
            <p:ph type="sldNum" sz="quarter" idx="12"/>
          </p:nvPr>
        </p:nvSpPr>
        <p:spPr/>
        <p:txBody>
          <a:bodyPr/>
          <a:lstStyle>
            <a:lvl1pPr>
              <a:defRPr/>
            </a:lvl1pPr>
          </a:lstStyle>
          <a:p>
            <a:pPr>
              <a:defRPr/>
            </a:pPr>
            <a:fld id="{2A4FDA86-C81D-154B-9E07-152BD4E589BA}" type="slidenum">
              <a:rPr lang="en-US"/>
              <a:pPr>
                <a:defRPr/>
              </a:pPr>
              <a:t>‹#›</a:t>
            </a:fld>
            <a:endParaRPr lang="en-US"/>
          </a:p>
        </p:txBody>
      </p:sp>
    </p:spTree>
    <p:extLst>
      <p:ext uri="{BB962C8B-B14F-4D97-AF65-F5344CB8AC3E}">
        <p14:creationId xmlns:p14="http://schemas.microsoft.com/office/powerpoint/2010/main" val="3504862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9B68A5-24DF-4E49-892E-09CDCB67D142}" type="slidenum">
              <a:rPr lang="en-US" smtClean="0"/>
              <a:t>‹#›</a:t>
            </a:fld>
            <a:endParaRPr lang="en-US"/>
          </a:p>
        </p:txBody>
      </p:sp>
    </p:spTree>
    <p:extLst>
      <p:ext uri="{BB962C8B-B14F-4D97-AF65-F5344CB8AC3E}">
        <p14:creationId xmlns:p14="http://schemas.microsoft.com/office/powerpoint/2010/main" val="1206911520"/>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9AE7C733-30B9-4302-BCE0-C2D5CC059C84}" type="slidenum">
              <a:rPr lang="en-US" smtClean="0">
                <a:solidFill>
                  <a:prstClr val="black">
                    <a:tint val="75000"/>
                  </a:prstClr>
                </a:solidFill>
                <a:latin typeface="Calibri"/>
                <a:ea typeface="+mn-ea"/>
                <a:cs typeface="+mn-cs"/>
              </a:rPr>
              <a:pPr eaLnBrk="1" fontAlgn="auto" hangingPunct="1">
                <a:spcBef>
                  <a:spcPts val="0"/>
                </a:spcBef>
                <a:spcAft>
                  <a:spcPts val="0"/>
                </a:spcAft>
              </a:pPr>
              <a:t>‹#›</a:t>
            </a:fld>
            <a:endParaRPr lang="en-US">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626054638"/>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12576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en-US" dirty="0"/>
          </a:p>
        </p:txBody>
      </p:sp>
      <p:sp>
        <p:nvSpPr>
          <p:cNvPr id="1027" name="Rectangle 8"/>
          <p:cNvSpPr>
            <a:spLocks noGrp="1" noChangeArrowheads="1"/>
          </p:cNvSpPr>
          <p:nvPr>
            <p:ph type="body" idx="1"/>
          </p:nvPr>
        </p:nvSpPr>
        <p:spPr bwMode="auto">
          <a:xfrm>
            <a:off x="990600" y="1556792"/>
            <a:ext cx="7696200" cy="4539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err="1" smtClean="0"/>
              <a:t>Click</a:t>
            </a:r>
            <a:r>
              <a:rPr lang="nb-NO" dirty="0" smtClean="0"/>
              <a:t> to </a:t>
            </a:r>
            <a:r>
              <a:rPr lang="nb-NO" dirty="0" err="1" smtClean="0"/>
              <a:t>edit</a:t>
            </a:r>
            <a:r>
              <a:rPr lang="nb-NO" dirty="0" smtClean="0"/>
              <a:t> Master </a:t>
            </a:r>
            <a:r>
              <a:rPr lang="nb-NO" dirty="0" err="1" smtClean="0"/>
              <a:t>text</a:t>
            </a:r>
            <a:r>
              <a:rPr lang="nb-NO" dirty="0" smtClean="0"/>
              <a:t> styles</a:t>
            </a:r>
          </a:p>
          <a:p>
            <a:pPr lvl="1"/>
            <a:r>
              <a:rPr lang="nb-NO" dirty="0" smtClean="0"/>
              <a:t>Second </a:t>
            </a:r>
            <a:r>
              <a:rPr lang="nb-NO" dirty="0" err="1" smtClean="0"/>
              <a:t>level</a:t>
            </a:r>
            <a:endParaRPr lang="nb-NO" dirty="0" smtClean="0"/>
          </a:p>
          <a:p>
            <a:pPr lvl="2"/>
            <a:r>
              <a:rPr lang="nb-NO" dirty="0" smtClean="0"/>
              <a:t>Third </a:t>
            </a:r>
            <a:r>
              <a:rPr lang="nb-NO" dirty="0" err="1" smtClean="0"/>
              <a:t>level</a:t>
            </a:r>
            <a:endParaRPr lang="nb-NO" dirty="0" smtClean="0"/>
          </a:p>
          <a:p>
            <a:pPr lvl="3"/>
            <a:r>
              <a:rPr lang="nb-NO" dirty="0" err="1" smtClean="0"/>
              <a:t>Fourth</a:t>
            </a:r>
            <a:r>
              <a:rPr lang="nb-NO" dirty="0" smtClean="0"/>
              <a:t> </a:t>
            </a:r>
            <a:r>
              <a:rPr lang="nb-NO" dirty="0" err="1" smtClean="0"/>
              <a:t>level</a:t>
            </a:r>
            <a:endParaRPr lang="nb-NO" dirty="0" smtClean="0"/>
          </a:p>
          <a:p>
            <a:pPr lvl="4"/>
            <a:r>
              <a:rPr lang="nb-NO" dirty="0" smtClean="0"/>
              <a:t>Fifth </a:t>
            </a:r>
            <a:r>
              <a:rPr lang="nb-NO" dirty="0" err="1" smtClean="0"/>
              <a:t>level</a:t>
            </a:r>
            <a:endParaRPr lang="en-US" dirty="0"/>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endParaRPr lang="nb-NO">
              <a:solidFill>
                <a:srgbClr val="000000"/>
              </a:solidFill>
            </a:endParaRP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endParaRPr lang="en-US">
              <a:solidFill>
                <a:srgbClr val="000000"/>
              </a:solidFill>
            </a:endParaRP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968D8274-E384-C44B-B2FD-540E81E6824B}" type="slidenum">
              <a:rPr lang="en-US">
                <a:solidFill>
                  <a:srgbClr val="000000"/>
                </a:solidFill>
              </a:rPr>
              <a:pPr>
                <a:defRPr/>
              </a:pPr>
              <a:t>‹#›</a:t>
            </a:fld>
            <a:endParaRPr lang="en-US">
              <a:solidFill>
                <a:srgbClr val="000000"/>
              </a:solidFill>
            </a:endParaRPr>
          </a:p>
        </p:txBody>
      </p:sp>
      <p:pic>
        <p:nvPicPr>
          <p:cNvPr id="8" name="Picture 7" descr="Q:\gkm\Livsvitenskap kommunikasjon\Foto og grafisk\14-11-UiO-Livsvitenskap-Logo og profil\UiO-Livsmerke\UiO-Livsmerke.jpg"/>
          <p:cNvPicPr>
            <a:picLocks noChangeAspect="1" noChangeArrowheads="1"/>
          </p:cNvPicPr>
          <p:nvPr userDrawn="1"/>
        </p:nvPicPr>
        <p:blipFill rotWithShape="1">
          <a:blip r:embed="rId13" cstate="hqprint">
            <a:extLst>
              <a:ext uri="{28A0092B-C50C-407E-A947-70E740481C1C}">
                <a14:useLocalDpi xmlns:a14="http://schemas.microsoft.com/office/drawing/2010/main"/>
              </a:ext>
            </a:extLst>
          </a:blip>
          <a:srcRect/>
          <a:stretch/>
        </p:blipFill>
        <p:spPr bwMode="auto">
          <a:xfrm>
            <a:off x="323528" y="184175"/>
            <a:ext cx="667072" cy="79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571731"/>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iming>
    <p:tnLst>
      <p:par>
        <p:cTn id="1" dur="indefinite" restart="never" nodeType="tmRoot"/>
      </p:par>
    </p:tnLst>
  </p:timing>
  <p:hf hdr="0" ftr="0" dt="0"/>
  <p:txStyles>
    <p:titleStyle>
      <a:lvl1pPr algn="ctr" rtl="0" eaLnBrk="1" fontAlgn="base" hangingPunct="1">
        <a:spcBef>
          <a:spcPct val="0"/>
        </a:spcBef>
        <a:spcAft>
          <a:spcPct val="0"/>
        </a:spcAft>
        <a:defRPr sz="4000" b="0">
          <a:solidFill>
            <a:schemeClr val="tx2"/>
          </a:solidFill>
          <a:latin typeface="Calibri" charset="0"/>
          <a:ea typeface="Calibri" charset="0"/>
          <a:cs typeface="Calibri" charset="0"/>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9B68A5-24DF-4E49-892E-09CDCB67D14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1261950"/>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12576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dirty="0" err="1" smtClean="0"/>
              <a:t>Click</a:t>
            </a:r>
            <a:r>
              <a:rPr lang="nb-NO" dirty="0" smtClean="0"/>
              <a:t> to </a:t>
            </a:r>
            <a:r>
              <a:rPr lang="nb-NO" dirty="0" err="1" smtClean="0"/>
              <a:t>edit</a:t>
            </a:r>
            <a:r>
              <a:rPr lang="nb-NO" dirty="0" smtClean="0"/>
              <a:t> Master </a:t>
            </a:r>
            <a:r>
              <a:rPr lang="nb-NO" dirty="0" err="1" smtClean="0"/>
              <a:t>title</a:t>
            </a:r>
            <a:r>
              <a:rPr lang="nb-NO" dirty="0" smtClean="0"/>
              <a:t> style</a:t>
            </a:r>
            <a:endParaRPr lang="en-US" dirty="0"/>
          </a:p>
        </p:txBody>
      </p:sp>
      <p:sp>
        <p:nvSpPr>
          <p:cNvPr id="1027" name="Rectangle 8"/>
          <p:cNvSpPr>
            <a:spLocks noGrp="1" noChangeArrowheads="1"/>
          </p:cNvSpPr>
          <p:nvPr>
            <p:ph type="body" idx="1"/>
          </p:nvPr>
        </p:nvSpPr>
        <p:spPr bwMode="auto">
          <a:xfrm>
            <a:off x="990600" y="1556792"/>
            <a:ext cx="7696200" cy="45392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err="1" smtClean="0"/>
              <a:t>Click</a:t>
            </a:r>
            <a:r>
              <a:rPr lang="nb-NO" dirty="0" smtClean="0"/>
              <a:t> to </a:t>
            </a:r>
            <a:r>
              <a:rPr lang="nb-NO" dirty="0" err="1" smtClean="0"/>
              <a:t>edit</a:t>
            </a:r>
            <a:r>
              <a:rPr lang="nb-NO" dirty="0" smtClean="0"/>
              <a:t> Master </a:t>
            </a:r>
            <a:r>
              <a:rPr lang="nb-NO" dirty="0" err="1" smtClean="0"/>
              <a:t>text</a:t>
            </a:r>
            <a:r>
              <a:rPr lang="nb-NO" dirty="0" smtClean="0"/>
              <a:t> styles</a:t>
            </a:r>
          </a:p>
          <a:p>
            <a:pPr lvl="1"/>
            <a:r>
              <a:rPr lang="nb-NO" dirty="0" smtClean="0"/>
              <a:t>Second </a:t>
            </a:r>
            <a:r>
              <a:rPr lang="nb-NO" dirty="0" err="1" smtClean="0"/>
              <a:t>level</a:t>
            </a:r>
            <a:endParaRPr lang="nb-NO" dirty="0" smtClean="0"/>
          </a:p>
          <a:p>
            <a:pPr lvl="2"/>
            <a:r>
              <a:rPr lang="nb-NO" dirty="0" smtClean="0"/>
              <a:t>Third </a:t>
            </a:r>
            <a:r>
              <a:rPr lang="nb-NO" dirty="0" err="1" smtClean="0"/>
              <a:t>level</a:t>
            </a:r>
            <a:endParaRPr lang="nb-NO" dirty="0" smtClean="0"/>
          </a:p>
          <a:p>
            <a:pPr lvl="3"/>
            <a:r>
              <a:rPr lang="nb-NO" dirty="0" err="1" smtClean="0"/>
              <a:t>Fourth</a:t>
            </a:r>
            <a:r>
              <a:rPr lang="nb-NO" dirty="0" smtClean="0"/>
              <a:t> </a:t>
            </a:r>
            <a:r>
              <a:rPr lang="nb-NO" dirty="0" err="1" smtClean="0"/>
              <a:t>level</a:t>
            </a:r>
            <a:endParaRPr lang="nb-NO" dirty="0" smtClean="0"/>
          </a:p>
          <a:p>
            <a:pPr lvl="4"/>
            <a:r>
              <a:rPr lang="nb-NO" dirty="0" smtClean="0"/>
              <a:t>Fifth </a:t>
            </a:r>
            <a:r>
              <a:rPr lang="nb-NO" dirty="0" err="1" smtClean="0"/>
              <a:t>level</a:t>
            </a:r>
            <a:endParaRPr lang="en-US" dirty="0"/>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endParaRPr lang="nb-NO"/>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endParaRPr lang="en-US"/>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968D8274-E384-C44B-B2FD-540E81E6824B}" type="slidenum">
              <a:rPr lang="en-US"/>
              <a:pPr>
                <a:defRPr/>
              </a:pPr>
              <a:t>‹#›</a:t>
            </a:fld>
            <a:endParaRPr lang="en-US"/>
          </a:p>
        </p:txBody>
      </p:sp>
      <p:pic>
        <p:nvPicPr>
          <p:cNvPr id="8" name="Picture 7" descr="Q:\gkm\Livsvitenskap kommunikasjon\Foto og grafisk\14-11-UiO-Livsvitenskap-Logo og profil\UiO-Livsmerke\UiO-Livsmerke.jpg"/>
          <p:cNvPicPr>
            <a:picLocks noChangeAspect="1" noChangeArrowheads="1"/>
          </p:cNvPicPr>
          <p:nvPr userDrawn="1"/>
        </p:nvPicPr>
        <p:blipFill rotWithShape="1">
          <a:blip r:embed="rId13" cstate="hqprint">
            <a:extLst>
              <a:ext uri="{28A0092B-C50C-407E-A947-70E740481C1C}">
                <a14:useLocalDpi xmlns:a14="http://schemas.microsoft.com/office/drawing/2010/main"/>
              </a:ext>
            </a:extLst>
          </a:blip>
          <a:srcRect/>
          <a:stretch/>
        </p:blipFill>
        <p:spPr bwMode="auto">
          <a:xfrm>
            <a:off x="323528" y="184175"/>
            <a:ext cx="667072" cy="796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8553830"/>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iming>
    <p:tnLst>
      <p:par>
        <p:cTn id="1" dur="indefinite" restart="never" nodeType="tmRoot"/>
      </p:par>
    </p:tnLst>
  </p:timing>
  <p:hf hdr="0" ftr="0" dt="0"/>
  <p:txStyles>
    <p:titleStyle>
      <a:lvl1pPr algn="ctr" rtl="0" eaLnBrk="1" fontAlgn="base" hangingPunct="1">
        <a:spcBef>
          <a:spcPct val="0"/>
        </a:spcBef>
        <a:spcAft>
          <a:spcPct val="0"/>
        </a:spcAft>
        <a:defRPr sz="4000" b="0">
          <a:solidFill>
            <a:schemeClr val="tx2"/>
          </a:solidFill>
          <a:latin typeface="Calibri" charset="0"/>
          <a:ea typeface="Calibri" charset="0"/>
          <a:cs typeface="Calibri" charset="0"/>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8" Type="http://schemas.openxmlformats.org/officeDocument/2006/relationships/image" Target="../media/image21.tiff"/><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19.tiff"/><Relationship Id="rId11" Type="http://schemas.openxmlformats.org/officeDocument/2006/relationships/image" Target="../media/image24.tiff"/><Relationship Id="rId5" Type="http://schemas.openxmlformats.org/officeDocument/2006/relationships/image" Target="../media/image18.jpg"/><Relationship Id="rId10" Type="http://schemas.openxmlformats.org/officeDocument/2006/relationships/image" Target="../media/image23.tiff"/><Relationship Id="rId4" Type="http://schemas.openxmlformats.org/officeDocument/2006/relationships/image" Target="../media/image17.tiff"/><Relationship Id="rId9" Type="http://schemas.openxmlformats.org/officeDocument/2006/relationships/image" Target="../media/image22.tiff"/></Relationships>
</file>

<file path=ppt/slides/_rels/slide1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9.xml"/><Relationship Id="rId5" Type="http://schemas.openxmlformats.org/officeDocument/2006/relationships/image" Target="../media/image28.pn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6.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6.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g"/><Relationship Id="rId18" Type="http://schemas.openxmlformats.org/officeDocument/2006/relationships/image" Target="../media/image47.tiff"/><Relationship Id="rId3" Type="http://schemas.openxmlformats.org/officeDocument/2006/relationships/notesSlide" Target="../notesSlides/notesSlide7.xml"/><Relationship Id="rId21" Type="http://schemas.openxmlformats.org/officeDocument/2006/relationships/image" Target="../media/image50.jpeg"/><Relationship Id="rId7" Type="http://schemas.openxmlformats.org/officeDocument/2006/relationships/image" Target="../media/image36.tiff"/><Relationship Id="rId12" Type="http://schemas.openxmlformats.org/officeDocument/2006/relationships/image" Target="../media/image41.png"/><Relationship Id="rId17" Type="http://schemas.openxmlformats.org/officeDocument/2006/relationships/image" Target="../media/image46.tiff"/><Relationship Id="rId2" Type="http://schemas.openxmlformats.org/officeDocument/2006/relationships/slideLayout" Target="../slideLayouts/slideLayout28.xml"/><Relationship Id="rId16" Type="http://schemas.openxmlformats.org/officeDocument/2006/relationships/image" Target="../media/image45.tiff"/><Relationship Id="rId20" Type="http://schemas.openxmlformats.org/officeDocument/2006/relationships/image" Target="../media/image49.jpeg"/><Relationship Id="rId1" Type="http://schemas.openxmlformats.org/officeDocument/2006/relationships/tags" Target="../tags/tag1.xml"/><Relationship Id="rId6" Type="http://schemas.openxmlformats.org/officeDocument/2006/relationships/image" Target="../media/image35.jpeg"/><Relationship Id="rId11" Type="http://schemas.openxmlformats.org/officeDocument/2006/relationships/image" Target="../media/image40.png"/><Relationship Id="rId24" Type="http://schemas.openxmlformats.org/officeDocument/2006/relationships/image" Target="../media/image53.tiff"/><Relationship Id="rId5" Type="http://schemas.openxmlformats.org/officeDocument/2006/relationships/image" Target="../media/image34.jpeg"/><Relationship Id="rId15" Type="http://schemas.openxmlformats.org/officeDocument/2006/relationships/image" Target="../media/image44.png"/><Relationship Id="rId23" Type="http://schemas.openxmlformats.org/officeDocument/2006/relationships/image" Target="../media/image52.jpg"/><Relationship Id="rId10" Type="http://schemas.openxmlformats.org/officeDocument/2006/relationships/image" Target="../media/image39.png"/><Relationship Id="rId19" Type="http://schemas.openxmlformats.org/officeDocument/2006/relationships/image" Target="../media/image48.tiff"/><Relationship Id="rId4" Type="http://schemas.openxmlformats.org/officeDocument/2006/relationships/image" Target="../media/image33.png"/><Relationship Id="rId9" Type="http://schemas.openxmlformats.org/officeDocument/2006/relationships/image" Target="../media/image38.tiff"/><Relationship Id="rId14" Type="http://schemas.openxmlformats.org/officeDocument/2006/relationships/image" Target="../media/image43.png"/><Relationship Id="rId22"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57.tiff"/><Relationship Id="rId5" Type="http://schemas.openxmlformats.org/officeDocument/2006/relationships/image" Target="../media/image56.tiff"/><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251518" y="116632"/>
            <a:ext cx="8551291" cy="1512168"/>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pic>
        <p:nvPicPr>
          <p:cNvPr id="3" name="Picture 2" descr="https://www.uio.no/forskning/livsvitenskap/nedlastinger/Logo%20og%20profil/uio-livsmerke/uio-livsmerke.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731" t="66451" r="-3834" b="-2316"/>
          <a:stretch/>
        </p:blipFill>
        <p:spPr bwMode="auto">
          <a:xfrm>
            <a:off x="358288" y="5157192"/>
            <a:ext cx="973352" cy="119508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4">
            <a:extLst>
              <a:ext uri="{28A0092B-C50C-407E-A947-70E740481C1C}">
                <a14:useLocalDpi xmlns:a14="http://schemas.microsoft.com/office/drawing/2010/main"/>
              </a:ext>
            </a:extLst>
          </a:blip>
          <a:srcRect t="32308"/>
          <a:stretch/>
        </p:blipFill>
        <p:spPr>
          <a:xfrm>
            <a:off x="251518" y="1628800"/>
            <a:ext cx="8551291" cy="3168352"/>
          </a:xfrm>
          <a:prstGeom prst="rect">
            <a:avLst/>
          </a:prstGeom>
        </p:spPr>
      </p:pic>
      <p:sp>
        <p:nvSpPr>
          <p:cNvPr id="8" name="Rectangle 7"/>
          <p:cNvSpPr/>
          <p:nvPr/>
        </p:nvSpPr>
        <p:spPr>
          <a:xfrm>
            <a:off x="1835695" y="5013176"/>
            <a:ext cx="7200801" cy="400110"/>
          </a:xfrm>
          <a:prstGeom prst="rect">
            <a:avLst/>
          </a:prstGeom>
        </p:spPr>
        <p:txBody>
          <a:bodyPr wrap="square">
            <a:spAutoFit/>
          </a:bodyPr>
          <a:lstStyle/>
          <a:p>
            <a:r>
              <a:rPr lang="nb-NO" i="1" dirty="0" smtClean="0"/>
              <a:t>Finn-Eirik Johansen, </a:t>
            </a:r>
          </a:p>
        </p:txBody>
      </p:sp>
      <p:pic>
        <p:nvPicPr>
          <p:cNvPr id="9" name="Picture 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42190" y="314471"/>
            <a:ext cx="6250287" cy="1001738"/>
          </a:xfrm>
          <a:prstGeom prst="rect">
            <a:avLst/>
          </a:prstGeom>
        </p:spPr>
      </p:pic>
      <p:sp>
        <p:nvSpPr>
          <p:cNvPr id="4" name="Rectangle 3"/>
          <p:cNvSpPr/>
          <p:nvPr/>
        </p:nvSpPr>
        <p:spPr>
          <a:xfrm>
            <a:off x="251519" y="3075057"/>
            <a:ext cx="8551290" cy="707886"/>
          </a:xfrm>
          <a:prstGeom prst="rect">
            <a:avLst/>
          </a:prstGeom>
          <a:solidFill>
            <a:srgbClr val="DCE6F2">
              <a:alpha val="69804"/>
            </a:srgbClr>
          </a:solidFill>
        </p:spPr>
        <p:txBody>
          <a:bodyPr wrap="square">
            <a:spAutoFit/>
          </a:bodyPr>
          <a:lstStyle/>
          <a:p>
            <a:pPr algn="ctr"/>
            <a:r>
              <a:rPr lang="en-GB" sz="4000" dirty="0" smtClean="0"/>
              <a:t>AMU-</a:t>
            </a:r>
            <a:r>
              <a:rPr lang="en-GB" sz="4000" dirty="0" err="1" smtClean="0"/>
              <a:t>møte</a:t>
            </a:r>
            <a:r>
              <a:rPr lang="en-GB" sz="4000" dirty="0" smtClean="0"/>
              <a:t> 18.9.2017</a:t>
            </a:r>
            <a:endParaRPr lang="en-GB" sz="4000" dirty="0"/>
          </a:p>
        </p:txBody>
      </p:sp>
    </p:spTree>
    <p:extLst>
      <p:ext uri="{BB962C8B-B14F-4D97-AF65-F5344CB8AC3E}">
        <p14:creationId xmlns:p14="http://schemas.microsoft.com/office/powerpoint/2010/main" val="1333399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sz="4400" dirty="0" smtClean="0"/>
              <a:t>What are life sciences?</a:t>
            </a:r>
            <a:endParaRPr lang="en-US" sz="4400" dirty="0"/>
          </a:p>
        </p:txBody>
      </p:sp>
      <p:sp>
        <p:nvSpPr>
          <p:cNvPr id="4" name="Slide Number Placeholder 3"/>
          <p:cNvSpPr>
            <a:spLocks noGrp="1"/>
          </p:cNvSpPr>
          <p:nvPr>
            <p:ph type="sldNum" sz="quarter" idx="12"/>
          </p:nvPr>
        </p:nvSpPr>
        <p:spPr/>
        <p:txBody>
          <a:bodyPr/>
          <a:lstStyle/>
          <a:p>
            <a:pPr>
              <a:defRPr/>
            </a:pPr>
            <a:fld id="{819C5286-9A99-C141-AF71-FF3EE76F0057}" type="slidenum">
              <a:rPr lang="en-US" smtClean="0"/>
              <a:pPr>
                <a:defRPr/>
              </a:pPr>
              <a:t>2</a:t>
            </a:fld>
            <a:endParaRPr lang="en-US"/>
          </a:p>
        </p:txBody>
      </p:sp>
      <p:pic>
        <p:nvPicPr>
          <p:cNvPr id="5" name="Content Placeholder 4"/>
          <p:cNvPicPr>
            <a:picLocks noGrp="1" noChangeAspect="1"/>
          </p:cNvPicPr>
          <p:nvPr>
            <p:ph idx="4294967295"/>
          </p:nvPr>
        </p:nvPicPr>
        <p:blipFill rotWithShape="1">
          <a:blip r:embed="rId2" cstate="print">
            <a:extLst>
              <a:ext uri="{28A0092B-C50C-407E-A947-70E740481C1C}">
                <a14:useLocalDpi xmlns:a14="http://schemas.microsoft.com/office/drawing/2010/main"/>
              </a:ext>
            </a:extLst>
          </a:blip>
          <a:srcRect/>
          <a:stretch/>
        </p:blipFill>
        <p:spPr>
          <a:xfrm>
            <a:off x="466725" y="1651000"/>
            <a:ext cx="8677275" cy="5130800"/>
          </a:xfrm>
        </p:spPr>
      </p:pic>
      <p:sp>
        <p:nvSpPr>
          <p:cNvPr id="8" name="Content Placeholder 2"/>
          <p:cNvSpPr txBox="1">
            <a:spLocks/>
          </p:cNvSpPr>
          <p:nvPr/>
        </p:nvSpPr>
        <p:spPr>
          <a:xfrm>
            <a:off x="270000" y="1524854"/>
            <a:ext cx="8676000" cy="2192178"/>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p:spPr>
        <p:txBody>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a:spcBef>
                <a:spcPts val="600"/>
              </a:spcBef>
            </a:pPr>
            <a:r>
              <a:rPr lang="en-GB">
                <a:solidFill>
                  <a:schemeClr val="bg1"/>
                </a:solidFill>
              </a:rPr>
              <a:t>All scientific disciplines studying the composition, structure and functions of living organisms. </a:t>
            </a:r>
          </a:p>
          <a:p>
            <a:pPr lvl="1">
              <a:spcBef>
                <a:spcPts val="600"/>
              </a:spcBef>
            </a:pPr>
            <a:r>
              <a:rPr lang="en-GB" smtClean="0">
                <a:solidFill>
                  <a:schemeClr val="bg1"/>
                </a:solidFill>
              </a:rPr>
              <a:t>medicine and biology constitute the core, backed by chemistry, physics and mathematical subjects</a:t>
            </a:r>
          </a:p>
          <a:p>
            <a:pPr lvl="1">
              <a:spcBef>
                <a:spcPts val="600"/>
              </a:spcBef>
            </a:pPr>
            <a:r>
              <a:rPr lang="en-GB" smtClean="0">
                <a:solidFill>
                  <a:schemeClr val="bg1"/>
                </a:solidFill>
              </a:rPr>
              <a:t>application </a:t>
            </a:r>
            <a:r>
              <a:rPr lang="en-GB">
                <a:solidFill>
                  <a:schemeClr val="bg1"/>
                </a:solidFill>
              </a:rPr>
              <a:t>of knowledge is a focus </a:t>
            </a:r>
            <a:r>
              <a:rPr lang="en-GB" smtClean="0">
                <a:solidFill>
                  <a:schemeClr val="bg1"/>
                </a:solidFill>
              </a:rPr>
              <a:t>area</a:t>
            </a:r>
            <a:endParaRPr lang="en-GB">
              <a:solidFill>
                <a:schemeClr val="bg1"/>
              </a:solidFill>
            </a:endParaRPr>
          </a:p>
        </p:txBody>
      </p:sp>
      <p:sp>
        <p:nvSpPr>
          <p:cNvPr id="9" name="Content Placeholder 2"/>
          <p:cNvSpPr txBox="1">
            <a:spLocks/>
          </p:cNvSpPr>
          <p:nvPr/>
        </p:nvSpPr>
        <p:spPr>
          <a:xfrm>
            <a:off x="270000" y="1524854"/>
            <a:ext cx="8676000" cy="5220000"/>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p:spPr>
        <p:txBody>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a:spcBef>
                <a:spcPts val="600"/>
              </a:spcBef>
            </a:pPr>
            <a:r>
              <a:rPr lang="en-GB" dirty="0">
                <a:solidFill>
                  <a:schemeClr val="bg1"/>
                </a:solidFill>
              </a:rPr>
              <a:t>All scientific disciplines studying the composition, structure and functions of living organisms. </a:t>
            </a:r>
          </a:p>
          <a:p>
            <a:pPr lvl="1">
              <a:spcBef>
                <a:spcPts val="600"/>
              </a:spcBef>
            </a:pPr>
            <a:r>
              <a:rPr lang="en-GB" dirty="0" smtClean="0">
                <a:solidFill>
                  <a:schemeClr val="bg1"/>
                </a:solidFill>
              </a:rPr>
              <a:t>medicine and biology constitute the core, backed by chemistry, physics and mathematical subjects</a:t>
            </a:r>
          </a:p>
          <a:p>
            <a:pPr lvl="1">
              <a:spcBef>
                <a:spcPts val="600"/>
              </a:spcBef>
            </a:pPr>
            <a:r>
              <a:rPr lang="en-GB" dirty="0" smtClean="0">
                <a:solidFill>
                  <a:schemeClr val="bg1"/>
                </a:solidFill>
              </a:rPr>
              <a:t>application </a:t>
            </a:r>
            <a:r>
              <a:rPr lang="en-GB" dirty="0">
                <a:solidFill>
                  <a:schemeClr val="bg1"/>
                </a:solidFill>
              </a:rPr>
              <a:t>of knowledge is a focus area</a:t>
            </a:r>
          </a:p>
          <a:p>
            <a:pPr>
              <a:spcBef>
                <a:spcPts val="600"/>
              </a:spcBef>
            </a:pPr>
            <a:r>
              <a:rPr lang="en-GB" dirty="0">
                <a:solidFill>
                  <a:schemeClr val="bg1"/>
                </a:solidFill>
              </a:rPr>
              <a:t>The </a:t>
            </a:r>
            <a:r>
              <a:rPr lang="en-GB" dirty="0" err="1" smtClean="0">
                <a:solidFill>
                  <a:schemeClr val="bg1"/>
                </a:solidFill>
              </a:rPr>
              <a:t>UiO</a:t>
            </a:r>
            <a:r>
              <a:rPr lang="en-GB" dirty="0" smtClean="0">
                <a:solidFill>
                  <a:schemeClr val="bg1"/>
                </a:solidFill>
              </a:rPr>
              <a:t> life </a:t>
            </a:r>
            <a:r>
              <a:rPr lang="en-GB" dirty="0">
                <a:solidFill>
                  <a:schemeClr val="bg1"/>
                </a:solidFill>
              </a:rPr>
              <a:t>sciences </a:t>
            </a:r>
            <a:r>
              <a:rPr lang="en-GB" dirty="0" smtClean="0">
                <a:solidFill>
                  <a:schemeClr val="bg1"/>
                </a:solidFill>
              </a:rPr>
              <a:t>initiative also includes </a:t>
            </a:r>
            <a:r>
              <a:rPr lang="en-GB" b="1" dirty="0" smtClean="0"/>
              <a:t>social </a:t>
            </a:r>
            <a:r>
              <a:rPr lang="en-GB" b="1" dirty="0"/>
              <a:t>sciences</a:t>
            </a:r>
            <a:r>
              <a:rPr lang="en-GB" b="1" dirty="0">
                <a:solidFill>
                  <a:schemeClr val="bg1"/>
                </a:solidFill>
              </a:rPr>
              <a:t> </a:t>
            </a:r>
            <a:r>
              <a:rPr lang="en-GB" dirty="0">
                <a:solidFill>
                  <a:schemeClr val="bg1"/>
                </a:solidFill>
              </a:rPr>
              <a:t>and </a:t>
            </a:r>
            <a:r>
              <a:rPr lang="en-GB" b="1" dirty="0"/>
              <a:t>humanities</a:t>
            </a:r>
            <a:r>
              <a:rPr lang="en-GB" dirty="0">
                <a:solidFill>
                  <a:schemeClr val="bg1"/>
                </a:solidFill>
              </a:rPr>
              <a:t> when </a:t>
            </a:r>
            <a:r>
              <a:rPr lang="en-GB" dirty="0" smtClean="0">
                <a:solidFill>
                  <a:schemeClr val="bg1"/>
                </a:solidFill>
              </a:rPr>
              <a:t>researchers:</a:t>
            </a:r>
            <a:endParaRPr lang="en-GB" dirty="0">
              <a:solidFill>
                <a:schemeClr val="bg1"/>
              </a:solidFill>
            </a:endParaRPr>
          </a:p>
          <a:p>
            <a:pPr lvl="1">
              <a:spcBef>
                <a:spcPts val="600"/>
              </a:spcBef>
            </a:pPr>
            <a:r>
              <a:rPr lang="en-GB" dirty="0">
                <a:solidFill>
                  <a:schemeClr val="bg1"/>
                </a:solidFill>
              </a:rPr>
              <a:t>examine the </a:t>
            </a:r>
            <a:r>
              <a:rPr lang="en-GB" dirty="0" smtClean="0">
                <a:solidFill>
                  <a:schemeClr val="bg1"/>
                </a:solidFill>
              </a:rPr>
              <a:t>relationship </a:t>
            </a:r>
            <a:r>
              <a:rPr lang="nb-NO" dirty="0">
                <a:solidFill>
                  <a:schemeClr val="bg1"/>
                </a:solidFill>
              </a:rPr>
              <a:t> </a:t>
            </a:r>
            <a:r>
              <a:rPr lang="en-GB" dirty="0">
                <a:solidFill>
                  <a:schemeClr val="bg1"/>
                </a:solidFill>
              </a:rPr>
              <a:t>between behaviour or awareness and their biological foundation</a:t>
            </a:r>
          </a:p>
          <a:p>
            <a:pPr lvl="1">
              <a:spcBef>
                <a:spcPts val="600"/>
              </a:spcBef>
            </a:pPr>
            <a:r>
              <a:rPr lang="en-GB" dirty="0" smtClean="0">
                <a:solidFill>
                  <a:schemeClr val="bg1"/>
                </a:solidFill>
              </a:rPr>
              <a:t>analyse challenges arising in the encounter between the application of the life sciences and social values and priorities</a:t>
            </a:r>
            <a:endParaRPr lang="en-US" dirty="0">
              <a:solidFill>
                <a:schemeClr val="bg1"/>
              </a:solidFill>
            </a:endParaRPr>
          </a:p>
        </p:txBody>
      </p:sp>
    </p:spTree>
    <p:extLst>
      <p:ext uri="{BB962C8B-B14F-4D97-AF65-F5344CB8AC3E}">
        <p14:creationId xmlns:p14="http://schemas.microsoft.com/office/powerpoint/2010/main" val="1695635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smtClean="0"/>
              <a:t>The UiO life science strategy</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19C5286-9A99-C141-AF71-FF3EE76F0057}" type="slidenum">
              <a:rPr kumimoji="0" lang="en-US" sz="9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sz="900" b="0" i="0" u="none" strike="noStrike" kern="1200" cap="none" spc="0" normalizeH="0" baseline="0" noProof="0">
              <a:ln>
                <a:noFill/>
              </a:ln>
              <a:solidFill>
                <a:srgbClr val="000000"/>
              </a:solidFill>
              <a:effectLst/>
              <a:uLnTx/>
              <a:uFillTx/>
              <a:latin typeface="Arial" charset="0"/>
              <a:ea typeface="ヒラギノ角ゴ Pro W3" charset="-128"/>
            </a:endParaRPr>
          </a:p>
        </p:txBody>
      </p:sp>
      <p:pic>
        <p:nvPicPr>
          <p:cNvPr id="5" name="Content Placeholder 4"/>
          <p:cNvPicPr>
            <a:picLocks noGrp="1" noChangeAspect="1"/>
          </p:cNvPicPr>
          <p:nvPr>
            <p:ph idx="4294967295"/>
          </p:nvPr>
        </p:nvPicPr>
        <p:blipFill rotWithShape="1">
          <a:blip r:embed="rId2" cstate="hqprint">
            <a:extLst>
              <a:ext uri="{28A0092B-C50C-407E-A947-70E740481C1C}">
                <a14:useLocalDpi xmlns:a14="http://schemas.microsoft.com/office/drawing/2010/main"/>
              </a:ext>
            </a:extLst>
          </a:blip>
          <a:srcRect/>
          <a:stretch/>
        </p:blipFill>
        <p:spPr>
          <a:xfrm>
            <a:off x="0" y="1124744"/>
            <a:ext cx="9144001" cy="5656693"/>
          </a:xfrm>
        </p:spPr>
      </p:pic>
      <p:sp>
        <p:nvSpPr>
          <p:cNvPr id="7" name="Rectangle 6"/>
          <p:cNvSpPr/>
          <p:nvPr/>
        </p:nvSpPr>
        <p:spPr>
          <a:xfrm>
            <a:off x="1403648" y="1124744"/>
            <a:ext cx="7272808" cy="4001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charset="0"/>
                <a:ea typeface="ヒラギノ角ゴ Pro W3" charset="-128"/>
              </a:rPr>
              <a:t>Vision: </a:t>
            </a:r>
            <a:r>
              <a:rPr kumimoji="0" lang="en-US" sz="2000" b="0" i="0" u="none" strike="noStrike" kern="1200" cap="none" spc="0" normalizeH="0" baseline="0" noProof="0" dirty="0">
                <a:ln>
                  <a:noFill/>
                </a:ln>
                <a:solidFill>
                  <a:srgbClr val="000000"/>
                </a:solidFill>
                <a:effectLst/>
                <a:uLnTx/>
                <a:uFillTx/>
                <a:latin typeface="Arial" charset="0"/>
                <a:ea typeface="ヒラギノ角ゴ Pro W3" charset="-128"/>
              </a:rPr>
              <a:t>International competitiveness </a:t>
            </a:r>
            <a: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t>in </a:t>
            </a:r>
            <a:r>
              <a:rPr kumimoji="0" lang="en-US" sz="2000" b="0" i="0" u="none" strike="noStrike" kern="1200" cap="none" spc="0" normalizeH="0" baseline="0" noProof="0" dirty="0">
                <a:ln>
                  <a:noFill/>
                </a:ln>
                <a:solidFill>
                  <a:srgbClr val="000000"/>
                </a:solidFill>
                <a:effectLst/>
                <a:uLnTx/>
                <a:uFillTx/>
                <a:latin typeface="Arial" charset="0"/>
                <a:ea typeface="ヒラギノ角ゴ Pro W3" charset="-128"/>
              </a:rPr>
              <a:t>the life sciences </a:t>
            </a:r>
          </a:p>
        </p:txBody>
      </p:sp>
      <p:sp>
        <p:nvSpPr>
          <p:cNvPr id="2" name="Rectangle 1"/>
          <p:cNvSpPr/>
          <p:nvPr/>
        </p:nvSpPr>
        <p:spPr>
          <a:xfrm>
            <a:off x="1043608" y="2348880"/>
            <a:ext cx="7416824" cy="772006"/>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ts val="500"/>
              </a:spcAft>
              <a:buClrTx/>
              <a:buSzTx/>
              <a:buFontTx/>
              <a:buNone/>
              <a:tabLst/>
              <a:defRPr/>
            </a:pPr>
            <a:r>
              <a:rPr kumimoji="0" lang="en-US" sz="2000" b="1" i="0" u="none" strike="noStrike" kern="1200" cap="none" spc="-100" normalizeH="0" baseline="0" noProof="0" dirty="0" smtClean="0">
                <a:ln>
                  <a:noFill/>
                </a:ln>
                <a:solidFill>
                  <a:srgbClr val="000000"/>
                </a:solidFill>
                <a:effectLst/>
                <a:uLnTx/>
                <a:uFillTx/>
                <a:latin typeface="Arial" charset="0"/>
                <a:ea typeface="ヒラギノ角ゴ Pro W3" charset="-128"/>
              </a:rPr>
              <a:t>Convergence</a:t>
            </a:r>
          </a:p>
          <a:p>
            <a:pPr marL="0" marR="0" lvl="0" indent="0" algn="ctr" defTabSz="914400" rtl="0" eaLnBrk="0" fontAlgn="base" latinLnBrk="0" hangingPunct="0">
              <a:lnSpc>
                <a:spcPct val="100000"/>
              </a:lnSpc>
              <a:spcBef>
                <a:spcPct val="0"/>
              </a:spcBef>
              <a:spcAft>
                <a:spcPts val="500"/>
              </a:spcAft>
              <a:buClrTx/>
              <a:buSzTx/>
              <a:buFontTx/>
              <a:buNone/>
              <a:tabLst/>
              <a:defRPr/>
            </a:pPr>
            <a:r>
              <a:rPr kumimoji="0" lang="en-US" sz="2000" b="0" i="0" u="none" strike="noStrike" kern="1200" cap="none" spc="-100" normalizeH="0" baseline="0" noProof="0" dirty="0" smtClean="0">
                <a:ln>
                  <a:noFill/>
                </a:ln>
                <a:solidFill>
                  <a:srgbClr val="000000"/>
                </a:solidFill>
                <a:effectLst/>
                <a:uLnTx/>
                <a:uFillTx/>
                <a:latin typeface="Arial" charset="0"/>
                <a:ea typeface="ヒラギノ角ゴ Pro W3" charset="-128"/>
              </a:rPr>
              <a:t>Interaction </a:t>
            </a:r>
            <a:r>
              <a:rPr kumimoji="0" lang="en-US" sz="2000" b="0" i="0" u="none" strike="noStrike" kern="1200" cap="none" spc="-100" normalizeH="0" baseline="0" noProof="0" dirty="0">
                <a:ln>
                  <a:noFill/>
                </a:ln>
                <a:solidFill>
                  <a:srgbClr val="000000"/>
                </a:solidFill>
                <a:effectLst/>
                <a:uLnTx/>
                <a:uFillTx/>
                <a:latin typeface="Arial" charset="0"/>
                <a:ea typeface="ヒラギノ角ゴ Pro W3" charset="-128"/>
              </a:rPr>
              <a:t>and interdisciplinary life sciences</a:t>
            </a:r>
          </a:p>
        </p:txBody>
      </p:sp>
      <p:sp>
        <p:nvSpPr>
          <p:cNvPr id="9" name="Rectangle 8"/>
          <p:cNvSpPr/>
          <p:nvPr/>
        </p:nvSpPr>
        <p:spPr>
          <a:xfrm>
            <a:off x="755576" y="3718952"/>
            <a:ext cx="2448000" cy="1323439"/>
          </a:xfrm>
          <a:prstGeom prst="rect">
            <a:avLst/>
          </a:prstGeom>
          <a:gradFill flip="none" rotWithShape="1">
            <a:gsLst>
              <a:gs pos="0">
                <a:srgbClr val="76D6FF">
                  <a:shade val="30000"/>
                  <a:satMod val="115000"/>
                </a:srgbClr>
              </a:gs>
              <a:gs pos="50000">
                <a:srgbClr val="76D6FF">
                  <a:shade val="67500"/>
                  <a:satMod val="115000"/>
                </a:srgbClr>
              </a:gs>
              <a:gs pos="100000">
                <a:srgbClr val="76D6FF">
                  <a:shade val="100000"/>
                  <a:satMod val="115000"/>
                </a:srgbClr>
              </a:gs>
            </a:gsLst>
            <a:lin ang="5400000" scaled="1"/>
            <a:tileRect/>
          </a:gra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t>1. Strengthen </a:t>
            </a:r>
            <a:r>
              <a:rPr kumimoji="0" lang="en-US" sz="2000" b="0" i="0" u="none" strike="noStrike" kern="1200" cap="none" spc="0" normalizeH="0" baseline="0" noProof="0" dirty="0">
                <a:ln>
                  <a:noFill/>
                </a:ln>
                <a:solidFill>
                  <a:srgbClr val="000000"/>
                </a:solidFill>
                <a:effectLst/>
                <a:uLnTx/>
                <a:uFillTx/>
                <a:latin typeface="Arial" charset="0"/>
                <a:ea typeface="ヒラギノ角ゴ Pro W3" charset="-128"/>
              </a:rPr>
              <a:t>quality and interaction </a:t>
            </a:r>
            <a: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t/>
            </a:r>
            <a:b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br>
            <a: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t>in research</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charset="0"/>
              <a:ea typeface="ヒラギノ角ゴ Pro W3" charset="-128"/>
            </a:endParaRPr>
          </a:p>
        </p:txBody>
      </p:sp>
      <p:sp>
        <p:nvSpPr>
          <p:cNvPr id="11" name="Rectangle 10"/>
          <p:cNvSpPr/>
          <p:nvPr/>
        </p:nvSpPr>
        <p:spPr>
          <a:xfrm>
            <a:off x="3419872" y="3717033"/>
            <a:ext cx="2448000" cy="1323439"/>
          </a:xfrm>
          <a:prstGeom prst="rect">
            <a:avLst/>
          </a:prstGeom>
          <a:gradFill flip="none" rotWithShape="1">
            <a:gsLst>
              <a:gs pos="0">
                <a:srgbClr val="FF86E4">
                  <a:shade val="30000"/>
                  <a:satMod val="115000"/>
                </a:srgbClr>
              </a:gs>
              <a:gs pos="50000">
                <a:srgbClr val="FF86E4">
                  <a:shade val="67500"/>
                  <a:satMod val="115000"/>
                </a:srgbClr>
              </a:gs>
              <a:gs pos="100000">
                <a:srgbClr val="FF86E4">
                  <a:shade val="100000"/>
                  <a:satMod val="115000"/>
                </a:srgbClr>
              </a:gs>
            </a:gsLst>
            <a:lin ang="5400000" scaled="1"/>
            <a:tileRect/>
          </a:grad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ヒラギノ角ゴ Pro W3" charset="-128"/>
              </a:rPr>
              <a:t>2. Recruit, </a:t>
            </a:r>
            <a:endPar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t>educate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t>and </a:t>
            </a:r>
            <a:r>
              <a:rPr kumimoji="0" lang="en-US" sz="2000" b="0" i="0" u="none" strike="noStrike" kern="1200" cap="none" spc="0" normalizeH="0" baseline="0" noProof="0" dirty="0">
                <a:ln>
                  <a:noFill/>
                </a:ln>
                <a:solidFill>
                  <a:srgbClr val="000000"/>
                </a:solidFill>
                <a:effectLst/>
                <a:uLnTx/>
                <a:uFillTx/>
                <a:latin typeface="Arial" charset="0"/>
                <a:ea typeface="ヒラギノ角ゴ Pro W3" charset="-128"/>
              </a:rPr>
              <a:t>develop </a:t>
            </a:r>
            <a: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t/>
            </a:r>
            <a:b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br>
            <a:r>
              <a:rPr kumimoji="0" lang="en-US" sz="2000" b="0" i="0" u="none" strike="noStrike" kern="1200" cap="none" spc="0" normalizeH="0" baseline="0" noProof="0" dirty="0" smtClean="0">
                <a:ln>
                  <a:noFill/>
                </a:ln>
                <a:solidFill>
                  <a:srgbClr val="000000"/>
                </a:solidFill>
                <a:effectLst/>
                <a:uLnTx/>
                <a:uFillTx/>
                <a:latin typeface="Arial" charset="0"/>
                <a:ea typeface="ヒラギノ角ゴ Pro W3" charset="-128"/>
              </a:rPr>
              <a:t>talents</a:t>
            </a:r>
          </a:p>
        </p:txBody>
      </p:sp>
      <p:sp>
        <p:nvSpPr>
          <p:cNvPr id="12" name="Rectangle 11"/>
          <p:cNvSpPr/>
          <p:nvPr/>
        </p:nvSpPr>
        <p:spPr>
          <a:xfrm>
            <a:off x="6012432" y="3717032"/>
            <a:ext cx="2448000" cy="1323439"/>
          </a:xfrm>
          <a:prstGeom prst="rect">
            <a:avLst/>
          </a:prstGeom>
          <a:gradFill flip="none" rotWithShape="1">
            <a:gsLst>
              <a:gs pos="0">
                <a:srgbClr val="92D050">
                  <a:shade val="30000"/>
                  <a:satMod val="115000"/>
                </a:srgbClr>
              </a:gs>
              <a:gs pos="50000">
                <a:srgbClr val="92D050">
                  <a:shade val="67500"/>
                  <a:satMod val="115000"/>
                </a:srgbClr>
              </a:gs>
              <a:gs pos="100000">
                <a:srgbClr val="92D050">
                  <a:shade val="100000"/>
                  <a:satMod val="115000"/>
                </a:srgbClr>
              </a:gs>
            </a:gsLst>
            <a:lin ang="5400000" scaled="1"/>
            <a:tileRect/>
          </a:gra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100" normalizeH="0" baseline="0" noProof="0" dirty="0">
                <a:ln>
                  <a:noFill/>
                </a:ln>
                <a:solidFill>
                  <a:srgbClr val="000000"/>
                </a:solidFill>
                <a:effectLst/>
                <a:uLnTx/>
                <a:uFillTx/>
                <a:latin typeface="Arial" charset="0"/>
                <a:ea typeface="ヒラギノ角ゴ Pro W3" charset="-128"/>
              </a:rPr>
              <a:t>3. Promote innovation in the life sciences related to environment and health</a:t>
            </a:r>
          </a:p>
        </p:txBody>
      </p:sp>
      <p:sp>
        <p:nvSpPr>
          <p:cNvPr id="13" name="Rectangle 12"/>
          <p:cNvSpPr/>
          <p:nvPr/>
        </p:nvSpPr>
        <p:spPr>
          <a:xfrm>
            <a:off x="2818607" y="5405154"/>
            <a:ext cx="4129657" cy="40011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ヒラギノ角ゴ Pro W3" charset="-128"/>
              </a:rPr>
              <a:t>4. Life sciences, ethics and society</a:t>
            </a:r>
          </a:p>
        </p:txBody>
      </p:sp>
      <p:sp>
        <p:nvSpPr>
          <p:cNvPr id="14" name="Rectangle 13"/>
          <p:cNvSpPr/>
          <p:nvPr/>
        </p:nvSpPr>
        <p:spPr>
          <a:xfrm>
            <a:off x="2652043" y="5877272"/>
            <a:ext cx="4373313" cy="40011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ヒラギノ角ゴ Pro W3" charset="-128"/>
              </a:rPr>
              <a:t>5. Interaction and internationalization</a:t>
            </a:r>
          </a:p>
        </p:txBody>
      </p:sp>
      <p:sp>
        <p:nvSpPr>
          <p:cNvPr id="15" name="Rectangle 14"/>
          <p:cNvSpPr/>
          <p:nvPr/>
        </p:nvSpPr>
        <p:spPr>
          <a:xfrm>
            <a:off x="3729143" y="6381328"/>
            <a:ext cx="2045753" cy="40011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charset="0"/>
                <a:ea typeface="ヒラギノ角ゴ Pro W3" charset="-128"/>
              </a:rPr>
              <a:t>6. Infrastructure </a:t>
            </a:r>
          </a:p>
        </p:txBody>
      </p:sp>
    </p:spTree>
    <p:extLst>
      <p:ext uri="{BB962C8B-B14F-4D97-AF65-F5344CB8AC3E}">
        <p14:creationId xmlns:p14="http://schemas.microsoft.com/office/powerpoint/2010/main" val="7039614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1" grpId="0" animBg="1"/>
      <p:bldP spid="12" grpId="0" animBg="1"/>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SAB-UiO </a:t>
            </a:r>
            <a:r>
              <a:rPr lang="nb-NO" err="1" smtClean="0"/>
              <a:t>profile</a:t>
            </a:r>
            <a:r>
              <a:rPr lang="nb-NO" smtClean="0"/>
              <a:t> dimension </a:t>
            </a:r>
            <a:r>
              <a:rPr lang="nb-NO" err="1" smtClean="0"/>
              <a:t>analysis</a:t>
            </a:r>
            <a:endParaRPr lang="nb-NO"/>
          </a:p>
        </p:txBody>
      </p:sp>
      <p:sp>
        <p:nvSpPr>
          <p:cNvPr id="3" name="Slide Number Placeholder 2"/>
          <p:cNvSpPr>
            <a:spLocks noGrp="1"/>
          </p:cNvSpPr>
          <p:nvPr>
            <p:ph type="sldNum" sz="quarter" idx="12"/>
          </p:nvPr>
        </p:nvSpPr>
        <p:spPr/>
        <p:txBody>
          <a:bodyPr/>
          <a:lstStyle/>
          <a:p>
            <a:pPr>
              <a:defRPr/>
            </a:pPr>
            <a:fld id="{6FAB9196-DE38-F941-8A71-0656B4A20180}" type="slidenum">
              <a:rPr lang="en-US" smtClean="0"/>
              <a:pPr>
                <a:defRPr/>
              </a:pPr>
              <a:t>4</a:t>
            </a:fld>
            <a:endParaRPr lang="en-US"/>
          </a:p>
        </p:txBody>
      </p:sp>
      <p:sp>
        <p:nvSpPr>
          <p:cNvPr id="5" name="Rounded Rectangle 4"/>
          <p:cNvSpPr/>
          <p:nvPr/>
        </p:nvSpPr>
        <p:spPr bwMode="auto">
          <a:xfrm>
            <a:off x="2987824" y="2948400"/>
            <a:ext cx="2520280" cy="432048"/>
          </a:xfrm>
          <a:prstGeom prst="roundRect">
            <a:avLst>
              <a:gd name="adj" fmla="val 50000"/>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2" name="Pil venstre 11"/>
          <p:cNvSpPr/>
          <p:nvPr/>
        </p:nvSpPr>
        <p:spPr>
          <a:xfrm>
            <a:off x="3761910" y="1532612"/>
            <a:ext cx="972108" cy="2880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ktangel 12"/>
          <p:cNvSpPr/>
          <p:nvPr/>
        </p:nvSpPr>
        <p:spPr>
          <a:xfrm>
            <a:off x="1032317" y="1451312"/>
            <a:ext cx="768159" cy="338554"/>
          </a:xfrm>
          <a:prstGeom prst="rect">
            <a:avLst/>
          </a:prstGeom>
        </p:spPr>
        <p:txBody>
          <a:bodyPr wrap="none">
            <a:spAutoFit/>
          </a:bodyPr>
          <a:lstStyle/>
          <a:p>
            <a:r>
              <a:rPr lang="en-US" sz="1600" smtClean="0"/>
              <a:t>Global </a:t>
            </a:r>
            <a:endParaRPr lang="en-GB" sz="1600"/>
          </a:p>
        </p:txBody>
      </p:sp>
      <p:sp>
        <p:nvSpPr>
          <p:cNvPr id="14" name="Rektangel 13"/>
          <p:cNvSpPr/>
          <p:nvPr/>
        </p:nvSpPr>
        <p:spPr>
          <a:xfrm>
            <a:off x="6777080" y="1451312"/>
            <a:ext cx="899221" cy="338554"/>
          </a:xfrm>
          <a:prstGeom prst="rect">
            <a:avLst/>
          </a:prstGeom>
        </p:spPr>
        <p:txBody>
          <a:bodyPr wrap="none">
            <a:spAutoFit/>
          </a:bodyPr>
          <a:lstStyle/>
          <a:p>
            <a:r>
              <a:rPr lang="en-US" sz="1600" smtClean="0"/>
              <a:t>Regional</a:t>
            </a:r>
            <a:endParaRPr lang="en-GB" sz="1600"/>
          </a:p>
        </p:txBody>
      </p:sp>
      <p:sp>
        <p:nvSpPr>
          <p:cNvPr id="16" name="Pil høyre 15"/>
          <p:cNvSpPr/>
          <p:nvPr/>
        </p:nvSpPr>
        <p:spPr>
          <a:xfrm>
            <a:off x="3907051" y="2021603"/>
            <a:ext cx="68182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ktangel 16"/>
          <p:cNvSpPr/>
          <p:nvPr/>
        </p:nvSpPr>
        <p:spPr>
          <a:xfrm>
            <a:off x="1032317" y="1960143"/>
            <a:ext cx="1483227" cy="338554"/>
          </a:xfrm>
          <a:prstGeom prst="rect">
            <a:avLst/>
          </a:prstGeom>
        </p:spPr>
        <p:txBody>
          <a:bodyPr wrap="none">
            <a:spAutoFit/>
          </a:bodyPr>
          <a:lstStyle/>
          <a:p>
            <a:r>
              <a:rPr lang="en-US" sz="1600" smtClean="0"/>
              <a:t>Comprehensive</a:t>
            </a:r>
            <a:endParaRPr lang="en-GB" sz="1600"/>
          </a:p>
        </p:txBody>
      </p:sp>
      <p:sp>
        <p:nvSpPr>
          <p:cNvPr id="18" name="Rektangel 17"/>
          <p:cNvSpPr/>
          <p:nvPr/>
        </p:nvSpPr>
        <p:spPr>
          <a:xfrm>
            <a:off x="6806768" y="1951884"/>
            <a:ext cx="869533" cy="338554"/>
          </a:xfrm>
          <a:prstGeom prst="rect">
            <a:avLst/>
          </a:prstGeom>
        </p:spPr>
        <p:txBody>
          <a:bodyPr wrap="none">
            <a:spAutoFit/>
          </a:bodyPr>
          <a:lstStyle/>
          <a:p>
            <a:r>
              <a:rPr lang="en-US" sz="1600" smtClean="0"/>
              <a:t>Focused</a:t>
            </a:r>
            <a:endParaRPr lang="en-GB" sz="1600"/>
          </a:p>
        </p:txBody>
      </p:sp>
      <p:sp>
        <p:nvSpPr>
          <p:cNvPr id="20" name="Pil høyre 19"/>
          <p:cNvSpPr/>
          <p:nvPr/>
        </p:nvSpPr>
        <p:spPr>
          <a:xfrm>
            <a:off x="3455876" y="4041144"/>
            <a:ext cx="158417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ktangel 20"/>
          <p:cNvSpPr/>
          <p:nvPr/>
        </p:nvSpPr>
        <p:spPr>
          <a:xfrm>
            <a:off x="1032317" y="3958299"/>
            <a:ext cx="2066976" cy="338554"/>
          </a:xfrm>
          <a:prstGeom prst="rect">
            <a:avLst/>
          </a:prstGeom>
        </p:spPr>
        <p:txBody>
          <a:bodyPr wrap="none">
            <a:spAutoFit/>
          </a:bodyPr>
          <a:lstStyle/>
          <a:p>
            <a:r>
              <a:rPr lang="en-US" sz="1600" smtClean="0"/>
              <a:t>Inward-looking culture</a:t>
            </a:r>
            <a:endParaRPr lang="en-GB" sz="1600"/>
          </a:p>
        </p:txBody>
      </p:sp>
      <p:sp>
        <p:nvSpPr>
          <p:cNvPr id="22" name="Rektangel 21"/>
          <p:cNvSpPr/>
          <p:nvPr/>
        </p:nvSpPr>
        <p:spPr>
          <a:xfrm>
            <a:off x="5454026" y="3954172"/>
            <a:ext cx="2222275" cy="338554"/>
          </a:xfrm>
          <a:prstGeom prst="rect">
            <a:avLst/>
          </a:prstGeom>
        </p:spPr>
        <p:txBody>
          <a:bodyPr wrap="none">
            <a:spAutoFit/>
          </a:bodyPr>
          <a:lstStyle/>
          <a:p>
            <a:r>
              <a:rPr lang="en-US" sz="1600" smtClean="0"/>
              <a:t>Outward-looking </a:t>
            </a:r>
            <a:r>
              <a:rPr lang="en-US" sz="1600"/>
              <a:t>c</a:t>
            </a:r>
            <a:r>
              <a:rPr lang="en-US" sz="1600" smtClean="0"/>
              <a:t>ulture</a:t>
            </a:r>
            <a:endParaRPr lang="en-GB" sz="1600"/>
          </a:p>
        </p:txBody>
      </p:sp>
      <p:sp>
        <p:nvSpPr>
          <p:cNvPr id="24" name="Pil høyre 23"/>
          <p:cNvSpPr/>
          <p:nvPr/>
        </p:nvSpPr>
        <p:spPr>
          <a:xfrm>
            <a:off x="4050432" y="4530135"/>
            <a:ext cx="395064" cy="266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ktangel 24"/>
          <p:cNvSpPr/>
          <p:nvPr/>
        </p:nvSpPr>
        <p:spPr>
          <a:xfrm>
            <a:off x="1032317" y="4457838"/>
            <a:ext cx="1369990" cy="338554"/>
          </a:xfrm>
          <a:prstGeom prst="rect">
            <a:avLst/>
          </a:prstGeom>
        </p:spPr>
        <p:txBody>
          <a:bodyPr wrap="none">
            <a:spAutoFit/>
          </a:bodyPr>
          <a:lstStyle/>
          <a:p>
            <a:r>
              <a:rPr lang="en-US" sz="1600" smtClean="0"/>
              <a:t>Basic research</a:t>
            </a:r>
            <a:endParaRPr lang="en-GB" sz="1600"/>
          </a:p>
        </p:txBody>
      </p:sp>
      <p:sp>
        <p:nvSpPr>
          <p:cNvPr id="26" name="Rektangel 25"/>
          <p:cNvSpPr/>
          <p:nvPr/>
        </p:nvSpPr>
        <p:spPr>
          <a:xfrm>
            <a:off x="6046624" y="4454744"/>
            <a:ext cx="1629677" cy="338554"/>
          </a:xfrm>
          <a:prstGeom prst="rect">
            <a:avLst/>
          </a:prstGeom>
        </p:spPr>
        <p:txBody>
          <a:bodyPr wrap="none">
            <a:spAutoFit/>
          </a:bodyPr>
          <a:lstStyle/>
          <a:p>
            <a:r>
              <a:rPr lang="en-US" sz="1600" smtClean="0"/>
              <a:t>Applied research </a:t>
            </a:r>
            <a:endParaRPr lang="en-GB" sz="1600"/>
          </a:p>
        </p:txBody>
      </p:sp>
      <p:sp>
        <p:nvSpPr>
          <p:cNvPr id="28" name="Pil venstre 27"/>
          <p:cNvSpPr/>
          <p:nvPr/>
        </p:nvSpPr>
        <p:spPr>
          <a:xfrm>
            <a:off x="3859511" y="5021187"/>
            <a:ext cx="776907" cy="2747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ktangel 28"/>
          <p:cNvSpPr/>
          <p:nvPr/>
        </p:nvSpPr>
        <p:spPr>
          <a:xfrm>
            <a:off x="1032317" y="4957377"/>
            <a:ext cx="1034257" cy="338554"/>
          </a:xfrm>
          <a:prstGeom prst="rect">
            <a:avLst/>
          </a:prstGeom>
        </p:spPr>
        <p:txBody>
          <a:bodyPr wrap="none">
            <a:spAutoFit/>
          </a:bodyPr>
          <a:lstStyle/>
          <a:p>
            <a:r>
              <a:rPr lang="en-US" sz="1600" smtClean="0"/>
              <a:t>Selectivity</a:t>
            </a:r>
            <a:endParaRPr lang="en-GB" sz="1600"/>
          </a:p>
        </p:txBody>
      </p:sp>
      <p:sp>
        <p:nvSpPr>
          <p:cNvPr id="30" name="Rektangel 29"/>
          <p:cNvSpPr/>
          <p:nvPr/>
        </p:nvSpPr>
        <p:spPr>
          <a:xfrm>
            <a:off x="5915883" y="4955316"/>
            <a:ext cx="1760418" cy="338554"/>
          </a:xfrm>
          <a:prstGeom prst="rect">
            <a:avLst/>
          </a:prstGeom>
        </p:spPr>
        <p:txBody>
          <a:bodyPr wrap="none">
            <a:spAutoFit/>
          </a:bodyPr>
          <a:lstStyle/>
          <a:p>
            <a:pPr marL="514350" lvl="1"/>
            <a:r>
              <a:rPr lang="en-US" sz="1600" smtClean="0"/>
              <a:t>Accessibility</a:t>
            </a:r>
          </a:p>
        </p:txBody>
      </p:sp>
      <p:sp>
        <p:nvSpPr>
          <p:cNvPr id="32" name="Pil mot venstre og høyre 31"/>
          <p:cNvSpPr/>
          <p:nvPr/>
        </p:nvSpPr>
        <p:spPr>
          <a:xfrm>
            <a:off x="3896925" y="5997108"/>
            <a:ext cx="702078" cy="29790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ktangel 32"/>
          <p:cNvSpPr/>
          <p:nvPr/>
        </p:nvSpPr>
        <p:spPr>
          <a:xfrm>
            <a:off x="1032317" y="5956458"/>
            <a:ext cx="2624180" cy="338554"/>
          </a:xfrm>
          <a:prstGeom prst="rect">
            <a:avLst/>
          </a:prstGeom>
        </p:spPr>
        <p:txBody>
          <a:bodyPr wrap="none">
            <a:spAutoFit/>
          </a:bodyPr>
          <a:lstStyle/>
          <a:p>
            <a:r>
              <a:rPr lang="en-US" sz="1600" smtClean="0"/>
              <a:t>Decentralization of authority </a:t>
            </a:r>
            <a:endParaRPr lang="en-GB" sz="1600"/>
          </a:p>
        </p:txBody>
      </p:sp>
      <p:sp>
        <p:nvSpPr>
          <p:cNvPr id="34" name="Rektangel 33"/>
          <p:cNvSpPr/>
          <p:nvPr/>
        </p:nvSpPr>
        <p:spPr>
          <a:xfrm>
            <a:off x="4786023" y="5956458"/>
            <a:ext cx="2890278" cy="338554"/>
          </a:xfrm>
          <a:prstGeom prst="rect">
            <a:avLst/>
          </a:prstGeom>
        </p:spPr>
        <p:txBody>
          <a:bodyPr wrap="none">
            <a:spAutoFit/>
          </a:bodyPr>
          <a:lstStyle/>
          <a:p>
            <a:pPr marL="514350" lvl="1"/>
            <a:r>
              <a:rPr lang="en-US" sz="1600" smtClean="0"/>
              <a:t>Centralization of authority</a:t>
            </a:r>
            <a:endParaRPr lang="nb-NO" sz="1600" smtClean="0"/>
          </a:p>
        </p:txBody>
      </p:sp>
      <p:sp>
        <p:nvSpPr>
          <p:cNvPr id="36" name="Pil høyre 35"/>
          <p:cNvSpPr/>
          <p:nvPr/>
        </p:nvSpPr>
        <p:spPr>
          <a:xfrm>
            <a:off x="3342437" y="5508117"/>
            <a:ext cx="1811054" cy="2863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ktangel 36"/>
          <p:cNvSpPr/>
          <p:nvPr/>
        </p:nvSpPr>
        <p:spPr>
          <a:xfrm>
            <a:off x="1032317" y="5456916"/>
            <a:ext cx="1284326" cy="338554"/>
          </a:xfrm>
          <a:prstGeom prst="rect">
            <a:avLst/>
          </a:prstGeom>
        </p:spPr>
        <p:txBody>
          <a:bodyPr wrap="none">
            <a:spAutoFit/>
          </a:bodyPr>
          <a:lstStyle/>
          <a:p>
            <a:r>
              <a:rPr lang="en-US" sz="1600" smtClean="0"/>
              <a:t>Dependence </a:t>
            </a:r>
            <a:endParaRPr lang="en-GB" sz="1600"/>
          </a:p>
        </p:txBody>
      </p:sp>
      <p:sp>
        <p:nvSpPr>
          <p:cNvPr id="38" name="Rektangel 37"/>
          <p:cNvSpPr/>
          <p:nvPr/>
        </p:nvSpPr>
        <p:spPr>
          <a:xfrm>
            <a:off x="6620563" y="5455888"/>
            <a:ext cx="1055738" cy="338554"/>
          </a:xfrm>
          <a:prstGeom prst="rect">
            <a:avLst/>
          </a:prstGeom>
        </p:spPr>
        <p:txBody>
          <a:bodyPr wrap="none">
            <a:spAutoFit/>
          </a:bodyPr>
          <a:lstStyle/>
          <a:p>
            <a:r>
              <a:rPr lang="en-US" sz="1600" smtClean="0"/>
              <a:t>Autonomy</a:t>
            </a:r>
            <a:endParaRPr lang="en-GB" sz="1600"/>
          </a:p>
        </p:txBody>
      </p:sp>
      <p:sp>
        <p:nvSpPr>
          <p:cNvPr id="40" name="Rektangel 39"/>
          <p:cNvSpPr/>
          <p:nvPr/>
        </p:nvSpPr>
        <p:spPr>
          <a:xfrm>
            <a:off x="1032317" y="2459682"/>
            <a:ext cx="2031325" cy="338554"/>
          </a:xfrm>
          <a:prstGeom prst="rect">
            <a:avLst/>
          </a:prstGeom>
        </p:spPr>
        <p:txBody>
          <a:bodyPr wrap="none">
            <a:spAutoFit/>
          </a:bodyPr>
          <a:lstStyle/>
          <a:p>
            <a:r>
              <a:rPr lang="en-US" sz="1600" smtClean="0"/>
              <a:t>Curiosity-driven	</a:t>
            </a:r>
            <a:endParaRPr lang="en-GB" sz="1600"/>
          </a:p>
        </p:txBody>
      </p:sp>
      <p:sp>
        <p:nvSpPr>
          <p:cNvPr id="41" name="Rektangel 40"/>
          <p:cNvSpPr/>
          <p:nvPr/>
        </p:nvSpPr>
        <p:spPr>
          <a:xfrm>
            <a:off x="6012063" y="2452456"/>
            <a:ext cx="1664238" cy="338554"/>
          </a:xfrm>
          <a:prstGeom prst="rect">
            <a:avLst/>
          </a:prstGeom>
        </p:spPr>
        <p:txBody>
          <a:bodyPr wrap="none">
            <a:spAutoFit/>
          </a:bodyPr>
          <a:lstStyle/>
          <a:p>
            <a:r>
              <a:rPr lang="en-US" sz="1600" smtClean="0"/>
              <a:t>Relevance-driven </a:t>
            </a:r>
            <a:endParaRPr lang="en-GB" sz="1600"/>
          </a:p>
        </p:txBody>
      </p:sp>
      <p:sp>
        <p:nvSpPr>
          <p:cNvPr id="42" name="Minus 41"/>
          <p:cNvSpPr/>
          <p:nvPr/>
        </p:nvSpPr>
        <p:spPr>
          <a:xfrm>
            <a:off x="4036441" y="2459682"/>
            <a:ext cx="423047" cy="49334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ktangel 43"/>
          <p:cNvSpPr/>
          <p:nvPr/>
        </p:nvSpPr>
        <p:spPr>
          <a:xfrm>
            <a:off x="1032317" y="2959221"/>
            <a:ext cx="1142685" cy="338554"/>
          </a:xfrm>
          <a:prstGeom prst="rect">
            <a:avLst/>
          </a:prstGeom>
        </p:spPr>
        <p:txBody>
          <a:bodyPr wrap="none">
            <a:spAutoFit/>
          </a:bodyPr>
          <a:lstStyle/>
          <a:p>
            <a:r>
              <a:rPr lang="en-US" sz="1600" smtClean="0"/>
              <a:t>Disciplinary</a:t>
            </a:r>
            <a:endParaRPr lang="en-GB" sz="1600"/>
          </a:p>
        </p:txBody>
      </p:sp>
      <p:sp>
        <p:nvSpPr>
          <p:cNvPr id="45" name="Rektangel 44"/>
          <p:cNvSpPr/>
          <p:nvPr/>
        </p:nvSpPr>
        <p:spPr>
          <a:xfrm>
            <a:off x="6110936" y="2953028"/>
            <a:ext cx="1565365" cy="338554"/>
          </a:xfrm>
          <a:prstGeom prst="rect">
            <a:avLst/>
          </a:prstGeom>
        </p:spPr>
        <p:txBody>
          <a:bodyPr wrap="none">
            <a:spAutoFit/>
          </a:bodyPr>
          <a:lstStyle/>
          <a:p>
            <a:r>
              <a:rPr lang="en-US" sz="1600" smtClean="0"/>
              <a:t>Interdisciplinary </a:t>
            </a:r>
            <a:endParaRPr lang="en-GB" sz="1600"/>
          </a:p>
        </p:txBody>
      </p:sp>
      <p:sp>
        <p:nvSpPr>
          <p:cNvPr id="46" name="Pil høyre 45"/>
          <p:cNvSpPr/>
          <p:nvPr/>
        </p:nvSpPr>
        <p:spPr>
          <a:xfrm>
            <a:off x="3131840" y="3035488"/>
            <a:ext cx="2232248" cy="2622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ktangel 47"/>
          <p:cNvSpPr/>
          <p:nvPr/>
        </p:nvSpPr>
        <p:spPr>
          <a:xfrm>
            <a:off x="1032317" y="3458760"/>
            <a:ext cx="1222322" cy="338554"/>
          </a:xfrm>
          <a:prstGeom prst="rect">
            <a:avLst/>
          </a:prstGeom>
        </p:spPr>
        <p:txBody>
          <a:bodyPr wrap="none">
            <a:spAutoFit/>
          </a:bodyPr>
          <a:lstStyle/>
          <a:p>
            <a:r>
              <a:rPr lang="en-US" sz="1600" dirty="0" smtClean="0"/>
              <a:t>Competition</a:t>
            </a:r>
            <a:endParaRPr lang="en-GB" sz="1600" dirty="0"/>
          </a:p>
        </p:txBody>
      </p:sp>
      <p:sp>
        <p:nvSpPr>
          <p:cNvPr id="49" name="Rektangel 48"/>
          <p:cNvSpPr/>
          <p:nvPr/>
        </p:nvSpPr>
        <p:spPr>
          <a:xfrm>
            <a:off x="6350040" y="3453600"/>
            <a:ext cx="1326261" cy="338554"/>
          </a:xfrm>
          <a:prstGeom prst="rect">
            <a:avLst/>
          </a:prstGeom>
        </p:spPr>
        <p:txBody>
          <a:bodyPr wrap="none">
            <a:spAutoFit/>
          </a:bodyPr>
          <a:lstStyle/>
          <a:p>
            <a:r>
              <a:rPr lang="en-US" sz="1600" smtClean="0"/>
              <a:t>Co-operation </a:t>
            </a:r>
            <a:endParaRPr lang="en-GB" sz="1600"/>
          </a:p>
        </p:txBody>
      </p:sp>
      <p:sp>
        <p:nvSpPr>
          <p:cNvPr id="50" name="Pil venstre 49"/>
          <p:cNvSpPr/>
          <p:nvPr/>
        </p:nvSpPr>
        <p:spPr>
          <a:xfrm>
            <a:off x="3599893" y="3539544"/>
            <a:ext cx="1296143" cy="27474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18126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0600" y="582960"/>
            <a:ext cx="7696200" cy="1143000"/>
          </a:xfrm>
        </p:spPr>
        <p:txBody>
          <a:bodyPr/>
          <a:lstStyle/>
          <a:p>
            <a:r>
              <a:rPr lang="en-US" sz="3200" dirty="0" err="1" smtClean="0"/>
              <a:t>UiO</a:t>
            </a:r>
            <a:r>
              <a:rPr lang="en-US" sz="3200" dirty="0" smtClean="0"/>
              <a:t> convergence  environments - </a:t>
            </a:r>
            <a:r>
              <a:rPr lang="en-US" sz="3200" dirty="0" smtClean="0">
                <a:latin typeface="Calibri" panose="020F0502020204030204" pitchFamily="34" charset="0"/>
              </a:rPr>
              <a:t>interdisciplinary </a:t>
            </a:r>
            <a:r>
              <a:rPr lang="en-US" sz="3200" dirty="0">
                <a:latin typeface="Calibri" panose="020F0502020204030204" pitchFamily="34" charset="0"/>
              </a:rPr>
              <a:t>research groups that address major challenges </a:t>
            </a:r>
            <a:br>
              <a:rPr lang="en-US" sz="3200" dirty="0">
                <a:latin typeface="Calibri" panose="020F0502020204030204" pitchFamily="34" charset="0"/>
              </a:rPr>
            </a:br>
            <a:endParaRPr lang="nb-NO" sz="3200" dirty="0"/>
          </a:p>
        </p:txBody>
      </p:sp>
      <p:sp>
        <p:nvSpPr>
          <p:cNvPr id="7" name="Content Placeholder 6"/>
          <p:cNvSpPr>
            <a:spLocks noGrp="1"/>
          </p:cNvSpPr>
          <p:nvPr>
            <p:ph sz="half" idx="2"/>
          </p:nvPr>
        </p:nvSpPr>
        <p:spPr/>
        <p:txBody>
          <a:bodyPr/>
          <a:lstStyle/>
          <a:p>
            <a:r>
              <a:rPr lang="en-US" sz="2400" dirty="0" smtClean="0">
                <a:latin typeface="Calibri" panose="020F0502020204030204" pitchFamily="34" charset="0"/>
              </a:rPr>
              <a:t>Collaboration </a:t>
            </a:r>
            <a:r>
              <a:rPr lang="en-US" sz="2400" dirty="0">
                <a:latin typeface="Calibri" panose="020F0502020204030204" pitchFamily="34" charset="0"/>
              </a:rPr>
              <a:t>across conventional disciplinary boundaries</a:t>
            </a:r>
          </a:p>
          <a:p>
            <a:r>
              <a:rPr lang="en-US" sz="2400" dirty="0" smtClean="0">
                <a:latin typeface="Calibri" panose="020F0502020204030204" pitchFamily="34" charset="0"/>
              </a:rPr>
              <a:t>Integrate </a:t>
            </a:r>
            <a:r>
              <a:rPr lang="en-US" sz="2400" dirty="0">
                <a:latin typeface="Calibri" panose="020F0502020204030204" pitchFamily="34" charset="0"/>
              </a:rPr>
              <a:t>humanities and social sciences with life science</a:t>
            </a:r>
          </a:p>
          <a:p>
            <a:r>
              <a:rPr lang="en-US" sz="2400" dirty="0">
                <a:latin typeface="Calibri" panose="020F0502020204030204" pitchFamily="34" charset="0"/>
              </a:rPr>
              <a:t>Promote innovations</a:t>
            </a:r>
          </a:p>
          <a:p>
            <a:r>
              <a:rPr lang="en-US" sz="2400" dirty="0">
                <a:latin typeface="Calibri" panose="020F0502020204030204" pitchFamily="34" charset="0"/>
              </a:rPr>
              <a:t>Engage with society</a:t>
            </a:r>
          </a:p>
          <a:p>
            <a:endParaRPr lang="nb-NO" sz="2400" dirty="0"/>
          </a:p>
        </p:txBody>
      </p:sp>
      <p:sp>
        <p:nvSpPr>
          <p:cNvPr id="4" name="Slide Number Placeholder 3"/>
          <p:cNvSpPr>
            <a:spLocks noGrp="1"/>
          </p:cNvSpPr>
          <p:nvPr>
            <p:ph type="sldNum" sz="quarter" idx="12"/>
          </p:nvPr>
        </p:nvSpPr>
        <p:spPr/>
        <p:txBody>
          <a:bodyPr/>
          <a:lstStyle/>
          <a:p>
            <a:pPr>
              <a:defRPr/>
            </a:pPr>
            <a:fld id="{819C5286-9A99-C141-AF71-FF3EE76F0057}" type="slidenum">
              <a:rPr lang="en-US" smtClean="0">
                <a:solidFill>
                  <a:srgbClr val="000000"/>
                </a:solidFill>
              </a:rPr>
              <a:pPr>
                <a:defRPr/>
              </a:pPr>
              <a:t>5</a:t>
            </a:fld>
            <a:endParaRPr lang="en-US">
              <a:solidFill>
                <a:srgbClr val="000000"/>
              </a:solidFill>
            </a:endParaRPr>
          </a:p>
        </p:txBody>
      </p:sp>
      <p:grpSp>
        <p:nvGrpSpPr>
          <p:cNvPr id="12" name="Group 11"/>
          <p:cNvGrpSpPr/>
          <p:nvPr/>
        </p:nvGrpSpPr>
        <p:grpSpPr>
          <a:xfrm>
            <a:off x="380999" y="2472409"/>
            <a:ext cx="4323037" cy="3327540"/>
            <a:chOff x="-30833" y="1636590"/>
            <a:chExt cx="5408908" cy="4163359"/>
          </a:xfrm>
        </p:grpSpPr>
        <p:sp>
          <p:nvSpPr>
            <p:cNvPr id="8" name="Ellipse 3"/>
            <p:cNvSpPr/>
            <p:nvPr/>
          </p:nvSpPr>
          <p:spPr bwMode="auto">
            <a:xfrm>
              <a:off x="82775" y="1636590"/>
              <a:ext cx="5181693" cy="3532310"/>
            </a:xfrm>
            <a:prstGeom prst="ellipse">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nb-NO" sz="1600">
                <a:solidFill>
                  <a:srgbClr val="000000"/>
                </a:solidFill>
              </a:endParaRPr>
            </a:p>
          </p:txBody>
        </p:sp>
        <p:sp>
          <p:nvSpPr>
            <p:cNvPr id="9" name="Oval 8"/>
            <p:cNvSpPr/>
            <p:nvPr/>
          </p:nvSpPr>
          <p:spPr bwMode="auto">
            <a:xfrm>
              <a:off x="213296" y="1988840"/>
              <a:ext cx="2808312" cy="2808312"/>
            </a:xfrm>
            <a:prstGeom prst="ellipse">
              <a:avLst/>
            </a:prstGeom>
            <a:gradFill flip="none" rotWithShape="1">
              <a:gsLst>
                <a:gs pos="0">
                  <a:srgbClr val="FFC000">
                    <a:shade val="30000"/>
                    <a:satMod val="115000"/>
                    <a:alpha val="77000"/>
                  </a:srgbClr>
                </a:gs>
                <a:gs pos="50000">
                  <a:srgbClr val="FFC000">
                    <a:shade val="67500"/>
                    <a:satMod val="115000"/>
                  </a:srgbClr>
                </a:gs>
                <a:gs pos="100000">
                  <a:srgbClr val="FFC000">
                    <a:shade val="100000"/>
                    <a:satMod val="115000"/>
                  </a:srgbClr>
                </a:gs>
              </a:gsLst>
              <a:lin ang="5400000" scaled="1"/>
              <a:tileRect/>
            </a:gradFill>
            <a:ln w="762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dirty="0" smtClean="0">
                  <a:solidFill>
                    <a:srgbClr val="000000"/>
                  </a:solidFill>
                </a:rPr>
                <a:t>Medicine, Biology </a:t>
              </a:r>
            </a:p>
            <a:p>
              <a:pPr algn="ctr"/>
              <a:r>
                <a:rPr lang="en-US" dirty="0" smtClean="0">
                  <a:solidFill>
                    <a:srgbClr val="000000"/>
                  </a:solidFill>
                </a:rPr>
                <a:t>&amp;</a:t>
              </a:r>
            </a:p>
            <a:p>
              <a:pPr algn="ctr"/>
              <a:r>
                <a:rPr lang="en-US" dirty="0" smtClean="0">
                  <a:solidFill>
                    <a:srgbClr val="000000"/>
                  </a:solidFill>
                </a:rPr>
                <a:t>Natural sciences</a:t>
              </a:r>
              <a:endParaRPr lang="en-US" dirty="0">
                <a:solidFill>
                  <a:srgbClr val="000000"/>
                </a:solidFill>
              </a:endParaRPr>
            </a:p>
          </p:txBody>
        </p:sp>
        <p:sp>
          <p:nvSpPr>
            <p:cNvPr id="10" name="Oval 9"/>
            <p:cNvSpPr/>
            <p:nvPr/>
          </p:nvSpPr>
          <p:spPr bwMode="auto">
            <a:xfrm>
              <a:off x="2373536" y="1988840"/>
              <a:ext cx="2808312" cy="2808312"/>
            </a:xfrm>
            <a:prstGeom prst="ellipse">
              <a:avLst/>
            </a:prstGeom>
            <a:gradFill>
              <a:gsLst>
                <a:gs pos="0">
                  <a:srgbClr val="0070C0">
                    <a:alpha val="83000"/>
                  </a:srgbClr>
                </a:gs>
                <a:gs pos="50000">
                  <a:srgbClr val="3DACFF">
                    <a:alpha val="72000"/>
                  </a:srgbClr>
                </a:gs>
                <a:gs pos="100000">
                  <a:srgbClr val="00B0F0">
                    <a:alpha val="53000"/>
                  </a:srgbClr>
                </a:gs>
              </a:gsLst>
              <a:lin ang="5400000" scaled="1"/>
            </a:gradFill>
            <a:ln w="762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mtClean="0">
                  <a:solidFill>
                    <a:srgbClr val="000000"/>
                  </a:solidFill>
                </a:rPr>
                <a:t>Humanities</a:t>
              </a:r>
            </a:p>
            <a:p>
              <a:pPr algn="ctr"/>
              <a:r>
                <a:rPr lang="en-US" smtClean="0">
                  <a:solidFill>
                    <a:srgbClr val="000000"/>
                  </a:solidFill>
                </a:rPr>
                <a:t>&amp;</a:t>
              </a:r>
            </a:p>
            <a:p>
              <a:pPr algn="ctr"/>
              <a:r>
                <a:rPr lang="en-US" smtClean="0">
                  <a:solidFill>
                    <a:srgbClr val="000000"/>
                  </a:solidFill>
                </a:rPr>
                <a:t>Social sciences</a:t>
              </a:r>
              <a:endParaRPr lang="en-US">
                <a:solidFill>
                  <a:srgbClr val="000000"/>
                </a:solidFill>
              </a:endParaRPr>
            </a:p>
          </p:txBody>
        </p:sp>
        <p:sp>
          <p:nvSpPr>
            <p:cNvPr id="11" name="Content Placeholder 3"/>
            <p:cNvSpPr txBox="1">
              <a:spLocks/>
            </p:cNvSpPr>
            <p:nvPr/>
          </p:nvSpPr>
          <p:spPr>
            <a:xfrm>
              <a:off x="-30833" y="5237584"/>
              <a:ext cx="5408908" cy="562365"/>
            </a:xfrm>
            <a:prstGeom prst="rect">
              <a:avLst/>
            </a:prstGeom>
          </p:spPr>
          <p:txBody>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marL="0" indent="0" algn="ctr">
                <a:buFontTx/>
                <a:buNone/>
              </a:pPr>
              <a:r>
                <a:rPr lang="en-US" sz="2000" kern="0" dirty="0" err="1" smtClean="0">
                  <a:solidFill>
                    <a:srgbClr val="000000"/>
                  </a:solidFill>
                </a:rPr>
                <a:t>UiO</a:t>
              </a:r>
              <a:r>
                <a:rPr lang="en-US" sz="2000" kern="0" dirty="0" smtClean="0">
                  <a:solidFill>
                    <a:srgbClr val="000000"/>
                  </a:solidFill>
                </a:rPr>
                <a:t> has all the disciplines </a:t>
              </a:r>
              <a:endParaRPr lang="en-US" sz="2000" kern="0" dirty="0">
                <a:solidFill>
                  <a:srgbClr val="000000"/>
                </a:solidFill>
              </a:endParaRPr>
            </a:p>
          </p:txBody>
        </p:sp>
      </p:grpSp>
    </p:spTree>
    <p:extLst>
      <p:ext uri="{BB962C8B-B14F-4D97-AF65-F5344CB8AC3E}">
        <p14:creationId xmlns:p14="http://schemas.microsoft.com/office/powerpoint/2010/main" val="1444368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p:cNvSpPr>
          <p:nvPr>
            <p:ph type="title"/>
          </p:nvPr>
        </p:nvSpPr>
        <p:spPr>
          <a:xfrm>
            <a:off x="990600" y="188640"/>
            <a:ext cx="7696200" cy="1143000"/>
          </a:xfrm>
          <a:prstGeom prst="rect">
            <a:avLst/>
          </a:prstGeom>
        </p:spPr>
        <p:txBody>
          <a:bodyPr>
            <a:noAutofit/>
          </a:bodyPr>
          <a:lstStyle>
            <a:lvl1pPr defTabSz="467359">
              <a:spcBef>
                <a:spcPts val="2200"/>
              </a:spcBef>
              <a:defRPr sz="4800"/>
            </a:lvl1pPr>
          </a:lstStyle>
          <a:p>
            <a:r>
              <a:rPr lang="en-US" sz="4000" b="0" smtClean="0"/>
              <a:t>Process for selection of </a:t>
            </a:r>
            <a:br>
              <a:rPr lang="en-US" sz="4000" b="0" smtClean="0"/>
            </a:br>
            <a:r>
              <a:rPr lang="en-US" sz="4000" b="0" smtClean="0"/>
              <a:t>convergence environments</a:t>
            </a:r>
            <a:endParaRPr lang="en-US" sz="4000" b="0"/>
          </a:p>
        </p:txBody>
      </p:sp>
      <p:sp>
        <p:nvSpPr>
          <p:cNvPr id="6" name="Pentagon 5"/>
          <p:cNvSpPr/>
          <p:nvPr/>
        </p:nvSpPr>
        <p:spPr bwMode="auto">
          <a:xfrm>
            <a:off x="311705" y="1849052"/>
            <a:ext cx="1451984" cy="648072"/>
          </a:xfrm>
          <a:prstGeom prst="homePlate">
            <a:avLst/>
          </a:prstGeom>
          <a:solidFill>
            <a:schemeClr val="accent1">
              <a:lumMod val="40000"/>
              <a:lumOff val="60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600" b="0" i="0" u="none" strike="noStrike" cap="none" normalizeH="0" baseline="0" smtClean="0">
                <a:ln>
                  <a:noFill/>
                </a:ln>
                <a:solidFill>
                  <a:schemeClr val="tx1"/>
                </a:solidFill>
                <a:effectLst/>
                <a:latin typeface="Arial" charset="0"/>
                <a:ea typeface="ヒラギノ角ゴ Pro W3" charset="-128"/>
                <a:cs typeface="ヒラギノ角ゴ Pro W3" charset="-128"/>
              </a:rPr>
              <a:t>Q1 2016</a:t>
            </a:r>
            <a:endParaRPr kumimoji="0" lang="nb-NO" sz="16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1" name="Pentagon 20"/>
          <p:cNvSpPr/>
          <p:nvPr/>
        </p:nvSpPr>
        <p:spPr bwMode="auto">
          <a:xfrm>
            <a:off x="3852339" y="1849052"/>
            <a:ext cx="1279957" cy="648072"/>
          </a:xfrm>
          <a:prstGeom prst="homePlate">
            <a:avLst/>
          </a:prstGeom>
          <a:solidFill>
            <a:srgbClr val="E4F3F4"/>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600" b="0" i="0" u="none" strike="noStrike" cap="none" normalizeH="0" baseline="0" smtClean="0">
                <a:ln>
                  <a:noFill/>
                </a:ln>
                <a:solidFill>
                  <a:schemeClr val="tx1"/>
                </a:solidFill>
                <a:effectLst/>
                <a:latin typeface="Arial" charset="0"/>
                <a:ea typeface="ヒラギノ角ゴ Pro W3" charset="-128"/>
                <a:cs typeface="ヒラギノ角ゴ Pro W3" charset="-128"/>
              </a:rPr>
              <a:t>28–29/9</a:t>
            </a:r>
            <a:r>
              <a:rPr kumimoji="0" lang="nb-NO" sz="1600" b="0" i="0" u="none" strike="noStrike" cap="none" normalizeH="0" smtClean="0">
                <a:ln>
                  <a:noFill/>
                </a:ln>
                <a:solidFill>
                  <a:schemeClr val="tx1"/>
                </a:solidFill>
                <a:effectLst/>
                <a:latin typeface="Arial" charset="0"/>
                <a:ea typeface="ヒラギノ角ゴ Pro W3" charset="-128"/>
                <a:cs typeface="ヒラギノ角ゴ Pro W3" charset="-128"/>
              </a:rPr>
              <a:t> 2016</a:t>
            </a:r>
            <a:endParaRPr kumimoji="0" lang="nb-NO" sz="16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2" name="Pentagon 21"/>
          <p:cNvSpPr/>
          <p:nvPr/>
        </p:nvSpPr>
        <p:spPr bwMode="auto">
          <a:xfrm>
            <a:off x="5450629" y="1849052"/>
            <a:ext cx="1279113" cy="648072"/>
          </a:xfrm>
          <a:prstGeom prst="homePlate">
            <a:avLst/>
          </a:prstGeom>
          <a:solidFill>
            <a:schemeClr val="accent1">
              <a:lumMod val="40000"/>
              <a:lumOff val="60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nb-NO" sz="1600" smtClean="0"/>
              <a:t>28/10 2016</a:t>
            </a:r>
            <a:endParaRPr lang="nb-NO" sz="1600"/>
          </a:p>
        </p:txBody>
      </p:sp>
      <p:sp>
        <p:nvSpPr>
          <p:cNvPr id="23" name="Pentagon 22"/>
          <p:cNvSpPr/>
          <p:nvPr/>
        </p:nvSpPr>
        <p:spPr bwMode="auto">
          <a:xfrm>
            <a:off x="7048074" y="1849052"/>
            <a:ext cx="1420515" cy="648072"/>
          </a:xfrm>
          <a:prstGeom prst="homePlate">
            <a:avLst/>
          </a:prstGeom>
          <a:solidFill>
            <a:schemeClr val="accent1">
              <a:lumMod val="40000"/>
              <a:lumOff val="60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600" b="0" i="0" u="none" strike="noStrike" cap="none" normalizeH="0" baseline="0" smtClean="0">
                <a:ln>
                  <a:noFill/>
                </a:ln>
                <a:solidFill>
                  <a:schemeClr val="tx1"/>
                </a:solidFill>
                <a:effectLst/>
                <a:latin typeface="Arial" charset="0"/>
                <a:ea typeface="ヒラギノ角ゴ Pro W3" charset="-128"/>
                <a:cs typeface="ヒラギノ角ゴ Pro W3" charset="-128"/>
              </a:rPr>
              <a:t>November 2016</a:t>
            </a:r>
            <a:endParaRPr kumimoji="0" lang="nb-NO" sz="16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4" name="TextBox 3"/>
          <p:cNvSpPr txBox="1"/>
          <p:nvPr/>
        </p:nvSpPr>
        <p:spPr>
          <a:xfrm>
            <a:off x="260314" y="2663827"/>
            <a:ext cx="933862" cy="584775"/>
          </a:xfrm>
          <a:prstGeom prst="rect">
            <a:avLst/>
          </a:prstGeom>
          <a:noFill/>
        </p:spPr>
        <p:txBody>
          <a:bodyPr wrap="square" rtlCol="0">
            <a:spAutoFit/>
          </a:bodyPr>
          <a:lstStyle/>
          <a:p>
            <a:r>
              <a:rPr lang="en-US" sz="1600" smtClean="0"/>
              <a:t>Define goals</a:t>
            </a:r>
            <a:endParaRPr lang="en-US" sz="1600"/>
          </a:p>
        </p:txBody>
      </p:sp>
      <p:sp>
        <p:nvSpPr>
          <p:cNvPr id="25" name="TextBox 24"/>
          <p:cNvSpPr txBox="1"/>
          <p:nvPr/>
        </p:nvSpPr>
        <p:spPr>
          <a:xfrm>
            <a:off x="2051720" y="2639718"/>
            <a:ext cx="1656184" cy="1077218"/>
          </a:xfrm>
          <a:prstGeom prst="rect">
            <a:avLst/>
          </a:prstGeom>
          <a:noFill/>
        </p:spPr>
        <p:txBody>
          <a:bodyPr wrap="square" rtlCol="0">
            <a:spAutoFit/>
          </a:bodyPr>
          <a:lstStyle/>
          <a:p>
            <a:r>
              <a:rPr lang="en-US" sz="1600" smtClean="0"/>
              <a:t>Information and</a:t>
            </a:r>
            <a:br>
              <a:rPr lang="en-US" sz="1600" smtClean="0"/>
            </a:br>
            <a:r>
              <a:rPr lang="en-US" sz="1600" smtClean="0"/>
              <a:t>feedback</a:t>
            </a:r>
          </a:p>
          <a:p>
            <a:r>
              <a:rPr lang="en-US" sz="1600" smtClean="0"/>
              <a:t>from UiO scientists</a:t>
            </a:r>
            <a:endParaRPr lang="en-US" sz="1600"/>
          </a:p>
        </p:txBody>
      </p:sp>
      <p:sp>
        <p:nvSpPr>
          <p:cNvPr id="26" name="TextBox 25"/>
          <p:cNvSpPr txBox="1"/>
          <p:nvPr/>
        </p:nvSpPr>
        <p:spPr>
          <a:xfrm>
            <a:off x="3928546" y="2639718"/>
            <a:ext cx="1286909" cy="830997"/>
          </a:xfrm>
          <a:prstGeom prst="rect">
            <a:avLst/>
          </a:prstGeom>
          <a:noFill/>
        </p:spPr>
        <p:txBody>
          <a:bodyPr wrap="square" rtlCol="0">
            <a:spAutoFit/>
          </a:bodyPr>
          <a:lstStyle/>
          <a:p>
            <a:r>
              <a:rPr lang="en-US" sz="1600" smtClean="0"/>
              <a:t>Workshop with speed-dates</a:t>
            </a:r>
            <a:endParaRPr lang="en-US" sz="1600"/>
          </a:p>
        </p:txBody>
      </p:sp>
      <p:sp>
        <p:nvSpPr>
          <p:cNvPr id="27" name="TextBox 26"/>
          <p:cNvSpPr txBox="1"/>
          <p:nvPr/>
        </p:nvSpPr>
        <p:spPr>
          <a:xfrm>
            <a:off x="5344074" y="2643946"/>
            <a:ext cx="1388165" cy="830997"/>
          </a:xfrm>
          <a:prstGeom prst="rect">
            <a:avLst/>
          </a:prstGeom>
          <a:noFill/>
        </p:spPr>
        <p:txBody>
          <a:bodyPr wrap="square" rtlCol="0">
            <a:spAutoFit/>
          </a:bodyPr>
          <a:lstStyle/>
          <a:p>
            <a:r>
              <a:rPr lang="en-US" sz="1600" smtClean="0"/>
              <a:t>Submission of </a:t>
            </a:r>
            <a:r>
              <a:rPr lang="en-US" sz="1600"/>
              <a:t>proposals (</a:t>
            </a:r>
            <a:r>
              <a:rPr lang="en-US" sz="1600" smtClean="0"/>
              <a:t>sketches)</a:t>
            </a:r>
          </a:p>
        </p:txBody>
      </p:sp>
      <p:sp>
        <p:nvSpPr>
          <p:cNvPr id="28" name="TextBox 27"/>
          <p:cNvSpPr txBox="1"/>
          <p:nvPr/>
        </p:nvSpPr>
        <p:spPr>
          <a:xfrm>
            <a:off x="7000858" y="2639718"/>
            <a:ext cx="1685941" cy="830997"/>
          </a:xfrm>
          <a:prstGeom prst="rect">
            <a:avLst/>
          </a:prstGeom>
          <a:noFill/>
        </p:spPr>
        <p:txBody>
          <a:bodyPr wrap="square" rtlCol="0">
            <a:spAutoFit/>
          </a:bodyPr>
          <a:lstStyle/>
          <a:p>
            <a:r>
              <a:rPr lang="en-US" sz="1600" smtClean="0"/>
              <a:t>31 sketches evaluated by expert panel</a:t>
            </a:r>
          </a:p>
        </p:txBody>
      </p:sp>
      <p:sp>
        <p:nvSpPr>
          <p:cNvPr id="29" name="Pentagon 28"/>
          <p:cNvSpPr/>
          <p:nvPr/>
        </p:nvSpPr>
        <p:spPr bwMode="auto">
          <a:xfrm>
            <a:off x="311705" y="4611642"/>
            <a:ext cx="1370424" cy="648072"/>
          </a:xfrm>
          <a:prstGeom prst="homePlate">
            <a:avLst/>
          </a:prstGeom>
          <a:solidFill>
            <a:srgbClr val="E4F3F4"/>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ヒラギノ角ゴ Pro W3" charset="-128"/>
                <a:cs typeface="ヒラギノ角ゴ Pro W3" charset="-128"/>
              </a:rPr>
              <a:t>December 2016</a:t>
            </a:r>
            <a:endParaRPr kumimoji="0" lang="en-US" sz="16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0" name="TextBox 29"/>
          <p:cNvSpPr txBox="1"/>
          <p:nvPr/>
        </p:nvSpPr>
        <p:spPr>
          <a:xfrm>
            <a:off x="251520" y="5458301"/>
            <a:ext cx="1728193" cy="1077218"/>
          </a:xfrm>
          <a:prstGeom prst="rect">
            <a:avLst/>
          </a:prstGeom>
          <a:noFill/>
        </p:spPr>
        <p:txBody>
          <a:bodyPr wrap="square" rtlCol="0">
            <a:spAutoFit/>
          </a:bodyPr>
          <a:lstStyle/>
          <a:p>
            <a:r>
              <a:rPr lang="en-US" sz="1600" smtClean="0"/>
              <a:t>Feedback on sketches and call for full-length applications</a:t>
            </a:r>
          </a:p>
        </p:txBody>
      </p:sp>
      <p:sp>
        <p:nvSpPr>
          <p:cNvPr id="31" name="Pentagon 30"/>
          <p:cNvSpPr/>
          <p:nvPr/>
        </p:nvSpPr>
        <p:spPr bwMode="auto">
          <a:xfrm>
            <a:off x="2031881" y="4611642"/>
            <a:ext cx="1330849" cy="648072"/>
          </a:xfrm>
          <a:prstGeom prst="homePlate">
            <a:avLst/>
          </a:prstGeom>
          <a:solidFill>
            <a:srgbClr val="E4F3F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ea typeface="ヒラギノ角ゴ Pro W3" charset="-128"/>
                <a:cs typeface="ヒラギノ角ゴ Pro W3" charset="-128"/>
              </a:rPr>
              <a:t>March 1st 2017</a:t>
            </a:r>
            <a:endParaRPr kumimoji="0" lang="en-US" sz="16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2" name="TextBox 31"/>
          <p:cNvSpPr txBox="1"/>
          <p:nvPr/>
        </p:nvSpPr>
        <p:spPr>
          <a:xfrm>
            <a:off x="2051720" y="5581412"/>
            <a:ext cx="1555794" cy="830997"/>
          </a:xfrm>
          <a:prstGeom prst="rect">
            <a:avLst/>
          </a:prstGeom>
          <a:noFill/>
        </p:spPr>
        <p:txBody>
          <a:bodyPr wrap="square" rtlCol="0">
            <a:spAutoFit/>
          </a:bodyPr>
          <a:lstStyle/>
          <a:p>
            <a:r>
              <a:rPr lang="en-US" sz="1600" smtClean="0"/>
              <a:t>Deadline for applications</a:t>
            </a:r>
          </a:p>
          <a:p>
            <a:r>
              <a:rPr lang="en-US" sz="1600" smtClean="0"/>
              <a:t>March 1st</a:t>
            </a:r>
            <a:endParaRPr lang="en-US" sz="1600"/>
          </a:p>
        </p:txBody>
      </p:sp>
      <p:sp>
        <p:nvSpPr>
          <p:cNvPr id="33" name="Pentagon 32"/>
          <p:cNvSpPr/>
          <p:nvPr/>
        </p:nvSpPr>
        <p:spPr bwMode="auto">
          <a:xfrm>
            <a:off x="3712482" y="4611642"/>
            <a:ext cx="1301319" cy="648072"/>
          </a:xfrm>
          <a:prstGeom prst="homePlate">
            <a:avLst/>
          </a:prstGeom>
          <a:solidFill>
            <a:srgbClr val="E4F3F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1600" smtClean="0"/>
              <a:t>April </a:t>
            </a:r>
            <a:r>
              <a:rPr kumimoji="0" lang="nb-NO" sz="1600" b="0" i="0" u="none" strike="noStrike" cap="none" normalizeH="0" baseline="0" smtClean="0">
                <a:ln>
                  <a:noFill/>
                </a:ln>
                <a:solidFill>
                  <a:schemeClr val="tx1"/>
                </a:solidFill>
                <a:effectLst/>
                <a:latin typeface="Arial" charset="0"/>
                <a:ea typeface="ヒラギノ角ゴ Pro W3" charset="-128"/>
                <a:cs typeface="ヒラギノ角ゴ Pro W3" charset="-128"/>
              </a:rPr>
              <a:t>2017</a:t>
            </a:r>
            <a:endParaRPr kumimoji="0" lang="nb-NO" sz="16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4" name="TextBox 33"/>
          <p:cNvSpPr txBox="1"/>
          <p:nvPr/>
        </p:nvSpPr>
        <p:spPr>
          <a:xfrm>
            <a:off x="3707903" y="5581412"/>
            <a:ext cx="1636171" cy="830997"/>
          </a:xfrm>
          <a:prstGeom prst="rect">
            <a:avLst/>
          </a:prstGeom>
          <a:noFill/>
        </p:spPr>
        <p:txBody>
          <a:bodyPr wrap="square" rtlCol="0">
            <a:spAutoFit/>
          </a:bodyPr>
          <a:lstStyle/>
          <a:p>
            <a:r>
              <a:rPr lang="en-US" sz="1600" smtClean="0"/>
              <a:t>Evaluation of 22 applications by expert panel</a:t>
            </a:r>
          </a:p>
        </p:txBody>
      </p:sp>
      <p:sp>
        <p:nvSpPr>
          <p:cNvPr id="35" name="Pentagon 34"/>
          <p:cNvSpPr/>
          <p:nvPr/>
        </p:nvSpPr>
        <p:spPr bwMode="auto">
          <a:xfrm>
            <a:off x="5363553" y="4611642"/>
            <a:ext cx="1301319" cy="648072"/>
          </a:xfrm>
          <a:prstGeom prst="homePlate">
            <a:avLst/>
          </a:prstGeom>
          <a:solidFill>
            <a:srgbClr val="E4F3F4"/>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1600" smtClean="0"/>
              <a:t>May</a:t>
            </a:r>
            <a:r>
              <a:rPr kumimoji="0" lang="en-US" sz="1600" b="0" i="0" u="none" strike="noStrike" cap="none" normalizeH="0" baseline="0" smtClean="0">
                <a:ln>
                  <a:noFill/>
                </a:ln>
                <a:solidFill>
                  <a:schemeClr val="tx1"/>
                </a:solidFill>
                <a:effectLst/>
              </a:rPr>
              <a:t> 2017</a:t>
            </a:r>
            <a:endParaRPr kumimoji="0" lang="en-US" sz="1600" b="0" i="0" u="none" strike="noStrike" cap="none" normalizeH="0" baseline="0">
              <a:ln>
                <a:noFill/>
              </a:ln>
              <a:solidFill>
                <a:schemeClr val="tx1"/>
              </a:solidFill>
              <a:effectLst/>
            </a:endParaRPr>
          </a:p>
        </p:txBody>
      </p:sp>
      <p:sp>
        <p:nvSpPr>
          <p:cNvPr id="36" name="TextBox 35"/>
          <p:cNvSpPr txBox="1"/>
          <p:nvPr/>
        </p:nvSpPr>
        <p:spPr>
          <a:xfrm>
            <a:off x="5364088" y="5581412"/>
            <a:ext cx="1584176" cy="830997"/>
          </a:xfrm>
          <a:prstGeom prst="rect">
            <a:avLst/>
          </a:prstGeom>
          <a:noFill/>
        </p:spPr>
        <p:txBody>
          <a:bodyPr wrap="square" rtlCol="0">
            <a:spAutoFit/>
          </a:bodyPr>
          <a:lstStyle/>
          <a:p>
            <a:r>
              <a:rPr lang="en-US" sz="1600" smtClean="0"/>
              <a:t>Final decision by </a:t>
            </a:r>
            <a:r>
              <a:rPr lang="en-US" sz="1600" err="1" smtClean="0"/>
              <a:t>UiO:Life</a:t>
            </a:r>
            <a:r>
              <a:rPr lang="en-US" sz="1600" smtClean="0"/>
              <a:t> Science board</a:t>
            </a:r>
            <a:endParaRPr lang="en-US" sz="1600"/>
          </a:p>
        </p:txBody>
      </p:sp>
      <p:sp>
        <p:nvSpPr>
          <p:cNvPr id="37" name="Pentagon 36"/>
          <p:cNvSpPr/>
          <p:nvPr/>
        </p:nvSpPr>
        <p:spPr bwMode="auto">
          <a:xfrm>
            <a:off x="7014624" y="4503942"/>
            <a:ext cx="1733840" cy="863472"/>
          </a:xfrm>
          <a:prstGeom prst="homePlate">
            <a:avLst/>
          </a:prstGeom>
          <a:solidFill>
            <a:srgbClr val="FFCC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smtClean="0"/>
              <a:t>October</a:t>
            </a:r>
            <a:r>
              <a:rPr kumimoji="0" lang="en-US" sz="2400" b="0" i="0" u="none" strike="noStrike" cap="none" normalizeH="0" baseline="0" smtClean="0">
                <a:ln>
                  <a:noFill/>
                </a:ln>
                <a:solidFill>
                  <a:schemeClr val="tx1"/>
                </a:solidFill>
                <a:effectLst/>
              </a:rPr>
              <a:t> 2017</a:t>
            </a:r>
            <a:endParaRPr kumimoji="0" lang="en-US" sz="2400" b="0" i="0" u="none" strike="noStrike" cap="none" normalizeH="0" baseline="0">
              <a:ln>
                <a:noFill/>
              </a:ln>
              <a:solidFill>
                <a:schemeClr val="tx1"/>
              </a:solidFill>
              <a:effectLst/>
            </a:endParaRPr>
          </a:p>
        </p:txBody>
      </p:sp>
      <p:sp>
        <p:nvSpPr>
          <p:cNvPr id="38" name="TextBox 37"/>
          <p:cNvSpPr txBox="1"/>
          <p:nvPr/>
        </p:nvSpPr>
        <p:spPr>
          <a:xfrm>
            <a:off x="7014624" y="5489079"/>
            <a:ext cx="1733840" cy="1015663"/>
          </a:xfrm>
          <a:prstGeom prst="rect">
            <a:avLst/>
          </a:prstGeom>
          <a:noFill/>
        </p:spPr>
        <p:txBody>
          <a:bodyPr wrap="square" rtlCol="0">
            <a:spAutoFit/>
          </a:bodyPr>
          <a:lstStyle/>
          <a:p>
            <a:r>
              <a:rPr lang="en-US" smtClean="0"/>
              <a:t>Start convergence environments</a:t>
            </a:r>
            <a:endParaRPr lang="en-US"/>
          </a:p>
        </p:txBody>
      </p:sp>
      <p:sp>
        <p:nvSpPr>
          <p:cNvPr id="24" name="Pentagon 23"/>
          <p:cNvSpPr/>
          <p:nvPr/>
        </p:nvSpPr>
        <p:spPr bwMode="auto">
          <a:xfrm>
            <a:off x="2082022" y="1849052"/>
            <a:ext cx="1451984" cy="648072"/>
          </a:xfrm>
          <a:prstGeom prst="homePlate">
            <a:avLst/>
          </a:prstGeom>
          <a:solidFill>
            <a:schemeClr val="accent1">
              <a:lumMod val="40000"/>
              <a:lumOff val="60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600" b="0" i="0" u="none" strike="noStrike" cap="none" normalizeH="0" baseline="0" smtClean="0">
                <a:ln>
                  <a:noFill/>
                </a:ln>
                <a:solidFill>
                  <a:schemeClr val="tx1"/>
                </a:solidFill>
                <a:effectLst/>
                <a:latin typeface="Arial" charset="0"/>
                <a:ea typeface="ヒラギノ角ゴ Pro W3" charset="-128"/>
                <a:cs typeface="ヒラギノ角ゴ Pro W3" charset="-128"/>
              </a:rPr>
              <a:t>Q2 2016</a:t>
            </a:r>
            <a:endParaRPr kumimoji="0" lang="nb-NO" sz="16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val="6188991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uio.no/english/research/strategic-research-areas/life-science/research/convergence-environments/pictures/2017/geissler_66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986" y="1643086"/>
            <a:ext cx="4931999" cy="9864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95536" y="486938"/>
            <a:ext cx="8729903" cy="954107"/>
          </a:xfrm>
          <a:prstGeom prst="rect">
            <a:avLst/>
          </a:prstGeom>
          <a:noFill/>
        </p:spPr>
        <p:txBody>
          <a:bodyPr wrap="square" rtlCol="0">
            <a:spAutoFit/>
          </a:bodyPr>
          <a:lstStyle/>
          <a:p>
            <a:pPr lvl="0" eaLnBrk="1" hangingPunct="1"/>
            <a:r>
              <a:rPr lang="nb-NO" altLang="nb-NO" sz="2800" dirty="0" err="1">
                <a:solidFill>
                  <a:srgbClr val="222222"/>
                </a:solidFill>
                <a:latin typeface="Calibri" charset="0"/>
                <a:ea typeface="Calibri" charset="0"/>
                <a:cs typeface="Calibri" charset="0"/>
              </a:rPr>
              <a:t>Combining</a:t>
            </a:r>
            <a:r>
              <a:rPr lang="nb-NO" altLang="nb-NO" sz="2800" dirty="0">
                <a:solidFill>
                  <a:srgbClr val="222222"/>
                </a:solidFill>
                <a:latin typeface="Calibri" charset="0"/>
                <a:ea typeface="Calibri" charset="0"/>
                <a:cs typeface="Calibri" charset="0"/>
              </a:rPr>
              <a:t> </a:t>
            </a:r>
            <a:r>
              <a:rPr lang="nb-NO" altLang="nb-NO" sz="2800" dirty="0" err="1">
                <a:solidFill>
                  <a:srgbClr val="222222"/>
                </a:solidFill>
                <a:latin typeface="Calibri" charset="0"/>
                <a:ea typeface="Calibri" charset="0"/>
                <a:cs typeface="Calibri" charset="0"/>
              </a:rPr>
              <a:t>natural</a:t>
            </a:r>
            <a:r>
              <a:rPr lang="nb-NO" altLang="nb-NO" sz="2800" dirty="0">
                <a:solidFill>
                  <a:srgbClr val="222222"/>
                </a:solidFill>
                <a:latin typeface="Calibri" charset="0"/>
                <a:ea typeface="Calibri" charset="0"/>
                <a:cs typeface="Calibri" charset="0"/>
              </a:rPr>
              <a:t> and </a:t>
            </a:r>
            <a:r>
              <a:rPr lang="nb-NO" altLang="nb-NO" sz="2800" dirty="0" err="1">
                <a:solidFill>
                  <a:srgbClr val="222222"/>
                </a:solidFill>
                <a:latin typeface="Calibri" charset="0"/>
                <a:ea typeface="Calibri" charset="0"/>
                <a:cs typeface="Calibri" charset="0"/>
              </a:rPr>
              <a:t>social</a:t>
            </a:r>
            <a:r>
              <a:rPr lang="nb-NO" altLang="nb-NO" sz="2800" dirty="0">
                <a:solidFill>
                  <a:srgbClr val="222222"/>
                </a:solidFill>
                <a:latin typeface="Calibri" charset="0"/>
                <a:ea typeface="Calibri" charset="0"/>
                <a:cs typeface="Calibri" charset="0"/>
              </a:rPr>
              <a:t> </a:t>
            </a:r>
            <a:r>
              <a:rPr lang="nb-NO" altLang="nb-NO" sz="2800" dirty="0" err="1">
                <a:solidFill>
                  <a:srgbClr val="222222"/>
                </a:solidFill>
                <a:latin typeface="Calibri" charset="0"/>
                <a:ea typeface="Calibri" charset="0"/>
                <a:cs typeface="Calibri" charset="0"/>
              </a:rPr>
              <a:t>sciences</a:t>
            </a:r>
            <a:r>
              <a:rPr lang="nb-NO" altLang="nb-NO" sz="2800" dirty="0">
                <a:solidFill>
                  <a:srgbClr val="222222"/>
                </a:solidFill>
                <a:latin typeface="Calibri" charset="0"/>
                <a:ea typeface="Calibri" charset="0"/>
                <a:cs typeface="Calibri" charset="0"/>
              </a:rPr>
              <a:t> to understand and </a:t>
            </a:r>
            <a:r>
              <a:rPr lang="nb-NO" altLang="nb-NO" sz="2800" dirty="0" err="1">
                <a:solidFill>
                  <a:srgbClr val="222222"/>
                </a:solidFill>
                <a:latin typeface="Calibri" charset="0"/>
                <a:ea typeface="Calibri" charset="0"/>
                <a:cs typeface="Calibri" charset="0"/>
              </a:rPr>
              <a:t>manage</a:t>
            </a:r>
            <a:r>
              <a:rPr lang="nb-NO" altLang="nb-NO" sz="2800" dirty="0">
                <a:solidFill>
                  <a:srgbClr val="222222"/>
                </a:solidFill>
                <a:latin typeface="Calibri" charset="0"/>
                <a:ea typeface="Calibri" charset="0"/>
                <a:cs typeface="Calibri" charset="0"/>
              </a:rPr>
              <a:t> global </a:t>
            </a:r>
            <a:r>
              <a:rPr lang="nb-NO" altLang="nb-NO" sz="2800" dirty="0" err="1">
                <a:solidFill>
                  <a:srgbClr val="222222"/>
                </a:solidFill>
                <a:latin typeface="Calibri" charset="0"/>
                <a:ea typeface="Calibri" charset="0"/>
                <a:cs typeface="Calibri" charset="0"/>
              </a:rPr>
              <a:t>anthropogenic</a:t>
            </a:r>
            <a:r>
              <a:rPr lang="nb-NO" altLang="nb-NO" sz="2800" dirty="0">
                <a:solidFill>
                  <a:srgbClr val="222222"/>
                </a:solidFill>
                <a:latin typeface="Calibri" charset="0"/>
                <a:ea typeface="Calibri" charset="0"/>
                <a:cs typeface="Calibri" charset="0"/>
              </a:rPr>
              <a:t> </a:t>
            </a:r>
            <a:r>
              <a:rPr lang="nb-NO" altLang="nb-NO" sz="2800" dirty="0" err="1">
                <a:solidFill>
                  <a:srgbClr val="222222"/>
                </a:solidFill>
                <a:latin typeface="Calibri" charset="0"/>
                <a:ea typeface="Calibri" charset="0"/>
                <a:cs typeface="Calibri" charset="0"/>
              </a:rPr>
              <a:t>toxicants</a:t>
            </a:r>
            <a:r>
              <a:rPr lang="nb-NO" altLang="nb-NO" sz="2800" dirty="0">
                <a:solidFill>
                  <a:srgbClr val="222222"/>
                </a:solidFill>
                <a:latin typeface="Calibri" charset="0"/>
                <a:ea typeface="Calibri" charset="0"/>
                <a:cs typeface="Calibri" charset="0"/>
              </a:rPr>
              <a:t> (</a:t>
            </a:r>
            <a:r>
              <a:rPr lang="nb-NO" altLang="nb-NO" sz="2800" dirty="0" err="1">
                <a:solidFill>
                  <a:srgbClr val="222222"/>
                </a:solidFill>
                <a:latin typeface="Calibri" charset="0"/>
                <a:ea typeface="Calibri" charset="0"/>
                <a:cs typeface="Calibri" charset="0"/>
              </a:rPr>
              <a:t>AnthroTOX</a:t>
            </a:r>
            <a:r>
              <a:rPr lang="nb-NO" altLang="nb-NO" sz="2800" dirty="0" smtClean="0">
                <a:solidFill>
                  <a:srgbClr val="222222"/>
                </a:solidFill>
                <a:latin typeface="Calibri" charset="0"/>
                <a:ea typeface="Calibri" charset="0"/>
                <a:cs typeface="Calibri" charset="0"/>
              </a:rPr>
              <a:t>)</a:t>
            </a:r>
          </a:p>
        </p:txBody>
      </p:sp>
      <p:pic>
        <p:nvPicPr>
          <p:cNvPr id="4" name="Picture 3"/>
          <p:cNvPicPr>
            <a:picLocks noChangeAspect="1"/>
          </p:cNvPicPr>
          <p:nvPr/>
        </p:nvPicPr>
        <p:blipFill>
          <a:blip r:embed="rId3"/>
          <a:stretch>
            <a:fillRect/>
          </a:stretch>
        </p:blipFill>
        <p:spPr>
          <a:xfrm>
            <a:off x="-96314" y="2928632"/>
            <a:ext cx="5091243" cy="3393314"/>
          </a:xfrm>
          <a:prstGeom prst="rect">
            <a:avLst/>
          </a:prstGeom>
        </p:spPr>
      </p:pic>
      <p:sp>
        <p:nvSpPr>
          <p:cNvPr id="5" name="TextBox 4"/>
          <p:cNvSpPr txBox="1"/>
          <p:nvPr/>
        </p:nvSpPr>
        <p:spPr>
          <a:xfrm>
            <a:off x="5198533" y="2846704"/>
            <a:ext cx="3945467" cy="3816429"/>
          </a:xfrm>
          <a:prstGeom prst="rect">
            <a:avLst/>
          </a:prstGeom>
          <a:noFill/>
        </p:spPr>
        <p:txBody>
          <a:bodyPr wrap="square" rtlCol="0">
            <a:spAutoFit/>
          </a:bodyPr>
          <a:lstStyle/>
          <a:p>
            <a:pPr lvl="0" eaLnBrk="1" hangingPunct="1"/>
            <a:r>
              <a:rPr lang="nb-NO" altLang="nb-NO" sz="2200" b="1" dirty="0" smtClean="0">
                <a:latin typeface="+mj-lt"/>
                <a:cs typeface="Arial" pitchFamily="34" charset="0"/>
              </a:rPr>
              <a:t>Goal: </a:t>
            </a:r>
            <a:r>
              <a:rPr lang="nb-NO" altLang="nb-NO" sz="2200" dirty="0" smtClean="0">
                <a:latin typeface="+mj-lt"/>
                <a:cs typeface="Arial" pitchFamily="34" charset="0"/>
              </a:rPr>
              <a:t>To understand </a:t>
            </a:r>
            <a:r>
              <a:rPr lang="nb-NO" altLang="nb-NO" sz="2200" dirty="0" err="1">
                <a:latin typeface="+mj-lt"/>
                <a:cs typeface="Arial" pitchFamily="34" charset="0"/>
              </a:rPr>
              <a:t>how</a:t>
            </a:r>
            <a:r>
              <a:rPr lang="nb-NO" altLang="nb-NO" sz="2200" dirty="0">
                <a:latin typeface="+mj-lt"/>
                <a:cs typeface="Arial" pitchFamily="34" charset="0"/>
              </a:rPr>
              <a:t> </a:t>
            </a:r>
            <a:r>
              <a:rPr lang="nb-NO" altLang="nb-NO" sz="2200" dirty="0" err="1">
                <a:latin typeface="+mj-lt"/>
                <a:cs typeface="Arial" pitchFamily="34" charset="0"/>
              </a:rPr>
              <a:t>environmental</a:t>
            </a:r>
            <a:r>
              <a:rPr lang="nb-NO" altLang="nb-NO" sz="2200" dirty="0">
                <a:latin typeface="+mj-lt"/>
                <a:cs typeface="Arial" pitchFamily="34" charset="0"/>
              </a:rPr>
              <a:t> and </a:t>
            </a:r>
            <a:r>
              <a:rPr lang="nb-NO" altLang="nb-NO" sz="2200" dirty="0" err="1">
                <a:latin typeface="+mj-lt"/>
                <a:cs typeface="Arial" pitchFamily="34" charset="0"/>
              </a:rPr>
              <a:t>social</a:t>
            </a:r>
            <a:r>
              <a:rPr lang="nb-NO" altLang="nb-NO" sz="2200" dirty="0">
                <a:latin typeface="+mj-lt"/>
                <a:cs typeface="Arial" pitchFamily="34" charset="0"/>
              </a:rPr>
              <a:t> </a:t>
            </a:r>
            <a:r>
              <a:rPr lang="nb-NO" altLang="nb-NO" sz="2200" dirty="0" err="1">
                <a:latin typeface="+mj-lt"/>
                <a:cs typeface="Arial" pitchFamily="34" charset="0"/>
              </a:rPr>
              <a:t>processes</a:t>
            </a:r>
            <a:r>
              <a:rPr lang="nb-NO" altLang="nb-NO" sz="2200" dirty="0">
                <a:latin typeface="+mj-lt"/>
                <a:cs typeface="Arial" pitchFamily="34" charset="0"/>
              </a:rPr>
              <a:t> and </a:t>
            </a:r>
            <a:r>
              <a:rPr lang="nb-NO" altLang="nb-NO" sz="2200" dirty="0" err="1">
                <a:latin typeface="+mj-lt"/>
                <a:cs typeface="Arial" pitchFamily="34" charset="0"/>
              </a:rPr>
              <a:t>their</a:t>
            </a:r>
            <a:r>
              <a:rPr lang="nb-NO" altLang="nb-NO" sz="2200" dirty="0">
                <a:latin typeface="+mj-lt"/>
                <a:cs typeface="Arial" pitchFamily="34" charset="0"/>
              </a:rPr>
              <a:t> relationships </a:t>
            </a:r>
            <a:r>
              <a:rPr lang="nb-NO" altLang="nb-NO" sz="2200" dirty="0" err="1">
                <a:latin typeface="+mj-lt"/>
                <a:cs typeface="Arial" pitchFamily="34" charset="0"/>
              </a:rPr>
              <a:t>dictate</a:t>
            </a:r>
            <a:r>
              <a:rPr lang="nb-NO" altLang="nb-NO" sz="2200" dirty="0">
                <a:latin typeface="+mj-lt"/>
                <a:cs typeface="Arial" pitchFamily="34" charset="0"/>
              </a:rPr>
              <a:t> </a:t>
            </a:r>
            <a:r>
              <a:rPr lang="nb-NO" altLang="nb-NO" sz="2200" dirty="0" err="1">
                <a:latin typeface="+mj-lt"/>
                <a:cs typeface="Arial" pitchFamily="34" charset="0"/>
              </a:rPr>
              <a:t>flows</a:t>
            </a:r>
            <a:r>
              <a:rPr lang="nb-NO" altLang="nb-NO" sz="2200" dirty="0">
                <a:latin typeface="+mj-lt"/>
                <a:cs typeface="Arial" pitchFamily="34" charset="0"/>
              </a:rPr>
              <a:t> and </a:t>
            </a:r>
            <a:r>
              <a:rPr lang="nb-NO" altLang="nb-NO" sz="2200" dirty="0" err="1">
                <a:latin typeface="+mj-lt"/>
                <a:cs typeface="Arial" pitchFamily="34" charset="0"/>
              </a:rPr>
              <a:t>impacts</a:t>
            </a:r>
            <a:r>
              <a:rPr lang="nb-NO" altLang="nb-NO" sz="2200" dirty="0">
                <a:latin typeface="+mj-lt"/>
                <a:cs typeface="Arial" pitchFamily="34" charset="0"/>
              </a:rPr>
              <a:t> </a:t>
            </a:r>
            <a:r>
              <a:rPr lang="nb-NO" altLang="nb-NO" sz="2200" dirty="0" err="1">
                <a:latin typeface="+mj-lt"/>
                <a:cs typeface="Arial" pitchFamily="34" charset="0"/>
              </a:rPr>
              <a:t>of</a:t>
            </a:r>
            <a:r>
              <a:rPr lang="nb-NO" altLang="nb-NO" sz="2200" dirty="0">
                <a:latin typeface="+mj-lt"/>
                <a:cs typeface="Arial" pitchFamily="34" charset="0"/>
              </a:rPr>
              <a:t> </a:t>
            </a:r>
            <a:r>
              <a:rPr lang="nb-NO" altLang="nb-NO" sz="2200" dirty="0" err="1">
                <a:latin typeface="+mj-lt"/>
                <a:cs typeface="Arial" pitchFamily="34" charset="0"/>
              </a:rPr>
              <a:t>anthropogenic</a:t>
            </a:r>
            <a:r>
              <a:rPr lang="nb-NO" altLang="nb-NO" sz="2200" dirty="0">
                <a:latin typeface="+mj-lt"/>
                <a:cs typeface="Arial" pitchFamily="34" charset="0"/>
              </a:rPr>
              <a:t> </a:t>
            </a:r>
            <a:r>
              <a:rPr lang="nb-NO" altLang="nb-NO" sz="2200" dirty="0" err="1">
                <a:latin typeface="+mj-lt"/>
                <a:cs typeface="Arial" pitchFamily="34" charset="0"/>
              </a:rPr>
              <a:t>toxicants</a:t>
            </a:r>
            <a:r>
              <a:rPr lang="nb-NO" altLang="nb-NO" sz="2200" dirty="0">
                <a:latin typeface="+mj-lt"/>
                <a:cs typeface="Arial" pitchFamily="34" charset="0"/>
              </a:rPr>
              <a:t> from </a:t>
            </a:r>
            <a:r>
              <a:rPr lang="nb-NO" altLang="nb-NO" sz="2200" dirty="0" err="1">
                <a:latin typeface="+mj-lt"/>
                <a:cs typeface="Arial" pitchFamily="34" charset="0"/>
              </a:rPr>
              <a:t>electronic</a:t>
            </a:r>
            <a:r>
              <a:rPr lang="nb-NO" altLang="nb-NO" sz="2200" dirty="0">
                <a:latin typeface="+mj-lt"/>
                <a:cs typeface="Arial" pitchFamily="34" charset="0"/>
              </a:rPr>
              <a:t> </a:t>
            </a:r>
            <a:r>
              <a:rPr lang="nb-NO" altLang="nb-NO" sz="2200" dirty="0" err="1">
                <a:latin typeface="+mj-lt"/>
                <a:cs typeface="Arial" pitchFamily="34" charset="0"/>
              </a:rPr>
              <a:t>waste</a:t>
            </a:r>
            <a:r>
              <a:rPr lang="nb-NO" altLang="nb-NO" sz="2200" dirty="0">
                <a:latin typeface="+mj-lt"/>
                <a:cs typeface="Arial" pitchFamily="34" charset="0"/>
              </a:rPr>
              <a:t>. This </a:t>
            </a:r>
            <a:r>
              <a:rPr lang="nb-NO" altLang="nb-NO" sz="2200" dirty="0" err="1">
                <a:latin typeface="+mj-lt"/>
                <a:cs typeface="Arial" pitchFamily="34" charset="0"/>
              </a:rPr>
              <a:t>will</a:t>
            </a:r>
            <a:r>
              <a:rPr lang="nb-NO" altLang="nb-NO" sz="2200" dirty="0">
                <a:latin typeface="+mj-lt"/>
                <a:cs typeface="Arial" pitchFamily="34" charset="0"/>
              </a:rPr>
              <a:t> be </a:t>
            </a:r>
            <a:r>
              <a:rPr lang="nb-NO" altLang="nb-NO" sz="2200" dirty="0" err="1">
                <a:latin typeface="+mj-lt"/>
                <a:cs typeface="Arial" pitchFamily="34" charset="0"/>
              </a:rPr>
              <a:t>studied</a:t>
            </a:r>
            <a:r>
              <a:rPr lang="nb-NO" altLang="nb-NO" sz="2200" dirty="0">
                <a:latin typeface="+mj-lt"/>
                <a:cs typeface="Arial" pitchFamily="34" charset="0"/>
              </a:rPr>
              <a:t> </a:t>
            </a:r>
            <a:r>
              <a:rPr lang="nb-NO" altLang="nb-NO" sz="2200" dirty="0" err="1">
                <a:latin typeface="+mj-lt"/>
                <a:cs typeface="Arial" pitchFamily="34" charset="0"/>
              </a:rPr>
              <a:t>within</a:t>
            </a:r>
            <a:r>
              <a:rPr lang="nb-NO" altLang="nb-NO" sz="2200" dirty="0">
                <a:latin typeface="+mj-lt"/>
                <a:cs typeface="Arial" pitchFamily="34" charset="0"/>
              </a:rPr>
              <a:t> and </a:t>
            </a:r>
            <a:r>
              <a:rPr lang="nb-NO" altLang="nb-NO" sz="2200" dirty="0" err="1">
                <a:latin typeface="+mj-lt"/>
                <a:cs typeface="Arial" pitchFamily="34" charset="0"/>
              </a:rPr>
              <a:t>across</a:t>
            </a:r>
            <a:r>
              <a:rPr lang="nb-NO" altLang="nb-NO" sz="2200" dirty="0">
                <a:latin typeface="+mj-lt"/>
                <a:cs typeface="Arial" pitchFamily="34" charset="0"/>
              </a:rPr>
              <a:t> </a:t>
            </a:r>
            <a:r>
              <a:rPr lang="nb-NO" altLang="nb-NO" sz="2200" dirty="0" err="1">
                <a:latin typeface="+mj-lt"/>
                <a:cs typeface="Arial" pitchFamily="34" charset="0"/>
              </a:rPr>
              <a:t>societies</a:t>
            </a:r>
            <a:r>
              <a:rPr lang="nb-NO" altLang="nb-NO" sz="2200" dirty="0">
                <a:latin typeface="+mj-lt"/>
                <a:cs typeface="Arial" pitchFamily="34" charset="0"/>
              </a:rPr>
              <a:t> and </a:t>
            </a:r>
            <a:r>
              <a:rPr lang="nb-NO" altLang="nb-NO" sz="2200" dirty="0" err="1">
                <a:latin typeface="+mj-lt"/>
                <a:cs typeface="Arial" pitchFamily="34" charset="0"/>
              </a:rPr>
              <a:t>ecosystems</a:t>
            </a:r>
            <a:r>
              <a:rPr lang="nb-NO" altLang="nb-NO" sz="2200" dirty="0">
                <a:latin typeface="+mj-lt"/>
                <a:cs typeface="Arial" pitchFamily="34" charset="0"/>
              </a:rPr>
              <a:t>. </a:t>
            </a:r>
            <a:r>
              <a:rPr lang="nb-NO" altLang="nb-NO" sz="2200" dirty="0" err="1">
                <a:latin typeface="+mj-lt"/>
                <a:cs typeface="Arial" pitchFamily="34" charset="0"/>
              </a:rPr>
              <a:t>Results</a:t>
            </a:r>
            <a:r>
              <a:rPr lang="nb-NO" altLang="nb-NO" sz="2200" dirty="0">
                <a:latin typeface="+mj-lt"/>
                <a:cs typeface="Arial" pitchFamily="34" charset="0"/>
              </a:rPr>
              <a:t> from Tanzania </a:t>
            </a:r>
            <a:r>
              <a:rPr lang="nb-NO" altLang="nb-NO" sz="2200" dirty="0" err="1">
                <a:latin typeface="+mj-lt"/>
                <a:cs typeface="Arial" pitchFamily="34" charset="0"/>
              </a:rPr>
              <a:t>will</a:t>
            </a:r>
            <a:r>
              <a:rPr lang="nb-NO" altLang="nb-NO" sz="2200" dirty="0">
                <a:latin typeface="+mj-lt"/>
                <a:cs typeface="Arial" pitchFamily="34" charset="0"/>
              </a:rPr>
              <a:t> be </a:t>
            </a:r>
            <a:r>
              <a:rPr lang="nb-NO" altLang="nb-NO" sz="2200" dirty="0" err="1">
                <a:latin typeface="+mj-lt"/>
                <a:cs typeface="Arial" pitchFamily="34" charset="0"/>
              </a:rPr>
              <a:t>compared</a:t>
            </a:r>
            <a:r>
              <a:rPr lang="nb-NO" altLang="nb-NO" sz="2200" dirty="0">
                <a:latin typeface="+mj-lt"/>
                <a:cs typeface="Arial" pitchFamily="34" charset="0"/>
              </a:rPr>
              <a:t> to data from </a:t>
            </a:r>
            <a:r>
              <a:rPr lang="nb-NO" altLang="nb-NO" sz="2200" dirty="0" err="1">
                <a:latin typeface="+mj-lt"/>
                <a:cs typeface="Arial" pitchFamily="34" charset="0"/>
              </a:rPr>
              <a:t>the</a:t>
            </a:r>
            <a:r>
              <a:rPr lang="nb-NO" altLang="nb-NO" sz="2200" dirty="0">
                <a:latin typeface="+mj-lt"/>
                <a:cs typeface="Arial" pitchFamily="34" charset="0"/>
              </a:rPr>
              <a:t> Arctic. </a:t>
            </a:r>
          </a:p>
        </p:txBody>
      </p:sp>
      <p:sp>
        <p:nvSpPr>
          <p:cNvPr id="2" name="Rectangle 1"/>
          <p:cNvSpPr/>
          <p:nvPr/>
        </p:nvSpPr>
        <p:spPr>
          <a:xfrm>
            <a:off x="5198533" y="1643294"/>
            <a:ext cx="4572000" cy="923330"/>
          </a:xfrm>
          <a:prstGeom prst="rect">
            <a:avLst/>
          </a:prstGeom>
        </p:spPr>
        <p:txBody>
          <a:bodyPr>
            <a:spAutoFit/>
          </a:bodyPr>
          <a:lstStyle/>
          <a:p>
            <a:pPr lvl="0">
              <a:spcAft>
                <a:spcPts val="0"/>
              </a:spcAft>
            </a:pPr>
            <a:r>
              <a:rPr lang="en-GB" sz="1800" b="1" dirty="0" smtClean="0">
                <a:solidFill>
                  <a:srgbClr val="6B6BCF"/>
                </a:solidFill>
                <a:latin typeface="Calibri" panose="020F0502020204030204" pitchFamily="34" charset="0"/>
                <a:ea typeface="Calibri" charset="0"/>
                <a:cs typeface="Times New Roman" charset="0"/>
              </a:rPr>
              <a:t>Social </a:t>
            </a:r>
            <a:r>
              <a:rPr lang="en-GB" sz="1800" b="1" dirty="0">
                <a:solidFill>
                  <a:srgbClr val="6B6BCF"/>
                </a:solidFill>
                <a:latin typeface="Calibri" panose="020F0502020204030204" pitchFamily="34" charset="0"/>
                <a:ea typeface="Calibri" charset="0"/>
                <a:cs typeface="Times New Roman" charset="0"/>
              </a:rPr>
              <a:t>Sciences </a:t>
            </a:r>
            <a:r>
              <a:rPr lang="en-GB" sz="1800" b="1" dirty="0">
                <a:solidFill>
                  <a:srgbClr val="00B050"/>
                </a:solidFill>
                <a:latin typeface="Calibri" panose="020F0502020204030204" pitchFamily="34" charset="0"/>
                <a:ea typeface="Calibri" charset="0"/>
                <a:cs typeface="Times New Roman" charset="0"/>
              </a:rPr>
              <a:t/>
            </a:r>
            <a:br>
              <a:rPr lang="en-GB" sz="1800" b="1" dirty="0">
                <a:solidFill>
                  <a:srgbClr val="00B050"/>
                </a:solidFill>
                <a:latin typeface="Calibri" panose="020F0502020204030204" pitchFamily="34" charset="0"/>
                <a:ea typeface="Calibri" charset="0"/>
                <a:cs typeface="Times New Roman" charset="0"/>
              </a:rPr>
            </a:br>
            <a:r>
              <a:rPr lang="en-GB" sz="1800" b="1" dirty="0" smtClean="0">
                <a:solidFill>
                  <a:srgbClr val="00B050"/>
                </a:solidFill>
                <a:latin typeface="Calibri" panose="020F0502020204030204" pitchFamily="34" charset="0"/>
                <a:ea typeface="Calibri" charset="0"/>
                <a:cs typeface="Times New Roman" charset="0"/>
              </a:rPr>
              <a:t>Mathematics </a:t>
            </a:r>
            <a:r>
              <a:rPr lang="en-GB" sz="1800" b="1" dirty="0">
                <a:solidFill>
                  <a:srgbClr val="00B050"/>
                </a:solidFill>
                <a:latin typeface="Calibri" panose="020F0502020204030204" pitchFamily="34" charset="0"/>
                <a:ea typeface="Calibri" charset="0"/>
                <a:cs typeface="Times New Roman" charset="0"/>
              </a:rPr>
              <a:t>and Natural Sciences </a:t>
            </a:r>
            <a:r>
              <a:rPr lang="en-GB" sz="1800" b="1" dirty="0" smtClean="0">
                <a:solidFill>
                  <a:srgbClr val="00B050"/>
                </a:solidFill>
                <a:latin typeface="Calibri" panose="020F0502020204030204" pitchFamily="34" charset="0"/>
                <a:ea typeface="Calibri" charset="0"/>
                <a:cs typeface="Times New Roman" charset="0"/>
              </a:rPr>
              <a:t/>
            </a:r>
            <a:br>
              <a:rPr lang="en-GB" sz="1800" b="1" dirty="0" smtClean="0">
                <a:solidFill>
                  <a:srgbClr val="00B050"/>
                </a:solidFill>
                <a:latin typeface="Calibri" panose="020F0502020204030204" pitchFamily="34" charset="0"/>
                <a:ea typeface="Calibri" charset="0"/>
                <a:cs typeface="Times New Roman" charset="0"/>
              </a:rPr>
            </a:br>
            <a:r>
              <a:rPr lang="en-GB" sz="1800" b="1" dirty="0" smtClean="0">
                <a:solidFill>
                  <a:srgbClr val="FF0000"/>
                </a:solidFill>
                <a:latin typeface="Calibri" panose="020F0502020204030204" pitchFamily="34" charset="0"/>
                <a:ea typeface="Calibri" charset="0"/>
                <a:cs typeface="Times New Roman" charset="0"/>
              </a:rPr>
              <a:t>Medicine</a:t>
            </a:r>
            <a:endParaRPr lang="en-GB" sz="1800" b="1" dirty="0">
              <a:solidFill>
                <a:srgbClr val="FF0000"/>
              </a:solidFill>
              <a:latin typeface="Calibri" panose="020F0502020204030204" pitchFamily="34" charset="0"/>
              <a:ea typeface="Calibri" charset="0"/>
              <a:cs typeface="Times New Roman" charset="0"/>
            </a:endParaRPr>
          </a:p>
        </p:txBody>
      </p:sp>
    </p:spTree>
    <p:extLst>
      <p:ext uri="{BB962C8B-B14F-4D97-AF65-F5344CB8AC3E}">
        <p14:creationId xmlns:p14="http://schemas.microsoft.com/office/powerpoint/2010/main" val="17732683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289014" y="2328004"/>
            <a:ext cx="3854986" cy="3785652"/>
          </a:xfrm>
          <a:prstGeom prst="rect">
            <a:avLst/>
          </a:prstGeom>
          <a:noFill/>
        </p:spPr>
        <p:txBody>
          <a:bodyPr wrap="square" rtlCol="0">
            <a:spAutoFit/>
          </a:bodyPr>
          <a:lstStyle/>
          <a:p>
            <a:endParaRPr lang="en-US" dirty="0" smtClean="0">
              <a:latin typeface="Calibri" charset="0"/>
              <a:ea typeface="Calibri" charset="0"/>
              <a:cs typeface="Calibri" charset="0"/>
            </a:endParaRPr>
          </a:p>
          <a:p>
            <a:r>
              <a:rPr lang="nb-NO" altLang="nb-NO" b="1" dirty="0">
                <a:latin typeface="Calibri" charset="0"/>
                <a:ea typeface="Calibri" charset="0"/>
                <a:cs typeface="Calibri" charset="0"/>
              </a:rPr>
              <a:t>Goal: </a:t>
            </a:r>
            <a:r>
              <a:rPr lang="nb-NO" altLang="nb-NO" dirty="0" smtClean="0">
                <a:latin typeface="Calibri" charset="0"/>
                <a:ea typeface="Calibri" charset="0"/>
                <a:cs typeface="Calibri" charset="0"/>
              </a:rPr>
              <a:t>To f</a:t>
            </a:r>
            <a:r>
              <a:rPr lang="en-US" dirty="0" err="1" smtClean="0">
                <a:latin typeface="Calibri" charset="0"/>
                <a:ea typeface="Calibri" charset="0"/>
                <a:cs typeface="Calibri" charset="0"/>
              </a:rPr>
              <a:t>ind</a:t>
            </a:r>
            <a:r>
              <a:rPr lang="en-US" dirty="0" smtClean="0">
                <a:latin typeface="Calibri" charset="0"/>
                <a:ea typeface="Calibri" charset="0"/>
                <a:cs typeface="Calibri" charset="0"/>
              </a:rPr>
              <a:t> </a:t>
            </a:r>
            <a:r>
              <a:rPr lang="en-US" dirty="0">
                <a:latin typeface="Calibri" charset="0"/>
                <a:ea typeface="Calibri" charset="0"/>
                <a:cs typeface="Calibri" charset="0"/>
              </a:rPr>
              <a:t>out how the peculiar immune system of the codfishes function in detail and what its implications are for human immune disease. The results will affect future aquaculture, human medicine as well as providing a social sciences case for our awareness of the future possibilities of gene modifications of fish and humans</a:t>
            </a:r>
            <a:r>
              <a:rPr lang="en-US" dirty="0" smtClean="0">
                <a:latin typeface="Calibri" charset="0"/>
                <a:ea typeface="Calibri" charset="0"/>
                <a:cs typeface="Calibri" charset="0"/>
              </a:rPr>
              <a:t>.</a:t>
            </a:r>
            <a:endParaRPr lang="en-US" dirty="0">
              <a:latin typeface="Calibri" charset="0"/>
              <a:ea typeface="Calibri" charset="0"/>
              <a:cs typeface="Calibri" charset="0"/>
            </a:endParaRPr>
          </a:p>
        </p:txBody>
      </p:sp>
      <p:pic>
        <p:nvPicPr>
          <p:cNvPr id="2052" name="Picture 4" descr="http://www.uio.no/english/research/strategic-research-areas/life-science/research/convergence-environments/pictures/2017/jakobsen_660.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373313"/>
            <a:ext cx="5229439" cy="104588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0" y="2616517"/>
            <a:ext cx="5255149" cy="3479483"/>
          </a:xfrm>
          <a:prstGeom prst="rect">
            <a:avLst/>
          </a:prstGeom>
        </p:spPr>
      </p:pic>
      <p:sp>
        <p:nvSpPr>
          <p:cNvPr id="6" name="TextBox 5"/>
          <p:cNvSpPr txBox="1"/>
          <p:nvPr/>
        </p:nvSpPr>
        <p:spPr>
          <a:xfrm>
            <a:off x="395536" y="486938"/>
            <a:ext cx="8729903" cy="523220"/>
          </a:xfrm>
          <a:prstGeom prst="rect">
            <a:avLst/>
          </a:prstGeom>
          <a:noFill/>
        </p:spPr>
        <p:txBody>
          <a:bodyPr wrap="square" rtlCol="0">
            <a:spAutoFit/>
          </a:bodyPr>
          <a:lstStyle/>
          <a:p>
            <a:pPr lvl="0" eaLnBrk="1" hangingPunct="1"/>
            <a:r>
              <a:rPr lang="nb-NO" altLang="nb-NO" sz="2800" dirty="0" err="1">
                <a:solidFill>
                  <a:srgbClr val="222222"/>
                </a:solidFill>
                <a:latin typeface="Calibri" charset="0"/>
                <a:ea typeface="Calibri" charset="0"/>
                <a:cs typeface="Calibri" charset="0"/>
              </a:rPr>
              <a:t>Comparative</a:t>
            </a:r>
            <a:r>
              <a:rPr lang="nb-NO" altLang="nb-NO" sz="2800" dirty="0">
                <a:solidFill>
                  <a:srgbClr val="222222"/>
                </a:solidFill>
                <a:latin typeface="Calibri" charset="0"/>
                <a:ea typeface="Calibri" charset="0"/>
                <a:cs typeface="Calibri" charset="0"/>
              </a:rPr>
              <a:t> </a:t>
            </a:r>
            <a:r>
              <a:rPr lang="nb-NO" altLang="nb-NO" sz="2800" dirty="0" err="1">
                <a:solidFill>
                  <a:srgbClr val="222222"/>
                </a:solidFill>
                <a:latin typeface="Calibri" charset="0"/>
                <a:ea typeface="Calibri" charset="0"/>
                <a:cs typeface="Calibri" charset="0"/>
              </a:rPr>
              <a:t>immunology</a:t>
            </a:r>
            <a:r>
              <a:rPr lang="nb-NO" altLang="nb-NO" sz="2800" dirty="0">
                <a:solidFill>
                  <a:srgbClr val="222222"/>
                </a:solidFill>
                <a:latin typeface="Calibri" charset="0"/>
                <a:ea typeface="Calibri" charset="0"/>
                <a:cs typeface="Calibri" charset="0"/>
              </a:rPr>
              <a:t> </a:t>
            </a:r>
            <a:r>
              <a:rPr lang="nb-NO" altLang="nb-NO" sz="2800" dirty="0" err="1">
                <a:solidFill>
                  <a:srgbClr val="222222"/>
                </a:solidFill>
                <a:latin typeface="Calibri" charset="0"/>
                <a:ea typeface="Calibri" charset="0"/>
                <a:cs typeface="Calibri" charset="0"/>
              </a:rPr>
              <a:t>of</a:t>
            </a:r>
            <a:r>
              <a:rPr lang="nb-NO" altLang="nb-NO" sz="2800" dirty="0">
                <a:solidFill>
                  <a:srgbClr val="222222"/>
                </a:solidFill>
                <a:latin typeface="Calibri" charset="0"/>
                <a:ea typeface="Calibri" charset="0"/>
                <a:cs typeface="Calibri" charset="0"/>
              </a:rPr>
              <a:t> </a:t>
            </a:r>
            <a:r>
              <a:rPr lang="nb-NO" altLang="nb-NO" sz="2800" dirty="0" err="1">
                <a:solidFill>
                  <a:srgbClr val="222222"/>
                </a:solidFill>
                <a:latin typeface="Calibri" charset="0"/>
                <a:ea typeface="Calibri" charset="0"/>
                <a:cs typeface="Calibri" charset="0"/>
              </a:rPr>
              <a:t>fish</a:t>
            </a:r>
            <a:r>
              <a:rPr lang="nb-NO" altLang="nb-NO" sz="2800" dirty="0">
                <a:solidFill>
                  <a:srgbClr val="222222"/>
                </a:solidFill>
                <a:latin typeface="Calibri" charset="0"/>
                <a:ea typeface="Calibri" charset="0"/>
                <a:cs typeface="Calibri" charset="0"/>
              </a:rPr>
              <a:t> and </a:t>
            </a:r>
            <a:r>
              <a:rPr lang="nb-NO" altLang="nb-NO" sz="2800" dirty="0" err="1">
                <a:solidFill>
                  <a:srgbClr val="222222"/>
                </a:solidFill>
                <a:latin typeface="Calibri" charset="0"/>
                <a:ea typeface="Calibri" charset="0"/>
                <a:cs typeface="Calibri" charset="0"/>
              </a:rPr>
              <a:t>humans</a:t>
            </a:r>
            <a:r>
              <a:rPr lang="nb-NO" altLang="nb-NO" sz="2800" dirty="0">
                <a:solidFill>
                  <a:srgbClr val="222222"/>
                </a:solidFill>
                <a:latin typeface="Calibri" charset="0"/>
                <a:ea typeface="Calibri" charset="0"/>
                <a:cs typeface="Calibri" charset="0"/>
              </a:rPr>
              <a:t> (COMPARE)</a:t>
            </a:r>
          </a:p>
        </p:txBody>
      </p:sp>
      <p:sp>
        <p:nvSpPr>
          <p:cNvPr id="8" name="Rectangle 7"/>
          <p:cNvSpPr/>
          <p:nvPr/>
        </p:nvSpPr>
        <p:spPr>
          <a:xfrm>
            <a:off x="5317070" y="1441045"/>
            <a:ext cx="4572000" cy="1015663"/>
          </a:xfrm>
          <a:prstGeom prst="rect">
            <a:avLst/>
          </a:prstGeom>
        </p:spPr>
        <p:txBody>
          <a:bodyPr>
            <a:spAutoFit/>
          </a:bodyPr>
          <a:lstStyle/>
          <a:p>
            <a:pPr lvl="0">
              <a:spcAft>
                <a:spcPts val="0"/>
              </a:spcAft>
            </a:pPr>
            <a:r>
              <a:rPr lang="en-GB" b="1" dirty="0" smtClean="0">
                <a:solidFill>
                  <a:srgbClr val="00B050"/>
                </a:solidFill>
                <a:latin typeface="Calibri" panose="020F0502020204030204" pitchFamily="34" charset="0"/>
                <a:ea typeface="Calibri" charset="0"/>
                <a:cs typeface="Times New Roman" charset="0"/>
              </a:rPr>
              <a:t>Mathematics </a:t>
            </a:r>
            <a:r>
              <a:rPr lang="en-GB" b="1" dirty="0">
                <a:solidFill>
                  <a:srgbClr val="00B050"/>
                </a:solidFill>
                <a:latin typeface="Calibri" panose="020F0502020204030204" pitchFamily="34" charset="0"/>
                <a:ea typeface="Calibri" charset="0"/>
                <a:cs typeface="Times New Roman" charset="0"/>
              </a:rPr>
              <a:t>and Natural </a:t>
            </a:r>
            <a:r>
              <a:rPr lang="en-GB" b="1" dirty="0" smtClean="0">
                <a:solidFill>
                  <a:srgbClr val="00B050"/>
                </a:solidFill>
                <a:latin typeface="Calibri" panose="020F0502020204030204" pitchFamily="34" charset="0"/>
                <a:ea typeface="Calibri" charset="0"/>
                <a:cs typeface="Times New Roman" charset="0"/>
              </a:rPr>
              <a:t>Sciences</a:t>
            </a:r>
            <a:r>
              <a:rPr lang="en-GB" b="1" dirty="0" smtClean="0">
                <a:latin typeface="Calibri" panose="020F0502020204030204" pitchFamily="34" charset="0"/>
                <a:ea typeface="Calibri" charset="0"/>
                <a:cs typeface="Times New Roman" charset="0"/>
              </a:rPr>
              <a:t/>
            </a:r>
            <a:br>
              <a:rPr lang="en-GB" b="1" dirty="0" smtClean="0">
                <a:latin typeface="Calibri" panose="020F0502020204030204" pitchFamily="34" charset="0"/>
                <a:ea typeface="Calibri" charset="0"/>
                <a:cs typeface="Times New Roman" charset="0"/>
              </a:rPr>
            </a:br>
            <a:r>
              <a:rPr lang="en-GB" b="1" dirty="0" smtClean="0">
                <a:solidFill>
                  <a:srgbClr val="FF0000"/>
                </a:solidFill>
                <a:latin typeface="Calibri" panose="020F0502020204030204" pitchFamily="34" charset="0"/>
                <a:ea typeface="Calibri" charset="0"/>
                <a:cs typeface="Times New Roman" charset="0"/>
              </a:rPr>
              <a:t>Medicine </a:t>
            </a:r>
            <a:br>
              <a:rPr lang="en-GB" b="1" dirty="0" smtClean="0">
                <a:solidFill>
                  <a:srgbClr val="FF0000"/>
                </a:solidFill>
                <a:latin typeface="Calibri" panose="020F0502020204030204" pitchFamily="34" charset="0"/>
                <a:ea typeface="Calibri" charset="0"/>
                <a:cs typeface="Times New Roman" charset="0"/>
              </a:rPr>
            </a:br>
            <a:r>
              <a:rPr lang="en-GB" b="1" dirty="0" smtClean="0">
                <a:solidFill>
                  <a:srgbClr val="6B6BCF"/>
                </a:solidFill>
                <a:latin typeface="Calibri" panose="020F0502020204030204" pitchFamily="34" charset="0"/>
                <a:ea typeface="Calibri" charset="0"/>
                <a:cs typeface="Times New Roman" charset="0"/>
              </a:rPr>
              <a:t>Social Sciences</a:t>
            </a:r>
            <a:endParaRPr lang="en-US" b="1" dirty="0">
              <a:solidFill>
                <a:srgbClr val="6B6BCF"/>
              </a:solidFill>
              <a:latin typeface="Calibri" panose="020F0502020204030204" pitchFamily="34" charset="0"/>
              <a:ea typeface="Calibri" charset="0"/>
              <a:cs typeface="Times New Roman" charset="0"/>
            </a:endParaRPr>
          </a:p>
        </p:txBody>
      </p:sp>
    </p:spTree>
    <p:extLst>
      <p:ext uri="{BB962C8B-B14F-4D97-AF65-F5344CB8AC3E}">
        <p14:creationId xmlns:p14="http://schemas.microsoft.com/office/powerpoint/2010/main" val="542954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7 </a:t>
            </a:r>
            <a:r>
              <a:rPr lang="en-US" sz="2800" dirty="0"/>
              <a:t>convergence environments </a:t>
            </a:r>
            <a:r>
              <a:rPr lang="en-US" sz="2800" dirty="0" smtClean="0"/>
              <a:t>awarded May </a:t>
            </a:r>
            <a:r>
              <a:rPr lang="en-US" sz="2800" dirty="0"/>
              <a:t>2017</a:t>
            </a:r>
          </a:p>
        </p:txBody>
      </p:sp>
      <p:sp>
        <p:nvSpPr>
          <p:cNvPr id="3" name="Plassholder for innhold 2"/>
          <p:cNvSpPr>
            <a:spLocks noGrp="1"/>
          </p:cNvSpPr>
          <p:nvPr>
            <p:ph idx="1"/>
          </p:nvPr>
        </p:nvSpPr>
        <p:spPr>
          <a:xfrm>
            <a:off x="997526" y="1141159"/>
            <a:ext cx="7689273" cy="5055023"/>
          </a:xfrm>
        </p:spPr>
        <p:txBody>
          <a:bodyPr>
            <a:noAutofit/>
          </a:bodyPr>
          <a:lstStyle/>
          <a:p>
            <a:pPr lvl="0">
              <a:lnSpc>
                <a:spcPct val="120000"/>
              </a:lnSpc>
              <a:spcAft>
                <a:spcPts val="600"/>
              </a:spcAft>
              <a:buFont typeface="Arial" charset="0"/>
              <a:buChar char="•"/>
            </a:pPr>
            <a:r>
              <a:rPr lang="en-GB" sz="1600" dirty="0" err="1" smtClean="0">
                <a:latin typeface="Calibri" panose="020F0502020204030204" pitchFamily="34" charset="0"/>
                <a:ea typeface="Calibri" charset="0"/>
                <a:cs typeface="Times New Roman" charset="0"/>
              </a:rPr>
              <a:t>AnthroTOX</a:t>
            </a:r>
            <a:r>
              <a:rPr lang="en-GB" sz="1600" dirty="0" smtClean="0">
                <a:latin typeface="Calibri" panose="020F0502020204030204" pitchFamily="34" charset="0"/>
                <a:ea typeface="Calibri" charset="0"/>
                <a:cs typeface="Times New Roman" charset="0"/>
              </a:rPr>
              <a:t>: </a:t>
            </a:r>
            <a:r>
              <a:rPr lang="en-GB" sz="1600" dirty="0" smtClean="0">
                <a:solidFill>
                  <a:srgbClr val="6B6BCF"/>
                </a:solidFill>
                <a:latin typeface="Calibri" panose="020F0502020204030204" pitchFamily="34" charset="0"/>
                <a:ea typeface="Calibri" charset="0"/>
                <a:cs typeface="Times New Roman" charset="0"/>
              </a:rPr>
              <a:t>Faculty of Social </a:t>
            </a:r>
            <a:r>
              <a:rPr lang="en-GB" sz="1600" dirty="0" smtClean="0">
                <a:solidFill>
                  <a:schemeClr val="accent6">
                    <a:lumMod val="60000"/>
                    <a:lumOff val="40000"/>
                  </a:schemeClr>
                </a:solidFill>
                <a:latin typeface="Calibri" panose="020F0502020204030204" pitchFamily="34" charset="0"/>
                <a:ea typeface="Calibri" charset="0"/>
                <a:cs typeface="Times New Roman" charset="0"/>
              </a:rPr>
              <a:t>Sciences (SAI, TIK </a:t>
            </a:r>
            <a:r>
              <a:rPr lang="en-GB" sz="1600" dirty="0" err="1" smtClean="0">
                <a:solidFill>
                  <a:schemeClr val="accent6">
                    <a:lumMod val="60000"/>
                    <a:lumOff val="40000"/>
                  </a:schemeClr>
                </a:solidFill>
                <a:latin typeface="Calibri" panose="020F0502020204030204" pitchFamily="34" charset="0"/>
                <a:ea typeface="Calibri" charset="0"/>
                <a:cs typeface="Times New Roman" charset="0"/>
              </a:rPr>
              <a:t>center</a:t>
            </a:r>
            <a:r>
              <a:rPr lang="en-GB" sz="1600" dirty="0" smtClean="0">
                <a:solidFill>
                  <a:schemeClr val="accent6">
                    <a:lumMod val="60000"/>
                    <a:lumOff val="40000"/>
                  </a:schemeClr>
                </a:solidFill>
                <a:latin typeface="Calibri" panose="020F0502020204030204" pitchFamily="34" charset="0"/>
                <a:ea typeface="Calibri" charset="0"/>
                <a:cs typeface="Times New Roman" charset="0"/>
              </a:rPr>
              <a:t>)</a:t>
            </a:r>
            <a:r>
              <a:rPr lang="en-GB" sz="1600" dirty="0" smtClean="0">
                <a:latin typeface="Calibri" panose="020F0502020204030204" pitchFamily="34" charset="0"/>
                <a:ea typeface="Calibri" charset="0"/>
                <a:cs typeface="Times New Roman" charset="0"/>
              </a:rPr>
              <a:t>, </a:t>
            </a:r>
            <a:r>
              <a:rPr lang="en-GB" sz="1600" dirty="0" smtClean="0">
                <a:solidFill>
                  <a:srgbClr val="00B050"/>
                </a:solidFill>
                <a:latin typeface="Calibri" panose="020F0502020204030204" pitchFamily="34" charset="0"/>
                <a:ea typeface="Calibri" charset="0"/>
                <a:cs typeface="Times New Roman" charset="0"/>
              </a:rPr>
              <a:t>Faculty of Mathematics and Natural Sciences (KI, IBV)</a:t>
            </a:r>
            <a:r>
              <a:rPr lang="en-GB" sz="1600" dirty="0" smtClean="0">
                <a:latin typeface="Calibri" panose="020F0502020204030204" pitchFamily="34" charset="0"/>
                <a:ea typeface="Calibri" charset="0"/>
                <a:cs typeface="Times New Roman" charset="0"/>
              </a:rPr>
              <a:t>, </a:t>
            </a:r>
            <a:r>
              <a:rPr lang="en-GB" sz="1600" dirty="0" smtClean="0">
                <a:solidFill>
                  <a:srgbClr val="FF0000"/>
                </a:solidFill>
                <a:latin typeface="Calibri" panose="020F0502020204030204" pitchFamily="34" charset="0"/>
                <a:ea typeface="Calibri" charset="0"/>
                <a:cs typeface="Times New Roman" charset="0"/>
              </a:rPr>
              <a:t>Faculty of Medicine (</a:t>
            </a:r>
            <a:r>
              <a:rPr lang="en-GB" sz="1600" dirty="0" err="1" smtClean="0">
                <a:solidFill>
                  <a:srgbClr val="FF0000"/>
                </a:solidFill>
                <a:latin typeface="Calibri" panose="020F0502020204030204" pitchFamily="34" charset="0"/>
                <a:ea typeface="Calibri" charset="0"/>
                <a:cs typeface="Times New Roman" charset="0"/>
              </a:rPr>
              <a:t>Helsam</a:t>
            </a:r>
            <a:r>
              <a:rPr lang="en-GB" sz="1600" dirty="0" smtClean="0">
                <a:solidFill>
                  <a:srgbClr val="FF0000"/>
                </a:solidFill>
                <a:latin typeface="Calibri" panose="020F0502020204030204" pitchFamily="34" charset="0"/>
                <a:ea typeface="Calibri" charset="0"/>
                <a:cs typeface="Times New Roman" charset="0"/>
              </a:rPr>
              <a:t>)</a:t>
            </a:r>
          </a:p>
          <a:p>
            <a:pPr lvl="0">
              <a:lnSpc>
                <a:spcPct val="120000"/>
              </a:lnSpc>
              <a:spcAft>
                <a:spcPts val="600"/>
              </a:spcAft>
              <a:buFont typeface="Arial" charset="0"/>
              <a:buChar char="•"/>
            </a:pPr>
            <a:r>
              <a:rPr lang="en-GB" sz="1600" dirty="0" smtClean="0">
                <a:latin typeface="Calibri" panose="020F0502020204030204" pitchFamily="34" charset="0"/>
                <a:ea typeface="Calibri" charset="0"/>
                <a:cs typeface="Times New Roman" charset="0"/>
              </a:rPr>
              <a:t>COMPARE: </a:t>
            </a:r>
            <a:r>
              <a:rPr lang="en-GB" sz="1600" dirty="0" smtClean="0">
                <a:solidFill>
                  <a:srgbClr val="00B050"/>
                </a:solidFill>
                <a:latin typeface="Calibri" panose="020F0502020204030204" pitchFamily="34" charset="0"/>
                <a:ea typeface="Calibri" charset="0"/>
                <a:cs typeface="Times New Roman" charset="0"/>
              </a:rPr>
              <a:t>Faculty of Mathematics and Natural Sciences (IBV, IFI)</a:t>
            </a:r>
            <a:r>
              <a:rPr lang="en-GB" sz="1600" dirty="0" smtClean="0">
                <a:latin typeface="Calibri" panose="020F0502020204030204" pitchFamily="34" charset="0"/>
                <a:ea typeface="Calibri" charset="0"/>
                <a:cs typeface="Times New Roman" charset="0"/>
              </a:rPr>
              <a:t>, </a:t>
            </a:r>
            <a:r>
              <a:rPr lang="en-GB" sz="1600" dirty="0" smtClean="0">
                <a:solidFill>
                  <a:srgbClr val="FF0000"/>
                </a:solidFill>
                <a:latin typeface="Calibri" panose="020F0502020204030204" pitchFamily="34" charset="0"/>
                <a:ea typeface="Calibri" charset="0"/>
                <a:cs typeface="Times New Roman" charset="0"/>
              </a:rPr>
              <a:t>Faculty of Medicine (</a:t>
            </a:r>
            <a:r>
              <a:rPr lang="en-GB" sz="1600" dirty="0" err="1" smtClean="0">
                <a:solidFill>
                  <a:srgbClr val="FF0000"/>
                </a:solidFill>
                <a:latin typeface="Calibri" panose="020F0502020204030204" pitchFamily="34" charset="0"/>
                <a:ea typeface="Calibri" charset="0"/>
                <a:cs typeface="Times New Roman" charset="0"/>
              </a:rPr>
              <a:t>Klinmed</a:t>
            </a:r>
            <a:r>
              <a:rPr lang="en-GB" sz="1600" dirty="0" smtClean="0">
                <a:solidFill>
                  <a:srgbClr val="FF0000"/>
                </a:solidFill>
                <a:latin typeface="Calibri" panose="020F0502020204030204" pitchFamily="34" charset="0"/>
                <a:ea typeface="Calibri" charset="0"/>
                <a:cs typeface="Times New Roman" charset="0"/>
              </a:rPr>
              <a:t>)</a:t>
            </a:r>
            <a:r>
              <a:rPr lang="en-GB" sz="1600" dirty="0" smtClean="0">
                <a:latin typeface="Calibri" panose="020F0502020204030204" pitchFamily="34" charset="0"/>
                <a:ea typeface="Calibri" charset="0"/>
                <a:cs typeface="Times New Roman" charset="0"/>
              </a:rPr>
              <a:t>, </a:t>
            </a:r>
            <a:r>
              <a:rPr lang="en-GB" sz="1600" dirty="0" smtClean="0">
                <a:solidFill>
                  <a:schemeClr val="accent6">
                    <a:lumMod val="60000"/>
                    <a:lumOff val="40000"/>
                  </a:schemeClr>
                </a:solidFill>
                <a:latin typeface="Calibri" panose="020F0502020204030204" pitchFamily="34" charset="0"/>
                <a:ea typeface="Calibri" charset="0"/>
                <a:cs typeface="Times New Roman" charset="0"/>
              </a:rPr>
              <a:t>Faculty of Social </a:t>
            </a:r>
            <a:r>
              <a:rPr lang="en-GB" sz="1600" dirty="0">
                <a:solidFill>
                  <a:schemeClr val="accent6">
                    <a:lumMod val="60000"/>
                    <a:lumOff val="40000"/>
                  </a:schemeClr>
                </a:solidFill>
                <a:latin typeface="Calibri" panose="020F0502020204030204" pitchFamily="34" charset="0"/>
                <a:ea typeface="Calibri" charset="0"/>
                <a:cs typeface="Times New Roman" charset="0"/>
              </a:rPr>
              <a:t>Sciences </a:t>
            </a:r>
            <a:r>
              <a:rPr lang="en-GB" sz="1600" dirty="0" smtClean="0">
                <a:solidFill>
                  <a:schemeClr val="accent6">
                    <a:lumMod val="60000"/>
                    <a:lumOff val="40000"/>
                  </a:schemeClr>
                </a:solidFill>
                <a:latin typeface="Calibri" panose="020F0502020204030204" pitchFamily="34" charset="0"/>
                <a:ea typeface="Calibri" charset="0"/>
                <a:cs typeface="Times New Roman" charset="0"/>
              </a:rPr>
              <a:t>(TIK)</a:t>
            </a:r>
            <a:endParaRPr lang="en-US" sz="1600" dirty="0" smtClean="0">
              <a:solidFill>
                <a:schemeClr val="accent6">
                  <a:lumMod val="60000"/>
                  <a:lumOff val="40000"/>
                </a:schemeClr>
              </a:solidFill>
              <a:latin typeface="Calibri" panose="020F0502020204030204" pitchFamily="34" charset="0"/>
              <a:ea typeface="Calibri" charset="0"/>
              <a:cs typeface="Times New Roman" charset="0"/>
            </a:endParaRPr>
          </a:p>
          <a:p>
            <a:pPr>
              <a:lnSpc>
                <a:spcPct val="120000"/>
              </a:lnSpc>
              <a:spcBef>
                <a:spcPts val="1200"/>
              </a:spcBef>
              <a:spcAft>
                <a:spcPts val="600"/>
              </a:spcAft>
              <a:buFont typeface="Arial" charset="0"/>
              <a:buChar char="•"/>
            </a:pPr>
            <a:r>
              <a:rPr lang="en-GB" sz="1600" dirty="0" smtClean="0">
                <a:latin typeface="Calibri" panose="020F0502020204030204" pitchFamily="34" charset="0"/>
                <a:ea typeface="Calibri" charset="0"/>
                <a:cs typeface="Times New Roman" charset="0"/>
              </a:rPr>
              <a:t>Epigenetics </a:t>
            </a:r>
            <a:r>
              <a:rPr lang="en-GB" sz="1600" dirty="0">
                <a:latin typeface="Calibri" panose="020F0502020204030204" pitchFamily="34" charset="0"/>
                <a:ea typeface="Calibri" charset="0"/>
                <a:cs typeface="Times New Roman" charset="0"/>
              </a:rPr>
              <a:t>and bioethics of human embryonic </a:t>
            </a:r>
            <a:r>
              <a:rPr lang="en-GB" sz="1600" dirty="0" smtClean="0">
                <a:latin typeface="Calibri" panose="020F0502020204030204" pitchFamily="34" charset="0"/>
                <a:ea typeface="Calibri" charset="0"/>
                <a:cs typeface="Times New Roman" charset="0"/>
              </a:rPr>
              <a:t>development: </a:t>
            </a:r>
            <a:r>
              <a:rPr lang="en-GB" sz="1600" dirty="0" smtClean="0">
                <a:solidFill>
                  <a:srgbClr val="FF0000"/>
                </a:solidFill>
                <a:latin typeface="Calibri" panose="020F0502020204030204" pitchFamily="34" charset="0"/>
                <a:ea typeface="Calibri" charset="0"/>
                <a:cs typeface="Times New Roman" charset="0"/>
              </a:rPr>
              <a:t>OUS/Faculty of Medicine (IMB, </a:t>
            </a:r>
            <a:r>
              <a:rPr lang="en-GB" sz="1600" dirty="0" err="1" smtClean="0">
                <a:solidFill>
                  <a:srgbClr val="FF0000"/>
                </a:solidFill>
                <a:latin typeface="Calibri" panose="020F0502020204030204" pitchFamily="34" charset="0"/>
                <a:ea typeface="Calibri" charset="0"/>
                <a:cs typeface="Times New Roman" charset="0"/>
              </a:rPr>
              <a:t>Klinmed</a:t>
            </a:r>
            <a:r>
              <a:rPr lang="en-GB" sz="1600" dirty="0" smtClean="0">
                <a:solidFill>
                  <a:srgbClr val="FF0000"/>
                </a:solidFill>
                <a:latin typeface="Calibri" panose="020F0502020204030204" pitchFamily="34" charset="0"/>
                <a:ea typeface="Calibri" charset="0"/>
                <a:cs typeface="Times New Roman" charset="0"/>
              </a:rPr>
              <a:t>, </a:t>
            </a:r>
            <a:r>
              <a:rPr lang="en-GB" sz="1600" dirty="0" err="1" smtClean="0">
                <a:solidFill>
                  <a:srgbClr val="FF0000"/>
                </a:solidFill>
                <a:latin typeface="Calibri" panose="020F0502020204030204" pitchFamily="34" charset="0"/>
                <a:ea typeface="Calibri" charset="0"/>
                <a:cs typeface="Times New Roman" charset="0"/>
              </a:rPr>
              <a:t>Helsam</a:t>
            </a:r>
            <a:r>
              <a:rPr lang="en-GB" sz="1600" dirty="0" smtClean="0">
                <a:solidFill>
                  <a:srgbClr val="FF0000"/>
                </a:solidFill>
                <a:latin typeface="Calibri" panose="020F0502020204030204" pitchFamily="34" charset="0"/>
                <a:ea typeface="Calibri" charset="0"/>
                <a:cs typeface="Times New Roman" charset="0"/>
              </a:rPr>
              <a:t>)</a:t>
            </a:r>
            <a:r>
              <a:rPr lang="en-GB" sz="1600" dirty="0" smtClean="0">
                <a:latin typeface="Calibri" panose="020F0502020204030204" pitchFamily="34" charset="0"/>
                <a:ea typeface="Calibri" charset="0"/>
                <a:cs typeface="Times New Roman" charset="0"/>
              </a:rPr>
              <a:t>, </a:t>
            </a:r>
            <a:r>
              <a:rPr lang="en-GB" sz="1600" dirty="0">
                <a:solidFill>
                  <a:srgbClr val="FFC000"/>
                </a:solidFill>
                <a:latin typeface="Calibri" panose="020F0502020204030204" pitchFamily="34" charset="0"/>
                <a:ea typeface="Calibri" charset="0"/>
                <a:cs typeface="Times New Roman" charset="0"/>
              </a:rPr>
              <a:t>Faculty of </a:t>
            </a:r>
            <a:r>
              <a:rPr lang="en-GB" sz="1600" dirty="0" smtClean="0">
                <a:solidFill>
                  <a:srgbClr val="FFC000"/>
                </a:solidFill>
                <a:latin typeface="Calibri" panose="020F0502020204030204" pitchFamily="34" charset="0"/>
                <a:ea typeface="Calibri" charset="0"/>
                <a:cs typeface="Times New Roman" charset="0"/>
              </a:rPr>
              <a:t>Humanities (IFIKK)</a:t>
            </a:r>
          </a:p>
          <a:p>
            <a:pPr>
              <a:lnSpc>
                <a:spcPct val="120000"/>
              </a:lnSpc>
              <a:spcBef>
                <a:spcPts val="1200"/>
              </a:spcBef>
              <a:spcAft>
                <a:spcPts val="600"/>
              </a:spcAft>
              <a:buFont typeface="Arial" charset="0"/>
              <a:buChar char="•"/>
            </a:pPr>
            <a:r>
              <a:rPr lang="en-GB" sz="1600" dirty="0" smtClean="0">
                <a:latin typeface="Calibri" panose="020F0502020204030204" pitchFamily="34" charset="0"/>
                <a:ea typeface="Calibri" charset="0"/>
                <a:cs typeface="Times New Roman" charset="0"/>
              </a:rPr>
              <a:t>Programmable </a:t>
            </a:r>
            <a:r>
              <a:rPr lang="en-GB" sz="1600" dirty="0">
                <a:latin typeface="Calibri" panose="020F0502020204030204" pitchFamily="34" charset="0"/>
                <a:ea typeface="Calibri" charset="0"/>
                <a:cs typeface="Times New Roman" charset="0"/>
              </a:rPr>
              <a:t>Cell-like </a:t>
            </a:r>
            <a:r>
              <a:rPr lang="en-GB" sz="1600" dirty="0" smtClean="0">
                <a:latin typeface="Calibri" panose="020F0502020204030204" pitchFamily="34" charset="0"/>
                <a:ea typeface="Calibri" charset="0"/>
                <a:cs typeface="Times New Roman" charset="0"/>
              </a:rPr>
              <a:t>Compartments</a:t>
            </a:r>
            <a:r>
              <a:rPr lang="en-US" sz="1600" dirty="0" smtClean="0">
                <a:latin typeface="Calibri" panose="020F0502020204030204" pitchFamily="34" charset="0"/>
              </a:rPr>
              <a:t>: </a:t>
            </a:r>
            <a:r>
              <a:rPr lang="en-GB" sz="1600" dirty="0">
                <a:solidFill>
                  <a:srgbClr val="FF0000"/>
                </a:solidFill>
                <a:latin typeface="Calibri" panose="020F0502020204030204" pitchFamily="34" charset="0"/>
                <a:ea typeface="Calibri" charset="0"/>
                <a:cs typeface="Times New Roman" charset="0"/>
              </a:rPr>
              <a:t>Faculty of Medicine </a:t>
            </a:r>
            <a:r>
              <a:rPr lang="en-GB" sz="1600" dirty="0" smtClean="0">
                <a:solidFill>
                  <a:srgbClr val="FF0000"/>
                </a:solidFill>
                <a:latin typeface="Calibri" panose="020F0502020204030204" pitchFamily="34" charset="0"/>
                <a:ea typeface="Calibri" charset="0"/>
                <a:cs typeface="Times New Roman" charset="0"/>
              </a:rPr>
              <a:t>(NCMM, </a:t>
            </a:r>
            <a:r>
              <a:rPr lang="en-GB" sz="1600" dirty="0" err="1" smtClean="0">
                <a:solidFill>
                  <a:srgbClr val="FF0000"/>
                </a:solidFill>
                <a:latin typeface="Calibri" panose="020F0502020204030204" pitchFamily="34" charset="0"/>
                <a:ea typeface="Calibri" charset="0"/>
                <a:cs typeface="Times New Roman" charset="0"/>
              </a:rPr>
              <a:t>Klinmed</a:t>
            </a:r>
            <a:r>
              <a:rPr lang="en-GB" sz="1600" dirty="0">
                <a:solidFill>
                  <a:srgbClr val="FF0000"/>
                </a:solidFill>
                <a:latin typeface="Calibri" panose="020F0502020204030204" pitchFamily="34" charset="0"/>
                <a:ea typeface="Calibri" charset="0"/>
                <a:cs typeface="Times New Roman" charset="0"/>
              </a:rPr>
              <a:t>)</a:t>
            </a:r>
            <a:r>
              <a:rPr lang="en-GB" sz="1600" dirty="0">
                <a:latin typeface="Calibri" panose="020F0502020204030204" pitchFamily="34" charset="0"/>
                <a:ea typeface="Calibri" charset="0"/>
                <a:cs typeface="Times New Roman" charset="0"/>
              </a:rPr>
              <a:t>, </a:t>
            </a:r>
            <a:r>
              <a:rPr lang="en-GB" sz="1600" dirty="0">
                <a:solidFill>
                  <a:srgbClr val="00B050"/>
                </a:solidFill>
                <a:latin typeface="Calibri" panose="020F0502020204030204" pitchFamily="34" charset="0"/>
                <a:ea typeface="Calibri" charset="0"/>
                <a:cs typeface="Times New Roman" charset="0"/>
              </a:rPr>
              <a:t>Faculty of Mathematics and Natural Sciences </a:t>
            </a:r>
            <a:r>
              <a:rPr lang="en-GB" sz="1600" dirty="0" smtClean="0">
                <a:solidFill>
                  <a:srgbClr val="00B050"/>
                </a:solidFill>
                <a:latin typeface="Calibri" panose="020F0502020204030204" pitchFamily="34" charset="0"/>
                <a:ea typeface="Calibri" charset="0"/>
                <a:cs typeface="Times New Roman" charset="0"/>
              </a:rPr>
              <a:t>(MI)</a:t>
            </a:r>
            <a:r>
              <a:rPr lang="en-GB" sz="1600" dirty="0" smtClean="0">
                <a:latin typeface="Calibri" panose="020F0502020204030204" pitchFamily="34" charset="0"/>
                <a:ea typeface="Calibri" charset="0"/>
                <a:cs typeface="Times New Roman" charset="0"/>
              </a:rPr>
              <a:t>, </a:t>
            </a:r>
            <a:r>
              <a:rPr lang="en-GB" sz="1600" dirty="0" smtClean="0">
                <a:solidFill>
                  <a:srgbClr val="FFC000"/>
                </a:solidFill>
                <a:latin typeface="Calibri" panose="020F0502020204030204" pitchFamily="34" charset="0"/>
                <a:ea typeface="Calibri" charset="0"/>
                <a:cs typeface="Times New Roman" charset="0"/>
              </a:rPr>
              <a:t>Faculty </a:t>
            </a:r>
            <a:r>
              <a:rPr lang="en-GB" sz="1600" dirty="0">
                <a:solidFill>
                  <a:srgbClr val="FFC000"/>
                </a:solidFill>
                <a:latin typeface="Calibri" panose="020F0502020204030204" pitchFamily="34" charset="0"/>
                <a:ea typeface="Calibri" charset="0"/>
                <a:cs typeface="Times New Roman" charset="0"/>
              </a:rPr>
              <a:t>of Humanities (IFIKK)</a:t>
            </a:r>
          </a:p>
          <a:p>
            <a:pPr lvl="0">
              <a:lnSpc>
                <a:spcPct val="120000"/>
              </a:lnSpc>
              <a:spcBef>
                <a:spcPts val="1200"/>
              </a:spcBef>
              <a:spcAft>
                <a:spcPts val="600"/>
              </a:spcAft>
              <a:buFont typeface="Arial" charset="0"/>
              <a:buChar char="•"/>
            </a:pPr>
            <a:r>
              <a:rPr lang="en-US" sz="1600" dirty="0">
                <a:latin typeface="Calibri" panose="020F0502020204030204" pitchFamily="34" charset="0"/>
                <a:ea typeface="Calibri" charset="0"/>
                <a:cs typeface="Times New Roman" charset="0"/>
              </a:rPr>
              <a:t>Organ on a chip and </a:t>
            </a:r>
            <a:r>
              <a:rPr lang="en-US" sz="1600" dirty="0" err="1" smtClean="0">
                <a:latin typeface="Calibri" panose="020F0502020204030204" pitchFamily="34" charset="0"/>
                <a:ea typeface="Calibri" charset="0"/>
                <a:cs typeface="Times New Roman" charset="0"/>
              </a:rPr>
              <a:t>nano</a:t>
            </a:r>
            <a:r>
              <a:rPr lang="en-US" sz="1600" dirty="0" smtClean="0">
                <a:latin typeface="Calibri" panose="020F0502020204030204" pitchFamily="34" charset="0"/>
                <a:ea typeface="Calibri" charset="0"/>
                <a:cs typeface="Times New Roman" charset="0"/>
              </a:rPr>
              <a:t>-device (</a:t>
            </a:r>
            <a:r>
              <a:rPr lang="en-GB" sz="1600" dirty="0" smtClean="0">
                <a:latin typeface="Calibri" panose="020F0502020204030204" pitchFamily="34" charset="0"/>
                <a:ea typeface="Calibri" charset="0"/>
                <a:cs typeface="Times New Roman" charset="0"/>
              </a:rPr>
              <a:t>CHIP): </a:t>
            </a:r>
            <a:r>
              <a:rPr lang="en-GB" sz="1600" dirty="0" smtClean="0">
                <a:solidFill>
                  <a:srgbClr val="FF0000"/>
                </a:solidFill>
                <a:latin typeface="Calibri" panose="020F0502020204030204" pitchFamily="34" charset="0"/>
                <a:ea typeface="Calibri" charset="0"/>
                <a:cs typeface="Times New Roman" charset="0"/>
              </a:rPr>
              <a:t>OUS/Faculty </a:t>
            </a:r>
            <a:r>
              <a:rPr lang="en-GB" sz="1600" dirty="0">
                <a:solidFill>
                  <a:srgbClr val="FF0000"/>
                </a:solidFill>
                <a:latin typeface="Calibri" panose="020F0502020204030204" pitchFamily="34" charset="0"/>
                <a:ea typeface="Calibri" charset="0"/>
                <a:cs typeface="Times New Roman" charset="0"/>
              </a:rPr>
              <a:t>of </a:t>
            </a:r>
            <a:r>
              <a:rPr lang="en-GB" sz="1600" dirty="0" smtClean="0">
                <a:solidFill>
                  <a:srgbClr val="FF0000"/>
                </a:solidFill>
                <a:latin typeface="Calibri" panose="020F0502020204030204" pitchFamily="34" charset="0"/>
                <a:ea typeface="Calibri" charset="0"/>
                <a:cs typeface="Times New Roman" charset="0"/>
              </a:rPr>
              <a:t>Medicine (IMB)</a:t>
            </a:r>
            <a:r>
              <a:rPr lang="en-GB" sz="1600" dirty="0" smtClean="0">
                <a:latin typeface="Calibri" panose="020F0502020204030204" pitchFamily="34" charset="0"/>
                <a:ea typeface="Calibri" charset="0"/>
                <a:cs typeface="Times New Roman" charset="0"/>
              </a:rPr>
              <a:t>, </a:t>
            </a:r>
            <a:r>
              <a:rPr lang="en-GB" sz="1600" dirty="0" smtClean="0">
                <a:solidFill>
                  <a:srgbClr val="00B050"/>
                </a:solidFill>
                <a:latin typeface="Calibri" panose="020F0502020204030204" pitchFamily="34" charset="0"/>
                <a:ea typeface="Calibri" charset="0"/>
                <a:cs typeface="Times New Roman" charset="0"/>
              </a:rPr>
              <a:t>Faculty </a:t>
            </a:r>
            <a:r>
              <a:rPr lang="en-GB" sz="1600" dirty="0">
                <a:solidFill>
                  <a:srgbClr val="00B050"/>
                </a:solidFill>
                <a:latin typeface="Calibri" panose="020F0502020204030204" pitchFamily="34" charset="0"/>
                <a:ea typeface="Calibri" charset="0"/>
                <a:cs typeface="Times New Roman" charset="0"/>
              </a:rPr>
              <a:t>of Mathematics and Natural Sciences </a:t>
            </a:r>
            <a:r>
              <a:rPr lang="en-GB" sz="1600" dirty="0" smtClean="0">
                <a:solidFill>
                  <a:srgbClr val="00B050"/>
                </a:solidFill>
                <a:latin typeface="Calibri" panose="020F0502020204030204" pitchFamily="34" charset="0"/>
                <a:ea typeface="Calibri" charset="0"/>
                <a:cs typeface="Times New Roman" charset="0"/>
              </a:rPr>
              <a:t>(FI, IFI, KI)</a:t>
            </a:r>
            <a:endParaRPr lang="en-GB" sz="1600" dirty="0" smtClean="0">
              <a:latin typeface="Calibri" panose="020F0502020204030204" pitchFamily="34" charset="0"/>
              <a:ea typeface="Calibri" charset="0"/>
              <a:cs typeface="Times New Roman" charset="0"/>
            </a:endParaRPr>
          </a:p>
          <a:p>
            <a:pPr lvl="0">
              <a:lnSpc>
                <a:spcPct val="120000"/>
              </a:lnSpc>
              <a:spcBef>
                <a:spcPts val="1200"/>
              </a:spcBef>
              <a:spcAft>
                <a:spcPts val="600"/>
              </a:spcAft>
              <a:buFont typeface="Arial" charset="0"/>
              <a:buChar char="•"/>
            </a:pPr>
            <a:r>
              <a:rPr lang="en-US" sz="1600" dirty="0">
                <a:latin typeface="Calibri" charset="0"/>
                <a:ea typeface="Calibri" charset="0"/>
                <a:cs typeface="Calibri" charset="0"/>
              </a:rPr>
              <a:t>The genetic history of Eastern Eurasia (ARCH-GEN</a:t>
            </a:r>
            <a:r>
              <a:rPr lang="en-US" sz="1600" dirty="0" smtClean="0">
                <a:latin typeface="Calibri" charset="0"/>
                <a:ea typeface="Calibri" charset="0"/>
                <a:cs typeface="Calibri" charset="0"/>
              </a:rPr>
              <a:t>)</a:t>
            </a:r>
            <a:r>
              <a:rPr lang="en-US" sz="1600" dirty="0" smtClean="0">
                <a:latin typeface="Calibri" panose="020F0502020204030204" pitchFamily="34" charset="0"/>
              </a:rPr>
              <a:t>: </a:t>
            </a:r>
            <a:r>
              <a:rPr lang="en-GB" sz="1600" dirty="0">
                <a:solidFill>
                  <a:srgbClr val="00B050"/>
                </a:solidFill>
                <a:latin typeface="Calibri" panose="020F0502020204030204" pitchFamily="34" charset="0"/>
                <a:ea typeface="Calibri" charset="0"/>
                <a:cs typeface="Times New Roman" charset="0"/>
              </a:rPr>
              <a:t>Faculty of Mathematics and Natural Sciences (CEES/IBV)</a:t>
            </a:r>
            <a:r>
              <a:rPr lang="en-GB" sz="1600" dirty="0">
                <a:latin typeface="Calibri" panose="020F0502020204030204" pitchFamily="34" charset="0"/>
                <a:ea typeface="Calibri" charset="0"/>
                <a:cs typeface="Times New Roman" charset="0"/>
              </a:rPr>
              <a:t>, </a:t>
            </a:r>
            <a:r>
              <a:rPr lang="en-GB" sz="1600" dirty="0">
                <a:solidFill>
                  <a:srgbClr val="FF86E4"/>
                </a:solidFill>
                <a:latin typeface="Calibri" panose="020F0502020204030204" pitchFamily="34" charset="0"/>
                <a:ea typeface="Calibri" charset="0"/>
                <a:cs typeface="Times New Roman" charset="0"/>
              </a:rPr>
              <a:t>Museum of Cultural History</a:t>
            </a:r>
            <a:endParaRPr lang="en-US" sz="1600" dirty="0">
              <a:solidFill>
                <a:srgbClr val="FF86E4"/>
              </a:solidFill>
              <a:latin typeface="Calibri" panose="020F0502020204030204" pitchFamily="34" charset="0"/>
            </a:endParaRPr>
          </a:p>
          <a:p>
            <a:pPr>
              <a:lnSpc>
                <a:spcPct val="120000"/>
              </a:lnSpc>
              <a:spcBef>
                <a:spcPts val="1200"/>
              </a:spcBef>
              <a:spcAft>
                <a:spcPts val="600"/>
              </a:spcAft>
              <a:buFont typeface="Arial" charset="0"/>
              <a:buChar char="•"/>
            </a:pPr>
            <a:r>
              <a:rPr lang="en-US" sz="1600" dirty="0" err="1">
                <a:latin typeface="Calibri" charset="0"/>
                <a:ea typeface="Calibri" charset="0"/>
                <a:cs typeface="Calibri" charset="0"/>
              </a:rPr>
              <a:t>Personalised</a:t>
            </a:r>
            <a:r>
              <a:rPr lang="en-US" sz="1600" dirty="0">
                <a:latin typeface="Calibri" charset="0"/>
                <a:ea typeface="Calibri" charset="0"/>
                <a:cs typeface="Calibri" charset="0"/>
              </a:rPr>
              <a:t> cancer therapies (PERCATHE</a:t>
            </a:r>
            <a:r>
              <a:rPr lang="en-US" sz="1600" dirty="0" smtClean="0">
                <a:latin typeface="Calibri" charset="0"/>
                <a:ea typeface="Calibri" charset="0"/>
                <a:cs typeface="Calibri" charset="0"/>
              </a:rPr>
              <a:t>)</a:t>
            </a:r>
            <a:r>
              <a:rPr lang="en-US" sz="1600" dirty="0" smtClean="0">
                <a:latin typeface="Calibri" panose="020F0502020204030204" pitchFamily="34" charset="0"/>
              </a:rPr>
              <a:t>: </a:t>
            </a:r>
            <a:r>
              <a:rPr lang="en-GB" sz="1600" dirty="0" smtClean="0">
                <a:solidFill>
                  <a:srgbClr val="FF0000"/>
                </a:solidFill>
                <a:latin typeface="Calibri" panose="020F0502020204030204" pitchFamily="34" charset="0"/>
                <a:ea typeface="Calibri" charset="0"/>
                <a:cs typeface="Times New Roman" charset="0"/>
              </a:rPr>
              <a:t>Faculty </a:t>
            </a:r>
            <a:r>
              <a:rPr lang="en-GB" sz="1600" dirty="0">
                <a:solidFill>
                  <a:srgbClr val="FF0000"/>
                </a:solidFill>
                <a:latin typeface="Calibri" panose="020F0502020204030204" pitchFamily="34" charset="0"/>
                <a:ea typeface="Calibri" charset="0"/>
                <a:cs typeface="Times New Roman" charset="0"/>
              </a:rPr>
              <a:t>of Medicine (IMB, </a:t>
            </a:r>
            <a:r>
              <a:rPr lang="en-GB" sz="1600" dirty="0" smtClean="0">
                <a:solidFill>
                  <a:srgbClr val="FF0000"/>
                </a:solidFill>
                <a:latin typeface="Calibri" panose="020F0502020204030204" pitchFamily="34" charset="0"/>
                <a:ea typeface="Calibri" charset="0"/>
                <a:cs typeface="Times New Roman" charset="0"/>
              </a:rPr>
              <a:t>NCMM, </a:t>
            </a:r>
            <a:r>
              <a:rPr lang="en-GB" sz="1600" dirty="0" err="1" smtClean="0">
                <a:solidFill>
                  <a:srgbClr val="FF0000"/>
                </a:solidFill>
                <a:latin typeface="Calibri" panose="020F0502020204030204" pitchFamily="34" charset="0"/>
                <a:ea typeface="Calibri" charset="0"/>
                <a:cs typeface="Times New Roman" charset="0"/>
              </a:rPr>
              <a:t>Klinmed</a:t>
            </a:r>
            <a:r>
              <a:rPr lang="en-GB" sz="1600" dirty="0" smtClean="0">
                <a:solidFill>
                  <a:srgbClr val="FF0000"/>
                </a:solidFill>
                <a:latin typeface="Calibri" panose="020F0502020204030204" pitchFamily="34" charset="0"/>
                <a:ea typeface="Calibri" charset="0"/>
                <a:cs typeface="Times New Roman" charset="0"/>
              </a:rPr>
              <a:t>)</a:t>
            </a:r>
            <a:endParaRPr lang="en-US" sz="1600" dirty="0">
              <a:solidFill>
                <a:srgbClr val="FF0000"/>
              </a:solidFill>
              <a:latin typeface="Calibri" panose="020F0502020204030204" pitchFamily="34" charset="0"/>
            </a:endParaRPr>
          </a:p>
          <a:p>
            <a:pPr lvl="0">
              <a:lnSpc>
                <a:spcPct val="120000"/>
              </a:lnSpc>
              <a:spcBef>
                <a:spcPts val="1200"/>
              </a:spcBef>
              <a:spcAft>
                <a:spcPts val="600"/>
              </a:spcAft>
              <a:buFont typeface="Arial" charset="0"/>
              <a:buChar char="•"/>
            </a:pPr>
            <a:endParaRPr lang="en-US" sz="1600" dirty="0">
              <a:latin typeface="Calibri" panose="020F0502020204030204" pitchFamily="34" charset="0"/>
              <a:ea typeface="Calibri" charset="0"/>
              <a:cs typeface="Times New Roman" charset="0"/>
            </a:endParaRPr>
          </a:p>
          <a:p>
            <a:pPr marL="0" indent="0">
              <a:lnSpc>
                <a:spcPct val="120000"/>
              </a:lnSpc>
              <a:spcAft>
                <a:spcPts val="600"/>
              </a:spcAft>
              <a:buNone/>
            </a:pPr>
            <a:endParaRPr lang="nb-NO" sz="1600" dirty="0">
              <a:latin typeface="Calibri" panose="020F0502020204030204" pitchFamily="34" charset="0"/>
            </a:endParaRPr>
          </a:p>
        </p:txBody>
      </p:sp>
      <p:sp>
        <p:nvSpPr>
          <p:cNvPr id="4" name="Slide Number Placeholder 3"/>
          <p:cNvSpPr>
            <a:spLocks noGrp="1"/>
          </p:cNvSpPr>
          <p:nvPr>
            <p:ph type="sldNum" sz="quarter" idx="12"/>
          </p:nvPr>
        </p:nvSpPr>
        <p:spPr/>
        <p:txBody>
          <a:bodyPr/>
          <a:lstStyle/>
          <a:p>
            <a:pPr>
              <a:defRPr/>
            </a:pPr>
            <a:fld id="{819C5286-9A99-C141-AF71-FF3EE76F0057}" type="slidenum">
              <a:rPr lang="en-US" smtClean="0"/>
              <a:pPr>
                <a:defRPr/>
              </a:pPr>
              <a:t>9</a:t>
            </a:fld>
            <a:endParaRPr lang="en-US" dirty="0"/>
          </a:p>
        </p:txBody>
      </p:sp>
    </p:spTree>
    <p:extLst>
      <p:ext uri="{BB962C8B-B14F-4D97-AF65-F5344CB8AC3E}">
        <p14:creationId xmlns:p14="http://schemas.microsoft.com/office/powerpoint/2010/main" val="9541926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llage_oslo_life_science_2017_3060.jpe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84050" y="1354740"/>
            <a:ext cx="7101869" cy="4762430"/>
          </a:xfrm>
          <a:prstGeom prst="rect">
            <a:avLst/>
          </a:prstGeom>
        </p:spPr>
      </p:pic>
      <p:sp>
        <p:nvSpPr>
          <p:cNvPr id="3" name="Title 2"/>
          <p:cNvSpPr>
            <a:spLocks noGrp="1"/>
          </p:cNvSpPr>
          <p:nvPr>
            <p:ph type="title"/>
          </p:nvPr>
        </p:nvSpPr>
        <p:spPr/>
        <p:txBody>
          <a:bodyPr/>
          <a:lstStyle/>
          <a:p>
            <a:r>
              <a:rPr lang="en-US" dirty="0" smtClean="0"/>
              <a:t>Create meeting places</a:t>
            </a:r>
            <a:endParaRPr lang="en-US" dirty="0"/>
          </a:p>
        </p:txBody>
      </p:sp>
      <p:sp>
        <p:nvSpPr>
          <p:cNvPr id="2" name="Slide Number Placeholder 1"/>
          <p:cNvSpPr>
            <a:spLocks noGrp="1"/>
          </p:cNvSpPr>
          <p:nvPr>
            <p:ph type="sldNum" sz="quarter" idx="12"/>
          </p:nvPr>
        </p:nvSpPr>
        <p:spPr>
          <a:prstGeom prst="rect">
            <a:avLst/>
          </a:prstGeom>
        </p:spPr>
        <p:txBody>
          <a:bodyPr/>
          <a:lstStyle/>
          <a:p>
            <a:pPr>
              <a:defRPr/>
            </a:pPr>
            <a:fld id="{A51ED31C-682B-FD41-BCA8-981CB9C06B15}" type="slidenum">
              <a:rPr lang="en-US" smtClean="0">
                <a:solidFill>
                  <a:srgbClr val="000000"/>
                </a:solidFill>
              </a:rPr>
              <a:pPr>
                <a:defRPr/>
              </a:pPr>
              <a:t>10</a:t>
            </a:fld>
            <a:endParaRPr lang="en-US">
              <a:solidFill>
                <a:srgbClr val="000000"/>
              </a:solidFill>
            </a:endParaRPr>
          </a:p>
        </p:txBody>
      </p:sp>
    </p:spTree>
    <p:extLst>
      <p:ext uri="{BB962C8B-B14F-4D97-AF65-F5344CB8AC3E}">
        <p14:creationId xmlns:p14="http://schemas.microsoft.com/office/powerpoint/2010/main" val="19783812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0942"/>
            <a:ext cx="8229600" cy="1143000"/>
          </a:xfrm>
        </p:spPr>
        <p:txBody>
          <a:bodyPr/>
          <a:lstStyle/>
          <a:p>
            <a:r>
              <a:rPr lang="nb-NO" sz="4400" dirty="0" err="1" smtClean="0"/>
              <a:t>Other</a:t>
            </a:r>
            <a:r>
              <a:rPr lang="nb-NO" sz="4400" dirty="0" smtClean="0"/>
              <a:t> </a:t>
            </a:r>
            <a:r>
              <a:rPr lang="nb-NO" sz="4400" dirty="0" err="1" smtClean="0"/>
              <a:t>meeting</a:t>
            </a:r>
            <a:r>
              <a:rPr lang="nb-NO" sz="4400" dirty="0" smtClean="0"/>
              <a:t> </a:t>
            </a:r>
            <a:r>
              <a:rPr lang="nb-NO" sz="4400" dirty="0" err="1" smtClean="0"/>
              <a:t>places</a:t>
            </a:r>
            <a:endParaRPr lang="nb-NO" sz="4400" dirty="0"/>
          </a:p>
        </p:txBody>
      </p:sp>
      <p:sp>
        <p:nvSpPr>
          <p:cNvPr id="2" name="Slide Number Placeholder 1"/>
          <p:cNvSpPr>
            <a:spLocks noGrp="1"/>
          </p:cNvSpPr>
          <p:nvPr>
            <p:ph type="sldNum" sz="quarter" idx="12"/>
          </p:nvPr>
        </p:nvSpPr>
        <p:spPr/>
        <p:txBody>
          <a:bodyPr/>
          <a:lstStyle/>
          <a:p>
            <a:pPr>
              <a:defRPr/>
            </a:pPr>
            <a:fld id="{819C5286-9A99-C141-AF71-FF3EE76F0057}" type="slidenum">
              <a:rPr lang="en-US" smtClean="0"/>
              <a:pPr>
                <a:defRPr/>
              </a:pPr>
              <a:t>11</a:t>
            </a:fld>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6051" y="1123872"/>
            <a:ext cx="4058413" cy="2029207"/>
          </a:xfrm>
          <a:prstGeom prst="rect">
            <a:avLst/>
          </a:prstGeom>
        </p:spPr>
      </p:pic>
      <p:pic>
        <p:nvPicPr>
          <p:cNvPr id="6" name="Picture 5"/>
          <p:cNvPicPr>
            <a:picLocks noChangeAspect="1"/>
          </p:cNvPicPr>
          <p:nvPr/>
        </p:nvPicPr>
        <p:blipFill>
          <a:blip r:embed="rId4"/>
          <a:stretch>
            <a:fillRect/>
          </a:stretch>
        </p:blipFill>
        <p:spPr>
          <a:xfrm>
            <a:off x="1041537" y="3510756"/>
            <a:ext cx="2783719" cy="67183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3608" y="1263123"/>
            <a:ext cx="3779912" cy="1889956"/>
          </a:xfrm>
          <a:prstGeom prst="rect">
            <a:avLst/>
          </a:prstGeom>
        </p:spPr>
      </p:pic>
      <p:pic>
        <p:nvPicPr>
          <p:cNvPr id="8" name="Picture 7"/>
          <p:cNvPicPr>
            <a:picLocks noChangeAspect="1"/>
          </p:cNvPicPr>
          <p:nvPr/>
        </p:nvPicPr>
        <p:blipFill>
          <a:blip r:embed="rId6"/>
          <a:stretch>
            <a:fillRect/>
          </a:stretch>
        </p:blipFill>
        <p:spPr>
          <a:xfrm>
            <a:off x="1259632" y="4542286"/>
            <a:ext cx="3310325" cy="826157"/>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2547" y="6118049"/>
            <a:ext cx="2987824" cy="732465"/>
          </a:xfrm>
          <a:prstGeom prst="rect">
            <a:avLst/>
          </a:prstGeom>
        </p:spPr>
      </p:pic>
      <p:pic>
        <p:nvPicPr>
          <p:cNvPr id="14" name="Picture 13"/>
          <p:cNvPicPr>
            <a:picLocks noChangeAspect="1"/>
          </p:cNvPicPr>
          <p:nvPr/>
        </p:nvPicPr>
        <p:blipFill rotWithShape="1">
          <a:blip r:embed="rId8"/>
          <a:srcRect t="41600" b="38070"/>
          <a:stretch/>
        </p:blipFill>
        <p:spPr>
          <a:xfrm>
            <a:off x="5142691" y="3491658"/>
            <a:ext cx="3703048" cy="564634"/>
          </a:xfrm>
          <a:prstGeom prst="rect">
            <a:avLst/>
          </a:prstGeom>
        </p:spPr>
      </p:pic>
      <p:pic>
        <p:nvPicPr>
          <p:cNvPr id="15" name="Picture 14"/>
          <p:cNvPicPr>
            <a:picLocks noChangeAspect="1"/>
          </p:cNvPicPr>
          <p:nvPr/>
        </p:nvPicPr>
        <p:blipFill>
          <a:blip r:embed="rId9"/>
          <a:stretch>
            <a:fillRect/>
          </a:stretch>
        </p:blipFill>
        <p:spPr>
          <a:xfrm>
            <a:off x="5289806" y="7941621"/>
            <a:ext cx="2334845" cy="1251355"/>
          </a:xfrm>
          <a:prstGeom prst="rect">
            <a:avLst/>
          </a:prstGeom>
        </p:spPr>
      </p:pic>
      <p:pic>
        <p:nvPicPr>
          <p:cNvPr id="17" name="Picture 16"/>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5360367" y="4129058"/>
            <a:ext cx="2987824" cy="1896815"/>
          </a:xfrm>
          <a:prstGeom prst="rect">
            <a:avLst/>
          </a:prstGeom>
        </p:spPr>
      </p:pic>
      <p:pic>
        <p:nvPicPr>
          <p:cNvPr id="18" name="Picture 17"/>
          <p:cNvPicPr>
            <a:picLocks noChangeAspect="1"/>
          </p:cNvPicPr>
          <p:nvPr/>
        </p:nvPicPr>
        <p:blipFill>
          <a:blip r:embed="rId9"/>
          <a:stretch>
            <a:fillRect/>
          </a:stretch>
        </p:blipFill>
        <p:spPr>
          <a:xfrm>
            <a:off x="1259631" y="5728141"/>
            <a:ext cx="1823795" cy="977459"/>
          </a:xfrm>
          <a:prstGeom prst="rect">
            <a:avLst/>
          </a:prstGeom>
        </p:spPr>
      </p:pic>
      <p:pic>
        <p:nvPicPr>
          <p:cNvPr id="20" name="Picture 19"/>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3286075" y="5618615"/>
            <a:ext cx="1647910" cy="1164805"/>
          </a:xfrm>
          <a:prstGeom prst="rect">
            <a:avLst/>
          </a:prstGeom>
        </p:spPr>
      </p:pic>
    </p:spTree>
    <p:extLst>
      <p:ext uri="{BB962C8B-B14F-4D97-AF65-F5344CB8AC3E}">
        <p14:creationId xmlns:p14="http://schemas.microsoft.com/office/powerpoint/2010/main" val="13557289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Great news 6 September 2017</a:t>
            </a:r>
            <a:br>
              <a:rPr lang="en-US" b="1" dirty="0" smtClean="0">
                <a:solidFill>
                  <a:srgbClr val="FF0000"/>
                </a:solidFill>
              </a:rPr>
            </a:br>
            <a:r>
              <a:rPr lang="en-US" b="1" dirty="0" smtClean="0">
                <a:solidFill>
                  <a:srgbClr val="FF0000"/>
                </a:solidFill>
              </a:rPr>
              <a:t>– 50 mill. NOK National Budget 2018!</a:t>
            </a:r>
            <a:endParaRPr lang="en-US" b="1" dirty="0">
              <a:solidFill>
                <a:srgbClr val="FF0000"/>
              </a:solidFill>
            </a:endParaRPr>
          </a:p>
        </p:txBody>
      </p:sp>
      <p:sp>
        <p:nvSpPr>
          <p:cNvPr id="3" name="Slide Number Placeholder 2"/>
          <p:cNvSpPr>
            <a:spLocks noGrp="1"/>
          </p:cNvSpPr>
          <p:nvPr>
            <p:ph type="sldNum" sz="quarter" idx="12"/>
          </p:nvPr>
        </p:nvSpPr>
        <p:spPr/>
        <p:txBody>
          <a:bodyPr/>
          <a:lstStyle/>
          <a:p>
            <a:fld id="{9AE7C733-30B9-4302-BCE0-C2D5CC059C84}" type="slidenum">
              <a:rPr lang="en-US" smtClean="0">
                <a:solidFill>
                  <a:prstClr val="black">
                    <a:tint val="75000"/>
                  </a:prstClr>
                </a:solidFill>
              </a:rPr>
              <a:pPr/>
              <a:t>12</a:t>
            </a:fld>
            <a:endParaRPr lang="en-US">
              <a:solidFill>
                <a:prstClr val="black">
                  <a:tint val="75000"/>
                </a:prst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8146" y="1417638"/>
            <a:ext cx="5527707" cy="5301574"/>
          </a:xfrm>
          <a:prstGeom prst="rect">
            <a:avLst/>
          </a:prstGeom>
        </p:spPr>
      </p:pic>
    </p:spTree>
    <p:extLst>
      <p:ext uri="{BB962C8B-B14F-4D97-AF65-F5344CB8AC3E}">
        <p14:creationId xmlns:p14="http://schemas.microsoft.com/office/powerpoint/2010/main" val="11609692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51ED31C-682B-FD41-BCA8-981CB9C06B15}" type="slidenum">
              <a:rPr kumimoji="0" lang="en-GB" sz="9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GB" sz="900" b="0" i="0" u="none" strike="noStrike" kern="1200" cap="none" spc="0" normalizeH="0" baseline="0" noProof="0" dirty="0">
              <a:ln>
                <a:noFill/>
              </a:ln>
              <a:solidFill>
                <a:srgbClr val="000000"/>
              </a:solidFill>
              <a:effectLst/>
              <a:uLnTx/>
              <a:uFillTx/>
              <a:latin typeface="Arial" charset="0"/>
              <a:ea typeface="ヒラギノ角ゴ Pro W3" charset="-128"/>
            </a:endParaRPr>
          </a:p>
        </p:txBody>
      </p:sp>
      <p:sp>
        <p:nvSpPr>
          <p:cNvPr id="4" name="TextBox 3"/>
          <p:cNvSpPr txBox="1"/>
          <p:nvPr/>
        </p:nvSpPr>
        <p:spPr>
          <a:xfrm>
            <a:off x="1244965" y="260648"/>
            <a:ext cx="7743767"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4000" b="0" i="0" u="none" strike="noStrike" kern="1200" cap="none" spc="0" normalizeH="0" baseline="0" noProof="0" dirty="0" smtClean="0">
                <a:ln>
                  <a:noFill/>
                </a:ln>
                <a:solidFill>
                  <a:prstClr val="black"/>
                </a:solidFill>
                <a:effectLst/>
                <a:uLnTx/>
                <a:uFillTx/>
                <a:latin typeface="Calibri" charset="0"/>
                <a:ea typeface="Calibri" charset="0"/>
                <a:cs typeface="Calibri" charset="0"/>
              </a:rPr>
              <a:t>  Anchoring, discussions and support</a:t>
            </a:r>
            <a:endParaRPr kumimoji="0" lang="en-GB" sz="4000" b="0" i="0" u="none" strike="noStrike" kern="1200" cap="none" spc="0" normalizeH="0" baseline="0" noProof="0" dirty="0">
              <a:ln>
                <a:noFill/>
              </a:ln>
              <a:solidFill>
                <a:prstClr val="black"/>
              </a:solidFill>
              <a:effectLst/>
              <a:uLnTx/>
              <a:uFillTx/>
              <a:latin typeface="Calibri" charset="0"/>
              <a:ea typeface="Calibri" charset="0"/>
              <a:cs typeface="Calibri" charset="0"/>
            </a:endParaRPr>
          </a:p>
        </p:txBody>
      </p:sp>
      <p:pic>
        <p:nvPicPr>
          <p:cNvPr id="5" name="Picture 4"/>
          <p:cNvPicPr>
            <a:picLocks noChangeAspect="1"/>
          </p:cNvPicPr>
          <p:nvPr/>
        </p:nvPicPr>
        <p:blipFill rotWithShape="1">
          <a:blip r:embed="rId3" cstate="hqprint">
            <a:extLst>
              <a:ext uri="{28A0092B-C50C-407E-A947-70E740481C1C}">
                <a14:useLocalDpi xmlns:a14="http://schemas.microsoft.com/office/drawing/2010/main"/>
              </a:ext>
            </a:extLst>
          </a:blip>
          <a:srcRect l="16997" t="9888" r="10764" b="20585"/>
          <a:stretch/>
        </p:blipFill>
        <p:spPr>
          <a:xfrm>
            <a:off x="3578407" y="1269345"/>
            <a:ext cx="4477337" cy="3231925"/>
          </a:xfrm>
          <a:prstGeom prst="rect">
            <a:avLst/>
          </a:prstGeom>
        </p:spPr>
      </p:pic>
      <p:sp>
        <p:nvSpPr>
          <p:cNvPr id="6" name="Rectangle 5"/>
          <p:cNvSpPr/>
          <p:nvPr/>
        </p:nvSpPr>
        <p:spPr>
          <a:xfrm>
            <a:off x="214813" y="1312135"/>
            <a:ext cx="4032448" cy="209288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smtClean="0">
                <a:ln>
                  <a:noFill/>
                </a:ln>
                <a:solidFill>
                  <a:srgbClr val="000000"/>
                </a:solidFill>
                <a:effectLst/>
                <a:uLnTx/>
                <a:uFillTx/>
                <a:latin typeface="Arial" charset="0"/>
                <a:ea typeface="ヒラギノ角ゴ Pro W3" charset="-128"/>
              </a:rPr>
              <a:t>The board</a:t>
            </a:r>
            <a:r>
              <a:rPr kumimoji="0" lang="en-GB" sz="2000" b="0" i="0" u="none" strike="noStrike" kern="1200" cap="none" spc="0" normalizeH="0" baseline="0" noProof="0" dirty="0" smtClean="0">
                <a:ln>
                  <a:noFill/>
                </a:ln>
                <a:solidFill>
                  <a:srgbClr val="000000"/>
                </a:solidFill>
                <a:effectLst/>
                <a:uLnTx/>
                <a:uFillTx/>
                <a:latin typeface="Arial" charset="0"/>
                <a:ea typeface="ヒラギノ角ゴ Pro W3" charset="-128"/>
              </a:rPr>
              <a:t/>
            </a:r>
            <a:br>
              <a:rPr kumimoji="0" lang="en-GB" sz="2000" b="0" i="0" u="none" strike="noStrike" kern="1200" cap="none" spc="0" normalizeH="0" baseline="0" noProof="0" dirty="0" smtClean="0">
                <a:ln>
                  <a:noFill/>
                </a:ln>
                <a:solidFill>
                  <a:srgbClr val="000000"/>
                </a:solidFill>
                <a:effectLst/>
                <a:uLnTx/>
                <a:uFillTx/>
                <a:latin typeface="Arial" charset="0"/>
                <a:ea typeface="ヒラギノ角ゴ Pro W3" charset="-128"/>
              </a:rPr>
            </a:br>
            <a:endParaRPr kumimoji="0" lang="en-GB" sz="1000" b="0" i="0" u="none" strike="noStrike" kern="1200" cap="none" spc="0" normalizeH="0" baseline="0" noProof="0" dirty="0" smtClean="0">
              <a:ln>
                <a:noFill/>
              </a:ln>
              <a:solidFill>
                <a:srgbClr val="000000"/>
              </a:solidFill>
              <a:effectLst/>
              <a:uLnTx/>
              <a:uFillTx/>
              <a:latin typeface="Arial" charset="0"/>
              <a:ea typeface="ヒラギノ角ゴ Pro W3" charset="-128"/>
            </a:endParaRP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GB" sz="2000" b="0" i="0" u="none" strike="noStrike" kern="1200" cap="none" spc="0" normalizeH="0" baseline="0" noProof="0" dirty="0" smtClean="0">
                <a:ln>
                  <a:noFill/>
                </a:ln>
                <a:solidFill>
                  <a:srgbClr val="000000"/>
                </a:solidFill>
                <a:effectLst/>
                <a:uLnTx/>
                <a:uFillTx/>
                <a:latin typeface="Arial" charset="0"/>
                <a:ea typeface="ヒラギノ角ゴ Pro W3" charset="-128"/>
              </a:rPr>
              <a:t>Vice-Rector</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GB" sz="2000" b="0" i="0" u="none" strike="noStrike" kern="1200" cap="none" spc="0" normalizeH="0" baseline="0" noProof="0" dirty="0" smtClean="0">
                <a:ln>
                  <a:noFill/>
                </a:ln>
                <a:solidFill>
                  <a:srgbClr val="000000"/>
                </a:solidFill>
                <a:effectLst/>
                <a:uLnTx/>
                <a:uFillTx/>
                <a:latin typeface="Arial" charset="0"/>
                <a:ea typeface="ヒラギノ角ゴ Pro W3" charset="-128"/>
              </a:rPr>
              <a:t>3 faculties </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GB" sz="2000" b="0" i="0" u="none" strike="noStrike" kern="1200" cap="none" spc="0" normalizeH="0" baseline="0" noProof="0" dirty="0" smtClean="0">
                <a:ln>
                  <a:noFill/>
                </a:ln>
                <a:solidFill>
                  <a:srgbClr val="000000"/>
                </a:solidFill>
                <a:effectLst/>
                <a:uLnTx/>
                <a:uFillTx/>
                <a:latin typeface="Arial" charset="0"/>
                <a:ea typeface="ヒラギノ角ゴ Pro W3" charset="-128"/>
              </a:rPr>
              <a:t>Student rep</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GB" sz="2000" b="0" i="0" u="none" strike="noStrike" kern="1200" cap="none" spc="0" normalizeH="0" baseline="0" noProof="0" dirty="0" smtClean="0">
                <a:ln>
                  <a:noFill/>
                </a:ln>
                <a:solidFill>
                  <a:srgbClr val="000000"/>
                </a:solidFill>
                <a:effectLst/>
                <a:uLnTx/>
                <a:uFillTx/>
                <a:latin typeface="Arial" charset="0"/>
                <a:ea typeface="ヒラギノ角ゴ Pro W3" charset="-128"/>
              </a:rPr>
              <a:t>HSØ/OUS</a:t>
            </a:r>
          </a:p>
          <a:p>
            <a:pPr marL="342900" marR="0" lvl="0" indent="-342900" algn="l" defTabSz="914400" rtl="0" eaLnBrk="0" fontAlgn="base" latinLnBrk="0" hangingPunct="0">
              <a:lnSpc>
                <a:spcPct val="100000"/>
              </a:lnSpc>
              <a:spcBef>
                <a:spcPct val="0"/>
              </a:spcBef>
              <a:spcAft>
                <a:spcPct val="0"/>
              </a:spcAft>
              <a:buClrTx/>
              <a:buSzTx/>
              <a:buFont typeface="Arial"/>
              <a:buChar char="•"/>
              <a:tabLst/>
              <a:defRPr/>
            </a:pPr>
            <a:r>
              <a:rPr kumimoji="0" lang="en-GB" sz="2000" b="0" i="0" u="none" strike="noStrike" kern="1200" cap="none" spc="0" normalizeH="0" baseline="0" noProof="0" dirty="0" smtClean="0">
                <a:ln>
                  <a:noFill/>
                </a:ln>
                <a:solidFill>
                  <a:srgbClr val="000000"/>
                </a:solidFill>
                <a:effectLst/>
                <a:uLnTx/>
                <a:uFillTx/>
                <a:latin typeface="Arial" charset="0"/>
                <a:ea typeface="ヒラギノ角ゴ Pro W3" charset="-128"/>
              </a:rPr>
              <a:t>External entrepreneur</a:t>
            </a:r>
          </a:p>
        </p:txBody>
      </p:sp>
      <p:sp>
        <p:nvSpPr>
          <p:cNvPr id="7" name="Rectangle 6"/>
          <p:cNvSpPr/>
          <p:nvPr/>
        </p:nvSpPr>
        <p:spPr>
          <a:xfrm>
            <a:off x="275765" y="4557463"/>
            <a:ext cx="8712968" cy="4001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smtClean="0">
                <a:ln>
                  <a:noFill/>
                </a:ln>
                <a:solidFill>
                  <a:srgbClr val="000000"/>
                </a:solidFill>
                <a:effectLst/>
                <a:uLnTx/>
                <a:uFillTx/>
                <a:latin typeface="Arial" charset="0"/>
                <a:ea typeface="ヒラギノ角ゴ Pro W3" charset="-128"/>
              </a:rPr>
              <a:t>Advisory management team </a:t>
            </a:r>
            <a:r>
              <a:rPr kumimoji="0" lang="en-GB" sz="2000" b="0" i="0" u="none" strike="noStrike" kern="1200" cap="none" spc="0" normalizeH="0" baseline="0" noProof="0" dirty="0" smtClean="0">
                <a:ln>
                  <a:noFill/>
                </a:ln>
                <a:solidFill>
                  <a:srgbClr val="000000"/>
                </a:solidFill>
                <a:effectLst/>
                <a:uLnTx/>
                <a:uFillTx/>
                <a:latin typeface="Arial" charset="0"/>
                <a:ea typeface="ヒラギノ角ゴ Pro W3" charset="-128"/>
              </a:rPr>
              <a:t>– 5 faculties</a:t>
            </a:r>
            <a:endParaRPr kumimoji="0" lang="en-GB" sz="2000" b="0" i="0" u="none" strike="noStrike" kern="1200" cap="none" spc="0" normalizeH="0" baseline="0" noProof="0" dirty="0">
              <a:ln>
                <a:noFill/>
              </a:ln>
              <a:solidFill>
                <a:srgbClr val="000000"/>
              </a:solidFill>
              <a:effectLst/>
              <a:uLnTx/>
              <a:uFillTx/>
              <a:latin typeface="Arial" charset="0"/>
              <a:ea typeface="ヒラギノ角ゴ Pro W3" charset="-128"/>
            </a:endParaRPr>
          </a:p>
        </p:txBody>
      </p:sp>
      <p:pic>
        <p:nvPicPr>
          <p:cNvPr id="8" name="Picture 7"/>
          <p:cNvPicPr>
            <a:picLocks noChangeAspect="1"/>
          </p:cNvPicPr>
          <p:nvPr/>
        </p:nvPicPr>
        <p:blipFill rotWithShape="1">
          <a:blip r:embed="rId4">
            <a:extLst>
              <a:ext uri="{28A0092B-C50C-407E-A947-70E740481C1C}">
                <a14:useLocalDpi xmlns:a14="http://schemas.microsoft.com/office/drawing/2010/main"/>
              </a:ext>
            </a:extLst>
          </a:blip>
          <a:srcRect b="49559"/>
          <a:stretch/>
        </p:blipFill>
        <p:spPr>
          <a:xfrm>
            <a:off x="367984" y="5067747"/>
            <a:ext cx="3726107" cy="1247140"/>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a:ext>
            </a:extLst>
          </a:blip>
          <a:srcRect t="49851"/>
          <a:stretch/>
        </p:blipFill>
        <p:spPr>
          <a:xfrm>
            <a:off x="4113182" y="5066322"/>
            <a:ext cx="3752062" cy="1248565"/>
          </a:xfrm>
          <a:prstGeom prst="rect">
            <a:avLst/>
          </a:prstGeom>
        </p:spPr>
      </p:pic>
      <p:pic>
        <p:nvPicPr>
          <p:cNvPr id="10" name="Picture 2" descr="Bilde av Harald Irgens-Jensen"/>
          <p:cNvPicPr>
            <a:picLocks noChangeAspect="1" noChangeArrowheads="1"/>
          </p:cNvPicPr>
          <p:nvPr/>
        </p:nvPicPr>
        <p:blipFill rotWithShape="1">
          <a:blip r:embed="rId5">
            <a:extLst>
              <a:ext uri="{28A0092B-C50C-407E-A947-70E740481C1C}">
                <a14:useLocalDpi xmlns:a14="http://schemas.microsoft.com/office/drawing/2010/main" val="0"/>
              </a:ext>
            </a:extLst>
          </a:blip>
          <a:srcRect l="4991" t="-2157" r="4991" b="2157"/>
          <a:stretch/>
        </p:blipFill>
        <p:spPr bwMode="auto">
          <a:xfrm>
            <a:off x="7880700" y="5048260"/>
            <a:ext cx="924470" cy="1266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83869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27384"/>
            <a:ext cx="7696200" cy="1143000"/>
          </a:xfrm>
        </p:spPr>
        <p:txBody>
          <a:bodyPr/>
          <a:lstStyle/>
          <a:p>
            <a:r>
              <a:rPr lang="en-US" sz="4000" b="0" dirty="0" smtClean="0"/>
              <a:t>UiO:Life Science – administration</a:t>
            </a:r>
            <a:endParaRPr lang="en-US" sz="4000" b="0" dirty="0"/>
          </a:p>
        </p:txBody>
      </p:sp>
      <p:sp>
        <p:nvSpPr>
          <p:cNvPr id="4" name="Content Placeholder 3"/>
          <p:cNvSpPr>
            <a:spLocks noGrp="1"/>
          </p:cNvSpPr>
          <p:nvPr>
            <p:ph idx="1"/>
          </p:nvPr>
        </p:nvSpPr>
        <p:spPr>
          <a:xfrm>
            <a:off x="1403648" y="1138956"/>
            <a:ext cx="8712968" cy="5566644"/>
          </a:xfrm>
        </p:spPr>
        <p:txBody>
          <a:bodyPr/>
          <a:lstStyle/>
          <a:p>
            <a:r>
              <a:rPr lang="en-US" dirty="0" smtClean="0"/>
              <a:t>Director</a:t>
            </a:r>
          </a:p>
          <a:p>
            <a:pPr lvl="1"/>
            <a:r>
              <a:rPr lang="en-US" dirty="0" smtClean="0"/>
              <a:t>Finn-Eirik Johansen</a:t>
            </a:r>
          </a:p>
          <a:p>
            <a:pPr marL="457200" lvl="1" indent="0">
              <a:buNone/>
            </a:pPr>
            <a:r>
              <a:rPr lang="en-US" dirty="0"/>
              <a:t/>
            </a:r>
            <a:br>
              <a:rPr lang="en-US" dirty="0"/>
            </a:br>
            <a:endParaRPr lang="en-US" dirty="0" smtClean="0"/>
          </a:p>
          <a:p>
            <a:r>
              <a:rPr lang="en-US" dirty="0" smtClean="0"/>
              <a:t>Administrative leader</a:t>
            </a:r>
          </a:p>
          <a:p>
            <a:pPr lvl="1"/>
            <a:r>
              <a:rPr lang="en-US" dirty="0" smtClean="0"/>
              <a:t>Morten Egeberg</a:t>
            </a:r>
          </a:p>
          <a:p>
            <a:pPr lvl="1"/>
            <a:endParaRPr lang="en-US" dirty="0"/>
          </a:p>
          <a:p>
            <a:pPr marL="457200" lvl="1" indent="0">
              <a:buNone/>
            </a:pPr>
            <a:endParaRPr lang="en-US" dirty="0"/>
          </a:p>
          <a:p>
            <a:r>
              <a:rPr lang="nb-NO" dirty="0" smtClean="0"/>
              <a:t>Communications </a:t>
            </a:r>
            <a:r>
              <a:rPr lang="nb-NO" dirty="0" err="1"/>
              <a:t>a</a:t>
            </a:r>
            <a:r>
              <a:rPr lang="nb-NO" dirty="0" err="1" smtClean="0"/>
              <a:t>dvisor</a:t>
            </a:r>
            <a:r>
              <a:rPr lang="nb-NO" dirty="0" smtClean="0"/>
              <a:t> </a:t>
            </a:r>
            <a:endParaRPr lang="nb-NO" dirty="0"/>
          </a:p>
          <a:p>
            <a:pPr lvl="1"/>
            <a:r>
              <a:rPr lang="en-US" dirty="0" smtClean="0"/>
              <a:t>Norunn Torheim</a:t>
            </a:r>
            <a:endParaRPr lang="en-US" dirty="0"/>
          </a:p>
        </p:txBody>
      </p:sp>
      <p:sp>
        <p:nvSpPr>
          <p:cNvPr id="2" name="Slide Number Placeholder 1"/>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51ED31C-682B-FD41-BCA8-981CB9C06B15}" type="slidenum">
              <a:rPr kumimoji="0" lang="en-US" sz="9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900" b="0" i="0" u="none" strike="noStrike" kern="1200" cap="none" spc="0" normalizeH="0" baseline="0" noProof="0">
              <a:ln>
                <a:noFill/>
              </a:ln>
              <a:solidFill>
                <a:srgbClr val="000000"/>
              </a:solidFill>
              <a:effectLst/>
              <a:uLnTx/>
              <a:uFillTx/>
              <a:latin typeface="Arial" charset="0"/>
              <a:ea typeface="ヒラギノ角ゴ Pro W3" charset="-128"/>
            </a:endParaRPr>
          </a:p>
        </p:txBody>
      </p:sp>
      <p:pic>
        <p:nvPicPr>
          <p:cNvPr id="9" name="Picture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672816" y="1027736"/>
            <a:ext cx="1368000" cy="1671512"/>
          </a:xfrm>
          <a:prstGeom prst="rect">
            <a:avLst/>
          </a:prstGeom>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2816" y="2909616"/>
            <a:ext cx="1368000" cy="1671512"/>
          </a:xfrm>
          <a:prstGeom prst="rect">
            <a:avLst/>
          </a:prstGeom>
        </p:spPr>
      </p:pic>
      <p:pic>
        <p:nvPicPr>
          <p:cNvPr id="10" name="Picture 9" descr="ilde av Norunn Kristin Torheim"/>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6663575" y="4789477"/>
            <a:ext cx="1368000" cy="1815528"/>
          </a:xfrm>
          <a:prstGeom prst="rect">
            <a:avLst/>
          </a:prstGeom>
          <a:noFill/>
          <a:ln>
            <a:noFill/>
          </a:ln>
        </p:spPr>
      </p:pic>
    </p:spTree>
    <p:extLst>
      <p:ext uri="{BB962C8B-B14F-4D97-AF65-F5344CB8AC3E}">
        <p14:creationId xmlns:p14="http://schemas.microsoft.com/office/powerpoint/2010/main" val="36014728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27384"/>
            <a:ext cx="7696200" cy="1143000"/>
          </a:xfrm>
        </p:spPr>
        <p:txBody>
          <a:bodyPr/>
          <a:lstStyle/>
          <a:p>
            <a:r>
              <a:rPr lang="en-US" sz="4000" b="0" dirty="0" smtClean="0"/>
              <a:t>UiO:Life Science – administration</a:t>
            </a:r>
            <a:endParaRPr lang="en-US" sz="4000" b="0" dirty="0"/>
          </a:p>
        </p:txBody>
      </p:sp>
      <p:sp>
        <p:nvSpPr>
          <p:cNvPr id="4" name="Content Placeholder 3"/>
          <p:cNvSpPr>
            <a:spLocks noGrp="1"/>
          </p:cNvSpPr>
          <p:nvPr>
            <p:ph idx="1"/>
          </p:nvPr>
        </p:nvSpPr>
        <p:spPr>
          <a:xfrm>
            <a:off x="1403648" y="1138956"/>
            <a:ext cx="8712968" cy="5566644"/>
          </a:xfrm>
        </p:spPr>
        <p:txBody>
          <a:bodyPr/>
          <a:lstStyle/>
          <a:p>
            <a:r>
              <a:rPr lang="en-US" dirty="0" smtClean="0"/>
              <a:t>Director</a:t>
            </a:r>
          </a:p>
          <a:p>
            <a:pPr lvl="1"/>
            <a:r>
              <a:rPr lang="en-US" dirty="0" smtClean="0"/>
              <a:t>Finn-Eirik Johansen</a:t>
            </a:r>
          </a:p>
          <a:p>
            <a:pPr marL="457200" lvl="1" indent="0">
              <a:buNone/>
            </a:pPr>
            <a:r>
              <a:rPr lang="en-US" dirty="0"/>
              <a:t/>
            </a:r>
            <a:br>
              <a:rPr lang="en-US" dirty="0"/>
            </a:br>
            <a:endParaRPr lang="en-US" dirty="0" smtClean="0"/>
          </a:p>
          <a:p>
            <a:r>
              <a:rPr lang="en-US" dirty="0" smtClean="0"/>
              <a:t>Administrative leader</a:t>
            </a:r>
          </a:p>
          <a:p>
            <a:pPr lvl="1"/>
            <a:r>
              <a:rPr lang="en-US" dirty="0" smtClean="0"/>
              <a:t>Morten Egeberg</a:t>
            </a:r>
          </a:p>
          <a:p>
            <a:pPr lvl="1"/>
            <a:endParaRPr lang="en-US" dirty="0"/>
          </a:p>
          <a:p>
            <a:pPr marL="457200" lvl="1" indent="0">
              <a:buNone/>
            </a:pPr>
            <a:endParaRPr lang="en-US" dirty="0"/>
          </a:p>
          <a:p>
            <a:r>
              <a:rPr lang="nb-NO" dirty="0" smtClean="0"/>
              <a:t>Communications </a:t>
            </a:r>
            <a:r>
              <a:rPr lang="nb-NO" dirty="0" err="1"/>
              <a:t>a</a:t>
            </a:r>
            <a:r>
              <a:rPr lang="nb-NO" dirty="0" err="1" smtClean="0"/>
              <a:t>dvisor</a:t>
            </a:r>
            <a:r>
              <a:rPr lang="nb-NO" dirty="0" smtClean="0"/>
              <a:t> </a:t>
            </a:r>
            <a:endParaRPr lang="nb-NO" dirty="0"/>
          </a:p>
          <a:p>
            <a:pPr lvl="1"/>
            <a:r>
              <a:rPr lang="en-US" dirty="0" smtClean="0"/>
              <a:t>Norunn Torheim</a:t>
            </a:r>
            <a:endParaRPr lang="en-US" dirty="0"/>
          </a:p>
        </p:txBody>
      </p:sp>
      <p:sp>
        <p:nvSpPr>
          <p:cNvPr id="2" name="Slide Number Placeholder 1"/>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A51ED31C-682B-FD41-BCA8-981CB9C06B15}" type="slidenum">
              <a:rPr kumimoji="0" lang="en-US" sz="9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900" b="0" i="0" u="none" strike="noStrike" kern="1200" cap="none" spc="0" normalizeH="0" baseline="0" noProof="0">
              <a:ln>
                <a:noFill/>
              </a:ln>
              <a:solidFill>
                <a:srgbClr val="000000"/>
              </a:solidFill>
              <a:effectLst/>
              <a:uLnTx/>
              <a:uFillTx/>
              <a:latin typeface="Arial" charset="0"/>
              <a:ea typeface="ヒラギノ角ゴ Pro W3" charset="-128"/>
            </a:endParaRPr>
          </a:p>
        </p:txBody>
      </p:sp>
      <p:pic>
        <p:nvPicPr>
          <p:cNvPr id="9" name="Picture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672816" y="1027736"/>
            <a:ext cx="1368000" cy="1671512"/>
          </a:xfrm>
          <a:prstGeom prst="rect">
            <a:avLst/>
          </a:prstGeom>
        </p:spPr>
      </p:pic>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2816" y="2909616"/>
            <a:ext cx="1368000" cy="1671512"/>
          </a:xfrm>
          <a:prstGeom prst="rect">
            <a:avLst/>
          </a:prstGeom>
        </p:spPr>
      </p:pic>
      <p:pic>
        <p:nvPicPr>
          <p:cNvPr id="10" name="Picture 9" descr="ilde av Norunn Kristin Torheim"/>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6663575" y="4789477"/>
            <a:ext cx="1368000" cy="1815528"/>
          </a:xfrm>
          <a:prstGeom prst="rect">
            <a:avLst/>
          </a:prstGeom>
          <a:noFill/>
          <a:ln>
            <a:noFill/>
          </a:ln>
        </p:spPr>
      </p:pic>
      <p:cxnSp>
        <p:nvCxnSpPr>
          <p:cNvPr id="6" name="Straight Connector 5"/>
          <p:cNvCxnSpPr/>
          <p:nvPr/>
        </p:nvCxnSpPr>
        <p:spPr bwMode="auto">
          <a:xfrm>
            <a:off x="1168842" y="1115616"/>
            <a:ext cx="7036904" cy="1492412"/>
          </a:xfrm>
          <a:prstGeom prst="line">
            <a:avLst/>
          </a:prstGeom>
          <a:solidFill>
            <a:schemeClr val="accent1"/>
          </a:solidFill>
          <a:ln w="76200" cap="flat" cmpd="sng" algn="ctr">
            <a:solidFill>
              <a:srgbClr val="E74056"/>
            </a:solidFill>
            <a:prstDash val="solid"/>
            <a:round/>
            <a:headEnd type="none" w="med" len="med"/>
            <a:tailEnd type="none" w="med" len="med"/>
          </a:ln>
          <a:effectLst/>
        </p:spPr>
      </p:cxnSp>
      <p:cxnSp>
        <p:nvCxnSpPr>
          <p:cNvPr id="12" name="Straight Connector 11"/>
          <p:cNvCxnSpPr/>
          <p:nvPr/>
        </p:nvCxnSpPr>
        <p:spPr bwMode="auto">
          <a:xfrm flipH="1">
            <a:off x="1168842" y="1268016"/>
            <a:ext cx="7036904" cy="1492412"/>
          </a:xfrm>
          <a:prstGeom prst="line">
            <a:avLst/>
          </a:prstGeom>
          <a:solidFill>
            <a:schemeClr val="accent1"/>
          </a:solidFill>
          <a:ln w="76200" cap="flat" cmpd="sng" algn="ctr">
            <a:solidFill>
              <a:srgbClr val="E74056"/>
            </a:solidFill>
            <a:prstDash val="solid"/>
            <a:round/>
            <a:headEnd type="none" w="med" len="med"/>
            <a:tailEnd type="none" w="med" len="med"/>
          </a:ln>
          <a:effectLst/>
        </p:spPr>
      </p:cxnSp>
    </p:spTree>
    <p:extLst>
      <p:ext uri="{BB962C8B-B14F-4D97-AF65-F5344CB8AC3E}">
        <p14:creationId xmlns:p14="http://schemas.microsoft.com/office/powerpoint/2010/main" val="7869713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bwMode="auto">
          <a:xfrm>
            <a:off x="755576" y="4561511"/>
            <a:ext cx="6840760" cy="2251865"/>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nb-NO" sz="2000" b="0" i="0" u="none" strike="noStrike" kern="1200" cap="none" spc="0" normalizeH="0" baseline="0" noProof="0" dirty="0" smtClean="0">
              <a:ln>
                <a:noFill/>
              </a:ln>
              <a:solidFill>
                <a:srgbClr val="000000"/>
              </a:solidFill>
              <a:effectLst/>
              <a:uLnTx/>
              <a:uFillTx/>
              <a:latin typeface="Arial" charset="0"/>
              <a:ea typeface="ヒラギノ角ゴ Pro W3" charset="-128"/>
              <a:cs typeface="ヒラギノ角ゴ Pro W3" charset="-128"/>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2000" b="0" i="0" u="none" strike="noStrike" kern="1200" cap="none" spc="0" normalizeH="0" baseline="0" noProof="0" dirty="0" smtClean="0">
                <a:ln>
                  <a:noFill/>
                </a:ln>
                <a:solidFill>
                  <a:srgbClr val="000000"/>
                </a:solidFill>
                <a:effectLst/>
                <a:uLnTx/>
                <a:uFillTx/>
                <a:latin typeface="Arial" charset="0"/>
                <a:ea typeface="ヒラギノ角ゴ Pro W3" charset="-128"/>
                <a:cs typeface="ヒラギノ角ゴ Pro W3" charset="-128"/>
              </a:rPr>
              <a:t>Administration</a:t>
            </a:r>
            <a:endParaRPr kumimoji="0" lang="nb-NO" sz="2000" b="0" i="0" u="none" strike="noStrike" kern="1200" cap="none" spc="0" normalizeH="0" baseline="0" noProof="0" dirty="0">
              <a:ln>
                <a:noFill/>
              </a:ln>
              <a:solidFill>
                <a:srgbClr val="000000"/>
              </a:solidFill>
              <a:effectLst/>
              <a:uLnTx/>
              <a:uFillTx/>
              <a:latin typeface="Arial" charset="0"/>
              <a:ea typeface="ヒラギノ角ゴ Pro W3" charset="-128"/>
              <a:cs typeface="ヒラギノ角ゴ Pro W3" charset="-128"/>
            </a:endParaRPr>
          </a:p>
        </p:txBody>
      </p:sp>
      <p:sp>
        <p:nvSpPr>
          <p:cNvPr id="3" name="Text Placeholder 2"/>
          <p:cNvSpPr>
            <a:spLocks noGrp="1"/>
          </p:cNvSpPr>
          <p:nvPr>
            <p:ph type="body" idx="1"/>
          </p:nvPr>
        </p:nvSpPr>
        <p:spPr>
          <a:xfrm>
            <a:off x="1259632" y="548680"/>
            <a:ext cx="6934200" cy="792088"/>
          </a:xfrm>
        </p:spPr>
        <p:txBody>
          <a:bodyPr/>
          <a:lstStyle/>
          <a:p>
            <a:pPr algn="ctr"/>
            <a:r>
              <a:rPr lang="en-US" sz="4000" dirty="0" smtClean="0"/>
              <a:t>UiO:Life </a:t>
            </a:r>
            <a:r>
              <a:rPr lang="en-US" sz="4000" smtClean="0"/>
              <a:t>Science </a:t>
            </a:r>
            <a:br>
              <a:rPr lang="en-US" sz="4000" smtClean="0"/>
            </a:br>
            <a:r>
              <a:rPr lang="en-US" sz="4000" smtClean="0"/>
              <a:t>– the organization</a:t>
            </a:r>
            <a:endParaRPr lang="en-US" sz="4000" dirty="0"/>
          </a:p>
        </p:txBody>
      </p:sp>
      <p:sp>
        <p:nvSpPr>
          <p:cNvPr id="4" name="Slide Number Placeholder 3"/>
          <p:cNvSpPr>
            <a:spLocks noGrp="1"/>
          </p:cNvSpPr>
          <p:nvPr>
            <p:ph type="sldNum" sz="quarter" idx="12"/>
          </p:nvPr>
        </p:nvSpPr>
        <p:spPr>
          <a:xfrm>
            <a:off x="8001000" y="6284168"/>
            <a:ext cx="685800" cy="45720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BFB96B5-BFF4-6144-B8CE-AA193BDEF634}" type="slidenum">
              <a:rPr kumimoji="0" lang="en-US" sz="900" b="0" i="0" u="none" strike="noStrike" kern="1200" cap="none" spc="0" normalizeH="0" baseline="0" noProof="0" smtClean="0">
                <a:ln>
                  <a:noFill/>
                </a:ln>
                <a:solidFill>
                  <a:srgbClr val="00000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900" b="0" i="0" u="none" strike="noStrike" kern="1200" cap="none" spc="0" normalizeH="0" baseline="0" noProof="0">
              <a:ln>
                <a:noFill/>
              </a:ln>
              <a:solidFill>
                <a:srgbClr val="000000"/>
              </a:solidFill>
              <a:effectLst/>
              <a:uLnTx/>
              <a:uFillTx/>
              <a:latin typeface="Arial" charset="0"/>
              <a:ea typeface="ヒラギノ角ゴ Pro W3" charset="-128"/>
            </a:endParaRPr>
          </a:p>
        </p:txBody>
      </p:sp>
      <p:sp>
        <p:nvSpPr>
          <p:cNvPr id="5" name="Rectangle 4"/>
          <p:cNvSpPr/>
          <p:nvPr/>
        </p:nvSpPr>
        <p:spPr bwMode="auto">
          <a:xfrm>
            <a:off x="2820579" y="1742111"/>
            <a:ext cx="2211715" cy="551057"/>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cs typeface="ヒラギノ角ゴ Pro W3" charset="-128"/>
              </a:rPr>
              <a:t>UiO board</a:t>
            </a:r>
          </a:p>
        </p:txBody>
      </p:sp>
      <p:sp>
        <p:nvSpPr>
          <p:cNvPr id="6" name="Rectangle 5"/>
          <p:cNvSpPr/>
          <p:nvPr/>
        </p:nvSpPr>
        <p:spPr bwMode="auto">
          <a:xfrm>
            <a:off x="3384838" y="2701734"/>
            <a:ext cx="1094470" cy="551057"/>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cs typeface="ヒラギノ角ゴ Pro W3" charset="-128"/>
              </a:rPr>
              <a:t>Rector</a:t>
            </a:r>
          </a:p>
        </p:txBody>
      </p:sp>
      <p:sp>
        <p:nvSpPr>
          <p:cNvPr id="7" name="Rectangle 6"/>
          <p:cNvSpPr/>
          <p:nvPr/>
        </p:nvSpPr>
        <p:spPr bwMode="auto">
          <a:xfrm>
            <a:off x="2502872" y="3645024"/>
            <a:ext cx="2841589" cy="551057"/>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err="1" smtClean="0">
                <a:ln>
                  <a:noFill/>
                </a:ln>
                <a:solidFill>
                  <a:srgbClr val="FFFFFF"/>
                </a:solidFill>
                <a:effectLst/>
                <a:uLnTx/>
                <a:uFillTx/>
                <a:latin typeface="Arial" charset="0"/>
                <a:ea typeface="ヒラギノ角ゴ Pro W3" charset="-128"/>
                <a:cs typeface="ヒラギノ角ゴ Pro W3" charset="-128"/>
              </a:rPr>
              <a:t>UiO:Life</a:t>
            </a:r>
            <a:r>
              <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cs typeface="ヒラギノ角ゴ Pro W3" charset="-128"/>
              </a:rPr>
              <a:t> Science board</a:t>
            </a:r>
          </a:p>
        </p:txBody>
      </p:sp>
      <p:sp>
        <p:nvSpPr>
          <p:cNvPr id="8" name="Rectangle 7"/>
          <p:cNvSpPr/>
          <p:nvPr/>
        </p:nvSpPr>
        <p:spPr bwMode="auto">
          <a:xfrm>
            <a:off x="3307357" y="4658526"/>
            <a:ext cx="1248082" cy="551057"/>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cs typeface="ヒラギノ角ゴ Pro W3" charset="-128"/>
              </a:rPr>
              <a:t>Director</a:t>
            </a:r>
          </a:p>
        </p:txBody>
      </p:sp>
      <p:sp>
        <p:nvSpPr>
          <p:cNvPr id="9" name="Rectangle 8"/>
          <p:cNvSpPr/>
          <p:nvPr/>
        </p:nvSpPr>
        <p:spPr bwMode="auto">
          <a:xfrm>
            <a:off x="954631" y="6098686"/>
            <a:ext cx="2609258" cy="551057"/>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cs typeface="ヒラギノ角ゴ Pro W3" charset="-128"/>
              </a:rPr>
              <a:t>Administrative leader</a:t>
            </a:r>
          </a:p>
        </p:txBody>
      </p:sp>
      <p:sp>
        <p:nvSpPr>
          <p:cNvPr id="10" name="Rectangle 9"/>
          <p:cNvSpPr/>
          <p:nvPr/>
        </p:nvSpPr>
        <p:spPr bwMode="auto">
          <a:xfrm>
            <a:off x="4450922" y="6098686"/>
            <a:ext cx="3069360" cy="551057"/>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rPr>
              <a:t>Communications </a:t>
            </a:r>
            <a:r>
              <a:rPr kumimoji="0" lang="en-US" sz="2000" b="0" i="0" u="none" strike="noStrike" kern="1200" cap="none" spc="0" normalizeH="0" baseline="0" noProof="0" dirty="0">
                <a:ln>
                  <a:noFill/>
                </a:ln>
                <a:solidFill>
                  <a:srgbClr val="FFFFFF"/>
                </a:solidFill>
                <a:effectLst/>
                <a:uLnTx/>
                <a:uFillTx/>
                <a:latin typeface="Arial" charset="0"/>
                <a:ea typeface="ヒラギノ角ゴ Pro W3" charset="-128"/>
              </a:rPr>
              <a:t>a</a:t>
            </a:r>
            <a:r>
              <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rPr>
              <a:t>dvisor </a:t>
            </a:r>
          </a:p>
        </p:txBody>
      </p:sp>
      <p:sp>
        <p:nvSpPr>
          <p:cNvPr id="11" name="Rectangle 10"/>
          <p:cNvSpPr/>
          <p:nvPr/>
        </p:nvSpPr>
        <p:spPr bwMode="auto">
          <a:xfrm>
            <a:off x="5746197" y="3961528"/>
            <a:ext cx="3374642" cy="400110"/>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cs typeface="ヒラギノ角ゴ Pro W3" charset="-128"/>
              </a:rPr>
              <a:t>Advisory management team</a:t>
            </a:r>
          </a:p>
        </p:txBody>
      </p:sp>
      <p:cxnSp>
        <p:nvCxnSpPr>
          <p:cNvPr id="13" name="Straight Connector 12"/>
          <p:cNvCxnSpPr>
            <a:stCxn id="5" idx="2"/>
            <a:endCxn id="6" idx="0"/>
          </p:cNvCxnSpPr>
          <p:nvPr/>
        </p:nvCxnSpPr>
        <p:spPr bwMode="auto">
          <a:xfrm>
            <a:off x="3926437" y="2293168"/>
            <a:ext cx="5636" cy="40856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a:stCxn id="6" idx="2"/>
            <a:endCxn id="7" idx="0"/>
          </p:cNvCxnSpPr>
          <p:nvPr/>
        </p:nvCxnSpPr>
        <p:spPr bwMode="auto">
          <a:xfrm flipH="1">
            <a:off x="3923667" y="3252791"/>
            <a:ext cx="8406" cy="39223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a:stCxn id="7" idx="2"/>
            <a:endCxn id="8" idx="0"/>
          </p:cNvCxnSpPr>
          <p:nvPr/>
        </p:nvCxnSpPr>
        <p:spPr bwMode="auto">
          <a:xfrm>
            <a:off x="3923667" y="4196081"/>
            <a:ext cx="7731" cy="462445"/>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Elbow Connector 19"/>
          <p:cNvCxnSpPr/>
          <p:nvPr/>
        </p:nvCxnSpPr>
        <p:spPr bwMode="auto">
          <a:xfrm rot="10800000" flipH="1">
            <a:off x="3346097" y="2833319"/>
            <a:ext cx="77481" cy="1956792"/>
          </a:xfrm>
          <a:prstGeom prst="bentConnector3">
            <a:avLst>
              <a:gd name="adj1" fmla="val -2353460"/>
            </a:avLst>
          </a:prstGeom>
          <a:solidFill>
            <a:schemeClr val="accent1"/>
          </a:solidFill>
          <a:ln w="9525" cap="flat" cmpd="sng" algn="ctr">
            <a:solidFill>
              <a:schemeClr val="tx1"/>
            </a:solidFill>
            <a:prstDash val="dash"/>
            <a:round/>
            <a:headEnd type="none" w="med" len="med"/>
            <a:tailEnd type="none" w="med" len="med"/>
          </a:ln>
          <a:effectLst/>
        </p:spPr>
      </p:cxnSp>
      <p:cxnSp>
        <p:nvCxnSpPr>
          <p:cNvPr id="27" name="Elbow Connector 26"/>
          <p:cNvCxnSpPr>
            <a:stCxn id="9" idx="0"/>
            <a:endCxn id="8" idx="2"/>
          </p:cNvCxnSpPr>
          <p:nvPr/>
        </p:nvCxnSpPr>
        <p:spPr bwMode="auto">
          <a:xfrm rot="5400000" flipH="1" flipV="1">
            <a:off x="2650778" y="4818066"/>
            <a:ext cx="889103" cy="1672138"/>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31" name="Elbow Connector 30"/>
          <p:cNvCxnSpPr>
            <a:stCxn id="10" idx="0"/>
            <a:endCxn id="8" idx="2"/>
          </p:cNvCxnSpPr>
          <p:nvPr/>
        </p:nvCxnSpPr>
        <p:spPr bwMode="auto">
          <a:xfrm rot="16200000" flipV="1">
            <a:off x="4513949" y="4627033"/>
            <a:ext cx="889103" cy="2054204"/>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Arrow Connector 16"/>
          <p:cNvCxnSpPr/>
          <p:nvPr/>
        </p:nvCxnSpPr>
        <p:spPr bwMode="auto">
          <a:xfrm flipH="1">
            <a:off x="5152110" y="4437112"/>
            <a:ext cx="572018" cy="343744"/>
          </a:xfrm>
          <a:prstGeom prst="straightConnector1">
            <a:avLst/>
          </a:prstGeom>
          <a:solidFill>
            <a:schemeClr val="accent1"/>
          </a:solidFill>
          <a:ln w="66675" cap="flat" cmpd="sng" algn="ctr">
            <a:solidFill>
              <a:srgbClr val="0070C0"/>
            </a:solidFill>
            <a:prstDash val="solid"/>
            <a:round/>
            <a:headEnd type="triangle" w="med" len="med"/>
            <a:tailEnd type="triangle"/>
          </a:ln>
          <a:effectLst/>
        </p:spPr>
      </p:cxnSp>
      <p:sp>
        <p:nvSpPr>
          <p:cNvPr id="19" name="Rectangle 18"/>
          <p:cNvSpPr>
            <a:spLocks/>
          </p:cNvSpPr>
          <p:nvPr/>
        </p:nvSpPr>
        <p:spPr bwMode="auto">
          <a:xfrm>
            <a:off x="6496879" y="3134942"/>
            <a:ext cx="1923924" cy="400110"/>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cs typeface="ヒラギノ角ゴ Pro W3" charset="-128"/>
              </a:rPr>
              <a:t>Regional forum</a:t>
            </a:r>
          </a:p>
        </p:txBody>
      </p:sp>
      <p:sp>
        <p:nvSpPr>
          <p:cNvPr id="21" name="Rectangle 20"/>
          <p:cNvSpPr/>
          <p:nvPr/>
        </p:nvSpPr>
        <p:spPr bwMode="auto">
          <a:xfrm>
            <a:off x="5732153" y="2308356"/>
            <a:ext cx="3429144" cy="400110"/>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noProof="0" dirty="0" smtClean="0">
                <a:solidFill>
                  <a:srgbClr val="FFFFFF"/>
                </a:solidFill>
              </a:rPr>
              <a:t>Forum for department heads</a:t>
            </a:r>
            <a:endParaRPr kumimoji="0" lang="en-US" sz="2000" b="0" i="0" u="none" strike="noStrike" kern="1200" cap="none" spc="0" normalizeH="0" baseline="0" noProof="0" dirty="0" smtClean="0">
              <a:ln>
                <a:noFill/>
              </a:ln>
              <a:solidFill>
                <a:srgbClr val="FFFFFF"/>
              </a:solidFill>
              <a:effectLst/>
              <a:uLnTx/>
              <a:uFillTx/>
              <a:latin typeface="Arial" charset="0"/>
              <a:ea typeface="ヒラギノ角ゴ Pro W3" charset="-128"/>
              <a:cs typeface="ヒラギノ角ゴ Pro W3" charset="-128"/>
            </a:endParaRPr>
          </a:p>
        </p:txBody>
      </p:sp>
      <p:cxnSp>
        <p:nvCxnSpPr>
          <p:cNvPr id="22" name="Straight Arrow Connector 21"/>
          <p:cNvCxnSpPr/>
          <p:nvPr/>
        </p:nvCxnSpPr>
        <p:spPr bwMode="auto">
          <a:xfrm flipH="1">
            <a:off x="5432474" y="3229998"/>
            <a:ext cx="572018" cy="343744"/>
          </a:xfrm>
          <a:prstGeom prst="straightConnector1">
            <a:avLst/>
          </a:prstGeom>
          <a:solidFill>
            <a:schemeClr val="accent1"/>
          </a:solidFill>
          <a:ln w="66675" cap="flat" cmpd="sng" algn="ctr">
            <a:solidFill>
              <a:srgbClr val="0070C0"/>
            </a:solidFill>
            <a:prstDash val="solid"/>
            <a:round/>
            <a:headEnd type="triangle" w="med" len="med"/>
            <a:tailEnd type="triangle"/>
          </a:ln>
          <a:effectLst/>
        </p:spPr>
      </p:cxnSp>
    </p:spTree>
    <p:extLst>
      <p:ext uri="{BB962C8B-B14F-4D97-AF65-F5344CB8AC3E}">
        <p14:creationId xmlns:p14="http://schemas.microsoft.com/office/powerpoint/2010/main" val="40163664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b="1" dirty="0"/>
              <a:t>Rektoratet utsetter </a:t>
            </a:r>
            <a:r>
              <a:rPr lang="nb-NO" b="1" dirty="0" smtClean="0"/>
              <a:t>direktørtilsetting</a:t>
            </a:r>
            <a:endParaRPr lang="nb-NO" dirty="0"/>
          </a:p>
        </p:txBody>
      </p:sp>
      <p:sp>
        <p:nvSpPr>
          <p:cNvPr id="3" name="Slide Number Placeholder 2"/>
          <p:cNvSpPr>
            <a:spLocks noGrp="1"/>
          </p:cNvSpPr>
          <p:nvPr>
            <p:ph type="sldNum" sz="quarter" idx="12"/>
          </p:nvPr>
        </p:nvSpPr>
        <p:spPr/>
        <p:txBody>
          <a:bodyPr/>
          <a:lstStyle/>
          <a:p>
            <a:pPr>
              <a:defRPr/>
            </a:pPr>
            <a:fld id="{6FAB9196-DE38-F941-8A71-0656B4A20180}" type="slidenum">
              <a:rPr lang="en-US" smtClean="0">
                <a:solidFill>
                  <a:srgbClr val="000000"/>
                </a:solidFill>
              </a:rPr>
              <a:pPr>
                <a:defRPr/>
              </a:pPr>
              <a:t>17</a:t>
            </a:fld>
            <a:endParaRPr lang="en-US">
              <a:solidFill>
                <a:srgbClr val="000000"/>
              </a:solidFill>
            </a:endParaRP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221" r="18441"/>
          <a:stretch/>
        </p:blipFill>
        <p:spPr>
          <a:xfrm>
            <a:off x="5120820" y="2509518"/>
            <a:ext cx="2766874" cy="2353166"/>
          </a:xfrm>
          <a:prstGeom prst="rect">
            <a:avLst/>
          </a:prstGeom>
        </p:spPr>
      </p:pic>
      <p:sp>
        <p:nvSpPr>
          <p:cNvPr id="6" name="Rectangle 5"/>
          <p:cNvSpPr/>
          <p:nvPr/>
        </p:nvSpPr>
        <p:spPr>
          <a:xfrm>
            <a:off x="990600" y="2509517"/>
            <a:ext cx="3685429" cy="3170099"/>
          </a:xfrm>
          <a:prstGeom prst="rect">
            <a:avLst/>
          </a:prstGeom>
        </p:spPr>
        <p:txBody>
          <a:bodyPr wrap="square">
            <a:spAutoFit/>
          </a:bodyPr>
          <a:lstStyle/>
          <a:p>
            <a:r>
              <a:rPr lang="nb-NO" b="1" dirty="0"/>
              <a:t>Vil sikre en optimal </a:t>
            </a:r>
            <a:r>
              <a:rPr lang="nb-NO" b="1" dirty="0" smtClean="0"/>
              <a:t>organisering</a:t>
            </a:r>
          </a:p>
          <a:p>
            <a:endParaRPr lang="nb-NO" b="1" dirty="0"/>
          </a:p>
          <a:p>
            <a:r>
              <a:rPr lang="nb-NO" dirty="0" smtClean="0"/>
              <a:t>Rektor </a:t>
            </a:r>
            <a:r>
              <a:rPr lang="nb-NO" i="1" dirty="0"/>
              <a:t>Svein Stølen</a:t>
            </a:r>
            <a:r>
              <a:rPr lang="nb-NO" dirty="0"/>
              <a:t> skriver i en e-post til </a:t>
            </a:r>
            <a:r>
              <a:rPr lang="nb-NO" dirty="0" err="1"/>
              <a:t>Uniforum</a:t>
            </a:r>
            <a:r>
              <a:rPr lang="nb-NO" dirty="0"/>
              <a:t> at rektoratet ønsker å «bruke noe mer tid for å se på helheten i UiOs livsvitenskapssatsing, herunder planene for videre utvikling av det nye bygget.»</a:t>
            </a:r>
          </a:p>
        </p:txBody>
      </p:sp>
    </p:spTree>
    <p:extLst>
      <p:ext uri="{BB962C8B-B14F-4D97-AF65-F5344CB8AC3E}">
        <p14:creationId xmlns:p14="http://schemas.microsoft.com/office/powerpoint/2010/main" val="1181641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64624" y="125760"/>
            <a:ext cx="7322175" cy="1143000"/>
          </a:xfrm>
        </p:spPr>
        <p:txBody>
          <a:bodyPr>
            <a:normAutofit fontScale="90000"/>
          </a:bodyPr>
          <a:lstStyle/>
          <a:p>
            <a:pPr algn="l"/>
            <a:r>
              <a:rPr lang="en-US" dirty="0" smtClean="0"/>
              <a:t>We </a:t>
            </a:r>
            <a:r>
              <a:rPr lang="en-US" i="1" dirty="0" smtClean="0"/>
              <a:t>are</a:t>
            </a:r>
            <a:r>
              <a:rPr lang="en-US" dirty="0" smtClean="0"/>
              <a:t> building</a:t>
            </a:r>
            <a:r>
              <a:rPr lang="en-US" dirty="0"/>
              <a:t/>
            </a:r>
            <a:br>
              <a:rPr lang="en-US" dirty="0"/>
            </a:br>
            <a:r>
              <a:rPr lang="en-US" dirty="0" smtClean="0"/>
              <a:t>Oslo Life Science City</a:t>
            </a:r>
            <a:endParaRPr lang="en-US" dirty="0"/>
          </a:p>
        </p:txBody>
      </p:sp>
      <p:sp>
        <p:nvSpPr>
          <p:cNvPr id="2" name="Slide Number Placeholder 1"/>
          <p:cNvSpPr>
            <a:spLocks noGrp="1"/>
          </p:cNvSpPr>
          <p:nvPr>
            <p:ph type="sldNum" sz="quarter" idx="12"/>
          </p:nvPr>
        </p:nvSpPr>
        <p:spPr/>
        <p:txBody>
          <a:bodyPr/>
          <a:lstStyle/>
          <a:p>
            <a:fld id="{9AE7C733-30B9-4302-BCE0-C2D5CC059C84}" type="slidenum">
              <a:rPr lang="en-US" smtClean="0">
                <a:solidFill>
                  <a:prstClr val="black">
                    <a:tint val="75000"/>
                  </a:prstClr>
                </a:solidFill>
              </a:rPr>
              <a:pPr/>
              <a:t>18</a:t>
            </a:fld>
            <a:endParaRPr lang="en-US">
              <a:solidFill>
                <a:prstClr val="black">
                  <a:tint val="75000"/>
                </a:prstClr>
              </a:solidFill>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159" y="1632857"/>
            <a:ext cx="9144000" cy="5225143"/>
          </a:xfrm>
          <a:prstGeom prst="rect">
            <a:avLst/>
          </a:prstGeom>
        </p:spPr>
      </p:pic>
      <p:sp>
        <p:nvSpPr>
          <p:cNvPr id="4" name="Title 1"/>
          <p:cNvSpPr txBox="1">
            <a:spLocks/>
          </p:cNvSpPr>
          <p:nvPr/>
        </p:nvSpPr>
        <p:spPr>
          <a:xfrm>
            <a:off x="457200" y="728701"/>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dirty="0"/>
          </a:p>
        </p:txBody>
      </p:sp>
      <p:pic>
        <p:nvPicPr>
          <p:cNvPr id="7" name="Picture 2" descr="http://www.oslotech.no/OsloTechFiles/Build2grow/Logo/LOGO%20Oslotech.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076056" y="2860431"/>
            <a:ext cx="432048" cy="2428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Bilderesultat for logo legemiddelindustrien"/>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4154142" y="3883702"/>
            <a:ext cx="1050172" cy="3474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49060" y="3051970"/>
            <a:ext cx="958644" cy="327037"/>
          </a:xfrm>
          <a:prstGeom prst="rect">
            <a:avLst/>
          </a:prstGeom>
        </p:spPr>
      </p:pic>
      <p:pic>
        <p:nvPicPr>
          <p:cNvPr id="24" name="Picture 2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436096" y="5453248"/>
            <a:ext cx="510577" cy="568040"/>
          </a:xfrm>
          <a:prstGeom prst="rect">
            <a:avLst/>
          </a:prstGeom>
        </p:spPr>
      </p:pic>
      <p:pic>
        <p:nvPicPr>
          <p:cNvPr id="27" name="Picture 26"/>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94599" y="3378240"/>
            <a:ext cx="1326926" cy="285125"/>
          </a:xfrm>
          <a:prstGeom prst="rect">
            <a:avLst/>
          </a:prstGeom>
        </p:spPr>
      </p:pic>
      <p:pic>
        <p:nvPicPr>
          <p:cNvPr id="30" name="Picture 29"/>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850550" y="2871278"/>
            <a:ext cx="1326926" cy="285125"/>
          </a:xfrm>
          <a:prstGeom prst="rect">
            <a:avLst/>
          </a:prstGeom>
        </p:spPr>
      </p:pic>
      <p:grpSp>
        <p:nvGrpSpPr>
          <p:cNvPr id="33" name="Group 32"/>
          <p:cNvGrpSpPr/>
          <p:nvPr/>
        </p:nvGrpSpPr>
        <p:grpSpPr>
          <a:xfrm>
            <a:off x="939952" y="2787549"/>
            <a:ext cx="967752" cy="280242"/>
            <a:chOff x="969202" y="2972142"/>
            <a:chExt cx="967752" cy="280242"/>
          </a:xfrm>
        </p:grpSpPr>
        <p:sp>
          <p:nvSpPr>
            <p:cNvPr id="31" name="Rectangle 30"/>
            <p:cNvSpPr/>
            <p:nvPr/>
          </p:nvSpPr>
          <p:spPr>
            <a:xfrm>
              <a:off x="971600" y="2972142"/>
              <a:ext cx="965353" cy="280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20" descr="https://upload.wikimedia.org/wikipedia/commons/thumb/5/50/Thermo_Fisher_Scientific_logo.svg/2000px-Thermo_Fisher_Scientific_logo.svg.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969202" y="2995232"/>
              <a:ext cx="967752" cy="217744"/>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33"/>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912169" y="2063755"/>
            <a:ext cx="1326926" cy="285125"/>
          </a:xfrm>
          <a:prstGeom prst="rect">
            <a:avLst/>
          </a:prstGeom>
        </p:spPr>
      </p:pic>
      <p:grpSp>
        <p:nvGrpSpPr>
          <p:cNvPr id="36" name="Group 35"/>
          <p:cNvGrpSpPr/>
          <p:nvPr/>
        </p:nvGrpSpPr>
        <p:grpSpPr>
          <a:xfrm>
            <a:off x="3937116" y="3258040"/>
            <a:ext cx="1787012" cy="314337"/>
            <a:chOff x="4063537" y="2826631"/>
            <a:chExt cx="1787012" cy="314337"/>
          </a:xfrm>
        </p:grpSpPr>
        <p:sp>
          <p:nvSpPr>
            <p:cNvPr id="35" name="Rectangle 34"/>
            <p:cNvSpPr/>
            <p:nvPr/>
          </p:nvSpPr>
          <p:spPr>
            <a:xfrm>
              <a:off x="4063537" y="2826631"/>
              <a:ext cx="1787012" cy="314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21186" y="2837391"/>
              <a:ext cx="1702135" cy="288032"/>
            </a:xfrm>
            <a:prstGeom prst="rect">
              <a:avLst/>
            </a:prstGeom>
          </p:spPr>
        </p:pic>
      </p:grpSp>
      <p:grpSp>
        <p:nvGrpSpPr>
          <p:cNvPr id="38" name="Group 37"/>
          <p:cNvGrpSpPr/>
          <p:nvPr/>
        </p:nvGrpSpPr>
        <p:grpSpPr>
          <a:xfrm>
            <a:off x="4514836" y="2898000"/>
            <a:ext cx="561220" cy="201308"/>
            <a:chOff x="3912169" y="2301314"/>
            <a:chExt cx="475734" cy="136328"/>
          </a:xfrm>
        </p:grpSpPr>
        <p:sp>
          <p:nvSpPr>
            <p:cNvPr id="37" name="Rectangle 36"/>
            <p:cNvSpPr/>
            <p:nvPr/>
          </p:nvSpPr>
          <p:spPr>
            <a:xfrm>
              <a:off x="3912169" y="2301314"/>
              <a:ext cx="475734" cy="136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pic>
          <p:nvPicPr>
            <p:cNvPr id="8" name="Picture 6" descr="00_inven2_logo_(Colour_ReleaseCandidate)_v0.9.3.emf"/>
            <p:cNvPicPr>
              <a:picLocks noChangeAspect="1"/>
            </p:cNvPicPr>
            <p:nvPr/>
          </p:nvPicPr>
          <p:blipFill>
            <a:blip r:embed="rId12" cstate="print">
              <a:extLst>
                <a:ext uri="{28A0092B-C50C-407E-A947-70E740481C1C}">
                  <a14:useLocalDpi xmlns:a14="http://schemas.microsoft.com/office/drawing/2010/main"/>
                </a:ext>
              </a:extLst>
            </a:blip>
            <a:srcRect/>
            <a:stretch>
              <a:fillRect/>
            </a:stretch>
          </p:blipFill>
          <p:spPr bwMode="auto">
            <a:xfrm>
              <a:off x="3969237" y="2318161"/>
              <a:ext cx="374980" cy="10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p:cNvGrpSpPr/>
          <p:nvPr/>
        </p:nvGrpSpPr>
        <p:grpSpPr>
          <a:xfrm>
            <a:off x="6272951" y="188640"/>
            <a:ext cx="2646713" cy="2741189"/>
            <a:chOff x="6272951" y="188640"/>
            <a:chExt cx="2646713" cy="2741189"/>
          </a:xfrm>
        </p:grpSpPr>
        <p:grpSp>
          <p:nvGrpSpPr>
            <p:cNvPr id="40" name="Group 39"/>
            <p:cNvGrpSpPr/>
            <p:nvPr/>
          </p:nvGrpSpPr>
          <p:grpSpPr>
            <a:xfrm>
              <a:off x="6272951" y="188640"/>
              <a:ext cx="2646713" cy="2741189"/>
              <a:chOff x="5606035" y="-152134"/>
              <a:chExt cx="2143941" cy="2262074"/>
            </a:xfrm>
          </p:grpSpPr>
          <p:pic>
            <p:nvPicPr>
              <p:cNvPr id="29" name="Picture 28"/>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6245250" y="-152134"/>
                <a:ext cx="1504726" cy="881146"/>
              </a:xfrm>
              <a:prstGeom prst="rect">
                <a:avLst/>
              </a:prstGeom>
            </p:spPr>
          </p:pic>
          <p:sp>
            <p:nvSpPr>
              <p:cNvPr id="39" name="Right Triangle 38"/>
              <p:cNvSpPr/>
              <p:nvPr/>
            </p:nvSpPr>
            <p:spPr>
              <a:xfrm rot="7971531">
                <a:off x="4881961" y="1138528"/>
                <a:ext cx="1695486" cy="247338"/>
              </a:xfrm>
              <a:prstGeom prst="r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2" name="Picture 31"/>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360058" y="1326606"/>
              <a:ext cx="1471752" cy="249047"/>
            </a:xfrm>
            <a:prstGeom prst="rect">
              <a:avLst/>
            </a:prstGeom>
          </p:spPr>
        </p:pic>
      </p:grpSp>
      <p:pic>
        <p:nvPicPr>
          <p:cNvPr id="42" name="Picture 41"/>
          <p:cNvPicPr>
            <a:picLocks noChangeAspect="1"/>
          </p:cNvPicPr>
          <p:nvPr/>
        </p:nvPicPr>
        <p:blipFill rotWithShape="1">
          <a:blip r:embed="rId15" cstate="print">
            <a:extLst>
              <a:ext uri="{28A0092B-C50C-407E-A947-70E740481C1C}">
                <a14:useLocalDpi xmlns:a14="http://schemas.microsoft.com/office/drawing/2010/main"/>
              </a:ext>
            </a:extLst>
          </a:blip>
          <a:srcRect b="-27475"/>
          <a:stretch/>
        </p:blipFill>
        <p:spPr>
          <a:xfrm>
            <a:off x="4858299" y="2470172"/>
            <a:ext cx="217757" cy="238748"/>
          </a:xfrm>
          <a:prstGeom prst="rect">
            <a:avLst/>
          </a:prstGeom>
        </p:spPr>
      </p:pic>
      <p:pic>
        <p:nvPicPr>
          <p:cNvPr id="44" name="Picture 43"/>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5764521" y="3509169"/>
            <a:ext cx="1412955" cy="423887"/>
          </a:xfrm>
          <a:prstGeom prst="rect">
            <a:avLst/>
          </a:prstGeom>
        </p:spPr>
      </p:pic>
      <p:grpSp>
        <p:nvGrpSpPr>
          <p:cNvPr id="6" name="Group 5"/>
          <p:cNvGrpSpPr/>
          <p:nvPr/>
        </p:nvGrpSpPr>
        <p:grpSpPr>
          <a:xfrm>
            <a:off x="755576" y="4869160"/>
            <a:ext cx="1512168" cy="351679"/>
            <a:chOff x="755576" y="4877521"/>
            <a:chExt cx="1512168" cy="351679"/>
          </a:xfrm>
        </p:grpSpPr>
        <p:sp>
          <p:nvSpPr>
            <p:cNvPr id="46" name="Rectangle 45"/>
            <p:cNvSpPr/>
            <p:nvPr/>
          </p:nvSpPr>
          <p:spPr>
            <a:xfrm>
              <a:off x="755576" y="4877521"/>
              <a:ext cx="1508471" cy="351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31281" y="4941168"/>
              <a:ext cx="1436463" cy="264349"/>
            </a:xfrm>
            <a:prstGeom prst="rect">
              <a:avLst/>
            </a:prstGeom>
          </p:spPr>
        </p:pic>
      </p:grpSp>
      <p:pic>
        <p:nvPicPr>
          <p:cNvPr id="18" name="Picture 17"/>
          <p:cNvPicPr>
            <a:picLocks noChangeAspect="1"/>
          </p:cNvPicPr>
          <p:nvPr/>
        </p:nvPicPr>
        <p:blipFill rotWithShape="1">
          <a:blip r:embed="rId18" cstate="print">
            <a:extLst>
              <a:ext uri="{28A0092B-C50C-407E-A947-70E740481C1C}">
                <a14:useLocalDpi xmlns:a14="http://schemas.microsoft.com/office/drawing/2010/main"/>
              </a:ext>
            </a:extLst>
          </a:blip>
          <a:srcRect/>
          <a:stretch/>
        </p:blipFill>
        <p:spPr>
          <a:xfrm>
            <a:off x="827584" y="4437112"/>
            <a:ext cx="537041" cy="473278"/>
          </a:xfrm>
          <a:prstGeom prst="rect">
            <a:avLst/>
          </a:prstGeom>
        </p:spPr>
      </p:pic>
      <p:pic>
        <p:nvPicPr>
          <p:cNvPr id="47" name="Picture 46"/>
          <p:cNvPicPr>
            <a:picLocks noChangeAspect="1"/>
          </p:cNvPicPr>
          <p:nvPr/>
        </p:nvPicPr>
        <p:blipFill rotWithShape="1">
          <a:blip r:embed="rId19" cstate="print">
            <a:extLst>
              <a:ext uri="{28A0092B-C50C-407E-A947-70E740481C1C}">
                <a14:useLocalDpi xmlns:a14="http://schemas.microsoft.com/office/drawing/2010/main"/>
              </a:ext>
            </a:extLst>
          </a:blip>
          <a:srcRect/>
          <a:stretch/>
        </p:blipFill>
        <p:spPr>
          <a:xfrm>
            <a:off x="6250569" y="5683661"/>
            <a:ext cx="1161309" cy="444266"/>
          </a:xfrm>
          <a:prstGeom prst="rect">
            <a:avLst/>
          </a:prstGeom>
        </p:spPr>
      </p:pic>
      <p:pic>
        <p:nvPicPr>
          <p:cNvPr id="48" name="Picture 47"/>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5694522" y="5147573"/>
            <a:ext cx="1717356" cy="349198"/>
          </a:xfrm>
          <a:prstGeom prst="rect">
            <a:avLst/>
          </a:prstGeom>
        </p:spPr>
      </p:pic>
      <p:pic>
        <p:nvPicPr>
          <p:cNvPr id="41" name="Picture 40" descr="LifeScienceCluster"/>
          <p:cNvPicPr>
            <a:picLocks noChangeAspect="1" noChangeArrowheads="1"/>
          </p:cNvPicPr>
          <p:nvPr/>
        </p:nvPicPr>
        <p:blipFill>
          <a:blip r:embed="rId21" cstate="hqprint">
            <a:extLst>
              <a:ext uri="{28A0092B-C50C-407E-A947-70E740481C1C}">
                <a14:useLocalDpi xmlns:a14="http://schemas.microsoft.com/office/drawing/2010/main"/>
              </a:ext>
            </a:extLst>
          </a:blip>
          <a:srcRect/>
          <a:stretch>
            <a:fillRect/>
          </a:stretch>
        </p:blipFill>
        <p:spPr bwMode="auto">
          <a:xfrm>
            <a:off x="5072738" y="2653780"/>
            <a:ext cx="219342" cy="21934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p:cNvPicPr>
            <a:picLocks noChangeAspect="1" noChangeArrowheads="1"/>
          </p:cNvPicPr>
          <p:nvPr/>
        </p:nvPicPr>
        <p:blipFill>
          <a:blip r:embed="rId22" cstate="hqprint">
            <a:extLst>
              <a:ext uri="{28A0092B-C50C-407E-A947-70E740481C1C}">
                <a14:useLocalDpi xmlns:a14="http://schemas.microsoft.com/office/drawing/2010/main"/>
              </a:ext>
            </a:extLst>
          </a:blip>
          <a:srcRect/>
          <a:stretch>
            <a:fillRect/>
          </a:stretch>
        </p:blipFill>
        <p:spPr bwMode="auto">
          <a:xfrm>
            <a:off x="5292081" y="2658854"/>
            <a:ext cx="216024" cy="216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48"/>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645742" y="2707009"/>
            <a:ext cx="432745" cy="207840"/>
          </a:xfrm>
          <a:prstGeom prst="rect">
            <a:avLst/>
          </a:prstGeom>
        </p:spPr>
      </p:pic>
      <p:sp>
        <p:nvSpPr>
          <p:cNvPr id="14" name="Rectangle 13"/>
          <p:cNvSpPr/>
          <p:nvPr/>
        </p:nvSpPr>
        <p:spPr>
          <a:xfrm>
            <a:off x="5966128" y="3933056"/>
            <a:ext cx="1858692" cy="4378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24"/>
          <a:stretch>
            <a:fillRect/>
          </a:stretch>
        </p:blipFill>
        <p:spPr>
          <a:xfrm>
            <a:off x="6025395" y="4033016"/>
            <a:ext cx="1779970" cy="299035"/>
          </a:xfrm>
          <a:prstGeom prst="rect">
            <a:avLst/>
          </a:prstGeom>
        </p:spPr>
      </p:pic>
    </p:spTree>
    <p:custDataLst>
      <p:tags r:id="rId1"/>
    </p:custDataLst>
    <p:extLst>
      <p:ext uri="{BB962C8B-B14F-4D97-AF65-F5344CB8AC3E}">
        <p14:creationId xmlns:p14="http://schemas.microsoft.com/office/powerpoint/2010/main" val="15499423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7049" y="217120"/>
            <a:ext cx="7966951" cy="1143000"/>
          </a:xfrm>
        </p:spPr>
        <p:txBody>
          <a:bodyPr>
            <a:noAutofit/>
          </a:bodyPr>
          <a:lstStyle/>
          <a:p>
            <a:pPr algn="l"/>
            <a:r>
              <a:rPr lang="nb-NO" sz="3800" dirty="0" smtClean="0"/>
              <a:t>The life science </a:t>
            </a:r>
            <a:r>
              <a:rPr lang="nb-NO" sz="3800" dirty="0" err="1" smtClean="0"/>
              <a:t>building</a:t>
            </a:r>
            <a:r>
              <a:rPr lang="nb-NO" sz="3800" dirty="0" smtClean="0"/>
              <a:t> 2023</a:t>
            </a:r>
            <a:br>
              <a:rPr lang="nb-NO" sz="3800" dirty="0" smtClean="0"/>
            </a:br>
            <a:r>
              <a:rPr lang="nb-NO" sz="3800" dirty="0" smtClean="0"/>
              <a:t>– </a:t>
            </a:r>
            <a:r>
              <a:rPr lang="nb-NO" sz="3800" dirty="0" err="1" smtClean="0"/>
              <a:t>the</a:t>
            </a:r>
            <a:r>
              <a:rPr lang="nb-NO" sz="3800" dirty="0" smtClean="0"/>
              <a:t> </a:t>
            </a:r>
            <a:r>
              <a:rPr lang="nb-NO" sz="3800" dirty="0" err="1" smtClean="0"/>
              <a:t>heart</a:t>
            </a:r>
            <a:r>
              <a:rPr lang="nb-NO" sz="3800" dirty="0" smtClean="0"/>
              <a:t> </a:t>
            </a:r>
            <a:r>
              <a:rPr lang="nb-NO" sz="3800" dirty="0" err="1" smtClean="0"/>
              <a:t>of</a:t>
            </a:r>
            <a:r>
              <a:rPr lang="nb-NO" sz="3800" dirty="0" smtClean="0"/>
              <a:t> Oslo Life Science </a:t>
            </a:r>
            <a:r>
              <a:rPr lang="nb-NO" sz="3800" dirty="0"/>
              <a:t>C</a:t>
            </a:r>
            <a:r>
              <a:rPr lang="nb-NO" sz="3800" dirty="0" smtClean="0"/>
              <a:t>ity</a:t>
            </a:r>
            <a:endParaRPr lang="nb-NO" sz="3800" spc="-100" dirty="0"/>
          </a:p>
        </p:txBody>
      </p:sp>
      <p:sp>
        <p:nvSpPr>
          <p:cNvPr id="4" name="Slide Number Placeholder 3"/>
          <p:cNvSpPr>
            <a:spLocks noGrp="1"/>
          </p:cNvSpPr>
          <p:nvPr>
            <p:ph type="sldNum" sz="quarter" idx="12"/>
          </p:nvPr>
        </p:nvSpPr>
        <p:spPr/>
        <p:txBody>
          <a:bodyPr/>
          <a:lstStyle/>
          <a:p>
            <a:pPr>
              <a:defRPr/>
            </a:pPr>
            <a:fld id="{6FAB9196-DE38-F941-8A71-0656B4A20180}" type="slidenum">
              <a:rPr lang="en-US" smtClean="0"/>
              <a:pPr>
                <a:defRPr/>
              </a:pPr>
              <a:t>19</a:t>
            </a:fld>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8262" y="1600832"/>
            <a:ext cx="9478108" cy="4243963"/>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5992819"/>
            <a:ext cx="3313268" cy="540000"/>
          </a:xfrm>
          <a:prstGeom prst="rect">
            <a:avLst/>
          </a:prstGeom>
        </p:spPr>
      </p:pic>
      <p:pic>
        <p:nvPicPr>
          <p:cNvPr id="6" name="Picture 5"/>
          <p:cNvPicPr>
            <a:picLocks noChangeAspect="1"/>
          </p:cNvPicPr>
          <p:nvPr/>
        </p:nvPicPr>
        <p:blipFill rotWithShape="1">
          <a:blip r:embed="rId5"/>
          <a:srcRect t="27385" b="30154"/>
          <a:stretch/>
        </p:blipFill>
        <p:spPr>
          <a:xfrm>
            <a:off x="4022988" y="5873714"/>
            <a:ext cx="2396522" cy="720000"/>
          </a:xfrm>
          <a:prstGeom prst="rect">
            <a:avLst/>
          </a:prstGeom>
        </p:spPr>
      </p:pic>
      <p:pic>
        <p:nvPicPr>
          <p:cNvPr id="7" name="Picture 6"/>
          <p:cNvPicPr>
            <a:picLocks noChangeAspect="1"/>
          </p:cNvPicPr>
          <p:nvPr/>
        </p:nvPicPr>
        <p:blipFill rotWithShape="1">
          <a:blip r:embed="rId6"/>
          <a:srcRect t="32556" b="36763"/>
          <a:stretch/>
        </p:blipFill>
        <p:spPr>
          <a:xfrm>
            <a:off x="6736375" y="5932719"/>
            <a:ext cx="1877446" cy="576000"/>
          </a:xfrm>
          <a:prstGeom prst="rect">
            <a:avLst/>
          </a:prstGeom>
        </p:spPr>
      </p:pic>
    </p:spTree>
    <p:extLst>
      <p:ext uri="{BB962C8B-B14F-4D97-AF65-F5344CB8AC3E}">
        <p14:creationId xmlns:p14="http://schemas.microsoft.com/office/powerpoint/2010/main" val="610127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6|12.5|15.8|21.9|24|33.1|15.7|13.1|24.7|8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uio-1-eng</Template>
  <TotalTime>13804</TotalTime>
  <Words>815</Words>
  <Application>Microsoft Office PowerPoint</Application>
  <PresentationFormat>On-screen Show (4:3)</PresentationFormat>
  <Paragraphs>251</Paragraphs>
  <Slides>19</Slides>
  <Notes>8</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19</vt:i4>
      </vt:variant>
    </vt:vector>
  </HeadingPairs>
  <TitlesOfParts>
    <vt:vector size="29" baseType="lpstr">
      <vt:lpstr>Arial</vt:lpstr>
      <vt:lpstr>Calibri</vt:lpstr>
      <vt:lpstr>Calibri Light</vt:lpstr>
      <vt:lpstr>Times New Roman</vt:lpstr>
      <vt:lpstr>ヒラギノ角ゴ Pro W3</vt:lpstr>
      <vt:lpstr>Custom Design</vt:lpstr>
      <vt:lpstr>1_Office Theme</vt:lpstr>
      <vt:lpstr>Blank Presentation</vt:lpstr>
      <vt:lpstr>1_Custom Design</vt:lpstr>
      <vt:lpstr>1_Blank Presentation</vt:lpstr>
      <vt:lpstr>PowerPoint Presentation</vt:lpstr>
      <vt:lpstr>What are life sciences?</vt:lpstr>
      <vt:lpstr>The UiO life science strategy</vt:lpstr>
      <vt:lpstr>SAB-UiO profile dimension analysis</vt:lpstr>
      <vt:lpstr>UiO convergence  environments - interdisciplinary research groups that address major challenges  </vt:lpstr>
      <vt:lpstr>Process for selection of  convergence environments</vt:lpstr>
      <vt:lpstr>PowerPoint Presentation</vt:lpstr>
      <vt:lpstr>PowerPoint Presentation</vt:lpstr>
      <vt:lpstr>7 convergence environments awarded May 2017</vt:lpstr>
      <vt:lpstr>Create meeting places</vt:lpstr>
      <vt:lpstr>Other meeting places</vt:lpstr>
      <vt:lpstr>Great news 6 September 2017 – 50 mill. NOK National Budget 2018!</vt:lpstr>
      <vt:lpstr>PowerPoint Presentation</vt:lpstr>
      <vt:lpstr>UiO:Life Science – administration</vt:lpstr>
      <vt:lpstr>UiO:Life Science – administration</vt:lpstr>
      <vt:lpstr>PowerPoint Presentation</vt:lpstr>
      <vt:lpstr>Rektoratet utsetter direktørtilsetting</vt:lpstr>
      <vt:lpstr>We are building Oslo Life Science City</vt:lpstr>
      <vt:lpstr>The life science building 2023 – the heart of Oslo Life Science City</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Finn-Eirik Johansen</cp:lastModifiedBy>
  <cp:revision>456</cp:revision>
  <cp:lastPrinted>2016-06-15T14:18:38Z</cp:lastPrinted>
  <dcterms:created xsi:type="dcterms:W3CDTF">2016-01-24T15:04:29Z</dcterms:created>
  <dcterms:modified xsi:type="dcterms:W3CDTF">2017-09-15T13:19:31Z</dcterms:modified>
</cp:coreProperties>
</file>