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340" r:id="rId3"/>
    <p:sldId id="345" r:id="rId4"/>
    <p:sldId id="294" r:id="rId5"/>
    <p:sldId id="354" r:id="rId6"/>
    <p:sldId id="342" r:id="rId7"/>
    <p:sldId id="349" r:id="rId8"/>
    <p:sldId id="350" r:id="rId9"/>
    <p:sldId id="351" r:id="rId10"/>
    <p:sldId id="260" r:id="rId11"/>
    <p:sldId id="346" r:id="rId12"/>
    <p:sldId id="329" r:id="rId13"/>
    <p:sldId id="355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e Thorberg" initials="CT" lastIdx="2" clrIdx="0">
    <p:extLst>
      <p:ext uri="{19B8F6BF-5375-455C-9EA6-DF929625EA0E}">
        <p15:presenceInfo xmlns:p15="http://schemas.microsoft.com/office/powerpoint/2012/main" userId="S::cecith@uio.no::77c1e594-a729-48ce-9de4-da93d12abfd4" providerId="AD"/>
      </p:ext>
    </p:extLst>
  </p:cmAuthor>
  <p:cmAuthor id="2" name="Jørgen Bock" initials="JB" lastIdx="7" clrIdx="1">
    <p:extLst>
      <p:ext uri="{19B8F6BF-5375-455C-9EA6-DF929625EA0E}">
        <p15:presenceInfo xmlns:p15="http://schemas.microsoft.com/office/powerpoint/2012/main" userId="S-1-5-21-1927809936-1189766144-1318725885-5634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226"/>
    <a:srgbClr val="FF7B6D"/>
    <a:srgbClr val="FFA59B"/>
    <a:srgbClr val="FE64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28" autoAdjust="0"/>
    <p:restoredTop sz="95459" autoAdjust="0"/>
  </p:normalViewPr>
  <p:slideViewPr>
    <p:cSldViewPr snapToGrid="0">
      <p:cViewPr varScale="1">
        <p:scale>
          <a:sx n="115" d="100"/>
          <a:sy n="115" d="100"/>
        </p:scale>
        <p:origin x="262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los-eir-felles\50%20EIR%20Oppdrag\2021\C2021-01%20Evaluering%20og%20l&#230;ring%20-%20UiOs%20beredskap\02%20Gjennomf&#248;ring\Sp&#248;rreskjema\Bearbeidede%20datafiler\sammestilling-al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los-eir-felles\50%20EIR%20Oppdrag\2021\C2021-01%20Evaluering%20og%20l&#230;ring%20-%20UiOs%20beredskap\02%20Gjennomf&#248;ring\Sp&#248;rreskjema\Bearbeidede%20datafiler\sammestilling-al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los-eir-felles\50%20EIR%20Oppdrag\2021\C2021-01%20Evaluering%20og%20l&#230;ring%20-%20UiOs%20beredskap\02%20Gjennomf&#248;ring\Sp&#248;rreskjema\Bearbeidede%20datafiler\sammestilling-a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los-eir-felles\50%20EIR%20Oppdrag\2021\C2021-01%20Evaluering%20og%20l&#230;ring%20-%20UiOs%20beredskap\02%20Gjennomf&#248;ring\Sp&#248;rreskjema\Bearbeidede%20datafiler\sammestilling-all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los-eir-felles\50%20EIR%20Oppdrag\2021\C2021-01%20Evaluering%20og%20l&#230;ring%20-%20UiOs%20beredskap\02%20Gjennomf&#248;ring\Sp&#248;rreskjema\Bearbeidede%20datafiler\sammestilling-all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los-eir-felles\50%20EIR%20Oppdrag\2021\C2021-01%20Evaluering%20og%20l&#230;ring%20-%20UiOs%20beredskap\02%20Gjennomf&#248;ring\Sp&#248;rreskjema\Bearbeidede%20datafiler\sammestilling-all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los-eir-felles\50%20EIR%20Oppdrag\2021\C2021-01%20Evaluering%20og%20l&#230;ring%20-%20UiOs%20beredskap\02%20Gjennomf&#248;ring\Sp&#248;rreskjema\Bearbeidede%20datafiler\sammestilling-all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los-eir-felles\50%20EIR%20Oppdrag\2021\C2021-01%20Evaluering%20og%20l&#230;ring%20-%20UiOs%20beredskap\02%20Gjennomf&#248;ring\Sp&#248;rreskjema\Bearbeidede%20datafiler\sammestilling-all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Tema 5 </a:t>
            </a:r>
            <a:r>
              <a:rPr lang="en-US" sz="1800" baseline="0"/>
              <a:t>Oppsummering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'Ark1'!$A$3</c:f>
              <c:strCache>
                <c:ptCount val="1"/>
                <c:pt idx="0">
                  <c:v>LOS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E5D0-41D0-977F-482F2E747A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'Ark1'!$AN$2</c:f>
              <c:numCache>
                <c:formatCode>General</c:formatCode>
                <c:ptCount val="1"/>
              </c:numCache>
            </c:numRef>
          </c:cat>
          <c:val>
            <c:numRef>
              <c:f>'Ark1'!$AN$3</c:f>
              <c:numCache>
                <c:formatCode>0.0</c:formatCode>
                <c:ptCount val="1"/>
                <c:pt idx="0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D0-41D0-977F-482F2E747A92}"/>
            </c:ext>
          </c:extLst>
        </c:ser>
        <c:ser>
          <c:idx val="1"/>
          <c:order val="1"/>
          <c:tx>
            <c:strRef>
              <c:f>'Ark1'!$A$4</c:f>
              <c:strCache>
                <c:ptCount val="1"/>
                <c:pt idx="0">
                  <c:v>Fakultet/Museer/UB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'Ark1'!$AN$2</c:f>
              <c:numCache>
                <c:formatCode>General</c:formatCode>
                <c:ptCount val="1"/>
              </c:numCache>
            </c:numRef>
          </c:cat>
          <c:val>
            <c:numRef>
              <c:f>'Ark1'!$AN$4</c:f>
              <c:numCache>
                <c:formatCode>0.0</c:formatCode>
                <c:ptCount val="1"/>
                <c:pt idx="0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D0-41D0-977F-482F2E747A92}"/>
            </c:ext>
          </c:extLst>
        </c:ser>
        <c:ser>
          <c:idx val="2"/>
          <c:order val="2"/>
          <c:tx>
            <c:strRef>
              <c:f>'Ark1'!$A$5</c:f>
              <c:strCache>
                <c:ptCount val="1"/>
                <c:pt idx="0">
                  <c:v>Institutter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'Ark1'!$AN$2</c:f>
              <c:numCache>
                <c:formatCode>General</c:formatCode>
                <c:ptCount val="1"/>
              </c:numCache>
            </c:numRef>
          </c:cat>
          <c:val>
            <c:numRef>
              <c:f>'Ark1'!$AN$5</c:f>
              <c:numCache>
                <c:formatCode>0.0</c:formatCode>
                <c:ptCount val="1"/>
                <c:pt idx="0">
                  <c:v>3.1379310344827585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D0-41D0-977F-482F2E747A92}"/>
            </c:ext>
          </c:extLst>
        </c:ser>
        <c:ser>
          <c:idx val="3"/>
          <c:order val="3"/>
          <c:tx>
            <c:strRef>
              <c:f>'Ark1'!$A$6</c:f>
              <c:strCache>
                <c:ptCount val="1"/>
                <c:pt idx="0">
                  <c:v>HVO og Fagorg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'Ark1'!$AN$2</c:f>
              <c:numCache>
                <c:formatCode>General</c:formatCode>
                <c:ptCount val="1"/>
              </c:numCache>
            </c:numRef>
          </c:cat>
          <c:val>
            <c:numRef>
              <c:f>'Ark1'!$AN$6</c:f>
              <c:numCache>
                <c:formatCode>0.0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D0-41D0-977F-482F2E747A9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7448608"/>
        <c:axId val="755556920"/>
      </c:barChart>
      <c:catAx>
        <c:axId val="71744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5556920"/>
        <c:crosses val="autoZero"/>
        <c:auto val="1"/>
        <c:lblAlgn val="ctr"/>
        <c:lblOffset val="100"/>
        <c:noMultiLvlLbl val="0"/>
      </c:catAx>
      <c:valAx>
        <c:axId val="755556920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17448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369035963762709"/>
          <c:y val="0.92221864557218558"/>
          <c:w val="0.74395629685862452"/>
          <c:h val="7.77813544278144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Tema 1 Beredskap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'Ark1'!$A$3</c:f>
              <c:strCache>
                <c:ptCount val="1"/>
                <c:pt idx="0">
                  <c:v>LOS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'Ark1'!$B$2:$E$2</c:f>
              <c:strCache>
                <c:ptCount val="4"/>
                <c:pt idx="0">
                  <c:v>1a)</c:v>
                </c:pt>
                <c:pt idx="1">
                  <c:v>1b)</c:v>
                </c:pt>
                <c:pt idx="2">
                  <c:v>1c)</c:v>
                </c:pt>
                <c:pt idx="3">
                  <c:v>1d)</c:v>
                </c:pt>
              </c:strCache>
            </c:strRef>
          </c:cat>
          <c:val>
            <c:numRef>
              <c:f>'Ark1'!$B$3:$E$3</c:f>
              <c:numCache>
                <c:formatCode>0.0</c:formatCode>
                <c:ptCount val="4"/>
                <c:pt idx="0">
                  <c:v>3.8333333333333335</c:v>
                </c:pt>
                <c:pt idx="1">
                  <c:v>3.8333333333333335</c:v>
                </c:pt>
                <c:pt idx="2">
                  <c:v>3.1666666666666665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2C-4299-90D0-AFAFD2D3EED3}"/>
            </c:ext>
          </c:extLst>
        </c:ser>
        <c:ser>
          <c:idx val="1"/>
          <c:order val="1"/>
          <c:tx>
            <c:strRef>
              <c:f>'Ark1'!$A$4</c:f>
              <c:strCache>
                <c:ptCount val="1"/>
                <c:pt idx="0">
                  <c:v>Fakultet/Museer/UB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'Ark1'!$B$2:$E$2</c:f>
              <c:strCache>
                <c:ptCount val="4"/>
                <c:pt idx="0">
                  <c:v>1a)</c:v>
                </c:pt>
                <c:pt idx="1">
                  <c:v>1b)</c:v>
                </c:pt>
                <c:pt idx="2">
                  <c:v>1c)</c:v>
                </c:pt>
                <c:pt idx="3">
                  <c:v>1d)</c:v>
                </c:pt>
              </c:strCache>
            </c:strRef>
          </c:cat>
          <c:val>
            <c:numRef>
              <c:f>'Ark1'!$B$4:$E$4</c:f>
              <c:numCache>
                <c:formatCode>0.0</c:formatCode>
                <c:ptCount val="4"/>
                <c:pt idx="0">
                  <c:v>3.0769230769230771</c:v>
                </c:pt>
                <c:pt idx="1">
                  <c:v>2.9166666666666665</c:v>
                </c:pt>
                <c:pt idx="2">
                  <c:v>2.8571428571428572</c:v>
                </c:pt>
                <c:pt idx="3">
                  <c:v>2.1818181818181817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2C-4299-90D0-AFAFD2D3EED3}"/>
            </c:ext>
          </c:extLst>
        </c:ser>
        <c:ser>
          <c:idx val="2"/>
          <c:order val="2"/>
          <c:tx>
            <c:strRef>
              <c:f>'Ark1'!$A$5</c:f>
              <c:strCache>
                <c:ptCount val="1"/>
                <c:pt idx="0">
                  <c:v>Institutter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'Ark1'!$B$2:$E$2</c:f>
              <c:strCache>
                <c:ptCount val="4"/>
                <c:pt idx="0">
                  <c:v>1a)</c:v>
                </c:pt>
                <c:pt idx="1">
                  <c:v>1b)</c:v>
                </c:pt>
                <c:pt idx="2">
                  <c:v>1c)</c:v>
                </c:pt>
                <c:pt idx="3">
                  <c:v>1d)</c:v>
                </c:pt>
              </c:strCache>
            </c:strRef>
          </c:cat>
          <c:val>
            <c:numRef>
              <c:f>'Ark1'!$B$5:$E$5</c:f>
              <c:numCache>
                <c:formatCode>0.0</c:formatCode>
                <c:ptCount val="4"/>
                <c:pt idx="0">
                  <c:v>1.875</c:v>
                </c:pt>
                <c:pt idx="1">
                  <c:v>2.4705882352941178</c:v>
                </c:pt>
                <c:pt idx="2">
                  <c:v>2.6923076923076925</c:v>
                </c:pt>
                <c:pt idx="3">
                  <c:v>2.1333333333333333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2C-4299-90D0-AFAFD2D3EED3}"/>
            </c:ext>
          </c:extLst>
        </c:ser>
        <c:ser>
          <c:idx val="3"/>
          <c:order val="3"/>
          <c:tx>
            <c:strRef>
              <c:f>'Ark1'!$A$6</c:f>
              <c:strCache>
                <c:ptCount val="1"/>
                <c:pt idx="0">
                  <c:v>HVO og Fagorg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'Ark1'!$B$2:$E$2</c:f>
              <c:strCache>
                <c:ptCount val="4"/>
                <c:pt idx="0">
                  <c:v>1a)</c:v>
                </c:pt>
                <c:pt idx="1">
                  <c:v>1b)</c:v>
                </c:pt>
                <c:pt idx="2">
                  <c:v>1c)</c:v>
                </c:pt>
                <c:pt idx="3">
                  <c:v>1d)</c:v>
                </c:pt>
              </c:strCache>
            </c:strRef>
          </c:cat>
          <c:val>
            <c:numRef>
              <c:f>'Ark1'!$B$6:$E$6</c:f>
              <c:numCache>
                <c:formatCode>0.0</c:formatCode>
                <c:ptCount val="4"/>
                <c:pt idx="0">
                  <c:v>2.3636363636363638</c:v>
                </c:pt>
                <c:pt idx="1">
                  <c:v>3.125</c:v>
                </c:pt>
                <c:pt idx="2">
                  <c:v>2.5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2C-4299-90D0-AFAFD2D3EED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7448608"/>
        <c:axId val="755556920"/>
      </c:barChart>
      <c:catAx>
        <c:axId val="71744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5556920"/>
        <c:crosses val="autoZero"/>
        <c:auto val="1"/>
        <c:lblAlgn val="ctr"/>
        <c:lblOffset val="100"/>
        <c:noMultiLvlLbl val="0"/>
      </c:catAx>
      <c:valAx>
        <c:axId val="755556920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17448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Tema</a:t>
            </a:r>
            <a:r>
              <a:rPr lang="en-US" dirty="0"/>
              <a:t> 4 </a:t>
            </a:r>
            <a:r>
              <a:rPr lang="en-US" dirty="0" err="1"/>
              <a:t>Opprettholdelse</a:t>
            </a:r>
            <a:r>
              <a:rPr lang="en-US" dirty="0"/>
              <a:t>  </a:t>
            </a:r>
            <a:r>
              <a:rPr lang="en-US" dirty="0" err="1"/>
              <a:t>virksomhet</a:t>
            </a:r>
            <a:endParaRPr lang="en-US" baseline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'Ark1'!$A$3</c:f>
              <c:strCache>
                <c:ptCount val="1"/>
                <c:pt idx="0">
                  <c:v>LOS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'Ark1'!$AK$2:$AM$2</c:f>
              <c:strCache>
                <c:ptCount val="3"/>
                <c:pt idx="0">
                  <c:v>4g)</c:v>
                </c:pt>
                <c:pt idx="1">
                  <c:v>4h)</c:v>
                </c:pt>
                <c:pt idx="2">
                  <c:v>4i)</c:v>
                </c:pt>
              </c:strCache>
            </c:strRef>
          </c:cat>
          <c:val>
            <c:numRef>
              <c:f>'Ark1'!$AK$3:$AM$3</c:f>
              <c:numCache>
                <c:formatCode>0.0</c:formatCode>
                <c:ptCount val="3"/>
                <c:pt idx="0">
                  <c:v>3</c:v>
                </c:pt>
                <c:pt idx="1">
                  <c:v>3.8333333333333335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D8-4E3C-87A9-66EE76E5234B}"/>
            </c:ext>
          </c:extLst>
        </c:ser>
        <c:ser>
          <c:idx val="1"/>
          <c:order val="1"/>
          <c:tx>
            <c:strRef>
              <c:f>'Ark1'!$A$4</c:f>
              <c:strCache>
                <c:ptCount val="1"/>
                <c:pt idx="0">
                  <c:v>Fakultet/Museer/UB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'Ark1'!$AK$2:$AM$2</c:f>
              <c:strCache>
                <c:ptCount val="3"/>
                <c:pt idx="0">
                  <c:v>4g)</c:v>
                </c:pt>
                <c:pt idx="1">
                  <c:v>4h)</c:v>
                </c:pt>
                <c:pt idx="2">
                  <c:v>4i)</c:v>
                </c:pt>
              </c:strCache>
            </c:strRef>
          </c:cat>
          <c:val>
            <c:numRef>
              <c:f>'Ark1'!$AK$4:$AM$4</c:f>
              <c:numCache>
                <c:formatCode>0.0</c:formatCode>
                <c:ptCount val="3"/>
                <c:pt idx="0">
                  <c:v>2.6428571428571428</c:v>
                </c:pt>
                <c:pt idx="1">
                  <c:v>3.6428571428571428</c:v>
                </c:pt>
                <c:pt idx="2">
                  <c:v>3.4285714285714284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D8-4E3C-87A9-66EE76E5234B}"/>
            </c:ext>
          </c:extLst>
        </c:ser>
        <c:ser>
          <c:idx val="2"/>
          <c:order val="2"/>
          <c:tx>
            <c:strRef>
              <c:f>'Ark1'!$A$5</c:f>
              <c:strCache>
                <c:ptCount val="1"/>
                <c:pt idx="0">
                  <c:v>Institutter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'Ark1'!$AK$2:$AM$2</c:f>
              <c:strCache>
                <c:ptCount val="3"/>
                <c:pt idx="0">
                  <c:v>4g)</c:v>
                </c:pt>
                <c:pt idx="1">
                  <c:v>4h)</c:v>
                </c:pt>
                <c:pt idx="2">
                  <c:v>4i)</c:v>
                </c:pt>
              </c:strCache>
            </c:strRef>
          </c:cat>
          <c:val>
            <c:numRef>
              <c:f>'Ark1'!$AK$5:$AM$5</c:f>
              <c:numCache>
                <c:formatCode>0.0</c:formatCode>
                <c:ptCount val="3"/>
                <c:pt idx="0">
                  <c:v>2.7931034482758621</c:v>
                </c:pt>
                <c:pt idx="1">
                  <c:v>3.4482758620689653</c:v>
                </c:pt>
                <c:pt idx="2">
                  <c:v>3.3793103448275863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D8-4E3C-87A9-66EE76E5234B}"/>
            </c:ext>
          </c:extLst>
        </c:ser>
        <c:ser>
          <c:idx val="3"/>
          <c:order val="3"/>
          <c:tx>
            <c:strRef>
              <c:f>'Ark1'!$A$6</c:f>
              <c:strCache>
                <c:ptCount val="1"/>
                <c:pt idx="0">
                  <c:v>HVO og Fagorg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'Ark1'!$AK$2:$AM$2</c:f>
              <c:strCache>
                <c:ptCount val="3"/>
                <c:pt idx="0">
                  <c:v>4g)</c:v>
                </c:pt>
                <c:pt idx="1">
                  <c:v>4h)</c:v>
                </c:pt>
                <c:pt idx="2">
                  <c:v>4i)</c:v>
                </c:pt>
              </c:strCache>
            </c:strRef>
          </c:cat>
          <c:val>
            <c:numRef>
              <c:f>'Ark1'!$AK$6:$AM$6</c:f>
              <c:numCache>
                <c:formatCode>0.0</c:formatCode>
                <c:ptCount val="3"/>
                <c:pt idx="0">
                  <c:v>3.6</c:v>
                </c:pt>
                <c:pt idx="1">
                  <c:v>2.7272727272727271</c:v>
                </c:pt>
                <c:pt idx="2">
                  <c:v>3.3333333333333335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D8-4E3C-87A9-66EE76E5234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7448608"/>
        <c:axId val="755556920"/>
      </c:barChart>
      <c:catAx>
        <c:axId val="71744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5556920"/>
        <c:crosses val="autoZero"/>
        <c:auto val="1"/>
        <c:lblAlgn val="ctr"/>
        <c:lblOffset val="100"/>
        <c:noMultiLvlLbl val="0"/>
      </c:catAx>
      <c:valAx>
        <c:axId val="755556920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17448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Tema 2</a:t>
            </a:r>
            <a:r>
              <a:rPr lang="en-US" baseline="0"/>
              <a:t> Roller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'Ark1'!$A$3</c:f>
              <c:strCache>
                <c:ptCount val="1"/>
                <c:pt idx="0">
                  <c:v>LOS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'Ark1'!$F$2:$H$2</c:f>
              <c:strCache>
                <c:ptCount val="3"/>
                <c:pt idx="0">
                  <c:v>2a)</c:v>
                </c:pt>
                <c:pt idx="1">
                  <c:v>2c)</c:v>
                </c:pt>
                <c:pt idx="2">
                  <c:v>2d)</c:v>
                </c:pt>
              </c:strCache>
            </c:strRef>
          </c:cat>
          <c:val>
            <c:numRef>
              <c:f>'Ark1'!$F$3:$H$3</c:f>
              <c:numCache>
                <c:formatCode>0.0</c:formatCode>
                <c:ptCount val="3"/>
                <c:pt idx="0">
                  <c:v>3.3333333333333335</c:v>
                </c:pt>
                <c:pt idx="1">
                  <c:v>3</c:v>
                </c:pt>
                <c:pt idx="2">
                  <c:v>1.6666666666666667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D7-4918-BEE3-5EA3F30FEA4C}"/>
            </c:ext>
          </c:extLst>
        </c:ser>
        <c:ser>
          <c:idx val="1"/>
          <c:order val="1"/>
          <c:tx>
            <c:strRef>
              <c:f>'Ark1'!$A$4</c:f>
              <c:strCache>
                <c:ptCount val="1"/>
                <c:pt idx="0">
                  <c:v>Fakultet/Museer/UB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'Ark1'!$F$2:$H$2</c:f>
              <c:strCache>
                <c:ptCount val="3"/>
                <c:pt idx="0">
                  <c:v>2a)</c:v>
                </c:pt>
                <c:pt idx="1">
                  <c:v>2c)</c:v>
                </c:pt>
                <c:pt idx="2">
                  <c:v>2d)</c:v>
                </c:pt>
              </c:strCache>
            </c:strRef>
          </c:cat>
          <c:val>
            <c:numRef>
              <c:f>'Ark1'!$F$4:$H$4</c:f>
              <c:numCache>
                <c:formatCode>0.0</c:formatCode>
                <c:ptCount val="3"/>
                <c:pt idx="0">
                  <c:v>3.4615384615384617</c:v>
                </c:pt>
                <c:pt idx="1">
                  <c:v>3.0714285714285716</c:v>
                </c:pt>
                <c:pt idx="2">
                  <c:v>2.3571428571428572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D7-4918-BEE3-5EA3F30FEA4C}"/>
            </c:ext>
          </c:extLst>
        </c:ser>
        <c:ser>
          <c:idx val="2"/>
          <c:order val="2"/>
          <c:tx>
            <c:strRef>
              <c:f>'Ark1'!$A$5</c:f>
              <c:strCache>
                <c:ptCount val="1"/>
                <c:pt idx="0">
                  <c:v>Institutter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'Ark1'!$F$2:$H$2</c:f>
              <c:strCache>
                <c:ptCount val="3"/>
                <c:pt idx="0">
                  <c:v>2a)</c:v>
                </c:pt>
                <c:pt idx="1">
                  <c:v>2c)</c:v>
                </c:pt>
                <c:pt idx="2">
                  <c:v>2d)</c:v>
                </c:pt>
              </c:strCache>
            </c:strRef>
          </c:cat>
          <c:val>
            <c:numRef>
              <c:f>'Ark1'!$F$5:$H$5</c:f>
              <c:numCache>
                <c:formatCode>0.0</c:formatCode>
                <c:ptCount val="3"/>
                <c:pt idx="0">
                  <c:v>3.1851851851851851</c:v>
                </c:pt>
                <c:pt idx="1">
                  <c:v>2.9615384615384617</c:v>
                </c:pt>
                <c:pt idx="2">
                  <c:v>2.2857142857142856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D7-4918-BEE3-5EA3F30FEA4C}"/>
            </c:ext>
          </c:extLst>
        </c:ser>
        <c:ser>
          <c:idx val="3"/>
          <c:order val="3"/>
          <c:tx>
            <c:strRef>
              <c:f>'Ark1'!$A$6</c:f>
              <c:strCache>
                <c:ptCount val="1"/>
                <c:pt idx="0">
                  <c:v>HVO og Fagorg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'Ark1'!$F$2:$H$2</c:f>
              <c:strCache>
                <c:ptCount val="3"/>
                <c:pt idx="0">
                  <c:v>2a)</c:v>
                </c:pt>
                <c:pt idx="1">
                  <c:v>2c)</c:v>
                </c:pt>
                <c:pt idx="2">
                  <c:v>2d)</c:v>
                </c:pt>
              </c:strCache>
            </c:strRef>
          </c:cat>
          <c:val>
            <c:numRef>
              <c:f>'Ark1'!$F$6:$H$6</c:f>
              <c:numCache>
                <c:formatCode>0.0</c:formatCode>
                <c:ptCount val="3"/>
                <c:pt idx="0">
                  <c:v>3.1</c:v>
                </c:pt>
                <c:pt idx="1">
                  <c:v>2.6</c:v>
                </c:pt>
                <c:pt idx="2">
                  <c:v>2.375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D7-4918-BEE3-5EA3F30FEA4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7448608"/>
        <c:axId val="755556920"/>
      </c:barChart>
      <c:catAx>
        <c:axId val="71744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5556920"/>
        <c:crosses val="autoZero"/>
        <c:auto val="1"/>
        <c:lblAlgn val="ctr"/>
        <c:lblOffset val="100"/>
        <c:noMultiLvlLbl val="0"/>
      </c:catAx>
      <c:valAx>
        <c:axId val="755556920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17448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Tema 3</a:t>
            </a:r>
            <a:r>
              <a:rPr lang="en-US" baseline="0"/>
              <a:t> Informasjon/kommunikasjon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'Ark1'!$A$3</c:f>
              <c:strCache>
                <c:ptCount val="1"/>
                <c:pt idx="0">
                  <c:v>LOS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'Ark1'!$J$2:$R$2</c:f>
              <c:strCache>
                <c:ptCount val="9"/>
                <c:pt idx="0">
                  <c:v>3a)</c:v>
                </c:pt>
                <c:pt idx="1">
                  <c:v>3b)</c:v>
                </c:pt>
                <c:pt idx="2">
                  <c:v>3c)</c:v>
                </c:pt>
                <c:pt idx="3">
                  <c:v>3d)</c:v>
                </c:pt>
                <c:pt idx="4">
                  <c:v>3e)</c:v>
                </c:pt>
                <c:pt idx="5">
                  <c:v>3f)</c:v>
                </c:pt>
                <c:pt idx="6">
                  <c:v>3g)</c:v>
                </c:pt>
                <c:pt idx="7">
                  <c:v>3h)</c:v>
                </c:pt>
                <c:pt idx="8">
                  <c:v>3i)</c:v>
                </c:pt>
              </c:strCache>
            </c:strRef>
          </c:cat>
          <c:val>
            <c:numRef>
              <c:f>'Ark1'!$J$3:$R$3</c:f>
              <c:numCache>
                <c:formatCode>0.0</c:formatCode>
                <c:ptCount val="9"/>
                <c:pt idx="0">
                  <c:v>3.1666666666666665</c:v>
                </c:pt>
                <c:pt idx="1">
                  <c:v>3</c:v>
                </c:pt>
                <c:pt idx="2">
                  <c:v>2.6666666666666665</c:v>
                </c:pt>
                <c:pt idx="3">
                  <c:v>2.3333333333333335</c:v>
                </c:pt>
                <c:pt idx="4">
                  <c:v>3.8</c:v>
                </c:pt>
                <c:pt idx="5">
                  <c:v>3.1666666666666665</c:v>
                </c:pt>
                <c:pt idx="6">
                  <c:v>3.25</c:v>
                </c:pt>
                <c:pt idx="7">
                  <c:v>3.5</c:v>
                </c:pt>
                <c:pt idx="8">
                  <c:v>3.6666666666666665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AE-4A85-99E4-1904751E65F1}"/>
            </c:ext>
          </c:extLst>
        </c:ser>
        <c:ser>
          <c:idx val="1"/>
          <c:order val="1"/>
          <c:tx>
            <c:strRef>
              <c:f>'Ark1'!$A$4</c:f>
              <c:strCache>
                <c:ptCount val="1"/>
                <c:pt idx="0">
                  <c:v>Fakultet/Museer/UB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'Ark1'!$J$2:$R$2</c:f>
              <c:strCache>
                <c:ptCount val="9"/>
                <c:pt idx="0">
                  <c:v>3a)</c:v>
                </c:pt>
                <c:pt idx="1">
                  <c:v>3b)</c:v>
                </c:pt>
                <c:pt idx="2">
                  <c:v>3c)</c:v>
                </c:pt>
                <c:pt idx="3">
                  <c:v>3d)</c:v>
                </c:pt>
                <c:pt idx="4">
                  <c:v>3e)</c:v>
                </c:pt>
                <c:pt idx="5">
                  <c:v>3f)</c:v>
                </c:pt>
                <c:pt idx="6">
                  <c:v>3g)</c:v>
                </c:pt>
                <c:pt idx="7">
                  <c:v>3h)</c:v>
                </c:pt>
                <c:pt idx="8">
                  <c:v>3i)</c:v>
                </c:pt>
              </c:strCache>
            </c:strRef>
          </c:cat>
          <c:val>
            <c:numRef>
              <c:f>'Ark1'!$J$4:$R$4</c:f>
              <c:numCache>
                <c:formatCode>0.0</c:formatCode>
                <c:ptCount val="9"/>
                <c:pt idx="0">
                  <c:v>2.9285714285714284</c:v>
                </c:pt>
                <c:pt idx="1">
                  <c:v>3</c:v>
                </c:pt>
                <c:pt idx="2">
                  <c:v>3.1428571428571428</c:v>
                </c:pt>
                <c:pt idx="3">
                  <c:v>2.7142857142857144</c:v>
                </c:pt>
                <c:pt idx="4">
                  <c:v>3.7857142857142856</c:v>
                </c:pt>
                <c:pt idx="5">
                  <c:v>3.5833333333333335</c:v>
                </c:pt>
                <c:pt idx="6">
                  <c:v>2.6923076923076925</c:v>
                </c:pt>
                <c:pt idx="7">
                  <c:v>3.7142857142857144</c:v>
                </c:pt>
                <c:pt idx="8">
                  <c:v>3.4285714285714284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AE-4A85-99E4-1904751E65F1}"/>
            </c:ext>
          </c:extLst>
        </c:ser>
        <c:ser>
          <c:idx val="2"/>
          <c:order val="2"/>
          <c:tx>
            <c:strRef>
              <c:f>'Ark1'!$A$5</c:f>
              <c:strCache>
                <c:ptCount val="1"/>
                <c:pt idx="0">
                  <c:v>Institutter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'Ark1'!$J$2:$R$2</c:f>
              <c:strCache>
                <c:ptCount val="9"/>
                <c:pt idx="0">
                  <c:v>3a)</c:v>
                </c:pt>
                <c:pt idx="1">
                  <c:v>3b)</c:v>
                </c:pt>
                <c:pt idx="2">
                  <c:v>3c)</c:v>
                </c:pt>
                <c:pt idx="3">
                  <c:v>3d)</c:v>
                </c:pt>
                <c:pt idx="4">
                  <c:v>3e)</c:v>
                </c:pt>
                <c:pt idx="5">
                  <c:v>3f)</c:v>
                </c:pt>
                <c:pt idx="6">
                  <c:v>3g)</c:v>
                </c:pt>
                <c:pt idx="7">
                  <c:v>3h)</c:v>
                </c:pt>
                <c:pt idx="8">
                  <c:v>3i)</c:v>
                </c:pt>
              </c:strCache>
            </c:strRef>
          </c:cat>
          <c:val>
            <c:numRef>
              <c:f>'Ark1'!$J$5:$R$5</c:f>
              <c:numCache>
                <c:formatCode>0.0</c:formatCode>
                <c:ptCount val="9"/>
                <c:pt idx="0">
                  <c:v>3</c:v>
                </c:pt>
                <c:pt idx="1">
                  <c:v>3.2068965517241379</c:v>
                </c:pt>
                <c:pt idx="2">
                  <c:v>2.6071428571428572</c:v>
                </c:pt>
                <c:pt idx="3">
                  <c:v>2.6785714285714284</c:v>
                </c:pt>
                <c:pt idx="4">
                  <c:v>4</c:v>
                </c:pt>
                <c:pt idx="5">
                  <c:v>3.7142857142857144</c:v>
                </c:pt>
                <c:pt idx="6">
                  <c:v>2.0714285714285716</c:v>
                </c:pt>
                <c:pt idx="7">
                  <c:v>3.4137931034482758</c:v>
                </c:pt>
                <c:pt idx="8">
                  <c:v>3.1481481481481484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AE-4A85-99E4-1904751E65F1}"/>
            </c:ext>
          </c:extLst>
        </c:ser>
        <c:ser>
          <c:idx val="3"/>
          <c:order val="3"/>
          <c:tx>
            <c:strRef>
              <c:f>'Ark1'!$A$6</c:f>
              <c:strCache>
                <c:ptCount val="1"/>
                <c:pt idx="0">
                  <c:v>HVO og Fagorg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'Ark1'!$J$2:$R$2</c:f>
              <c:strCache>
                <c:ptCount val="9"/>
                <c:pt idx="0">
                  <c:v>3a)</c:v>
                </c:pt>
                <c:pt idx="1">
                  <c:v>3b)</c:v>
                </c:pt>
                <c:pt idx="2">
                  <c:v>3c)</c:v>
                </c:pt>
                <c:pt idx="3">
                  <c:v>3d)</c:v>
                </c:pt>
                <c:pt idx="4">
                  <c:v>3e)</c:v>
                </c:pt>
                <c:pt idx="5">
                  <c:v>3f)</c:v>
                </c:pt>
                <c:pt idx="6">
                  <c:v>3g)</c:v>
                </c:pt>
                <c:pt idx="7">
                  <c:v>3h)</c:v>
                </c:pt>
                <c:pt idx="8">
                  <c:v>3i)</c:v>
                </c:pt>
              </c:strCache>
            </c:strRef>
          </c:cat>
          <c:val>
            <c:numRef>
              <c:f>'Ark1'!$J$6:$R$6</c:f>
              <c:numCache>
                <c:formatCode>0.0</c:formatCode>
                <c:ptCount val="9"/>
                <c:pt idx="0">
                  <c:v>2.5833333333333335</c:v>
                </c:pt>
                <c:pt idx="1">
                  <c:v>3</c:v>
                </c:pt>
                <c:pt idx="2">
                  <c:v>2.7272727272727271</c:v>
                </c:pt>
                <c:pt idx="3">
                  <c:v>2.2727272727272729</c:v>
                </c:pt>
                <c:pt idx="4">
                  <c:v>3.5</c:v>
                </c:pt>
                <c:pt idx="5">
                  <c:v>3.2</c:v>
                </c:pt>
                <c:pt idx="6">
                  <c:v>2.7</c:v>
                </c:pt>
                <c:pt idx="7">
                  <c:v>3.5833333333333335</c:v>
                </c:pt>
                <c:pt idx="8">
                  <c:v>2.8181818181818183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AE-4A85-99E4-1904751E65F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7448608"/>
        <c:axId val="755556920"/>
      </c:barChart>
      <c:catAx>
        <c:axId val="71744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5556920"/>
        <c:crosses val="autoZero"/>
        <c:auto val="1"/>
        <c:lblAlgn val="ctr"/>
        <c:lblOffset val="100"/>
        <c:noMultiLvlLbl val="0"/>
      </c:catAx>
      <c:valAx>
        <c:axId val="755556920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17448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err="1"/>
              <a:t>Utdanning</a:t>
            </a:r>
            <a:endParaRPr lang="en-US" baseline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'Ark1'!$S$2</c:f>
              <c:strCache>
                <c:ptCount val="1"/>
                <c:pt idx="0">
                  <c:v>utd-v20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'Ark1'!$S$3:$S$6</c:f>
              <c:numCache>
                <c:formatCode>0.0</c:formatCode>
                <c:ptCount val="4"/>
                <c:pt idx="0">
                  <c:v>3.25</c:v>
                </c:pt>
                <c:pt idx="1">
                  <c:v>3.2857142857142856</c:v>
                </c:pt>
                <c:pt idx="2">
                  <c:v>3.0357142857142856</c:v>
                </c:pt>
                <c:pt idx="3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C2-48EC-8710-8A3899BE90F1}"/>
            </c:ext>
          </c:extLst>
        </c:ser>
        <c:ser>
          <c:idx val="1"/>
          <c:order val="1"/>
          <c:tx>
            <c:strRef>
              <c:f>'Ark1'!$T$2</c:f>
              <c:strCache>
                <c:ptCount val="1"/>
                <c:pt idx="0">
                  <c:v>utd-h20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'Ark1'!$T$3:$T$6</c:f>
              <c:numCache>
                <c:formatCode>0.0</c:formatCode>
                <c:ptCount val="4"/>
                <c:pt idx="0">
                  <c:v>3.25</c:v>
                </c:pt>
                <c:pt idx="1">
                  <c:v>3.2142857142857144</c:v>
                </c:pt>
                <c:pt idx="2">
                  <c:v>3.4285714285714284</c:v>
                </c:pt>
                <c:pt idx="3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C2-48EC-8710-8A3899BE90F1}"/>
            </c:ext>
          </c:extLst>
        </c:ser>
        <c:ser>
          <c:idx val="2"/>
          <c:order val="2"/>
          <c:tx>
            <c:strRef>
              <c:f>'Ark1'!$U$2</c:f>
              <c:strCache>
                <c:ptCount val="1"/>
                <c:pt idx="0">
                  <c:v>utd-v21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'Ark1'!$U$3:$U$6</c:f>
              <c:numCache>
                <c:formatCode>0.0</c:formatCode>
                <c:ptCount val="4"/>
                <c:pt idx="0">
                  <c:v>3.25</c:v>
                </c:pt>
                <c:pt idx="1">
                  <c:v>3.1428571428571428</c:v>
                </c:pt>
                <c:pt idx="2">
                  <c:v>3.3448275862068964</c:v>
                </c:pt>
                <c:pt idx="3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C2-48EC-8710-8A3899BE90F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7448608"/>
        <c:axId val="755556920"/>
      </c:barChart>
      <c:catAx>
        <c:axId val="71744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5556920"/>
        <c:crosses val="autoZero"/>
        <c:auto val="1"/>
        <c:lblAlgn val="ctr"/>
        <c:lblOffset val="100"/>
        <c:noMultiLvlLbl val="0"/>
      </c:catAx>
      <c:valAx>
        <c:axId val="755556920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17448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4790616796694744"/>
          <c:y val="3.7459347759016645E-2"/>
          <c:w val="0.31724130105164416"/>
          <c:h val="0.141052408426853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err="1"/>
              <a:t>Forskning</a:t>
            </a:r>
            <a:endParaRPr lang="en-US" baseline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'Ark1'!$V$2</c:f>
              <c:strCache>
                <c:ptCount val="1"/>
                <c:pt idx="0">
                  <c:v>forsk-v20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'Ark1'!$V$3:$V$6</c:f>
              <c:numCache>
                <c:formatCode>0.0</c:formatCode>
                <c:ptCount val="4"/>
                <c:pt idx="0">
                  <c:v>3.6666666666666665</c:v>
                </c:pt>
                <c:pt idx="1">
                  <c:v>3</c:v>
                </c:pt>
                <c:pt idx="2">
                  <c:v>2.4814814814814814</c:v>
                </c:pt>
                <c:pt idx="3">
                  <c:v>2.2857142857142856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EA-4AFE-ADD7-C7AD50A8F080}"/>
            </c:ext>
          </c:extLst>
        </c:ser>
        <c:ser>
          <c:idx val="1"/>
          <c:order val="1"/>
          <c:tx>
            <c:strRef>
              <c:f>'Ark1'!$W$2</c:f>
              <c:strCache>
                <c:ptCount val="1"/>
                <c:pt idx="0">
                  <c:v>forsk-h20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'Ark1'!$W$3:$W$6</c:f>
              <c:numCache>
                <c:formatCode>0.0</c:formatCode>
                <c:ptCount val="4"/>
                <c:pt idx="0">
                  <c:v>4</c:v>
                </c:pt>
                <c:pt idx="1">
                  <c:v>3.25</c:v>
                </c:pt>
                <c:pt idx="2">
                  <c:v>2.9629629629629628</c:v>
                </c:pt>
                <c:pt idx="3">
                  <c:v>3.1428571428571428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EA-4AFE-ADD7-C7AD50A8F080}"/>
            </c:ext>
          </c:extLst>
        </c:ser>
        <c:ser>
          <c:idx val="2"/>
          <c:order val="2"/>
          <c:tx>
            <c:strRef>
              <c:f>'Ark1'!$X$2</c:f>
              <c:strCache>
                <c:ptCount val="1"/>
                <c:pt idx="0">
                  <c:v>forsk-v21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'Ark1'!$X$3:$X$6</c:f>
              <c:numCache>
                <c:formatCode>0.0</c:formatCode>
                <c:ptCount val="4"/>
                <c:pt idx="0">
                  <c:v>4</c:v>
                </c:pt>
                <c:pt idx="1">
                  <c:v>3.25</c:v>
                </c:pt>
                <c:pt idx="2">
                  <c:v>2.9642857142857144</c:v>
                </c:pt>
                <c:pt idx="3">
                  <c:v>3.1428571428571428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EA-4AFE-ADD7-C7AD50A8F08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7448608"/>
        <c:axId val="755556920"/>
      </c:barChart>
      <c:catAx>
        <c:axId val="71744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5556920"/>
        <c:crosses val="autoZero"/>
        <c:auto val="1"/>
        <c:lblAlgn val="ctr"/>
        <c:lblOffset val="100"/>
        <c:noMultiLvlLbl val="0"/>
      </c:catAx>
      <c:valAx>
        <c:axId val="755556920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17448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897631655828765"/>
          <c:y val="3.9750581404785212E-2"/>
          <c:w val="0.39176313075713104"/>
          <c:h val="0.139954579820071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err="1"/>
              <a:t>Formidling</a:t>
            </a:r>
            <a:endParaRPr lang="en-US" baseline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'Ark1'!$Y$2</c:f>
              <c:strCache>
                <c:ptCount val="1"/>
                <c:pt idx="0">
                  <c:v>form-v20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'Ark1'!$Y$3:$Y$6</c:f>
              <c:numCache>
                <c:formatCode>0.0</c:formatCode>
                <c:ptCount val="4"/>
                <c:pt idx="0">
                  <c:v>3.5</c:v>
                </c:pt>
                <c:pt idx="1">
                  <c:v>2.625</c:v>
                </c:pt>
                <c:pt idx="2">
                  <c:v>3</c:v>
                </c:pt>
                <c:pt idx="3">
                  <c:v>2.3333333333333335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49-4929-8C6C-D38FE0AC1AE4}"/>
            </c:ext>
          </c:extLst>
        </c:ser>
        <c:ser>
          <c:idx val="1"/>
          <c:order val="1"/>
          <c:tx>
            <c:strRef>
              <c:f>'Ark1'!$Z$2</c:f>
              <c:strCache>
                <c:ptCount val="1"/>
                <c:pt idx="0">
                  <c:v>form-h20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'Ark1'!$Z$3:$Z$6</c:f>
              <c:numCache>
                <c:formatCode>0.0</c:formatCode>
                <c:ptCount val="4"/>
                <c:pt idx="0">
                  <c:v>3.5</c:v>
                </c:pt>
                <c:pt idx="1">
                  <c:v>2.75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49-4929-8C6C-D38FE0AC1AE4}"/>
            </c:ext>
          </c:extLst>
        </c:ser>
        <c:ser>
          <c:idx val="2"/>
          <c:order val="2"/>
          <c:tx>
            <c:strRef>
              <c:f>'Ark1'!$AA$2</c:f>
              <c:strCache>
                <c:ptCount val="1"/>
                <c:pt idx="0">
                  <c:v>form-v21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'Ark1'!$AA$3:$AA$6</c:f>
              <c:numCache>
                <c:formatCode>0.0</c:formatCode>
                <c:ptCount val="4"/>
                <c:pt idx="0">
                  <c:v>3.5</c:v>
                </c:pt>
                <c:pt idx="1">
                  <c:v>3</c:v>
                </c:pt>
                <c:pt idx="2">
                  <c:v>2.875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49-4929-8C6C-D38FE0AC1AE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7448608"/>
        <c:axId val="755556920"/>
      </c:barChart>
      <c:catAx>
        <c:axId val="71744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5556920"/>
        <c:crosses val="autoZero"/>
        <c:auto val="1"/>
        <c:lblAlgn val="ctr"/>
        <c:lblOffset val="100"/>
        <c:noMultiLvlLbl val="0"/>
      </c:catAx>
      <c:valAx>
        <c:axId val="755556920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17448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339419128187487"/>
          <c:y val="2.5027070392294577E-2"/>
          <c:w val="0.40660580871812513"/>
          <c:h val="0.139954579820071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/>
              <a:t>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'Ark1'!$AB$2</c:f>
              <c:strCache>
                <c:ptCount val="1"/>
                <c:pt idx="0">
                  <c:v>IT-v20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'Ark1'!$AB$3:$AB$6</c:f>
              <c:numCache>
                <c:formatCode>0.0</c:formatCode>
                <c:ptCount val="4"/>
                <c:pt idx="0">
                  <c:v>3.6666666666666665</c:v>
                </c:pt>
                <c:pt idx="1">
                  <c:v>3.4285714285714284</c:v>
                </c:pt>
                <c:pt idx="2">
                  <c:v>3.2962962962962963</c:v>
                </c:pt>
                <c:pt idx="3">
                  <c:v>3.5454545454545454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00-4544-BA23-34ABC0C4808C}"/>
            </c:ext>
          </c:extLst>
        </c:ser>
        <c:ser>
          <c:idx val="1"/>
          <c:order val="1"/>
          <c:tx>
            <c:strRef>
              <c:f>'Ark1'!$AC$2</c:f>
              <c:strCache>
                <c:ptCount val="1"/>
                <c:pt idx="0">
                  <c:v>IT-h20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'Ark1'!$AC$3:$AC$6</c:f>
              <c:numCache>
                <c:formatCode>0.0</c:formatCode>
                <c:ptCount val="4"/>
                <c:pt idx="0">
                  <c:v>3.8333333333333335</c:v>
                </c:pt>
                <c:pt idx="1">
                  <c:v>3.5</c:v>
                </c:pt>
                <c:pt idx="2">
                  <c:v>3.4074074074074074</c:v>
                </c:pt>
                <c:pt idx="3">
                  <c:v>3.7272727272727271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00-4544-BA23-34ABC0C4808C}"/>
            </c:ext>
          </c:extLst>
        </c:ser>
        <c:ser>
          <c:idx val="2"/>
          <c:order val="2"/>
          <c:tx>
            <c:strRef>
              <c:f>'Ark1'!$AD$2</c:f>
              <c:strCache>
                <c:ptCount val="1"/>
                <c:pt idx="0">
                  <c:v>IT-v21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'Ark1'!$AD$3:$AD$6</c:f>
              <c:numCache>
                <c:formatCode>0.0</c:formatCode>
                <c:ptCount val="4"/>
                <c:pt idx="0">
                  <c:v>3.8333333333333335</c:v>
                </c:pt>
                <c:pt idx="1">
                  <c:v>3.5</c:v>
                </c:pt>
                <c:pt idx="2">
                  <c:v>3.4285714285714284</c:v>
                </c:pt>
                <c:pt idx="3">
                  <c:v>3.7272727272727271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00-4544-BA23-34ABC0C4808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7448608"/>
        <c:axId val="755556920"/>
      </c:barChart>
      <c:catAx>
        <c:axId val="71744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5556920"/>
        <c:crosses val="autoZero"/>
        <c:auto val="1"/>
        <c:lblAlgn val="ctr"/>
        <c:lblOffset val="100"/>
        <c:noMultiLvlLbl val="0"/>
      </c:catAx>
      <c:valAx>
        <c:axId val="755556920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17448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8976736728045362"/>
          <c:y val="2.5027070392294577E-2"/>
          <c:w val="0.29345173760632315"/>
          <c:h val="0.145524499920222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err="1"/>
              <a:t>Administrasjon</a:t>
            </a:r>
            <a:endParaRPr lang="en-US" baseline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'Ark1'!$AE$2</c:f>
              <c:strCache>
                <c:ptCount val="1"/>
                <c:pt idx="0">
                  <c:v>Adm-v20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'Ark1'!$AE$3:$AE$6</c:f>
              <c:numCache>
                <c:formatCode>0.0</c:formatCode>
                <c:ptCount val="4"/>
                <c:pt idx="0">
                  <c:v>3.2</c:v>
                </c:pt>
                <c:pt idx="1">
                  <c:v>3.6428571428571428</c:v>
                </c:pt>
                <c:pt idx="2">
                  <c:v>3.4642857142857144</c:v>
                </c:pt>
                <c:pt idx="3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82-4E82-A7AF-37A494A961F6}"/>
            </c:ext>
          </c:extLst>
        </c:ser>
        <c:ser>
          <c:idx val="1"/>
          <c:order val="1"/>
          <c:tx>
            <c:strRef>
              <c:f>'Ark1'!$AF$2</c:f>
              <c:strCache>
                <c:ptCount val="1"/>
                <c:pt idx="0">
                  <c:v>Adm-h20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'Ark1'!$AF$3:$AF$6</c:f>
              <c:numCache>
                <c:formatCode>0.0</c:formatCode>
                <c:ptCount val="4"/>
                <c:pt idx="0">
                  <c:v>3.4</c:v>
                </c:pt>
                <c:pt idx="1">
                  <c:v>3.5384615384615383</c:v>
                </c:pt>
                <c:pt idx="2">
                  <c:v>3.4642857142857144</c:v>
                </c:pt>
                <c:pt idx="3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82-4E82-A7AF-37A494A961F6}"/>
            </c:ext>
          </c:extLst>
        </c:ser>
        <c:ser>
          <c:idx val="2"/>
          <c:order val="2"/>
          <c:tx>
            <c:strRef>
              <c:f>'Ark1'!$AG$2</c:f>
              <c:strCache>
                <c:ptCount val="1"/>
                <c:pt idx="0">
                  <c:v>Adm-v21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'Ark1'!$AG$3:$AG$6</c:f>
              <c:numCache>
                <c:formatCode>0.0</c:formatCode>
                <c:ptCount val="4"/>
                <c:pt idx="0">
                  <c:v>3.4</c:v>
                </c:pt>
                <c:pt idx="1">
                  <c:v>3.5714285714285716</c:v>
                </c:pt>
                <c:pt idx="2">
                  <c:v>3.4827586206896552</c:v>
                </c:pt>
                <c:pt idx="3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82-4E82-A7AF-37A494A961F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7448608"/>
        <c:axId val="755556920"/>
      </c:barChart>
      <c:catAx>
        <c:axId val="71744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5556920"/>
        <c:crosses val="autoZero"/>
        <c:auto val="1"/>
        <c:lblAlgn val="ctr"/>
        <c:lblOffset val="100"/>
        <c:noMultiLvlLbl val="0"/>
      </c:catAx>
      <c:valAx>
        <c:axId val="755556920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17448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978207637396414"/>
          <c:y val="3.2388825898539898E-2"/>
          <c:w val="0.31877820371176507"/>
          <c:h val="0.165150243177639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Bygninger</a:t>
            </a:r>
            <a:endParaRPr lang="en-US" baseline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'Ark1'!$AH$2</c:f>
              <c:strCache>
                <c:ptCount val="1"/>
                <c:pt idx="0">
                  <c:v>Bygg-v20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'Ark1'!$AH$3:$AH$6</c:f>
              <c:numCache>
                <c:formatCode>0.0</c:formatCode>
                <c:ptCount val="4"/>
                <c:pt idx="0">
                  <c:v>3</c:v>
                </c:pt>
                <c:pt idx="1">
                  <c:v>2.2142857142857144</c:v>
                </c:pt>
                <c:pt idx="2">
                  <c:v>2.3703703703703702</c:v>
                </c:pt>
                <c:pt idx="3">
                  <c:v>2.4545454545454546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24-48DA-91E1-769279EC7020}"/>
            </c:ext>
          </c:extLst>
        </c:ser>
        <c:ser>
          <c:idx val="1"/>
          <c:order val="1"/>
          <c:tx>
            <c:strRef>
              <c:f>'Ark1'!$AI$2</c:f>
              <c:strCache>
                <c:ptCount val="1"/>
                <c:pt idx="0">
                  <c:v>Bygg-h20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'Ark1'!$AI$3:$AI$6</c:f>
              <c:numCache>
                <c:formatCode>0.0</c:formatCode>
                <c:ptCount val="4"/>
                <c:pt idx="0">
                  <c:v>3.2</c:v>
                </c:pt>
                <c:pt idx="1">
                  <c:v>2.7142857142857144</c:v>
                </c:pt>
                <c:pt idx="2">
                  <c:v>2.7777777777777777</c:v>
                </c:pt>
                <c:pt idx="3">
                  <c:v>2.5454545454545454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24-48DA-91E1-769279EC7020}"/>
            </c:ext>
          </c:extLst>
        </c:ser>
        <c:ser>
          <c:idx val="2"/>
          <c:order val="2"/>
          <c:tx>
            <c:strRef>
              <c:f>'Ark1'!$AJ$2</c:f>
              <c:strCache>
                <c:ptCount val="1"/>
                <c:pt idx="0">
                  <c:v>Bygg-v21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'Ark1'!$A$3:$A$6</c:f>
              <c:strCache>
                <c:ptCount val="4"/>
                <c:pt idx="0">
                  <c:v>LOS</c:v>
                </c:pt>
                <c:pt idx="1">
                  <c:v>Fakultet/Museer/UB</c:v>
                </c:pt>
                <c:pt idx="2">
                  <c:v>Institutter</c:v>
                </c:pt>
                <c:pt idx="3">
                  <c:v>HVO og Fagorg</c:v>
                </c:pt>
              </c:strCache>
            </c:strRef>
          </c:cat>
          <c:val>
            <c:numRef>
              <c:f>'Ark1'!$AJ$3:$AJ$6</c:f>
              <c:numCache>
                <c:formatCode>0.0</c:formatCode>
                <c:ptCount val="4"/>
                <c:pt idx="0">
                  <c:v>3.4</c:v>
                </c:pt>
                <c:pt idx="1">
                  <c:v>2.5</c:v>
                </c:pt>
                <c:pt idx="2">
                  <c:v>2.6785714285714284</c:v>
                </c:pt>
                <c:pt idx="3">
                  <c:v>2.4545454545454546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24-48DA-91E1-769279EC702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7448608"/>
        <c:axId val="755556920"/>
      </c:barChart>
      <c:catAx>
        <c:axId val="71744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5556920"/>
        <c:crosses val="autoZero"/>
        <c:auto val="1"/>
        <c:lblAlgn val="ctr"/>
        <c:lblOffset val="100"/>
        <c:noMultiLvlLbl val="0"/>
      </c:catAx>
      <c:valAx>
        <c:axId val="755556920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174486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1877201722054809"/>
          <c:y val="3.0253017652358414E-2"/>
          <c:w val="0.3812279827794518"/>
          <c:h val="0.149969711439649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1923B2-E00B-4BAC-9E32-82631B4850D7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1176E2F2-CFBE-4DF0-BA9A-6837AE4A0321}">
      <dgm:prSet phldrT="[Text]" custT="1"/>
      <dgm:spPr/>
      <dgm:t>
        <a:bodyPr/>
        <a:lstStyle/>
        <a:p>
          <a:r>
            <a:rPr lang="nb-NO" sz="800" dirty="0"/>
            <a:t>*Omstillingsevne og –vilje.</a:t>
          </a:r>
        </a:p>
        <a:p>
          <a:r>
            <a:rPr lang="nb-NO" sz="800" dirty="0"/>
            <a:t>*Smittevernutvalg, HMSB, BTH</a:t>
          </a:r>
        </a:p>
        <a:p>
          <a:r>
            <a:rPr lang="nb-NO" sz="800" dirty="0"/>
            <a:t>*Stort sett god fordeling av ansvar.</a:t>
          </a:r>
        </a:p>
        <a:p>
          <a:r>
            <a:rPr lang="nb-NO" sz="800" dirty="0"/>
            <a:t>*Vernetjenesten inkludert</a:t>
          </a:r>
        </a:p>
      </dgm:t>
    </dgm:pt>
    <dgm:pt modelId="{1630D16C-4C99-465A-8F97-53E8BF153522}" type="parTrans" cxnId="{A4725179-D5E1-4731-AF4A-A496639270A2}">
      <dgm:prSet/>
      <dgm:spPr/>
      <dgm:t>
        <a:bodyPr/>
        <a:lstStyle/>
        <a:p>
          <a:endParaRPr lang="nb-NO"/>
        </a:p>
      </dgm:t>
    </dgm:pt>
    <dgm:pt modelId="{6AAAD7D5-E228-46AD-8947-86BDC035D924}" type="sibTrans" cxnId="{A4725179-D5E1-4731-AF4A-A496639270A2}">
      <dgm:prSet/>
      <dgm:spPr/>
      <dgm:t>
        <a:bodyPr/>
        <a:lstStyle/>
        <a:p>
          <a:endParaRPr lang="nb-NO"/>
        </a:p>
      </dgm:t>
    </dgm:pt>
    <dgm:pt modelId="{795E9647-D1D8-4111-90B5-29EDFA6C09BB}">
      <dgm:prSet phldrT="[Text]" custT="1"/>
      <dgm:spPr/>
      <dgm:t>
        <a:bodyPr/>
        <a:lstStyle/>
        <a:p>
          <a:r>
            <a:rPr lang="nb-NO" sz="800" dirty="0"/>
            <a:t>*Mye delegert til fakultetene som kunne vært løst felles på UiO.</a:t>
          </a:r>
        </a:p>
        <a:p>
          <a:r>
            <a:rPr lang="nb-NO" sz="800" dirty="0"/>
            <a:t>*Tidvis uklart på hvilket nivå besluttende myndighet befinner seg. </a:t>
          </a:r>
        </a:p>
        <a:p>
          <a:r>
            <a:rPr lang="nb-NO" sz="800" dirty="0"/>
            <a:t>*EA, areal, oppfølging av utstyr i rom og tilpasse rom til smittevern.</a:t>
          </a:r>
        </a:p>
        <a:p>
          <a:r>
            <a:rPr lang="nb-NO" sz="800" dirty="0"/>
            <a:t>*Beslutninger -Blindern-fokus</a:t>
          </a:r>
        </a:p>
      </dgm:t>
    </dgm:pt>
    <dgm:pt modelId="{750532C5-A96B-4C94-8BB5-A0A3260E26AF}" type="parTrans" cxnId="{E4C8F0B3-F409-48B2-9567-13E8A151524F}">
      <dgm:prSet/>
      <dgm:spPr/>
      <dgm:t>
        <a:bodyPr/>
        <a:lstStyle/>
        <a:p>
          <a:endParaRPr lang="nb-NO"/>
        </a:p>
      </dgm:t>
    </dgm:pt>
    <dgm:pt modelId="{E726AA32-DF75-4408-A064-A5BD71FEBA58}" type="sibTrans" cxnId="{E4C8F0B3-F409-48B2-9567-13E8A151524F}">
      <dgm:prSet/>
      <dgm:spPr/>
      <dgm:t>
        <a:bodyPr/>
        <a:lstStyle/>
        <a:p>
          <a:endParaRPr lang="nb-NO"/>
        </a:p>
      </dgm:t>
    </dgm:pt>
    <dgm:pt modelId="{40B8FF68-4685-434C-BC5C-A94742AACE6F}" type="pres">
      <dgm:prSet presAssocID="{A11923B2-E00B-4BAC-9E32-82631B4850D7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C9A2C9-C267-4DC7-8822-B7C7CCCE2292}" type="pres">
      <dgm:prSet presAssocID="{A11923B2-E00B-4BAC-9E32-82631B4850D7}" presName="Background" presStyleLbl="bgImgPlace1" presStyleIdx="0" presStyleCnt="1"/>
      <dgm:spPr/>
    </dgm:pt>
    <dgm:pt modelId="{877F4FA5-5731-4B6C-9DF6-1D121D3F883F}" type="pres">
      <dgm:prSet presAssocID="{A11923B2-E00B-4BAC-9E32-82631B4850D7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4C6824-2FA5-44CF-A0F7-B0C5B4BB872A}" type="pres">
      <dgm:prSet presAssocID="{A11923B2-E00B-4BAC-9E32-82631B4850D7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2E424-D4AF-40C4-8D13-D6AFB9412CF5}" type="pres">
      <dgm:prSet presAssocID="{A11923B2-E00B-4BAC-9E32-82631B4850D7}" presName="Plus" presStyleLbl="alignNode1" presStyleIdx="0" presStyleCnt="2"/>
      <dgm:spPr>
        <a:solidFill>
          <a:schemeClr val="accent6"/>
        </a:solidFill>
      </dgm:spPr>
    </dgm:pt>
    <dgm:pt modelId="{043E48B0-2D23-4827-B3C8-D2AEAB927E93}" type="pres">
      <dgm:prSet presAssocID="{A11923B2-E00B-4BAC-9E32-82631B4850D7}" presName="Minus" presStyleLbl="alignNode1" presStyleIdx="1" presStyleCnt="2"/>
      <dgm:spPr>
        <a:solidFill>
          <a:srgbClr val="FF0000"/>
        </a:solidFill>
      </dgm:spPr>
    </dgm:pt>
    <dgm:pt modelId="{B23A3477-2880-47EE-9209-B7081A3E59B2}" type="pres">
      <dgm:prSet presAssocID="{A11923B2-E00B-4BAC-9E32-82631B4850D7}" presName="Divider" presStyleLbl="parChTrans1D1" presStyleIdx="0" presStyleCnt="1"/>
      <dgm:spPr/>
    </dgm:pt>
  </dgm:ptLst>
  <dgm:cxnLst>
    <dgm:cxn modelId="{EC37415F-2624-4A19-B537-6A019C0223F8}" type="presOf" srcId="{1176E2F2-CFBE-4DF0-BA9A-6837AE4A0321}" destId="{877F4FA5-5731-4B6C-9DF6-1D121D3F883F}" srcOrd="0" destOrd="0" presId="urn:microsoft.com/office/officeart/2009/3/layout/PlusandMinus"/>
    <dgm:cxn modelId="{1C1AB33C-41E5-4AAD-A7D5-3DCE7362BEB1}" type="presOf" srcId="{A11923B2-E00B-4BAC-9E32-82631B4850D7}" destId="{40B8FF68-4685-434C-BC5C-A94742AACE6F}" srcOrd="0" destOrd="0" presId="urn:microsoft.com/office/officeart/2009/3/layout/PlusandMinus"/>
    <dgm:cxn modelId="{E4C8F0B3-F409-48B2-9567-13E8A151524F}" srcId="{A11923B2-E00B-4BAC-9E32-82631B4850D7}" destId="{795E9647-D1D8-4111-90B5-29EDFA6C09BB}" srcOrd="1" destOrd="0" parTransId="{750532C5-A96B-4C94-8BB5-A0A3260E26AF}" sibTransId="{E726AA32-DF75-4408-A064-A5BD71FEBA58}"/>
    <dgm:cxn modelId="{A4725179-D5E1-4731-AF4A-A496639270A2}" srcId="{A11923B2-E00B-4BAC-9E32-82631B4850D7}" destId="{1176E2F2-CFBE-4DF0-BA9A-6837AE4A0321}" srcOrd="0" destOrd="0" parTransId="{1630D16C-4C99-465A-8F97-53E8BF153522}" sibTransId="{6AAAD7D5-E228-46AD-8947-86BDC035D924}"/>
    <dgm:cxn modelId="{D9C510E1-ADCC-41F2-80B8-8EC7B9E65C61}" type="presOf" srcId="{795E9647-D1D8-4111-90B5-29EDFA6C09BB}" destId="{244C6824-2FA5-44CF-A0F7-B0C5B4BB872A}" srcOrd="0" destOrd="0" presId="urn:microsoft.com/office/officeart/2009/3/layout/PlusandMinus"/>
    <dgm:cxn modelId="{AFEF8642-B00B-4B75-BCBD-638D963C8510}" type="presParOf" srcId="{40B8FF68-4685-434C-BC5C-A94742AACE6F}" destId="{B6C9A2C9-C267-4DC7-8822-B7C7CCCE2292}" srcOrd="0" destOrd="0" presId="urn:microsoft.com/office/officeart/2009/3/layout/PlusandMinus"/>
    <dgm:cxn modelId="{3D8F53B4-518C-4077-9B44-4242BD3A2A85}" type="presParOf" srcId="{40B8FF68-4685-434C-BC5C-A94742AACE6F}" destId="{877F4FA5-5731-4B6C-9DF6-1D121D3F883F}" srcOrd="1" destOrd="0" presId="urn:microsoft.com/office/officeart/2009/3/layout/PlusandMinus"/>
    <dgm:cxn modelId="{D20D6DF4-E4DF-4541-85C0-5BBF52DDCA82}" type="presParOf" srcId="{40B8FF68-4685-434C-BC5C-A94742AACE6F}" destId="{244C6824-2FA5-44CF-A0F7-B0C5B4BB872A}" srcOrd="2" destOrd="0" presId="urn:microsoft.com/office/officeart/2009/3/layout/PlusandMinus"/>
    <dgm:cxn modelId="{7A81DD3C-F8A2-4628-AA02-327FDCA939D4}" type="presParOf" srcId="{40B8FF68-4685-434C-BC5C-A94742AACE6F}" destId="{FB02E424-D4AF-40C4-8D13-D6AFB9412CF5}" srcOrd="3" destOrd="0" presId="urn:microsoft.com/office/officeart/2009/3/layout/PlusandMinus"/>
    <dgm:cxn modelId="{B9E59C22-29B9-41C4-B00E-C8C4440B9209}" type="presParOf" srcId="{40B8FF68-4685-434C-BC5C-A94742AACE6F}" destId="{043E48B0-2D23-4827-B3C8-D2AEAB927E93}" srcOrd="4" destOrd="0" presId="urn:microsoft.com/office/officeart/2009/3/layout/PlusandMinus"/>
    <dgm:cxn modelId="{9831F7DB-932B-429A-99B0-B45E90EEE389}" type="presParOf" srcId="{40B8FF68-4685-434C-BC5C-A94742AACE6F}" destId="{B23A3477-2880-47EE-9209-B7081A3E59B2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1923B2-E00B-4BAC-9E32-82631B4850D7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1176E2F2-CFBE-4DF0-BA9A-6837AE4A0321}">
      <dgm:prSet phldrT="[Text]" custT="1"/>
      <dgm:spPr/>
      <dgm:t>
        <a:bodyPr/>
        <a:lstStyle/>
        <a:p>
          <a:r>
            <a:rPr lang="nb-NO" sz="800" dirty="0"/>
            <a:t>*Øvelser og kontinuitetsplaner er nyttig.</a:t>
          </a:r>
        </a:p>
        <a:p>
          <a:r>
            <a:rPr lang="nb-NO" sz="800" dirty="0"/>
            <a:t>*CIM som loggføringsverktøy og avvikssystem.</a:t>
          </a:r>
        </a:p>
        <a:p>
          <a:endParaRPr lang="nb-NO" sz="800" dirty="0"/>
        </a:p>
      </dgm:t>
    </dgm:pt>
    <dgm:pt modelId="{1630D16C-4C99-465A-8F97-53E8BF153522}" type="parTrans" cxnId="{A4725179-D5E1-4731-AF4A-A496639270A2}">
      <dgm:prSet/>
      <dgm:spPr/>
      <dgm:t>
        <a:bodyPr/>
        <a:lstStyle/>
        <a:p>
          <a:endParaRPr lang="nb-NO"/>
        </a:p>
      </dgm:t>
    </dgm:pt>
    <dgm:pt modelId="{6AAAD7D5-E228-46AD-8947-86BDC035D924}" type="sibTrans" cxnId="{A4725179-D5E1-4731-AF4A-A496639270A2}">
      <dgm:prSet/>
      <dgm:spPr/>
      <dgm:t>
        <a:bodyPr/>
        <a:lstStyle/>
        <a:p>
          <a:endParaRPr lang="nb-NO"/>
        </a:p>
      </dgm:t>
    </dgm:pt>
    <dgm:pt modelId="{795E9647-D1D8-4111-90B5-29EDFA6C09BB}">
      <dgm:prSet phldrT="[Text]" custT="1"/>
      <dgm:spPr/>
      <dgm:t>
        <a:bodyPr/>
        <a:lstStyle/>
        <a:p>
          <a:r>
            <a:rPr lang="nb-NO" sz="800" dirty="0"/>
            <a:t>*Institutter og førstelinje må inkluderes i øvelser fremover.</a:t>
          </a:r>
        </a:p>
        <a:p>
          <a:r>
            <a:rPr lang="nb-NO" sz="800" dirty="0"/>
            <a:t>*Øvelser må favne bredt (ikke kun skyting/brann) og  </a:t>
          </a:r>
          <a:r>
            <a:rPr lang="nb-NO" sz="800" dirty="0" err="1"/>
            <a:t>scenarietenkning</a:t>
          </a:r>
          <a:r>
            <a:rPr lang="nb-NO" sz="800" dirty="0"/>
            <a:t> er ønsket.</a:t>
          </a:r>
        </a:p>
        <a:p>
          <a:r>
            <a:rPr lang="nb-NO" sz="800" dirty="0"/>
            <a:t>*Selve beredskapsplanen bør være så generisk som mulig. </a:t>
          </a:r>
        </a:p>
        <a:p>
          <a:r>
            <a:rPr lang="nb-NO" sz="800" dirty="0"/>
            <a:t>*CIM som krisehåndteringsverktøy.</a:t>
          </a:r>
        </a:p>
        <a:p>
          <a:r>
            <a:rPr lang="nb-NO" sz="800" dirty="0"/>
            <a:t>*</a:t>
          </a:r>
          <a:r>
            <a:rPr lang="nb-NO" sz="800" dirty="0">
              <a:solidFill>
                <a:schemeClr val="tx1"/>
              </a:solidFill>
            </a:rPr>
            <a:t>FS</a:t>
          </a:r>
        </a:p>
      </dgm:t>
    </dgm:pt>
    <dgm:pt modelId="{E726AA32-DF75-4408-A064-A5BD71FEBA58}" type="sibTrans" cxnId="{E4C8F0B3-F409-48B2-9567-13E8A151524F}">
      <dgm:prSet/>
      <dgm:spPr/>
      <dgm:t>
        <a:bodyPr/>
        <a:lstStyle/>
        <a:p>
          <a:endParaRPr lang="nb-NO"/>
        </a:p>
      </dgm:t>
    </dgm:pt>
    <dgm:pt modelId="{750532C5-A96B-4C94-8BB5-A0A3260E26AF}" type="parTrans" cxnId="{E4C8F0B3-F409-48B2-9567-13E8A151524F}">
      <dgm:prSet/>
      <dgm:spPr/>
      <dgm:t>
        <a:bodyPr/>
        <a:lstStyle/>
        <a:p>
          <a:endParaRPr lang="nb-NO"/>
        </a:p>
      </dgm:t>
    </dgm:pt>
    <dgm:pt modelId="{40B8FF68-4685-434C-BC5C-A94742AACE6F}" type="pres">
      <dgm:prSet presAssocID="{A11923B2-E00B-4BAC-9E32-82631B4850D7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C9A2C9-C267-4DC7-8822-B7C7CCCE2292}" type="pres">
      <dgm:prSet presAssocID="{A11923B2-E00B-4BAC-9E32-82631B4850D7}" presName="Background" presStyleLbl="bgImgPlace1" presStyleIdx="0" presStyleCnt="1"/>
      <dgm:spPr/>
    </dgm:pt>
    <dgm:pt modelId="{877F4FA5-5731-4B6C-9DF6-1D121D3F883F}" type="pres">
      <dgm:prSet presAssocID="{A11923B2-E00B-4BAC-9E32-82631B4850D7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4C6824-2FA5-44CF-A0F7-B0C5B4BB872A}" type="pres">
      <dgm:prSet presAssocID="{A11923B2-E00B-4BAC-9E32-82631B4850D7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2E424-D4AF-40C4-8D13-D6AFB9412CF5}" type="pres">
      <dgm:prSet presAssocID="{A11923B2-E00B-4BAC-9E32-82631B4850D7}" presName="Plus" presStyleLbl="alignNode1" presStyleIdx="0" presStyleCnt="2"/>
      <dgm:spPr>
        <a:solidFill>
          <a:schemeClr val="accent6"/>
        </a:solidFill>
      </dgm:spPr>
    </dgm:pt>
    <dgm:pt modelId="{043E48B0-2D23-4827-B3C8-D2AEAB927E93}" type="pres">
      <dgm:prSet presAssocID="{A11923B2-E00B-4BAC-9E32-82631B4850D7}" presName="Minus" presStyleLbl="alignNode1" presStyleIdx="1" presStyleCnt="2"/>
      <dgm:spPr>
        <a:solidFill>
          <a:srgbClr val="FF0000"/>
        </a:solidFill>
      </dgm:spPr>
    </dgm:pt>
    <dgm:pt modelId="{B23A3477-2880-47EE-9209-B7081A3E59B2}" type="pres">
      <dgm:prSet presAssocID="{A11923B2-E00B-4BAC-9E32-82631B4850D7}" presName="Divider" presStyleLbl="parChTrans1D1" presStyleIdx="0" presStyleCnt="1"/>
      <dgm:spPr/>
    </dgm:pt>
  </dgm:ptLst>
  <dgm:cxnLst>
    <dgm:cxn modelId="{EC37415F-2624-4A19-B537-6A019C0223F8}" type="presOf" srcId="{1176E2F2-CFBE-4DF0-BA9A-6837AE4A0321}" destId="{877F4FA5-5731-4B6C-9DF6-1D121D3F883F}" srcOrd="0" destOrd="0" presId="urn:microsoft.com/office/officeart/2009/3/layout/PlusandMinus"/>
    <dgm:cxn modelId="{1C1AB33C-41E5-4AAD-A7D5-3DCE7362BEB1}" type="presOf" srcId="{A11923B2-E00B-4BAC-9E32-82631B4850D7}" destId="{40B8FF68-4685-434C-BC5C-A94742AACE6F}" srcOrd="0" destOrd="0" presId="urn:microsoft.com/office/officeart/2009/3/layout/PlusandMinus"/>
    <dgm:cxn modelId="{E4C8F0B3-F409-48B2-9567-13E8A151524F}" srcId="{A11923B2-E00B-4BAC-9E32-82631B4850D7}" destId="{795E9647-D1D8-4111-90B5-29EDFA6C09BB}" srcOrd="1" destOrd="0" parTransId="{750532C5-A96B-4C94-8BB5-A0A3260E26AF}" sibTransId="{E726AA32-DF75-4408-A064-A5BD71FEBA58}"/>
    <dgm:cxn modelId="{A4725179-D5E1-4731-AF4A-A496639270A2}" srcId="{A11923B2-E00B-4BAC-9E32-82631B4850D7}" destId="{1176E2F2-CFBE-4DF0-BA9A-6837AE4A0321}" srcOrd="0" destOrd="0" parTransId="{1630D16C-4C99-465A-8F97-53E8BF153522}" sibTransId="{6AAAD7D5-E228-46AD-8947-86BDC035D924}"/>
    <dgm:cxn modelId="{D9C510E1-ADCC-41F2-80B8-8EC7B9E65C61}" type="presOf" srcId="{795E9647-D1D8-4111-90B5-29EDFA6C09BB}" destId="{244C6824-2FA5-44CF-A0F7-B0C5B4BB872A}" srcOrd="0" destOrd="0" presId="urn:microsoft.com/office/officeart/2009/3/layout/PlusandMinus"/>
    <dgm:cxn modelId="{AFEF8642-B00B-4B75-BCBD-638D963C8510}" type="presParOf" srcId="{40B8FF68-4685-434C-BC5C-A94742AACE6F}" destId="{B6C9A2C9-C267-4DC7-8822-B7C7CCCE2292}" srcOrd="0" destOrd="0" presId="urn:microsoft.com/office/officeart/2009/3/layout/PlusandMinus"/>
    <dgm:cxn modelId="{3D8F53B4-518C-4077-9B44-4242BD3A2A85}" type="presParOf" srcId="{40B8FF68-4685-434C-BC5C-A94742AACE6F}" destId="{877F4FA5-5731-4B6C-9DF6-1D121D3F883F}" srcOrd="1" destOrd="0" presId="urn:microsoft.com/office/officeart/2009/3/layout/PlusandMinus"/>
    <dgm:cxn modelId="{D20D6DF4-E4DF-4541-85C0-5BBF52DDCA82}" type="presParOf" srcId="{40B8FF68-4685-434C-BC5C-A94742AACE6F}" destId="{244C6824-2FA5-44CF-A0F7-B0C5B4BB872A}" srcOrd="2" destOrd="0" presId="urn:microsoft.com/office/officeart/2009/3/layout/PlusandMinus"/>
    <dgm:cxn modelId="{7A81DD3C-F8A2-4628-AA02-327FDCA939D4}" type="presParOf" srcId="{40B8FF68-4685-434C-BC5C-A94742AACE6F}" destId="{FB02E424-D4AF-40C4-8D13-D6AFB9412CF5}" srcOrd="3" destOrd="0" presId="urn:microsoft.com/office/officeart/2009/3/layout/PlusandMinus"/>
    <dgm:cxn modelId="{B9E59C22-29B9-41C4-B00E-C8C4440B9209}" type="presParOf" srcId="{40B8FF68-4685-434C-BC5C-A94742AACE6F}" destId="{043E48B0-2D23-4827-B3C8-D2AEAB927E93}" srcOrd="4" destOrd="0" presId="urn:microsoft.com/office/officeart/2009/3/layout/PlusandMinus"/>
    <dgm:cxn modelId="{9831F7DB-932B-429A-99B0-B45E90EEE389}" type="presParOf" srcId="{40B8FF68-4685-434C-BC5C-A94742AACE6F}" destId="{B23A3477-2880-47EE-9209-B7081A3E59B2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1923B2-E00B-4BAC-9E32-82631B4850D7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1176E2F2-CFBE-4DF0-BA9A-6837AE4A0321}">
      <dgm:prSet phldrT="[Text]" custT="1"/>
      <dgm:spPr/>
      <dgm:t>
        <a:bodyPr/>
        <a:lstStyle/>
        <a:p>
          <a:r>
            <a:rPr lang="nb-NO" sz="800" dirty="0"/>
            <a:t>*Koronanettsiden</a:t>
          </a:r>
        </a:p>
        <a:p>
          <a:r>
            <a:rPr lang="nb-NO" sz="800" dirty="0"/>
            <a:t>*UiOs ledelse har vært svært tilgjengelige</a:t>
          </a:r>
        </a:p>
      </dgm:t>
    </dgm:pt>
    <dgm:pt modelId="{1630D16C-4C99-465A-8F97-53E8BF153522}" type="parTrans" cxnId="{A4725179-D5E1-4731-AF4A-A496639270A2}">
      <dgm:prSet/>
      <dgm:spPr/>
      <dgm:t>
        <a:bodyPr/>
        <a:lstStyle/>
        <a:p>
          <a:endParaRPr lang="nb-NO"/>
        </a:p>
      </dgm:t>
    </dgm:pt>
    <dgm:pt modelId="{6AAAD7D5-E228-46AD-8947-86BDC035D924}" type="sibTrans" cxnId="{A4725179-D5E1-4731-AF4A-A496639270A2}">
      <dgm:prSet/>
      <dgm:spPr/>
      <dgm:t>
        <a:bodyPr/>
        <a:lstStyle/>
        <a:p>
          <a:endParaRPr lang="nb-NO"/>
        </a:p>
      </dgm:t>
    </dgm:pt>
    <dgm:pt modelId="{795E9647-D1D8-4111-90B5-29EDFA6C09BB}">
      <dgm:prSet phldrT="[Text]" custT="1"/>
      <dgm:spPr/>
      <dgm:t>
        <a:bodyPr/>
        <a:lstStyle/>
        <a:p>
          <a:r>
            <a:rPr lang="nb-NO" sz="800" dirty="0"/>
            <a:t>*Dårlig koordinert i starten.</a:t>
          </a:r>
        </a:p>
        <a:p>
          <a:r>
            <a:rPr lang="nb-NO" sz="800" dirty="0"/>
            <a:t>*Ulik tolkning av beskjeder førte til ulik informasjon i ulike miljøer.</a:t>
          </a:r>
        </a:p>
        <a:p>
          <a:r>
            <a:rPr lang="nb-NO" sz="800" dirty="0"/>
            <a:t>*UiO tunge struktur gjør at viktig informasjon ikke når helt ned til hver enkelt via linjen. </a:t>
          </a:r>
        </a:p>
        <a:p>
          <a:r>
            <a:rPr lang="nb-NO" sz="800" dirty="0"/>
            <a:t>*Utydelig hvem som skulle kommunisere hva til studenter.</a:t>
          </a:r>
        </a:p>
      </dgm:t>
    </dgm:pt>
    <dgm:pt modelId="{750532C5-A96B-4C94-8BB5-A0A3260E26AF}" type="parTrans" cxnId="{E4C8F0B3-F409-48B2-9567-13E8A151524F}">
      <dgm:prSet/>
      <dgm:spPr/>
      <dgm:t>
        <a:bodyPr/>
        <a:lstStyle/>
        <a:p>
          <a:endParaRPr lang="nb-NO"/>
        </a:p>
      </dgm:t>
    </dgm:pt>
    <dgm:pt modelId="{E726AA32-DF75-4408-A064-A5BD71FEBA58}" type="sibTrans" cxnId="{E4C8F0B3-F409-48B2-9567-13E8A151524F}">
      <dgm:prSet/>
      <dgm:spPr/>
      <dgm:t>
        <a:bodyPr/>
        <a:lstStyle/>
        <a:p>
          <a:endParaRPr lang="nb-NO"/>
        </a:p>
      </dgm:t>
    </dgm:pt>
    <dgm:pt modelId="{441A92DB-BB3A-4418-920D-7ABB790BC4FC}">
      <dgm:prSet/>
      <dgm:spPr/>
      <dgm:t>
        <a:bodyPr/>
        <a:lstStyle/>
        <a:p>
          <a:endParaRPr lang="nb-NO"/>
        </a:p>
      </dgm:t>
    </dgm:pt>
    <dgm:pt modelId="{E02138B4-ACA8-4719-8DB8-DAB4F8541779}" type="parTrans" cxnId="{48D8BED0-C161-4A8E-8607-F92DC52DA233}">
      <dgm:prSet/>
      <dgm:spPr/>
      <dgm:t>
        <a:bodyPr/>
        <a:lstStyle/>
        <a:p>
          <a:endParaRPr lang="nb-NO"/>
        </a:p>
      </dgm:t>
    </dgm:pt>
    <dgm:pt modelId="{54200B18-D20A-41DA-90A6-8288B76E7DB7}" type="sibTrans" cxnId="{48D8BED0-C161-4A8E-8607-F92DC52DA233}">
      <dgm:prSet/>
      <dgm:spPr/>
      <dgm:t>
        <a:bodyPr/>
        <a:lstStyle/>
        <a:p>
          <a:endParaRPr lang="nb-NO"/>
        </a:p>
      </dgm:t>
    </dgm:pt>
    <dgm:pt modelId="{DBD93A8E-50F0-4A01-B9B4-E8474C9D28B9}">
      <dgm:prSet/>
      <dgm:spPr/>
      <dgm:t>
        <a:bodyPr/>
        <a:lstStyle/>
        <a:p>
          <a:endParaRPr lang="nb-NO"/>
        </a:p>
      </dgm:t>
    </dgm:pt>
    <dgm:pt modelId="{5F71F443-34B8-42B2-B345-3CEE69163FDC}" type="parTrans" cxnId="{A894DA86-4134-4A57-85A9-7F46B579F661}">
      <dgm:prSet/>
      <dgm:spPr/>
      <dgm:t>
        <a:bodyPr/>
        <a:lstStyle/>
        <a:p>
          <a:endParaRPr lang="nb-NO"/>
        </a:p>
      </dgm:t>
    </dgm:pt>
    <dgm:pt modelId="{7745635E-4F64-4793-B4A8-AA8103618AE2}" type="sibTrans" cxnId="{A894DA86-4134-4A57-85A9-7F46B579F661}">
      <dgm:prSet/>
      <dgm:spPr/>
      <dgm:t>
        <a:bodyPr/>
        <a:lstStyle/>
        <a:p>
          <a:endParaRPr lang="nb-NO"/>
        </a:p>
      </dgm:t>
    </dgm:pt>
    <dgm:pt modelId="{40B8FF68-4685-434C-BC5C-A94742AACE6F}" type="pres">
      <dgm:prSet presAssocID="{A11923B2-E00B-4BAC-9E32-82631B4850D7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C9A2C9-C267-4DC7-8822-B7C7CCCE2292}" type="pres">
      <dgm:prSet presAssocID="{A11923B2-E00B-4BAC-9E32-82631B4850D7}" presName="Background" presStyleLbl="bgImgPlace1" presStyleIdx="0" presStyleCnt="1" custLinFactNeighborX="30" custLinFactNeighborY="1022"/>
      <dgm:spPr/>
    </dgm:pt>
    <dgm:pt modelId="{877F4FA5-5731-4B6C-9DF6-1D121D3F883F}" type="pres">
      <dgm:prSet presAssocID="{A11923B2-E00B-4BAC-9E32-82631B4850D7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4C6824-2FA5-44CF-A0F7-B0C5B4BB872A}" type="pres">
      <dgm:prSet presAssocID="{A11923B2-E00B-4BAC-9E32-82631B4850D7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2E424-D4AF-40C4-8D13-D6AFB9412CF5}" type="pres">
      <dgm:prSet presAssocID="{A11923B2-E00B-4BAC-9E32-82631B4850D7}" presName="Plus" presStyleLbl="alignNode1" presStyleIdx="0" presStyleCnt="2"/>
      <dgm:spPr>
        <a:solidFill>
          <a:schemeClr val="accent6"/>
        </a:solidFill>
      </dgm:spPr>
    </dgm:pt>
    <dgm:pt modelId="{043E48B0-2D23-4827-B3C8-D2AEAB927E93}" type="pres">
      <dgm:prSet presAssocID="{A11923B2-E00B-4BAC-9E32-82631B4850D7}" presName="Minus" presStyleLbl="alignNode1" presStyleIdx="1" presStyleCnt="2"/>
      <dgm:spPr>
        <a:solidFill>
          <a:srgbClr val="FF0000"/>
        </a:solidFill>
      </dgm:spPr>
    </dgm:pt>
    <dgm:pt modelId="{B23A3477-2880-47EE-9209-B7081A3E59B2}" type="pres">
      <dgm:prSet presAssocID="{A11923B2-E00B-4BAC-9E32-82631B4850D7}" presName="Divider" presStyleLbl="parChTrans1D1" presStyleIdx="0" presStyleCnt="1"/>
      <dgm:spPr/>
    </dgm:pt>
  </dgm:ptLst>
  <dgm:cxnLst>
    <dgm:cxn modelId="{EC37415F-2624-4A19-B537-6A019C0223F8}" type="presOf" srcId="{1176E2F2-CFBE-4DF0-BA9A-6837AE4A0321}" destId="{877F4FA5-5731-4B6C-9DF6-1D121D3F883F}" srcOrd="0" destOrd="0" presId="urn:microsoft.com/office/officeart/2009/3/layout/PlusandMinus"/>
    <dgm:cxn modelId="{48D8BED0-C161-4A8E-8607-F92DC52DA233}" srcId="{A11923B2-E00B-4BAC-9E32-82631B4850D7}" destId="{441A92DB-BB3A-4418-920D-7ABB790BC4FC}" srcOrd="2" destOrd="0" parTransId="{E02138B4-ACA8-4719-8DB8-DAB4F8541779}" sibTransId="{54200B18-D20A-41DA-90A6-8288B76E7DB7}"/>
    <dgm:cxn modelId="{E4C8F0B3-F409-48B2-9567-13E8A151524F}" srcId="{A11923B2-E00B-4BAC-9E32-82631B4850D7}" destId="{795E9647-D1D8-4111-90B5-29EDFA6C09BB}" srcOrd="1" destOrd="0" parTransId="{750532C5-A96B-4C94-8BB5-A0A3260E26AF}" sibTransId="{E726AA32-DF75-4408-A064-A5BD71FEBA58}"/>
    <dgm:cxn modelId="{A894DA86-4134-4A57-85A9-7F46B579F661}" srcId="{A11923B2-E00B-4BAC-9E32-82631B4850D7}" destId="{DBD93A8E-50F0-4A01-B9B4-E8474C9D28B9}" srcOrd="3" destOrd="0" parTransId="{5F71F443-34B8-42B2-B345-3CEE69163FDC}" sibTransId="{7745635E-4F64-4793-B4A8-AA8103618AE2}"/>
    <dgm:cxn modelId="{D9C510E1-ADCC-41F2-80B8-8EC7B9E65C61}" type="presOf" srcId="{795E9647-D1D8-4111-90B5-29EDFA6C09BB}" destId="{244C6824-2FA5-44CF-A0F7-B0C5B4BB872A}" srcOrd="0" destOrd="0" presId="urn:microsoft.com/office/officeart/2009/3/layout/PlusandMinus"/>
    <dgm:cxn modelId="{A4725179-D5E1-4731-AF4A-A496639270A2}" srcId="{A11923B2-E00B-4BAC-9E32-82631B4850D7}" destId="{1176E2F2-CFBE-4DF0-BA9A-6837AE4A0321}" srcOrd="0" destOrd="0" parTransId="{1630D16C-4C99-465A-8F97-53E8BF153522}" sibTransId="{6AAAD7D5-E228-46AD-8947-86BDC035D924}"/>
    <dgm:cxn modelId="{1C1AB33C-41E5-4AAD-A7D5-3DCE7362BEB1}" type="presOf" srcId="{A11923B2-E00B-4BAC-9E32-82631B4850D7}" destId="{40B8FF68-4685-434C-BC5C-A94742AACE6F}" srcOrd="0" destOrd="0" presId="urn:microsoft.com/office/officeart/2009/3/layout/PlusandMinus"/>
    <dgm:cxn modelId="{AFEF8642-B00B-4B75-BCBD-638D963C8510}" type="presParOf" srcId="{40B8FF68-4685-434C-BC5C-A94742AACE6F}" destId="{B6C9A2C9-C267-4DC7-8822-B7C7CCCE2292}" srcOrd="0" destOrd="0" presId="urn:microsoft.com/office/officeart/2009/3/layout/PlusandMinus"/>
    <dgm:cxn modelId="{3D8F53B4-518C-4077-9B44-4242BD3A2A85}" type="presParOf" srcId="{40B8FF68-4685-434C-BC5C-A94742AACE6F}" destId="{877F4FA5-5731-4B6C-9DF6-1D121D3F883F}" srcOrd="1" destOrd="0" presId="urn:microsoft.com/office/officeart/2009/3/layout/PlusandMinus"/>
    <dgm:cxn modelId="{D20D6DF4-E4DF-4541-85C0-5BBF52DDCA82}" type="presParOf" srcId="{40B8FF68-4685-434C-BC5C-A94742AACE6F}" destId="{244C6824-2FA5-44CF-A0F7-B0C5B4BB872A}" srcOrd="2" destOrd="0" presId="urn:microsoft.com/office/officeart/2009/3/layout/PlusandMinus"/>
    <dgm:cxn modelId="{7A81DD3C-F8A2-4628-AA02-327FDCA939D4}" type="presParOf" srcId="{40B8FF68-4685-434C-BC5C-A94742AACE6F}" destId="{FB02E424-D4AF-40C4-8D13-D6AFB9412CF5}" srcOrd="3" destOrd="0" presId="urn:microsoft.com/office/officeart/2009/3/layout/PlusandMinus"/>
    <dgm:cxn modelId="{B9E59C22-29B9-41C4-B00E-C8C4440B9209}" type="presParOf" srcId="{40B8FF68-4685-434C-BC5C-A94742AACE6F}" destId="{043E48B0-2D23-4827-B3C8-D2AEAB927E93}" srcOrd="4" destOrd="0" presId="urn:microsoft.com/office/officeart/2009/3/layout/PlusandMinus"/>
    <dgm:cxn modelId="{9831F7DB-932B-429A-99B0-B45E90EEE389}" type="presParOf" srcId="{40B8FF68-4685-434C-BC5C-A94742AACE6F}" destId="{B23A3477-2880-47EE-9209-B7081A3E59B2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1923B2-E00B-4BAC-9E32-82631B4850D7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1176E2F2-CFBE-4DF0-BA9A-6837AE4A0321}">
      <dgm:prSet phldrT="[Text]" custT="1"/>
      <dgm:spPr/>
      <dgm:t>
        <a:bodyPr/>
        <a:lstStyle/>
        <a:p>
          <a:r>
            <a:rPr lang="nb-NO" sz="800" dirty="0"/>
            <a:t>*Digitalisering av undervisning</a:t>
          </a:r>
        </a:p>
        <a:p>
          <a:r>
            <a:rPr lang="nb-NO" sz="800" dirty="0"/>
            <a:t>*V2021: arbeidet med å få studenter tilbake på campus.</a:t>
          </a:r>
        </a:p>
      </dgm:t>
    </dgm:pt>
    <dgm:pt modelId="{1630D16C-4C99-465A-8F97-53E8BF153522}" type="parTrans" cxnId="{A4725179-D5E1-4731-AF4A-A496639270A2}">
      <dgm:prSet/>
      <dgm:spPr/>
      <dgm:t>
        <a:bodyPr/>
        <a:lstStyle/>
        <a:p>
          <a:endParaRPr lang="nb-NO"/>
        </a:p>
      </dgm:t>
    </dgm:pt>
    <dgm:pt modelId="{6AAAD7D5-E228-46AD-8947-86BDC035D924}" type="sibTrans" cxnId="{A4725179-D5E1-4731-AF4A-A496639270A2}">
      <dgm:prSet/>
      <dgm:spPr/>
      <dgm:t>
        <a:bodyPr/>
        <a:lstStyle/>
        <a:p>
          <a:endParaRPr lang="nb-NO"/>
        </a:p>
      </dgm:t>
    </dgm:pt>
    <dgm:pt modelId="{795E9647-D1D8-4111-90B5-29EDFA6C09BB}">
      <dgm:prSet phldrT="[Text]" custT="1"/>
      <dgm:spPr/>
      <dgm:t>
        <a:bodyPr/>
        <a:lstStyle/>
        <a:p>
          <a:r>
            <a:rPr lang="nb-NO" sz="800" dirty="0"/>
            <a:t>*Studiehåndtering inkl. mental helse kunne vært bedre.</a:t>
          </a:r>
        </a:p>
        <a:p>
          <a:r>
            <a:rPr lang="nb-NO" sz="800" dirty="0"/>
            <a:t>*Alle som har jobbet relatert til undervisning er overarbeidet og det savnes fysisk teknisk og adm. støtte.</a:t>
          </a:r>
        </a:p>
        <a:p>
          <a:r>
            <a:rPr lang="nb-NO" sz="800" dirty="0"/>
            <a:t>*Det tok for lang tid på utdanningssiden å ta beslutninger.(undervisning og spesielt eksamen)</a:t>
          </a:r>
        </a:p>
      </dgm:t>
    </dgm:pt>
    <dgm:pt modelId="{750532C5-A96B-4C94-8BB5-A0A3260E26AF}" type="parTrans" cxnId="{E4C8F0B3-F409-48B2-9567-13E8A151524F}">
      <dgm:prSet/>
      <dgm:spPr/>
      <dgm:t>
        <a:bodyPr/>
        <a:lstStyle/>
        <a:p>
          <a:endParaRPr lang="nb-NO"/>
        </a:p>
      </dgm:t>
    </dgm:pt>
    <dgm:pt modelId="{E726AA32-DF75-4408-A064-A5BD71FEBA58}" type="sibTrans" cxnId="{E4C8F0B3-F409-48B2-9567-13E8A151524F}">
      <dgm:prSet/>
      <dgm:spPr/>
      <dgm:t>
        <a:bodyPr/>
        <a:lstStyle/>
        <a:p>
          <a:endParaRPr lang="nb-NO"/>
        </a:p>
      </dgm:t>
    </dgm:pt>
    <dgm:pt modelId="{40B8FF68-4685-434C-BC5C-A94742AACE6F}" type="pres">
      <dgm:prSet presAssocID="{A11923B2-E00B-4BAC-9E32-82631B4850D7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C9A2C9-C267-4DC7-8822-B7C7CCCE2292}" type="pres">
      <dgm:prSet presAssocID="{A11923B2-E00B-4BAC-9E32-82631B4850D7}" presName="Background" presStyleLbl="bgImgPlace1" presStyleIdx="0" presStyleCnt="1"/>
      <dgm:spPr/>
    </dgm:pt>
    <dgm:pt modelId="{877F4FA5-5731-4B6C-9DF6-1D121D3F883F}" type="pres">
      <dgm:prSet presAssocID="{A11923B2-E00B-4BAC-9E32-82631B4850D7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4C6824-2FA5-44CF-A0F7-B0C5B4BB872A}" type="pres">
      <dgm:prSet presAssocID="{A11923B2-E00B-4BAC-9E32-82631B4850D7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2E424-D4AF-40C4-8D13-D6AFB9412CF5}" type="pres">
      <dgm:prSet presAssocID="{A11923B2-E00B-4BAC-9E32-82631B4850D7}" presName="Plus" presStyleLbl="alignNode1" presStyleIdx="0" presStyleCnt="2"/>
      <dgm:spPr>
        <a:solidFill>
          <a:schemeClr val="accent6"/>
        </a:solidFill>
      </dgm:spPr>
    </dgm:pt>
    <dgm:pt modelId="{043E48B0-2D23-4827-B3C8-D2AEAB927E93}" type="pres">
      <dgm:prSet presAssocID="{A11923B2-E00B-4BAC-9E32-82631B4850D7}" presName="Minus" presStyleLbl="alignNode1" presStyleIdx="1" presStyleCnt="2"/>
      <dgm:spPr>
        <a:solidFill>
          <a:srgbClr val="FF0000"/>
        </a:solidFill>
      </dgm:spPr>
    </dgm:pt>
    <dgm:pt modelId="{B23A3477-2880-47EE-9209-B7081A3E59B2}" type="pres">
      <dgm:prSet presAssocID="{A11923B2-E00B-4BAC-9E32-82631B4850D7}" presName="Divider" presStyleLbl="parChTrans1D1" presStyleIdx="0" presStyleCnt="1"/>
      <dgm:spPr/>
    </dgm:pt>
  </dgm:ptLst>
  <dgm:cxnLst>
    <dgm:cxn modelId="{EC37415F-2624-4A19-B537-6A019C0223F8}" type="presOf" srcId="{1176E2F2-CFBE-4DF0-BA9A-6837AE4A0321}" destId="{877F4FA5-5731-4B6C-9DF6-1D121D3F883F}" srcOrd="0" destOrd="0" presId="urn:microsoft.com/office/officeart/2009/3/layout/PlusandMinus"/>
    <dgm:cxn modelId="{1C1AB33C-41E5-4AAD-A7D5-3DCE7362BEB1}" type="presOf" srcId="{A11923B2-E00B-4BAC-9E32-82631B4850D7}" destId="{40B8FF68-4685-434C-BC5C-A94742AACE6F}" srcOrd="0" destOrd="0" presId="urn:microsoft.com/office/officeart/2009/3/layout/PlusandMinus"/>
    <dgm:cxn modelId="{E4C8F0B3-F409-48B2-9567-13E8A151524F}" srcId="{A11923B2-E00B-4BAC-9E32-82631B4850D7}" destId="{795E9647-D1D8-4111-90B5-29EDFA6C09BB}" srcOrd="1" destOrd="0" parTransId="{750532C5-A96B-4C94-8BB5-A0A3260E26AF}" sibTransId="{E726AA32-DF75-4408-A064-A5BD71FEBA58}"/>
    <dgm:cxn modelId="{A4725179-D5E1-4731-AF4A-A496639270A2}" srcId="{A11923B2-E00B-4BAC-9E32-82631B4850D7}" destId="{1176E2F2-CFBE-4DF0-BA9A-6837AE4A0321}" srcOrd="0" destOrd="0" parTransId="{1630D16C-4C99-465A-8F97-53E8BF153522}" sibTransId="{6AAAD7D5-E228-46AD-8947-86BDC035D924}"/>
    <dgm:cxn modelId="{D9C510E1-ADCC-41F2-80B8-8EC7B9E65C61}" type="presOf" srcId="{795E9647-D1D8-4111-90B5-29EDFA6C09BB}" destId="{244C6824-2FA5-44CF-A0F7-B0C5B4BB872A}" srcOrd="0" destOrd="0" presId="urn:microsoft.com/office/officeart/2009/3/layout/PlusandMinus"/>
    <dgm:cxn modelId="{AFEF8642-B00B-4B75-BCBD-638D963C8510}" type="presParOf" srcId="{40B8FF68-4685-434C-BC5C-A94742AACE6F}" destId="{B6C9A2C9-C267-4DC7-8822-B7C7CCCE2292}" srcOrd="0" destOrd="0" presId="urn:microsoft.com/office/officeart/2009/3/layout/PlusandMinus"/>
    <dgm:cxn modelId="{3D8F53B4-518C-4077-9B44-4242BD3A2A85}" type="presParOf" srcId="{40B8FF68-4685-434C-BC5C-A94742AACE6F}" destId="{877F4FA5-5731-4B6C-9DF6-1D121D3F883F}" srcOrd="1" destOrd="0" presId="urn:microsoft.com/office/officeart/2009/3/layout/PlusandMinus"/>
    <dgm:cxn modelId="{D20D6DF4-E4DF-4541-85C0-5BBF52DDCA82}" type="presParOf" srcId="{40B8FF68-4685-434C-BC5C-A94742AACE6F}" destId="{244C6824-2FA5-44CF-A0F7-B0C5B4BB872A}" srcOrd="2" destOrd="0" presId="urn:microsoft.com/office/officeart/2009/3/layout/PlusandMinus"/>
    <dgm:cxn modelId="{7A81DD3C-F8A2-4628-AA02-327FDCA939D4}" type="presParOf" srcId="{40B8FF68-4685-434C-BC5C-A94742AACE6F}" destId="{FB02E424-D4AF-40C4-8D13-D6AFB9412CF5}" srcOrd="3" destOrd="0" presId="urn:microsoft.com/office/officeart/2009/3/layout/PlusandMinus"/>
    <dgm:cxn modelId="{B9E59C22-29B9-41C4-B00E-C8C4440B9209}" type="presParOf" srcId="{40B8FF68-4685-434C-BC5C-A94742AACE6F}" destId="{043E48B0-2D23-4827-B3C8-D2AEAB927E93}" srcOrd="4" destOrd="0" presId="urn:microsoft.com/office/officeart/2009/3/layout/PlusandMinus"/>
    <dgm:cxn modelId="{9831F7DB-932B-429A-99B0-B45E90EEE389}" type="presParOf" srcId="{40B8FF68-4685-434C-BC5C-A94742AACE6F}" destId="{B23A3477-2880-47EE-9209-B7081A3E59B2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1923B2-E00B-4BAC-9E32-82631B4850D7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1176E2F2-CFBE-4DF0-BA9A-6837AE4A0321}">
      <dgm:prSet phldrT="[Text]" custT="1"/>
      <dgm:spPr/>
      <dgm:t>
        <a:bodyPr/>
        <a:lstStyle/>
        <a:p>
          <a:r>
            <a:rPr lang="nb-NO" sz="800" dirty="0"/>
            <a:t>*Enorm innsats.</a:t>
          </a:r>
        </a:p>
        <a:p>
          <a:r>
            <a:rPr lang="nb-NO" sz="800" dirty="0"/>
            <a:t>*Zoom og Teams til møter fungerte bra, samt veiledning til disse fra IT.</a:t>
          </a:r>
        </a:p>
        <a:p>
          <a:r>
            <a:rPr lang="nb-NO" sz="800" dirty="0"/>
            <a:t>*IT-tjenestene leverte meget bra.</a:t>
          </a:r>
        </a:p>
      </dgm:t>
    </dgm:pt>
    <dgm:pt modelId="{1630D16C-4C99-465A-8F97-53E8BF153522}" type="parTrans" cxnId="{A4725179-D5E1-4731-AF4A-A496639270A2}">
      <dgm:prSet/>
      <dgm:spPr/>
      <dgm:t>
        <a:bodyPr/>
        <a:lstStyle/>
        <a:p>
          <a:endParaRPr lang="nb-NO"/>
        </a:p>
      </dgm:t>
    </dgm:pt>
    <dgm:pt modelId="{6AAAD7D5-E228-46AD-8947-86BDC035D924}" type="sibTrans" cxnId="{A4725179-D5E1-4731-AF4A-A496639270A2}">
      <dgm:prSet/>
      <dgm:spPr/>
      <dgm:t>
        <a:bodyPr/>
        <a:lstStyle/>
        <a:p>
          <a:endParaRPr lang="nb-NO"/>
        </a:p>
      </dgm:t>
    </dgm:pt>
    <dgm:pt modelId="{795E9647-D1D8-4111-90B5-29EDFA6C09BB}">
      <dgm:prSet phldrT="[Text]" custT="1"/>
      <dgm:spPr/>
      <dgm:t>
        <a:bodyPr/>
        <a:lstStyle/>
        <a:p>
          <a:r>
            <a:rPr lang="nb-NO" sz="800" dirty="0"/>
            <a:t>*Ulik kostnadsdekning for hjemmekontor og praksis for å kunne komme på kontor.</a:t>
          </a:r>
        </a:p>
        <a:p>
          <a:r>
            <a:rPr lang="nb-NO" sz="800" dirty="0"/>
            <a:t>*HMS-ansvaret er ikke ivaretatt, mye overtid på enkelte grupper.</a:t>
          </a:r>
        </a:p>
        <a:p>
          <a:r>
            <a:rPr lang="nb-NO" sz="800" dirty="0"/>
            <a:t>*Kunne med fordel ha kommet kurs for fjernledelse da man skjønte at dette ville vare.</a:t>
          </a:r>
        </a:p>
      </dgm:t>
    </dgm:pt>
    <dgm:pt modelId="{750532C5-A96B-4C94-8BB5-A0A3260E26AF}" type="parTrans" cxnId="{E4C8F0B3-F409-48B2-9567-13E8A151524F}">
      <dgm:prSet/>
      <dgm:spPr/>
      <dgm:t>
        <a:bodyPr/>
        <a:lstStyle/>
        <a:p>
          <a:endParaRPr lang="nb-NO"/>
        </a:p>
      </dgm:t>
    </dgm:pt>
    <dgm:pt modelId="{E726AA32-DF75-4408-A064-A5BD71FEBA58}" type="sibTrans" cxnId="{E4C8F0B3-F409-48B2-9567-13E8A151524F}">
      <dgm:prSet/>
      <dgm:spPr/>
      <dgm:t>
        <a:bodyPr/>
        <a:lstStyle/>
        <a:p>
          <a:endParaRPr lang="nb-NO"/>
        </a:p>
      </dgm:t>
    </dgm:pt>
    <dgm:pt modelId="{40B8FF68-4685-434C-BC5C-A94742AACE6F}" type="pres">
      <dgm:prSet presAssocID="{A11923B2-E00B-4BAC-9E32-82631B4850D7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C9A2C9-C267-4DC7-8822-B7C7CCCE2292}" type="pres">
      <dgm:prSet presAssocID="{A11923B2-E00B-4BAC-9E32-82631B4850D7}" presName="Background" presStyleLbl="bgImgPlace1" presStyleIdx="0" presStyleCnt="1"/>
      <dgm:spPr/>
    </dgm:pt>
    <dgm:pt modelId="{877F4FA5-5731-4B6C-9DF6-1D121D3F883F}" type="pres">
      <dgm:prSet presAssocID="{A11923B2-E00B-4BAC-9E32-82631B4850D7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4C6824-2FA5-44CF-A0F7-B0C5B4BB872A}" type="pres">
      <dgm:prSet presAssocID="{A11923B2-E00B-4BAC-9E32-82631B4850D7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2E424-D4AF-40C4-8D13-D6AFB9412CF5}" type="pres">
      <dgm:prSet presAssocID="{A11923B2-E00B-4BAC-9E32-82631B4850D7}" presName="Plus" presStyleLbl="alignNode1" presStyleIdx="0" presStyleCnt="2"/>
      <dgm:spPr>
        <a:solidFill>
          <a:schemeClr val="accent6"/>
        </a:solidFill>
      </dgm:spPr>
    </dgm:pt>
    <dgm:pt modelId="{043E48B0-2D23-4827-B3C8-D2AEAB927E93}" type="pres">
      <dgm:prSet presAssocID="{A11923B2-E00B-4BAC-9E32-82631B4850D7}" presName="Minus" presStyleLbl="alignNode1" presStyleIdx="1" presStyleCnt="2"/>
      <dgm:spPr>
        <a:solidFill>
          <a:srgbClr val="FF0000"/>
        </a:solidFill>
      </dgm:spPr>
    </dgm:pt>
    <dgm:pt modelId="{B23A3477-2880-47EE-9209-B7081A3E59B2}" type="pres">
      <dgm:prSet presAssocID="{A11923B2-E00B-4BAC-9E32-82631B4850D7}" presName="Divider" presStyleLbl="parChTrans1D1" presStyleIdx="0" presStyleCnt="1"/>
      <dgm:spPr/>
    </dgm:pt>
  </dgm:ptLst>
  <dgm:cxnLst>
    <dgm:cxn modelId="{EC37415F-2624-4A19-B537-6A019C0223F8}" type="presOf" srcId="{1176E2F2-CFBE-4DF0-BA9A-6837AE4A0321}" destId="{877F4FA5-5731-4B6C-9DF6-1D121D3F883F}" srcOrd="0" destOrd="0" presId="urn:microsoft.com/office/officeart/2009/3/layout/PlusandMinus"/>
    <dgm:cxn modelId="{1C1AB33C-41E5-4AAD-A7D5-3DCE7362BEB1}" type="presOf" srcId="{A11923B2-E00B-4BAC-9E32-82631B4850D7}" destId="{40B8FF68-4685-434C-BC5C-A94742AACE6F}" srcOrd="0" destOrd="0" presId="urn:microsoft.com/office/officeart/2009/3/layout/PlusandMinus"/>
    <dgm:cxn modelId="{E4C8F0B3-F409-48B2-9567-13E8A151524F}" srcId="{A11923B2-E00B-4BAC-9E32-82631B4850D7}" destId="{795E9647-D1D8-4111-90B5-29EDFA6C09BB}" srcOrd="1" destOrd="0" parTransId="{750532C5-A96B-4C94-8BB5-A0A3260E26AF}" sibTransId="{E726AA32-DF75-4408-A064-A5BD71FEBA58}"/>
    <dgm:cxn modelId="{A4725179-D5E1-4731-AF4A-A496639270A2}" srcId="{A11923B2-E00B-4BAC-9E32-82631B4850D7}" destId="{1176E2F2-CFBE-4DF0-BA9A-6837AE4A0321}" srcOrd="0" destOrd="0" parTransId="{1630D16C-4C99-465A-8F97-53E8BF153522}" sibTransId="{6AAAD7D5-E228-46AD-8947-86BDC035D924}"/>
    <dgm:cxn modelId="{D9C510E1-ADCC-41F2-80B8-8EC7B9E65C61}" type="presOf" srcId="{795E9647-D1D8-4111-90B5-29EDFA6C09BB}" destId="{244C6824-2FA5-44CF-A0F7-B0C5B4BB872A}" srcOrd="0" destOrd="0" presId="urn:microsoft.com/office/officeart/2009/3/layout/PlusandMinus"/>
    <dgm:cxn modelId="{AFEF8642-B00B-4B75-BCBD-638D963C8510}" type="presParOf" srcId="{40B8FF68-4685-434C-BC5C-A94742AACE6F}" destId="{B6C9A2C9-C267-4DC7-8822-B7C7CCCE2292}" srcOrd="0" destOrd="0" presId="urn:microsoft.com/office/officeart/2009/3/layout/PlusandMinus"/>
    <dgm:cxn modelId="{3D8F53B4-518C-4077-9B44-4242BD3A2A85}" type="presParOf" srcId="{40B8FF68-4685-434C-BC5C-A94742AACE6F}" destId="{877F4FA5-5731-4B6C-9DF6-1D121D3F883F}" srcOrd="1" destOrd="0" presId="urn:microsoft.com/office/officeart/2009/3/layout/PlusandMinus"/>
    <dgm:cxn modelId="{D20D6DF4-E4DF-4541-85C0-5BBF52DDCA82}" type="presParOf" srcId="{40B8FF68-4685-434C-BC5C-A94742AACE6F}" destId="{244C6824-2FA5-44CF-A0F7-B0C5B4BB872A}" srcOrd="2" destOrd="0" presId="urn:microsoft.com/office/officeart/2009/3/layout/PlusandMinus"/>
    <dgm:cxn modelId="{7A81DD3C-F8A2-4628-AA02-327FDCA939D4}" type="presParOf" srcId="{40B8FF68-4685-434C-BC5C-A94742AACE6F}" destId="{FB02E424-D4AF-40C4-8D13-D6AFB9412CF5}" srcOrd="3" destOrd="0" presId="urn:microsoft.com/office/officeart/2009/3/layout/PlusandMinus"/>
    <dgm:cxn modelId="{B9E59C22-29B9-41C4-B00E-C8C4440B9209}" type="presParOf" srcId="{40B8FF68-4685-434C-BC5C-A94742AACE6F}" destId="{043E48B0-2D23-4827-B3C8-D2AEAB927E93}" srcOrd="4" destOrd="0" presId="urn:microsoft.com/office/officeart/2009/3/layout/PlusandMinus"/>
    <dgm:cxn modelId="{9831F7DB-932B-429A-99B0-B45E90EEE389}" type="presParOf" srcId="{40B8FF68-4685-434C-BC5C-A94742AACE6F}" destId="{B23A3477-2880-47EE-9209-B7081A3E59B2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1923B2-E00B-4BAC-9E32-82631B4850D7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1176E2F2-CFBE-4DF0-BA9A-6837AE4A0321}">
      <dgm:prSet phldrT="[Text]" custT="1"/>
      <dgm:spPr/>
      <dgm:t>
        <a:bodyPr/>
        <a:lstStyle/>
        <a:p>
          <a:r>
            <a:rPr lang="nb-NO" sz="800" dirty="0"/>
            <a:t>*UiOs fagpersoner har vært etterspurt i media</a:t>
          </a:r>
        </a:p>
        <a:p>
          <a:r>
            <a:rPr lang="nb-NO" sz="800" dirty="0"/>
            <a:t>*Mer ro til forskningen </a:t>
          </a:r>
          <a:r>
            <a:rPr lang="nb-NO" sz="800" dirty="0" err="1"/>
            <a:t>pga</a:t>
          </a:r>
          <a:r>
            <a:rPr lang="nb-NO" sz="800" dirty="0"/>
            <a:t> færre møter.</a:t>
          </a:r>
        </a:p>
        <a:p>
          <a:r>
            <a:rPr lang="nb-NO" sz="800" dirty="0"/>
            <a:t>*Funnet nisje i å arrangere digitale forskningsworkshops og slik styrket internasjonale nettverk.</a:t>
          </a:r>
        </a:p>
      </dgm:t>
    </dgm:pt>
    <dgm:pt modelId="{1630D16C-4C99-465A-8F97-53E8BF153522}" type="parTrans" cxnId="{A4725179-D5E1-4731-AF4A-A496639270A2}">
      <dgm:prSet/>
      <dgm:spPr/>
      <dgm:t>
        <a:bodyPr/>
        <a:lstStyle/>
        <a:p>
          <a:endParaRPr lang="nb-NO"/>
        </a:p>
      </dgm:t>
    </dgm:pt>
    <dgm:pt modelId="{6AAAD7D5-E228-46AD-8947-86BDC035D924}" type="sibTrans" cxnId="{A4725179-D5E1-4731-AF4A-A496639270A2}">
      <dgm:prSet/>
      <dgm:spPr/>
      <dgm:t>
        <a:bodyPr/>
        <a:lstStyle/>
        <a:p>
          <a:endParaRPr lang="nb-NO"/>
        </a:p>
      </dgm:t>
    </dgm:pt>
    <dgm:pt modelId="{795E9647-D1D8-4111-90B5-29EDFA6C09BB}">
      <dgm:prSet phldrT="[Text]" custT="1"/>
      <dgm:spPr/>
      <dgm:t>
        <a:bodyPr/>
        <a:lstStyle/>
        <a:p>
          <a:r>
            <a:rPr lang="nb-NO" sz="800" dirty="0"/>
            <a:t>*UiO kunne lagt mer press på NFR for å komme forskerne i møte.</a:t>
          </a:r>
        </a:p>
        <a:p>
          <a:r>
            <a:rPr lang="nb-NO" sz="800" dirty="0"/>
            <a:t>*Datainnsamling lider, forsinkelser og redusert kvalitet.</a:t>
          </a:r>
        </a:p>
      </dgm:t>
    </dgm:pt>
    <dgm:pt modelId="{750532C5-A96B-4C94-8BB5-A0A3260E26AF}" type="parTrans" cxnId="{E4C8F0B3-F409-48B2-9567-13E8A151524F}">
      <dgm:prSet/>
      <dgm:spPr/>
      <dgm:t>
        <a:bodyPr/>
        <a:lstStyle/>
        <a:p>
          <a:endParaRPr lang="nb-NO"/>
        </a:p>
      </dgm:t>
    </dgm:pt>
    <dgm:pt modelId="{E726AA32-DF75-4408-A064-A5BD71FEBA58}" type="sibTrans" cxnId="{E4C8F0B3-F409-48B2-9567-13E8A151524F}">
      <dgm:prSet/>
      <dgm:spPr/>
      <dgm:t>
        <a:bodyPr/>
        <a:lstStyle/>
        <a:p>
          <a:endParaRPr lang="nb-NO"/>
        </a:p>
      </dgm:t>
    </dgm:pt>
    <dgm:pt modelId="{40B8FF68-4685-434C-BC5C-A94742AACE6F}" type="pres">
      <dgm:prSet presAssocID="{A11923B2-E00B-4BAC-9E32-82631B4850D7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C9A2C9-C267-4DC7-8822-B7C7CCCE2292}" type="pres">
      <dgm:prSet presAssocID="{A11923B2-E00B-4BAC-9E32-82631B4850D7}" presName="Background" presStyleLbl="bgImgPlace1" presStyleIdx="0" presStyleCnt="1"/>
      <dgm:spPr/>
    </dgm:pt>
    <dgm:pt modelId="{877F4FA5-5731-4B6C-9DF6-1D121D3F883F}" type="pres">
      <dgm:prSet presAssocID="{A11923B2-E00B-4BAC-9E32-82631B4850D7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4C6824-2FA5-44CF-A0F7-B0C5B4BB872A}" type="pres">
      <dgm:prSet presAssocID="{A11923B2-E00B-4BAC-9E32-82631B4850D7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2E424-D4AF-40C4-8D13-D6AFB9412CF5}" type="pres">
      <dgm:prSet presAssocID="{A11923B2-E00B-4BAC-9E32-82631B4850D7}" presName="Plus" presStyleLbl="alignNode1" presStyleIdx="0" presStyleCnt="2"/>
      <dgm:spPr>
        <a:solidFill>
          <a:schemeClr val="accent6"/>
        </a:solidFill>
      </dgm:spPr>
    </dgm:pt>
    <dgm:pt modelId="{043E48B0-2D23-4827-B3C8-D2AEAB927E93}" type="pres">
      <dgm:prSet presAssocID="{A11923B2-E00B-4BAC-9E32-82631B4850D7}" presName="Minus" presStyleLbl="alignNode1" presStyleIdx="1" presStyleCnt="2"/>
      <dgm:spPr>
        <a:solidFill>
          <a:srgbClr val="FF0000"/>
        </a:solidFill>
      </dgm:spPr>
    </dgm:pt>
    <dgm:pt modelId="{B23A3477-2880-47EE-9209-B7081A3E59B2}" type="pres">
      <dgm:prSet presAssocID="{A11923B2-E00B-4BAC-9E32-82631B4850D7}" presName="Divider" presStyleLbl="parChTrans1D1" presStyleIdx="0" presStyleCnt="1"/>
      <dgm:spPr/>
    </dgm:pt>
  </dgm:ptLst>
  <dgm:cxnLst>
    <dgm:cxn modelId="{EC37415F-2624-4A19-B537-6A019C0223F8}" type="presOf" srcId="{1176E2F2-CFBE-4DF0-BA9A-6837AE4A0321}" destId="{877F4FA5-5731-4B6C-9DF6-1D121D3F883F}" srcOrd="0" destOrd="0" presId="urn:microsoft.com/office/officeart/2009/3/layout/PlusandMinus"/>
    <dgm:cxn modelId="{1C1AB33C-41E5-4AAD-A7D5-3DCE7362BEB1}" type="presOf" srcId="{A11923B2-E00B-4BAC-9E32-82631B4850D7}" destId="{40B8FF68-4685-434C-BC5C-A94742AACE6F}" srcOrd="0" destOrd="0" presId="urn:microsoft.com/office/officeart/2009/3/layout/PlusandMinus"/>
    <dgm:cxn modelId="{E4C8F0B3-F409-48B2-9567-13E8A151524F}" srcId="{A11923B2-E00B-4BAC-9E32-82631B4850D7}" destId="{795E9647-D1D8-4111-90B5-29EDFA6C09BB}" srcOrd="1" destOrd="0" parTransId="{750532C5-A96B-4C94-8BB5-A0A3260E26AF}" sibTransId="{E726AA32-DF75-4408-A064-A5BD71FEBA58}"/>
    <dgm:cxn modelId="{A4725179-D5E1-4731-AF4A-A496639270A2}" srcId="{A11923B2-E00B-4BAC-9E32-82631B4850D7}" destId="{1176E2F2-CFBE-4DF0-BA9A-6837AE4A0321}" srcOrd="0" destOrd="0" parTransId="{1630D16C-4C99-465A-8F97-53E8BF153522}" sibTransId="{6AAAD7D5-E228-46AD-8947-86BDC035D924}"/>
    <dgm:cxn modelId="{D9C510E1-ADCC-41F2-80B8-8EC7B9E65C61}" type="presOf" srcId="{795E9647-D1D8-4111-90B5-29EDFA6C09BB}" destId="{244C6824-2FA5-44CF-A0F7-B0C5B4BB872A}" srcOrd="0" destOrd="0" presId="urn:microsoft.com/office/officeart/2009/3/layout/PlusandMinus"/>
    <dgm:cxn modelId="{AFEF8642-B00B-4B75-BCBD-638D963C8510}" type="presParOf" srcId="{40B8FF68-4685-434C-BC5C-A94742AACE6F}" destId="{B6C9A2C9-C267-4DC7-8822-B7C7CCCE2292}" srcOrd="0" destOrd="0" presId="urn:microsoft.com/office/officeart/2009/3/layout/PlusandMinus"/>
    <dgm:cxn modelId="{3D8F53B4-518C-4077-9B44-4242BD3A2A85}" type="presParOf" srcId="{40B8FF68-4685-434C-BC5C-A94742AACE6F}" destId="{877F4FA5-5731-4B6C-9DF6-1D121D3F883F}" srcOrd="1" destOrd="0" presId="urn:microsoft.com/office/officeart/2009/3/layout/PlusandMinus"/>
    <dgm:cxn modelId="{D20D6DF4-E4DF-4541-85C0-5BBF52DDCA82}" type="presParOf" srcId="{40B8FF68-4685-434C-BC5C-A94742AACE6F}" destId="{244C6824-2FA5-44CF-A0F7-B0C5B4BB872A}" srcOrd="2" destOrd="0" presId="urn:microsoft.com/office/officeart/2009/3/layout/PlusandMinus"/>
    <dgm:cxn modelId="{7A81DD3C-F8A2-4628-AA02-327FDCA939D4}" type="presParOf" srcId="{40B8FF68-4685-434C-BC5C-A94742AACE6F}" destId="{FB02E424-D4AF-40C4-8D13-D6AFB9412CF5}" srcOrd="3" destOrd="0" presId="urn:microsoft.com/office/officeart/2009/3/layout/PlusandMinus"/>
    <dgm:cxn modelId="{B9E59C22-29B9-41C4-B00E-C8C4440B9209}" type="presParOf" srcId="{40B8FF68-4685-434C-BC5C-A94742AACE6F}" destId="{043E48B0-2D23-4827-B3C8-D2AEAB927E93}" srcOrd="4" destOrd="0" presId="urn:microsoft.com/office/officeart/2009/3/layout/PlusandMinus"/>
    <dgm:cxn modelId="{9831F7DB-932B-429A-99B0-B45E90EEE389}" type="presParOf" srcId="{40B8FF68-4685-434C-BC5C-A94742AACE6F}" destId="{B23A3477-2880-47EE-9209-B7081A3E59B2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C9A2C9-C267-4DC7-8822-B7C7CCCE2292}">
      <dsp:nvSpPr>
        <dsp:cNvPr id="0" name=""/>
        <dsp:cNvSpPr/>
      </dsp:nvSpPr>
      <dsp:spPr>
        <a:xfrm>
          <a:off x="303856" y="561125"/>
          <a:ext cx="2937281" cy="151796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7F4FA5-5731-4B6C-9DF6-1D121D3F883F}">
      <dsp:nvSpPr>
        <dsp:cNvPr id="0" name=""/>
        <dsp:cNvSpPr/>
      </dsp:nvSpPr>
      <dsp:spPr>
        <a:xfrm>
          <a:off x="391637" y="738654"/>
          <a:ext cx="1363979" cy="1298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*Omstillingsevne og –vilje.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*Smittevernutvalg, HMSB, BTH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*Stort sett god fordeling av ansvar.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*Vernetjenesten inkludert</a:t>
          </a:r>
        </a:p>
      </dsp:txBody>
      <dsp:txXfrm>
        <a:off x="391637" y="738654"/>
        <a:ext cx="1363979" cy="1298604"/>
      </dsp:txXfrm>
    </dsp:sp>
    <dsp:sp modelId="{244C6824-2FA5-44CF-A0F7-B0C5B4BB872A}">
      <dsp:nvSpPr>
        <dsp:cNvPr id="0" name=""/>
        <dsp:cNvSpPr/>
      </dsp:nvSpPr>
      <dsp:spPr>
        <a:xfrm>
          <a:off x="1786002" y="738654"/>
          <a:ext cx="1363979" cy="1298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*Mye delegert til fakultetene som kunne vært løst felles på UiO.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*Tidvis uklart på hvilket nivå besluttende myndighet befinner seg. 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*EA, areal, oppfølging av utstyr i rom og tilpasse rom til smittevern.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*Beslutninger -Blindern-fokus</a:t>
          </a:r>
        </a:p>
      </dsp:txBody>
      <dsp:txXfrm>
        <a:off x="1786002" y="738654"/>
        <a:ext cx="1363979" cy="1298604"/>
      </dsp:txXfrm>
    </dsp:sp>
    <dsp:sp modelId="{FB02E424-D4AF-40C4-8D13-D6AFB9412CF5}">
      <dsp:nvSpPr>
        <dsp:cNvPr id="0" name=""/>
        <dsp:cNvSpPr/>
      </dsp:nvSpPr>
      <dsp:spPr>
        <a:xfrm>
          <a:off x="0" y="257346"/>
          <a:ext cx="573951" cy="573951"/>
        </a:xfrm>
        <a:prstGeom prst="plus">
          <a:avLst>
            <a:gd name="adj" fmla="val 32810"/>
          </a:avLst>
        </a:prstGeom>
        <a:solidFill>
          <a:schemeClr val="accent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3E48B0-2D23-4827-B3C8-D2AEAB927E93}">
      <dsp:nvSpPr>
        <dsp:cNvPr id="0" name=""/>
        <dsp:cNvSpPr/>
      </dsp:nvSpPr>
      <dsp:spPr>
        <a:xfrm>
          <a:off x="2835996" y="463753"/>
          <a:ext cx="540189" cy="18511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A3477-2880-47EE-9209-B7081A3E59B2}">
      <dsp:nvSpPr>
        <dsp:cNvPr id="0" name=""/>
        <dsp:cNvSpPr/>
      </dsp:nvSpPr>
      <dsp:spPr>
        <a:xfrm>
          <a:off x="1772497" y="741430"/>
          <a:ext cx="337" cy="1240292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C9A2C9-C267-4DC7-8822-B7C7CCCE2292}">
      <dsp:nvSpPr>
        <dsp:cNvPr id="0" name=""/>
        <dsp:cNvSpPr/>
      </dsp:nvSpPr>
      <dsp:spPr>
        <a:xfrm>
          <a:off x="303856" y="534412"/>
          <a:ext cx="2937281" cy="151796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7F4FA5-5731-4B6C-9DF6-1D121D3F883F}">
      <dsp:nvSpPr>
        <dsp:cNvPr id="0" name=""/>
        <dsp:cNvSpPr/>
      </dsp:nvSpPr>
      <dsp:spPr>
        <a:xfrm>
          <a:off x="391637" y="711940"/>
          <a:ext cx="1363979" cy="1298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*Øvelser og kontinuitetsplaner er nyttig.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*CIM som loggføringsverktøy og avvikssystem.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800" kern="1200" dirty="0"/>
        </a:p>
      </dsp:txBody>
      <dsp:txXfrm>
        <a:off x="391637" y="711940"/>
        <a:ext cx="1363979" cy="1298604"/>
      </dsp:txXfrm>
    </dsp:sp>
    <dsp:sp modelId="{244C6824-2FA5-44CF-A0F7-B0C5B4BB872A}">
      <dsp:nvSpPr>
        <dsp:cNvPr id="0" name=""/>
        <dsp:cNvSpPr/>
      </dsp:nvSpPr>
      <dsp:spPr>
        <a:xfrm>
          <a:off x="1786002" y="711940"/>
          <a:ext cx="1363979" cy="1298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*Institutter og førstelinje må inkluderes i øvelser fremover.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*Øvelser må favne bredt (ikke kun skyting/brann) og  </a:t>
          </a:r>
          <a:r>
            <a:rPr lang="nb-NO" sz="800" kern="1200" dirty="0" err="1"/>
            <a:t>scenarietenkning</a:t>
          </a:r>
          <a:r>
            <a:rPr lang="nb-NO" sz="800" kern="1200" dirty="0"/>
            <a:t> er ønsket.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*Selve beredskapsplanen bør være så generisk som mulig. 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*CIM som krisehåndteringsverktøy.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</a:t>
          </a:r>
          <a:r>
            <a:rPr lang="nb-NO" sz="800" kern="1200" dirty="0">
              <a:solidFill>
                <a:schemeClr val="tx1"/>
              </a:solidFill>
            </a:rPr>
            <a:t>FS</a:t>
          </a:r>
        </a:p>
      </dsp:txBody>
      <dsp:txXfrm>
        <a:off x="1786002" y="711940"/>
        <a:ext cx="1363979" cy="1298604"/>
      </dsp:txXfrm>
    </dsp:sp>
    <dsp:sp modelId="{FB02E424-D4AF-40C4-8D13-D6AFB9412CF5}">
      <dsp:nvSpPr>
        <dsp:cNvPr id="0" name=""/>
        <dsp:cNvSpPr/>
      </dsp:nvSpPr>
      <dsp:spPr>
        <a:xfrm>
          <a:off x="0" y="230633"/>
          <a:ext cx="573951" cy="573951"/>
        </a:xfrm>
        <a:prstGeom prst="plus">
          <a:avLst>
            <a:gd name="adj" fmla="val 32810"/>
          </a:avLst>
        </a:prstGeom>
        <a:solidFill>
          <a:schemeClr val="accent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3E48B0-2D23-4827-B3C8-D2AEAB927E93}">
      <dsp:nvSpPr>
        <dsp:cNvPr id="0" name=""/>
        <dsp:cNvSpPr/>
      </dsp:nvSpPr>
      <dsp:spPr>
        <a:xfrm>
          <a:off x="2835996" y="437040"/>
          <a:ext cx="540189" cy="18511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A3477-2880-47EE-9209-B7081A3E59B2}">
      <dsp:nvSpPr>
        <dsp:cNvPr id="0" name=""/>
        <dsp:cNvSpPr/>
      </dsp:nvSpPr>
      <dsp:spPr>
        <a:xfrm>
          <a:off x="1772497" y="714717"/>
          <a:ext cx="337" cy="1240292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C9A2C9-C267-4DC7-8822-B7C7CCCE2292}">
      <dsp:nvSpPr>
        <dsp:cNvPr id="0" name=""/>
        <dsp:cNvSpPr/>
      </dsp:nvSpPr>
      <dsp:spPr>
        <a:xfrm>
          <a:off x="304737" y="576639"/>
          <a:ext cx="2937281" cy="151796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7F4FA5-5731-4B6C-9DF6-1D121D3F883F}">
      <dsp:nvSpPr>
        <dsp:cNvPr id="0" name=""/>
        <dsp:cNvSpPr/>
      </dsp:nvSpPr>
      <dsp:spPr>
        <a:xfrm>
          <a:off x="391637" y="738654"/>
          <a:ext cx="1363979" cy="1298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*Koronanettsiden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*UiOs ledelse har vært svært tilgjengelige</a:t>
          </a:r>
        </a:p>
      </dsp:txBody>
      <dsp:txXfrm>
        <a:off x="391637" y="738654"/>
        <a:ext cx="1363979" cy="1298604"/>
      </dsp:txXfrm>
    </dsp:sp>
    <dsp:sp modelId="{244C6824-2FA5-44CF-A0F7-B0C5B4BB872A}">
      <dsp:nvSpPr>
        <dsp:cNvPr id="0" name=""/>
        <dsp:cNvSpPr/>
      </dsp:nvSpPr>
      <dsp:spPr>
        <a:xfrm>
          <a:off x="1786002" y="738654"/>
          <a:ext cx="1363979" cy="1298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*Dårlig koordinert i starten.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*Ulik tolkning av beskjeder førte til ulik informasjon i ulike miljøer.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*UiO tunge struktur gjør at viktig informasjon ikke når helt ned til hver enkelt via linjen. 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*Utydelig hvem som skulle kommunisere hva til studenter.</a:t>
          </a:r>
        </a:p>
      </dsp:txBody>
      <dsp:txXfrm>
        <a:off x="1786002" y="738654"/>
        <a:ext cx="1363979" cy="1298604"/>
      </dsp:txXfrm>
    </dsp:sp>
    <dsp:sp modelId="{FB02E424-D4AF-40C4-8D13-D6AFB9412CF5}">
      <dsp:nvSpPr>
        <dsp:cNvPr id="0" name=""/>
        <dsp:cNvSpPr/>
      </dsp:nvSpPr>
      <dsp:spPr>
        <a:xfrm>
          <a:off x="0" y="257346"/>
          <a:ext cx="573951" cy="573951"/>
        </a:xfrm>
        <a:prstGeom prst="plus">
          <a:avLst>
            <a:gd name="adj" fmla="val 32810"/>
          </a:avLst>
        </a:prstGeom>
        <a:solidFill>
          <a:schemeClr val="accent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3E48B0-2D23-4827-B3C8-D2AEAB927E93}">
      <dsp:nvSpPr>
        <dsp:cNvPr id="0" name=""/>
        <dsp:cNvSpPr/>
      </dsp:nvSpPr>
      <dsp:spPr>
        <a:xfrm>
          <a:off x="2835996" y="463753"/>
          <a:ext cx="540189" cy="18511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A3477-2880-47EE-9209-B7081A3E59B2}">
      <dsp:nvSpPr>
        <dsp:cNvPr id="0" name=""/>
        <dsp:cNvSpPr/>
      </dsp:nvSpPr>
      <dsp:spPr>
        <a:xfrm>
          <a:off x="1772497" y="741430"/>
          <a:ext cx="337" cy="1240292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C9A2C9-C267-4DC7-8822-B7C7CCCE2292}">
      <dsp:nvSpPr>
        <dsp:cNvPr id="0" name=""/>
        <dsp:cNvSpPr/>
      </dsp:nvSpPr>
      <dsp:spPr>
        <a:xfrm>
          <a:off x="303856" y="563382"/>
          <a:ext cx="2937281" cy="151796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7F4FA5-5731-4B6C-9DF6-1D121D3F883F}">
      <dsp:nvSpPr>
        <dsp:cNvPr id="0" name=""/>
        <dsp:cNvSpPr/>
      </dsp:nvSpPr>
      <dsp:spPr>
        <a:xfrm>
          <a:off x="391637" y="740911"/>
          <a:ext cx="1363979" cy="1298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*Digitalisering av undervisning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*V2021: arbeidet med å få studenter tilbake på campus.</a:t>
          </a:r>
        </a:p>
      </dsp:txBody>
      <dsp:txXfrm>
        <a:off x="391637" y="740911"/>
        <a:ext cx="1363979" cy="1298604"/>
      </dsp:txXfrm>
    </dsp:sp>
    <dsp:sp modelId="{244C6824-2FA5-44CF-A0F7-B0C5B4BB872A}">
      <dsp:nvSpPr>
        <dsp:cNvPr id="0" name=""/>
        <dsp:cNvSpPr/>
      </dsp:nvSpPr>
      <dsp:spPr>
        <a:xfrm>
          <a:off x="1786002" y="740911"/>
          <a:ext cx="1363979" cy="1298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*Studiehåndtering inkl. mental helse kunne vært bedre.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*Alle som har jobbet relatert til undervisning er overarbeidet og det savnes fysisk teknisk og adm. støtte.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*Det tok for lang tid på utdanningssiden å ta beslutninger.(undervisning og spesielt eksamen)</a:t>
          </a:r>
        </a:p>
      </dsp:txBody>
      <dsp:txXfrm>
        <a:off x="1786002" y="740911"/>
        <a:ext cx="1363979" cy="1298604"/>
      </dsp:txXfrm>
    </dsp:sp>
    <dsp:sp modelId="{FB02E424-D4AF-40C4-8D13-D6AFB9412CF5}">
      <dsp:nvSpPr>
        <dsp:cNvPr id="0" name=""/>
        <dsp:cNvSpPr/>
      </dsp:nvSpPr>
      <dsp:spPr>
        <a:xfrm>
          <a:off x="0" y="259603"/>
          <a:ext cx="573951" cy="573951"/>
        </a:xfrm>
        <a:prstGeom prst="plus">
          <a:avLst>
            <a:gd name="adj" fmla="val 32810"/>
          </a:avLst>
        </a:prstGeom>
        <a:solidFill>
          <a:schemeClr val="accent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3E48B0-2D23-4827-B3C8-D2AEAB927E93}">
      <dsp:nvSpPr>
        <dsp:cNvPr id="0" name=""/>
        <dsp:cNvSpPr/>
      </dsp:nvSpPr>
      <dsp:spPr>
        <a:xfrm>
          <a:off x="2835996" y="466010"/>
          <a:ext cx="540189" cy="18511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A3477-2880-47EE-9209-B7081A3E59B2}">
      <dsp:nvSpPr>
        <dsp:cNvPr id="0" name=""/>
        <dsp:cNvSpPr/>
      </dsp:nvSpPr>
      <dsp:spPr>
        <a:xfrm>
          <a:off x="1772497" y="743687"/>
          <a:ext cx="337" cy="1240292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C9A2C9-C267-4DC7-8822-B7C7CCCE2292}">
      <dsp:nvSpPr>
        <dsp:cNvPr id="0" name=""/>
        <dsp:cNvSpPr/>
      </dsp:nvSpPr>
      <dsp:spPr>
        <a:xfrm>
          <a:off x="303856" y="581274"/>
          <a:ext cx="2937281" cy="151796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7F4FA5-5731-4B6C-9DF6-1D121D3F883F}">
      <dsp:nvSpPr>
        <dsp:cNvPr id="0" name=""/>
        <dsp:cNvSpPr/>
      </dsp:nvSpPr>
      <dsp:spPr>
        <a:xfrm>
          <a:off x="391637" y="758802"/>
          <a:ext cx="1363979" cy="1298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*Enorm innsats.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*Zoom og Teams til møter fungerte bra, samt veiledning til disse fra IT.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*IT-tjenestene leverte meget bra.</a:t>
          </a:r>
        </a:p>
      </dsp:txBody>
      <dsp:txXfrm>
        <a:off x="391637" y="758802"/>
        <a:ext cx="1363979" cy="1298604"/>
      </dsp:txXfrm>
    </dsp:sp>
    <dsp:sp modelId="{244C6824-2FA5-44CF-A0F7-B0C5B4BB872A}">
      <dsp:nvSpPr>
        <dsp:cNvPr id="0" name=""/>
        <dsp:cNvSpPr/>
      </dsp:nvSpPr>
      <dsp:spPr>
        <a:xfrm>
          <a:off x="1786002" y="758802"/>
          <a:ext cx="1363979" cy="1298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*Ulik kostnadsdekning for hjemmekontor og praksis for å kunne komme på kontor.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*HMS-ansvaret er ikke ivaretatt, mye overtid på enkelte grupper.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*Kunne med fordel ha kommet kurs for fjernledelse da man skjønte at dette ville vare.</a:t>
          </a:r>
        </a:p>
      </dsp:txBody>
      <dsp:txXfrm>
        <a:off x="1786002" y="758802"/>
        <a:ext cx="1363979" cy="1298604"/>
      </dsp:txXfrm>
    </dsp:sp>
    <dsp:sp modelId="{FB02E424-D4AF-40C4-8D13-D6AFB9412CF5}">
      <dsp:nvSpPr>
        <dsp:cNvPr id="0" name=""/>
        <dsp:cNvSpPr/>
      </dsp:nvSpPr>
      <dsp:spPr>
        <a:xfrm>
          <a:off x="0" y="277495"/>
          <a:ext cx="573951" cy="573951"/>
        </a:xfrm>
        <a:prstGeom prst="plus">
          <a:avLst>
            <a:gd name="adj" fmla="val 32810"/>
          </a:avLst>
        </a:prstGeom>
        <a:solidFill>
          <a:schemeClr val="accent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3E48B0-2D23-4827-B3C8-D2AEAB927E93}">
      <dsp:nvSpPr>
        <dsp:cNvPr id="0" name=""/>
        <dsp:cNvSpPr/>
      </dsp:nvSpPr>
      <dsp:spPr>
        <a:xfrm>
          <a:off x="2835996" y="483902"/>
          <a:ext cx="540189" cy="18511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A3477-2880-47EE-9209-B7081A3E59B2}">
      <dsp:nvSpPr>
        <dsp:cNvPr id="0" name=""/>
        <dsp:cNvSpPr/>
      </dsp:nvSpPr>
      <dsp:spPr>
        <a:xfrm>
          <a:off x="1772497" y="761579"/>
          <a:ext cx="337" cy="1240292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C9A2C9-C267-4DC7-8822-B7C7CCCE2292}">
      <dsp:nvSpPr>
        <dsp:cNvPr id="0" name=""/>
        <dsp:cNvSpPr/>
      </dsp:nvSpPr>
      <dsp:spPr>
        <a:xfrm>
          <a:off x="303856" y="573017"/>
          <a:ext cx="2937281" cy="151796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7F4FA5-5731-4B6C-9DF6-1D121D3F883F}">
      <dsp:nvSpPr>
        <dsp:cNvPr id="0" name=""/>
        <dsp:cNvSpPr/>
      </dsp:nvSpPr>
      <dsp:spPr>
        <a:xfrm>
          <a:off x="391637" y="750545"/>
          <a:ext cx="1363979" cy="1298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*UiOs fagpersoner har vært etterspurt i media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*Mer ro til forskningen </a:t>
          </a:r>
          <a:r>
            <a:rPr lang="nb-NO" sz="800" kern="1200" dirty="0" err="1"/>
            <a:t>pga</a:t>
          </a:r>
          <a:r>
            <a:rPr lang="nb-NO" sz="800" kern="1200" dirty="0"/>
            <a:t> færre møter.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*Funnet nisje i å arrangere digitale forskningsworkshops og slik styrket internasjonale nettverk.</a:t>
          </a:r>
        </a:p>
      </dsp:txBody>
      <dsp:txXfrm>
        <a:off x="391637" y="750545"/>
        <a:ext cx="1363979" cy="1298604"/>
      </dsp:txXfrm>
    </dsp:sp>
    <dsp:sp modelId="{244C6824-2FA5-44CF-A0F7-B0C5B4BB872A}">
      <dsp:nvSpPr>
        <dsp:cNvPr id="0" name=""/>
        <dsp:cNvSpPr/>
      </dsp:nvSpPr>
      <dsp:spPr>
        <a:xfrm>
          <a:off x="1786002" y="750545"/>
          <a:ext cx="1363979" cy="1298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*UiO kunne lagt mer press på NFR for å komme forskerne i møte.</a:t>
          </a:r>
        </a:p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800" kern="1200" dirty="0"/>
            <a:t>*Datainnsamling lider, forsinkelser og redusert kvalitet.</a:t>
          </a:r>
        </a:p>
      </dsp:txBody>
      <dsp:txXfrm>
        <a:off x="1786002" y="750545"/>
        <a:ext cx="1363979" cy="1298604"/>
      </dsp:txXfrm>
    </dsp:sp>
    <dsp:sp modelId="{FB02E424-D4AF-40C4-8D13-D6AFB9412CF5}">
      <dsp:nvSpPr>
        <dsp:cNvPr id="0" name=""/>
        <dsp:cNvSpPr/>
      </dsp:nvSpPr>
      <dsp:spPr>
        <a:xfrm>
          <a:off x="0" y="269238"/>
          <a:ext cx="573951" cy="573951"/>
        </a:xfrm>
        <a:prstGeom prst="plus">
          <a:avLst>
            <a:gd name="adj" fmla="val 32810"/>
          </a:avLst>
        </a:prstGeom>
        <a:solidFill>
          <a:schemeClr val="accent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3E48B0-2D23-4827-B3C8-D2AEAB927E93}">
      <dsp:nvSpPr>
        <dsp:cNvPr id="0" name=""/>
        <dsp:cNvSpPr/>
      </dsp:nvSpPr>
      <dsp:spPr>
        <a:xfrm>
          <a:off x="2835996" y="475645"/>
          <a:ext cx="540189" cy="185118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A3477-2880-47EE-9209-B7081A3E59B2}">
      <dsp:nvSpPr>
        <dsp:cNvPr id="0" name=""/>
        <dsp:cNvSpPr/>
      </dsp:nvSpPr>
      <dsp:spPr>
        <a:xfrm>
          <a:off x="1772497" y="753322"/>
          <a:ext cx="337" cy="1240292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7B3D7-386D-4C39-8929-FA2B5C08A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64061B-EF48-4B20-8014-40A0E467D1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EE32D-6F4F-43CE-A995-57F0C0967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08F5C-4B69-409A-A837-77A198A70E40}" type="datetimeFigureOut">
              <a:rPr lang="nb-NO" smtClean="0"/>
              <a:t>22.11.2021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776FC-F72D-47B4-844A-D34D6C701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4CEE4-246A-490D-91FA-957F205D7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48FD-A694-4851-AF25-A9BFCAAB2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2799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2DC05-3FA1-4D3F-A777-E3A0961B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E9BB6-83A3-4B00-B9B0-98A9DC5C1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C2CF5-9B9C-413F-A7D1-EAE5DEAA4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08F5C-4B69-409A-A837-77A198A70E40}" type="datetimeFigureOut">
              <a:rPr lang="nb-NO" smtClean="0"/>
              <a:t>22.11.2021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3C8D8-6FB5-4FE2-AFDE-1DC3B39DC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DD119-AE2D-422E-8FA0-206CF131A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48FD-A694-4851-AF25-A9BFCAAB2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2479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49274-C56C-48BC-A4A5-350BC92E9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EAEB8-52AF-4DF8-AF0D-A3D8E7AB4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1A784-D47C-4130-8AF7-1D652F3AF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08F5C-4B69-409A-A837-77A198A70E40}" type="datetimeFigureOut">
              <a:rPr lang="nb-NO" smtClean="0"/>
              <a:t>22.11.2021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29ACD-4A1E-4514-914B-7FFF46BE1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92BB4-C216-4BA4-8C2F-14D4737CB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48FD-A694-4851-AF25-A9BFCAAB2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3689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87C21-DDF7-49DF-8449-69CF1ED60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5DC9B-3E10-4C0D-B0E5-7B25B068C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B37E3-BD0A-4931-85FE-876966589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A75301-9BF8-4996-BFA9-11B481F92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08F5C-4B69-409A-A837-77A198A70E40}" type="datetimeFigureOut">
              <a:rPr lang="nb-NO" smtClean="0"/>
              <a:t>22.11.2021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770811-FE72-4629-8F51-86135367C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1BF454-8821-4CDF-BB2E-8F4D0BF6A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48FD-A694-4851-AF25-A9BFCAAB2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9787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A5DF8-2C96-46D8-8ED8-3496C46E3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ED882-D084-4A31-9EE2-2E81A718C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B5E2CC-E110-4B06-8D1E-00A97439B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31C4D5-F274-436C-8AE2-CCB28BA1DB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F442AC-65EC-4844-9EE3-228132823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37D662-430C-430F-85A5-D79C84752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08F5C-4B69-409A-A837-77A198A70E40}" type="datetimeFigureOut">
              <a:rPr lang="nb-NO" smtClean="0"/>
              <a:t>22.11.2021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6C4AA3-E999-4AD8-8D3A-43FE884E6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AD5738-51C6-4636-B83A-E7A06039B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48FD-A694-4851-AF25-A9BFCAAB2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2875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1C482-02B7-4EAD-B656-81B40F5E4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18641B-5CE4-4B49-B89D-EE4A0B458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08F5C-4B69-409A-A837-77A198A70E40}" type="datetimeFigureOut">
              <a:rPr lang="nb-NO" smtClean="0"/>
              <a:t>22.11.2021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09408D-111B-41E1-94C1-EB9B319FB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32652C-FD49-4A3C-9AC7-F15F3D9A4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48FD-A694-4851-AF25-A9BFCAAB2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201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E98331-F2E0-431C-83C5-85F13FA9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08F5C-4B69-409A-A837-77A198A70E40}" type="datetimeFigureOut">
              <a:rPr lang="nb-NO" smtClean="0"/>
              <a:t>22.11.2021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259821-F237-41B3-97CA-EA145332D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5FD8BD-A8F4-4BAB-AB64-338C52B4A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48FD-A694-4851-AF25-A9BFCAAB2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3348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10319-EC50-4D7F-83A3-BDBD05818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E9760-BB58-4CA7-A21B-08A2ABC59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DCFA8-7020-48CA-8E65-CAC6C5A51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2A9A07-680C-420A-94D9-80D9FB3A3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08F5C-4B69-409A-A837-77A198A70E40}" type="datetimeFigureOut">
              <a:rPr lang="nb-NO" smtClean="0"/>
              <a:t>22.11.2021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D42D3F-6FD7-4EF0-B98E-DBEEBC979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CD2409-2695-4F04-89FC-786A975DC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48FD-A694-4851-AF25-A9BFCAAB2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788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28984-A7E9-4A60-A930-DE01833A9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627448-7699-41B6-9970-EEAECABFE0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0EE23-037B-44AC-9170-ECDCC2484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2AFD7-A38D-464A-919A-D46690E1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08F5C-4B69-409A-A837-77A198A70E40}" type="datetimeFigureOut">
              <a:rPr lang="nb-NO" smtClean="0"/>
              <a:t>22.11.2021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25D37E-46AB-4091-8FF5-7D6A783FD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ED730D-9221-4737-AF5C-EE9A39C2A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48FD-A694-4851-AF25-A9BFCAAB2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2807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4F82F-0F8B-4327-86D4-D6967FAA9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986004-4DD3-40E2-A40E-E6C4EFD480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C288D-7436-4586-8F89-1F07F0D5D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08F5C-4B69-409A-A837-77A198A70E40}" type="datetimeFigureOut">
              <a:rPr lang="nb-NO" smtClean="0"/>
              <a:t>22.11.2021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9185E-A025-411C-8635-45FA3915F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39B90-DC2D-4C35-AAC8-30A764DE7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48FD-A694-4851-AF25-A9BFCAAB2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8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DC43F5-7D33-4523-B2B9-E3C8957692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9C0A8E-4ABA-4596-A84A-52328861A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92B5C-BE64-45A9-936D-0AE56FA81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08F5C-4B69-409A-A837-77A198A70E40}" type="datetimeFigureOut">
              <a:rPr lang="nb-NO" smtClean="0"/>
              <a:t>22.11.2021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68B9C-DC73-4001-A300-0B677889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66883-37AD-484C-8050-931A334F1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848FD-A694-4851-AF25-A9BFCAAB2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992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08311E-39ED-4B46-8C14-7C3E49749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113146-FFED-4373-B9AC-06031C3FC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A67DE-5603-45D3-9841-7B6A4115B9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08F5C-4B69-409A-A837-77A198A70E40}" type="datetimeFigureOut">
              <a:rPr lang="nb-NO" smtClean="0"/>
              <a:t>22.11.2021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A3585-157F-4D7E-AC1A-A27E68A78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CAA56-BAB6-4B91-B2BA-4D39266ED6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848FD-A694-4851-AF25-A9BFCAAB2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662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29" Type="http://schemas.openxmlformats.org/officeDocument/2006/relationships/diagramQuickStyle" Target="../diagrams/quickStyle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28" Type="http://schemas.openxmlformats.org/officeDocument/2006/relationships/diagramLayout" Target="../diagrams/layout6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31" Type="http://schemas.microsoft.com/office/2007/relationships/diagramDrawing" Target="../diagrams/drawing6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Relationship Id="rId27" Type="http://schemas.openxmlformats.org/officeDocument/2006/relationships/diagramData" Target="../diagrams/data6.xml"/><Relationship Id="rId30" Type="http://schemas.openxmlformats.org/officeDocument/2006/relationships/diagramColors" Target="../diagrams/colors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E518683-C2A4-4657-830C-BD321D0A8B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ECF6CE48-067D-4BCC-8118-FAC936C40B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09782" y="1654168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5996AF05-FFC0-48E3-A851-FDF4C93880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311136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7">
            <a:extLst>
              <a:ext uri="{FF2B5EF4-FFF2-40B4-BE49-F238E27FC236}">
                <a16:creationId xmlns:a16="http://schemas.microsoft.com/office/drawing/2014/main" id="{5C32DE67-E0F0-476E-83F7-D49807AC59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126737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8">
            <a:extLst>
              <a:ext uri="{FF2B5EF4-FFF2-40B4-BE49-F238E27FC236}">
                <a16:creationId xmlns:a16="http://schemas.microsoft.com/office/drawing/2014/main" id="{1AC8D917-094B-4A3C-861B-1C717FAD36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258859" y="1118007"/>
            <a:ext cx="5634295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2B1A93-6943-46C3-B081-6FB38414B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7842" y="1448469"/>
            <a:ext cx="5004344" cy="3036019"/>
          </a:xfrm>
        </p:spPr>
        <p:txBody>
          <a:bodyPr>
            <a:normAutofit/>
          </a:bodyPr>
          <a:lstStyle/>
          <a:p>
            <a:pPr algn="l"/>
            <a:r>
              <a:rPr lang="nb-NO" sz="3400" b="1" dirty="0">
                <a:solidFill>
                  <a:srgbClr val="FEFFFF"/>
                </a:solidFill>
              </a:rPr>
              <a:t/>
            </a:r>
            <a:br>
              <a:rPr lang="nb-NO" sz="3400" b="1" dirty="0">
                <a:solidFill>
                  <a:srgbClr val="FEFFFF"/>
                </a:solidFill>
              </a:rPr>
            </a:br>
            <a:r>
              <a:rPr lang="nb-NO" sz="3400" b="1" dirty="0">
                <a:solidFill>
                  <a:srgbClr val="FEFFFF"/>
                </a:solidFill>
              </a:rPr>
              <a:t>Evaluering og læring -</a:t>
            </a:r>
            <a:br>
              <a:rPr lang="nb-NO" sz="3400" b="1" dirty="0">
                <a:solidFill>
                  <a:srgbClr val="FEFFFF"/>
                </a:solidFill>
              </a:rPr>
            </a:br>
            <a:r>
              <a:rPr lang="nb-NO" sz="3400" b="1" dirty="0">
                <a:solidFill>
                  <a:srgbClr val="FEFFFF"/>
                </a:solidFill>
              </a:rPr>
              <a:t>Beredskap og drift under pandemien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226E9E-809F-4BCB-82AF-F7FB263D02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7842" y="4810308"/>
            <a:ext cx="4664136" cy="1076551"/>
          </a:xfrm>
        </p:spPr>
        <p:txBody>
          <a:bodyPr>
            <a:normAutofit/>
          </a:bodyPr>
          <a:lstStyle/>
          <a:p>
            <a:pPr algn="r"/>
            <a:r>
              <a:rPr lang="nb-NO" sz="2000" b="1" dirty="0"/>
              <a:t>Presentasjon 22.11.2021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55B916-1CB3-4632-9FF9-E6B9E8A89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0996" y="4466205"/>
            <a:ext cx="1561132" cy="8823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B08712-7CBD-4DD4-BDAD-083F879C9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67012" y="1906348"/>
            <a:ext cx="4264877" cy="239899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7A3517A-4A38-4FFE-B199-28245F55E92F}"/>
              </a:ext>
            </a:extLst>
          </p:cNvPr>
          <p:cNvSpPr/>
          <p:nvPr/>
        </p:nvSpPr>
        <p:spPr>
          <a:xfrm>
            <a:off x="88053" y="77893"/>
            <a:ext cx="12002347" cy="67022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9110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Beveled 8">
            <a:extLst>
              <a:ext uri="{FF2B5EF4-FFF2-40B4-BE49-F238E27FC236}">
                <a16:creationId xmlns:a16="http://schemas.microsoft.com/office/drawing/2014/main" id="{F5EC1C17-E4F3-4CB3-B4A1-95975C5DC763}"/>
              </a:ext>
            </a:extLst>
          </p:cNvPr>
          <p:cNvSpPr/>
          <p:nvPr/>
        </p:nvSpPr>
        <p:spPr>
          <a:xfrm>
            <a:off x="330740" y="209343"/>
            <a:ext cx="11353634" cy="39428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Prosess Nettskjema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4F1B69-8CB0-4ECB-A256-956CCC3C4D0A}"/>
              </a:ext>
            </a:extLst>
          </p:cNvPr>
          <p:cNvSpPr/>
          <p:nvPr/>
        </p:nvSpPr>
        <p:spPr>
          <a:xfrm>
            <a:off x="88053" y="77893"/>
            <a:ext cx="12002347" cy="67022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FCE41B-3574-45F3-B8AB-BA1AA8D65E25}"/>
              </a:ext>
            </a:extLst>
          </p:cNvPr>
          <p:cNvSpPr txBox="1"/>
          <p:nvPr/>
        </p:nvSpPr>
        <p:spPr>
          <a:xfrm>
            <a:off x="428877" y="1003412"/>
            <a:ext cx="1062484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/>
              <a:t>Flere fakulteter har stilt med representanter i en referansegruppe og vært med på utforming av nettskjema</a:t>
            </a:r>
          </a:p>
          <a:p>
            <a:endParaRPr lang="nb-NO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/>
              <a:t>Nettskjema er sendt ut i 4 puljer, og alle har blitt oppfordret til å svare etter diskusjon i grupper (ledergrupper, beredskapsgrupper mm.). Antall mottatte svar er:</a:t>
            </a:r>
          </a:p>
          <a:p>
            <a:endParaRPr lang="nb-NO" dirty="0"/>
          </a:p>
          <a:p>
            <a:pPr lvl="1"/>
            <a:r>
              <a:rPr lang="nb-NO" dirty="0"/>
              <a:t>LOS, Fakulteter, Museer, UB 	20</a:t>
            </a:r>
          </a:p>
          <a:p>
            <a:pPr lvl="1"/>
            <a:r>
              <a:rPr lang="nb-NO" dirty="0"/>
              <a:t>Institutter			29</a:t>
            </a:r>
          </a:p>
          <a:p>
            <a:pPr lvl="1"/>
            <a:r>
              <a:rPr lang="nb-NO" dirty="0"/>
              <a:t>Hovedverneombud		10</a:t>
            </a:r>
          </a:p>
          <a:p>
            <a:pPr lvl="1"/>
            <a:r>
              <a:rPr lang="nb-NO" u="sng" dirty="0"/>
              <a:t>Hovedtillitsvalgte		  2</a:t>
            </a:r>
          </a:p>
          <a:p>
            <a:pPr lvl="1"/>
            <a:r>
              <a:rPr lang="nb-NO" u="sng" dirty="0"/>
              <a:t>SUM antall svar		61</a:t>
            </a:r>
          </a:p>
          <a:p>
            <a:r>
              <a:rPr lang="nb-NO" dirty="0"/>
              <a:t>	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/>
              <a:t>Resultatene fra nettskjema presenteres i ulike fora/grupper og vi samler inn ytterligere innspill og kommentarer.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0541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Beveled 8">
            <a:extLst>
              <a:ext uri="{FF2B5EF4-FFF2-40B4-BE49-F238E27FC236}">
                <a16:creationId xmlns:a16="http://schemas.microsoft.com/office/drawing/2014/main" id="{F5EC1C17-E4F3-4CB3-B4A1-95975C5DC763}"/>
              </a:ext>
            </a:extLst>
          </p:cNvPr>
          <p:cNvSpPr/>
          <p:nvPr/>
        </p:nvSpPr>
        <p:spPr>
          <a:xfrm>
            <a:off x="330740" y="209343"/>
            <a:ext cx="11353634" cy="39428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Svaralternativ nettskjema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4F1B69-8CB0-4ECB-A256-956CCC3C4D0A}"/>
              </a:ext>
            </a:extLst>
          </p:cNvPr>
          <p:cNvSpPr/>
          <p:nvPr/>
        </p:nvSpPr>
        <p:spPr>
          <a:xfrm>
            <a:off x="88053" y="77893"/>
            <a:ext cx="12002347" cy="67022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FCE41B-3574-45F3-B8AB-BA1AA8D65E25}"/>
              </a:ext>
            </a:extLst>
          </p:cNvPr>
          <p:cNvSpPr txBox="1"/>
          <p:nvPr/>
        </p:nvSpPr>
        <p:spPr>
          <a:xfrm>
            <a:off x="1677971" y="957676"/>
            <a:ext cx="93616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Svaralternativene i nettskjemaet er omgjort  til tallverdier som følger:</a:t>
            </a:r>
          </a:p>
          <a:p>
            <a:endParaRPr lang="nb-NO" dirty="0"/>
          </a:p>
          <a:p>
            <a:r>
              <a:rPr lang="nb-NO" dirty="0"/>
              <a:t>	Helt enig / Svært godt 		4</a:t>
            </a:r>
          </a:p>
          <a:p>
            <a:r>
              <a:rPr lang="nb-NO" dirty="0"/>
              <a:t>	Litt enig / Godt			3</a:t>
            </a:r>
          </a:p>
          <a:p>
            <a:r>
              <a:rPr lang="nb-NO" dirty="0"/>
              <a:t>	Litt uenig / Mindre godt		2</a:t>
            </a:r>
          </a:p>
          <a:p>
            <a:r>
              <a:rPr lang="nb-NO" dirty="0"/>
              <a:t>	Helt uenig / Dårlig 			1</a:t>
            </a:r>
          </a:p>
          <a:p>
            <a:r>
              <a:rPr lang="nb-NO" dirty="0"/>
              <a:t>	Ikke aktuelt / Ikke relevant		ikke tatt med i summeringene</a:t>
            </a:r>
          </a:p>
        </p:txBody>
      </p:sp>
    </p:spTree>
    <p:extLst>
      <p:ext uri="{BB962C8B-B14F-4D97-AF65-F5344CB8AC3E}">
        <p14:creationId xmlns:p14="http://schemas.microsoft.com/office/powerpoint/2010/main" val="3744141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F45853B-A8B1-49B4-A592-D3C93B2EE6B2}"/>
              </a:ext>
            </a:extLst>
          </p:cNvPr>
          <p:cNvSpPr/>
          <p:nvPr/>
        </p:nvSpPr>
        <p:spPr>
          <a:xfrm>
            <a:off x="6514088" y="4264508"/>
            <a:ext cx="5224554" cy="2384149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30D74F-F3D9-4D7D-A416-6E9E1D07A18C}"/>
              </a:ext>
            </a:extLst>
          </p:cNvPr>
          <p:cNvSpPr/>
          <p:nvPr/>
        </p:nvSpPr>
        <p:spPr>
          <a:xfrm>
            <a:off x="330740" y="4264508"/>
            <a:ext cx="6000207" cy="2384149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7EF1D3-EEB9-4D21-8D5B-0C041613BE85}"/>
              </a:ext>
            </a:extLst>
          </p:cNvPr>
          <p:cNvSpPr/>
          <p:nvPr/>
        </p:nvSpPr>
        <p:spPr>
          <a:xfrm>
            <a:off x="6514088" y="909227"/>
            <a:ext cx="5224554" cy="322834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: Beveled 8">
            <a:extLst>
              <a:ext uri="{FF2B5EF4-FFF2-40B4-BE49-F238E27FC236}">
                <a16:creationId xmlns:a16="http://schemas.microsoft.com/office/drawing/2014/main" id="{F5EC1C17-E4F3-4CB3-B4A1-95975C5DC763}"/>
              </a:ext>
            </a:extLst>
          </p:cNvPr>
          <p:cNvSpPr/>
          <p:nvPr/>
        </p:nvSpPr>
        <p:spPr>
          <a:xfrm>
            <a:off x="330740" y="209343"/>
            <a:ext cx="11353634" cy="39428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Alt i alt; hvor godt har UiO håndtert pandemien fra den oppstod og frem til i dag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4F1B69-8CB0-4ECB-A256-956CCC3C4D0A}"/>
              </a:ext>
            </a:extLst>
          </p:cNvPr>
          <p:cNvSpPr/>
          <p:nvPr/>
        </p:nvSpPr>
        <p:spPr>
          <a:xfrm>
            <a:off x="88053" y="77893"/>
            <a:ext cx="12002347" cy="67022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5235553"/>
              </p:ext>
            </p:extLst>
          </p:nvPr>
        </p:nvGraphicFramePr>
        <p:xfrm>
          <a:off x="330740" y="909226"/>
          <a:ext cx="6000207" cy="3228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51D2EB9-EB5C-4A55-BAB3-E55931634025}"/>
              </a:ext>
            </a:extLst>
          </p:cNvPr>
          <p:cNvSpPr txBox="1"/>
          <p:nvPr/>
        </p:nvSpPr>
        <p:spPr>
          <a:xfrm>
            <a:off x="6708298" y="4264508"/>
            <a:ext cx="1618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bg2">
                    <a:lumMod val="50000"/>
                  </a:schemeClr>
                </a:solidFill>
              </a:rPr>
              <a:t>«Karakter» </a:t>
            </a:r>
          </a:p>
          <a:p>
            <a:r>
              <a:rPr lang="nb-NO" sz="1600" u="sng" dirty="0">
                <a:solidFill>
                  <a:schemeClr val="bg2">
                    <a:lumMod val="50000"/>
                  </a:schemeClr>
                </a:solidFill>
              </a:rPr>
              <a:t>fra nivå 2: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Svært godt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Meget godt</a:t>
            </a:r>
          </a:p>
          <a:p>
            <a:endParaRPr lang="nb-NO" sz="1600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endParaRPr lang="nb-NO" sz="1600" dirty="0">
              <a:solidFill>
                <a:srgbClr val="00B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AE794F-7EFE-4095-A6C7-0238B46AA24A}"/>
              </a:ext>
            </a:extLst>
          </p:cNvPr>
          <p:cNvSpPr txBox="1"/>
          <p:nvPr/>
        </p:nvSpPr>
        <p:spPr>
          <a:xfrm>
            <a:off x="330740" y="4287031"/>
            <a:ext cx="602373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bg2">
                    <a:lumMod val="50000"/>
                  </a:schemeClr>
                </a:solidFill>
              </a:rPr>
              <a:t>Innsats totalt: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En kollektiv prestasjon, det er universitetssamfunnet som har reist seg sammen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Imponerende innsats fra alle nivåer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Dugnadsånd og omstillingsevne- og vilje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Fantastiske ansatte har nok bidratt mer enn beredskapsplanene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Stor ekstrainnsats på alle nivåer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Ledelsen har virkelig trådt til og gjort en svært god jobb</a:t>
            </a:r>
          </a:p>
          <a:p>
            <a:endParaRPr lang="nb-NO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394344-E504-454D-9875-90F1D83405EA}"/>
              </a:ext>
            </a:extLst>
          </p:cNvPr>
          <p:cNvSpPr/>
          <p:nvPr/>
        </p:nvSpPr>
        <p:spPr>
          <a:xfrm>
            <a:off x="6573634" y="3060355"/>
            <a:ext cx="51101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chemeClr val="bg2">
                    <a:lumMod val="50000"/>
                  </a:schemeClr>
                </a:solidFill>
              </a:rPr>
              <a:t>Nettskjemaet herligste tilbakemelding: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«Vi ventet lenge på </a:t>
            </a:r>
            <a:r>
              <a:rPr lang="nb-NO" sz="1600" dirty="0" err="1">
                <a:solidFill>
                  <a:schemeClr val="bg2">
                    <a:lumMod val="50000"/>
                  </a:schemeClr>
                </a:solidFill>
              </a:rPr>
              <a:t>Antibac</a:t>
            </a: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, til tross for at vi bestilte tidlig. Vi endte opp med å lage våre egen (vi er tross alt kjemikere).»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07D750-DD91-497C-93DD-C5252E803E21}"/>
              </a:ext>
            </a:extLst>
          </p:cNvPr>
          <p:cNvSpPr/>
          <p:nvPr/>
        </p:nvSpPr>
        <p:spPr>
          <a:xfrm>
            <a:off x="6573634" y="919959"/>
            <a:ext cx="528762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chemeClr val="bg2">
                    <a:lumMod val="50000"/>
                  </a:schemeClr>
                </a:solidFill>
              </a:rPr>
              <a:t>Gjentakende tilbakemelding: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Utfordringer knyttet til informasjon og kommunikasjon.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Utfordringer i starten med håndtering av smittevernsutstyr og klargjøring av arealer for gjenåpning.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Spørsmål om CIM har et godt nok brukergrensesnitt.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HMSB - forbilledlig innsats under pandemien, selv om alle ikke synes beredskapsplanene og øvelsene var like bra.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171E50-7080-4900-96EE-7E01CF102386}"/>
              </a:ext>
            </a:extLst>
          </p:cNvPr>
          <p:cNvSpPr txBox="1"/>
          <p:nvPr/>
        </p:nvSpPr>
        <p:spPr>
          <a:xfrm>
            <a:off x="8363498" y="4465462"/>
            <a:ext cx="333835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u="sng" dirty="0">
                <a:solidFill>
                  <a:schemeClr val="bg2">
                    <a:lumMod val="50000"/>
                  </a:schemeClr>
                </a:solidFill>
              </a:rPr>
              <a:t>fra nivå3/vernetjenesten/tillitsvalgte: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Greit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Bedre og bedre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Bra nok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Godt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Svært godt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chemeClr val="bg2">
                    <a:lumMod val="50000"/>
                  </a:schemeClr>
                </a:solidFill>
              </a:rPr>
              <a:t>Rimelig bra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41684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loud 10">
            <a:extLst>
              <a:ext uri="{FF2B5EF4-FFF2-40B4-BE49-F238E27FC236}">
                <a16:creationId xmlns:a16="http://schemas.microsoft.com/office/drawing/2014/main" id="{C73C65B8-725F-43F5-9E87-DB9EFDFCF4EB}"/>
              </a:ext>
            </a:extLst>
          </p:cNvPr>
          <p:cNvSpPr/>
          <p:nvPr/>
        </p:nvSpPr>
        <p:spPr>
          <a:xfrm>
            <a:off x="176676" y="79980"/>
            <a:ext cx="11838648" cy="958101"/>
          </a:xfrm>
          <a:prstGeom prst="cloud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nb-NO" sz="1400" dirty="0"/>
              <a:t>Beslutninger og kommunikasjon (sentralt/desentralt, tid, presist, nå ut til alle)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nb-NO" sz="1400" dirty="0"/>
              <a:t>Manglende retningslinjer for hjemmekontor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nb-NO" sz="1400" dirty="0"/>
              <a:t>Ivaretakelse av det psykososiale miljøet.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482AFAB-FE4E-4101-A3CF-42640A8EC5D9}"/>
              </a:ext>
            </a:extLst>
          </p:cNvPr>
          <p:cNvGrpSpPr/>
          <p:nvPr/>
        </p:nvGrpSpPr>
        <p:grpSpPr>
          <a:xfrm>
            <a:off x="0" y="1261219"/>
            <a:ext cx="12077416" cy="5131608"/>
            <a:chOff x="-40683" y="1585184"/>
            <a:chExt cx="12077416" cy="513160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EBD9990-2B0F-4B7B-9E73-01D1DB140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6786" y="1653971"/>
              <a:ext cx="11409947" cy="5062821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794B4B0-76F1-49CA-B102-38BF3D44B42A}"/>
                </a:ext>
              </a:extLst>
            </p:cNvPr>
            <p:cNvGrpSpPr/>
            <p:nvPr/>
          </p:nvGrpSpPr>
          <p:grpSpPr>
            <a:xfrm>
              <a:off x="1197958" y="1660488"/>
              <a:ext cx="9703466" cy="3792216"/>
              <a:chOff x="1197958" y="1660488"/>
              <a:chExt cx="9703466" cy="3792216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511F1C19-C6E6-4BBF-B577-6D69D8F8952A}"/>
                  </a:ext>
                </a:extLst>
              </p:cNvPr>
              <p:cNvSpPr/>
              <p:nvPr/>
            </p:nvSpPr>
            <p:spPr>
              <a:xfrm>
                <a:off x="1475962" y="3114106"/>
                <a:ext cx="2160574" cy="2338598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F1E1BA-7C3D-4BF3-92DC-4FFDE0665603}"/>
                  </a:ext>
                </a:extLst>
              </p:cNvPr>
              <p:cNvSpPr txBox="1"/>
              <p:nvPr/>
            </p:nvSpPr>
            <p:spPr>
              <a:xfrm>
                <a:off x="1197958" y="1660488"/>
                <a:ext cx="169123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700" dirty="0">
                    <a:solidFill>
                      <a:srgbClr val="FF0000"/>
                    </a:solidFill>
                  </a:rPr>
                  <a:t>Utfordringer med: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b-NO" sz="700" dirty="0">
                    <a:solidFill>
                      <a:srgbClr val="FF0000"/>
                    </a:solidFill>
                  </a:rPr>
                  <a:t>informasjon og kommunikasjon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b-NO" sz="700" dirty="0">
                    <a:solidFill>
                      <a:srgbClr val="FF0000"/>
                    </a:solidFill>
                  </a:rPr>
                  <a:t>anskaffelse smittevernsutstyr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b-NO" sz="700" dirty="0">
                    <a:solidFill>
                      <a:srgbClr val="FF0000"/>
                    </a:solidFill>
                  </a:rPr>
                  <a:t>EA – klargjøring av lokaler </a:t>
                </a:r>
                <a:r>
                  <a:rPr lang="nb-NO" sz="700" dirty="0" err="1">
                    <a:solidFill>
                      <a:srgbClr val="FF0000"/>
                    </a:solidFill>
                  </a:rPr>
                  <a:t>ihht</a:t>
                </a:r>
                <a:r>
                  <a:rPr lang="nb-NO" sz="700" dirty="0">
                    <a:solidFill>
                      <a:srgbClr val="FF0000"/>
                    </a:solidFill>
                  </a:rPr>
                  <a:t> </a:t>
                </a:r>
                <a:r>
                  <a:rPr lang="nb-NO" sz="700" dirty="0" err="1">
                    <a:solidFill>
                      <a:srgbClr val="FF0000"/>
                    </a:solidFill>
                  </a:rPr>
                  <a:t>smittevernsregler</a:t>
                </a:r>
                <a:r>
                  <a:rPr lang="nb-NO" sz="700" dirty="0">
                    <a:solidFill>
                      <a:srgbClr val="FF0000"/>
                    </a:solidFill>
                  </a:rPr>
                  <a:t> og stor belastning med tilganger bygg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nb-NO" sz="700" dirty="0">
                  <a:solidFill>
                    <a:srgbClr val="FF0000"/>
                  </a:solidFill>
                </a:endParaRPr>
              </a:p>
              <a:p>
                <a:r>
                  <a:rPr lang="nb-NO" sz="700" dirty="0">
                    <a:solidFill>
                      <a:schemeClr val="accent6"/>
                    </a:solidFill>
                  </a:rPr>
                  <a:t>UiO imponerer: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b-NO" sz="700" dirty="0">
                    <a:solidFill>
                      <a:schemeClr val="accent6"/>
                    </a:solidFill>
                  </a:rPr>
                  <a:t>Digitalt kvantesprang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b-NO" sz="700" dirty="0">
                    <a:solidFill>
                      <a:schemeClr val="accent6"/>
                    </a:solidFill>
                  </a:rPr>
                  <a:t>Enorm innsats fra ansatte</a:t>
                </a:r>
              </a:p>
            </p:txBody>
          </p: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1BC6629D-32C6-4010-83BE-F9B2E53FA4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2020" y="2854142"/>
                <a:ext cx="153743" cy="259964"/>
              </a:xfrm>
              <a:prstGeom prst="straightConnector1">
                <a:avLst/>
              </a:prstGeom>
              <a:ln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274824B5-8233-4A85-B5EB-419BB4B549DE}"/>
                  </a:ext>
                </a:extLst>
              </p:cNvPr>
              <p:cNvSpPr/>
              <p:nvPr/>
            </p:nvSpPr>
            <p:spPr>
              <a:xfrm>
                <a:off x="6819039" y="3572810"/>
                <a:ext cx="1595481" cy="1631219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529FEB2-0466-4A09-BA38-2BD40382A3C2}"/>
                  </a:ext>
                </a:extLst>
              </p:cNvPr>
              <p:cNvSpPr txBox="1"/>
              <p:nvPr/>
            </p:nvSpPr>
            <p:spPr>
              <a:xfrm>
                <a:off x="8352948" y="2501486"/>
                <a:ext cx="104875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700" dirty="0">
                    <a:solidFill>
                      <a:srgbClr val="FF0000"/>
                    </a:solidFill>
                  </a:rPr>
                  <a:t>Studenter klager massivt gjennom Si-fra på eksamen.</a:t>
                </a:r>
                <a:endParaRPr lang="nb-NO" sz="10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CBD473B0-872B-40F8-91EB-6AAD0BD87F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05047" y="2905626"/>
                <a:ext cx="518400" cy="685736"/>
              </a:xfrm>
              <a:prstGeom prst="straightConnector1">
                <a:avLst/>
              </a:prstGeom>
              <a:ln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5B95601A-AFC2-4482-8699-60073404FDA0}"/>
                  </a:ext>
                </a:extLst>
              </p:cNvPr>
              <p:cNvSpPr/>
              <p:nvPr/>
            </p:nvSpPr>
            <p:spPr>
              <a:xfrm>
                <a:off x="3614175" y="2688569"/>
                <a:ext cx="409324" cy="324726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1A748EB6-DA4A-4FE0-8090-6FF56C21D0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18838" y="2123042"/>
                <a:ext cx="43299" cy="504858"/>
              </a:xfrm>
              <a:prstGeom prst="straightConnector1">
                <a:avLst/>
              </a:prstGeom>
              <a:ln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84312B2-7217-403C-8E60-FB42F0727D55}"/>
                  </a:ext>
                </a:extLst>
              </p:cNvPr>
              <p:cNvSpPr txBox="1"/>
              <p:nvPr/>
            </p:nvSpPr>
            <p:spPr>
              <a:xfrm>
                <a:off x="3537270" y="1815265"/>
                <a:ext cx="12610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700" dirty="0">
                    <a:solidFill>
                      <a:schemeClr val="accent6"/>
                    </a:solidFill>
                  </a:rPr>
                  <a:t>Sentralt smittevernutvalg etableres</a:t>
                </a:r>
                <a:endParaRPr lang="nb-NO" sz="1000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95FAE2C-F51A-483D-8431-93BBB4CAC916}"/>
                  </a:ext>
                </a:extLst>
              </p:cNvPr>
              <p:cNvSpPr/>
              <p:nvPr/>
            </p:nvSpPr>
            <p:spPr>
              <a:xfrm>
                <a:off x="9981302" y="2984124"/>
                <a:ext cx="920122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700" dirty="0">
                    <a:solidFill>
                      <a:srgbClr val="FF0000"/>
                    </a:solidFill>
                  </a:rPr>
                  <a:t>Roller og ansvar for utsending av info til studentene</a:t>
                </a: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CDF4ECB4-E25C-4CDF-B5B3-270247546A94}"/>
                  </a:ext>
                </a:extLst>
              </p:cNvPr>
              <p:cNvSpPr/>
              <p:nvPr/>
            </p:nvSpPr>
            <p:spPr>
              <a:xfrm>
                <a:off x="9085325" y="4867156"/>
                <a:ext cx="409324" cy="324726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327EDE05-7D02-4AF2-95B0-BD9EF8BBF0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401699" y="3370203"/>
                <a:ext cx="693903" cy="1461795"/>
              </a:xfrm>
              <a:prstGeom prst="straightConnector1">
                <a:avLst/>
              </a:prstGeom>
              <a:ln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1DD8832-4928-4ED7-ACC1-A4D3E0C1ACF7}"/>
                </a:ext>
              </a:extLst>
            </p:cNvPr>
            <p:cNvSpPr txBox="1"/>
            <p:nvPr/>
          </p:nvSpPr>
          <p:spPr>
            <a:xfrm>
              <a:off x="-40683" y="1585184"/>
              <a:ext cx="636713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700" dirty="0">
                  <a:solidFill>
                    <a:schemeClr val="bg1">
                      <a:lumMod val="50000"/>
                    </a:schemeClr>
                  </a:solidFill>
                </a:rPr>
                <a:t>Normal drift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951434-768D-4194-9BFB-ACA3C4D12041}"/>
                </a:ext>
              </a:extLst>
            </p:cNvPr>
            <p:cNvSpPr txBox="1"/>
            <p:nvPr/>
          </p:nvSpPr>
          <p:spPr>
            <a:xfrm>
              <a:off x="-14412" y="2627900"/>
              <a:ext cx="63992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 dirty="0">
                  <a:solidFill>
                    <a:schemeClr val="bg1">
                      <a:lumMod val="50000"/>
                    </a:schemeClr>
                  </a:solidFill>
                </a:rPr>
                <a:t>Åpent forutsatt smittevern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FEFB151-23D1-42C3-AD4C-B03467A5D245}"/>
                </a:ext>
              </a:extLst>
            </p:cNvPr>
            <p:cNvSpPr txBox="1"/>
            <p:nvPr/>
          </p:nvSpPr>
          <p:spPr>
            <a:xfrm>
              <a:off x="30213" y="3767804"/>
              <a:ext cx="63992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 dirty="0">
                  <a:solidFill>
                    <a:schemeClr val="bg1">
                      <a:lumMod val="50000"/>
                    </a:schemeClr>
                  </a:solidFill>
                </a:rPr>
                <a:t>Åpent  kun for mindre grupper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B9EFAAF-3B50-4277-9E82-AB6A89909445}"/>
                </a:ext>
              </a:extLst>
            </p:cNvPr>
            <p:cNvSpPr txBox="1"/>
            <p:nvPr/>
          </p:nvSpPr>
          <p:spPr>
            <a:xfrm>
              <a:off x="0" y="4960386"/>
              <a:ext cx="63992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 dirty="0">
                  <a:solidFill>
                    <a:schemeClr val="bg1">
                      <a:lumMod val="50000"/>
                    </a:schemeClr>
                  </a:solidFill>
                </a:rPr>
                <a:t>Åpent kun for kritiske funksjoner</a:t>
              </a: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2A318EDC-426E-4449-9827-6D4F184FDDE7}"/>
              </a:ext>
            </a:extLst>
          </p:cNvPr>
          <p:cNvSpPr/>
          <p:nvPr/>
        </p:nvSpPr>
        <p:spPr>
          <a:xfrm>
            <a:off x="0" y="5558491"/>
            <a:ext cx="1442622" cy="846387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D83653-0224-42EC-94DA-B426D8ABE948}"/>
              </a:ext>
            </a:extLst>
          </p:cNvPr>
          <p:cNvSpPr/>
          <p:nvPr/>
        </p:nvSpPr>
        <p:spPr>
          <a:xfrm>
            <a:off x="0" y="6419000"/>
            <a:ext cx="177995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700" dirty="0">
                <a:solidFill>
                  <a:srgbClr val="FF0000"/>
                </a:solidFill>
              </a:rPr>
              <a:t>Utfordringer med:</a:t>
            </a:r>
          </a:p>
          <a:p>
            <a:r>
              <a:rPr lang="nb-NO" sz="700" dirty="0">
                <a:solidFill>
                  <a:srgbClr val="FF0000"/>
                </a:solidFill>
              </a:rPr>
              <a:t>Topptunge beredskapsøvelser</a:t>
            </a:r>
          </a:p>
          <a:p>
            <a:r>
              <a:rPr lang="nb-NO" sz="700" dirty="0">
                <a:solidFill>
                  <a:srgbClr val="FF0000"/>
                </a:solidFill>
              </a:rPr>
              <a:t>For «smale» øvelser, CIM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AAD2BE-55B2-4DEA-BBC9-71F305C9B35A}"/>
              </a:ext>
            </a:extLst>
          </p:cNvPr>
          <p:cNvSpPr txBox="1"/>
          <p:nvPr/>
        </p:nvSpPr>
        <p:spPr>
          <a:xfrm>
            <a:off x="257015" y="5828466"/>
            <a:ext cx="4523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>
                    <a:lumMod val="50000"/>
                  </a:schemeClr>
                </a:solidFill>
              </a:rPr>
              <a:t>Stengt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CB664EE-B688-4844-87EB-646DEF73239B}"/>
              </a:ext>
            </a:extLst>
          </p:cNvPr>
          <p:cNvSpPr/>
          <p:nvPr/>
        </p:nvSpPr>
        <p:spPr>
          <a:xfrm>
            <a:off x="1238640" y="6406604"/>
            <a:ext cx="169123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700" dirty="0">
                <a:solidFill>
                  <a:schemeClr val="accent6"/>
                </a:solidFill>
              </a:rPr>
              <a:t>Gode tiltak:</a:t>
            </a:r>
          </a:p>
          <a:p>
            <a:r>
              <a:rPr lang="nb-NO" sz="700" dirty="0">
                <a:solidFill>
                  <a:schemeClr val="accent6"/>
                </a:solidFill>
              </a:rPr>
              <a:t>Beredskapsøvelser, Smittevernutvalg</a:t>
            </a:r>
          </a:p>
          <a:p>
            <a:r>
              <a:rPr lang="nb-NO" sz="700" dirty="0">
                <a:solidFill>
                  <a:schemeClr val="accent6"/>
                </a:solidFill>
              </a:rPr>
              <a:t>Kontinuitetsplaner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08CDD7-97E0-4BA1-98FB-185C3AA6B2F0}"/>
              </a:ext>
            </a:extLst>
          </p:cNvPr>
          <p:cNvCxnSpPr>
            <a:cxnSpLocks/>
          </p:cNvCxnSpPr>
          <p:nvPr/>
        </p:nvCxnSpPr>
        <p:spPr>
          <a:xfrm flipH="1" flipV="1">
            <a:off x="1310921" y="6250405"/>
            <a:ext cx="192505" cy="114734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670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Beveled 7">
            <a:extLst>
              <a:ext uri="{FF2B5EF4-FFF2-40B4-BE49-F238E27FC236}">
                <a16:creationId xmlns:a16="http://schemas.microsoft.com/office/drawing/2014/main" id="{48B6078A-1764-4942-98A4-49CE8EF95EC0}"/>
              </a:ext>
            </a:extLst>
          </p:cNvPr>
          <p:cNvSpPr/>
          <p:nvPr/>
        </p:nvSpPr>
        <p:spPr>
          <a:xfrm>
            <a:off x="593387" y="260059"/>
            <a:ext cx="11353634" cy="39428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Viktigste læringspunkter hittil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5DFD8B7-632E-40D7-BD65-378F2E0A6FB4}"/>
              </a:ext>
            </a:extLst>
          </p:cNvPr>
          <p:cNvSpPr/>
          <p:nvPr/>
        </p:nvSpPr>
        <p:spPr>
          <a:xfrm>
            <a:off x="966608" y="841479"/>
            <a:ext cx="2967947" cy="6123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/>
              <a:t>Beredskap - forberedelser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F15A288-5E8E-4132-80E0-D2CFF56610C7}"/>
              </a:ext>
            </a:extLst>
          </p:cNvPr>
          <p:cNvSpPr/>
          <p:nvPr/>
        </p:nvSpPr>
        <p:spPr>
          <a:xfrm>
            <a:off x="4666168" y="841481"/>
            <a:ext cx="2967947" cy="6123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/>
              <a:t>Organisering – roller og ansvar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99733A-BF4C-4081-A267-023CFC9EC8EB}"/>
              </a:ext>
            </a:extLst>
          </p:cNvPr>
          <p:cNvSpPr/>
          <p:nvPr/>
        </p:nvSpPr>
        <p:spPr>
          <a:xfrm>
            <a:off x="8623125" y="841480"/>
            <a:ext cx="2967947" cy="6123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/>
              <a:t>Informasjon og kommunikasjon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CBA2939-4915-4810-80AB-9C2F0BCDD9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296533"/>
              </p:ext>
            </p:extLst>
          </p:nvPr>
        </p:nvGraphicFramePr>
        <p:xfrm>
          <a:off x="4498007" y="1022765"/>
          <a:ext cx="3376186" cy="2336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422485BE-623E-45AB-B8EC-8380DE8115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5096310"/>
              </p:ext>
            </p:extLst>
          </p:nvPr>
        </p:nvGraphicFramePr>
        <p:xfrm>
          <a:off x="701541" y="1022765"/>
          <a:ext cx="3376186" cy="2283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id="{38EC4320-AD63-4480-9B26-4A18B34769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1510673"/>
              </p:ext>
            </p:extLst>
          </p:nvPr>
        </p:nvGraphicFramePr>
        <p:xfrm>
          <a:off x="8318391" y="1117042"/>
          <a:ext cx="3376186" cy="2336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2" name="Oval 11">
            <a:extLst>
              <a:ext uri="{FF2B5EF4-FFF2-40B4-BE49-F238E27FC236}">
                <a16:creationId xmlns:a16="http://schemas.microsoft.com/office/drawing/2014/main" id="{C94B4DFC-3CD6-4467-9B18-0EFD90901C41}"/>
              </a:ext>
            </a:extLst>
          </p:cNvPr>
          <p:cNvSpPr/>
          <p:nvPr/>
        </p:nvSpPr>
        <p:spPr>
          <a:xfrm>
            <a:off x="1006276" y="3943651"/>
            <a:ext cx="2967947" cy="6123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/>
              <a:t>Ansatte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C9D8FEC-3C88-476B-A2DF-308AA40FB7B3}"/>
              </a:ext>
            </a:extLst>
          </p:cNvPr>
          <p:cNvSpPr/>
          <p:nvPr/>
        </p:nvSpPr>
        <p:spPr>
          <a:xfrm>
            <a:off x="4801714" y="3943650"/>
            <a:ext cx="2967947" cy="6123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/>
              <a:t>Undervisning og studenter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92464DFD-27B7-4827-96B1-947A244941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7395357"/>
              </p:ext>
            </p:extLst>
          </p:nvPr>
        </p:nvGraphicFramePr>
        <p:xfrm>
          <a:off x="4509966" y="4265341"/>
          <a:ext cx="3376186" cy="2340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A6D56008-0CF9-47E9-8846-1A524E83AC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0145225"/>
              </p:ext>
            </p:extLst>
          </p:nvPr>
        </p:nvGraphicFramePr>
        <p:xfrm>
          <a:off x="701541" y="4176131"/>
          <a:ext cx="3376186" cy="2376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BBBBE274-A851-43F2-9010-EE2C6975756C}"/>
              </a:ext>
            </a:extLst>
          </p:cNvPr>
          <p:cNvSpPr/>
          <p:nvPr/>
        </p:nvSpPr>
        <p:spPr>
          <a:xfrm>
            <a:off x="8642785" y="3994015"/>
            <a:ext cx="2967947" cy="6123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/>
              <a:t>Forskning og formidling</a:t>
            </a:r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C4D0DB69-E022-4F50-BCCE-34C4FE79FA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0189230"/>
              </p:ext>
            </p:extLst>
          </p:nvPr>
        </p:nvGraphicFramePr>
        <p:xfrm>
          <a:off x="8318391" y="4265340"/>
          <a:ext cx="3376186" cy="2360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6C0FDFD0-7526-4AFF-AAA0-F2671F0246AB}"/>
              </a:ext>
            </a:extLst>
          </p:cNvPr>
          <p:cNvSpPr txBox="1"/>
          <p:nvPr/>
        </p:nvSpPr>
        <p:spPr>
          <a:xfrm>
            <a:off x="4766783" y="6390853"/>
            <a:ext cx="2867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nb-NO" sz="800" dirty="0"/>
              <a:t>Viktig å ser på utstyr i undervisningsrom og adm./teknisk støtte til gjennomføring av (hybrid )undervisning fremover.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4066C0-67C6-449F-BC2F-EC3B953D83FC}"/>
              </a:ext>
            </a:extLst>
          </p:cNvPr>
          <p:cNvSpPr txBox="1"/>
          <p:nvPr/>
        </p:nvSpPr>
        <p:spPr>
          <a:xfrm>
            <a:off x="966608" y="3142864"/>
            <a:ext cx="2967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nb-NO" sz="800" dirty="0"/>
              <a:t>Ønsker at beredskapsplanen tar innover seg at man kan unnvike regler i krise x/innkjøp av smittevernutstyr som leverandør ikke kunne levere.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DD82FD8-FB40-44E1-B18F-1391AFDB9EBD}"/>
              </a:ext>
            </a:extLst>
          </p:cNvPr>
          <p:cNvSpPr txBox="1"/>
          <p:nvPr/>
        </p:nvSpPr>
        <p:spPr>
          <a:xfrm>
            <a:off x="4702127" y="3160240"/>
            <a:ext cx="2967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nb-NO" sz="800" dirty="0"/>
              <a:t>Må bli tydeligere hva som skiller en normalsituasjon og beredskapssituasjon </a:t>
            </a:r>
            <a:r>
              <a:rPr lang="nb-NO" sz="800" dirty="0" err="1"/>
              <a:t>mht</a:t>
            </a:r>
            <a:r>
              <a:rPr lang="nb-NO" sz="800" dirty="0"/>
              <a:t> roller og ansvar. 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nb-NO" sz="800" dirty="0"/>
              <a:t>UiO bør ha et dynamisk dokument som gir </a:t>
            </a:r>
            <a:r>
              <a:rPr lang="nb-NO" sz="800" dirty="0" err="1"/>
              <a:t>presendens</a:t>
            </a:r>
            <a:r>
              <a:rPr lang="nb-NO" sz="800" dirty="0"/>
              <a:t> og grenseoppgang mellom ansvarsoppfølging sentralt og lokalt.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62A548-AC4F-4D2E-B69F-080AF1CF4EC5}"/>
              </a:ext>
            </a:extLst>
          </p:cNvPr>
          <p:cNvSpPr txBox="1"/>
          <p:nvPr/>
        </p:nvSpPr>
        <p:spPr>
          <a:xfrm>
            <a:off x="8522513" y="3265974"/>
            <a:ext cx="3616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nb-NO" sz="800" dirty="0"/>
              <a:t>Kommunikasjonsplan viktig.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nb-NO" sz="800" dirty="0"/>
              <a:t>Erfaringsutveksling mellom enhetene på UiO kan bli bedre (</a:t>
            </a:r>
            <a:r>
              <a:rPr lang="nb-NO" sz="800" dirty="0" err="1"/>
              <a:t>ideebank</a:t>
            </a:r>
            <a:r>
              <a:rPr lang="nb-NO" sz="800" dirty="0"/>
              <a:t>?).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nb-NO" sz="800" dirty="0"/>
              <a:t>Kommuniser også når det ikke er ny informasjon. 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nb-NO" sz="800" dirty="0"/>
              <a:t>Digitale UiO-allmøter kunne vært avholdt.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8B22FD-AF4E-4CA6-81E7-D8426F099921}"/>
              </a:ext>
            </a:extLst>
          </p:cNvPr>
          <p:cNvSpPr txBox="1"/>
          <p:nvPr/>
        </p:nvSpPr>
        <p:spPr>
          <a:xfrm>
            <a:off x="897441" y="6337426"/>
            <a:ext cx="3270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nb-NO" sz="800" dirty="0"/>
              <a:t>UiO kunne vært mere proaktive med digital opplæring, </a:t>
            </a:r>
            <a:r>
              <a:rPr lang="nb-NO" sz="800" dirty="0" err="1"/>
              <a:t>guiding</a:t>
            </a:r>
            <a:r>
              <a:rPr lang="nb-NO" sz="800" dirty="0"/>
              <a:t> i fjernledelse og </a:t>
            </a:r>
            <a:r>
              <a:rPr lang="nb-NO" sz="800" dirty="0" err="1"/>
              <a:t>intitiativ</a:t>
            </a:r>
            <a:r>
              <a:rPr lang="nb-NO" sz="800" dirty="0"/>
              <a:t>  for å ivareta det psykososiale, inkl. nyansatt.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800" dirty="0"/>
              <a:t>Mye fleksitid og ferie overført til 2021.</a:t>
            </a:r>
          </a:p>
        </p:txBody>
      </p:sp>
    </p:spTree>
    <p:extLst>
      <p:ext uri="{BB962C8B-B14F-4D97-AF65-F5344CB8AC3E}">
        <p14:creationId xmlns:p14="http://schemas.microsoft.com/office/powerpoint/2010/main" val="1154032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Beveled 8">
            <a:extLst>
              <a:ext uri="{FF2B5EF4-FFF2-40B4-BE49-F238E27FC236}">
                <a16:creationId xmlns:a16="http://schemas.microsoft.com/office/drawing/2014/main" id="{F5EC1C17-E4F3-4CB3-B4A1-95975C5DC763}"/>
              </a:ext>
            </a:extLst>
          </p:cNvPr>
          <p:cNvSpPr/>
          <p:nvPr/>
        </p:nvSpPr>
        <p:spPr>
          <a:xfrm>
            <a:off x="330740" y="209343"/>
            <a:ext cx="11353634" cy="39428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Dilemmaer   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4F1B69-8CB0-4ECB-A256-956CCC3C4D0A}"/>
              </a:ext>
            </a:extLst>
          </p:cNvPr>
          <p:cNvSpPr/>
          <p:nvPr/>
        </p:nvSpPr>
        <p:spPr>
          <a:xfrm>
            <a:off x="88053" y="77893"/>
            <a:ext cx="12002347" cy="67022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017AA71-7249-4534-BA45-ACCBD88CAECC}"/>
              </a:ext>
            </a:extLst>
          </p:cNvPr>
          <p:cNvCxnSpPr/>
          <p:nvPr/>
        </p:nvCxnSpPr>
        <p:spPr>
          <a:xfrm>
            <a:off x="3981281" y="4572000"/>
            <a:ext cx="343102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FBB41AF-1781-4546-A7DC-19843174CF12}"/>
              </a:ext>
            </a:extLst>
          </p:cNvPr>
          <p:cNvCxnSpPr/>
          <p:nvPr/>
        </p:nvCxnSpPr>
        <p:spPr>
          <a:xfrm>
            <a:off x="4054110" y="1738440"/>
            <a:ext cx="343102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EF72DE0-0A7E-4E6B-B12C-330BB25F62C5}"/>
              </a:ext>
            </a:extLst>
          </p:cNvPr>
          <p:cNvSpPr txBox="1"/>
          <p:nvPr/>
        </p:nvSpPr>
        <p:spPr>
          <a:xfrm>
            <a:off x="5086742" y="1369108"/>
            <a:ext cx="1365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Beslutninger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36A37B-E6C4-4E70-9113-073545646DE5}"/>
              </a:ext>
            </a:extLst>
          </p:cNvPr>
          <p:cNvSpPr txBox="1"/>
          <p:nvPr/>
        </p:nvSpPr>
        <p:spPr>
          <a:xfrm>
            <a:off x="4609859" y="4162983"/>
            <a:ext cx="217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Kommunikasjonslinje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3CC7D7-FEF7-45F7-91E0-0A589C682E5B}"/>
              </a:ext>
            </a:extLst>
          </p:cNvPr>
          <p:cNvSpPr/>
          <p:nvPr/>
        </p:nvSpPr>
        <p:spPr>
          <a:xfrm>
            <a:off x="3021477" y="1945201"/>
            <a:ext cx="176725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Likebehandling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Raskere beslutninger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One </a:t>
            </a:r>
            <a:r>
              <a:rPr lang="nb-NO" sz="1200" dirty="0" err="1"/>
              <a:t>size</a:t>
            </a:r>
            <a:r>
              <a:rPr lang="nb-NO" sz="1200" dirty="0"/>
              <a:t> </a:t>
            </a:r>
            <a:r>
              <a:rPr lang="nb-NO" sz="1200" dirty="0" err="1"/>
              <a:t>doesn’t</a:t>
            </a:r>
            <a:r>
              <a:rPr lang="nb-NO" sz="1200" dirty="0"/>
              <a:t> </a:t>
            </a:r>
            <a:r>
              <a:rPr lang="nb-NO" sz="1200" dirty="0" err="1"/>
              <a:t>fit</a:t>
            </a:r>
            <a:r>
              <a:rPr lang="nb-NO" sz="1200" dirty="0"/>
              <a:t> all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Bryter med nærhetsmodellen og fakultetenes autonomi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For Blindern-fokuserte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A3D989-8CC8-4061-926B-E080F760F1F4}"/>
              </a:ext>
            </a:extLst>
          </p:cNvPr>
          <p:cNvSpPr/>
          <p:nvPr/>
        </p:nvSpPr>
        <p:spPr>
          <a:xfrm>
            <a:off x="7671675" y="1800140"/>
            <a:ext cx="34253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Store lokale forskjeller skaper usikkerhet og misnøye (kan også bero på enhetens økonomi):</a:t>
            </a:r>
          </a:p>
          <a:p>
            <a:pPr lvl="1"/>
            <a:r>
              <a:rPr lang="nb-NO" sz="1200" dirty="0"/>
              <a:t>• Tilgang bygg</a:t>
            </a:r>
          </a:p>
          <a:p>
            <a:pPr lvl="1"/>
            <a:r>
              <a:rPr lang="nb-NO" sz="1200" dirty="0"/>
              <a:t>• Utstyr hjemmekontor</a:t>
            </a:r>
          </a:p>
          <a:p>
            <a:pPr lvl="1"/>
            <a:r>
              <a:rPr lang="nb-NO" sz="1200" dirty="0"/>
              <a:t>• Julegaver</a:t>
            </a:r>
          </a:p>
          <a:p>
            <a:r>
              <a:rPr lang="nb-NO" sz="1200" dirty="0"/>
              <a:t>	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Nærhetsmodellen taler for desentrale beslutninger og tilpasser enhetens behov.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C2759B-AC3A-4319-BFD6-18377B48E32F}"/>
              </a:ext>
            </a:extLst>
          </p:cNvPr>
          <p:cNvSpPr txBox="1"/>
          <p:nvPr/>
        </p:nvSpPr>
        <p:spPr>
          <a:xfrm>
            <a:off x="1682284" y="4270705"/>
            <a:ext cx="2298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Sentrale kommunikasjon til alle ansatte og studenter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287ABE-2616-404E-9B71-3DDC178406DE}"/>
              </a:ext>
            </a:extLst>
          </p:cNvPr>
          <p:cNvSpPr txBox="1"/>
          <p:nvPr/>
        </p:nvSpPr>
        <p:spPr>
          <a:xfrm>
            <a:off x="7718379" y="1553774"/>
            <a:ext cx="990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/>
              <a:t>Desentrale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DFB0A8-C342-4547-99FB-D33F5DB32C25}"/>
              </a:ext>
            </a:extLst>
          </p:cNvPr>
          <p:cNvSpPr txBox="1"/>
          <p:nvPr/>
        </p:nvSpPr>
        <p:spPr>
          <a:xfrm>
            <a:off x="3021477" y="1584551"/>
            <a:ext cx="799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/>
              <a:t>Sentrale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433117-AEFA-4CAD-BE96-7F54A5313FC4}"/>
              </a:ext>
            </a:extLst>
          </p:cNvPr>
          <p:cNvSpPr txBox="1"/>
          <p:nvPr/>
        </p:nvSpPr>
        <p:spPr>
          <a:xfrm>
            <a:off x="7606939" y="4418111"/>
            <a:ext cx="2298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Kommunikasjon i linje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3881EC5-6AD6-42EB-988F-208BF5DC104E}"/>
              </a:ext>
            </a:extLst>
          </p:cNvPr>
          <p:cNvSpPr/>
          <p:nvPr/>
        </p:nvSpPr>
        <p:spPr>
          <a:xfrm>
            <a:off x="7606939" y="4725888"/>
            <a:ext cx="42964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Informasjon kan tilpasses enheten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Risiko for at: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 dirty="0"/>
              <a:t>Ønsket informasjon sorteres/filtreres bort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 dirty="0"/>
              <a:t>Budskapet tolkes ulikt av ulike enheter/ledere.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 dirty="0"/>
              <a:t>Engelsk informasjon ikke alltid </a:t>
            </a:r>
            <a:r>
              <a:rPr lang="nb-NO" sz="1200" dirty="0" err="1"/>
              <a:t>viderebragt</a:t>
            </a:r>
            <a:r>
              <a:rPr lang="nb-NO" sz="1200" dirty="0"/>
              <a:t>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 dirty="0"/>
              <a:t>Informasjonen når ikke ut til alle ansatte eller det tar for lang tid før de fleste får informasjonen.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sz="1200" dirty="0"/>
              <a:t>Kommunikasjon kommer fra mange hold (fra UiO, media mm.) og ikke alltid er samsvarende.</a:t>
            </a:r>
          </a:p>
          <a:p>
            <a:r>
              <a:rPr lang="nb-NO" sz="1200" dirty="0"/>
              <a:t>	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BE25D61-E39E-494C-BF84-E126DB89C66B}"/>
              </a:ext>
            </a:extLst>
          </p:cNvPr>
          <p:cNvSpPr/>
          <p:nvPr/>
        </p:nvSpPr>
        <p:spPr>
          <a:xfrm>
            <a:off x="1670143" y="4891953"/>
            <a:ext cx="27733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Lik informasjon til alle til samme tid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Alle får faktisk informasjonen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UiO sentralt vil ikke kunne være bevisst på alle enhetenes behov.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A8BCB8-8532-4F97-96FD-7C772479341C}"/>
              </a:ext>
            </a:extLst>
          </p:cNvPr>
          <p:cNvSpPr txBox="1"/>
          <p:nvPr/>
        </p:nvSpPr>
        <p:spPr>
          <a:xfrm>
            <a:off x="423503" y="930108"/>
            <a:ext cx="430887" cy="534582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nb-NO" sz="1600" dirty="0"/>
              <a:t>Ikke alltid entydig hva som gjelder av nasjonale og lokale regler.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164AF3-AB88-47AD-B45A-BADBEA4488F1}"/>
              </a:ext>
            </a:extLst>
          </p:cNvPr>
          <p:cNvSpPr txBox="1"/>
          <p:nvPr/>
        </p:nvSpPr>
        <p:spPr>
          <a:xfrm>
            <a:off x="5406572" y="1892328"/>
            <a:ext cx="1175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Har ikke vært konsekvent hvor</a:t>
            </a:r>
          </a:p>
          <a:p>
            <a:r>
              <a:rPr lang="nb-NO" sz="800" dirty="0"/>
              <a:t>store og små beslutninger skulle </a:t>
            </a:r>
            <a:r>
              <a:rPr lang="nb-NO" sz="800" dirty="0" err="1"/>
              <a:t>taes</a:t>
            </a:r>
            <a:endParaRPr lang="nb-NO" sz="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855AFC-10F9-4540-A079-2248F83268F2}"/>
              </a:ext>
            </a:extLst>
          </p:cNvPr>
          <p:cNvSpPr txBox="1"/>
          <p:nvPr/>
        </p:nvSpPr>
        <p:spPr>
          <a:xfrm>
            <a:off x="5181792" y="4731359"/>
            <a:ext cx="1175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Ulik praksis på hvilken kommunikasjonsform som er brukt?</a:t>
            </a:r>
          </a:p>
        </p:txBody>
      </p:sp>
    </p:spTree>
    <p:extLst>
      <p:ext uri="{BB962C8B-B14F-4D97-AF65-F5344CB8AC3E}">
        <p14:creationId xmlns:p14="http://schemas.microsoft.com/office/powerpoint/2010/main" val="3682862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Beveled 8">
            <a:extLst>
              <a:ext uri="{FF2B5EF4-FFF2-40B4-BE49-F238E27FC236}">
                <a16:creationId xmlns:a16="http://schemas.microsoft.com/office/drawing/2014/main" id="{F5EC1C17-E4F3-4CB3-B4A1-95975C5DC763}"/>
              </a:ext>
            </a:extLst>
          </p:cNvPr>
          <p:cNvSpPr/>
          <p:nvPr/>
        </p:nvSpPr>
        <p:spPr>
          <a:xfrm>
            <a:off x="330740" y="209343"/>
            <a:ext cx="11353634" cy="39428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Dilemmaer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4F1B69-8CB0-4ECB-A256-956CCC3C4D0A}"/>
              </a:ext>
            </a:extLst>
          </p:cNvPr>
          <p:cNvSpPr/>
          <p:nvPr/>
        </p:nvSpPr>
        <p:spPr>
          <a:xfrm>
            <a:off x="88053" y="77893"/>
            <a:ext cx="12002347" cy="67022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017AA71-7249-4534-BA45-ACCBD88CAECC}"/>
              </a:ext>
            </a:extLst>
          </p:cNvPr>
          <p:cNvCxnSpPr/>
          <p:nvPr/>
        </p:nvCxnSpPr>
        <p:spPr>
          <a:xfrm>
            <a:off x="3981281" y="4572000"/>
            <a:ext cx="343102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FBB41AF-1781-4546-A7DC-19843174CF12}"/>
              </a:ext>
            </a:extLst>
          </p:cNvPr>
          <p:cNvCxnSpPr/>
          <p:nvPr/>
        </p:nvCxnSpPr>
        <p:spPr>
          <a:xfrm>
            <a:off x="4054110" y="1738440"/>
            <a:ext cx="343102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EF72DE0-0A7E-4E6B-B12C-330BB25F62C5}"/>
              </a:ext>
            </a:extLst>
          </p:cNvPr>
          <p:cNvSpPr txBox="1"/>
          <p:nvPr/>
        </p:nvSpPr>
        <p:spPr>
          <a:xfrm>
            <a:off x="5086742" y="1369108"/>
            <a:ext cx="1373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Organisering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36A37B-E6C4-4E70-9113-073545646DE5}"/>
              </a:ext>
            </a:extLst>
          </p:cNvPr>
          <p:cNvSpPr txBox="1"/>
          <p:nvPr/>
        </p:nvSpPr>
        <p:spPr>
          <a:xfrm>
            <a:off x="4200261" y="4086735"/>
            <a:ext cx="3042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Deltakelse i beredskapsgruppe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3CC7D7-FEF7-45F7-91E0-0A589C682E5B}"/>
              </a:ext>
            </a:extLst>
          </p:cNvPr>
          <p:cNvSpPr/>
          <p:nvPr/>
        </p:nvSpPr>
        <p:spPr>
          <a:xfrm>
            <a:off x="2302153" y="1919055"/>
            <a:ext cx="19969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 Skal sikre rask involvering av en bredde  roller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Unaturlig å bruke annen organisering enn det man er vant til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A3D989-8CC8-4061-926B-E080F760F1F4}"/>
              </a:ext>
            </a:extLst>
          </p:cNvPr>
          <p:cNvSpPr/>
          <p:nvPr/>
        </p:nvSpPr>
        <p:spPr>
          <a:xfrm>
            <a:off x="7606939" y="1892328"/>
            <a:ext cx="277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Krever mindre å bruke ordinære strukturer som man kjenner til</a:t>
            </a:r>
          </a:p>
          <a:p>
            <a:r>
              <a:rPr lang="nb-NO" sz="1200" dirty="0"/>
              <a:t>	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C2759B-AC3A-4319-BFD6-18377B48E32F}"/>
              </a:ext>
            </a:extLst>
          </p:cNvPr>
          <p:cNvSpPr txBox="1"/>
          <p:nvPr/>
        </p:nvSpPr>
        <p:spPr>
          <a:xfrm>
            <a:off x="1714248" y="4406219"/>
            <a:ext cx="2298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Får informasjon i etterkant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287ABE-2616-404E-9B71-3DDC178406DE}"/>
              </a:ext>
            </a:extLst>
          </p:cNvPr>
          <p:cNvSpPr txBox="1"/>
          <p:nvPr/>
        </p:nvSpPr>
        <p:spPr>
          <a:xfrm>
            <a:off x="7622453" y="1584551"/>
            <a:ext cx="13767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/>
              <a:t>Ordinær ledelse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DFB0A8-C342-4547-99FB-D33F5DB32C25}"/>
              </a:ext>
            </a:extLst>
          </p:cNvPr>
          <p:cNvSpPr txBox="1"/>
          <p:nvPr/>
        </p:nvSpPr>
        <p:spPr>
          <a:xfrm>
            <a:off x="2318195" y="1575818"/>
            <a:ext cx="15629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/>
              <a:t>Beredskapsledelse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433117-AEFA-4CAD-BE96-7F54A5313FC4}"/>
              </a:ext>
            </a:extLst>
          </p:cNvPr>
          <p:cNvSpPr txBox="1"/>
          <p:nvPr/>
        </p:nvSpPr>
        <p:spPr>
          <a:xfrm>
            <a:off x="7606939" y="4418111"/>
            <a:ext cx="2298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«alle er med»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3881EC5-6AD6-42EB-988F-208BF5DC104E}"/>
              </a:ext>
            </a:extLst>
          </p:cNvPr>
          <p:cNvSpPr/>
          <p:nvPr/>
        </p:nvSpPr>
        <p:spPr>
          <a:xfrm>
            <a:off x="7606939" y="4725888"/>
            <a:ext cx="42964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Beredskapsgruppen kan fort bli for stor og det blir vanskelig å ta beslutninger.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Kunne instituttledere vært med som observatører?</a:t>
            </a:r>
          </a:p>
          <a:p>
            <a:r>
              <a:rPr lang="nb-NO" sz="1200" dirty="0"/>
              <a:t>	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BE25D61-E39E-494C-BF84-E126DB89C66B}"/>
              </a:ext>
            </a:extLst>
          </p:cNvPr>
          <p:cNvSpPr/>
          <p:nvPr/>
        </p:nvSpPr>
        <p:spPr>
          <a:xfrm>
            <a:off x="1713001" y="4768614"/>
            <a:ext cx="27733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Viktige aspekter for studenter og ansatte blir ikke ivaretatt tidsnok.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Usikkerhet rundt hva tillitsvalgte skal gjøre med informasjonen de har fått?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Kun muntlig info i etterkant kunne bli mer krevende å kommunisere videre (gjaldt bl.a. institutter)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nb-NO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D28806-1299-4A1C-BFA4-1A19ADC7A21D}"/>
              </a:ext>
            </a:extLst>
          </p:cNvPr>
          <p:cNvSpPr txBox="1"/>
          <p:nvPr/>
        </p:nvSpPr>
        <p:spPr>
          <a:xfrm>
            <a:off x="5256850" y="1876939"/>
            <a:ext cx="1175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Ikke tydelig når beredskapsledelse ble avsluttet og når ordinær linjeledelse overtok.</a:t>
            </a:r>
          </a:p>
        </p:txBody>
      </p:sp>
    </p:spTree>
    <p:extLst>
      <p:ext uri="{BB962C8B-B14F-4D97-AF65-F5344CB8AC3E}">
        <p14:creationId xmlns:p14="http://schemas.microsoft.com/office/powerpoint/2010/main" val="1452904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Beveled 8">
            <a:extLst>
              <a:ext uri="{FF2B5EF4-FFF2-40B4-BE49-F238E27FC236}">
                <a16:creationId xmlns:a16="http://schemas.microsoft.com/office/drawing/2014/main" id="{F5EC1C17-E4F3-4CB3-B4A1-95975C5DC763}"/>
              </a:ext>
            </a:extLst>
          </p:cNvPr>
          <p:cNvSpPr/>
          <p:nvPr/>
        </p:nvSpPr>
        <p:spPr>
          <a:xfrm>
            <a:off x="330740" y="209343"/>
            <a:ext cx="11353634" cy="39428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Dilemmaer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4F1B69-8CB0-4ECB-A256-956CCC3C4D0A}"/>
              </a:ext>
            </a:extLst>
          </p:cNvPr>
          <p:cNvSpPr/>
          <p:nvPr/>
        </p:nvSpPr>
        <p:spPr>
          <a:xfrm>
            <a:off x="88053" y="77893"/>
            <a:ext cx="12002347" cy="67022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017AA71-7249-4534-BA45-ACCBD88CAECC}"/>
              </a:ext>
            </a:extLst>
          </p:cNvPr>
          <p:cNvCxnSpPr/>
          <p:nvPr/>
        </p:nvCxnSpPr>
        <p:spPr>
          <a:xfrm>
            <a:off x="4175916" y="1371600"/>
            <a:ext cx="343102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C36A37B-E6C4-4E70-9113-073545646DE5}"/>
              </a:ext>
            </a:extLst>
          </p:cNvPr>
          <p:cNvSpPr txBox="1"/>
          <p:nvPr/>
        </p:nvSpPr>
        <p:spPr>
          <a:xfrm>
            <a:off x="4780234" y="904920"/>
            <a:ext cx="2454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Arkiv og dokumentasjon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C2759B-AC3A-4319-BFD6-18377B48E32F}"/>
              </a:ext>
            </a:extLst>
          </p:cNvPr>
          <p:cNvSpPr txBox="1"/>
          <p:nvPr/>
        </p:nvSpPr>
        <p:spPr>
          <a:xfrm>
            <a:off x="3381408" y="1198535"/>
            <a:ext cx="2298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CIM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433117-AEFA-4CAD-BE96-7F54A5313FC4}"/>
              </a:ext>
            </a:extLst>
          </p:cNvPr>
          <p:cNvSpPr txBox="1"/>
          <p:nvPr/>
        </p:nvSpPr>
        <p:spPr>
          <a:xfrm>
            <a:off x="7824261" y="1198534"/>
            <a:ext cx="2298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err="1"/>
              <a:t>Ephorte</a:t>
            </a:r>
            <a:r>
              <a:rPr lang="nb-NO" sz="1400" b="1" dirty="0"/>
              <a:t> / eposter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3881EC5-6AD6-42EB-988F-208BF5DC104E}"/>
              </a:ext>
            </a:extLst>
          </p:cNvPr>
          <p:cNvSpPr/>
          <p:nvPr/>
        </p:nvSpPr>
        <p:spPr>
          <a:xfrm>
            <a:off x="7781758" y="1631744"/>
            <a:ext cx="4296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Er informasjon også arkivert i </a:t>
            </a:r>
            <a:r>
              <a:rPr lang="nb-NO" sz="1200" dirty="0" err="1"/>
              <a:t>ephorte</a:t>
            </a:r>
            <a:r>
              <a:rPr lang="nb-NO" sz="1200" dirty="0"/>
              <a:t> (arkivverdig)?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endParaRPr lang="nb-NO" sz="1200" dirty="0"/>
          </a:p>
          <a:p>
            <a:r>
              <a:rPr lang="nb-NO" sz="1200" dirty="0"/>
              <a:t>	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BE25D61-E39E-494C-BF84-E126DB89C66B}"/>
              </a:ext>
            </a:extLst>
          </p:cNvPr>
          <p:cNvSpPr/>
          <p:nvPr/>
        </p:nvSpPr>
        <p:spPr>
          <a:xfrm>
            <a:off x="1913878" y="1544666"/>
            <a:ext cx="27733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UiOs beredskapssystem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Er CIM godkjent som arkivsystem?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/>
              <a:t>Tungvint når man kun bruker dette sjeldent.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b-NO" sz="1200" dirty="0" err="1"/>
              <a:t>Dobbelregistrering</a:t>
            </a:r>
            <a:r>
              <a:rPr lang="nb-NO" sz="1200" dirty="0"/>
              <a:t> og ekstraarbeid</a:t>
            </a:r>
          </a:p>
        </p:txBody>
      </p:sp>
    </p:spTree>
    <p:extLst>
      <p:ext uri="{BB962C8B-B14F-4D97-AF65-F5344CB8AC3E}">
        <p14:creationId xmlns:p14="http://schemas.microsoft.com/office/powerpoint/2010/main" val="3688641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Beveled 7">
            <a:extLst>
              <a:ext uri="{FF2B5EF4-FFF2-40B4-BE49-F238E27FC236}">
                <a16:creationId xmlns:a16="http://schemas.microsoft.com/office/drawing/2014/main" id="{48B6078A-1764-4942-98A4-49CE8EF95EC0}"/>
              </a:ext>
            </a:extLst>
          </p:cNvPr>
          <p:cNvSpPr/>
          <p:nvPr/>
        </p:nvSpPr>
        <p:spPr>
          <a:xfrm>
            <a:off x="593387" y="260059"/>
            <a:ext cx="11353634" cy="39428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Evaluering og læring -beredskap UiO – Oppsummering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5DFD8B7-632E-40D7-BD65-378F2E0A6FB4}"/>
              </a:ext>
            </a:extLst>
          </p:cNvPr>
          <p:cNvSpPr/>
          <p:nvPr/>
        </p:nvSpPr>
        <p:spPr>
          <a:xfrm>
            <a:off x="974700" y="1039850"/>
            <a:ext cx="2967947" cy="6123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1. Beredskap: planer, øvelser, CIM og nytteverdi i praksis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F15A288-5E8E-4132-80E0-D2CFF56610C7}"/>
              </a:ext>
            </a:extLst>
          </p:cNvPr>
          <p:cNvSpPr/>
          <p:nvPr/>
        </p:nvSpPr>
        <p:spPr>
          <a:xfrm>
            <a:off x="4666168" y="1039847"/>
            <a:ext cx="2967947" cy="6123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2. Roller, ansvar og organisering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99733A-BF4C-4081-A267-023CFC9EC8EB}"/>
              </a:ext>
            </a:extLst>
          </p:cNvPr>
          <p:cNvSpPr/>
          <p:nvPr/>
        </p:nvSpPr>
        <p:spPr>
          <a:xfrm>
            <a:off x="8522512" y="1039848"/>
            <a:ext cx="2967947" cy="6123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4. Opprettholdelse av UiOs  virksomhet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45490C-4851-47DC-97EF-43FDB9BD8666}"/>
              </a:ext>
            </a:extLst>
          </p:cNvPr>
          <p:cNvSpPr txBox="1"/>
          <p:nvPr/>
        </p:nvSpPr>
        <p:spPr>
          <a:xfrm>
            <a:off x="756173" y="4637300"/>
            <a:ext cx="30762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lphaLcParenR"/>
            </a:pPr>
            <a:r>
              <a:rPr lang="nb-NO" sz="900" dirty="0"/>
              <a:t>Beredskapsopplæring og -øvelser </a:t>
            </a:r>
          </a:p>
          <a:p>
            <a:pPr marL="228600" indent="-228600">
              <a:buAutoNum type="alphaLcParenR"/>
            </a:pPr>
            <a:r>
              <a:rPr lang="nb-NO" sz="900" dirty="0"/>
              <a:t>Kontinuitets-/pandemiplaner 2020</a:t>
            </a:r>
          </a:p>
          <a:p>
            <a:pPr marL="228600" indent="-228600">
              <a:buAutoNum type="alphaLcParenR"/>
            </a:pPr>
            <a:r>
              <a:rPr lang="nb-NO" sz="900" dirty="0"/>
              <a:t>Ulike scenarier ble diskutert i vår ledergruppe </a:t>
            </a:r>
          </a:p>
          <a:p>
            <a:pPr marL="228600" indent="-228600">
              <a:buAutoNum type="alphaLcParenR"/>
            </a:pPr>
            <a:r>
              <a:rPr lang="nb-NO" sz="900" dirty="0"/>
              <a:t>CIM godt verktøy for møtereferat, avgjørelser og hva som er kommunisert ut.  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06F7B9-0D92-4F6D-83E0-332A9EA0070D}"/>
              </a:ext>
            </a:extLst>
          </p:cNvPr>
          <p:cNvSpPr/>
          <p:nvPr/>
        </p:nvSpPr>
        <p:spPr>
          <a:xfrm>
            <a:off x="4575971" y="4637300"/>
            <a:ext cx="314834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lphaLcParenR"/>
            </a:pPr>
            <a:r>
              <a:rPr lang="nb-NO" sz="900" dirty="0"/>
              <a:t>Vi hadde til enhver tid de riktige ressursene i vår beredskapsgruppe</a:t>
            </a:r>
          </a:p>
          <a:p>
            <a:pPr marL="228600" indent="-228600">
              <a:buAutoNum type="alphaLcParenR"/>
            </a:pPr>
            <a:r>
              <a:rPr lang="nb-NO" sz="900" dirty="0"/>
              <a:t>Verneombudet (rollekort R3) var deltaker i vår beredskapsgruppe?  </a:t>
            </a:r>
            <a:r>
              <a:rPr lang="nb-NO" sz="900" dirty="0">
                <a:solidFill>
                  <a:srgbClr val="FE9226"/>
                </a:solidFill>
              </a:rPr>
              <a:t>Nivå 2: 10 av 11 hadde verneombud med.</a:t>
            </a:r>
          </a:p>
          <a:p>
            <a:pPr marL="228600" indent="-228600">
              <a:buAutoNum type="alphaLcParenR"/>
            </a:pPr>
            <a:r>
              <a:rPr lang="nb-NO" sz="900" dirty="0"/>
              <a:t>God fordeling av beslutningsansvar mellom lokal og sentral ledelse.</a:t>
            </a:r>
          </a:p>
          <a:p>
            <a:pPr marL="228600" indent="-228600">
              <a:buAutoNum type="alphaLcParenR"/>
            </a:pPr>
            <a:r>
              <a:rPr lang="nb-NO" sz="900" dirty="0"/>
              <a:t>Vi kunne i vår ledergruppe i større grad tatt egne beslutninger til tross for usikkerhet.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066D10D-7DD9-459B-BAD8-E12970ACFDE7}"/>
              </a:ext>
            </a:extLst>
          </p:cNvPr>
          <p:cNvSpPr/>
          <p:nvPr/>
        </p:nvSpPr>
        <p:spPr>
          <a:xfrm>
            <a:off x="88053" y="77893"/>
            <a:ext cx="12002347" cy="67022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14" name="Diagram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8874851"/>
              </p:ext>
            </p:extLst>
          </p:nvPr>
        </p:nvGraphicFramePr>
        <p:xfrm>
          <a:off x="528112" y="1945142"/>
          <a:ext cx="3675896" cy="2470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ktangel 1"/>
          <p:cNvSpPr/>
          <p:nvPr/>
        </p:nvSpPr>
        <p:spPr>
          <a:xfrm>
            <a:off x="8171749" y="4637300"/>
            <a:ext cx="366947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1" indent="-228600">
              <a:buFont typeface="+mj-lt"/>
              <a:buAutoNum type="alphaLcParenR" startAt="7"/>
            </a:pPr>
            <a:r>
              <a:rPr lang="nb-NO" sz="900" dirty="0"/>
              <a:t>Det har vært greit å lede medarbeidere fra hjemmekontor. </a:t>
            </a:r>
          </a:p>
          <a:p>
            <a:pPr marL="685800" lvl="1" indent="-228600">
              <a:buFont typeface="+mj-lt"/>
              <a:buAutoNum type="alphaLcParenR" startAt="7"/>
            </a:pPr>
            <a:r>
              <a:rPr lang="nb-NO" sz="900" dirty="0"/>
              <a:t>I vår ledergruppe har vi diskutert hvordan man følger opp ansatte digitalt (</a:t>
            </a:r>
            <a:r>
              <a:rPr lang="nb-NO" sz="900" dirty="0" err="1"/>
              <a:t>fjernlede</a:t>
            </a:r>
            <a:r>
              <a:rPr lang="nb-NO" sz="900" dirty="0"/>
              <a:t>).</a:t>
            </a:r>
          </a:p>
          <a:p>
            <a:pPr marL="685800" lvl="1" indent="-228600">
              <a:buFont typeface="+mj-lt"/>
              <a:buAutoNum type="alphaLcParenR" startAt="7"/>
            </a:pPr>
            <a:r>
              <a:rPr lang="nb-NO" sz="900" dirty="0"/>
              <a:t>Hos oss fikk de vitenskapelige god veiledning og hjelp til hvordan å gjennomføre digital undervisning. </a:t>
            </a:r>
          </a:p>
        </p:txBody>
      </p:sp>
      <p:graphicFrame>
        <p:nvGraphicFramePr>
          <p:cNvPr id="16" name="Diagram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4180394"/>
              </p:ext>
            </p:extLst>
          </p:nvPr>
        </p:nvGraphicFramePr>
        <p:xfrm>
          <a:off x="8337907" y="1925627"/>
          <a:ext cx="3503313" cy="2490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Diagram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8008795"/>
              </p:ext>
            </p:extLst>
          </p:nvPr>
        </p:nvGraphicFramePr>
        <p:xfrm>
          <a:off x="4279842" y="1945142"/>
          <a:ext cx="3891907" cy="2470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04463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Beveled 7">
            <a:extLst>
              <a:ext uri="{FF2B5EF4-FFF2-40B4-BE49-F238E27FC236}">
                <a16:creationId xmlns:a16="http://schemas.microsoft.com/office/drawing/2014/main" id="{48B6078A-1764-4942-98A4-49CE8EF95EC0}"/>
              </a:ext>
            </a:extLst>
          </p:cNvPr>
          <p:cNvSpPr/>
          <p:nvPr/>
        </p:nvSpPr>
        <p:spPr>
          <a:xfrm>
            <a:off x="593387" y="260059"/>
            <a:ext cx="11353634" cy="39428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Evaluering og læring -beredskap UiO – Oppsummering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99733A-BF4C-4081-A267-023CFC9EC8EB}"/>
              </a:ext>
            </a:extLst>
          </p:cNvPr>
          <p:cNvSpPr/>
          <p:nvPr/>
        </p:nvSpPr>
        <p:spPr>
          <a:xfrm>
            <a:off x="4332690" y="1016137"/>
            <a:ext cx="2967947" cy="6123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3. Informasjon og kommunikasjon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DDB0EC-2C0B-4136-BA9F-214291D850F3}"/>
              </a:ext>
            </a:extLst>
          </p:cNvPr>
          <p:cNvSpPr/>
          <p:nvPr/>
        </p:nvSpPr>
        <p:spPr>
          <a:xfrm>
            <a:off x="88053" y="77893"/>
            <a:ext cx="12002347" cy="67022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ktangel 1"/>
          <p:cNvSpPr/>
          <p:nvPr/>
        </p:nvSpPr>
        <p:spPr>
          <a:xfrm>
            <a:off x="101600" y="4756610"/>
            <a:ext cx="8714607" cy="1714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Informasjonen vi fikk fra universitetsledelsen kom rettidig.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Basert på informasjonen formidlet fra universitetsledelsen var det klart hva vi skulle igangsette av handlinger og videreformidle.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Informasjonen fra LOS var tilstrekkelig koordinert.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var enkelt å holde oversikt på alle eposter, vedlegg og linker til nettsider mm.</a:t>
            </a:r>
            <a:r>
              <a:rPr lang="nb-NO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b-NO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var lett å komme i kontakt med universitetsledelsen dersom noe var uklart for oss.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kommuniserte tydelig hva nivået under oss skulle gjøre videre med informasjonen som ble formidlet.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var godt informert om innhold og tidspunkt for kommunikasjon fra LOS til studenter og presse.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UiOs sentrale nettside om korona har gitt god informasjon og støtte. 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+mj-lt"/>
              <a:buAutoNum type="alphaLcParenR"/>
            </a:pPr>
            <a:r>
              <a:rPr 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Informasjon på engelsk har vært tilgjengelig fortløpende.</a:t>
            </a:r>
          </a:p>
        </p:txBody>
      </p:sp>
      <p:graphicFrame>
        <p:nvGraphicFramePr>
          <p:cNvPr id="9" name="Diagram 8"/>
          <p:cNvGraphicFramePr>
            <a:graphicFrameLocks/>
          </p:cNvGraphicFramePr>
          <p:nvPr/>
        </p:nvGraphicFramePr>
        <p:xfrm>
          <a:off x="593387" y="1751062"/>
          <a:ext cx="10792046" cy="2808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1270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Beveled 7">
            <a:extLst>
              <a:ext uri="{FF2B5EF4-FFF2-40B4-BE49-F238E27FC236}">
                <a16:creationId xmlns:a16="http://schemas.microsoft.com/office/drawing/2014/main" id="{48B6078A-1764-4942-98A4-49CE8EF95EC0}"/>
              </a:ext>
            </a:extLst>
          </p:cNvPr>
          <p:cNvSpPr/>
          <p:nvPr/>
        </p:nvSpPr>
        <p:spPr>
          <a:xfrm>
            <a:off x="593387" y="260059"/>
            <a:ext cx="11353634" cy="39428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Evaluering og læring -beredskap UiO – Oppsummering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5DFD8B7-632E-40D7-BD65-378F2E0A6FB4}"/>
              </a:ext>
            </a:extLst>
          </p:cNvPr>
          <p:cNvSpPr/>
          <p:nvPr/>
        </p:nvSpPr>
        <p:spPr>
          <a:xfrm>
            <a:off x="4551944" y="674510"/>
            <a:ext cx="2967947" cy="6123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4. Opprettholdelse av UiOs virksomhet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DDB0EC-2C0B-4136-BA9F-214291D850F3}"/>
              </a:ext>
            </a:extLst>
          </p:cNvPr>
          <p:cNvSpPr/>
          <p:nvPr/>
        </p:nvSpPr>
        <p:spPr>
          <a:xfrm>
            <a:off x="88053" y="77893"/>
            <a:ext cx="12002347" cy="67022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9" name="Diagram 8"/>
          <p:cNvGraphicFramePr>
            <a:graphicFrameLocks/>
          </p:cNvGraphicFramePr>
          <p:nvPr/>
        </p:nvGraphicFramePr>
        <p:xfrm>
          <a:off x="334751" y="1337644"/>
          <a:ext cx="3841595" cy="277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Diagram 10">
            <a:extLst>
              <a:ext uri="{FF2B5EF4-FFF2-40B4-BE49-F238E27FC236}">
                <a16:creationId xmlns:a16="http://schemas.microsoft.com/office/drawing/2014/main" id="{275DEE4D-91C6-45B3-B225-D45A88FADDF7}"/>
              </a:ext>
            </a:extLst>
          </p:cNvPr>
          <p:cNvGraphicFramePr>
            <a:graphicFrameLocks/>
          </p:cNvGraphicFramePr>
          <p:nvPr/>
        </p:nvGraphicFramePr>
        <p:xfrm>
          <a:off x="4176346" y="1337644"/>
          <a:ext cx="3719147" cy="277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B7EE08D1-6A91-4D85-B700-FAF05409E3FC}"/>
              </a:ext>
            </a:extLst>
          </p:cNvPr>
          <p:cNvGraphicFramePr>
            <a:graphicFrameLocks/>
          </p:cNvGraphicFramePr>
          <p:nvPr/>
        </p:nvGraphicFramePr>
        <p:xfrm>
          <a:off x="7895493" y="1337644"/>
          <a:ext cx="3926472" cy="277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Diagram 11">
            <a:extLst>
              <a:ext uri="{FF2B5EF4-FFF2-40B4-BE49-F238E27FC236}">
                <a16:creationId xmlns:a16="http://schemas.microsoft.com/office/drawing/2014/main" id="{C35255CF-0618-4A5D-8C48-DB0DDD5E1DD8}"/>
              </a:ext>
            </a:extLst>
          </p:cNvPr>
          <p:cNvGraphicFramePr>
            <a:graphicFrameLocks/>
          </p:cNvGraphicFramePr>
          <p:nvPr/>
        </p:nvGraphicFramePr>
        <p:xfrm>
          <a:off x="334751" y="4111301"/>
          <a:ext cx="3841594" cy="2588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Diagram 11">
            <a:extLst>
              <a:ext uri="{FF2B5EF4-FFF2-40B4-BE49-F238E27FC236}">
                <a16:creationId xmlns:a16="http://schemas.microsoft.com/office/drawing/2014/main" id="{BC5D1AD2-9B63-4CA9-A102-A49E4F9687D9}"/>
              </a:ext>
            </a:extLst>
          </p:cNvPr>
          <p:cNvGraphicFramePr>
            <a:graphicFrameLocks/>
          </p:cNvGraphicFramePr>
          <p:nvPr/>
        </p:nvGraphicFramePr>
        <p:xfrm>
          <a:off x="4176345" y="4111300"/>
          <a:ext cx="3719147" cy="2588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Diagram 11">
            <a:extLst>
              <a:ext uri="{FF2B5EF4-FFF2-40B4-BE49-F238E27FC236}">
                <a16:creationId xmlns:a16="http://schemas.microsoft.com/office/drawing/2014/main" id="{3F96473D-E54E-4217-BDCD-4F7D1E5FB9A0}"/>
              </a:ext>
            </a:extLst>
          </p:cNvPr>
          <p:cNvGraphicFramePr>
            <a:graphicFrameLocks/>
          </p:cNvGraphicFramePr>
          <p:nvPr/>
        </p:nvGraphicFramePr>
        <p:xfrm>
          <a:off x="7895492" y="4111301"/>
          <a:ext cx="3926472" cy="2588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389017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Beveled 8">
            <a:extLst>
              <a:ext uri="{FF2B5EF4-FFF2-40B4-BE49-F238E27FC236}">
                <a16:creationId xmlns:a16="http://schemas.microsoft.com/office/drawing/2014/main" id="{F5EC1C17-E4F3-4CB3-B4A1-95975C5DC763}"/>
              </a:ext>
            </a:extLst>
          </p:cNvPr>
          <p:cNvSpPr/>
          <p:nvPr/>
        </p:nvSpPr>
        <p:spPr>
          <a:xfrm>
            <a:off x="330740" y="209343"/>
            <a:ext cx="11353634" cy="39428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Andre forhold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4F1B69-8CB0-4ECB-A256-956CCC3C4D0A}"/>
              </a:ext>
            </a:extLst>
          </p:cNvPr>
          <p:cNvSpPr/>
          <p:nvPr/>
        </p:nvSpPr>
        <p:spPr>
          <a:xfrm>
            <a:off x="88053" y="77893"/>
            <a:ext cx="12002347" cy="670221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DBED76-BABB-4AD4-BD47-66F2E498531B}"/>
              </a:ext>
            </a:extLst>
          </p:cNvPr>
          <p:cNvSpPr txBox="1"/>
          <p:nvPr/>
        </p:nvSpPr>
        <p:spPr>
          <a:xfrm>
            <a:off x="742604" y="942110"/>
            <a:ext cx="11217461" cy="2623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Mange ansatte har hatt betydelige arbeidsbelastninger, og Studentenes helse- og trivselsundersøkelse (</a:t>
            </a:r>
            <a:r>
              <a:rPr lang="nb-NO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SHoT</a:t>
            </a:r>
            <a:r>
              <a:rPr lang="nb-NO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viser at pandemien har rammet studentene hardt.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</a:rPr>
              <a:t>SBL, ved universitetsdirektør, er UiOs øverste ledelse i en beredskapssituasjon. Det bør derfor vurderes om rektor skal inngå i SBL.</a:t>
            </a:r>
          </a:p>
          <a:p>
            <a:r>
              <a:rPr lang="nb-NO" dirty="0"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</a:rPr>
              <a:t>Sentrene under universitetsstyret har delvis falt utenfor beredskapsplanverket.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67C4C3-AD8B-4F37-ABE9-A2A3D821C16F}"/>
              </a:ext>
            </a:extLst>
          </p:cNvPr>
          <p:cNvSpPr txBox="1"/>
          <p:nvPr/>
        </p:nvSpPr>
        <p:spPr>
          <a:xfrm>
            <a:off x="692728" y="4330504"/>
            <a:ext cx="9249294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nb-NO" sz="180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Anbefaling</a:t>
            </a:r>
            <a:endParaRPr lang="nb-NO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nb-NO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Universitetsdirektør og EHMSB vurderer rapporten og forslagene til tiltak i samarbeid med fakultetene, foreslår eventuelt andre tiltak, og følger opp gjennomføring i en handlingsplan.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894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47354</TotalTime>
  <Words>1741</Words>
  <Application>Microsoft Office PowerPoint</Application>
  <PresentationFormat>Widescreen</PresentationFormat>
  <Paragraphs>237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 Evaluering og læring - Beredskap og drift under pandemien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Evaluering og læring -beredskap UiO</dc:title>
  <dc:creator>Cecilie Thorberg</dc:creator>
  <cp:lastModifiedBy>Krenar Badivuku</cp:lastModifiedBy>
  <cp:revision>455</cp:revision>
  <dcterms:created xsi:type="dcterms:W3CDTF">2020-12-08T08:37:54Z</dcterms:created>
  <dcterms:modified xsi:type="dcterms:W3CDTF">2021-11-22T13:30:23Z</dcterms:modified>
</cp:coreProperties>
</file>