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</p:sldMasterIdLst>
  <p:notesMasterIdLst>
    <p:notesMasterId r:id="rId10"/>
  </p:notesMasterIdLst>
  <p:handoutMasterIdLst>
    <p:handoutMasterId r:id="rId11"/>
  </p:handoutMasterIdLst>
  <p:sldIdLst>
    <p:sldId id="256" r:id="rId6"/>
    <p:sldId id="260" r:id="rId7"/>
    <p:sldId id="259" r:id="rId8"/>
    <p:sldId id="258" r:id="rId9"/>
  </p:sldIdLst>
  <p:sldSz cx="12192000" cy="6858000"/>
  <p:notesSz cx="6858000" cy="9144000"/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4" autoAdjust="0"/>
    <p:restoredTop sz="63104" autoAdjust="0"/>
  </p:normalViewPr>
  <p:slideViewPr>
    <p:cSldViewPr snapToGrid="0">
      <p:cViewPr varScale="1">
        <p:scale>
          <a:sx n="66" d="100"/>
          <a:sy n="66" d="100"/>
        </p:scale>
        <p:origin x="216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handoutMaster" Target="handoutMasters/handoutMaster1.xml"/><Relationship Id="rId5" Type="http://schemas.openxmlformats.org/officeDocument/2006/relationships/slideMaster" Target="slideMasters/slideMaster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11/23/2021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494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7925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6208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4.png"/><Relationship Id="rId4" Type="http://schemas.openxmlformats.org/officeDocument/2006/relationships/image" Target="../media/image5.svg"/><Relationship Id="rId9" Type="http://schemas.openxmlformats.org/officeDocument/2006/relationships/image" Target="../media/image10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7.png"/><Relationship Id="rId9" Type="http://schemas.openxmlformats.org/officeDocument/2006/relationships/image" Target="../media/image10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svg"/><Relationship Id="rId5" Type="http://schemas.openxmlformats.org/officeDocument/2006/relationships/image" Target="../media/image7.png"/><Relationship Id="rId10" Type="http://schemas.openxmlformats.org/officeDocument/2006/relationships/image" Target="../media/image10.svg"/><Relationship Id="rId4" Type="http://schemas.openxmlformats.org/officeDocument/2006/relationships/image" Target="../media/image5.svg"/><Relationship Id="rId9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2.svg"/><Relationship Id="rId4" Type="http://schemas.openxmlformats.org/officeDocument/2006/relationships/image" Target="../media/image7.png"/><Relationship Id="rId9" Type="http://schemas.openxmlformats.org/officeDocument/2006/relationships/image" Target="../media/image10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6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69DA1E-EAF3-4579-9C13-A3B45E22F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UiO Fullbredde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8534B2-2B3C-45E4-A5C6-20DB83FC5B6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ullbredde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826FC79-CEAE-42C3-9725-FAEABEBE6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 hidden="1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 smtClean="0"/>
              <a:t>Click to edit Master subtitle style</a:t>
            </a:r>
            <a:endParaRPr lang="nb-NO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9" y="1704042"/>
            <a:ext cx="11431663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469089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70" y="1704042"/>
            <a:ext cx="5469088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03335"/>
            <a:ext cx="5469089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04042"/>
            <a:ext cx="5469089" cy="4354851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59098" y="371518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59097" y="5875993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00DEDF7-A715-4410-ACF2-29795822F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5715831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0A05AF4-63D3-4127-BC34-6BD82C03AF3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715831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9" y="1704042"/>
            <a:ext cx="5715831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9F22D83-B5FE-4078-A904-43A001589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80168" y="1180008"/>
            <a:ext cx="11431664" cy="4720030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E1DAFF44-670E-4F4C-85A7-C39E379A8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79851" y="1710199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F24F2E76-C57A-43E9-AE90-9A5885C83A59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77360" y="2793528"/>
            <a:ext cx="3524319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1" y="1720927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3FA1C9B2-210C-4D25-800A-903735EC531A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4333839" y="2793528"/>
            <a:ext cx="3524320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3" y="1710199"/>
            <a:ext cx="352463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920B93BE-FC97-4838-B295-13DE19DE7FB1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8284385" y="2793528"/>
            <a:ext cx="3524639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94FAB1-D6B5-4A8A-91E4-BEB7326AD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80168" y="1002716"/>
            <a:ext cx="3558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1050" y="2604949"/>
            <a:ext cx="3558098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22127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6509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8468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2851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016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6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6" y="2307943"/>
            <a:ext cx="2703713" cy="336101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2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2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8" y="2307943"/>
            <a:ext cx="2703713" cy="3361013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7F856006-F837-40CC-A206-116358E51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8016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2604949"/>
            <a:ext cx="2716858" cy="494749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7" y="3292760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8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40821"/>
            <a:ext cx="2716858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16858" cy="2376197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 smtClean="0"/>
              <a:t>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nb-NO" noProof="0" dirty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00F89B0E-F421-45EF-8C78-C84FEFC48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F7BB50C2-6F95-4C0A-8590-741501231A7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80168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168" y="5875993"/>
            <a:ext cx="5611760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72201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0072" y="5875993"/>
            <a:ext cx="5583887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53F87D86-02F1-4288-ADF3-CFC53D24C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78A54228-A18C-49D4-8BAE-55234982E14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0170" y="1710901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16109106-4360-48AE-97EE-22C402C46E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42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4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5C0B4E6-5502-441C-BDE1-D20B19081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 smtClean="0"/>
              <a:t>Click to edit Master title style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180008"/>
            <a:ext cx="12192000" cy="567799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2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:asvg="http://schemas.microsoft.com/office/drawing/2016/SVG/main" xmlns="" r:embed="rId29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1" r:id="rId8"/>
    <p:sldLayoutId id="2147483720" r:id="rId9"/>
    <p:sldLayoutId id="2147483719" r:id="rId10"/>
    <p:sldLayoutId id="2147483701" r:id="rId11"/>
    <p:sldLayoutId id="2147483702" r:id="rId12"/>
    <p:sldLayoutId id="2147483704" r:id="rId13"/>
    <p:sldLayoutId id="2147483706" r:id="rId14"/>
    <p:sldLayoutId id="2147483716" r:id="rId15"/>
    <p:sldLayoutId id="2147483717" r:id="rId16"/>
    <p:sldLayoutId id="2147483713" r:id="rId17"/>
    <p:sldLayoutId id="2147483714" r:id="rId18"/>
    <p:sldLayoutId id="2147483709" r:id="rId19"/>
    <p:sldLayoutId id="2147483710" r:id="rId20"/>
    <p:sldLayoutId id="2147483711" r:id="rId21"/>
    <p:sldLayoutId id="2147483712" r:id="rId22"/>
    <p:sldLayoutId id="2147483707" r:id="rId23"/>
    <p:sldLayoutId id="2147483708" r:id="rId24"/>
    <p:sldLayoutId id="2147483715" r:id="rId25"/>
    <p:sldLayoutId id="2147483718" r:id="rId26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5438" indent="-125438" algn="l" defTabSz="914446" rtl="0" eaLnBrk="1" latinLnBrk="0" hangingPunct="1">
        <a:lnSpc>
          <a:spcPct val="100000"/>
        </a:lnSpc>
        <a:spcBef>
          <a:spcPts val="115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C3DE6F34-3506-45AE-989E-6FD663DF3A9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7BEB34-BF47-47BB-8B35-A21F868F7B0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B69AC09-2576-4FCC-A8E6-2B5767CC4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Status HMS-</a:t>
            </a:r>
            <a:r>
              <a:rPr lang="en-US" dirty="0" err="1" smtClean="0"/>
              <a:t>opplæring</a:t>
            </a:r>
            <a:endParaRPr lang="en-US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EC03838C-DDE2-4698-9970-D6A16289A4E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Elin Agathe Hult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411E9A3-CEF4-4AB6-BAA7-AAC9101C8C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 err="1" smtClean="0"/>
              <a:t>Seniorrådgiver</a:t>
            </a:r>
            <a:r>
              <a:rPr lang="en-US" dirty="0" smtClean="0"/>
              <a:t> HMS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0B37F67-443C-40E9-9FE7-4E65332FA16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 err="1" smtClean="0"/>
              <a:t>Enhet</a:t>
            </a:r>
            <a:r>
              <a:rPr lang="en-US" dirty="0" smtClean="0"/>
              <a:t> for HMS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beredskap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271C1F9-245E-498A-BEED-0313909719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smtClean="0"/>
              <a:t>22.11.2021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37711FA-5A22-4872-A804-70D0D3424D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715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HMS-grunnkurs - omfang</a:t>
            </a:r>
            <a:endParaRPr lang="nb-NO" dirty="0"/>
          </a:p>
        </p:txBody>
      </p:sp>
      <p:sp>
        <p:nvSpPr>
          <p:cNvPr id="19" name="TextBox 18"/>
          <p:cNvSpPr txBox="1"/>
          <p:nvPr/>
        </p:nvSpPr>
        <p:spPr>
          <a:xfrm>
            <a:off x="379413" y="4661192"/>
            <a:ext cx="578876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800" b="1" dirty="0" smtClean="0"/>
              <a:t>Plan videre:</a:t>
            </a:r>
          </a:p>
          <a:p>
            <a:r>
              <a:rPr lang="nb-NO" sz="1800" dirty="0" smtClean="0"/>
              <a:t>HMSB setter ned en arbeidsgruppe på nyåret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800" dirty="0" smtClean="0"/>
              <a:t>Nødvendige tilpasninger av modul 5-7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800" dirty="0" smtClean="0"/>
              <a:t>Innkjøp av lisenser for e-læringskurs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800" dirty="0" smtClean="0"/>
              <a:t>Øvrige frivillige moduler (8-11) tilpasses etter behov</a:t>
            </a:r>
            <a:endParaRPr lang="nb-NO" sz="1800" dirty="0"/>
          </a:p>
        </p:txBody>
      </p:sp>
      <p:sp>
        <p:nvSpPr>
          <p:cNvPr id="5" name="AutoShape 3"/>
          <p:cNvSpPr>
            <a:spLocks noChangeAspect="1" noChangeArrowheads="1" noTextEdit="1"/>
          </p:cNvSpPr>
          <p:nvPr/>
        </p:nvSpPr>
        <p:spPr bwMode="auto">
          <a:xfrm>
            <a:off x="320675" y="1179513"/>
            <a:ext cx="11695113" cy="2871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28613" y="1204913"/>
            <a:ext cx="1633538" cy="369887"/>
          </a:xfrm>
          <a:prstGeom prst="rect">
            <a:avLst/>
          </a:prstGeom>
          <a:solidFill>
            <a:srgbClr val="FB66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962150" y="1204913"/>
            <a:ext cx="7823200" cy="371475"/>
          </a:xfrm>
          <a:prstGeom prst="rect">
            <a:avLst/>
          </a:prstGeom>
          <a:solidFill>
            <a:srgbClr val="FB66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9785350" y="1204913"/>
            <a:ext cx="1084263" cy="371475"/>
          </a:xfrm>
          <a:prstGeom prst="rect">
            <a:avLst/>
          </a:prstGeom>
          <a:solidFill>
            <a:srgbClr val="FB66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0869613" y="1204913"/>
            <a:ext cx="1120775" cy="371475"/>
          </a:xfrm>
          <a:prstGeom prst="rect">
            <a:avLst/>
          </a:prstGeom>
          <a:solidFill>
            <a:srgbClr val="FB66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328613" y="1574800"/>
            <a:ext cx="1633538" cy="579437"/>
          </a:xfrm>
          <a:prstGeom prst="rect">
            <a:avLst/>
          </a:prstGeom>
          <a:solidFill>
            <a:srgbClr val="FE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1962150" y="1576388"/>
            <a:ext cx="7823200" cy="579437"/>
          </a:xfrm>
          <a:prstGeom prst="rect">
            <a:avLst/>
          </a:prstGeom>
          <a:solidFill>
            <a:srgbClr val="FE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4" name="Rectangle 11"/>
          <p:cNvSpPr>
            <a:spLocks noChangeArrowheads="1"/>
          </p:cNvSpPr>
          <p:nvPr/>
        </p:nvSpPr>
        <p:spPr bwMode="auto">
          <a:xfrm>
            <a:off x="9785350" y="1576388"/>
            <a:ext cx="1084263" cy="579437"/>
          </a:xfrm>
          <a:prstGeom prst="rect">
            <a:avLst/>
          </a:prstGeom>
          <a:solidFill>
            <a:srgbClr val="FE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5" name="Rectangle 12"/>
          <p:cNvSpPr>
            <a:spLocks noChangeArrowheads="1"/>
          </p:cNvSpPr>
          <p:nvPr/>
        </p:nvSpPr>
        <p:spPr bwMode="auto">
          <a:xfrm>
            <a:off x="10869613" y="1576388"/>
            <a:ext cx="1120775" cy="579437"/>
          </a:xfrm>
          <a:prstGeom prst="rect">
            <a:avLst/>
          </a:prstGeom>
          <a:solidFill>
            <a:srgbClr val="FE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6" name="Rectangle 13"/>
          <p:cNvSpPr>
            <a:spLocks noChangeArrowheads="1"/>
          </p:cNvSpPr>
          <p:nvPr/>
        </p:nvSpPr>
        <p:spPr bwMode="auto">
          <a:xfrm>
            <a:off x="328613" y="2154238"/>
            <a:ext cx="1633538" cy="371475"/>
          </a:xfrm>
          <a:prstGeom prst="rect">
            <a:avLst/>
          </a:prstGeom>
          <a:solidFill>
            <a:srgbClr val="FE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7" name="Rectangle 14"/>
          <p:cNvSpPr>
            <a:spLocks noChangeArrowheads="1"/>
          </p:cNvSpPr>
          <p:nvPr/>
        </p:nvSpPr>
        <p:spPr bwMode="auto">
          <a:xfrm>
            <a:off x="1962150" y="2155825"/>
            <a:ext cx="7823200" cy="369887"/>
          </a:xfrm>
          <a:prstGeom prst="rect">
            <a:avLst/>
          </a:prstGeom>
          <a:solidFill>
            <a:srgbClr val="FE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8" name="Rectangle 15"/>
          <p:cNvSpPr>
            <a:spLocks noChangeArrowheads="1"/>
          </p:cNvSpPr>
          <p:nvPr/>
        </p:nvSpPr>
        <p:spPr bwMode="auto">
          <a:xfrm>
            <a:off x="9785350" y="2155825"/>
            <a:ext cx="1084263" cy="369887"/>
          </a:xfrm>
          <a:prstGeom prst="rect">
            <a:avLst/>
          </a:prstGeom>
          <a:solidFill>
            <a:srgbClr val="FE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20" name="Rectangle 16"/>
          <p:cNvSpPr>
            <a:spLocks noChangeArrowheads="1"/>
          </p:cNvSpPr>
          <p:nvPr/>
        </p:nvSpPr>
        <p:spPr bwMode="auto">
          <a:xfrm>
            <a:off x="10869613" y="2155825"/>
            <a:ext cx="1120775" cy="369887"/>
          </a:xfrm>
          <a:prstGeom prst="rect">
            <a:avLst/>
          </a:prstGeom>
          <a:solidFill>
            <a:srgbClr val="FE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21" name="Rectangle 17"/>
          <p:cNvSpPr>
            <a:spLocks noChangeArrowheads="1"/>
          </p:cNvSpPr>
          <p:nvPr/>
        </p:nvSpPr>
        <p:spPr bwMode="auto">
          <a:xfrm>
            <a:off x="328613" y="2525713"/>
            <a:ext cx="1633538" cy="371475"/>
          </a:xfrm>
          <a:prstGeom prst="rect">
            <a:avLst/>
          </a:prstGeom>
          <a:solidFill>
            <a:srgbClr val="FE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22" name="Rectangle 18"/>
          <p:cNvSpPr>
            <a:spLocks noChangeArrowheads="1"/>
          </p:cNvSpPr>
          <p:nvPr/>
        </p:nvSpPr>
        <p:spPr bwMode="auto">
          <a:xfrm>
            <a:off x="1962150" y="2525713"/>
            <a:ext cx="7823200" cy="371475"/>
          </a:xfrm>
          <a:prstGeom prst="rect">
            <a:avLst/>
          </a:prstGeom>
          <a:solidFill>
            <a:srgbClr val="FE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23" name="Rectangle 19"/>
          <p:cNvSpPr>
            <a:spLocks noChangeArrowheads="1"/>
          </p:cNvSpPr>
          <p:nvPr/>
        </p:nvSpPr>
        <p:spPr bwMode="auto">
          <a:xfrm>
            <a:off x="9785350" y="2525713"/>
            <a:ext cx="1084263" cy="371475"/>
          </a:xfrm>
          <a:prstGeom prst="rect">
            <a:avLst/>
          </a:prstGeom>
          <a:solidFill>
            <a:srgbClr val="FE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24" name="Rectangle 20"/>
          <p:cNvSpPr>
            <a:spLocks noChangeArrowheads="1"/>
          </p:cNvSpPr>
          <p:nvPr/>
        </p:nvSpPr>
        <p:spPr bwMode="auto">
          <a:xfrm>
            <a:off x="10869613" y="2525713"/>
            <a:ext cx="1120775" cy="371475"/>
          </a:xfrm>
          <a:prstGeom prst="rect">
            <a:avLst/>
          </a:prstGeom>
          <a:solidFill>
            <a:srgbClr val="FE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25" name="Rectangle 21"/>
          <p:cNvSpPr>
            <a:spLocks noChangeArrowheads="1"/>
          </p:cNvSpPr>
          <p:nvPr/>
        </p:nvSpPr>
        <p:spPr bwMode="auto">
          <a:xfrm>
            <a:off x="328613" y="2897188"/>
            <a:ext cx="1633538" cy="371475"/>
          </a:xfrm>
          <a:prstGeom prst="rect">
            <a:avLst/>
          </a:prstGeom>
          <a:solidFill>
            <a:srgbClr val="FE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26" name="Rectangle 22"/>
          <p:cNvSpPr>
            <a:spLocks noChangeArrowheads="1"/>
          </p:cNvSpPr>
          <p:nvPr/>
        </p:nvSpPr>
        <p:spPr bwMode="auto">
          <a:xfrm>
            <a:off x="1962150" y="2897188"/>
            <a:ext cx="7823200" cy="371475"/>
          </a:xfrm>
          <a:prstGeom prst="rect">
            <a:avLst/>
          </a:prstGeom>
          <a:solidFill>
            <a:srgbClr val="FE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27" name="Rectangle 23"/>
          <p:cNvSpPr>
            <a:spLocks noChangeArrowheads="1"/>
          </p:cNvSpPr>
          <p:nvPr/>
        </p:nvSpPr>
        <p:spPr bwMode="auto">
          <a:xfrm>
            <a:off x="9785350" y="2897188"/>
            <a:ext cx="1084263" cy="371475"/>
          </a:xfrm>
          <a:prstGeom prst="rect">
            <a:avLst/>
          </a:prstGeom>
          <a:solidFill>
            <a:srgbClr val="FE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28" name="Rectangle 24"/>
          <p:cNvSpPr>
            <a:spLocks noChangeArrowheads="1"/>
          </p:cNvSpPr>
          <p:nvPr/>
        </p:nvSpPr>
        <p:spPr bwMode="auto">
          <a:xfrm>
            <a:off x="10869613" y="2897188"/>
            <a:ext cx="1120775" cy="371475"/>
          </a:xfrm>
          <a:prstGeom prst="rect">
            <a:avLst/>
          </a:prstGeom>
          <a:solidFill>
            <a:srgbClr val="FE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29" name="Rectangle 25"/>
          <p:cNvSpPr>
            <a:spLocks noChangeArrowheads="1"/>
          </p:cNvSpPr>
          <p:nvPr/>
        </p:nvSpPr>
        <p:spPr bwMode="auto">
          <a:xfrm>
            <a:off x="328613" y="3268663"/>
            <a:ext cx="1633538" cy="369887"/>
          </a:xfrm>
          <a:prstGeom prst="rect">
            <a:avLst/>
          </a:prstGeom>
          <a:solidFill>
            <a:srgbClr val="FE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30" name="Rectangle 26"/>
          <p:cNvSpPr>
            <a:spLocks noChangeArrowheads="1"/>
          </p:cNvSpPr>
          <p:nvPr/>
        </p:nvSpPr>
        <p:spPr bwMode="auto">
          <a:xfrm>
            <a:off x="1962150" y="3268663"/>
            <a:ext cx="7823200" cy="371475"/>
          </a:xfrm>
          <a:prstGeom prst="rect">
            <a:avLst/>
          </a:prstGeom>
          <a:solidFill>
            <a:srgbClr val="FE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31" name="Rectangle 27"/>
          <p:cNvSpPr>
            <a:spLocks noChangeArrowheads="1"/>
          </p:cNvSpPr>
          <p:nvPr/>
        </p:nvSpPr>
        <p:spPr bwMode="auto">
          <a:xfrm>
            <a:off x="9785350" y="3268663"/>
            <a:ext cx="1084263" cy="371475"/>
          </a:xfrm>
          <a:prstGeom prst="rect">
            <a:avLst/>
          </a:prstGeom>
          <a:solidFill>
            <a:srgbClr val="FE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32" name="Rectangle 28"/>
          <p:cNvSpPr>
            <a:spLocks noChangeArrowheads="1"/>
          </p:cNvSpPr>
          <p:nvPr/>
        </p:nvSpPr>
        <p:spPr bwMode="auto">
          <a:xfrm>
            <a:off x="10869613" y="3268663"/>
            <a:ext cx="1120775" cy="371475"/>
          </a:xfrm>
          <a:prstGeom prst="rect">
            <a:avLst/>
          </a:prstGeom>
          <a:solidFill>
            <a:srgbClr val="FE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33" name="Rectangle 29"/>
          <p:cNvSpPr>
            <a:spLocks noChangeArrowheads="1"/>
          </p:cNvSpPr>
          <p:nvPr/>
        </p:nvSpPr>
        <p:spPr bwMode="auto">
          <a:xfrm>
            <a:off x="328613" y="3638550"/>
            <a:ext cx="1633538" cy="371475"/>
          </a:xfrm>
          <a:prstGeom prst="rect">
            <a:avLst/>
          </a:prstGeom>
          <a:solidFill>
            <a:srgbClr val="FE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34" name="Rectangle 30"/>
          <p:cNvSpPr>
            <a:spLocks noChangeArrowheads="1"/>
          </p:cNvSpPr>
          <p:nvPr/>
        </p:nvSpPr>
        <p:spPr bwMode="auto">
          <a:xfrm>
            <a:off x="1962150" y="3640138"/>
            <a:ext cx="7823200" cy="369887"/>
          </a:xfrm>
          <a:prstGeom prst="rect">
            <a:avLst/>
          </a:prstGeom>
          <a:solidFill>
            <a:srgbClr val="FE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35" name="Rectangle 31"/>
          <p:cNvSpPr>
            <a:spLocks noChangeArrowheads="1"/>
          </p:cNvSpPr>
          <p:nvPr/>
        </p:nvSpPr>
        <p:spPr bwMode="auto">
          <a:xfrm>
            <a:off x="9785350" y="3640138"/>
            <a:ext cx="1084263" cy="369887"/>
          </a:xfrm>
          <a:prstGeom prst="rect">
            <a:avLst/>
          </a:prstGeom>
          <a:solidFill>
            <a:srgbClr val="FE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36" name="Rectangle 32"/>
          <p:cNvSpPr>
            <a:spLocks noChangeArrowheads="1"/>
          </p:cNvSpPr>
          <p:nvPr/>
        </p:nvSpPr>
        <p:spPr bwMode="auto">
          <a:xfrm>
            <a:off x="10869613" y="3640138"/>
            <a:ext cx="1120775" cy="369887"/>
          </a:xfrm>
          <a:prstGeom prst="rect">
            <a:avLst/>
          </a:prstGeom>
          <a:solidFill>
            <a:srgbClr val="FE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37" name="Line 33"/>
          <p:cNvSpPr>
            <a:spLocks noChangeShapeType="1"/>
          </p:cNvSpPr>
          <p:nvPr/>
        </p:nvSpPr>
        <p:spPr bwMode="auto">
          <a:xfrm>
            <a:off x="1962150" y="1198563"/>
            <a:ext cx="0" cy="2817812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38" name="Line 34"/>
          <p:cNvSpPr>
            <a:spLocks noChangeShapeType="1"/>
          </p:cNvSpPr>
          <p:nvPr/>
        </p:nvSpPr>
        <p:spPr bwMode="auto">
          <a:xfrm>
            <a:off x="9785350" y="1198563"/>
            <a:ext cx="0" cy="2817812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39" name="Line 35"/>
          <p:cNvSpPr>
            <a:spLocks noChangeShapeType="1"/>
          </p:cNvSpPr>
          <p:nvPr/>
        </p:nvSpPr>
        <p:spPr bwMode="auto">
          <a:xfrm>
            <a:off x="10869613" y="1198563"/>
            <a:ext cx="0" cy="2817812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40" name="Line 36"/>
          <p:cNvSpPr>
            <a:spLocks noChangeShapeType="1"/>
          </p:cNvSpPr>
          <p:nvPr/>
        </p:nvSpPr>
        <p:spPr bwMode="auto">
          <a:xfrm>
            <a:off x="322263" y="1576388"/>
            <a:ext cx="11674475" cy="0"/>
          </a:xfrm>
          <a:prstGeom prst="line">
            <a:avLst/>
          </a:prstGeom>
          <a:noFill/>
          <a:ln w="381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41" name="Line 37"/>
          <p:cNvSpPr>
            <a:spLocks noChangeShapeType="1"/>
          </p:cNvSpPr>
          <p:nvPr/>
        </p:nvSpPr>
        <p:spPr bwMode="auto">
          <a:xfrm>
            <a:off x="322263" y="2155825"/>
            <a:ext cx="11674475" cy="0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42" name="Line 38"/>
          <p:cNvSpPr>
            <a:spLocks noChangeShapeType="1"/>
          </p:cNvSpPr>
          <p:nvPr/>
        </p:nvSpPr>
        <p:spPr bwMode="auto">
          <a:xfrm>
            <a:off x="322263" y="2525713"/>
            <a:ext cx="11674475" cy="0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43" name="Line 39"/>
          <p:cNvSpPr>
            <a:spLocks noChangeShapeType="1"/>
          </p:cNvSpPr>
          <p:nvPr/>
        </p:nvSpPr>
        <p:spPr bwMode="auto">
          <a:xfrm>
            <a:off x="322263" y="2897188"/>
            <a:ext cx="11674475" cy="0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44" name="Line 40"/>
          <p:cNvSpPr>
            <a:spLocks noChangeShapeType="1"/>
          </p:cNvSpPr>
          <p:nvPr/>
        </p:nvSpPr>
        <p:spPr bwMode="auto">
          <a:xfrm>
            <a:off x="322263" y="3268663"/>
            <a:ext cx="11674475" cy="0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45" name="Line 41"/>
          <p:cNvSpPr>
            <a:spLocks noChangeShapeType="1"/>
          </p:cNvSpPr>
          <p:nvPr/>
        </p:nvSpPr>
        <p:spPr bwMode="auto">
          <a:xfrm>
            <a:off x="322263" y="3640138"/>
            <a:ext cx="11674475" cy="0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46" name="Line 42"/>
          <p:cNvSpPr>
            <a:spLocks noChangeShapeType="1"/>
          </p:cNvSpPr>
          <p:nvPr/>
        </p:nvSpPr>
        <p:spPr bwMode="auto">
          <a:xfrm>
            <a:off x="328613" y="1198563"/>
            <a:ext cx="0" cy="2817812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47" name="Line 43"/>
          <p:cNvSpPr>
            <a:spLocks noChangeShapeType="1"/>
          </p:cNvSpPr>
          <p:nvPr/>
        </p:nvSpPr>
        <p:spPr bwMode="auto">
          <a:xfrm>
            <a:off x="11990388" y="1198563"/>
            <a:ext cx="0" cy="2817812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48" name="Line 44"/>
          <p:cNvSpPr>
            <a:spLocks noChangeShapeType="1"/>
          </p:cNvSpPr>
          <p:nvPr/>
        </p:nvSpPr>
        <p:spPr bwMode="auto">
          <a:xfrm>
            <a:off x="322263" y="1204913"/>
            <a:ext cx="11674475" cy="0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49" name="Line 45"/>
          <p:cNvSpPr>
            <a:spLocks noChangeShapeType="1"/>
          </p:cNvSpPr>
          <p:nvPr/>
        </p:nvSpPr>
        <p:spPr bwMode="auto">
          <a:xfrm>
            <a:off x="322263" y="4010025"/>
            <a:ext cx="11674475" cy="0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50" name="Rectangle 46"/>
          <p:cNvSpPr>
            <a:spLocks noChangeArrowheads="1"/>
          </p:cNvSpPr>
          <p:nvPr/>
        </p:nvSpPr>
        <p:spPr bwMode="auto">
          <a:xfrm>
            <a:off x="2054225" y="1260475"/>
            <a:ext cx="1376363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800" b="1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Beskrivelse</a:t>
            </a:r>
            <a:endParaRPr kumimoji="0" lang="nb-NO" altLang="nb-NO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1" name="Rectangle 47"/>
          <p:cNvSpPr>
            <a:spLocks noChangeArrowheads="1"/>
          </p:cNvSpPr>
          <p:nvPr/>
        </p:nvSpPr>
        <p:spPr bwMode="auto">
          <a:xfrm>
            <a:off x="9877425" y="1260475"/>
            <a:ext cx="757238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800" b="1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Dager</a:t>
            </a:r>
            <a:endParaRPr kumimoji="0" lang="nb-NO" altLang="nb-NO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2" name="Rectangle 48"/>
          <p:cNvSpPr>
            <a:spLocks noChangeArrowheads="1"/>
          </p:cNvSpPr>
          <p:nvPr/>
        </p:nvSpPr>
        <p:spPr bwMode="auto">
          <a:xfrm>
            <a:off x="10961688" y="1260475"/>
            <a:ext cx="731838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800" b="1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Timer</a:t>
            </a:r>
            <a:endParaRPr kumimoji="0" lang="nb-NO" altLang="nb-NO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00" name="Group 99"/>
          <p:cNvGrpSpPr/>
          <p:nvPr/>
        </p:nvGrpSpPr>
        <p:grpSpPr>
          <a:xfrm>
            <a:off x="420688" y="1609790"/>
            <a:ext cx="11366500" cy="542860"/>
            <a:chOff x="420688" y="1609790"/>
            <a:chExt cx="11366500" cy="542860"/>
          </a:xfrm>
        </p:grpSpPr>
        <p:sp>
          <p:nvSpPr>
            <p:cNvPr id="59" name="Rectangle 55"/>
            <p:cNvSpPr>
              <a:spLocks noChangeArrowheads="1"/>
            </p:cNvSpPr>
            <p:nvPr/>
          </p:nvSpPr>
          <p:spPr bwMode="auto">
            <a:xfrm>
              <a:off x="5099050" y="1609790"/>
              <a:ext cx="157163" cy="271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-</a:t>
              </a:r>
              <a:endParaRPr kumimoji="0" lang="nb-NO" altLang="nb-NO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3" name="Rectangle 49"/>
            <p:cNvSpPr>
              <a:spLocks noChangeArrowheads="1"/>
            </p:cNvSpPr>
            <p:nvPr/>
          </p:nvSpPr>
          <p:spPr bwMode="auto">
            <a:xfrm>
              <a:off x="420688" y="1609790"/>
              <a:ext cx="565150" cy="271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Krav </a:t>
              </a:r>
              <a:endParaRPr kumimoji="0" lang="nb-NO" altLang="nb-NO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4" name="Rectangle 50"/>
            <p:cNvSpPr>
              <a:spLocks noChangeArrowheads="1"/>
            </p:cNvSpPr>
            <p:nvPr/>
          </p:nvSpPr>
          <p:spPr bwMode="auto">
            <a:xfrm>
              <a:off x="895350" y="1609790"/>
              <a:ext cx="201613" cy="271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–</a:t>
              </a:r>
              <a:endParaRPr kumimoji="0" lang="nb-NO" altLang="nb-NO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5" name="Rectangle 51"/>
            <p:cNvSpPr>
              <a:spLocks noChangeArrowheads="1"/>
            </p:cNvSpPr>
            <p:nvPr/>
          </p:nvSpPr>
          <p:spPr bwMode="auto">
            <a:xfrm>
              <a:off x="1054100" y="1638300"/>
              <a:ext cx="508000" cy="271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AML</a:t>
              </a:r>
              <a:endParaRPr kumimoji="0" lang="nb-NO" altLang="nb-NO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6" name="Rectangle 52"/>
            <p:cNvSpPr>
              <a:spLocks noChangeArrowheads="1"/>
            </p:cNvSpPr>
            <p:nvPr/>
          </p:nvSpPr>
          <p:spPr bwMode="auto">
            <a:xfrm>
              <a:off x="2054225" y="1638300"/>
              <a:ext cx="654050" cy="271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«HMS</a:t>
              </a:r>
              <a:endParaRPr kumimoji="0" lang="nb-NO" altLang="nb-NO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7" name="Rectangle 53"/>
            <p:cNvSpPr>
              <a:spLocks noChangeArrowheads="1"/>
            </p:cNvSpPr>
            <p:nvPr/>
          </p:nvSpPr>
          <p:spPr bwMode="auto">
            <a:xfrm>
              <a:off x="2617788" y="1609790"/>
              <a:ext cx="158750" cy="271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-</a:t>
              </a:r>
              <a:endParaRPr kumimoji="0" lang="nb-NO" altLang="nb-NO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8" name="Rectangle 54"/>
            <p:cNvSpPr>
              <a:spLocks noChangeArrowheads="1"/>
            </p:cNvSpPr>
            <p:nvPr/>
          </p:nvSpPr>
          <p:spPr bwMode="auto">
            <a:xfrm>
              <a:off x="2686050" y="1638300"/>
              <a:ext cx="2501900" cy="271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grunnkurs» = Lovpålagt 40</a:t>
              </a:r>
              <a:endParaRPr kumimoji="0" lang="nb-NO" altLang="nb-NO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0" name="Rectangle 56"/>
            <p:cNvSpPr>
              <a:spLocks noChangeArrowheads="1"/>
            </p:cNvSpPr>
            <p:nvPr/>
          </p:nvSpPr>
          <p:spPr bwMode="auto">
            <a:xfrm>
              <a:off x="5165725" y="1638300"/>
              <a:ext cx="2509838" cy="271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 dirty="0" err="1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timerskurs</a:t>
              </a:r>
              <a:r>
                <a:rPr kumimoji="0" lang="nb-NO" altLang="nb-NO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 for verneombud</a:t>
              </a:r>
              <a:endParaRPr kumimoji="0" lang="nb-NO" altLang="nb-NO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1" name="Rectangle 57"/>
            <p:cNvSpPr>
              <a:spLocks noChangeArrowheads="1"/>
            </p:cNvSpPr>
            <p:nvPr/>
          </p:nvSpPr>
          <p:spPr bwMode="auto">
            <a:xfrm>
              <a:off x="7643813" y="1638300"/>
              <a:ext cx="1604963" cy="271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og medlemmer i </a:t>
              </a:r>
              <a:endParaRPr kumimoji="0" lang="nb-NO" altLang="nb-N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2" name="Rectangle 58"/>
            <p:cNvSpPr>
              <a:spLocks noChangeArrowheads="1"/>
            </p:cNvSpPr>
            <p:nvPr/>
          </p:nvSpPr>
          <p:spPr bwMode="auto">
            <a:xfrm>
              <a:off x="2054225" y="1881188"/>
              <a:ext cx="1162050" cy="271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AMU/LAMU</a:t>
              </a:r>
              <a:endParaRPr kumimoji="0" lang="nb-NO" altLang="nb-N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3" name="Rectangle 59"/>
            <p:cNvSpPr>
              <a:spLocks noChangeArrowheads="1"/>
            </p:cNvSpPr>
            <p:nvPr/>
          </p:nvSpPr>
          <p:spPr bwMode="auto">
            <a:xfrm>
              <a:off x="10961688" y="1638300"/>
              <a:ext cx="825500" cy="271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40 timer</a:t>
              </a:r>
              <a:endParaRPr kumimoji="0" lang="nb-NO" altLang="nb-NO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420688" y="2217738"/>
            <a:ext cx="10404475" cy="271462"/>
            <a:chOff x="420688" y="2217738"/>
            <a:chExt cx="10404475" cy="271462"/>
          </a:xfrm>
        </p:grpSpPr>
        <p:sp>
          <p:nvSpPr>
            <p:cNvPr id="68" name="Rectangle 64"/>
            <p:cNvSpPr>
              <a:spLocks noChangeArrowheads="1"/>
            </p:cNvSpPr>
            <p:nvPr/>
          </p:nvSpPr>
          <p:spPr bwMode="auto">
            <a:xfrm>
              <a:off x="4948238" y="2217738"/>
              <a:ext cx="157163" cy="271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-</a:t>
              </a:r>
              <a:endParaRPr kumimoji="0" lang="nb-NO" altLang="nb-NO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grpSp>
          <p:nvGrpSpPr>
            <p:cNvPr id="94" name="Group 93"/>
            <p:cNvGrpSpPr/>
            <p:nvPr/>
          </p:nvGrpSpPr>
          <p:grpSpPr>
            <a:xfrm>
              <a:off x="420688" y="2217738"/>
              <a:ext cx="10404475" cy="271462"/>
              <a:chOff x="420688" y="2217738"/>
              <a:chExt cx="10404475" cy="271462"/>
            </a:xfrm>
          </p:grpSpPr>
          <p:sp>
            <p:nvSpPr>
              <p:cNvPr id="64" name="Rectangle 60"/>
              <p:cNvSpPr>
                <a:spLocks noChangeArrowheads="1"/>
              </p:cNvSpPr>
              <p:nvPr/>
            </p:nvSpPr>
            <p:spPr bwMode="auto">
              <a:xfrm>
                <a:off x="420688" y="2217738"/>
                <a:ext cx="565150" cy="2714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altLang="nb-NO" sz="1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Krav </a:t>
                </a:r>
                <a:endParaRPr kumimoji="0" lang="nb-NO" altLang="nb-NO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5" name="Rectangle 61"/>
              <p:cNvSpPr>
                <a:spLocks noChangeArrowheads="1"/>
              </p:cNvSpPr>
              <p:nvPr/>
            </p:nvSpPr>
            <p:spPr bwMode="auto">
              <a:xfrm>
                <a:off x="895350" y="2217738"/>
                <a:ext cx="201613" cy="2714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altLang="nb-NO" sz="16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–</a:t>
                </a:r>
                <a:endParaRPr kumimoji="0" lang="nb-NO" altLang="nb-NO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6" name="Rectangle 62"/>
              <p:cNvSpPr>
                <a:spLocks noChangeArrowheads="1"/>
              </p:cNvSpPr>
              <p:nvPr/>
            </p:nvSpPr>
            <p:spPr bwMode="auto">
              <a:xfrm>
                <a:off x="1065213" y="2217738"/>
                <a:ext cx="439738" cy="2714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altLang="nb-NO" sz="16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UiO</a:t>
                </a:r>
                <a:endParaRPr kumimoji="0" lang="nb-NO" altLang="nb-NO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7" name="Rectangle 63"/>
              <p:cNvSpPr>
                <a:spLocks noChangeArrowheads="1"/>
              </p:cNvSpPr>
              <p:nvPr/>
            </p:nvSpPr>
            <p:spPr bwMode="auto">
              <a:xfrm>
                <a:off x="2054225" y="2217738"/>
                <a:ext cx="2984500" cy="2714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altLang="nb-NO" sz="1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Fremforhandlet omfang av HMS</a:t>
                </a:r>
                <a:endParaRPr kumimoji="0" lang="nb-NO" altLang="nb-NO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69" name="Rectangle 65"/>
              <p:cNvSpPr>
                <a:spLocks noChangeArrowheads="1"/>
              </p:cNvSpPr>
              <p:nvPr/>
            </p:nvSpPr>
            <p:spPr bwMode="auto">
              <a:xfrm>
                <a:off x="5014913" y="2217738"/>
                <a:ext cx="1682750" cy="2714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altLang="nb-NO" sz="1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grunnkurs på UiO</a:t>
                </a:r>
                <a:endParaRPr kumimoji="0" lang="nb-NO" altLang="nb-NO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70" name="Rectangle 66"/>
              <p:cNvSpPr>
                <a:spLocks noChangeArrowheads="1"/>
              </p:cNvSpPr>
              <p:nvPr/>
            </p:nvSpPr>
            <p:spPr bwMode="auto">
              <a:xfrm>
                <a:off x="9877425" y="2217738"/>
                <a:ext cx="947738" cy="2714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altLang="nb-NO" sz="1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3,5 dager</a:t>
                </a:r>
                <a:endParaRPr kumimoji="0" lang="nb-NO" altLang="nb-NO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95" name="Group 94"/>
          <p:cNvGrpSpPr/>
          <p:nvPr/>
        </p:nvGrpSpPr>
        <p:grpSpPr>
          <a:xfrm>
            <a:off x="420688" y="2586038"/>
            <a:ext cx="10404475" cy="271462"/>
            <a:chOff x="420688" y="2586038"/>
            <a:chExt cx="10404475" cy="271462"/>
          </a:xfrm>
        </p:grpSpPr>
        <p:sp>
          <p:nvSpPr>
            <p:cNvPr id="71" name="Rectangle 67"/>
            <p:cNvSpPr>
              <a:spLocks noChangeArrowheads="1"/>
            </p:cNvSpPr>
            <p:nvPr/>
          </p:nvSpPr>
          <p:spPr bwMode="auto">
            <a:xfrm>
              <a:off x="420688" y="2586038"/>
              <a:ext cx="1084263" cy="271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Før korona</a:t>
              </a:r>
              <a:endParaRPr kumimoji="0" lang="nb-NO" altLang="nb-NO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2" name="Rectangle 68"/>
            <p:cNvSpPr>
              <a:spLocks noChangeArrowheads="1"/>
            </p:cNvSpPr>
            <p:nvPr/>
          </p:nvSpPr>
          <p:spPr bwMode="auto">
            <a:xfrm>
              <a:off x="2054225" y="2586038"/>
              <a:ext cx="1649413" cy="271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Modulbasert kurs</a:t>
              </a:r>
              <a:endParaRPr kumimoji="0" lang="nb-NO" altLang="nb-N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3" name="Rectangle 69"/>
            <p:cNvSpPr>
              <a:spLocks noChangeArrowheads="1"/>
            </p:cNvSpPr>
            <p:nvPr/>
          </p:nvSpPr>
          <p:spPr bwMode="auto">
            <a:xfrm>
              <a:off x="3670300" y="2586038"/>
              <a:ext cx="5819775" cy="271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på UiO: 7 obligatoriske moduler på en halv dag hver, klasserom</a:t>
              </a:r>
              <a:endParaRPr kumimoji="0" lang="nb-NO" altLang="nb-N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4" name="Rectangle 70"/>
            <p:cNvSpPr>
              <a:spLocks noChangeArrowheads="1"/>
            </p:cNvSpPr>
            <p:nvPr/>
          </p:nvSpPr>
          <p:spPr bwMode="auto">
            <a:xfrm>
              <a:off x="9877425" y="2586038"/>
              <a:ext cx="947738" cy="271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3,5 dager</a:t>
              </a:r>
              <a:endParaRPr kumimoji="0" lang="nb-NO" altLang="nb-N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grpSp>
        <p:nvGrpSpPr>
          <p:cNvPr id="102" name="Group 101"/>
          <p:cNvGrpSpPr/>
          <p:nvPr/>
        </p:nvGrpSpPr>
        <p:grpSpPr>
          <a:xfrm>
            <a:off x="420688" y="2959100"/>
            <a:ext cx="11253788" cy="271462"/>
            <a:chOff x="420688" y="2959100"/>
            <a:chExt cx="11253788" cy="271462"/>
          </a:xfrm>
        </p:grpSpPr>
        <p:sp>
          <p:nvSpPr>
            <p:cNvPr id="77" name="Rectangle 73"/>
            <p:cNvSpPr>
              <a:spLocks noChangeArrowheads="1"/>
            </p:cNvSpPr>
            <p:nvPr/>
          </p:nvSpPr>
          <p:spPr bwMode="auto">
            <a:xfrm>
              <a:off x="2190750" y="2959100"/>
              <a:ext cx="158750" cy="271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-</a:t>
              </a:r>
              <a:endParaRPr kumimoji="0" lang="nb-NO" altLang="nb-NO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9" name="Rectangle 75"/>
            <p:cNvSpPr>
              <a:spLocks noChangeArrowheads="1"/>
            </p:cNvSpPr>
            <p:nvPr/>
          </p:nvSpPr>
          <p:spPr bwMode="auto">
            <a:xfrm>
              <a:off x="7959725" y="2959100"/>
              <a:ext cx="158750" cy="271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-</a:t>
              </a:r>
              <a:endParaRPr kumimoji="0" lang="nb-NO" altLang="nb-N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grpSp>
          <p:nvGrpSpPr>
            <p:cNvPr id="96" name="Group 95"/>
            <p:cNvGrpSpPr/>
            <p:nvPr/>
          </p:nvGrpSpPr>
          <p:grpSpPr>
            <a:xfrm>
              <a:off x="420688" y="2959100"/>
              <a:ext cx="11253788" cy="271462"/>
              <a:chOff x="420688" y="2959100"/>
              <a:chExt cx="11253788" cy="271462"/>
            </a:xfrm>
          </p:grpSpPr>
          <p:sp>
            <p:nvSpPr>
              <p:cNvPr id="75" name="Rectangle 71"/>
              <p:cNvSpPr>
                <a:spLocks noChangeArrowheads="1"/>
              </p:cNvSpPr>
              <p:nvPr/>
            </p:nvSpPr>
            <p:spPr bwMode="auto">
              <a:xfrm>
                <a:off x="420688" y="2959100"/>
                <a:ext cx="1320800" cy="2714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altLang="nb-NO" sz="16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Under korona</a:t>
                </a:r>
                <a:endParaRPr kumimoji="0" lang="nb-NO" altLang="nb-NO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76" name="Rectangle 72"/>
              <p:cNvSpPr>
                <a:spLocks noChangeArrowheads="1"/>
              </p:cNvSpPr>
              <p:nvPr/>
            </p:nvSpPr>
            <p:spPr bwMode="auto">
              <a:xfrm>
                <a:off x="2054225" y="2959100"/>
                <a:ext cx="225425" cy="2714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altLang="nb-NO" sz="1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E</a:t>
                </a:r>
                <a:endParaRPr kumimoji="0" lang="nb-NO" altLang="nb-NO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78" name="Rectangle 74"/>
              <p:cNvSpPr>
                <a:spLocks noChangeArrowheads="1"/>
              </p:cNvSpPr>
              <p:nvPr/>
            </p:nvSpPr>
            <p:spPr bwMode="auto">
              <a:xfrm>
                <a:off x="2257425" y="2959100"/>
                <a:ext cx="5792788" cy="2714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altLang="nb-NO" sz="16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læring tilsvarende 2,5 dagers klasseromsundervisning (modul 1</a:t>
                </a:r>
                <a:endParaRPr kumimoji="0" lang="nb-NO" altLang="nb-NO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0" name="Rectangle 76"/>
              <p:cNvSpPr>
                <a:spLocks noChangeArrowheads="1"/>
              </p:cNvSpPr>
              <p:nvPr/>
            </p:nvSpPr>
            <p:spPr bwMode="auto">
              <a:xfrm>
                <a:off x="8026400" y="2959100"/>
                <a:ext cx="271463" cy="2714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altLang="nb-NO" sz="1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4)</a:t>
                </a:r>
                <a:endParaRPr kumimoji="0" lang="nb-NO" altLang="nb-NO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81" name="Rectangle 77"/>
              <p:cNvSpPr>
                <a:spLocks noChangeArrowheads="1"/>
              </p:cNvSpPr>
              <p:nvPr/>
            </p:nvSpPr>
            <p:spPr bwMode="auto">
              <a:xfrm>
                <a:off x="10961688" y="2959100"/>
                <a:ext cx="712788" cy="2714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altLang="nb-NO" sz="1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8 timer</a:t>
                </a:r>
                <a:endParaRPr kumimoji="0" lang="nb-NO" altLang="nb-NO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103" name="Group 102"/>
          <p:cNvGrpSpPr/>
          <p:nvPr/>
        </p:nvGrpSpPr>
        <p:grpSpPr>
          <a:xfrm>
            <a:off x="420688" y="3330575"/>
            <a:ext cx="11253788" cy="642937"/>
            <a:chOff x="420688" y="3330575"/>
            <a:chExt cx="11253788" cy="642937"/>
          </a:xfrm>
        </p:grpSpPr>
        <p:sp>
          <p:nvSpPr>
            <p:cNvPr id="84" name="Rectangle 80"/>
            <p:cNvSpPr>
              <a:spLocks noChangeArrowheads="1"/>
            </p:cNvSpPr>
            <p:nvPr/>
          </p:nvSpPr>
          <p:spPr bwMode="auto">
            <a:xfrm>
              <a:off x="2190750" y="3330575"/>
              <a:ext cx="158750" cy="271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-</a:t>
              </a:r>
              <a:endParaRPr kumimoji="0" lang="nb-NO" altLang="nb-NO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6" name="Rectangle 82"/>
            <p:cNvSpPr>
              <a:spLocks noChangeArrowheads="1"/>
            </p:cNvSpPr>
            <p:nvPr/>
          </p:nvSpPr>
          <p:spPr bwMode="auto">
            <a:xfrm>
              <a:off x="8240713" y="3330575"/>
              <a:ext cx="158750" cy="271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-</a:t>
              </a:r>
              <a:endParaRPr kumimoji="0" lang="nb-NO" altLang="nb-N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0" name="Rectangle 86"/>
            <p:cNvSpPr>
              <a:spLocks noChangeArrowheads="1"/>
            </p:cNvSpPr>
            <p:nvPr/>
          </p:nvSpPr>
          <p:spPr bwMode="auto">
            <a:xfrm>
              <a:off x="4956175" y="3702050"/>
              <a:ext cx="158750" cy="271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-</a:t>
              </a:r>
              <a:endParaRPr kumimoji="0" lang="nb-NO" altLang="nb-N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grpSp>
          <p:nvGrpSpPr>
            <p:cNvPr id="98" name="Group 97"/>
            <p:cNvGrpSpPr/>
            <p:nvPr/>
          </p:nvGrpSpPr>
          <p:grpSpPr>
            <a:xfrm>
              <a:off x="420688" y="3330575"/>
              <a:ext cx="11253788" cy="642937"/>
              <a:chOff x="420688" y="3330575"/>
              <a:chExt cx="11253788" cy="642937"/>
            </a:xfrm>
          </p:grpSpPr>
          <p:grpSp>
            <p:nvGrpSpPr>
              <p:cNvPr id="97" name="Group 96"/>
              <p:cNvGrpSpPr/>
              <p:nvPr/>
            </p:nvGrpSpPr>
            <p:grpSpPr>
              <a:xfrm>
                <a:off x="420688" y="3330575"/>
                <a:ext cx="11253788" cy="271462"/>
                <a:chOff x="420688" y="3330575"/>
                <a:chExt cx="11253788" cy="271462"/>
              </a:xfrm>
            </p:grpSpPr>
            <p:sp>
              <p:nvSpPr>
                <p:cNvPr id="82" name="Rectangle 78"/>
                <p:cNvSpPr>
                  <a:spLocks noChangeArrowheads="1"/>
                </p:cNvSpPr>
                <p:nvPr/>
              </p:nvSpPr>
              <p:spPr bwMode="auto">
                <a:xfrm>
                  <a:off x="420688" y="3330575"/>
                  <a:ext cx="1490663" cy="27146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286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743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200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657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altLang="nb-NO" sz="16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Skisse fra 2022</a:t>
                  </a:r>
                  <a:endParaRPr kumimoji="0" lang="nb-NO" altLang="nb-NO" sz="1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83" name="Rectangle 79"/>
                <p:cNvSpPr>
                  <a:spLocks noChangeArrowheads="1"/>
                </p:cNvSpPr>
                <p:nvPr/>
              </p:nvSpPr>
              <p:spPr bwMode="auto">
                <a:xfrm>
                  <a:off x="2054225" y="3330575"/>
                  <a:ext cx="225425" cy="27146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286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743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200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657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altLang="nb-NO" sz="1600" b="0" i="0" u="none" strike="noStrike" cap="none" normalizeH="0" baseline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E</a:t>
                  </a:r>
                  <a:endParaRPr kumimoji="0" lang="nb-NO" altLang="nb-NO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85" name="Rectangle 81"/>
                <p:cNvSpPr>
                  <a:spLocks noChangeArrowheads="1"/>
                </p:cNvSpPr>
                <p:nvPr/>
              </p:nvSpPr>
              <p:spPr bwMode="auto">
                <a:xfrm>
                  <a:off x="2257425" y="3330575"/>
                  <a:ext cx="6076950" cy="27146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286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743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200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657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altLang="nb-NO" sz="1600" b="0" i="0" u="none" strike="noStrike" cap="none" normalizeH="0" baseline="0" dirty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læring på tilsvarende 2,5 dagers klasseromsundervisning (modul 1</a:t>
                  </a:r>
                  <a:endParaRPr kumimoji="0" lang="nb-NO" altLang="nb-NO" sz="18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87" name="Rectangle 83"/>
                <p:cNvSpPr>
                  <a:spLocks noChangeArrowheads="1"/>
                </p:cNvSpPr>
                <p:nvPr/>
              </p:nvSpPr>
              <p:spPr bwMode="auto">
                <a:xfrm>
                  <a:off x="8308975" y="3330575"/>
                  <a:ext cx="269875" cy="27146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286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743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200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657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altLang="nb-NO" sz="1600" b="0" i="0" u="none" strike="noStrike" cap="none" normalizeH="0" baseline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4)</a:t>
                  </a:r>
                  <a:endParaRPr kumimoji="0" lang="nb-NO" altLang="nb-NO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88" name="Rectangle 84"/>
                <p:cNvSpPr>
                  <a:spLocks noChangeArrowheads="1"/>
                </p:cNvSpPr>
                <p:nvPr/>
              </p:nvSpPr>
              <p:spPr bwMode="auto">
                <a:xfrm>
                  <a:off x="10961688" y="3330575"/>
                  <a:ext cx="712788" cy="27146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457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914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371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18288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2860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7432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2004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657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nb-NO" altLang="nb-NO" sz="1600" b="0" i="0" u="none" strike="noStrike" cap="none" normalizeH="0" baseline="0" smtClean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latin typeface="Arial" panose="020B0604020202020204" pitchFamily="34" charset="0"/>
                    </a:rPr>
                    <a:t>8 timer</a:t>
                  </a:r>
                  <a:endParaRPr kumimoji="0" lang="nb-NO" altLang="nb-NO" sz="1800" b="0" i="0" u="none" strike="noStrike" cap="none" normalizeH="0" baseline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anose="020B0604020202020204" pitchFamily="34" charset="0"/>
                  </a:endParaRPr>
                </a:p>
              </p:txBody>
            </p:sp>
          </p:grpSp>
          <p:sp>
            <p:nvSpPr>
              <p:cNvPr id="89" name="Rectangle 85"/>
              <p:cNvSpPr>
                <a:spLocks noChangeArrowheads="1"/>
              </p:cNvSpPr>
              <p:nvPr/>
            </p:nvSpPr>
            <p:spPr bwMode="auto">
              <a:xfrm>
                <a:off x="2054225" y="3702050"/>
                <a:ext cx="2987675" cy="2714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altLang="nb-NO" sz="16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Påbygning (tilpasset fra modul 5</a:t>
                </a:r>
                <a:endParaRPr kumimoji="0" lang="nb-NO" altLang="nb-NO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1" name="Rectangle 87"/>
              <p:cNvSpPr>
                <a:spLocks noChangeArrowheads="1"/>
              </p:cNvSpPr>
              <p:nvPr/>
            </p:nvSpPr>
            <p:spPr bwMode="auto">
              <a:xfrm>
                <a:off x="5024438" y="3702050"/>
                <a:ext cx="269875" cy="2714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altLang="nb-NO" sz="1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7)</a:t>
                </a:r>
                <a:endParaRPr kumimoji="0" lang="nb-NO" altLang="nb-NO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92" name="Rectangle 88"/>
              <p:cNvSpPr>
                <a:spLocks noChangeArrowheads="1"/>
              </p:cNvSpPr>
              <p:nvPr/>
            </p:nvSpPr>
            <p:spPr bwMode="auto">
              <a:xfrm>
                <a:off x="9877425" y="3702050"/>
                <a:ext cx="596900" cy="2714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altLang="nb-NO" sz="1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1 dag</a:t>
                </a:r>
                <a:endParaRPr kumimoji="0" lang="nb-NO" altLang="nb-NO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61457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Kursregistrering</a:t>
            </a:r>
            <a:endParaRPr lang="nb-NO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rPr lang="nb-NO" dirty="0" smtClean="0"/>
              <a:t>System for registrering av HMS-kurs</a:t>
            </a:r>
            <a:endParaRPr lang="nb-NO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9"/>
          </p:nvPr>
        </p:nvSpPr>
        <p:spPr/>
        <p:txBody>
          <a:bodyPr/>
          <a:lstStyle/>
          <a:p>
            <a:r>
              <a:rPr lang="nb-NO" dirty="0" smtClean="0"/>
              <a:t>Gjennomføring registrert i SAP siden 2012</a:t>
            </a:r>
          </a:p>
          <a:p>
            <a:r>
              <a:rPr lang="nb-NO" dirty="0" smtClean="0"/>
              <a:t>Ledere kan hente ut rapporter</a:t>
            </a:r>
          </a:p>
          <a:p>
            <a:r>
              <a:rPr lang="nb-NO" dirty="0" smtClean="0"/>
              <a:t>Data overført til BOTT-SAP</a:t>
            </a:r>
          </a:p>
          <a:p>
            <a:pPr lvl="1"/>
            <a:r>
              <a:rPr lang="nb-NO" dirty="0" smtClean="0"/>
              <a:t>Mangler en kolonne i lederrapportene - pågående</a:t>
            </a:r>
          </a:p>
          <a:p>
            <a:pPr lvl="1"/>
            <a:r>
              <a:rPr lang="nb-NO" dirty="0" smtClean="0"/>
              <a:t>Fortsatt ikke mulig for den enkelte å se hvilke kurs man selv har gjennomført</a:t>
            </a:r>
            <a:endParaRPr lang="nb-NO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8" name="Content Placeholder 7"/>
          <p:cNvSpPr>
            <a:spLocks noGrp="1"/>
          </p:cNvSpPr>
          <p:nvPr>
            <p:ph sz="half" idx="3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11591925" y="6264275"/>
            <a:ext cx="600075" cy="365125"/>
          </a:xfrm>
        </p:spPr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8625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HMS-opplæring for ledere</a:t>
            </a:r>
            <a:endParaRPr lang="nb-N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Side </a:t>
            </a:r>
            <a:fld id="{5251F420-7306-4E7C-A79E-F31A38F7D39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79411" y="4604455"/>
            <a:ext cx="482696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800" b="1" dirty="0" smtClean="0"/>
              <a:t>Plan videre:</a:t>
            </a:r>
          </a:p>
          <a:p>
            <a:r>
              <a:rPr lang="nb-NO" sz="1800" dirty="0" smtClean="0"/>
              <a:t>HMSB setter ned en arbeidsgruppe på nyåret</a:t>
            </a:r>
            <a:endParaRPr lang="nb-NO" sz="1800" dirty="0" smtClean="0">
              <a:solidFill>
                <a:srgbClr val="FF000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800" dirty="0" smtClean="0"/>
              <a:t>Utvikler konsept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800" dirty="0" smtClean="0"/>
              <a:t>Forankring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800" dirty="0" smtClean="0"/>
              <a:t>Kursutvikling og piloter</a:t>
            </a:r>
            <a:endParaRPr lang="nb-NO" sz="1800" dirty="0"/>
          </a:p>
        </p:txBody>
      </p:sp>
      <p:sp>
        <p:nvSpPr>
          <p:cNvPr id="10" name="AutoShape 3"/>
          <p:cNvSpPr>
            <a:spLocks noChangeAspect="1" noChangeArrowheads="1" noTextEdit="1"/>
          </p:cNvSpPr>
          <p:nvPr/>
        </p:nvSpPr>
        <p:spPr bwMode="auto">
          <a:xfrm>
            <a:off x="398463" y="915988"/>
            <a:ext cx="11468100" cy="2611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406401" y="941388"/>
            <a:ext cx="1704975" cy="390525"/>
          </a:xfrm>
          <a:prstGeom prst="rect">
            <a:avLst/>
          </a:prstGeom>
          <a:solidFill>
            <a:srgbClr val="FB66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2111376" y="941388"/>
            <a:ext cx="8304213" cy="390525"/>
          </a:xfrm>
          <a:prstGeom prst="rect">
            <a:avLst/>
          </a:prstGeom>
          <a:solidFill>
            <a:srgbClr val="FB66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3" name="Rectangle 7"/>
          <p:cNvSpPr>
            <a:spLocks noChangeArrowheads="1"/>
          </p:cNvSpPr>
          <p:nvPr/>
        </p:nvSpPr>
        <p:spPr bwMode="auto">
          <a:xfrm>
            <a:off x="10415588" y="941388"/>
            <a:ext cx="1423988" cy="390525"/>
          </a:xfrm>
          <a:prstGeom prst="rect">
            <a:avLst/>
          </a:prstGeom>
          <a:solidFill>
            <a:srgbClr val="FB66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4" name="Rectangle 8"/>
          <p:cNvSpPr>
            <a:spLocks noChangeArrowheads="1"/>
          </p:cNvSpPr>
          <p:nvPr/>
        </p:nvSpPr>
        <p:spPr bwMode="auto">
          <a:xfrm>
            <a:off x="406401" y="1331913"/>
            <a:ext cx="1704975" cy="390525"/>
          </a:xfrm>
          <a:prstGeom prst="rect">
            <a:avLst/>
          </a:prstGeom>
          <a:solidFill>
            <a:srgbClr val="FE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5" name="Rectangle 9"/>
          <p:cNvSpPr>
            <a:spLocks noChangeArrowheads="1"/>
          </p:cNvSpPr>
          <p:nvPr/>
        </p:nvSpPr>
        <p:spPr bwMode="auto">
          <a:xfrm>
            <a:off x="2111376" y="1331913"/>
            <a:ext cx="8304213" cy="390525"/>
          </a:xfrm>
          <a:prstGeom prst="rect">
            <a:avLst/>
          </a:prstGeom>
          <a:solidFill>
            <a:srgbClr val="FE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6" name="Rectangle 10"/>
          <p:cNvSpPr>
            <a:spLocks noChangeArrowheads="1"/>
          </p:cNvSpPr>
          <p:nvPr/>
        </p:nvSpPr>
        <p:spPr bwMode="auto">
          <a:xfrm>
            <a:off x="10415588" y="1331913"/>
            <a:ext cx="1423988" cy="390525"/>
          </a:xfrm>
          <a:prstGeom prst="rect">
            <a:avLst/>
          </a:prstGeom>
          <a:solidFill>
            <a:srgbClr val="FE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7" name="Rectangle 11"/>
          <p:cNvSpPr>
            <a:spLocks noChangeArrowheads="1"/>
          </p:cNvSpPr>
          <p:nvPr/>
        </p:nvSpPr>
        <p:spPr bwMode="auto">
          <a:xfrm>
            <a:off x="406401" y="1722438"/>
            <a:ext cx="1704975" cy="611187"/>
          </a:xfrm>
          <a:prstGeom prst="rect">
            <a:avLst/>
          </a:prstGeom>
          <a:solidFill>
            <a:srgbClr val="FE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8" name="Rectangle 12"/>
          <p:cNvSpPr>
            <a:spLocks noChangeArrowheads="1"/>
          </p:cNvSpPr>
          <p:nvPr/>
        </p:nvSpPr>
        <p:spPr bwMode="auto">
          <a:xfrm>
            <a:off x="2111376" y="1722438"/>
            <a:ext cx="8304213" cy="611187"/>
          </a:xfrm>
          <a:prstGeom prst="rect">
            <a:avLst/>
          </a:prstGeom>
          <a:solidFill>
            <a:srgbClr val="FE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9" name="Rectangle 13"/>
          <p:cNvSpPr>
            <a:spLocks noChangeArrowheads="1"/>
          </p:cNvSpPr>
          <p:nvPr/>
        </p:nvSpPr>
        <p:spPr bwMode="auto">
          <a:xfrm>
            <a:off x="10415588" y="1722438"/>
            <a:ext cx="1423988" cy="611187"/>
          </a:xfrm>
          <a:prstGeom prst="rect">
            <a:avLst/>
          </a:prstGeom>
          <a:solidFill>
            <a:srgbClr val="FE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20" name="Rectangle 14"/>
          <p:cNvSpPr>
            <a:spLocks noChangeArrowheads="1"/>
          </p:cNvSpPr>
          <p:nvPr/>
        </p:nvSpPr>
        <p:spPr bwMode="auto">
          <a:xfrm>
            <a:off x="406401" y="2333625"/>
            <a:ext cx="1704975" cy="390525"/>
          </a:xfrm>
          <a:prstGeom prst="rect">
            <a:avLst/>
          </a:prstGeom>
          <a:solidFill>
            <a:srgbClr val="FE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21" name="Rectangle 15"/>
          <p:cNvSpPr>
            <a:spLocks noChangeArrowheads="1"/>
          </p:cNvSpPr>
          <p:nvPr/>
        </p:nvSpPr>
        <p:spPr bwMode="auto">
          <a:xfrm>
            <a:off x="2111376" y="2333625"/>
            <a:ext cx="8304213" cy="392112"/>
          </a:xfrm>
          <a:prstGeom prst="rect">
            <a:avLst/>
          </a:prstGeom>
          <a:solidFill>
            <a:srgbClr val="FE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22" name="Rectangle 16"/>
          <p:cNvSpPr>
            <a:spLocks noChangeArrowheads="1"/>
          </p:cNvSpPr>
          <p:nvPr/>
        </p:nvSpPr>
        <p:spPr bwMode="auto">
          <a:xfrm>
            <a:off x="10415588" y="2333625"/>
            <a:ext cx="1423988" cy="392112"/>
          </a:xfrm>
          <a:prstGeom prst="rect">
            <a:avLst/>
          </a:prstGeom>
          <a:solidFill>
            <a:srgbClr val="FE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23" name="Rectangle 17"/>
          <p:cNvSpPr>
            <a:spLocks noChangeArrowheads="1"/>
          </p:cNvSpPr>
          <p:nvPr/>
        </p:nvSpPr>
        <p:spPr bwMode="auto">
          <a:xfrm>
            <a:off x="406401" y="2724150"/>
            <a:ext cx="1704975" cy="392112"/>
          </a:xfrm>
          <a:prstGeom prst="rect">
            <a:avLst/>
          </a:prstGeom>
          <a:solidFill>
            <a:srgbClr val="FE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24" name="Rectangle 18"/>
          <p:cNvSpPr>
            <a:spLocks noChangeArrowheads="1"/>
          </p:cNvSpPr>
          <p:nvPr/>
        </p:nvSpPr>
        <p:spPr bwMode="auto">
          <a:xfrm>
            <a:off x="2111376" y="2725738"/>
            <a:ext cx="8304213" cy="390525"/>
          </a:xfrm>
          <a:prstGeom prst="rect">
            <a:avLst/>
          </a:prstGeom>
          <a:solidFill>
            <a:srgbClr val="FE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25" name="Rectangle 19"/>
          <p:cNvSpPr>
            <a:spLocks noChangeArrowheads="1"/>
          </p:cNvSpPr>
          <p:nvPr/>
        </p:nvSpPr>
        <p:spPr bwMode="auto">
          <a:xfrm>
            <a:off x="10415588" y="2725738"/>
            <a:ext cx="1423988" cy="390525"/>
          </a:xfrm>
          <a:prstGeom prst="rect">
            <a:avLst/>
          </a:prstGeom>
          <a:solidFill>
            <a:srgbClr val="FE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26" name="Rectangle 20"/>
          <p:cNvSpPr>
            <a:spLocks noChangeArrowheads="1"/>
          </p:cNvSpPr>
          <p:nvPr/>
        </p:nvSpPr>
        <p:spPr bwMode="auto">
          <a:xfrm>
            <a:off x="406401" y="3116263"/>
            <a:ext cx="1704975" cy="390525"/>
          </a:xfrm>
          <a:prstGeom prst="rect">
            <a:avLst/>
          </a:prstGeom>
          <a:solidFill>
            <a:srgbClr val="FE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27" name="Rectangle 21"/>
          <p:cNvSpPr>
            <a:spLocks noChangeArrowheads="1"/>
          </p:cNvSpPr>
          <p:nvPr/>
        </p:nvSpPr>
        <p:spPr bwMode="auto">
          <a:xfrm>
            <a:off x="2111376" y="3116263"/>
            <a:ext cx="8304213" cy="390525"/>
          </a:xfrm>
          <a:prstGeom prst="rect">
            <a:avLst/>
          </a:prstGeom>
          <a:solidFill>
            <a:srgbClr val="FE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28" name="Rectangle 22"/>
          <p:cNvSpPr>
            <a:spLocks noChangeArrowheads="1"/>
          </p:cNvSpPr>
          <p:nvPr/>
        </p:nvSpPr>
        <p:spPr bwMode="auto">
          <a:xfrm>
            <a:off x="10415588" y="3116263"/>
            <a:ext cx="1423988" cy="390525"/>
          </a:xfrm>
          <a:prstGeom prst="rect">
            <a:avLst/>
          </a:prstGeom>
          <a:solidFill>
            <a:srgbClr val="FEEAE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29" name="Line 23"/>
          <p:cNvSpPr>
            <a:spLocks noChangeShapeType="1"/>
          </p:cNvSpPr>
          <p:nvPr/>
        </p:nvSpPr>
        <p:spPr bwMode="auto">
          <a:xfrm>
            <a:off x="2111376" y="935038"/>
            <a:ext cx="0" cy="2578100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30" name="Line 24"/>
          <p:cNvSpPr>
            <a:spLocks noChangeShapeType="1"/>
          </p:cNvSpPr>
          <p:nvPr/>
        </p:nvSpPr>
        <p:spPr bwMode="auto">
          <a:xfrm>
            <a:off x="10415588" y="935038"/>
            <a:ext cx="0" cy="2578100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31" name="Line 25"/>
          <p:cNvSpPr>
            <a:spLocks noChangeShapeType="1"/>
          </p:cNvSpPr>
          <p:nvPr/>
        </p:nvSpPr>
        <p:spPr bwMode="auto">
          <a:xfrm>
            <a:off x="400051" y="1331913"/>
            <a:ext cx="11445875" cy="0"/>
          </a:xfrm>
          <a:prstGeom prst="line">
            <a:avLst/>
          </a:prstGeom>
          <a:noFill/>
          <a:ln w="381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32" name="Line 26"/>
          <p:cNvSpPr>
            <a:spLocks noChangeShapeType="1"/>
          </p:cNvSpPr>
          <p:nvPr/>
        </p:nvSpPr>
        <p:spPr bwMode="auto">
          <a:xfrm>
            <a:off x="400051" y="1722438"/>
            <a:ext cx="11445875" cy="0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33" name="Line 27"/>
          <p:cNvSpPr>
            <a:spLocks noChangeShapeType="1"/>
          </p:cNvSpPr>
          <p:nvPr/>
        </p:nvSpPr>
        <p:spPr bwMode="auto">
          <a:xfrm>
            <a:off x="400051" y="2333625"/>
            <a:ext cx="11445875" cy="0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34" name="Line 28"/>
          <p:cNvSpPr>
            <a:spLocks noChangeShapeType="1"/>
          </p:cNvSpPr>
          <p:nvPr/>
        </p:nvSpPr>
        <p:spPr bwMode="auto">
          <a:xfrm>
            <a:off x="400051" y="2725738"/>
            <a:ext cx="11445875" cy="0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35" name="Line 29"/>
          <p:cNvSpPr>
            <a:spLocks noChangeShapeType="1"/>
          </p:cNvSpPr>
          <p:nvPr/>
        </p:nvSpPr>
        <p:spPr bwMode="auto">
          <a:xfrm>
            <a:off x="400051" y="3116263"/>
            <a:ext cx="11445875" cy="0"/>
          </a:xfrm>
          <a:prstGeom prst="line">
            <a:avLst/>
          </a:prstGeom>
          <a:noFill/>
          <a:ln w="12700" cap="flat">
            <a:solidFill>
              <a:srgbClr val="000000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36" name="Line 30"/>
          <p:cNvSpPr>
            <a:spLocks noChangeShapeType="1"/>
          </p:cNvSpPr>
          <p:nvPr/>
        </p:nvSpPr>
        <p:spPr bwMode="auto">
          <a:xfrm>
            <a:off x="406401" y="935038"/>
            <a:ext cx="0" cy="2578100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37" name="Line 31"/>
          <p:cNvSpPr>
            <a:spLocks noChangeShapeType="1"/>
          </p:cNvSpPr>
          <p:nvPr/>
        </p:nvSpPr>
        <p:spPr bwMode="auto">
          <a:xfrm>
            <a:off x="11839576" y="935038"/>
            <a:ext cx="0" cy="2578100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38" name="Line 32"/>
          <p:cNvSpPr>
            <a:spLocks noChangeShapeType="1"/>
          </p:cNvSpPr>
          <p:nvPr/>
        </p:nvSpPr>
        <p:spPr bwMode="auto">
          <a:xfrm>
            <a:off x="400051" y="941388"/>
            <a:ext cx="11445875" cy="0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39" name="Line 33"/>
          <p:cNvSpPr>
            <a:spLocks noChangeShapeType="1"/>
          </p:cNvSpPr>
          <p:nvPr/>
        </p:nvSpPr>
        <p:spPr bwMode="auto">
          <a:xfrm>
            <a:off x="400051" y="3506788"/>
            <a:ext cx="11445875" cy="0"/>
          </a:xfrm>
          <a:prstGeom prst="line">
            <a:avLst/>
          </a:prstGeom>
          <a:noFill/>
          <a:ln w="12700" cap="flat">
            <a:solidFill>
              <a:srgbClr val="FFFFFF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40" name="Rectangle 34"/>
          <p:cNvSpPr>
            <a:spLocks noChangeArrowheads="1"/>
          </p:cNvSpPr>
          <p:nvPr/>
        </p:nvSpPr>
        <p:spPr bwMode="auto">
          <a:xfrm>
            <a:off x="2203451" y="996950"/>
            <a:ext cx="1376363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800" b="1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Beskrivelse</a:t>
            </a:r>
            <a:endParaRPr kumimoji="0" lang="nb-NO" altLang="nb-NO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1" name="Rectangle 35"/>
          <p:cNvSpPr>
            <a:spLocks noChangeArrowheads="1"/>
          </p:cNvSpPr>
          <p:nvPr/>
        </p:nvSpPr>
        <p:spPr bwMode="auto">
          <a:xfrm>
            <a:off x="10507663" y="996950"/>
            <a:ext cx="731838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14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371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28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860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743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200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657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b-NO" altLang="nb-NO" sz="1800" b="1" i="0" u="none" strike="noStrike" cap="none" normalizeH="0" baseline="0" smtClean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Timer</a:t>
            </a:r>
            <a:endParaRPr kumimoji="0" lang="nb-NO" altLang="nb-NO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86" name="Group 85"/>
          <p:cNvGrpSpPr/>
          <p:nvPr/>
        </p:nvGrpSpPr>
        <p:grpSpPr>
          <a:xfrm>
            <a:off x="498476" y="1393825"/>
            <a:ext cx="11215687" cy="271462"/>
            <a:chOff x="498476" y="1393825"/>
            <a:chExt cx="11215687" cy="271462"/>
          </a:xfrm>
        </p:grpSpPr>
        <p:sp>
          <p:nvSpPr>
            <p:cNvPr id="52" name="Rectangle 46"/>
            <p:cNvSpPr>
              <a:spLocks noChangeArrowheads="1"/>
            </p:cNvSpPr>
            <p:nvPr/>
          </p:nvSpPr>
          <p:spPr bwMode="auto">
            <a:xfrm>
              <a:off x="6975476" y="1393825"/>
              <a:ext cx="203200" cy="271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5</a:t>
              </a:r>
              <a:endParaRPr kumimoji="0" lang="nb-NO" altLang="nb-N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grpSp>
          <p:nvGrpSpPr>
            <p:cNvPr id="81" name="Group 80"/>
            <p:cNvGrpSpPr/>
            <p:nvPr/>
          </p:nvGrpSpPr>
          <p:grpSpPr>
            <a:xfrm>
              <a:off x="498476" y="1393825"/>
              <a:ext cx="11215687" cy="271462"/>
              <a:chOff x="498476" y="1393825"/>
              <a:chExt cx="11215687" cy="271462"/>
            </a:xfrm>
          </p:grpSpPr>
          <p:sp>
            <p:nvSpPr>
              <p:cNvPr id="42" name="Rectangle 36"/>
              <p:cNvSpPr>
                <a:spLocks noChangeArrowheads="1"/>
              </p:cNvSpPr>
              <p:nvPr/>
            </p:nvSpPr>
            <p:spPr bwMode="auto">
              <a:xfrm>
                <a:off x="498476" y="1393825"/>
                <a:ext cx="565150" cy="2714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altLang="nb-NO" sz="1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Krav </a:t>
                </a:r>
                <a:endParaRPr kumimoji="0" lang="nb-NO" altLang="nb-NO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3" name="Rectangle 37"/>
              <p:cNvSpPr>
                <a:spLocks noChangeArrowheads="1"/>
              </p:cNvSpPr>
              <p:nvPr/>
            </p:nvSpPr>
            <p:spPr bwMode="auto">
              <a:xfrm>
                <a:off x="973138" y="1393825"/>
                <a:ext cx="201613" cy="2714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altLang="nb-NO" sz="16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–</a:t>
                </a:r>
                <a:endParaRPr kumimoji="0" lang="nb-NO" altLang="nb-NO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4" name="Rectangle 38"/>
              <p:cNvSpPr>
                <a:spLocks noChangeArrowheads="1"/>
              </p:cNvSpPr>
              <p:nvPr/>
            </p:nvSpPr>
            <p:spPr bwMode="auto">
              <a:xfrm>
                <a:off x="1131888" y="1393825"/>
                <a:ext cx="508000" cy="2714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altLang="nb-NO" sz="1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AML</a:t>
                </a:r>
                <a:endParaRPr kumimoji="0" lang="nb-NO" altLang="nb-NO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5" name="Rectangle 39"/>
              <p:cNvSpPr>
                <a:spLocks noChangeArrowheads="1"/>
              </p:cNvSpPr>
              <p:nvPr/>
            </p:nvSpPr>
            <p:spPr bwMode="auto">
              <a:xfrm>
                <a:off x="2203451" y="1393825"/>
                <a:ext cx="541338" cy="2714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altLang="nb-NO" sz="1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HMS</a:t>
                </a:r>
                <a:endParaRPr kumimoji="0" lang="nb-NO" altLang="nb-NO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6" name="Rectangle 40"/>
              <p:cNvSpPr>
                <a:spLocks noChangeArrowheads="1"/>
              </p:cNvSpPr>
              <p:nvPr/>
            </p:nvSpPr>
            <p:spPr bwMode="auto">
              <a:xfrm>
                <a:off x="2654301" y="1393825"/>
                <a:ext cx="158750" cy="2714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altLang="nb-NO" sz="1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-</a:t>
                </a:r>
                <a:endParaRPr kumimoji="0" lang="nb-NO" altLang="nb-NO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7" name="Rectangle 41"/>
              <p:cNvSpPr>
                <a:spLocks noChangeArrowheads="1"/>
              </p:cNvSpPr>
              <p:nvPr/>
            </p:nvSpPr>
            <p:spPr bwMode="auto">
              <a:xfrm>
                <a:off x="2720976" y="1393825"/>
                <a:ext cx="992188" cy="2714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altLang="nb-NO" sz="1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opplæring</a:t>
                </a:r>
                <a:endParaRPr kumimoji="0" lang="nb-NO" altLang="nb-NO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8" name="Rectangle 42"/>
              <p:cNvSpPr>
                <a:spLocks noChangeArrowheads="1"/>
              </p:cNvSpPr>
              <p:nvPr/>
            </p:nvSpPr>
            <p:spPr bwMode="auto">
              <a:xfrm>
                <a:off x="3681413" y="1393825"/>
                <a:ext cx="3054350" cy="2714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altLang="nb-NO" sz="1600" b="0" i="0" u="none" strike="noStrike" cap="none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for ledere er lovpålagt etter AML </a:t>
                </a:r>
                <a:endParaRPr kumimoji="0" lang="nb-NO" altLang="nb-NO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49" name="Rectangle 43"/>
              <p:cNvSpPr>
                <a:spLocks noChangeArrowheads="1"/>
              </p:cNvSpPr>
              <p:nvPr/>
            </p:nvSpPr>
            <p:spPr bwMode="auto">
              <a:xfrm>
                <a:off x="6624638" y="1393825"/>
                <a:ext cx="203200" cy="2714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altLang="nb-NO" sz="1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§</a:t>
                </a:r>
                <a:endParaRPr kumimoji="0" lang="nb-NO" altLang="nb-NO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0" name="Rectangle 44"/>
              <p:cNvSpPr>
                <a:spLocks noChangeArrowheads="1"/>
              </p:cNvSpPr>
              <p:nvPr/>
            </p:nvSpPr>
            <p:spPr bwMode="auto">
              <a:xfrm>
                <a:off x="6796088" y="1393825"/>
                <a:ext cx="201613" cy="2714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altLang="nb-NO" sz="1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3</a:t>
                </a:r>
                <a:endParaRPr kumimoji="0" lang="nb-NO" altLang="nb-NO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1" name="Rectangle 45"/>
              <p:cNvSpPr>
                <a:spLocks noChangeArrowheads="1"/>
              </p:cNvSpPr>
              <p:nvPr/>
            </p:nvSpPr>
            <p:spPr bwMode="auto">
              <a:xfrm>
                <a:off x="6908801" y="1393825"/>
                <a:ext cx="158750" cy="2714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altLang="nb-NO" sz="1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-</a:t>
                </a:r>
                <a:endParaRPr kumimoji="0" lang="nb-NO" altLang="nb-NO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  <p:sp>
            <p:nvSpPr>
              <p:cNvPr id="53" name="Rectangle 47"/>
              <p:cNvSpPr>
                <a:spLocks noChangeArrowheads="1"/>
              </p:cNvSpPr>
              <p:nvPr/>
            </p:nvSpPr>
            <p:spPr bwMode="auto">
              <a:xfrm>
                <a:off x="10507663" y="1393825"/>
                <a:ext cx="1206500" cy="2714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457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914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371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288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860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7432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2004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657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nb-NO" altLang="nb-NO" sz="1600" b="0" i="0" u="none" strike="noStrike" cap="none" normalizeH="0" baseline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latin typeface="Arial" panose="020B0604020202020204" pitchFamily="34" charset="0"/>
                  </a:rPr>
                  <a:t>Risikobasert</a:t>
                </a:r>
                <a:endParaRPr kumimoji="0" lang="nb-NO" altLang="nb-NO" sz="18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82" name="Group 81"/>
          <p:cNvGrpSpPr/>
          <p:nvPr/>
        </p:nvGrpSpPr>
        <p:grpSpPr>
          <a:xfrm>
            <a:off x="498476" y="1782763"/>
            <a:ext cx="10901362" cy="271462"/>
            <a:chOff x="498476" y="1782763"/>
            <a:chExt cx="10901362" cy="271462"/>
          </a:xfrm>
        </p:grpSpPr>
        <p:sp>
          <p:nvSpPr>
            <p:cNvPr id="54" name="Rectangle 48"/>
            <p:cNvSpPr>
              <a:spLocks noChangeArrowheads="1"/>
            </p:cNvSpPr>
            <p:nvPr/>
          </p:nvSpPr>
          <p:spPr bwMode="auto">
            <a:xfrm>
              <a:off x="498476" y="1782763"/>
              <a:ext cx="565150" cy="271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Krav </a:t>
              </a:r>
              <a:endParaRPr kumimoji="0" lang="nb-NO" altLang="nb-N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5" name="Rectangle 49"/>
            <p:cNvSpPr>
              <a:spLocks noChangeArrowheads="1"/>
            </p:cNvSpPr>
            <p:nvPr/>
          </p:nvSpPr>
          <p:spPr bwMode="auto">
            <a:xfrm>
              <a:off x="973138" y="1782763"/>
              <a:ext cx="201613" cy="271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–</a:t>
              </a:r>
              <a:endParaRPr kumimoji="0" lang="nb-NO" altLang="nb-NO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6" name="Rectangle 50"/>
            <p:cNvSpPr>
              <a:spLocks noChangeArrowheads="1"/>
            </p:cNvSpPr>
            <p:nvPr/>
          </p:nvSpPr>
          <p:spPr bwMode="auto">
            <a:xfrm>
              <a:off x="1143001" y="1782763"/>
              <a:ext cx="439738" cy="271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UiO</a:t>
              </a:r>
              <a:endParaRPr kumimoji="0" lang="nb-NO" altLang="nb-NO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7" name="Rectangle 51"/>
            <p:cNvSpPr>
              <a:spLocks noChangeArrowheads="1"/>
            </p:cNvSpPr>
            <p:nvPr/>
          </p:nvSpPr>
          <p:spPr bwMode="auto">
            <a:xfrm>
              <a:off x="2203451" y="1782763"/>
              <a:ext cx="1592263" cy="271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Modul 5 av HMS</a:t>
              </a:r>
              <a:endParaRPr kumimoji="0" lang="nb-NO" altLang="nb-NO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8" name="Rectangle 52"/>
            <p:cNvSpPr>
              <a:spLocks noChangeArrowheads="1"/>
            </p:cNvSpPr>
            <p:nvPr/>
          </p:nvSpPr>
          <p:spPr bwMode="auto">
            <a:xfrm>
              <a:off x="3706813" y="1782763"/>
              <a:ext cx="157163" cy="271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-</a:t>
              </a:r>
              <a:endParaRPr kumimoji="0" lang="nb-NO" altLang="nb-N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9" name="Rectangle 53"/>
            <p:cNvSpPr>
              <a:spLocks noChangeArrowheads="1"/>
            </p:cNvSpPr>
            <p:nvPr/>
          </p:nvSpPr>
          <p:spPr bwMode="auto">
            <a:xfrm>
              <a:off x="3773488" y="1782763"/>
              <a:ext cx="993775" cy="271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grunnkurs</a:t>
              </a:r>
              <a:endParaRPr kumimoji="0" lang="nb-NO" altLang="nb-N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0" name="Rectangle 54"/>
            <p:cNvSpPr>
              <a:spLocks noChangeArrowheads="1"/>
            </p:cNvSpPr>
            <p:nvPr/>
          </p:nvSpPr>
          <p:spPr bwMode="auto">
            <a:xfrm>
              <a:off x="10507663" y="1782763"/>
              <a:ext cx="203200" cy="271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</a:t>
              </a:r>
              <a:endParaRPr kumimoji="0" lang="nb-NO" altLang="nb-N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1" name="Rectangle 55"/>
            <p:cNvSpPr>
              <a:spLocks noChangeArrowheads="1"/>
            </p:cNvSpPr>
            <p:nvPr/>
          </p:nvSpPr>
          <p:spPr bwMode="auto">
            <a:xfrm>
              <a:off x="10620376" y="1782763"/>
              <a:ext cx="158750" cy="271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-</a:t>
              </a:r>
              <a:endParaRPr kumimoji="0" lang="nb-NO" altLang="nb-N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2" name="Rectangle 56"/>
            <p:cNvSpPr>
              <a:spLocks noChangeArrowheads="1"/>
            </p:cNvSpPr>
            <p:nvPr/>
          </p:nvSpPr>
          <p:spPr bwMode="auto">
            <a:xfrm>
              <a:off x="10688638" y="1782763"/>
              <a:ext cx="711200" cy="271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 timer</a:t>
              </a:r>
              <a:endParaRPr kumimoji="0" lang="nb-NO" altLang="nb-N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498476" y="2367756"/>
            <a:ext cx="10901362" cy="299244"/>
            <a:chOff x="498476" y="2367756"/>
            <a:chExt cx="10901362" cy="299244"/>
          </a:xfrm>
        </p:grpSpPr>
        <p:sp>
          <p:nvSpPr>
            <p:cNvPr id="63" name="Rectangle 57"/>
            <p:cNvSpPr>
              <a:spLocks noChangeArrowheads="1"/>
            </p:cNvSpPr>
            <p:nvPr/>
          </p:nvSpPr>
          <p:spPr bwMode="auto">
            <a:xfrm>
              <a:off x="498476" y="2395538"/>
              <a:ext cx="1084263" cy="271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Før korona</a:t>
              </a:r>
              <a:endParaRPr kumimoji="0" lang="nb-NO" altLang="nb-N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4" name="Rectangle 58"/>
            <p:cNvSpPr>
              <a:spLocks noChangeArrowheads="1"/>
            </p:cNvSpPr>
            <p:nvPr/>
          </p:nvSpPr>
          <p:spPr bwMode="auto">
            <a:xfrm>
              <a:off x="2203451" y="2395538"/>
              <a:ext cx="1592263" cy="271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Modul 5 av HMS</a:t>
              </a:r>
              <a:endParaRPr kumimoji="0" lang="nb-NO" altLang="nb-NO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5" name="Rectangle 59"/>
            <p:cNvSpPr>
              <a:spLocks noChangeArrowheads="1"/>
            </p:cNvSpPr>
            <p:nvPr/>
          </p:nvSpPr>
          <p:spPr bwMode="auto">
            <a:xfrm>
              <a:off x="3706813" y="2367756"/>
              <a:ext cx="157163" cy="271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-</a:t>
              </a:r>
              <a:endParaRPr kumimoji="0" lang="nb-NO" altLang="nb-NO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6" name="Rectangle 60"/>
            <p:cNvSpPr>
              <a:spLocks noChangeArrowheads="1"/>
            </p:cNvSpPr>
            <p:nvPr/>
          </p:nvSpPr>
          <p:spPr bwMode="auto">
            <a:xfrm>
              <a:off x="3773488" y="2395538"/>
              <a:ext cx="993775" cy="271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grunnkurs</a:t>
              </a:r>
              <a:endParaRPr kumimoji="0" lang="nb-NO" altLang="nb-N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7" name="Rectangle 61"/>
            <p:cNvSpPr>
              <a:spLocks noChangeArrowheads="1"/>
            </p:cNvSpPr>
            <p:nvPr/>
          </p:nvSpPr>
          <p:spPr bwMode="auto">
            <a:xfrm>
              <a:off x="4679125" y="2394935"/>
              <a:ext cx="1130300" cy="271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, klasserom</a:t>
              </a:r>
              <a:endParaRPr kumimoji="0" lang="nb-NO" altLang="nb-NO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8" name="Rectangle 62"/>
            <p:cNvSpPr>
              <a:spLocks noChangeArrowheads="1"/>
            </p:cNvSpPr>
            <p:nvPr/>
          </p:nvSpPr>
          <p:spPr bwMode="auto">
            <a:xfrm>
              <a:off x="10507663" y="2367756"/>
              <a:ext cx="203200" cy="271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2</a:t>
              </a:r>
              <a:endParaRPr kumimoji="0" lang="nb-NO" altLang="nb-N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9" name="Rectangle 63"/>
            <p:cNvSpPr>
              <a:spLocks noChangeArrowheads="1"/>
            </p:cNvSpPr>
            <p:nvPr/>
          </p:nvSpPr>
          <p:spPr bwMode="auto">
            <a:xfrm>
              <a:off x="10620376" y="2367756"/>
              <a:ext cx="158750" cy="271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-</a:t>
              </a:r>
              <a:endParaRPr kumimoji="0" lang="nb-NO" altLang="nb-N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0" name="Rectangle 64"/>
            <p:cNvSpPr>
              <a:spLocks noChangeArrowheads="1"/>
            </p:cNvSpPr>
            <p:nvPr/>
          </p:nvSpPr>
          <p:spPr bwMode="auto">
            <a:xfrm>
              <a:off x="10688638" y="2367756"/>
              <a:ext cx="711200" cy="271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3 timer</a:t>
              </a:r>
              <a:endParaRPr kumimoji="0" lang="nb-NO" altLang="nb-N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498476" y="2784475"/>
            <a:ext cx="10167937" cy="271462"/>
            <a:chOff x="498476" y="2784475"/>
            <a:chExt cx="10167937" cy="271462"/>
          </a:xfrm>
        </p:grpSpPr>
        <p:sp>
          <p:nvSpPr>
            <p:cNvPr id="71" name="Rectangle 65"/>
            <p:cNvSpPr>
              <a:spLocks noChangeArrowheads="1"/>
            </p:cNvSpPr>
            <p:nvPr/>
          </p:nvSpPr>
          <p:spPr bwMode="auto">
            <a:xfrm>
              <a:off x="498476" y="2784475"/>
              <a:ext cx="1320800" cy="271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Under korona</a:t>
              </a:r>
              <a:endParaRPr kumimoji="0" lang="nb-NO" altLang="nb-N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2" name="Rectangle 66"/>
            <p:cNvSpPr>
              <a:spLocks noChangeArrowheads="1"/>
            </p:cNvSpPr>
            <p:nvPr/>
          </p:nvSpPr>
          <p:spPr bwMode="auto">
            <a:xfrm>
              <a:off x="2203451" y="2784475"/>
              <a:ext cx="596900" cy="271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Ingen</a:t>
              </a:r>
              <a:endParaRPr kumimoji="0" lang="nb-NO" altLang="nb-NO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3" name="Rectangle 67"/>
            <p:cNvSpPr>
              <a:spLocks noChangeArrowheads="1"/>
            </p:cNvSpPr>
            <p:nvPr/>
          </p:nvSpPr>
          <p:spPr bwMode="auto">
            <a:xfrm>
              <a:off x="2768601" y="2784475"/>
              <a:ext cx="574675" cy="271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tilbud</a:t>
              </a:r>
              <a:endParaRPr kumimoji="0" lang="nb-NO" altLang="nb-N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4" name="Rectangle 68"/>
            <p:cNvSpPr>
              <a:spLocks noChangeArrowheads="1"/>
            </p:cNvSpPr>
            <p:nvPr/>
          </p:nvSpPr>
          <p:spPr bwMode="auto">
            <a:xfrm>
              <a:off x="10507663" y="2784475"/>
              <a:ext cx="158750" cy="271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-</a:t>
              </a:r>
              <a:endParaRPr kumimoji="0" lang="nb-NO" altLang="nb-NO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498476" y="3178175"/>
            <a:ext cx="11215687" cy="271462"/>
            <a:chOff x="498476" y="3178175"/>
            <a:chExt cx="11215687" cy="271462"/>
          </a:xfrm>
        </p:grpSpPr>
        <p:sp>
          <p:nvSpPr>
            <p:cNvPr id="75" name="Rectangle 69"/>
            <p:cNvSpPr>
              <a:spLocks noChangeArrowheads="1"/>
            </p:cNvSpPr>
            <p:nvPr/>
          </p:nvSpPr>
          <p:spPr bwMode="auto">
            <a:xfrm>
              <a:off x="498476" y="3178175"/>
              <a:ext cx="1490663" cy="271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Skisse fra 2022</a:t>
              </a:r>
              <a:endParaRPr kumimoji="0" lang="nb-NO" altLang="nb-NO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6" name="Rectangle 70"/>
            <p:cNvSpPr>
              <a:spLocks noChangeArrowheads="1"/>
            </p:cNvSpPr>
            <p:nvPr/>
          </p:nvSpPr>
          <p:spPr bwMode="auto">
            <a:xfrm>
              <a:off x="2203451" y="3178175"/>
              <a:ext cx="1081088" cy="271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Utvikle nytt</a:t>
              </a:r>
              <a:endParaRPr kumimoji="0" lang="nb-NO" altLang="nb-NO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7" name="Rectangle 71"/>
            <p:cNvSpPr>
              <a:spLocks noChangeArrowheads="1"/>
            </p:cNvSpPr>
            <p:nvPr/>
          </p:nvSpPr>
          <p:spPr bwMode="auto">
            <a:xfrm>
              <a:off x="3254376" y="3178175"/>
              <a:ext cx="1604963" cy="271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konsept for HMS</a:t>
              </a:r>
              <a:endParaRPr kumimoji="0" lang="nb-NO" altLang="nb-N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8" name="Rectangle 72"/>
            <p:cNvSpPr>
              <a:spLocks noChangeArrowheads="1"/>
            </p:cNvSpPr>
            <p:nvPr/>
          </p:nvSpPr>
          <p:spPr bwMode="auto">
            <a:xfrm>
              <a:off x="4770438" y="3178175"/>
              <a:ext cx="158750" cy="271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-</a:t>
              </a:r>
              <a:endParaRPr kumimoji="0" lang="nb-NO" altLang="nb-N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9" name="Rectangle 73"/>
            <p:cNvSpPr>
              <a:spLocks noChangeArrowheads="1"/>
            </p:cNvSpPr>
            <p:nvPr/>
          </p:nvSpPr>
          <p:spPr bwMode="auto">
            <a:xfrm>
              <a:off x="4837113" y="3178175"/>
              <a:ext cx="4775200" cy="271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opplæring for ledere (målrettet, relevant og effektivt)</a:t>
              </a:r>
              <a:endParaRPr kumimoji="0" lang="nb-NO" altLang="nb-N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0" name="Rectangle 74"/>
            <p:cNvSpPr>
              <a:spLocks noChangeArrowheads="1"/>
            </p:cNvSpPr>
            <p:nvPr/>
          </p:nvSpPr>
          <p:spPr bwMode="auto">
            <a:xfrm>
              <a:off x="10507663" y="3178175"/>
              <a:ext cx="1206500" cy="271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nb-NO" altLang="nb-NO" sz="16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Arial" panose="020B0604020202020204" pitchFamily="34" charset="0"/>
                </a:rPr>
                <a:t>Risikobasert</a:t>
              </a:r>
              <a:endParaRPr kumimoji="0" lang="nb-NO" altLang="nb-NO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89644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" id="{5B0A4823-B853-4E03-94BC-DE2E1EFD621E}" vid="{1C5DA98A-F9AE-4FD9-9F7B-ADB1035017D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2" ma:contentTypeDescription="Opprett et nytt dokument." ma:contentTypeScope="" ma:versionID="40820e0ad83be9a9961789050f7f0561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0d622c3afd3d445bea522ad461dd9299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JAJEJYK5CVUX-448798232-24</_dlc_DocId>
    <_dlc_DocIdUrl xmlns="e5e35b8c-bb2a-40e7-acd7-beed1d1f14b8">
      <Url>https://uio.sharepoint.com/sites/GrafiskUttrykk/_layouts/15/DocIdRedir.aspx?ID=JAJEJYK5CVUX-448798232-24</Url>
      <Description>JAJEJYK5CVUX-448798232-24</Description>
    </_dlc_DocIdUrl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CD8A915-AA81-4F8E-B37E-5EA87AF7FE43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14E5BA8C-06B1-4CFA-9518-EB6DB849D40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9B9CF10-6C6A-444C-B05E-E78C1785A52C}">
  <ds:schemaRefs>
    <ds:schemaRef ds:uri="45a9c032-1c21-4297-bc4a-1b0e359a6c15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e5e35b8c-bb2a-40e7-acd7-beed1d1f14b8"/>
    <ds:schemaRef ds:uri="http://www.w3.org/XML/1998/namespace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 Norsk</Template>
  <TotalTime>7058</TotalTime>
  <Words>287</Words>
  <Application>Microsoft Office PowerPoint</Application>
  <PresentationFormat>Widescreen</PresentationFormat>
  <Paragraphs>113</Paragraphs>
  <Slides>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Arial, sans-serif</vt:lpstr>
      <vt:lpstr>Calibri</vt:lpstr>
      <vt:lpstr>Office Theme</vt:lpstr>
      <vt:lpstr>Status HMS-opplæring</vt:lpstr>
      <vt:lpstr>HMS-grunnkurs - omfang</vt:lpstr>
      <vt:lpstr>Kursregistrering</vt:lpstr>
      <vt:lpstr>HMS-opplæring for ledere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Elin Agathe Hult</dc:creator>
  <cp:lastModifiedBy>Elin Agathe Hult</cp:lastModifiedBy>
  <cp:revision>20</cp:revision>
  <dcterms:created xsi:type="dcterms:W3CDTF">2021-11-15T09:18:16Z</dcterms:created>
  <dcterms:modified xsi:type="dcterms:W3CDTF">2021-11-23T08:41:53Z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_dlc_DocIdItemGuid">
    <vt:lpwstr>60f82c51-e997-4246-8d27-ec3536cdfe10</vt:lpwstr>
  </property>
</Properties>
</file>