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9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26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01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80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8.png"/><Relationship Id="rId10" Type="http://schemas.openxmlformats.org/officeDocument/2006/relationships/image" Target="../media/image11.svg"/><Relationship Id="rId4" Type="http://schemas.openxmlformats.org/officeDocument/2006/relationships/image" Target="../media/image6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1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7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smtClean="0"/>
              <a:t>Klikk for å redigere undertittelstil i malen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9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vmlDrawing" Target="../drawings/vmlDrawing1.v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think-cell Slide" r:id="rId32" imgW="339" imgH="343" progId="TCLayout.ActiveDocument.1">
                  <p:embed/>
                </p:oleObj>
              </mc:Choice>
              <mc:Fallback>
                <p:oleObj name="think-cell Slide" r:id="rId32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96DAC541-7B7A-43D3-8B79-37D633B846F1}">
                <asvg:svgBlip xmlns=""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enhetssider/los/ea/eas-prosjekthandbok/sikkerhet-helse-og-arbeidsmilj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hent.no/webkamera/1548/K2_000M.jpg" TargetMode="Externa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Plassholder for tekst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Status statlige investeringsprosjekter og medvirkning i byggeprosjekter</a:t>
            </a:r>
            <a:br>
              <a:rPr lang="nb-NO" sz="2800" dirty="0" smtClean="0"/>
            </a:br>
            <a:endParaRPr lang="nb-NO" sz="2800" dirty="0"/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Leif Johnny Johannessen</a:t>
            </a:r>
            <a:endParaRPr lang="nb-NO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 smtClean="0"/>
              <a:t>Plan og prosjekt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 smtClean="0"/>
              <a:t>Eiendomsavdelingen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/>
              <a:t>19. september </a:t>
            </a:r>
            <a:r>
              <a:rPr lang="nb-NO" dirty="0" smtClean="0"/>
              <a:t>2022</a:t>
            </a:r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Presentasjon AMU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7641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332656"/>
            <a:ext cx="7696200" cy="1143000"/>
          </a:xfrm>
        </p:spPr>
        <p:txBody>
          <a:bodyPr/>
          <a:lstStyle/>
          <a:p>
            <a:r>
              <a:rPr lang="nb-NO" dirty="0" smtClean="0"/>
              <a:t>AMU, EA og Byggesaker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5560" y="1628800"/>
            <a:ext cx="828092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EAs intensjon:</a:t>
            </a:r>
          </a:p>
          <a:p>
            <a:r>
              <a:rPr lang="nb-NO" sz="2000" dirty="0"/>
              <a:t>Alle krav i Plan- og bygningsloven, Arbeidsmiljøloven, tekniske forskrifter mv. skal innfris i EAs byggeprosjekter</a:t>
            </a:r>
          </a:p>
          <a:p>
            <a:r>
              <a:rPr lang="nb-NO" sz="2000" dirty="0"/>
              <a:t>EA skal medvirke til at krav i Hovedavtalen og Tilpasningsavtalen ivaretas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EAs forutsetning:</a:t>
            </a:r>
          </a:p>
          <a:p>
            <a:r>
              <a:rPr lang="nb-NO" sz="2000" dirty="0"/>
              <a:t>Enhetene forankrer prosjektet/behovet i egen enhet. Ved innledende planlegging </a:t>
            </a:r>
            <a:r>
              <a:rPr lang="nb-NO" sz="2000" b="1" u="sng" dirty="0"/>
              <a:t>pålegges</a:t>
            </a:r>
            <a:r>
              <a:rPr lang="nb-NO" sz="2000" dirty="0"/>
              <a:t> enhetene å involvere lokalt VO, organisasjonene og studentene. I tillegg må enhetene involvere BHT der det er behov for dette.</a:t>
            </a:r>
          </a:p>
          <a:p>
            <a:r>
              <a:rPr lang="nb-NO" sz="2000" dirty="0"/>
              <a:t>EA har en «påse»-plikt for å sikre at ovennevnte ivaretas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endParaRPr lang="nb-NO" sz="2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4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9576" y="764704"/>
            <a:ext cx="7696200" cy="1143000"/>
          </a:xfrm>
        </p:spPr>
        <p:txBody>
          <a:bodyPr/>
          <a:lstStyle/>
          <a:p>
            <a:r>
              <a:rPr lang="nb-NO" dirty="0" smtClean="0"/>
              <a:t>Byggesaker og prosess</a:t>
            </a:r>
            <a:r>
              <a:rPr lang="nb-NO" sz="2000" dirty="0"/>
              <a:t/>
            </a:r>
            <a:br>
              <a:rPr lang="nb-NO" sz="2000" dirty="0"/>
            </a:br>
            <a:endParaRPr lang="nb-NO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5560" y="1628800"/>
            <a:ext cx="8280920" cy="4114800"/>
          </a:xfrm>
        </p:spPr>
        <p:txBody>
          <a:bodyPr/>
          <a:lstStyle/>
          <a:p>
            <a:r>
              <a:rPr lang="nb-NO" dirty="0" smtClean="0"/>
              <a:t>Kfr. prosjekthåndboken! (</a:t>
            </a:r>
            <a:r>
              <a:rPr lang="nb-NO" dirty="0">
                <a:hlinkClick r:id="rId3"/>
              </a:rPr>
              <a:t>Sikkerhet, helse og arbeidsmiljø (SHA) - For ansatte - Universitetet i Oslo (uio.no)</a:t>
            </a:r>
            <a:endParaRPr lang="nb-NO" dirty="0" smtClean="0"/>
          </a:p>
          <a:p>
            <a:r>
              <a:rPr lang="nb-NO" dirty="0" smtClean="0"/>
              <a:t>EA forutsetter at medvirkningen koordineres gjennom enhetens representant i byggesaken («enhetskoordinatoren»)</a:t>
            </a:r>
          </a:p>
          <a:p>
            <a:endParaRPr lang="nb-NO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0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768" y="836712"/>
            <a:ext cx="8957000" cy="1143000"/>
          </a:xfrm>
        </p:spPr>
        <p:txBody>
          <a:bodyPr/>
          <a:lstStyle/>
          <a:p>
            <a:r>
              <a:rPr lang="nb-NO" dirty="0"/>
              <a:t>Byggesaker </a:t>
            </a:r>
            <a:r>
              <a:rPr lang="nb-NO" dirty="0" smtClean="0"/>
              <a:t>- Enhets-koordinatoren og EA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539480" y="2333481"/>
            <a:ext cx="3457595" cy="4114800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EAs prosjektleder:</a:t>
            </a:r>
          </a:p>
          <a:p>
            <a:r>
              <a:rPr lang="nb-NO" sz="2000" dirty="0"/>
              <a:t>Representerer EA </a:t>
            </a:r>
          </a:p>
          <a:p>
            <a:r>
              <a:rPr lang="nb-NO" sz="2000" dirty="0"/>
              <a:t>Er tiltakshaver-/byggherre</a:t>
            </a:r>
          </a:p>
          <a:p>
            <a:r>
              <a:rPr lang="nb-NO" sz="2000" dirty="0"/>
              <a:t>Leder og styrer prosjekterings- og byggeprosess</a:t>
            </a:r>
          </a:p>
          <a:p>
            <a:r>
              <a:rPr lang="nb-NO" sz="2000" dirty="0"/>
              <a:t>Støtter enhetskoordinatoren i dialog i enheten</a:t>
            </a:r>
          </a:p>
          <a:p>
            <a:endParaRPr lang="nb-NO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892" y="2780928"/>
            <a:ext cx="2038220" cy="2878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5848" y="2348881"/>
            <a:ext cx="40686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Enhets-koordinatoren: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Representerer enhet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Involverer enhetens medarbeidere og studenter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Involverer VO, organisasjonene og </a:t>
            </a:r>
            <a:r>
              <a:rPr lang="nb-NO" sz="2000" dirty="0" err="1"/>
              <a:t>evt</a:t>
            </a:r>
            <a:r>
              <a:rPr lang="nb-NO" sz="2000" dirty="0"/>
              <a:t> BHT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Sørger for informasjons-utveksling internt</a:t>
            </a:r>
          </a:p>
        </p:txBody>
      </p:sp>
    </p:spTree>
    <p:extLst>
      <p:ext uri="{BB962C8B-B14F-4D97-AF65-F5344CB8AC3E}">
        <p14:creationId xmlns:p14="http://schemas.microsoft.com/office/powerpoint/2010/main" val="27025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94432" y="445062"/>
            <a:ext cx="10515600" cy="699577"/>
          </a:xfrm>
        </p:spPr>
        <p:txBody>
          <a:bodyPr/>
          <a:lstStyle/>
          <a:p>
            <a:r>
              <a:rPr lang="nb-NO" dirty="0" smtClean="0"/>
              <a:t>Byggeplass LVB </a:t>
            </a:r>
            <a:r>
              <a:rPr lang="nb-NO" sz="2400" dirty="0" smtClean="0"/>
              <a:t>(</a:t>
            </a:r>
            <a:r>
              <a:rPr lang="nb-NO" sz="2400" dirty="0">
                <a:hlinkClick r:id="rId2"/>
              </a:rPr>
              <a:t>K2_000M.jpg (3840×2160) (hent.no)</a:t>
            </a:r>
            <a:r>
              <a:rPr lang="nb-NO" sz="2400" dirty="0" smtClean="0"/>
              <a:t/>
            </a:r>
            <a:br>
              <a:rPr lang="nb-NO" sz="2400" dirty="0" smtClean="0"/>
            </a:b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899" y="1743307"/>
            <a:ext cx="8658350" cy="488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6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94432" y="428878"/>
            <a:ext cx="10515600" cy="715761"/>
          </a:xfrm>
        </p:spPr>
        <p:txBody>
          <a:bodyPr/>
          <a:lstStyle/>
          <a:p>
            <a:r>
              <a:rPr lang="nb-NO" dirty="0" smtClean="0"/>
              <a:t>VTM – opprinnelig prosjekt 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237" y="996714"/>
            <a:ext cx="9543766" cy="526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6240" y="380326"/>
            <a:ext cx="9733791" cy="764313"/>
          </a:xfrm>
        </p:spPr>
        <p:txBody>
          <a:bodyPr/>
          <a:lstStyle/>
          <a:p>
            <a:r>
              <a:rPr lang="nb-NO" dirty="0" smtClean="0"/>
              <a:t>VTM2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690" y="1584691"/>
            <a:ext cx="9345397" cy="420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5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026" name="D27DDE3C-7C63-4337-B3B3-1E96A57C0F06" descr="IMG_04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4774" y="1285707"/>
            <a:ext cx="5622032" cy="421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21507CB0-48A3-474E-86C6-B459FD3A1692" descr="IMG_30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38473" y="1284497"/>
            <a:ext cx="5612340" cy="420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780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AF9A1-4DE5-0A45-B83C-18B0A47232C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2050" name="37434F3A-C014-4108-A5CD-3C4DDBAFA210" descr="IMG_30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7171" y="1279037"/>
            <a:ext cx="5266795" cy="3950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149267" y="1279390"/>
            <a:ext cx="5277843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968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1D2A2B-90F2-4F7A-A7C8-3D551B2C6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5a9c032-1c21-4297-bc4a-1b0e359a6c15"/>
    <ds:schemaRef ds:uri="http://purl.org/dc/terms/"/>
    <ds:schemaRef ds:uri="e5e35b8c-bb2a-40e7-acd7-beed1d1f14b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18</TotalTime>
  <Words>225</Words>
  <Application>Microsoft Office PowerPoint</Application>
  <PresentationFormat>Widescreen</PresentationFormat>
  <Paragraphs>43</Paragraphs>
  <Slides>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Arial, sans-serif</vt:lpstr>
      <vt:lpstr>Calibri</vt:lpstr>
      <vt:lpstr>Wingdings</vt:lpstr>
      <vt:lpstr>Office-tema</vt:lpstr>
      <vt:lpstr>think-cell Slide</vt:lpstr>
      <vt:lpstr>Status statlige investeringsprosjekter og medvirkning i byggeprosjekter </vt:lpstr>
      <vt:lpstr>AMU, EA og Byggesaker</vt:lpstr>
      <vt:lpstr>Byggesaker og prosess </vt:lpstr>
      <vt:lpstr>Byggesaker - Enhets-koordinatoren og EA</vt:lpstr>
      <vt:lpstr>Byggeplass LVB (K2_000M.jpg (3840×2160) (hent.no) </vt:lpstr>
      <vt:lpstr>VTM – opprinnelig prosjekt </vt:lpstr>
      <vt:lpstr>VTM2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statlige investeringsprosjekter og medvirkning i byggeprosjekter</dc:title>
  <dc:creator>Leif Johnny Johannessen</dc:creator>
  <cp:lastModifiedBy>Gro Merethe Lund</cp:lastModifiedBy>
  <cp:revision>5</cp:revision>
  <dcterms:created xsi:type="dcterms:W3CDTF">2022-09-12T13:18:20Z</dcterms:created>
  <dcterms:modified xsi:type="dcterms:W3CDTF">2022-09-13T12:58:18Z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