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30" r:id="rId5"/>
    <p:sldMasterId id="2147483733" r:id="rId6"/>
  </p:sldMasterIdLst>
  <p:notesMasterIdLst>
    <p:notesMasterId r:id="rId9"/>
  </p:notesMasterIdLst>
  <p:handoutMasterIdLst>
    <p:handoutMasterId r:id="rId10"/>
  </p:handoutMasterIdLst>
  <p:sldIdLst>
    <p:sldId id="256" r:id="rId7"/>
    <p:sldId id="1156" r:id="rId8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FFDF"/>
    <a:srgbClr val="FFCC66"/>
    <a:srgbClr val="E6ECFF"/>
    <a:srgbClr val="0000FF"/>
    <a:srgbClr val="FFFFFF"/>
    <a:srgbClr val="0A0000"/>
    <a:srgbClr val="020000"/>
    <a:srgbClr val="010000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1414BD-61C5-4616-B0B4-5F8D4C55CB68}" v="19" dt="2025-02-25T11:50:05.1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483" autoAdjust="0"/>
  </p:normalViewPr>
  <p:slideViewPr>
    <p:cSldViewPr snapToGrid="0">
      <p:cViewPr varScale="1">
        <p:scale>
          <a:sx n="131" d="100"/>
          <a:sy n="131" d="100"/>
        </p:scale>
        <p:origin x="6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88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6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D7A38F-0D9A-5A67-4237-634DD8E1F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9437762-E0CC-2934-031E-A3C966990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E6CD9D9-C6CB-8FF7-BEE0-47E41EC29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4A26AA8-8BA0-9819-CB8A-E022DCF40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AD804AA-3C14-7FDE-F86A-9F11FD3F2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88319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2BAB63-D369-E4E4-B35A-B64428BA0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9933F7-A849-F7B5-0425-EA75834AE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4469C1-2839-316F-0DF0-3740F780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6B1C08-8ADE-6AFB-8A01-1E61D1768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B7F796-DDDE-2F57-7EF5-98FB295CD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8456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0385F3-DD48-CC0F-5DF8-172A1006B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E3C7395-1F39-D129-0B83-6C1734797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A8E512-1197-3139-5B28-12ACF0C32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44BA37-EBF3-4BD4-ABCB-C96D5E03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06C985-1876-0705-689C-F8C323905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74221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82B477-0126-523B-A0DE-1CE73F5ED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AF8379-7785-CA79-03A5-5073E884C8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60D7FDB-BA76-D807-E9C8-48768F332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F4A5D4D-CC63-3A36-CE55-BD7161E0B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C70C546-363B-CD69-7772-E0EA573A5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E84EA66-BA03-9C18-7667-187214E6B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0081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73C99A-F9A4-2918-4FE7-41F879F78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BD8315-8F2D-912F-798F-EDF93A84E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31C6284-8FAA-CFDE-CD23-E2EAD1A8A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E9E4435-F947-6801-4508-95B21EA322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AAAF439-D10A-EC2D-ECBF-4D6E931EE1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8E5DD66-88E9-3CC7-A898-846469256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5B52D3C-6C45-9B01-502B-F5F69C99C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96EA4C4-5670-E251-492B-18D4D31CC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83979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4D89F6-7F49-ADD1-8781-2FDE4BCFA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4031817-8BFA-DBD5-BF0A-7D858FF16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2D989DF-584C-041B-DA1A-FA3A74AA6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7DF1E14-8B2C-304E-DA49-11106C3B1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06129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00EBD73-3359-753A-A799-75C2BDE2E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3920224-ED64-598E-3EAA-0EF39956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ECD183F-AED0-C5D7-D63E-B2078471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91651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778685-BD29-A3F2-7896-113A3D911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E97F28-C812-9D82-A8B7-D376B1BFC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2E272C1-216E-BB7B-0BCE-C5FB4BE2A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EFC777B-A1AF-3FCF-4819-25C26AA29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A3D112C-B939-6B6D-493C-E271DB7CE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80EE590-D357-75D6-1781-DCFA2E8EB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91652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DA244-FFCA-36DE-58EE-486AA7195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ABDE1D6-8ADA-A525-458D-EA11463650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4819E0E-0F03-D640-D8CB-713B906A2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5E72506-2ACC-FAFA-E1D0-021C3FABC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C86030C-617B-CE31-17C5-C79F84885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D5CF38A-0419-8534-77C6-1733F3B8F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89879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57A5C4-C982-1FC0-35B8-8C1B98C11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DB541DA-41E5-5518-DA03-5A5BF0AF7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A1A381-3FB6-A02A-927C-53B713815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5C5236-91EE-F473-4A38-D5C7E4E19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E72D07-C2DB-79D5-8AD7-C10B446A8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2089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988839-44A3-199D-B5F4-E2D600083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177F05F-8ADA-DB0B-F8B1-0ED88E4F1F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36926A-B584-DC70-A9BE-C4B35EE65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F06EF9-CF51-E120-FC08-C05D11725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547906-F5B4-393B-68BA-2320E6642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213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3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C25F964-7992-388D-73EB-67DB8353B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A5703A-FD05-40DC-CDC0-5187E0B35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0C0ECC-0963-190A-2C81-3BADCA58D9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E38F4-E193-4A51-8B1B-14171D4BACA5}" type="datetimeFigureOut">
              <a:rPr lang="nb-NO" smtClean="0"/>
              <a:t>25.02.2025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C2CA8E-E4F9-BB33-5F5A-C31636171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89F645-241A-EF4D-7DE7-124D024E2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DC055-6E22-4736-8BEC-12196E5786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517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himmel, vann, utendørs, natur">
            <a:extLst>
              <a:ext uri="{FF2B5EF4-FFF2-40B4-BE49-F238E27FC236}">
                <a16:creationId xmlns:a16="http://schemas.microsoft.com/office/drawing/2014/main" id="{DECCBEA2-D7A6-3D48-E4BF-316EAD1EAD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7" r="16888"/>
          <a:stretch/>
        </p:blipFill>
        <p:spPr>
          <a:xfrm>
            <a:off x="6031160" y="0"/>
            <a:ext cx="6146440" cy="6858000"/>
          </a:xfrm>
          <a:prstGeom prst="rect">
            <a:avLst/>
          </a:prstGeom>
        </p:spPr>
      </p:pic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6D9C75EB-9005-0F27-00D8-8890CC3CAE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6112" y="381854"/>
            <a:ext cx="5619582" cy="1116919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9DDCFE9-15AE-D165-EF2B-52CB96174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34" y="1704175"/>
            <a:ext cx="9288425" cy="2786400"/>
          </a:xfrm>
        </p:spPr>
        <p:txBody>
          <a:bodyPr anchor="t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3600" dirty="0"/>
            </a:br>
            <a:br>
              <a:rPr lang="en-US" sz="3600" dirty="0"/>
            </a:br>
            <a:r>
              <a:rPr lang="en-US" sz="3600" dirty="0" err="1"/>
              <a:t>Årlig</a:t>
            </a:r>
            <a:r>
              <a:rPr lang="en-US" sz="3600" dirty="0"/>
              <a:t> </a:t>
            </a:r>
            <a:r>
              <a:rPr lang="en-US" sz="3600" dirty="0" err="1"/>
              <a:t>orientering</a:t>
            </a:r>
            <a:r>
              <a:rPr lang="en-US" sz="3600" dirty="0"/>
              <a:t> om </a:t>
            </a:r>
            <a:br>
              <a:rPr lang="en-US" sz="3600" dirty="0"/>
            </a:br>
            <a:r>
              <a:rPr lang="en-US" sz="3600" dirty="0" err="1"/>
              <a:t>arbeidsmiljøkartlegging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dirty="0" err="1"/>
              <a:t>og</a:t>
            </a:r>
            <a:r>
              <a:rPr lang="en-US" sz="3600" dirty="0"/>
              <a:t> -</a:t>
            </a:r>
            <a:r>
              <a:rPr lang="en-US" sz="3600" dirty="0" err="1"/>
              <a:t>oppfølging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4000" dirty="0"/>
            </a:br>
            <a:endParaRPr lang="en-US" sz="4000" dirty="0"/>
          </a:p>
        </p:txBody>
      </p:sp>
      <p:sp>
        <p:nvSpPr>
          <p:cNvPr id="51" name="Subtitle 6">
            <a:extLst>
              <a:ext uri="{FF2B5EF4-FFF2-40B4-BE49-F238E27FC236}">
                <a16:creationId xmlns:a16="http://schemas.microsoft.com/office/drawing/2014/main" id="{A86BA789-320B-0B7A-DBB1-C535931D38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800" y="5199013"/>
            <a:ext cx="5716962" cy="258079"/>
          </a:xfrm>
        </p:spPr>
        <p:txBody>
          <a:bodyPr/>
          <a:lstStyle/>
          <a:p>
            <a:r>
              <a:rPr lang="en-US" dirty="0"/>
              <a:t>Linn Grimstad-Nielsen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83F98D71-E1A4-FD90-3A9D-93329B6887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3800" y="5456305"/>
            <a:ext cx="5716962" cy="2262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 err="1"/>
              <a:t>Seniorrådgiver</a:t>
            </a:r>
            <a:r>
              <a:rPr lang="en-US" sz="1600" dirty="0"/>
              <a:t>	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1FEC111-95DE-05FE-30AD-F9E1A52DDE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3800" y="5723036"/>
            <a:ext cx="5716962" cy="2262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 err="1"/>
              <a:t>Avdeling</a:t>
            </a:r>
            <a:r>
              <a:rPr lang="en-US" sz="1600" dirty="0"/>
              <a:t> for </a:t>
            </a:r>
            <a:r>
              <a:rPr lang="en-US" sz="1600" dirty="0" err="1"/>
              <a:t>organisasjon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personal</a:t>
            </a:r>
          </a:p>
        </p:txBody>
      </p:sp>
      <p:sp>
        <p:nvSpPr>
          <p:cNvPr id="32" name="Date Placeholder 5">
            <a:extLst>
              <a:ext uri="{FF2B5EF4-FFF2-40B4-BE49-F238E27FC236}">
                <a16:creationId xmlns:a16="http://schemas.microsoft.com/office/drawing/2014/main" id="{79D4E3A3-C0FC-043A-4276-167E56D7F7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3.3.25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425DDF0-1F2C-ED8C-A50C-0B8F5DBE5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824" y="5631307"/>
            <a:ext cx="1030313" cy="10242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3905CA-3F44-C787-9DF0-6B443446F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20"/>
            <a:ext cx="10515600" cy="1325563"/>
          </a:xfrm>
        </p:spPr>
        <p:txBody>
          <a:bodyPr/>
          <a:lstStyle/>
          <a:p>
            <a:r>
              <a:rPr lang="nb-NO" dirty="0"/>
              <a:t>Arbeidsmiljøundersøkelsen (ARK) 2024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4BCDDC3-8AE1-8E6A-9666-CE1C51C202BF}"/>
              </a:ext>
            </a:extLst>
          </p:cNvPr>
          <p:cNvSpPr txBox="1">
            <a:spLocks/>
          </p:cNvSpPr>
          <p:nvPr/>
        </p:nvSpPr>
        <p:spPr>
          <a:xfrm>
            <a:off x="248886" y="3194261"/>
            <a:ext cx="2084390" cy="1325563"/>
          </a:xfrm>
          <a:custGeom>
            <a:avLst/>
            <a:gdLst>
              <a:gd name="connsiteX0" fmla="*/ 0 w 2084390"/>
              <a:gd name="connsiteY0" fmla="*/ 662782 h 1325563"/>
              <a:gd name="connsiteX1" fmla="*/ 1042195 w 2084390"/>
              <a:gd name="connsiteY1" fmla="*/ 0 h 1325563"/>
              <a:gd name="connsiteX2" fmla="*/ 2084390 w 2084390"/>
              <a:gd name="connsiteY2" fmla="*/ 662782 h 1325563"/>
              <a:gd name="connsiteX3" fmla="*/ 1042195 w 2084390"/>
              <a:gd name="connsiteY3" fmla="*/ 1325564 h 1325563"/>
              <a:gd name="connsiteX4" fmla="*/ 0 w 2084390"/>
              <a:gd name="connsiteY4" fmla="*/ 662782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390" h="1325563" fill="none" extrusionOk="0">
                <a:moveTo>
                  <a:pt x="0" y="662782"/>
                </a:moveTo>
                <a:cubicBezTo>
                  <a:pt x="15463" y="298572"/>
                  <a:pt x="472682" y="-12503"/>
                  <a:pt x="1042195" y="0"/>
                </a:cubicBezTo>
                <a:cubicBezTo>
                  <a:pt x="1585924" y="-4879"/>
                  <a:pt x="2044385" y="334403"/>
                  <a:pt x="2084390" y="662782"/>
                </a:cubicBezTo>
                <a:cubicBezTo>
                  <a:pt x="2072009" y="910755"/>
                  <a:pt x="1535389" y="1440068"/>
                  <a:pt x="1042195" y="1325564"/>
                </a:cubicBezTo>
                <a:cubicBezTo>
                  <a:pt x="535097" y="1363907"/>
                  <a:pt x="64018" y="1044218"/>
                  <a:pt x="0" y="662782"/>
                </a:cubicBezTo>
                <a:close/>
              </a:path>
              <a:path w="2084390" h="1325563" stroke="0" extrusionOk="0">
                <a:moveTo>
                  <a:pt x="0" y="662782"/>
                </a:moveTo>
                <a:cubicBezTo>
                  <a:pt x="-103595" y="232838"/>
                  <a:pt x="361831" y="39324"/>
                  <a:pt x="1042195" y="0"/>
                </a:cubicBezTo>
                <a:cubicBezTo>
                  <a:pt x="1650529" y="6894"/>
                  <a:pt x="1981975" y="299994"/>
                  <a:pt x="2084390" y="662782"/>
                </a:cubicBezTo>
                <a:cubicBezTo>
                  <a:pt x="2024240" y="1087566"/>
                  <a:pt x="1608541" y="1376648"/>
                  <a:pt x="1042195" y="1325564"/>
                </a:cubicBezTo>
                <a:cubicBezTo>
                  <a:pt x="388921" y="1283060"/>
                  <a:pt x="7561" y="1032439"/>
                  <a:pt x="0" y="662782"/>
                </a:cubicBezTo>
                <a:close/>
              </a:path>
            </a:pathLst>
          </a:custGeom>
          <a:solidFill>
            <a:srgbClr val="E6ECFF"/>
          </a:solidFill>
          <a:ln w="12700" cap="flat" cmpd="sng" algn="ctr">
            <a:solidFill>
              <a:srgbClr val="86A4F7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2860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nb-NO" sz="1400" b="1" kern="0" dirty="0">
              <a:latin typeface="Arial"/>
            </a:endParaRPr>
          </a:p>
        </p:txBody>
      </p:sp>
      <p:sp>
        <p:nvSpPr>
          <p:cNvPr id="6" name="Plassholder for innhold 4">
            <a:extLst>
              <a:ext uri="{FF2B5EF4-FFF2-40B4-BE49-F238E27FC236}">
                <a16:creationId xmlns:a16="http://schemas.microsoft.com/office/drawing/2014/main" id="{66996D9E-22C7-D2D4-0364-C5B00F4BDFF0}"/>
              </a:ext>
            </a:extLst>
          </p:cNvPr>
          <p:cNvSpPr txBox="1">
            <a:spLocks/>
          </p:cNvSpPr>
          <p:nvPr/>
        </p:nvSpPr>
        <p:spPr>
          <a:xfrm>
            <a:off x="2764535" y="1624036"/>
            <a:ext cx="1863070" cy="1385798"/>
          </a:xfrm>
          <a:custGeom>
            <a:avLst/>
            <a:gdLst>
              <a:gd name="connsiteX0" fmla="*/ 0 w 1863070"/>
              <a:gd name="connsiteY0" fmla="*/ 692899 h 1385798"/>
              <a:gd name="connsiteX1" fmla="*/ 931535 w 1863070"/>
              <a:gd name="connsiteY1" fmla="*/ 0 h 1385798"/>
              <a:gd name="connsiteX2" fmla="*/ 1863070 w 1863070"/>
              <a:gd name="connsiteY2" fmla="*/ 692899 h 1385798"/>
              <a:gd name="connsiteX3" fmla="*/ 931535 w 1863070"/>
              <a:gd name="connsiteY3" fmla="*/ 1385798 h 1385798"/>
              <a:gd name="connsiteX4" fmla="*/ 0 w 1863070"/>
              <a:gd name="connsiteY4" fmla="*/ 692899 h 1385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3070" h="1385798" fill="none" extrusionOk="0">
                <a:moveTo>
                  <a:pt x="0" y="692899"/>
                </a:moveTo>
                <a:cubicBezTo>
                  <a:pt x="68660" y="318366"/>
                  <a:pt x="472232" y="-113539"/>
                  <a:pt x="931535" y="0"/>
                </a:cubicBezTo>
                <a:cubicBezTo>
                  <a:pt x="1424847" y="-3241"/>
                  <a:pt x="1843011" y="329106"/>
                  <a:pt x="1863070" y="692899"/>
                </a:cubicBezTo>
                <a:cubicBezTo>
                  <a:pt x="1856050" y="1008631"/>
                  <a:pt x="1406740" y="1440369"/>
                  <a:pt x="931535" y="1385798"/>
                </a:cubicBezTo>
                <a:cubicBezTo>
                  <a:pt x="449776" y="1404113"/>
                  <a:pt x="79573" y="1094709"/>
                  <a:pt x="0" y="692899"/>
                </a:cubicBezTo>
                <a:close/>
              </a:path>
              <a:path w="1863070" h="1385798" stroke="0" extrusionOk="0">
                <a:moveTo>
                  <a:pt x="0" y="692899"/>
                </a:moveTo>
                <a:cubicBezTo>
                  <a:pt x="-122582" y="234610"/>
                  <a:pt x="283860" y="49993"/>
                  <a:pt x="931535" y="0"/>
                </a:cubicBezTo>
                <a:cubicBezTo>
                  <a:pt x="1473546" y="5797"/>
                  <a:pt x="1792157" y="312476"/>
                  <a:pt x="1863070" y="692899"/>
                </a:cubicBezTo>
                <a:cubicBezTo>
                  <a:pt x="1849492" y="1088836"/>
                  <a:pt x="1422371" y="1516449"/>
                  <a:pt x="931535" y="1385798"/>
                </a:cubicBezTo>
                <a:cubicBezTo>
                  <a:pt x="340500" y="1343909"/>
                  <a:pt x="13607" y="1082078"/>
                  <a:pt x="0" y="692899"/>
                </a:cubicBezTo>
                <a:close/>
              </a:path>
            </a:pathLst>
          </a:custGeom>
          <a:solidFill>
            <a:srgbClr val="E6ECFF"/>
          </a:solidFill>
          <a:ln w="12700" cap="flat" cmpd="sng" algn="ctr">
            <a:solidFill>
              <a:srgbClr val="86A4F7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2860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nb-NO" sz="1400" b="1" kern="0" dirty="0">
              <a:latin typeface="Arial"/>
            </a:endParaRPr>
          </a:p>
        </p:txBody>
      </p:sp>
      <p:sp>
        <p:nvSpPr>
          <p:cNvPr id="7" name="Plassholder for innhold 4">
            <a:extLst>
              <a:ext uri="{FF2B5EF4-FFF2-40B4-BE49-F238E27FC236}">
                <a16:creationId xmlns:a16="http://schemas.microsoft.com/office/drawing/2014/main" id="{5D5CA47B-F1DA-DC6E-199A-3ABAAB12D518}"/>
              </a:ext>
            </a:extLst>
          </p:cNvPr>
          <p:cNvSpPr txBox="1">
            <a:spLocks/>
          </p:cNvSpPr>
          <p:nvPr/>
        </p:nvSpPr>
        <p:spPr>
          <a:xfrm>
            <a:off x="5283125" y="2989598"/>
            <a:ext cx="1863071" cy="1440745"/>
          </a:xfrm>
          <a:custGeom>
            <a:avLst/>
            <a:gdLst>
              <a:gd name="connsiteX0" fmla="*/ 0 w 1863071"/>
              <a:gd name="connsiteY0" fmla="*/ 720373 h 1440745"/>
              <a:gd name="connsiteX1" fmla="*/ 931536 w 1863071"/>
              <a:gd name="connsiteY1" fmla="*/ 0 h 1440745"/>
              <a:gd name="connsiteX2" fmla="*/ 1863072 w 1863071"/>
              <a:gd name="connsiteY2" fmla="*/ 720373 h 1440745"/>
              <a:gd name="connsiteX3" fmla="*/ 931536 w 1863071"/>
              <a:gd name="connsiteY3" fmla="*/ 1440746 h 1440745"/>
              <a:gd name="connsiteX4" fmla="*/ 0 w 1863071"/>
              <a:gd name="connsiteY4" fmla="*/ 720373 h 1440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3071" h="1440745" fill="none" extrusionOk="0">
                <a:moveTo>
                  <a:pt x="0" y="720373"/>
                </a:moveTo>
                <a:cubicBezTo>
                  <a:pt x="68660" y="330667"/>
                  <a:pt x="472233" y="-113539"/>
                  <a:pt x="931536" y="0"/>
                </a:cubicBezTo>
                <a:cubicBezTo>
                  <a:pt x="1382452" y="-9733"/>
                  <a:pt x="1833498" y="350366"/>
                  <a:pt x="1863072" y="720373"/>
                </a:cubicBezTo>
                <a:cubicBezTo>
                  <a:pt x="1856052" y="1051278"/>
                  <a:pt x="1406741" y="1495317"/>
                  <a:pt x="931536" y="1440746"/>
                </a:cubicBezTo>
                <a:cubicBezTo>
                  <a:pt x="442793" y="1455151"/>
                  <a:pt x="42748" y="1128502"/>
                  <a:pt x="0" y="720373"/>
                </a:cubicBezTo>
                <a:close/>
              </a:path>
              <a:path w="1863071" h="1440745" stroke="0" extrusionOk="0">
                <a:moveTo>
                  <a:pt x="0" y="720373"/>
                </a:moveTo>
                <a:cubicBezTo>
                  <a:pt x="-122582" y="246911"/>
                  <a:pt x="283861" y="49993"/>
                  <a:pt x="931536" y="0"/>
                </a:cubicBezTo>
                <a:cubicBezTo>
                  <a:pt x="1518629" y="15288"/>
                  <a:pt x="1826381" y="323689"/>
                  <a:pt x="1863072" y="720373"/>
                </a:cubicBezTo>
                <a:cubicBezTo>
                  <a:pt x="1849494" y="1131483"/>
                  <a:pt x="1422372" y="1571397"/>
                  <a:pt x="931536" y="1440746"/>
                </a:cubicBezTo>
                <a:cubicBezTo>
                  <a:pt x="319878" y="1387574"/>
                  <a:pt x="71225" y="1152256"/>
                  <a:pt x="0" y="720373"/>
                </a:cubicBezTo>
                <a:close/>
              </a:path>
            </a:pathLst>
          </a:custGeom>
          <a:solidFill>
            <a:srgbClr val="E6ECFF"/>
          </a:solidFill>
          <a:ln w="12700" cap="flat" cmpd="sng" algn="ctr">
            <a:solidFill>
              <a:srgbClr val="86A4F7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2860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nb-NO" sz="1400" b="1" kern="0" dirty="0">
              <a:latin typeface="Arial"/>
            </a:endParaRPr>
          </a:p>
        </p:txBody>
      </p:sp>
      <p:sp>
        <p:nvSpPr>
          <p:cNvPr id="8" name="Plassholder for innhold 4">
            <a:extLst>
              <a:ext uri="{FF2B5EF4-FFF2-40B4-BE49-F238E27FC236}">
                <a16:creationId xmlns:a16="http://schemas.microsoft.com/office/drawing/2014/main" id="{0BA98E86-FAD0-50D6-9639-25EA6DC19451}"/>
              </a:ext>
            </a:extLst>
          </p:cNvPr>
          <p:cNvSpPr txBox="1">
            <a:spLocks/>
          </p:cNvSpPr>
          <p:nvPr/>
        </p:nvSpPr>
        <p:spPr>
          <a:xfrm>
            <a:off x="8098248" y="1511297"/>
            <a:ext cx="1863071" cy="1325563"/>
          </a:xfrm>
          <a:custGeom>
            <a:avLst/>
            <a:gdLst>
              <a:gd name="connsiteX0" fmla="*/ 0 w 1863071"/>
              <a:gd name="connsiteY0" fmla="*/ 662782 h 1325563"/>
              <a:gd name="connsiteX1" fmla="*/ 931536 w 1863071"/>
              <a:gd name="connsiteY1" fmla="*/ 0 h 1325563"/>
              <a:gd name="connsiteX2" fmla="*/ 1863072 w 1863071"/>
              <a:gd name="connsiteY2" fmla="*/ 662782 h 1325563"/>
              <a:gd name="connsiteX3" fmla="*/ 931536 w 1863071"/>
              <a:gd name="connsiteY3" fmla="*/ 1325564 h 1325563"/>
              <a:gd name="connsiteX4" fmla="*/ 0 w 1863071"/>
              <a:gd name="connsiteY4" fmla="*/ 662782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3071" h="1325563" fill="none" extrusionOk="0">
                <a:moveTo>
                  <a:pt x="0" y="662782"/>
                </a:moveTo>
                <a:cubicBezTo>
                  <a:pt x="132745" y="312485"/>
                  <a:pt x="471897" y="-112847"/>
                  <a:pt x="931536" y="0"/>
                </a:cubicBezTo>
                <a:cubicBezTo>
                  <a:pt x="1414150" y="-4879"/>
                  <a:pt x="1823067" y="334403"/>
                  <a:pt x="1863072" y="662782"/>
                </a:cubicBezTo>
                <a:cubicBezTo>
                  <a:pt x="1855822" y="959692"/>
                  <a:pt x="1402966" y="1385381"/>
                  <a:pt x="931536" y="1325564"/>
                </a:cubicBezTo>
                <a:cubicBezTo>
                  <a:pt x="485553" y="1363907"/>
                  <a:pt x="64018" y="1044218"/>
                  <a:pt x="0" y="662782"/>
                </a:cubicBezTo>
                <a:close/>
              </a:path>
              <a:path w="1863071" h="1325563" stroke="0" extrusionOk="0">
                <a:moveTo>
                  <a:pt x="0" y="662782"/>
                </a:moveTo>
                <a:cubicBezTo>
                  <a:pt x="-17116" y="286180"/>
                  <a:pt x="323681" y="35048"/>
                  <a:pt x="931536" y="0"/>
                </a:cubicBezTo>
                <a:cubicBezTo>
                  <a:pt x="1478755" y="6894"/>
                  <a:pt x="1760657" y="299994"/>
                  <a:pt x="1863072" y="662782"/>
                </a:cubicBezTo>
                <a:cubicBezTo>
                  <a:pt x="1804885" y="1085648"/>
                  <a:pt x="1422564" y="1455154"/>
                  <a:pt x="931536" y="1325564"/>
                </a:cubicBezTo>
                <a:cubicBezTo>
                  <a:pt x="339377" y="1283060"/>
                  <a:pt x="7561" y="1032439"/>
                  <a:pt x="0" y="662782"/>
                </a:cubicBezTo>
                <a:close/>
              </a:path>
            </a:pathLst>
          </a:custGeom>
          <a:solidFill>
            <a:srgbClr val="E6ECFF"/>
          </a:solidFill>
          <a:ln w="12700" cap="flat" cmpd="sng" algn="ctr">
            <a:solidFill>
              <a:srgbClr val="86A4F7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2860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nb-NO" sz="1400" b="1" kern="0" dirty="0">
              <a:latin typeface="Arial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418C955-386E-CA7D-568B-862FF888C52E}"/>
              </a:ext>
            </a:extLst>
          </p:cNvPr>
          <p:cNvSpPr txBox="1"/>
          <p:nvPr/>
        </p:nvSpPr>
        <p:spPr>
          <a:xfrm>
            <a:off x="173057" y="4717918"/>
            <a:ext cx="3108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sz="1400" b="1" kern="0" dirty="0">
                <a:latin typeface="Arial"/>
              </a:rPr>
              <a:t>Organisering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6700 ansatte fikk spørreundersøkelsen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70,9% svarprosent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Over 500 ledere og verneombud på opplæringssamlinger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CED4BFE-AEE3-BC74-DFD2-56EB92291FD7}"/>
              </a:ext>
            </a:extLst>
          </p:cNvPr>
          <p:cNvSpPr txBox="1"/>
          <p:nvPr/>
        </p:nvSpPr>
        <p:spPr>
          <a:xfrm>
            <a:off x="2465747" y="3013704"/>
            <a:ext cx="28495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1400" b="1" kern="0" dirty="0">
                <a:latin typeface="Arial"/>
              </a:rPr>
              <a:t>Resultater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Forbedring av arbeidsmiljøet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Lavere skår på </a:t>
            </a:r>
            <a:r>
              <a:rPr lang="nb-NO" sz="1400" i="1" kern="0" dirty="0">
                <a:latin typeface="Arial"/>
              </a:rPr>
              <a:t>informasjon og medvirkning</a:t>
            </a:r>
            <a:r>
              <a:rPr lang="nb-NO" sz="1400" kern="0" dirty="0">
                <a:latin typeface="Arial"/>
              </a:rPr>
              <a:t> og </a:t>
            </a:r>
            <a:r>
              <a:rPr lang="nb-NO" sz="1400" i="1" kern="0" dirty="0">
                <a:latin typeface="Arial"/>
              </a:rPr>
              <a:t>høy arbeidsbelastning 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7,85% har opplevd uakseptabel oppførsel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Flest rapporterer om trakassering og diskriminering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091EA0B-BF8D-CAA1-10A3-3B6AF06A255D}"/>
              </a:ext>
            </a:extLst>
          </p:cNvPr>
          <p:cNvSpPr txBox="1"/>
          <p:nvPr/>
        </p:nvSpPr>
        <p:spPr>
          <a:xfrm>
            <a:off x="5315303" y="4548085"/>
            <a:ext cx="31089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1400" b="1" kern="0" dirty="0">
                <a:latin typeface="Arial"/>
              </a:rPr>
              <a:t>Evaluering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Første evaluering gjennomført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Flest tiltak innenfor området «medvirkning og informasjonsflyt»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Dokumentasjon på systematisk HMS-arbeid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Grunnlag for videreutvikling og satsningsområder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916E931-5257-4275-A63F-CC453A8D9FDC}"/>
              </a:ext>
            </a:extLst>
          </p:cNvPr>
          <p:cNvSpPr txBox="1"/>
          <p:nvPr/>
        </p:nvSpPr>
        <p:spPr>
          <a:xfrm>
            <a:off x="7869093" y="2905767"/>
            <a:ext cx="34625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1400" b="1" kern="0" dirty="0">
                <a:latin typeface="Arial"/>
              </a:rPr>
              <a:t>Oppfølging og tiltak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Lokale tiltak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Arbeid i ledergrupper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Kurs, verktøy og støtte for ledere</a:t>
            </a:r>
          </a:p>
          <a:p>
            <a:pPr marL="171450" indent="-171450" defTabSz="2286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sz="1400" kern="0" dirty="0">
                <a:latin typeface="Arial"/>
              </a:rPr>
              <a:t>Videreutvikling av materiell, evalueringsskjema nr. 2, mv.</a:t>
            </a:r>
          </a:p>
        </p:txBody>
      </p:sp>
      <p:sp>
        <p:nvSpPr>
          <p:cNvPr id="14" name="Frihåndsform: figur 13">
            <a:extLst>
              <a:ext uri="{FF2B5EF4-FFF2-40B4-BE49-F238E27FC236}">
                <a16:creationId xmlns:a16="http://schemas.microsoft.com/office/drawing/2014/main" id="{D589C554-6ABA-754A-CADE-52DF6D8EDB04}"/>
              </a:ext>
            </a:extLst>
          </p:cNvPr>
          <p:cNvSpPr/>
          <p:nvPr/>
        </p:nvSpPr>
        <p:spPr>
          <a:xfrm>
            <a:off x="1265530" y="1997050"/>
            <a:ext cx="1587398" cy="1148486"/>
          </a:xfrm>
          <a:custGeom>
            <a:avLst/>
            <a:gdLst>
              <a:gd name="connsiteX0" fmla="*/ 0 w 1587398"/>
              <a:gd name="connsiteY0" fmla="*/ 1148486 h 1148486"/>
              <a:gd name="connsiteX1" fmla="*/ 14630 w 1587398"/>
              <a:gd name="connsiteY1" fmla="*/ 672998 h 1148486"/>
              <a:gd name="connsiteX2" fmla="*/ 29260 w 1587398"/>
              <a:gd name="connsiteY2" fmla="*/ 607161 h 1148486"/>
              <a:gd name="connsiteX3" fmla="*/ 80467 w 1587398"/>
              <a:gd name="connsiteY3" fmla="*/ 475488 h 1148486"/>
              <a:gd name="connsiteX4" fmla="*/ 102412 w 1587398"/>
              <a:gd name="connsiteY4" fmla="*/ 431596 h 1148486"/>
              <a:gd name="connsiteX5" fmla="*/ 138988 w 1587398"/>
              <a:gd name="connsiteY5" fmla="*/ 380390 h 1148486"/>
              <a:gd name="connsiteX6" fmla="*/ 212140 w 1587398"/>
              <a:gd name="connsiteY6" fmla="*/ 270662 h 1148486"/>
              <a:gd name="connsiteX7" fmla="*/ 358444 w 1587398"/>
              <a:gd name="connsiteY7" fmla="*/ 182880 h 1148486"/>
              <a:gd name="connsiteX8" fmla="*/ 446227 w 1587398"/>
              <a:gd name="connsiteY8" fmla="*/ 131673 h 1148486"/>
              <a:gd name="connsiteX9" fmla="*/ 687628 w 1587398"/>
              <a:gd name="connsiteY9" fmla="*/ 51206 h 1148486"/>
              <a:gd name="connsiteX10" fmla="*/ 936345 w 1587398"/>
              <a:gd name="connsiteY10" fmla="*/ 21945 h 1148486"/>
              <a:gd name="connsiteX11" fmla="*/ 1155801 w 1587398"/>
              <a:gd name="connsiteY11" fmla="*/ 7315 h 1148486"/>
              <a:gd name="connsiteX12" fmla="*/ 1243584 w 1587398"/>
              <a:gd name="connsiteY12" fmla="*/ 0 h 1148486"/>
              <a:gd name="connsiteX13" fmla="*/ 1433779 w 1587398"/>
              <a:gd name="connsiteY13" fmla="*/ 14630 h 1148486"/>
              <a:gd name="connsiteX14" fmla="*/ 1521561 w 1587398"/>
              <a:gd name="connsiteY14" fmla="*/ 36576 h 1148486"/>
              <a:gd name="connsiteX15" fmla="*/ 1543507 w 1587398"/>
              <a:gd name="connsiteY15" fmla="*/ 43891 h 1148486"/>
              <a:gd name="connsiteX16" fmla="*/ 1587398 w 1587398"/>
              <a:gd name="connsiteY16" fmla="*/ 43891 h 114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87398" h="1148486" extrusionOk="0">
                <a:moveTo>
                  <a:pt x="0" y="1148486"/>
                </a:moveTo>
                <a:cubicBezTo>
                  <a:pt x="-14857" y="977818"/>
                  <a:pt x="-21983" y="841867"/>
                  <a:pt x="14630" y="672998"/>
                </a:cubicBezTo>
                <a:cubicBezTo>
                  <a:pt x="17657" y="650932"/>
                  <a:pt x="16789" y="629027"/>
                  <a:pt x="29260" y="607161"/>
                </a:cubicBezTo>
                <a:cubicBezTo>
                  <a:pt x="39283" y="558968"/>
                  <a:pt x="56174" y="531289"/>
                  <a:pt x="80467" y="475488"/>
                </a:cubicBezTo>
                <a:cubicBezTo>
                  <a:pt x="84163" y="458903"/>
                  <a:pt x="94794" y="445983"/>
                  <a:pt x="102412" y="431596"/>
                </a:cubicBezTo>
                <a:cubicBezTo>
                  <a:pt x="116675" y="414120"/>
                  <a:pt x="129273" y="393892"/>
                  <a:pt x="138988" y="380390"/>
                </a:cubicBezTo>
                <a:cubicBezTo>
                  <a:pt x="148461" y="363432"/>
                  <a:pt x="194094" y="287586"/>
                  <a:pt x="212140" y="270662"/>
                </a:cubicBezTo>
                <a:cubicBezTo>
                  <a:pt x="286330" y="196776"/>
                  <a:pt x="278545" y="226518"/>
                  <a:pt x="358444" y="182880"/>
                </a:cubicBezTo>
                <a:cubicBezTo>
                  <a:pt x="391563" y="168903"/>
                  <a:pt x="417018" y="147085"/>
                  <a:pt x="446227" y="131673"/>
                </a:cubicBezTo>
                <a:cubicBezTo>
                  <a:pt x="495079" y="105078"/>
                  <a:pt x="663895" y="55318"/>
                  <a:pt x="687628" y="51206"/>
                </a:cubicBezTo>
                <a:cubicBezTo>
                  <a:pt x="753198" y="52828"/>
                  <a:pt x="879659" y="28745"/>
                  <a:pt x="936345" y="21945"/>
                </a:cubicBezTo>
                <a:cubicBezTo>
                  <a:pt x="1019759" y="31804"/>
                  <a:pt x="1092983" y="25167"/>
                  <a:pt x="1155801" y="7315"/>
                </a:cubicBezTo>
                <a:cubicBezTo>
                  <a:pt x="1188484" y="2251"/>
                  <a:pt x="1215551" y="-3340"/>
                  <a:pt x="1243584" y="0"/>
                </a:cubicBezTo>
                <a:cubicBezTo>
                  <a:pt x="1296360" y="6621"/>
                  <a:pt x="1364102" y="1757"/>
                  <a:pt x="1433779" y="14630"/>
                </a:cubicBezTo>
                <a:cubicBezTo>
                  <a:pt x="1457309" y="18113"/>
                  <a:pt x="1490779" y="22621"/>
                  <a:pt x="1521561" y="36576"/>
                </a:cubicBezTo>
                <a:cubicBezTo>
                  <a:pt x="1528952" y="37984"/>
                  <a:pt x="1535020" y="43519"/>
                  <a:pt x="1543507" y="43891"/>
                </a:cubicBezTo>
                <a:cubicBezTo>
                  <a:pt x="1557257" y="46922"/>
                  <a:pt x="1574275" y="45011"/>
                  <a:pt x="1587398" y="43891"/>
                </a:cubicBezTo>
              </a:path>
            </a:pathLst>
          </a:custGeom>
          <a:noFill/>
          <a:ln>
            <a:prstDash val="dash"/>
            <a:tailEnd type="triangl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587398"/>
                      <a:gd name="connsiteY0" fmla="*/ 1148486 h 1148486"/>
                      <a:gd name="connsiteX1" fmla="*/ 14630 w 1587398"/>
                      <a:gd name="connsiteY1" fmla="*/ 672998 h 1148486"/>
                      <a:gd name="connsiteX2" fmla="*/ 29260 w 1587398"/>
                      <a:gd name="connsiteY2" fmla="*/ 607161 h 1148486"/>
                      <a:gd name="connsiteX3" fmla="*/ 80467 w 1587398"/>
                      <a:gd name="connsiteY3" fmla="*/ 475488 h 1148486"/>
                      <a:gd name="connsiteX4" fmla="*/ 102412 w 1587398"/>
                      <a:gd name="connsiteY4" fmla="*/ 431596 h 1148486"/>
                      <a:gd name="connsiteX5" fmla="*/ 138988 w 1587398"/>
                      <a:gd name="connsiteY5" fmla="*/ 380390 h 1148486"/>
                      <a:gd name="connsiteX6" fmla="*/ 212140 w 1587398"/>
                      <a:gd name="connsiteY6" fmla="*/ 270662 h 1148486"/>
                      <a:gd name="connsiteX7" fmla="*/ 358444 w 1587398"/>
                      <a:gd name="connsiteY7" fmla="*/ 182880 h 1148486"/>
                      <a:gd name="connsiteX8" fmla="*/ 446227 w 1587398"/>
                      <a:gd name="connsiteY8" fmla="*/ 131673 h 1148486"/>
                      <a:gd name="connsiteX9" fmla="*/ 687628 w 1587398"/>
                      <a:gd name="connsiteY9" fmla="*/ 51206 h 1148486"/>
                      <a:gd name="connsiteX10" fmla="*/ 936345 w 1587398"/>
                      <a:gd name="connsiteY10" fmla="*/ 21945 h 1148486"/>
                      <a:gd name="connsiteX11" fmla="*/ 1155801 w 1587398"/>
                      <a:gd name="connsiteY11" fmla="*/ 7315 h 1148486"/>
                      <a:gd name="connsiteX12" fmla="*/ 1243584 w 1587398"/>
                      <a:gd name="connsiteY12" fmla="*/ 0 h 1148486"/>
                      <a:gd name="connsiteX13" fmla="*/ 1433779 w 1587398"/>
                      <a:gd name="connsiteY13" fmla="*/ 14630 h 1148486"/>
                      <a:gd name="connsiteX14" fmla="*/ 1521561 w 1587398"/>
                      <a:gd name="connsiteY14" fmla="*/ 36576 h 1148486"/>
                      <a:gd name="connsiteX15" fmla="*/ 1543507 w 1587398"/>
                      <a:gd name="connsiteY15" fmla="*/ 43891 h 1148486"/>
                      <a:gd name="connsiteX16" fmla="*/ 1587398 w 1587398"/>
                      <a:gd name="connsiteY16" fmla="*/ 43891 h 1148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587398" h="1148486">
                        <a:moveTo>
                          <a:pt x="0" y="1148486"/>
                        </a:moveTo>
                        <a:cubicBezTo>
                          <a:pt x="4877" y="989990"/>
                          <a:pt x="6071" y="831338"/>
                          <a:pt x="14630" y="672998"/>
                        </a:cubicBezTo>
                        <a:cubicBezTo>
                          <a:pt x="15843" y="650550"/>
                          <a:pt x="23243" y="628822"/>
                          <a:pt x="29260" y="607161"/>
                        </a:cubicBezTo>
                        <a:cubicBezTo>
                          <a:pt x="43899" y="554460"/>
                          <a:pt x="57280" y="525174"/>
                          <a:pt x="80467" y="475488"/>
                        </a:cubicBezTo>
                        <a:cubicBezTo>
                          <a:pt x="87384" y="460665"/>
                          <a:pt x="93839" y="445527"/>
                          <a:pt x="102412" y="431596"/>
                        </a:cubicBezTo>
                        <a:cubicBezTo>
                          <a:pt x="113405" y="413732"/>
                          <a:pt x="127353" y="397843"/>
                          <a:pt x="138988" y="380390"/>
                        </a:cubicBezTo>
                        <a:cubicBezTo>
                          <a:pt x="150123" y="363687"/>
                          <a:pt x="195528" y="286236"/>
                          <a:pt x="212140" y="270662"/>
                        </a:cubicBezTo>
                        <a:cubicBezTo>
                          <a:pt x="286744" y="200721"/>
                          <a:pt x="280609" y="223650"/>
                          <a:pt x="358444" y="182880"/>
                        </a:cubicBezTo>
                        <a:cubicBezTo>
                          <a:pt x="388452" y="167161"/>
                          <a:pt x="415928" y="146823"/>
                          <a:pt x="446227" y="131673"/>
                        </a:cubicBezTo>
                        <a:cubicBezTo>
                          <a:pt x="498356" y="105608"/>
                          <a:pt x="662679" y="54324"/>
                          <a:pt x="687628" y="51206"/>
                        </a:cubicBezTo>
                        <a:cubicBezTo>
                          <a:pt x="747114" y="43771"/>
                          <a:pt x="879460" y="26685"/>
                          <a:pt x="936345" y="21945"/>
                        </a:cubicBezTo>
                        <a:cubicBezTo>
                          <a:pt x="1009406" y="15857"/>
                          <a:pt x="1082673" y="12538"/>
                          <a:pt x="1155801" y="7315"/>
                        </a:cubicBezTo>
                        <a:cubicBezTo>
                          <a:pt x="1185089" y="5223"/>
                          <a:pt x="1214323" y="2438"/>
                          <a:pt x="1243584" y="0"/>
                        </a:cubicBezTo>
                        <a:cubicBezTo>
                          <a:pt x="1306982" y="4877"/>
                          <a:pt x="1370737" y="6335"/>
                          <a:pt x="1433779" y="14630"/>
                        </a:cubicBezTo>
                        <a:cubicBezTo>
                          <a:pt x="1463682" y="18565"/>
                          <a:pt x="1492947" y="27039"/>
                          <a:pt x="1521561" y="36576"/>
                        </a:cubicBezTo>
                        <a:cubicBezTo>
                          <a:pt x="1528876" y="39014"/>
                          <a:pt x="1535843" y="43039"/>
                          <a:pt x="1543507" y="43891"/>
                        </a:cubicBezTo>
                        <a:cubicBezTo>
                          <a:pt x="1558048" y="45507"/>
                          <a:pt x="1572768" y="43891"/>
                          <a:pt x="1587398" y="43891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Frihåndsform: figur 14">
            <a:extLst>
              <a:ext uri="{FF2B5EF4-FFF2-40B4-BE49-F238E27FC236}">
                <a16:creationId xmlns:a16="http://schemas.microsoft.com/office/drawing/2014/main" id="{1241A846-5C59-F09C-BF3B-6BCF02DC7C1D}"/>
              </a:ext>
            </a:extLst>
          </p:cNvPr>
          <p:cNvSpPr/>
          <p:nvPr/>
        </p:nvSpPr>
        <p:spPr>
          <a:xfrm>
            <a:off x="4601853" y="2115646"/>
            <a:ext cx="1181799" cy="939053"/>
          </a:xfrm>
          <a:custGeom>
            <a:avLst/>
            <a:gdLst>
              <a:gd name="connsiteX0" fmla="*/ 0 w 1470355"/>
              <a:gd name="connsiteY0" fmla="*/ 14630 h 1060723"/>
              <a:gd name="connsiteX1" fmla="*/ 43891 w 1470355"/>
              <a:gd name="connsiteY1" fmla="*/ 0 h 1060723"/>
              <a:gd name="connsiteX2" fmla="*/ 204825 w 1470355"/>
              <a:gd name="connsiteY2" fmla="*/ 43891 h 1060723"/>
              <a:gd name="connsiteX3" fmla="*/ 248717 w 1470355"/>
              <a:gd name="connsiteY3" fmla="*/ 73152 h 1060723"/>
              <a:gd name="connsiteX4" fmla="*/ 380390 w 1470355"/>
              <a:gd name="connsiteY4" fmla="*/ 124358 h 1060723"/>
              <a:gd name="connsiteX5" fmla="*/ 431597 w 1470355"/>
              <a:gd name="connsiteY5" fmla="*/ 160934 h 1060723"/>
              <a:gd name="connsiteX6" fmla="*/ 468173 w 1470355"/>
              <a:gd name="connsiteY6" fmla="*/ 197510 h 1060723"/>
              <a:gd name="connsiteX7" fmla="*/ 519379 w 1470355"/>
              <a:gd name="connsiteY7" fmla="*/ 226771 h 1060723"/>
              <a:gd name="connsiteX8" fmla="*/ 614477 w 1470355"/>
              <a:gd name="connsiteY8" fmla="*/ 307238 h 1060723"/>
              <a:gd name="connsiteX9" fmla="*/ 651053 w 1470355"/>
              <a:gd name="connsiteY9" fmla="*/ 336499 h 1060723"/>
              <a:gd name="connsiteX10" fmla="*/ 672998 w 1470355"/>
              <a:gd name="connsiteY10" fmla="*/ 365760 h 1060723"/>
              <a:gd name="connsiteX11" fmla="*/ 687629 w 1470355"/>
              <a:gd name="connsiteY11" fmla="*/ 387705 h 1060723"/>
              <a:gd name="connsiteX12" fmla="*/ 738835 w 1470355"/>
              <a:gd name="connsiteY12" fmla="*/ 431597 h 1060723"/>
              <a:gd name="connsiteX13" fmla="*/ 768096 w 1470355"/>
              <a:gd name="connsiteY13" fmla="*/ 468173 h 1060723"/>
              <a:gd name="connsiteX14" fmla="*/ 899769 w 1470355"/>
              <a:gd name="connsiteY14" fmla="*/ 592531 h 1060723"/>
              <a:gd name="connsiteX15" fmla="*/ 972921 w 1470355"/>
              <a:gd name="connsiteY15" fmla="*/ 680313 h 1060723"/>
              <a:gd name="connsiteX16" fmla="*/ 1053389 w 1470355"/>
              <a:gd name="connsiteY16" fmla="*/ 760781 h 1060723"/>
              <a:gd name="connsiteX17" fmla="*/ 1170432 w 1470355"/>
              <a:gd name="connsiteY17" fmla="*/ 892454 h 1060723"/>
              <a:gd name="connsiteX18" fmla="*/ 1214323 w 1470355"/>
              <a:gd name="connsiteY18" fmla="*/ 936345 h 1060723"/>
              <a:gd name="connsiteX19" fmla="*/ 1243584 w 1470355"/>
              <a:gd name="connsiteY19" fmla="*/ 943661 h 1060723"/>
              <a:gd name="connsiteX20" fmla="*/ 1353312 w 1470355"/>
              <a:gd name="connsiteY20" fmla="*/ 1024128 h 1060723"/>
              <a:gd name="connsiteX21" fmla="*/ 1404518 w 1470355"/>
              <a:gd name="connsiteY21" fmla="*/ 1046073 h 1060723"/>
              <a:gd name="connsiteX22" fmla="*/ 1441094 w 1470355"/>
              <a:gd name="connsiteY22" fmla="*/ 1053389 h 1060723"/>
              <a:gd name="connsiteX23" fmla="*/ 1470355 w 1470355"/>
              <a:gd name="connsiteY23" fmla="*/ 1060704 h 106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70355" h="1060723">
                <a:moveTo>
                  <a:pt x="0" y="14630"/>
                </a:moveTo>
                <a:cubicBezTo>
                  <a:pt x="14630" y="9753"/>
                  <a:pt x="28469" y="0"/>
                  <a:pt x="43891" y="0"/>
                </a:cubicBezTo>
                <a:cubicBezTo>
                  <a:pt x="87471" y="0"/>
                  <a:pt x="166752" y="25974"/>
                  <a:pt x="204825" y="43891"/>
                </a:cubicBezTo>
                <a:cubicBezTo>
                  <a:pt x="220735" y="51378"/>
                  <a:pt x="232732" y="65826"/>
                  <a:pt x="248717" y="73152"/>
                </a:cubicBezTo>
                <a:cubicBezTo>
                  <a:pt x="291528" y="92773"/>
                  <a:pt x="342069" y="96986"/>
                  <a:pt x="380390" y="124358"/>
                </a:cubicBezTo>
                <a:cubicBezTo>
                  <a:pt x="397459" y="136550"/>
                  <a:pt x="415483" y="147505"/>
                  <a:pt x="431597" y="160934"/>
                </a:cubicBezTo>
                <a:cubicBezTo>
                  <a:pt x="444843" y="171972"/>
                  <a:pt x="454379" y="187165"/>
                  <a:pt x="468173" y="197510"/>
                </a:cubicBezTo>
                <a:cubicBezTo>
                  <a:pt x="483900" y="209305"/>
                  <a:pt x="503652" y="214976"/>
                  <a:pt x="519379" y="226771"/>
                </a:cubicBezTo>
                <a:cubicBezTo>
                  <a:pt x="552599" y="251686"/>
                  <a:pt x="582577" y="280655"/>
                  <a:pt x="614477" y="307238"/>
                </a:cubicBezTo>
                <a:cubicBezTo>
                  <a:pt x="626472" y="317233"/>
                  <a:pt x="641685" y="324008"/>
                  <a:pt x="651053" y="336499"/>
                </a:cubicBezTo>
                <a:cubicBezTo>
                  <a:pt x="658368" y="346253"/>
                  <a:pt x="665912" y="355839"/>
                  <a:pt x="672998" y="365760"/>
                </a:cubicBezTo>
                <a:cubicBezTo>
                  <a:pt x="678108" y="372914"/>
                  <a:pt x="681412" y="381488"/>
                  <a:pt x="687629" y="387705"/>
                </a:cubicBezTo>
                <a:cubicBezTo>
                  <a:pt x="703525" y="403601"/>
                  <a:pt x="722939" y="415700"/>
                  <a:pt x="738835" y="431597"/>
                </a:cubicBezTo>
                <a:cubicBezTo>
                  <a:pt x="749875" y="442637"/>
                  <a:pt x="757056" y="457133"/>
                  <a:pt x="768096" y="468173"/>
                </a:cubicBezTo>
                <a:cubicBezTo>
                  <a:pt x="848140" y="548217"/>
                  <a:pt x="803342" y="476819"/>
                  <a:pt x="899769" y="592531"/>
                </a:cubicBezTo>
                <a:cubicBezTo>
                  <a:pt x="924153" y="621792"/>
                  <a:pt x="945988" y="653380"/>
                  <a:pt x="972921" y="680313"/>
                </a:cubicBezTo>
                <a:cubicBezTo>
                  <a:pt x="999744" y="707136"/>
                  <a:pt x="1030100" y="730839"/>
                  <a:pt x="1053389" y="760781"/>
                </a:cubicBezTo>
                <a:cubicBezTo>
                  <a:pt x="1123652" y="851119"/>
                  <a:pt x="1084933" y="806954"/>
                  <a:pt x="1170432" y="892454"/>
                </a:cubicBezTo>
                <a:lnTo>
                  <a:pt x="1214323" y="936345"/>
                </a:lnTo>
                <a:lnTo>
                  <a:pt x="1243584" y="943661"/>
                </a:lnTo>
                <a:cubicBezTo>
                  <a:pt x="1410418" y="1047934"/>
                  <a:pt x="1197417" y="910752"/>
                  <a:pt x="1353312" y="1024128"/>
                </a:cubicBezTo>
                <a:cubicBezTo>
                  <a:pt x="1364278" y="1032103"/>
                  <a:pt x="1390041" y="1042453"/>
                  <a:pt x="1404518" y="1046073"/>
                </a:cubicBezTo>
                <a:cubicBezTo>
                  <a:pt x="1416580" y="1049089"/>
                  <a:pt x="1429032" y="1050373"/>
                  <a:pt x="1441094" y="1053389"/>
                </a:cubicBezTo>
                <a:cubicBezTo>
                  <a:pt x="1473437" y="1061475"/>
                  <a:pt x="1452773" y="1060704"/>
                  <a:pt x="1470355" y="1060704"/>
                </a:cubicBezTo>
              </a:path>
            </a:pathLst>
          </a:custGeom>
          <a:noFill/>
          <a:ln>
            <a:prstDash val="dash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6" name="Frihåndsform: figur 15">
            <a:extLst>
              <a:ext uri="{FF2B5EF4-FFF2-40B4-BE49-F238E27FC236}">
                <a16:creationId xmlns:a16="http://schemas.microsoft.com/office/drawing/2014/main" id="{CF07A0BB-870C-DB4F-E00B-BF84E2032381}"/>
              </a:ext>
            </a:extLst>
          </p:cNvPr>
          <p:cNvSpPr/>
          <p:nvPr/>
        </p:nvSpPr>
        <p:spPr>
          <a:xfrm>
            <a:off x="7186499" y="2426209"/>
            <a:ext cx="984579" cy="1325563"/>
          </a:xfrm>
          <a:custGeom>
            <a:avLst/>
            <a:gdLst>
              <a:gd name="connsiteX0" fmla="*/ 0 w 775412"/>
              <a:gd name="connsiteY0" fmla="*/ 1265530 h 1281325"/>
              <a:gd name="connsiteX1" fmla="*/ 36576 w 775412"/>
              <a:gd name="connsiteY1" fmla="*/ 1280160 h 1281325"/>
              <a:gd name="connsiteX2" fmla="*/ 138989 w 775412"/>
              <a:gd name="connsiteY2" fmla="*/ 1258215 h 1281325"/>
              <a:gd name="connsiteX3" fmla="*/ 153620 w 775412"/>
              <a:gd name="connsiteY3" fmla="*/ 1236269 h 1281325"/>
              <a:gd name="connsiteX4" fmla="*/ 175565 w 775412"/>
              <a:gd name="connsiteY4" fmla="*/ 1214324 h 1281325"/>
              <a:gd name="connsiteX5" fmla="*/ 190196 w 775412"/>
              <a:gd name="connsiteY5" fmla="*/ 1177748 h 1281325"/>
              <a:gd name="connsiteX6" fmla="*/ 212141 w 775412"/>
              <a:gd name="connsiteY6" fmla="*/ 1148487 h 1281325"/>
              <a:gd name="connsiteX7" fmla="*/ 256032 w 775412"/>
              <a:gd name="connsiteY7" fmla="*/ 1016813 h 1281325"/>
              <a:gd name="connsiteX8" fmla="*/ 270663 w 775412"/>
              <a:gd name="connsiteY8" fmla="*/ 958292 h 1281325"/>
              <a:gd name="connsiteX9" fmla="*/ 285293 w 775412"/>
              <a:gd name="connsiteY9" fmla="*/ 921716 h 1281325"/>
              <a:gd name="connsiteX10" fmla="*/ 299924 w 775412"/>
              <a:gd name="connsiteY10" fmla="*/ 811988 h 1281325"/>
              <a:gd name="connsiteX11" fmla="*/ 307239 w 775412"/>
              <a:gd name="connsiteY11" fmla="*/ 373076 h 1281325"/>
              <a:gd name="connsiteX12" fmla="*/ 314554 w 775412"/>
              <a:gd name="connsiteY12" fmla="*/ 292608 h 1281325"/>
              <a:gd name="connsiteX13" fmla="*/ 351130 w 775412"/>
              <a:gd name="connsiteY13" fmla="*/ 190196 h 1281325"/>
              <a:gd name="connsiteX14" fmla="*/ 387706 w 775412"/>
              <a:gd name="connsiteY14" fmla="*/ 131674 h 1281325"/>
              <a:gd name="connsiteX15" fmla="*/ 482804 w 775412"/>
              <a:gd name="connsiteY15" fmla="*/ 36576 h 1281325"/>
              <a:gd name="connsiteX16" fmla="*/ 534010 w 775412"/>
              <a:gd name="connsiteY16" fmla="*/ 14631 h 1281325"/>
              <a:gd name="connsiteX17" fmla="*/ 592532 w 775412"/>
              <a:gd name="connsiteY17" fmla="*/ 7316 h 1281325"/>
              <a:gd name="connsiteX18" fmla="*/ 629108 w 775412"/>
              <a:gd name="connsiteY18" fmla="*/ 0 h 1281325"/>
              <a:gd name="connsiteX19" fmla="*/ 716890 w 775412"/>
              <a:gd name="connsiteY19" fmla="*/ 7316 h 1281325"/>
              <a:gd name="connsiteX20" fmla="*/ 746151 w 775412"/>
              <a:gd name="connsiteY20" fmla="*/ 14631 h 1281325"/>
              <a:gd name="connsiteX21" fmla="*/ 775412 w 775412"/>
              <a:gd name="connsiteY21" fmla="*/ 21946 h 128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5412" h="1281325">
                <a:moveTo>
                  <a:pt x="0" y="1265530"/>
                </a:moveTo>
                <a:cubicBezTo>
                  <a:pt x="12192" y="1270407"/>
                  <a:pt x="23474" y="1279287"/>
                  <a:pt x="36576" y="1280160"/>
                </a:cubicBezTo>
                <a:cubicBezTo>
                  <a:pt x="95872" y="1284113"/>
                  <a:pt x="98804" y="1278307"/>
                  <a:pt x="138989" y="1258215"/>
                </a:cubicBezTo>
                <a:cubicBezTo>
                  <a:pt x="143866" y="1250900"/>
                  <a:pt x="147991" y="1243023"/>
                  <a:pt x="153620" y="1236269"/>
                </a:cubicBezTo>
                <a:cubicBezTo>
                  <a:pt x="160243" y="1228322"/>
                  <a:pt x="170082" y="1223096"/>
                  <a:pt x="175565" y="1214324"/>
                </a:cubicBezTo>
                <a:cubicBezTo>
                  <a:pt x="182525" y="1203189"/>
                  <a:pt x="183819" y="1189227"/>
                  <a:pt x="190196" y="1177748"/>
                </a:cubicBezTo>
                <a:cubicBezTo>
                  <a:pt x="196117" y="1167090"/>
                  <a:pt x="206689" y="1159392"/>
                  <a:pt x="212141" y="1148487"/>
                </a:cubicBezTo>
                <a:cubicBezTo>
                  <a:pt x="226350" y="1120070"/>
                  <a:pt x="248478" y="1044008"/>
                  <a:pt x="256032" y="1016813"/>
                </a:cubicBezTo>
                <a:cubicBezTo>
                  <a:pt x="261414" y="997439"/>
                  <a:pt x="264750" y="977510"/>
                  <a:pt x="270663" y="958292"/>
                </a:cubicBezTo>
                <a:cubicBezTo>
                  <a:pt x="274525" y="945742"/>
                  <a:pt x="280416" y="933908"/>
                  <a:pt x="285293" y="921716"/>
                </a:cubicBezTo>
                <a:cubicBezTo>
                  <a:pt x="287402" y="906951"/>
                  <a:pt x="299574" y="823880"/>
                  <a:pt x="299924" y="811988"/>
                </a:cubicBezTo>
                <a:cubicBezTo>
                  <a:pt x="304226" y="665727"/>
                  <a:pt x="303119" y="519342"/>
                  <a:pt x="307239" y="373076"/>
                </a:cubicBezTo>
                <a:cubicBezTo>
                  <a:pt x="307997" y="346153"/>
                  <a:pt x="310126" y="319175"/>
                  <a:pt x="314554" y="292608"/>
                </a:cubicBezTo>
                <a:cubicBezTo>
                  <a:pt x="319254" y="264408"/>
                  <a:pt x="337916" y="214972"/>
                  <a:pt x="351130" y="190196"/>
                </a:cubicBezTo>
                <a:cubicBezTo>
                  <a:pt x="361955" y="169898"/>
                  <a:pt x="372735" y="149140"/>
                  <a:pt x="387706" y="131674"/>
                </a:cubicBezTo>
                <a:cubicBezTo>
                  <a:pt x="416881" y="97637"/>
                  <a:pt x="441599" y="54235"/>
                  <a:pt x="482804" y="36576"/>
                </a:cubicBezTo>
                <a:cubicBezTo>
                  <a:pt x="499873" y="29261"/>
                  <a:pt x="516067" y="19416"/>
                  <a:pt x="534010" y="14631"/>
                </a:cubicBezTo>
                <a:cubicBezTo>
                  <a:pt x="553005" y="9566"/>
                  <a:pt x="573101" y="10305"/>
                  <a:pt x="592532" y="7316"/>
                </a:cubicBezTo>
                <a:cubicBezTo>
                  <a:pt x="604821" y="5425"/>
                  <a:pt x="616916" y="2439"/>
                  <a:pt x="629108" y="0"/>
                </a:cubicBezTo>
                <a:cubicBezTo>
                  <a:pt x="658369" y="2439"/>
                  <a:pt x="687755" y="3674"/>
                  <a:pt x="716890" y="7316"/>
                </a:cubicBezTo>
                <a:cubicBezTo>
                  <a:pt x="726866" y="8563"/>
                  <a:pt x="736397" y="12193"/>
                  <a:pt x="746151" y="14631"/>
                </a:cubicBezTo>
                <a:lnTo>
                  <a:pt x="775412" y="21946"/>
                </a:lnTo>
              </a:path>
            </a:pathLst>
          </a:custGeom>
          <a:noFill/>
          <a:ln>
            <a:prstDash val="dash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Frihåndsform: figur 16">
            <a:extLst>
              <a:ext uri="{FF2B5EF4-FFF2-40B4-BE49-F238E27FC236}">
                <a16:creationId xmlns:a16="http://schemas.microsoft.com/office/drawing/2014/main" id="{2F3D321D-C202-B085-1160-07FDABEA7134}"/>
              </a:ext>
            </a:extLst>
          </p:cNvPr>
          <p:cNvSpPr/>
          <p:nvPr/>
        </p:nvSpPr>
        <p:spPr>
          <a:xfrm>
            <a:off x="9961319" y="2174078"/>
            <a:ext cx="1514246" cy="2633472"/>
          </a:xfrm>
          <a:custGeom>
            <a:avLst/>
            <a:gdLst>
              <a:gd name="connsiteX0" fmla="*/ 0 w 1514246"/>
              <a:gd name="connsiteY0" fmla="*/ 0 h 2633472"/>
              <a:gd name="connsiteX1" fmla="*/ 709574 w 1514246"/>
              <a:gd name="connsiteY1" fmla="*/ 65837 h 2633472"/>
              <a:gd name="connsiteX2" fmla="*/ 994867 w 1514246"/>
              <a:gd name="connsiteY2" fmla="*/ 138989 h 2633472"/>
              <a:gd name="connsiteX3" fmla="*/ 1185062 w 1514246"/>
              <a:gd name="connsiteY3" fmla="*/ 270662 h 2633472"/>
              <a:gd name="connsiteX4" fmla="*/ 1280160 w 1514246"/>
              <a:gd name="connsiteY4" fmla="*/ 387705 h 2633472"/>
              <a:gd name="connsiteX5" fmla="*/ 1382573 w 1514246"/>
              <a:gd name="connsiteY5" fmla="*/ 585216 h 2633472"/>
              <a:gd name="connsiteX6" fmla="*/ 1404518 w 1514246"/>
              <a:gd name="connsiteY6" fmla="*/ 651053 h 2633472"/>
              <a:gd name="connsiteX7" fmla="*/ 1441094 w 1514246"/>
              <a:gd name="connsiteY7" fmla="*/ 746150 h 2633472"/>
              <a:gd name="connsiteX8" fmla="*/ 1484985 w 1514246"/>
              <a:gd name="connsiteY8" fmla="*/ 980237 h 2633472"/>
              <a:gd name="connsiteX9" fmla="*/ 1514246 w 1514246"/>
              <a:gd name="connsiteY9" fmla="*/ 1126541 h 2633472"/>
              <a:gd name="connsiteX10" fmla="*/ 1484985 w 1514246"/>
              <a:gd name="connsiteY10" fmla="*/ 1623974 h 2633472"/>
              <a:gd name="connsiteX11" fmla="*/ 1382573 w 1514246"/>
              <a:gd name="connsiteY11" fmla="*/ 1762963 h 2633472"/>
              <a:gd name="connsiteX12" fmla="*/ 1243584 w 1514246"/>
              <a:gd name="connsiteY12" fmla="*/ 1872691 h 2633472"/>
              <a:gd name="connsiteX13" fmla="*/ 994867 w 1514246"/>
              <a:gd name="connsiteY13" fmla="*/ 1989734 h 2633472"/>
              <a:gd name="connsiteX14" fmla="*/ 731520 w 1514246"/>
              <a:gd name="connsiteY14" fmla="*/ 2136038 h 2633472"/>
              <a:gd name="connsiteX15" fmla="*/ 570585 w 1514246"/>
              <a:gd name="connsiteY15" fmla="*/ 2253081 h 2633472"/>
              <a:gd name="connsiteX16" fmla="*/ 343814 w 1514246"/>
              <a:gd name="connsiteY16" fmla="*/ 2384755 h 2633472"/>
              <a:gd name="connsiteX17" fmla="*/ 138989 w 1514246"/>
              <a:gd name="connsiteY17" fmla="*/ 2589581 h 2633472"/>
              <a:gd name="connsiteX18" fmla="*/ 117043 w 1514246"/>
              <a:gd name="connsiteY18" fmla="*/ 2633472 h 263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14246" h="2633472" extrusionOk="0">
                <a:moveTo>
                  <a:pt x="0" y="0"/>
                </a:moveTo>
                <a:cubicBezTo>
                  <a:pt x="832264" y="96280"/>
                  <a:pt x="-377375" y="23372"/>
                  <a:pt x="709574" y="65837"/>
                </a:cubicBezTo>
                <a:cubicBezTo>
                  <a:pt x="835445" y="80757"/>
                  <a:pt x="877347" y="100085"/>
                  <a:pt x="994867" y="138989"/>
                </a:cubicBezTo>
                <a:cubicBezTo>
                  <a:pt x="1059643" y="181492"/>
                  <a:pt x="1124777" y="228008"/>
                  <a:pt x="1185062" y="270662"/>
                </a:cubicBezTo>
                <a:cubicBezTo>
                  <a:pt x="1208437" y="300583"/>
                  <a:pt x="1265504" y="350902"/>
                  <a:pt x="1280160" y="387705"/>
                </a:cubicBezTo>
                <a:cubicBezTo>
                  <a:pt x="1331745" y="451952"/>
                  <a:pt x="1360402" y="512226"/>
                  <a:pt x="1382573" y="585216"/>
                </a:cubicBezTo>
                <a:cubicBezTo>
                  <a:pt x="1387435" y="606786"/>
                  <a:pt x="1393828" y="631935"/>
                  <a:pt x="1404518" y="651053"/>
                </a:cubicBezTo>
                <a:cubicBezTo>
                  <a:pt x="1415119" y="673389"/>
                  <a:pt x="1426880" y="719562"/>
                  <a:pt x="1441094" y="746150"/>
                </a:cubicBezTo>
                <a:cubicBezTo>
                  <a:pt x="1472806" y="827074"/>
                  <a:pt x="1477988" y="903774"/>
                  <a:pt x="1484985" y="980237"/>
                </a:cubicBezTo>
                <a:cubicBezTo>
                  <a:pt x="1488406" y="1028321"/>
                  <a:pt x="1507841" y="1080512"/>
                  <a:pt x="1514246" y="1126541"/>
                </a:cubicBezTo>
                <a:cubicBezTo>
                  <a:pt x="1513799" y="1306206"/>
                  <a:pt x="1509546" y="1476598"/>
                  <a:pt x="1484985" y="1623974"/>
                </a:cubicBezTo>
                <a:cubicBezTo>
                  <a:pt x="1482388" y="1650272"/>
                  <a:pt x="1408570" y="1748651"/>
                  <a:pt x="1382573" y="1762963"/>
                </a:cubicBezTo>
                <a:cubicBezTo>
                  <a:pt x="1345635" y="1795705"/>
                  <a:pt x="1295458" y="1828205"/>
                  <a:pt x="1243584" y="1872691"/>
                </a:cubicBezTo>
                <a:cubicBezTo>
                  <a:pt x="1130642" y="1944694"/>
                  <a:pt x="1099245" y="1938453"/>
                  <a:pt x="994867" y="1989734"/>
                </a:cubicBezTo>
                <a:cubicBezTo>
                  <a:pt x="860652" y="2046033"/>
                  <a:pt x="845527" y="2056184"/>
                  <a:pt x="731520" y="2136038"/>
                </a:cubicBezTo>
                <a:cubicBezTo>
                  <a:pt x="678401" y="2154597"/>
                  <a:pt x="622231" y="2219709"/>
                  <a:pt x="570585" y="2253081"/>
                </a:cubicBezTo>
                <a:cubicBezTo>
                  <a:pt x="490322" y="2312242"/>
                  <a:pt x="424966" y="2342710"/>
                  <a:pt x="343814" y="2384755"/>
                </a:cubicBezTo>
                <a:cubicBezTo>
                  <a:pt x="278524" y="2450034"/>
                  <a:pt x="178829" y="2515035"/>
                  <a:pt x="138989" y="2589581"/>
                </a:cubicBezTo>
                <a:cubicBezTo>
                  <a:pt x="131147" y="2608298"/>
                  <a:pt x="120479" y="2614256"/>
                  <a:pt x="117043" y="2633472"/>
                </a:cubicBezTo>
              </a:path>
            </a:pathLst>
          </a:custGeom>
          <a:noFill/>
          <a:ln>
            <a:prstDash val="dash"/>
            <a:tailEnd type="triangle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514246"/>
                      <a:gd name="connsiteY0" fmla="*/ 0 h 2633472"/>
                      <a:gd name="connsiteX1" fmla="*/ 709574 w 1514246"/>
                      <a:gd name="connsiteY1" fmla="*/ 65837 h 2633472"/>
                      <a:gd name="connsiteX2" fmla="*/ 994867 w 1514246"/>
                      <a:gd name="connsiteY2" fmla="*/ 138989 h 2633472"/>
                      <a:gd name="connsiteX3" fmla="*/ 1185062 w 1514246"/>
                      <a:gd name="connsiteY3" fmla="*/ 270662 h 2633472"/>
                      <a:gd name="connsiteX4" fmla="*/ 1280160 w 1514246"/>
                      <a:gd name="connsiteY4" fmla="*/ 387705 h 2633472"/>
                      <a:gd name="connsiteX5" fmla="*/ 1382573 w 1514246"/>
                      <a:gd name="connsiteY5" fmla="*/ 585216 h 2633472"/>
                      <a:gd name="connsiteX6" fmla="*/ 1404518 w 1514246"/>
                      <a:gd name="connsiteY6" fmla="*/ 651053 h 2633472"/>
                      <a:gd name="connsiteX7" fmla="*/ 1441094 w 1514246"/>
                      <a:gd name="connsiteY7" fmla="*/ 746150 h 2633472"/>
                      <a:gd name="connsiteX8" fmla="*/ 1484985 w 1514246"/>
                      <a:gd name="connsiteY8" fmla="*/ 980237 h 2633472"/>
                      <a:gd name="connsiteX9" fmla="*/ 1514246 w 1514246"/>
                      <a:gd name="connsiteY9" fmla="*/ 1126541 h 2633472"/>
                      <a:gd name="connsiteX10" fmla="*/ 1484985 w 1514246"/>
                      <a:gd name="connsiteY10" fmla="*/ 1623974 h 2633472"/>
                      <a:gd name="connsiteX11" fmla="*/ 1382573 w 1514246"/>
                      <a:gd name="connsiteY11" fmla="*/ 1762963 h 2633472"/>
                      <a:gd name="connsiteX12" fmla="*/ 1243584 w 1514246"/>
                      <a:gd name="connsiteY12" fmla="*/ 1872691 h 2633472"/>
                      <a:gd name="connsiteX13" fmla="*/ 994867 w 1514246"/>
                      <a:gd name="connsiteY13" fmla="*/ 1989734 h 2633472"/>
                      <a:gd name="connsiteX14" fmla="*/ 731520 w 1514246"/>
                      <a:gd name="connsiteY14" fmla="*/ 2136038 h 2633472"/>
                      <a:gd name="connsiteX15" fmla="*/ 570585 w 1514246"/>
                      <a:gd name="connsiteY15" fmla="*/ 2253081 h 2633472"/>
                      <a:gd name="connsiteX16" fmla="*/ 343814 w 1514246"/>
                      <a:gd name="connsiteY16" fmla="*/ 2384755 h 2633472"/>
                      <a:gd name="connsiteX17" fmla="*/ 138989 w 1514246"/>
                      <a:gd name="connsiteY17" fmla="*/ 2589581 h 2633472"/>
                      <a:gd name="connsiteX18" fmla="*/ 117043 w 1514246"/>
                      <a:gd name="connsiteY18" fmla="*/ 2633472 h 26334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514246" h="2633472">
                        <a:moveTo>
                          <a:pt x="0" y="0"/>
                        </a:moveTo>
                        <a:cubicBezTo>
                          <a:pt x="862642" y="115018"/>
                          <a:pt x="-248939" y="-24832"/>
                          <a:pt x="709574" y="65837"/>
                        </a:cubicBezTo>
                        <a:cubicBezTo>
                          <a:pt x="809447" y="75284"/>
                          <a:pt x="903192" y="99263"/>
                          <a:pt x="994867" y="138989"/>
                        </a:cubicBezTo>
                        <a:cubicBezTo>
                          <a:pt x="1069880" y="171495"/>
                          <a:pt x="1127815" y="211214"/>
                          <a:pt x="1185062" y="270662"/>
                        </a:cubicBezTo>
                        <a:cubicBezTo>
                          <a:pt x="1219931" y="306872"/>
                          <a:pt x="1253429" y="345133"/>
                          <a:pt x="1280160" y="387705"/>
                        </a:cubicBezTo>
                        <a:cubicBezTo>
                          <a:pt x="1319597" y="450511"/>
                          <a:pt x="1359122" y="514860"/>
                          <a:pt x="1382573" y="585216"/>
                        </a:cubicBezTo>
                        <a:cubicBezTo>
                          <a:pt x="1389888" y="607162"/>
                          <a:pt x="1396613" y="629313"/>
                          <a:pt x="1404518" y="651053"/>
                        </a:cubicBezTo>
                        <a:cubicBezTo>
                          <a:pt x="1416124" y="682971"/>
                          <a:pt x="1431106" y="713689"/>
                          <a:pt x="1441094" y="746150"/>
                        </a:cubicBezTo>
                        <a:cubicBezTo>
                          <a:pt x="1464576" y="822466"/>
                          <a:pt x="1470958" y="902084"/>
                          <a:pt x="1484985" y="980237"/>
                        </a:cubicBezTo>
                        <a:cubicBezTo>
                          <a:pt x="1493771" y="1029189"/>
                          <a:pt x="1504492" y="1077773"/>
                          <a:pt x="1514246" y="1126541"/>
                        </a:cubicBezTo>
                        <a:cubicBezTo>
                          <a:pt x="1504492" y="1292352"/>
                          <a:pt x="1507892" y="1459463"/>
                          <a:pt x="1484985" y="1623974"/>
                        </a:cubicBezTo>
                        <a:cubicBezTo>
                          <a:pt x="1481511" y="1648922"/>
                          <a:pt x="1404453" y="1743608"/>
                          <a:pt x="1382573" y="1762963"/>
                        </a:cubicBezTo>
                        <a:cubicBezTo>
                          <a:pt x="1338362" y="1802073"/>
                          <a:pt x="1292897" y="1840249"/>
                          <a:pt x="1243584" y="1872691"/>
                        </a:cubicBezTo>
                        <a:cubicBezTo>
                          <a:pt x="1135302" y="1943929"/>
                          <a:pt x="1103870" y="1941644"/>
                          <a:pt x="994867" y="1989734"/>
                        </a:cubicBezTo>
                        <a:cubicBezTo>
                          <a:pt x="866341" y="2046437"/>
                          <a:pt x="845866" y="2056876"/>
                          <a:pt x="731520" y="2136038"/>
                        </a:cubicBezTo>
                        <a:cubicBezTo>
                          <a:pt x="676982" y="2173795"/>
                          <a:pt x="626416" y="2217265"/>
                          <a:pt x="570585" y="2253081"/>
                        </a:cubicBezTo>
                        <a:cubicBezTo>
                          <a:pt x="497013" y="2300278"/>
                          <a:pt x="416781" y="2336628"/>
                          <a:pt x="343814" y="2384755"/>
                        </a:cubicBezTo>
                        <a:cubicBezTo>
                          <a:pt x="279485" y="2427185"/>
                          <a:pt x="175182" y="2517198"/>
                          <a:pt x="138989" y="2589581"/>
                        </a:cubicBezTo>
                        <a:lnTo>
                          <a:pt x="117043" y="2633472"/>
                        </a:ln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Plassholder for innhold 4">
            <a:extLst>
              <a:ext uri="{FF2B5EF4-FFF2-40B4-BE49-F238E27FC236}">
                <a16:creationId xmlns:a16="http://schemas.microsoft.com/office/drawing/2014/main" id="{7763EBA4-2DC4-3178-4F25-81F2F3984686}"/>
              </a:ext>
            </a:extLst>
          </p:cNvPr>
          <p:cNvSpPr txBox="1">
            <a:spLocks/>
          </p:cNvSpPr>
          <p:nvPr/>
        </p:nvSpPr>
        <p:spPr>
          <a:xfrm>
            <a:off x="8741355" y="4791310"/>
            <a:ext cx="2220472" cy="1311603"/>
          </a:xfrm>
          <a:custGeom>
            <a:avLst/>
            <a:gdLst>
              <a:gd name="connsiteX0" fmla="*/ 0 w 2220472"/>
              <a:gd name="connsiteY0" fmla="*/ 655802 h 1311603"/>
              <a:gd name="connsiteX1" fmla="*/ 1110236 w 2220472"/>
              <a:gd name="connsiteY1" fmla="*/ 0 h 1311603"/>
              <a:gd name="connsiteX2" fmla="*/ 2220472 w 2220472"/>
              <a:gd name="connsiteY2" fmla="*/ 655802 h 1311603"/>
              <a:gd name="connsiteX3" fmla="*/ 1110236 w 2220472"/>
              <a:gd name="connsiteY3" fmla="*/ 1311604 h 1311603"/>
              <a:gd name="connsiteX4" fmla="*/ 0 w 2220472"/>
              <a:gd name="connsiteY4" fmla="*/ 655802 h 131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0472" h="1311603" fill="none" extrusionOk="0">
                <a:moveTo>
                  <a:pt x="0" y="655802"/>
                </a:moveTo>
                <a:cubicBezTo>
                  <a:pt x="135186" y="309650"/>
                  <a:pt x="518060" y="-43197"/>
                  <a:pt x="1110236" y="0"/>
                </a:cubicBezTo>
                <a:cubicBezTo>
                  <a:pt x="1656067" y="-10311"/>
                  <a:pt x="2183098" y="328800"/>
                  <a:pt x="2220472" y="655802"/>
                </a:cubicBezTo>
                <a:cubicBezTo>
                  <a:pt x="2217338" y="988100"/>
                  <a:pt x="1675548" y="1378108"/>
                  <a:pt x="1110236" y="1311604"/>
                </a:cubicBezTo>
                <a:cubicBezTo>
                  <a:pt x="547624" y="1339906"/>
                  <a:pt x="86976" y="1038903"/>
                  <a:pt x="0" y="655802"/>
                </a:cubicBezTo>
                <a:close/>
              </a:path>
              <a:path w="2220472" h="1311603" stroke="0" extrusionOk="0">
                <a:moveTo>
                  <a:pt x="0" y="655802"/>
                </a:moveTo>
                <a:cubicBezTo>
                  <a:pt x="-52480" y="261242"/>
                  <a:pt x="409977" y="32687"/>
                  <a:pt x="1110236" y="0"/>
                </a:cubicBezTo>
                <a:cubicBezTo>
                  <a:pt x="1749556" y="5506"/>
                  <a:pt x="2160715" y="295513"/>
                  <a:pt x="2220472" y="655802"/>
                </a:cubicBezTo>
                <a:cubicBezTo>
                  <a:pt x="2208026" y="1030145"/>
                  <a:pt x="1707458" y="1399731"/>
                  <a:pt x="1110236" y="1311604"/>
                </a:cubicBezTo>
                <a:cubicBezTo>
                  <a:pt x="453505" y="1287769"/>
                  <a:pt x="18298" y="1026734"/>
                  <a:pt x="0" y="655802"/>
                </a:cubicBezTo>
                <a:close/>
              </a:path>
            </a:pathLst>
          </a:custGeom>
          <a:solidFill>
            <a:srgbClr val="CEFFDF"/>
          </a:solidFill>
          <a:ln w="12700" cap="flat" cmpd="sng" algn="ctr">
            <a:solidFill>
              <a:srgbClr val="00B05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22860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nb-NO" sz="1200" b="1" kern="0" dirty="0">
              <a:latin typeface="Arial"/>
            </a:endParaRPr>
          </a:p>
        </p:txBody>
      </p:sp>
      <p:pic>
        <p:nvPicPr>
          <p:cNvPr id="19" name="Graphic 84" descr="Spørsmål kontur">
            <a:extLst>
              <a:ext uri="{FF2B5EF4-FFF2-40B4-BE49-F238E27FC236}">
                <a16:creationId xmlns:a16="http://schemas.microsoft.com/office/drawing/2014/main" id="{6FCCE990-7412-0C67-66BB-1F61C2000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99501" y="4948042"/>
            <a:ext cx="1052086" cy="1052086"/>
          </a:xfrm>
          <a:prstGeom prst="rect">
            <a:avLst/>
          </a:prstGeom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726B90E-F573-859E-AD88-EC8E86477445}"/>
              </a:ext>
            </a:extLst>
          </p:cNvPr>
          <p:cNvSpPr txBox="1"/>
          <p:nvPr/>
        </p:nvSpPr>
        <p:spPr>
          <a:xfrm>
            <a:off x="8424262" y="6164558"/>
            <a:ext cx="3889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1400" b="1" kern="0" dirty="0">
                <a:latin typeface="Arial"/>
              </a:rPr>
              <a:t>Andre tiltak/områder som bør løftes i 2025?</a:t>
            </a:r>
          </a:p>
        </p:txBody>
      </p:sp>
      <p:pic>
        <p:nvPicPr>
          <p:cNvPr id="22" name="Grafikk 21" descr="Sosialt nettverk kontur">
            <a:extLst>
              <a:ext uri="{FF2B5EF4-FFF2-40B4-BE49-F238E27FC236}">
                <a16:creationId xmlns:a16="http://schemas.microsoft.com/office/drawing/2014/main" id="{7597ECA7-CC2D-6444-30D7-568DAC2F42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137" y="3368168"/>
            <a:ext cx="914400" cy="914400"/>
          </a:xfrm>
          <a:prstGeom prst="rect">
            <a:avLst/>
          </a:prstGeom>
        </p:spPr>
      </p:pic>
      <p:pic>
        <p:nvPicPr>
          <p:cNvPr id="24" name="Grafikk 23" descr="Presentasjon med sektordiagram kontur">
            <a:extLst>
              <a:ext uri="{FF2B5EF4-FFF2-40B4-BE49-F238E27FC236}">
                <a16:creationId xmlns:a16="http://schemas.microsoft.com/office/drawing/2014/main" id="{498666EB-AD21-88A1-2FA5-508E74A2F6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16649" y="1882943"/>
            <a:ext cx="914400" cy="914400"/>
          </a:xfrm>
          <a:prstGeom prst="rect">
            <a:avLst/>
          </a:prstGeom>
        </p:spPr>
      </p:pic>
      <p:pic>
        <p:nvPicPr>
          <p:cNvPr id="26" name="Grafikk 25" descr="Piler i sirkel kontur">
            <a:extLst>
              <a:ext uri="{FF2B5EF4-FFF2-40B4-BE49-F238E27FC236}">
                <a16:creationId xmlns:a16="http://schemas.microsoft.com/office/drawing/2014/main" id="{F8BDAC59-E166-764A-52A6-6479909B8F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27419" y="3235529"/>
            <a:ext cx="914400" cy="914400"/>
          </a:xfrm>
          <a:prstGeom prst="rect">
            <a:avLst/>
          </a:prstGeom>
        </p:spPr>
      </p:pic>
      <p:pic>
        <p:nvPicPr>
          <p:cNvPr id="28" name="Grafikk 27" descr="Klasserom kontur">
            <a:extLst>
              <a:ext uri="{FF2B5EF4-FFF2-40B4-BE49-F238E27FC236}">
                <a16:creationId xmlns:a16="http://schemas.microsoft.com/office/drawing/2014/main" id="{D6C1F63A-2888-4457-F4CC-C24816A0DE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13065" y="175959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83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3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b60cdc-fcc3-4371-9f7d-eebc3cfc6382">
      <Terms xmlns="http://schemas.microsoft.com/office/infopath/2007/PartnerControls"/>
    </lcf76f155ced4ddcb4097134ff3c332f>
    <TaxCatchAll xmlns="6d1178f3-fcc6-4105-9271-40c877556c0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AF723F66F5194BA577C71EC94BEFDC" ma:contentTypeVersion="14" ma:contentTypeDescription="Opprett et nytt dokument." ma:contentTypeScope="" ma:versionID="fe68b1a8316a25105332c91cd67f24c0">
  <xsd:schema xmlns:xsd="http://www.w3.org/2001/XMLSchema" xmlns:xs="http://www.w3.org/2001/XMLSchema" xmlns:p="http://schemas.microsoft.com/office/2006/metadata/properties" xmlns:ns2="51b60cdc-fcc3-4371-9f7d-eebc3cfc6382" xmlns:ns3="6d1178f3-fcc6-4105-9271-40c877556c0a" targetNamespace="http://schemas.microsoft.com/office/2006/metadata/properties" ma:root="true" ma:fieldsID="77d3ae21ce586f3da81b7765623c8561" ns2:_="" ns3:_="">
    <xsd:import namespace="51b60cdc-fcc3-4371-9f7d-eebc3cfc6382"/>
    <xsd:import namespace="6d1178f3-fcc6-4105-9271-40c877556c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60cdc-fcc3-4371-9f7d-eebc3cfc6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178f3-fcc6-4105-9271-40c877556c0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98262f1-9089-4744-a5fc-659f935dc515}" ma:internalName="TaxCatchAll" ma:showField="CatchAllData" ma:web="6d1178f3-fcc6-4105-9271-40c877556c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51b60cdc-fcc3-4371-9f7d-eebc3cfc6382"/>
    <ds:schemaRef ds:uri="http://purl.org/dc/dcmitype/"/>
    <ds:schemaRef ds:uri="http://purl.org/dc/elements/1.1/"/>
    <ds:schemaRef ds:uri="http://purl.org/dc/terms/"/>
    <ds:schemaRef ds:uri="6d1178f3-fcc6-4105-9271-40c877556c0a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E981356-A50D-43F9-9D13-A7F5EF667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b60cdc-fcc3-4371-9f7d-eebc3cfc6382"/>
    <ds:schemaRef ds:uri="6d1178f3-fcc6-4105-9271-40c877556c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8003</TotalTime>
  <Words>130</Words>
  <Application>Microsoft Office PowerPoint</Application>
  <PresentationFormat>Widescreen</PresentationFormat>
  <Paragraphs>28</Paragraphs>
  <Slides>2</Slides>
  <Notes>2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11" baseType="lpstr">
      <vt:lpstr>Arial</vt:lpstr>
      <vt:lpstr>Arial, sans-serif</vt:lpstr>
      <vt:lpstr>Calibri</vt:lpstr>
      <vt:lpstr>Calibri Light</vt:lpstr>
      <vt:lpstr>Wingdings</vt:lpstr>
      <vt:lpstr>Office-tema</vt:lpstr>
      <vt:lpstr>Office Theme</vt:lpstr>
      <vt:lpstr>1_Office-tema</vt:lpstr>
      <vt:lpstr>think-cell Slide</vt:lpstr>
      <vt:lpstr>  Årlig orientering om  arbeidsmiljøkartlegging  og -oppfølging    </vt:lpstr>
      <vt:lpstr>Arbeidsmiljøundersøkelsen (ARK)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ARK-  mandat for arbeidsutvalg</dc:title>
  <dc:creator>Linn Grimstad-Nielsen</dc:creator>
  <cp:lastModifiedBy>Linn Grimstad-Nielsen</cp:lastModifiedBy>
  <cp:revision>17</cp:revision>
  <dcterms:created xsi:type="dcterms:W3CDTF">2022-11-18T08:35:10Z</dcterms:created>
  <dcterms:modified xsi:type="dcterms:W3CDTF">2025-02-25T11:52:31Z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_dlc_DocIdItemGuid">
    <vt:lpwstr>e1ba8df5-1c55-4d83-8486-5b6b738896d5</vt:lpwstr>
  </property>
  <property fmtid="{D5CDD505-2E9C-101B-9397-08002B2CF9AE}" pid="4" name="ContentTypeId">
    <vt:lpwstr>0x010100F9AF723F66F5194BA577C71EC94BEFDC</vt:lpwstr>
  </property>
</Properties>
</file>