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3" r:id="rId4"/>
    <p:sldMasterId id="2147483666" r:id="rId5"/>
    <p:sldMasterId id="2147483733" r:id="rId6"/>
  </p:sldMasterIdLst>
  <p:notesMasterIdLst>
    <p:notesMasterId r:id="rId23"/>
  </p:notesMasterIdLst>
  <p:handoutMasterIdLst>
    <p:handoutMasterId r:id="rId24"/>
  </p:handoutMasterIdLst>
  <p:sldIdLst>
    <p:sldId id="256" r:id="rId7"/>
    <p:sldId id="258" r:id="rId8"/>
    <p:sldId id="263" r:id="rId9"/>
    <p:sldId id="768" r:id="rId10"/>
    <p:sldId id="663" r:id="rId11"/>
    <p:sldId id="772" r:id="rId12"/>
    <p:sldId id="691" r:id="rId13"/>
    <p:sldId id="341" r:id="rId14"/>
    <p:sldId id="267" r:id="rId15"/>
    <p:sldId id="766" r:id="rId16"/>
    <p:sldId id="767" r:id="rId17"/>
    <p:sldId id="711" r:id="rId18"/>
    <p:sldId id="723" r:id="rId19"/>
    <p:sldId id="731" r:id="rId20"/>
    <p:sldId id="764" r:id="rId21"/>
    <p:sldId id="765" r:id="rId22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420" autoAdjust="0"/>
  </p:normalViewPr>
  <p:slideViewPr>
    <p:cSldViewPr snapToGrid="0">
      <p:cViewPr varScale="1">
        <p:scale>
          <a:sx n="56" d="100"/>
          <a:sy n="56" d="100"/>
        </p:scale>
        <p:origin x="10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6" d="100"/>
        <a:sy n="156" d="100"/>
      </p:scale>
      <p:origin x="0" y="-1334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Hvor mange ansatte er det i verneområdet ditt?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2EDC-4C55-A7FD-0B490E5E71D9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2EDC-4C55-A7FD-0B490E5E71D9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2EDC-4C55-A7FD-0B490E5E71D9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2EDC-4C55-A7FD-0B490E5E71D9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2EDC-4C55-A7FD-0B490E5E71D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Mindre enn 10 ansatte</c:v>
                </c:pt>
                <c:pt idx="1">
                  <c:v>10-20 ansatte</c:v>
                </c:pt>
                <c:pt idx="2">
                  <c:v>21 – 50 ansatte</c:v>
                </c:pt>
                <c:pt idx="3">
                  <c:v>51-100 ansatte</c:v>
                </c:pt>
                <c:pt idx="4">
                  <c:v>Mer enn 100 ansatte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5.1724137931034482E-2</c:v>
                </c:pt>
                <c:pt idx="1">
                  <c:v>0.14655172413793102</c:v>
                </c:pt>
                <c:pt idx="2">
                  <c:v>0.44827586206896552</c:v>
                </c:pt>
                <c:pt idx="3">
                  <c:v>0.20689655172413793</c:v>
                </c:pt>
                <c:pt idx="4">
                  <c:v>0.14655172413793102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EDC-4C55-A7FD-0B490E5E7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l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800" b="0"/>
                  <a:t>Prosent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0C56-4C66-8398-599D78B43DB3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0C56-4C66-8398-599D78B43DB3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0C56-4C66-8398-599D78B43DB3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0C56-4C66-8398-599D78B43DB3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0C56-4C66-8398-599D78B43DB3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0C56-4C66-8398-599D78B43DB3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Jeg har tilstrekkelig med tid til å ivareta min funksjon som verneombud</c:v>
                </c:pt>
                <c:pt idx="1">
                  <c:v>Ledelsen viser stor forståelse for verneombudenes tids- og ressursbruk til HMS-arbeid</c:v>
                </c:pt>
                <c:pt idx="2">
                  <c:v>Tidsressursen er for liten for verneområdets størrelse og kompleksitet</c:v>
                </c:pt>
                <c:pt idx="3">
                  <c:v>Det er satt av tid på papiret, men jeg har ikke fått redusert ordinære arbeidsoppgaver</c:v>
                </c:pt>
                <c:pt idx="4">
                  <c:v>Jeg er ikke kjent med hvor stor tidsressurs som er avsatt til vervet</c:v>
                </c:pt>
                <c:pt idx="5">
                  <c:v>Det er en plan for ivaretagelse av mine ordinære arbeidsoppgaver når jeg utfører verneombudsvervet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3.4782608695652173</c:v>
                </c:pt>
                <c:pt idx="1">
                  <c:v>3.9043478260869566</c:v>
                </c:pt>
                <c:pt idx="2">
                  <c:v>2.8495575221238938</c:v>
                </c:pt>
                <c:pt idx="3">
                  <c:v>3.192982456140351</c:v>
                </c:pt>
                <c:pt idx="4">
                  <c:v>3.8018018018018016</c:v>
                </c:pt>
                <c:pt idx="5">
                  <c:v>2.2017543859649122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C56-4C66-8398-599D78B43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800" b="0"/>
                  <a:t>Gjennomsnitt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EC93-48DE-A62D-4268FA798B5C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EC93-48DE-A62D-4268FA798B5C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EC93-48DE-A62D-4268FA798B5C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EC93-48DE-A62D-4268FA798B5C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EC93-48DE-A62D-4268FA798B5C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Da jeg ble vo fikk jeg raskt tilbud om opplæring</c:v>
                </c:pt>
                <c:pt idx="1">
                  <c:v>Den obligatoriske opplæringen for vo ved UiO gir nok opplæring for å utføre vervet på en forsvarlig måte</c:v>
                </c:pt>
                <c:pt idx="2">
                  <c:v>HMS-kompetansen til vo blir tilstrekkelig oppdatert</c:v>
                </c:pt>
                <c:pt idx="3">
                  <c:v>Vo har lett tilgang til uavhengig faglig ekspertise og informasjon ved behov (for eksempel STAMI, Arbeidstilsynet, BHT)</c:v>
                </c:pt>
                <c:pt idx="4">
                  <c:v>Jeg får løpende tilbud om kurs og oppdatering av kompetanse innen arbeidsmiljøspørsmål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3.896551724137931</c:v>
                </c:pt>
                <c:pt idx="1">
                  <c:v>3.75</c:v>
                </c:pt>
                <c:pt idx="2">
                  <c:v>3.5913043478260871</c:v>
                </c:pt>
                <c:pt idx="3">
                  <c:v>3.5701754385964914</c:v>
                </c:pt>
                <c:pt idx="4">
                  <c:v>3.4869565217391303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C93-48DE-A62D-4268FA798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nb-NO" sz="800" b="0"/>
                  <a:t>Gjennomsnitt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891C-460B-A2E7-0C039DB71E5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891C-460B-A2E7-0C039DB71E5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891C-460B-A2E7-0C039DB71E5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891C-460B-A2E7-0C039DB71E56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Utøvelsen av vervet påvirker kollegafellesskapet negativt</c:v>
                </c:pt>
                <c:pt idx="1">
                  <c:v>Verneombudene får ros og anerkjennelse fra kolleger for sin innsats</c:v>
                </c:pt>
                <c:pt idx="2">
                  <c:v>Verneombudene får ros og anerkjennelse fra ledelsen for sin innsats</c:v>
                </c:pt>
                <c:pt idx="3">
                  <c:v>Ansatte er lite motiverte for å bli vo</c:v>
                </c:pt>
              </c:strCache>
            </c:strRef>
          </c:cat>
          <c:val>
            <c:numRef>
              <c:f>Sheet1!$B$2:$B$5</c:f>
              <c:numCache>
                <c:formatCode>0.00</c:formatCode>
                <c:ptCount val="4"/>
                <c:pt idx="0">
                  <c:v>1.6</c:v>
                </c:pt>
                <c:pt idx="1">
                  <c:v>3.2086956521739132</c:v>
                </c:pt>
                <c:pt idx="2">
                  <c:v>3.4</c:v>
                </c:pt>
                <c:pt idx="3">
                  <c:v>4.0775862068965516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91C-460B-A2E7-0C039DB71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800" b="0"/>
                  <a:t>Gjennomsnitt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CB4C-46D5-B58E-55E597BF1606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CB4C-46D5-B58E-55E597BF1606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CB4C-46D5-B58E-55E597BF1606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CB4C-46D5-B58E-55E597BF1606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CB4C-46D5-B58E-55E597BF1606}"/>
              </c:ext>
            </c:extLst>
          </c:dPt>
          <c:dPt>
            <c:idx val="5"/>
            <c:invertIfNegative val="0"/>
            <c:bubble3D val="0"/>
            <c:spPr>
              <a:solidFill>
                <a:srgbClr val="FFA500"/>
              </a:solidFill>
            </c:spPr>
            <c:extLst>
              <c:ext xmlns:c16="http://schemas.microsoft.com/office/drawing/2014/chart" uri="{C3380CC4-5D6E-409C-BE32-E72D297353CC}">
                <c16:uniqueId val="{0000000B-CB4C-46D5-B58E-55E597BF1606}"/>
              </c:ext>
            </c:extLst>
          </c:dPt>
          <c:dPt>
            <c:idx val="6"/>
            <c:invertIfNegative val="0"/>
            <c:bubble3D val="0"/>
            <c:spPr>
              <a:solidFill>
                <a:srgbClr val="A1A1A1"/>
              </a:solidFill>
            </c:spPr>
            <c:extLst>
              <c:ext xmlns:c16="http://schemas.microsoft.com/office/drawing/2014/chart" uri="{C3380CC4-5D6E-409C-BE32-E72D297353CC}">
                <c16:uniqueId val="{0000000D-CB4C-46D5-B58E-55E597BF1606}"/>
              </c:ext>
            </c:extLst>
          </c:dPt>
          <c:dPt>
            <c:idx val="7"/>
            <c:invertIfNegative val="0"/>
            <c:bubble3D val="0"/>
            <c:spPr>
              <a:solidFill>
                <a:srgbClr val="FF4500"/>
              </a:solidFill>
            </c:spPr>
            <c:extLst>
              <c:ext xmlns:c16="http://schemas.microsoft.com/office/drawing/2014/chart" uri="{C3380CC4-5D6E-409C-BE32-E72D297353CC}">
                <c16:uniqueId val="{0000000F-CB4C-46D5-B58E-55E597BF1606}"/>
              </c:ext>
            </c:extLst>
          </c:dPt>
          <c:dPt>
            <c:idx val="8"/>
            <c:invertIfNegative val="0"/>
            <c:bubble3D val="0"/>
            <c:spPr>
              <a:solidFill>
                <a:srgbClr val="A0522D"/>
              </a:solidFill>
            </c:spPr>
            <c:extLst>
              <c:ext xmlns:c16="http://schemas.microsoft.com/office/drawing/2014/chart" uri="{C3380CC4-5D6E-409C-BE32-E72D297353CC}">
                <c16:uniqueId val="{00000011-CB4C-46D5-B58E-55E597BF1606}"/>
              </c:ext>
            </c:extLst>
          </c:dPt>
          <c:dPt>
            <c:idx val="9"/>
            <c:invertIfNegative val="0"/>
            <c:bubble3D val="0"/>
            <c:spPr>
              <a:solidFill>
                <a:srgbClr val="FFD700"/>
              </a:solidFill>
            </c:spPr>
            <c:extLst>
              <c:ext xmlns:c16="http://schemas.microsoft.com/office/drawing/2014/chart" uri="{C3380CC4-5D6E-409C-BE32-E72D297353CC}">
                <c16:uniqueId val="{00000013-CB4C-46D5-B58E-55E597BF1606}"/>
              </c:ext>
            </c:extLst>
          </c:dPt>
          <c:dPt>
            <c:idx val="10"/>
            <c:invertIfNegative val="0"/>
            <c:bubble3D val="0"/>
            <c:spPr>
              <a:solidFill>
                <a:srgbClr val="3CB371"/>
              </a:solidFill>
            </c:spPr>
            <c:extLst>
              <c:ext xmlns:c16="http://schemas.microsoft.com/office/drawing/2014/chart" uri="{C3380CC4-5D6E-409C-BE32-E72D297353CC}">
                <c16:uniqueId val="{00000015-CB4C-46D5-B58E-55E597BF1606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Jeg har en aktiv og oppsøkende arbeidsform</c:v>
                </c:pt>
                <c:pt idx="1">
                  <c:v>Jeg har god og jevnlig kontakt med arbeidstakerne innenfor mitt verneområde</c:v>
                </c:pt>
                <c:pt idx="2">
                  <c:v>Jeg venter til at det dukker opp saker</c:v>
                </c:pt>
                <c:pt idx="3">
                  <c:v>Jeg er opptatt av å ta opp problemstillinger knyttet til enkeltsaker</c:v>
                </c:pt>
                <c:pt idx="4">
                  <c:v>Jeg er opptatt av å utvikle det systematiske HMS-arbeidet</c:v>
                </c:pt>
                <c:pt idx="5">
                  <c:v>Jeg er opptatt av å utvikle IA arbeidet</c:v>
                </c:pt>
                <c:pt idx="6">
                  <c:v>Jeg forsøker å styrke vo funksjonen på min arbeidsplass</c:v>
                </c:pt>
                <c:pt idx="7">
                  <c:v>Jeg sørger for at de formelle rutinene (som vernerunder) blir ivaretatt</c:v>
                </c:pt>
                <c:pt idx="8">
                  <c:v>Jeg forsøker å gjøre minst mulig som verneombud</c:v>
                </c:pt>
                <c:pt idx="9">
                  <c:v>Jeg har et godt samarbeid med ledelsen</c:v>
                </c:pt>
                <c:pt idx="10">
                  <c:v>Jeg forsøker å oppdatere meg med faglig påfyll</c:v>
                </c:pt>
              </c:strCache>
            </c:strRef>
          </c:cat>
          <c:val>
            <c:numRef>
              <c:f>Sheet1!$B$2:$B$12</c:f>
              <c:numCache>
                <c:formatCode>0.00</c:formatCode>
                <c:ptCount val="11"/>
                <c:pt idx="0">
                  <c:v>3.3304347826086955</c:v>
                </c:pt>
                <c:pt idx="1">
                  <c:v>3.853448275862069</c:v>
                </c:pt>
                <c:pt idx="2">
                  <c:v>3.4655172413793105</c:v>
                </c:pt>
                <c:pt idx="3">
                  <c:v>3.7857142857142856</c:v>
                </c:pt>
                <c:pt idx="4">
                  <c:v>3.6869565217391305</c:v>
                </c:pt>
                <c:pt idx="5">
                  <c:v>3.3035714285714284</c:v>
                </c:pt>
                <c:pt idx="6">
                  <c:v>3.6347826086956521</c:v>
                </c:pt>
                <c:pt idx="7">
                  <c:v>4.0782608695652174</c:v>
                </c:pt>
                <c:pt idx="8">
                  <c:v>1.8434782608695652</c:v>
                </c:pt>
                <c:pt idx="9">
                  <c:v>4.2956521739130435</c:v>
                </c:pt>
                <c:pt idx="10">
                  <c:v>3.8695652173913042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B4C-46D5-B58E-55E597BF1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 sz="800" b="0"/>
                  <a:t>Gjennomsnitt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Column02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233E-47B8-9E1A-AA39A9D33EEF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233E-47B8-9E1A-AA39A9D33EEF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233E-47B8-9E1A-AA39A9D33EEF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233E-47B8-9E1A-AA39A9D33EEF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233E-47B8-9E1A-AA39A9D33EEF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Vo er med i planlegging som har betydning for arbeidsmiljøet</c:v>
                </c:pt>
                <c:pt idx="1">
                  <c:v>Vo tas med på råd i omstillings- og planleggingsprosesser</c:v>
                </c:pt>
                <c:pt idx="2">
                  <c:v>Vo tas med i diskusjoner og planer om strategiske tiltak</c:v>
                </c:pt>
                <c:pt idx="3">
                  <c:v>Vo er blitt ledelsens “gissel” for å kunne vise til medarbeidermedvirkning</c:v>
                </c:pt>
                <c:pt idx="4">
                  <c:v>Vo deltar i risikovurdering og risikoanalyse av arbeidsforholdene og arbeidsmiljøet</c:v>
                </c:pt>
              </c:strCache>
            </c:strRef>
          </c:cat>
          <c:val>
            <c:numRef>
              <c:f>Sheet1!$B$2:$B$6</c:f>
              <c:numCache>
                <c:formatCode>0.00</c:formatCode>
                <c:ptCount val="5"/>
                <c:pt idx="0">
                  <c:v>3.8695652173913042</c:v>
                </c:pt>
                <c:pt idx="1">
                  <c:v>3.6460176991150441</c:v>
                </c:pt>
                <c:pt idx="2">
                  <c:v>3.1875</c:v>
                </c:pt>
                <c:pt idx="3">
                  <c:v>2.0614035087719298</c:v>
                </c:pt>
                <c:pt idx="4">
                  <c:v>3.4196428571428572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33E-47B8-9E1A-AA39A9D33E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5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nb-NO" sz="800" b="0"/>
                  <a:t>Gjennomsnitt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  <c:majorUnit val="1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Vo tas med i diskusjoner og planer om strategiske tiltak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384C-408B-915C-4066C65F4F78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384C-408B-915C-4066C65F4F78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384C-408B-915C-4066C65F4F78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384C-408B-915C-4066C65F4F78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384C-408B-915C-4066C65F4F7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Helt uenig</c:v>
                </c:pt>
                <c:pt idx="1">
                  <c:v>Delvis uenig</c:v>
                </c:pt>
                <c:pt idx="2">
                  <c:v>Verken eller</c:v>
                </c:pt>
                <c:pt idx="3">
                  <c:v>Delvis enig</c:v>
                </c:pt>
                <c:pt idx="4">
                  <c:v>Helt enig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0.125</c:v>
                </c:pt>
                <c:pt idx="1">
                  <c:v>0.1875</c:v>
                </c:pt>
                <c:pt idx="2">
                  <c:v>0.24107142857142858</c:v>
                </c:pt>
                <c:pt idx="3">
                  <c:v>0.26785714285714285</c:v>
                </c:pt>
                <c:pt idx="4">
                  <c:v>0.17857142857142858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84C-408B-915C-4066C65F4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nb-NO" sz="800" b="0"/>
                  <a:t>Prosent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Vo deltar i risikovurdering og risikoanalyse av arbeidsforholdene og arbeidsmiljøet</c:v>
                </c:pt>
              </c:strCache>
            </c:strRef>
          </c:tx>
          <c:spPr>
            <a:solidFill>
              <a:srgbClr val="4682B4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4682B4"/>
              </a:solidFill>
            </c:spPr>
            <c:extLst>
              <c:ext xmlns:c16="http://schemas.microsoft.com/office/drawing/2014/chart" uri="{C3380CC4-5D6E-409C-BE32-E72D297353CC}">
                <c16:uniqueId val="{00000001-939A-4593-ABD5-4C36988A6C22}"/>
              </c:ext>
            </c:extLst>
          </c:dPt>
          <c:dPt>
            <c:idx val="1"/>
            <c:invertIfNegative val="0"/>
            <c:bubble3D val="0"/>
            <c:spPr>
              <a:solidFill>
                <a:srgbClr val="9ACD32"/>
              </a:solidFill>
            </c:spPr>
            <c:extLst>
              <c:ext xmlns:c16="http://schemas.microsoft.com/office/drawing/2014/chart" uri="{C3380CC4-5D6E-409C-BE32-E72D297353CC}">
                <c16:uniqueId val="{00000003-939A-4593-ABD5-4C36988A6C22}"/>
              </c:ext>
            </c:extLst>
          </c:dPt>
          <c:dPt>
            <c:idx val="2"/>
            <c:invertIfNegative val="0"/>
            <c:bubble3D val="0"/>
            <c:spPr>
              <a:solidFill>
                <a:srgbClr val="708090"/>
              </a:solidFill>
            </c:spPr>
            <c:extLst>
              <c:ext xmlns:c16="http://schemas.microsoft.com/office/drawing/2014/chart" uri="{C3380CC4-5D6E-409C-BE32-E72D297353CC}">
                <c16:uniqueId val="{00000005-939A-4593-ABD5-4C36988A6C22}"/>
              </c:ext>
            </c:extLst>
          </c:dPt>
          <c:dPt>
            <c:idx val="3"/>
            <c:invertIfNegative val="0"/>
            <c:bubble3D val="0"/>
            <c:spPr>
              <a:solidFill>
                <a:srgbClr val="CD853F"/>
              </a:solidFill>
            </c:spPr>
            <c:extLst>
              <c:ext xmlns:c16="http://schemas.microsoft.com/office/drawing/2014/chart" uri="{C3380CC4-5D6E-409C-BE32-E72D297353CC}">
                <c16:uniqueId val="{00000007-939A-4593-ABD5-4C36988A6C22}"/>
              </c:ext>
            </c:extLst>
          </c:dPt>
          <c:dPt>
            <c:idx val="4"/>
            <c:invertIfNegative val="0"/>
            <c:bubble3D val="0"/>
            <c:spPr>
              <a:solidFill>
                <a:srgbClr val="B22222"/>
              </a:solidFill>
            </c:spPr>
            <c:extLst>
              <c:ext xmlns:c16="http://schemas.microsoft.com/office/drawing/2014/chart" uri="{C3380CC4-5D6E-409C-BE32-E72D297353CC}">
                <c16:uniqueId val="{00000009-939A-4593-ABD5-4C36988A6C2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smtId="4294967295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Helt uenig</c:v>
                </c:pt>
                <c:pt idx="1">
                  <c:v>Delvis uenig</c:v>
                </c:pt>
                <c:pt idx="2">
                  <c:v>Verken eller</c:v>
                </c:pt>
                <c:pt idx="3">
                  <c:v>Delvis enig</c:v>
                </c:pt>
                <c:pt idx="4">
                  <c:v>Helt enig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7.1428571428571425E-2</c:v>
                </c:pt>
                <c:pt idx="1">
                  <c:v>0.15178571428571427</c:v>
                </c:pt>
                <c:pt idx="2">
                  <c:v>0.25892857142857145</c:v>
                </c:pt>
                <c:pt idx="3">
                  <c:v>0.32142857142857145</c:v>
                </c:pt>
                <c:pt idx="4">
                  <c:v>0.19642857142857142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39A-4593-ABD5-4C36988A6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majorGridlines>
          <c:spPr>
            <a:ln w="12700">
              <a:solidFill>
                <a:srgbClr val="D3D3D3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nb-NO" sz="800" b="0"/>
                  <a:t>Prosent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smtId="4294967295"/>
            </a:pPr>
            <a:endParaRPr lang="nb-NO"/>
          </a:p>
        </c:txPr>
        <c:crossAx val="67451136"/>
        <c:crosses val="max"/>
        <c:crossBetween val="between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nb-NO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446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76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  <a:p>
            <a:r>
              <a:rPr lang="en-US" dirty="0" err="1">
                <a:cs typeface="Calibri"/>
              </a:rPr>
              <a:t>Hvor</a:t>
            </a:r>
            <a:r>
              <a:rPr lang="en-US" dirty="0">
                <a:cs typeface="Calibri"/>
              </a:rPr>
              <a:t> mange  </a:t>
            </a:r>
            <a:r>
              <a:rPr lang="en-US" dirty="0" err="1">
                <a:cs typeface="Calibri"/>
              </a:rPr>
              <a:t>blir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utpekt</a:t>
            </a:r>
            <a:r>
              <a:rPr lang="en-US" dirty="0">
                <a:cs typeface="Calibri"/>
              </a:rPr>
              <a:t> og </a:t>
            </a:r>
            <a:r>
              <a:rPr lang="en-US" dirty="0" err="1">
                <a:cs typeface="Calibri"/>
              </a:rPr>
              <a:t>ikke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valgt</a:t>
            </a:r>
            <a:r>
              <a:rPr lang="en-US" dirty="0">
                <a:cs typeface="Calibri"/>
              </a:rPr>
              <a:t>? Ca 40% </a:t>
            </a:r>
            <a:r>
              <a:rPr lang="en-US" dirty="0" err="1">
                <a:cs typeface="Calibri"/>
              </a:rPr>
              <a:t>utpekt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15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91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20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17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38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527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22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627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325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73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Kristine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68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err="1"/>
              <a:t>Underoverskrift</a:t>
            </a:r>
            <a:endParaRPr lang="en-US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Velg fakultet fra </a:t>
            </a:r>
            <a:r>
              <a:rPr lang="nb-NO" noProof="0" err="1"/>
              <a:t>nedtrekksmenyen</a:t>
            </a:r>
            <a:endParaRPr lang="en-US" noProof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err="1">
                <a:latin typeface="Arial, sans-serif"/>
              </a:rPr>
              <a:t>Velg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fakultet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fra</a:t>
            </a:r>
            <a:r>
              <a:rPr lang="en-US">
                <a:latin typeface="Arial, sans-serif"/>
              </a:rPr>
              <a:t> </a:t>
            </a:r>
            <a:r>
              <a:rPr lang="en-US" err="1">
                <a:latin typeface="Arial, sans-serif"/>
              </a:rPr>
              <a:t>nedtrekksmenyen</a:t>
            </a:r>
            <a:endParaRPr lang="nb-NO" noProof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Navn på institutt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Navn Etternavn</a:t>
            </a:r>
            <a:endParaRPr lang="en-US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Tittel</a:t>
            </a:r>
            <a:endParaRPr lang="en-US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/>
              <a:t>Universitet</a:t>
            </a:r>
            <a:endParaRPr lang="en-US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/>
              <a:t>Punkt A</a:t>
            </a:r>
          </a:p>
          <a:p>
            <a:pPr lvl="0"/>
            <a:r>
              <a:rPr lang="nb-NO"/>
              <a:t>Punkt B</a:t>
            </a:r>
          </a:p>
          <a:p>
            <a:pPr lvl="0"/>
            <a:r>
              <a:rPr lang="nb-NO"/>
              <a:t>Punkt C</a:t>
            </a:r>
          </a:p>
          <a:p>
            <a:pPr lvl="0"/>
            <a:r>
              <a:rPr lang="nb-NO"/>
              <a:t>Punkt 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Trykk - &gt; Sett inn -&gt; Bilde for å endre eller sette inn bilde</a:t>
            </a:r>
            <a:endParaRPr lang="en-US"/>
          </a:p>
          <a:p>
            <a:endParaRPr lang="en-US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endParaRPr lang="nb-NO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arn">
            <a:extLst>
              <a:ext uri="{FF2B5EF4-FFF2-40B4-BE49-F238E27FC236}">
                <a16:creationId xmlns:a16="http://schemas.microsoft.com/office/drawing/2014/main" id="{0276FED8-8997-4F58-8AFF-1C828E6317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6000" y="3140870"/>
            <a:ext cx="11520000" cy="5762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rgbClr val="FF0000"/>
                </a:solidFill>
                <a:latin typeface="+mn-lt"/>
                <a:cs typeface="Times New Roman" pitchFamily="18" charset="0"/>
              </a:defRPr>
            </a:lvl1pPr>
            <a:lvl2pPr marL="457189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Warning</a:t>
            </a:r>
            <a:endParaRPr lang="el-GR"/>
          </a:p>
        </p:txBody>
      </p:sp>
      <p:sp>
        <p:nvSpPr>
          <p:cNvPr id="6" name="Cont1">
            <a:extLst>
              <a:ext uri="{FF2B5EF4-FFF2-40B4-BE49-F238E27FC236}">
                <a16:creationId xmlns:a16="http://schemas.microsoft.com/office/drawing/2014/main" id="{0FD23242-2B85-4AFF-87A6-1DD172122E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3394" y="792000"/>
            <a:ext cx="10943167" cy="5508000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14297" indent="0">
              <a:buNone/>
              <a:defRPr sz="1200"/>
            </a:lvl1pPr>
          </a:lstStyle>
          <a:p>
            <a:pPr lvl="0"/>
            <a:endParaRPr lang="el-GR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7616"/>
            <a:ext cx="109440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Title</a:t>
            </a:r>
            <a:endParaRPr lang="el-GR"/>
          </a:p>
        </p:txBody>
      </p:sp>
      <p:sp>
        <p:nvSpPr>
          <p:cNvPr id="7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0"/>
            <a:ext cx="12192000" cy="230400"/>
          </a:xfrm>
          <a:noFill/>
          <a:ln>
            <a:noFill/>
          </a:ln>
        </p:spPr>
        <p:txBody>
          <a:bodyPr>
            <a:noAutofit/>
          </a:bodyPr>
          <a:lstStyle>
            <a:lvl1pPr marL="114297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/>
              <a:t>Report Title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 anchorCtr="1">
            <a:normAutofit/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74937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arn">
            <a:extLst>
              <a:ext uri="{FF2B5EF4-FFF2-40B4-BE49-F238E27FC236}">
                <a16:creationId xmlns:a16="http://schemas.microsoft.com/office/drawing/2014/main" id="{0276FED8-8997-4F58-8AFF-1C828E6317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6000" y="3140870"/>
            <a:ext cx="11520000" cy="5762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rgbClr val="FF0000"/>
                </a:solidFill>
                <a:latin typeface="+mn-lt"/>
                <a:cs typeface="Times New Roman" pitchFamily="18" charset="0"/>
              </a:defRPr>
            </a:lvl1pPr>
            <a:lvl2pPr marL="457189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Warning</a:t>
            </a:r>
            <a:endParaRPr lang="el-GR"/>
          </a:p>
        </p:txBody>
      </p:sp>
      <p:sp>
        <p:nvSpPr>
          <p:cNvPr id="6" name="Cont1">
            <a:extLst>
              <a:ext uri="{FF2B5EF4-FFF2-40B4-BE49-F238E27FC236}">
                <a16:creationId xmlns:a16="http://schemas.microsoft.com/office/drawing/2014/main" id="{0FD23242-2B85-4AFF-87A6-1DD172122E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3394" y="792000"/>
            <a:ext cx="10943167" cy="5508000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14297" indent="0">
              <a:buNone/>
              <a:defRPr sz="1200"/>
            </a:lvl1pPr>
          </a:lstStyle>
          <a:p>
            <a:pPr lvl="0"/>
            <a:endParaRPr lang="el-GR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7616"/>
            <a:ext cx="109440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Title</a:t>
            </a:r>
            <a:endParaRPr lang="el-GR"/>
          </a:p>
        </p:txBody>
      </p:sp>
      <p:sp>
        <p:nvSpPr>
          <p:cNvPr id="7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0"/>
            <a:ext cx="12192000" cy="230400"/>
          </a:xfrm>
          <a:noFill/>
          <a:ln>
            <a:noFill/>
          </a:ln>
        </p:spPr>
        <p:txBody>
          <a:bodyPr>
            <a:noAutofit/>
          </a:bodyPr>
          <a:lstStyle>
            <a:lvl1pPr marL="114297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/>
              <a:t>Report Title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 anchorCtr="1">
            <a:normAutofit/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351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Warn">
            <a:extLst>
              <a:ext uri="{FF2B5EF4-FFF2-40B4-BE49-F238E27FC236}">
                <a16:creationId xmlns:a16="http://schemas.microsoft.com/office/drawing/2014/main" id="{47720E19-23A6-4503-9FE5-09B05574BE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6000" y="3140870"/>
            <a:ext cx="11520000" cy="5762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rgbClr val="FF0000"/>
                </a:solidFill>
                <a:latin typeface="+mn-lt"/>
                <a:cs typeface="Times New Roman" pitchFamily="18" charset="0"/>
              </a:defRPr>
            </a:lvl1pPr>
            <a:lvl2pPr marL="457189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Warning</a:t>
            </a:r>
            <a:endParaRPr lang="el-GR"/>
          </a:p>
        </p:txBody>
      </p:sp>
      <p:sp>
        <p:nvSpPr>
          <p:cNvPr id="7" name="Cont1"/>
          <p:cNvSpPr>
            <a:spLocks noGrp="1"/>
          </p:cNvSpPr>
          <p:nvPr>
            <p:ph sz="quarter" idx="15"/>
          </p:nvPr>
        </p:nvSpPr>
        <p:spPr>
          <a:xfrm>
            <a:off x="623394" y="1454400"/>
            <a:ext cx="10943167" cy="4842000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14297" indent="0">
              <a:buNone/>
              <a:defRPr sz="1200"/>
            </a:lvl1pPr>
          </a:lstStyle>
          <a:p>
            <a:pPr lvl="0"/>
            <a:endParaRPr lang="el-GR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23392" y="864000"/>
            <a:ext cx="10944000" cy="547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none"/>
        </p:style>
        <p:txBody>
          <a:bodyPr>
            <a:normAutofit/>
          </a:bodyPr>
          <a:lstStyle>
            <a:lvl1pPr>
              <a:defRPr lang="el-GR" sz="2200" kern="1200" cap="none" spc="-133" baseline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</a:lstStyle>
          <a:p>
            <a:r>
              <a:rPr lang="en-US"/>
              <a:t>Title</a:t>
            </a:r>
            <a:endParaRPr lang="el-GR"/>
          </a:p>
        </p:txBody>
      </p:sp>
      <p:sp>
        <p:nvSpPr>
          <p:cNvPr id="6" name="Pre"/>
          <p:cNvSpPr>
            <a:spLocks noGrp="1"/>
          </p:cNvSpPr>
          <p:nvPr>
            <p:ph sz="quarter" idx="14" hasCustomPrompt="1"/>
          </p:nvPr>
        </p:nvSpPr>
        <p:spPr>
          <a:xfrm>
            <a:off x="623394" y="216000"/>
            <a:ext cx="10943167" cy="648072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14297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 Comment</a:t>
            </a:r>
            <a:endParaRPr lang="el-GR"/>
          </a:p>
        </p:txBody>
      </p:sp>
      <p:sp>
        <p:nvSpPr>
          <p:cNvPr id="10" name="RepTitle"/>
          <p:cNvSpPr>
            <a:spLocks noGrp="1"/>
          </p:cNvSpPr>
          <p:nvPr>
            <p:ph sz="quarter" idx="16" hasCustomPrompt="1"/>
          </p:nvPr>
        </p:nvSpPr>
        <p:spPr>
          <a:xfrm>
            <a:off x="0" y="0"/>
            <a:ext cx="12192000" cy="230400"/>
          </a:xfrm>
          <a:noFill/>
          <a:ln>
            <a:noFill/>
          </a:ln>
        </p:spPr>
        <p:txBody>
          <a:bodyPr>
            <a:noAutofit/>
          </a:bodyPr>
          <a:lstStyle>
            <a:lvl1pPr marL="114297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/>
              <a:t>Report Title</a:t>
            </a:r>
            <a:endParaRPr lang="el-GR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 anchorCtr="1">
            <a:normAutofit/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7557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Warn">
            <a:extLst>
              <a:ext uri="{FF2B5EF4-FFF2-40B4-BE49-F238E27FC236}">
                <a16:creationId xmlns:a16="http://schemas.microsoft.com/office/drawing/2014/main" id="{0276FED8-8997-4F58-8AFF-1C828E6317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6000" y="3140870"/>
            <a:ext cx="11520000" cy="57626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anchor="ctr"/>
          <a:lstStyle>
            <a:lvl1pPr marL="0" indent="0" algn="ctr">
              <a:buNone/>
              <a:defRPr sz="1800">
                <a:solidFill>
                  <a:srgbClr val="FF0000"/>
                </a:solidFill>
                <a:latin typeface="+mn-lt"/>
                <a:cs typeface="Times New Roman" pitchFamily="18" charset="0"/>
              </a:defRPr>
            </a:lvl1pPr>
            <a:lvl2pPr marL="457189" indent="0">
              <a:buNone/>
              <a:defRPr sz="1800">
                <a:solidFill>
                  <a:srgbClr val="FF0000"/>
                </a:solidFill>
              </a:defRPr>
            </a:lvl2pPr>
            <a:lvl3pPr>
              <a:defRPr sz="1800">
                <a:solidFill>
                  <a:srgbClr val="FF0000"/>
                </a:solidFill>
              </a:defRPr>
            </a:lvl3pPr>
            <a:lvl4pPr>
              <a:defRPr sz="1800">
                <a:solidFill>
                  <a:srgbClr val="FF0000"/>
                </a:solidFill>
              </a:defRPr>
            </a:lvl4pPr>
            <a:lvl5pPr>
              <a:defRPr sz="18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Warning</a:t>
            </a:r>
            <a:endParaRPr lang="el-GR"/>
          </a:p>
        </p:txBody>
      </p:sp>
      <p:sp>
        <p:nvSpPr>
          <p:cNvPr id="6" name="Cont1">
            <a:extLst>
              <a:ext uri="{FF2B5EF4-FFF2-40B4-BE49-F238E27FC236}">
                <a16:creationId xmlns:a16="http://schemas.microsoft.com/office/drawing/2014/main" id="{0FD23242-2B85-4AFF-87A6-1DD172122E8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3394" y="792000"/>
            <a:ext cx="10943167" cy="5508000"/>
          </a:xfrm>
          <a:noFill/>
          <a:ln>
            <a:noFill/>
          </a:ln>
        </p:spPr>
        <p:txBody>
          <a:bodyPr anchor="ctr">
            <a:normAutofit/>
          </a:bodyPr>
          <a:lstStyle>
            <a:lvl1pPr marL="114297" indent="0">
              <a:buNone/>
              <a:defRPr sz="1200"/>
            </a:lvl1pPr>
          </a:lstStyle>
          <a:p>
            <a:pPr lvl="0"/>
            <a:endParaRPr lang="el-GR"/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7616"/>
            <a:ext cx="10944000" cy="547088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>
              <a:defRPr sz="22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/>
              <a:t>Title</a:t>
            </a:r>
            <a:endParaRPr lang="el-GR"/>
          </a:p>
        </p:txBody>
      </p:sp>
      <p:sp>
        <p:nvSpPr>
          <p:cNvPr id="7" name="RepTitle"/>
          <p:cNvSpPr>
            <a:spLocks noGrp="1"/>
          </p:cNvSpPr>
          <p:nvPr>
            <p:ph sz="quarter" idx="14" hasCustomPrompt="1"/>
          </p:nvPr>
        </p:nvSpPr>
        <p:spPr>
          <a:xfrm>
            <a:off x="0" y="0"/>
            <a:ext cx="12192000" cy="230400"/>
          </a:xfrm>
          <a:noFill/>
          <a:ln>
            <a:noFill/>
          </a:ln>
        </p:spPr>
        <p:txBody>
          <a:bodyPr>
            <a:noAutofit/>
          </a:bodyPr>
          <a:lstStyle>
            <a:lvl1pPr marL="114297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sz="1200"/>
              <a:t>Report Title</a:t>
            </a:r>
            <a:endParaRPr lang="el-GR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91440" tIns="45720" rIns="91440" bIns="45720" rtlCol="0" anchor="ctr" anchorCtr="1">
            <a:normAutofit/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/>
              <a:t>Powered by www.questback.com     16.09.2024 12:31</a:t>
            </a:r>
          </a:p>
        </p:txBody>
      </p:sp>
    </p:spTree>
    <p:extLst>
      <p:ext uri="{BB962C8B-B14F-4D97-AF65-F5344CB8AC3E}">
        <p14:creationId xmlns:p14="http://schemas.microsoft.com/office/powerpoint/2010/main" val="144797493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3.sv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8845381" y="3093879"/>
            <a:ext cx="6126161" cy="48768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/>
  <p:hf hdr="0" dt="0"/>
  <p:txStyles>
    <p:titleStyle>
      <a:lvl1pPr algn="l" defTabSz="685800" rtl="0" eaLnBrk="1" latinLnBrk="0" hangingPunct="1">
        <a:spcBef>
          <a:spcPct val="0"/>
        </a:spcBef>
        <a:buNone/>
        <a:defRPr sz="3450" kern="1200" cap="none" spc="-100" baseline="0">
          <a:ln>
            <a:noFill/>
          </a:ln>
          <a:solidFill>
            <a:schemeClr val="tx2"/>
          </a:solidFill>
          <a:effectLst/>
          <a:latin typeface="+mn-lt"/>
          <a:ea typeface="+mj-ea"/>
          <a:cs typeface="+mj-cs"/>
        </a:defRPr>
      </a:lvl1pPr>
    </p:titleStyle>
    <p:bodyStyle>
      <a:lvl1pPr marL="257175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indent="-171450" algn="l" defTabSz="6858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71450" algn="l" defTabSz="6858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indent="-171450" algn="l" defTabSz="6858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defTabSz="6858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577340" indent="-137160" algn="l" defTabSz="6858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0" indent="-137160" algn="l" defTabSz="6858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BHT 9.oktober 2024</a:t>
            </a:r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digital balance scale using circles">
            <a:extLst>
              <a:ext uri="{FF2B5EF4-FFF2-40B4-BE49-F238E27FC236}">
                <a16:creationId xmlns:a16="http://schemas.microsoft.com/office/drawing/2014/main" id="{74116B6A-B042-4F2A-AC3D-10A08918CF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1" r="23631"/>
          <a:stretch>
            <a:fillRect/>
          </a:stretch>
        </p:blipFill>
        <p:spPr/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032819"/>
            <a:ext cx="5716962" cy="1999683"/>
          </a:xfrm>
        </p:spPr>
        <p:txBody>
          <a:bodyPr/>
          <a:lstStyle/>
          <a:p>
            <a:r>
              <a:rPr lang="en-US" err="1"/>
              <a:t>Verneombuds-undersøkelsen</a:t>
            </a:r>
            <a:r>
              <a:rPr lang="en-US"/>
              <a:t> </a:t>
            </a:r>
            <a:br>
              <a:rPr lang="en-US"/>
            </a:br>
            <a:r>
              <a:rPr lang="en-US" err="1"/>
              <a:t>høsten</a:t>
            </a:r>
            <a:r>
              <a:rPr lang="en-US"/>
              <a:t> 2024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AMU 3.mars 2025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/>
              <a:t>Kristine Mollø-Christensen </a:t>
            </a:r>
            <a:r>
              <a:rPr lang="en-US" err="1"/>
              <a:t>og</a:t>
            </a:r>
            <a:r>
              <a:rPr lang="en-US"/>
              <a:t> Carolina Lybäck-Forsbacka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0" rIns="0" bIns="0" rtlCol="0" anchor="t">
            <a:noAutofit/>
          </a:bodyPr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err="1"/>
              <a:t>Enhet</a:t>
            </a:r>
            <a:r>
              <a:rPr lang="en-US"/>
              <a:t> for BHT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8C64AA-8F4A-4A27-B919-42312BE9A0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456A07-A26E-47BB-9AC9-CC8D8684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458C4A-343C-4CAD-864B-B28A206D1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Hovedtemaer i undersøkelsen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8081A0-8A75-48B2-8D35-4E9C8BD9EA6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134836"/>
            <a:ext cx="11510010" cy="4765202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nb-NO" sz="2800" dirty="0"/>
              <a:t>Faktorer ved selve verneombudsrollen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800" dirty="0"/>
              <a:t>Samarbeid og medvirkning</a:t>
            </a:r>
            <a:endParaRPr lang="nb-NO" sz="2800" dirty="0">
              <a:cs typeface="Arial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800" dirty="0"/>
              <a:t>Hvilke arbeidsmiljøområder VO jobber med og får medvirkningsmuligheter på </a:t>
            </a:r>
            <a:endParaRPr lang="nb-NO" sz="2800" dirty="0">
              <a:cs typeface="Arial"/>
            </a:endParaRPr>
          </a:p>
          <a:p>
            <a:pPr marL="342900" indent="-342900">
              <a:buFont typeface="Wingdings,Sans-Serif" panose="05000000000000000000" pitchFamily="2" charset="2"/>
              <a:buChar char="Ø"/>
            </a:pPr>
            <a:r>
              <a:rPr lang="nb-NO" sz="2800" dirty="0">
                <a:cs typeface="Arial"/>
              </a:rPr>
              <a:t>Opplæring og muligheter for kompetanseutvikling for verneombudene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800" dirty="0"/>
              <a:t>ARK og verneombudene</a:t>
            </a:r>
            <a:endParaRPr lang="nb-NO" sz="2800" dirty="0">
              <a:cs typeface="Arial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800" dirty="0">
                <a:cs typeface="Arial"/>
              </a:rPr>
              <a:t>Synet på verneorganisasjonen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nb-NO" sz="2800" i="1" dirty="0">
                <a:cs typeface="Arial"/>
              </a:rPr>
              <a:t>Forslag til satsningsområder fra </a:t>
            </a:r>
            <a:r>
              <a:rPr lang="nb-NO" sz="2800" i="1" dirty="0" err="1">
                <a:cs typeface="Arial"/>
              </a:rPr>
              <a:t>BHTs</a:t>
            </a:r>
            <a:r>
              <a:rPr lang="nb-NO" sz="2800" i="1" dirty="0">
                <a:cs typeface="Arial"/>
              </a:rPr>
              <a:t> side</a:t>
            </a:r>
          </a:p>
          <a:p>
            <a:pPr marL="125095" indent="-125095"/>
            <a:endParaRPr lang="nb-NO" dirty="0">
              <a:cs typeface="Arial"/>
            </a:endParaRPr>
          </a:p>
        </p:txBody>
      </p:sp>
      <p:pic>
        <p:nvPicPr>
          <p:cNvPr id="11" name="Graphic 10" descr="Thumbs up sign outline">
            <a:extLst>
              <a:ext uri="{FF2B5EF4-FFF2-40B4-BE49-F238E27FC236}">
                <a16:creationId xmlns:a16="http://schemas.microsoft.com/office/drawing/2014/main" id="{0C2C05BE-141C-48B5-9472-CE2D0F5F9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5915" y="1517765"/>
            <a:ext cx="914400" cy="914400"/>
          </a:xfrm>
          <a:prstGeom prst="rect">
            <a:avLst/>
          </a:prstGeom>
        </p:spPr>
      </p:pic>
      <p:pic>
        <p:nvPicPr>
          <p:cNvPr id="13" name="Graphic 12" descr="Thumbs Down outline">
            <a:extLst>
              <a:ext uri="{FF2B5EF4-FFF2-40B4-BE49-F238E27FC236}">
                <a16:creationId xmlns:a16="http://schemas.microsoft.com/office/drawing/2014/main" id="{6B1E875D-4A75-43E5-8C82-C8D10FD9E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00339" y="24321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35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9716D7-14E8-0546-B9FF-5E9D59B0D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60DBCD-4B7D-FAD5-1326-540F5721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20D1E1-3352-912C-9FBB-546A49726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Respondentene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F43E2F-8C01-1EDD-3A1E-56967CCD74D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125095" indent="-125095"/>
            <a:endParaRPr lang="nb-NO" sz="1300" b="1" dirty="0">
              <a:solidFill>
                <a:srgbClr val="4F80BD"/>
              </a:solidFill>
              <a:latin typeface="Cambria"/>
              <a:ea typeface="Cambria"/>
            </a:endParaRP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Totalt antall svar 116 av 264, det vil si en svarprosent på 44 %</a:t>
            </a:r>
            <a:endParaRPr lang="en-US" dirty="0">
              <a:latin typeface="Arial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63 % av respondentene er </a:t>
            </a:r>
            <a:r>
              <a:rPr lang="nb-NO" dirty="0">
                <a:solidFill>
                  <a:srgbClr val="FF0000"/>
                </a:solidFill>
                <a:latin typeface="Arial"/>
                <a:cs typeface="Times New Roman"/>
              </a:rPr>
              <a:t>verneombud (73 personer)</a:t>
            </a:r>
            <a:endParaRPr lang="en-US" dirty="0">
              <a:solidFill>
                <a:srgbClr val="FF0000"/>
              </a:solidFill>
              <a:latin typeface="Arial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21% av respondentene er </a:t>
            </a:r>
            <a:r>
              <a:rPr lang="nb-NO" dirty="0">
                <a:solidFill>
                  <a:srgbClr val="FF0000"/>
                </a:solidFill>
                <a:latin typeface="Arial"/>
                <a:cs typeface="Times New Roman"/>
              </a:rPr>
              <a:t>vara-verneombud (24 personer)</a:t>
            </a:r>
            <a:endParaRPr lang="en-US" dirty="0">
              <a:solidFill>
                <a:srgbClr val="FF0000"/>
              </a:solidFill>
              <a:latin typeface="Arial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16 % av respondentene er </a:t>
            </a:r>
            <a:r>
              <a:rPr lang="nb-NO" dirty="0">
                <a:solidFill>
                  <a:srgbClr val="FF0000"/>
                </a:solidFill>
                <a:latin typeface="Arial"/>
                <a:cs typeface="Times New Roman"/>
              </a:rPr>
              <a:t>ledende verneombud eller lokalt hovedverneombud (19 personer)</a:t>
            </a:r>
            <a:endParaRPr lang="en-US" dirty="0">
              <a:solidFill>
                <a:srgbClr val="FF0000"/>
              </a:solidFill>
              <a:latin typeface="Arial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81 % har vært ansatt på UiO mer enn 5 år</a:t>
            </a:r>
            <a:endParaRPr lang="en-US" dirty="0">
              <a:latin typeface="Arial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38 % har vært verneombud under 2 år, 33 % mellom 2-5 år og 29 % i mer enn 5 år</a:t>
            </a:r>
          </a:p>
          <a:p>
            <a:pPr marL="285750" indent="-285750">
              <a:buFont typeface="Symbol"/>
              <a:buChar char="•"/>
            </a:pPr>
            <a:r>
              <a:rPr lang="nb-NO" dirty="0">
                <a:latin typeface="Arial"/>
                <a:cs typeface="Times New Roman"/>
              </a:rPr>
              <a:t>60% valgt til </a:t>
            </a:r>
            <a:r>
              <a:rPr lang="nb-NO" dirty="0" err="1">
                <a:latin typeface="Arial"/>
                <a:cs typeface="Times New Roman"/>
              </a:rPr>
              <a:t>vo</a:t>
            </a:r>
            <a:r>
              <a:rPr lang="nb-NO" dirty="0">
                <a:latin typeface="Arial"/>
                <a:cs typeface="Times New Roman"/>
              </a:rPr>
              <a:t> resten utpekt av leder</a:t>
            </a:r>
            <a:endParaRPr lang="en-US" dirty="0">
              <a:latin typeface="Arial"/>
              <a:cs typeface="Times New Roman"/>
            </a:endParaRPr>
          </a:p>
          <a:p>
            <a:pPr marL="125095" indent="0"/>
            <a:endParaRPr lang="en-US" sz="1200" dirty="0">
              <a:latin typeface="Times New Roman"/>
              <a:cs typeface="Times New Roman"/>
            </a:endParaRPr>
          </a:p>
          <a:p>
            <a:pPr marL="125095" indent="-125095"/>
            <a:endParaRPr lang="en-US" dirty="0">
              <a:cs typeface="Arial"/>
            </a:endParaRPr>
          </a:p>
        </p:txBody>
      </p:sp>
      <p:pic>
        <p:nvPicPr>
          <p:cNvPr id="7" name="Graphic 6" descr="Clipboard outline">
            <a:extLst>
              <a:ext uri="{FF2B5EF4-FFF2-40B4-BE49-F238E27FC236}">
                <a16:creationId xmlns:a16="http://schemas.microsoft.com/office/drawing/2014/main" id="{55A458BD-6E37-2786-C53D-F1E036EFE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57160" y="363978"/>
            <a:ext cx="1457036" cy="1445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07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3. Hvor mange ansatte er det i verneområdet ditt?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023956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91. Tid til å utføre vervet. Under finner du en del utsagn. Hvor enig er du i utsagnene?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15. Opplæring. Under finner du en del utsagn. Hvor enig er du i utsagnene? 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121920" tIns="60960" rIns="121920" bIns="60960" rtlCol="0" anchor="ctr" anchorCtr="1">
            <a:normAutofit fontScale="32500" lnSpcReduction="20000"/>
          </a:bodyPr>
          <a:lstStyle>
            <a:defPPr>
              <a:defRPr lang="el-GR"/>
            </a:defPPr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435137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 fontScale="90000"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98. Verneombudets status på arbeidsplassen. Under finner du en del utsagn. Hvor enig er du i utsagnene?  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 fontScale="90000"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22. Hvordan arbeider du som verneombud – hvilken arbeidsform har du? Under finner du en del utsagn. Hvor enig er du i utsagnene? 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BFBA729-9AE9-96EA-F883-2580466688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BC3DB4-1A0D-ABB8-6C29-3B83A576D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48C8DA-B2F1-3D4A-67D1-2058BE0DA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Samarbeid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mellom</a:t>
            </a:r>
            <a:r>
              <a:rPr lang="en-US" dirty="0">
                <a:cs typeface="Arial"/>
              </a:rPr>
              <a:t> VO </a:t>
            </a:r>
            <a:r>
              <a:rPr lang="en-US" dirty="0" err="1">
                <a:cs typeface="Arial"/>
              </a:rPr>
              <a:t>og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leder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EF3A31-E069-622B-8482-4C7E39DE245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470914"/>
            <a:ext cx="11500664" cy="4328483"/>
          </a:xfrm>
        </p:spPr>
        <p:txBody>
          <a:bodyPr vert="horz" lIns="0" tIns="0" rIns="0" bIns="0" rtlCol="0" anchor="t">
            <a:noAutofit/>
          </a:bodyPr>
          <a:lstStyle/>
          <a:p>
            <a:pPr marL="125095" indent="-125095" algn="just"/>
            <a:endParaRPr lang="nb-NO" sz="1200" dirty="0">
              <a:latin typeface="Times New Roman"/>
              <a:cs typeface="Times New Roman"/>
            </a:endParaRPr>
          </a:p>
          <a:p>
            <a:pPr marL="285750" indent="-285750" algn="just">
              <a:buFont typeface="Symbol"/>
              <a:buChar char="•"/>
            </a:pPr>
            <a:r>
              <a:rPr lang="nb-NO" sz="2800" dirty="0">
                <a:latin typeface="Arial"/>
                <a:cs typeface="Times New Roman"/>
              </a:rPr>
              <a:t>83% oppgir enig/helt enig i godt samarbeid med ledelsen</a:t>
            </a:r>
          </a:p>
          <a:p>
            <a:pPr marL="285750" indent="-285750" algn="just">
              <a:buFont typeface="Symbol"/>
              <a:buChar char="•"/>
            </a:pPr>
            <a:r>
              <a:rPr lang="nb-NO" sz="2800" dirty="0">
                <a:latin typeface="Arial"/>
                <a:cs typeface="Times New Roman"/>
              </a:rPr>
              <a:t>62% har jevnlig eller delvis jevnlig møter med leder</a:t>
            </a:r>
            <a:endParaRPr lang="en-US" sz="2800" dirty="0">
              <a:latin typeface="Arial"/>
              <a:cs typeface="Times New Roman"/>
            </a:endParaRPr>
          </a:p>
          <a:p>
            <a:pPr marL="285750" indent="-285750" algn="just">
              <a:buFont typeface="Symbol"/>
              <a:buChar char="•"/>
            </a:pPr>
            <a:r>
              <a:rPr lang="nb-NO" sz="2800" dirty="0">
                <a:latin typeface="Arial"/>
                <a:cs typeface="Times New Roman"/>
              </a:rPr>
              <a:t>76% er helt eller delvis enig i at det er trygt å ta opp vanskelige saker</a:t>
            </a:r>
            <a:endParaRPr lang="en-US" sz="2800" dirty="0">
              <a:latin typeface="Arial"/>
              <a:cs typeface="Times New Roman"/>
            </a:endParaRPr>
          </a:p>
          <a:p>
            <a:pPr marL="285750" indent="-285750" algn="just">
              <a:buFont typeface="Symbol"/>
              <a:buChar char="•"/>
            </a:pPr>
            <a:r>
              <a:rPr lang="nb-NO" sz="2800" dirty="0">
                <a:latin typeface="Arial"/>
                <a:cs typeface="Times New Roman"/>
              </a:rPr>
              <a:t>44% er helt enig i utsagnet “Jeg er ikke redd for negative konsekvenser”, 26% er delvis enig</a:t>
            </a:r>
            <a:endParaRPr lang="en-US" sz="2800" dirty="0">
              <a:latin typeface="Arial"/>
              <a:cs typeface="Times New Roman"/>
            </a:endParaRPr>
          </a:p>
          <a:p>
            <a:pPr marL="285750" indent="-285750" algn="just">
              <a:buFont typeface="Symbol"/>
              <a:buChar char="•"/>
            </a:pPr>
            <a:r>
              <a:rPr lang="nb-NO" sz="2800" dirty="0">
                <a:latin typeface="Arial"/>
                <a:cs typeface="Times New Roman"/>
              </a:rPr>
              <a:t>43% er helt uenig i at de i rollen som verneombud ofte kommer i lojalitetskonflikt overfor arbeidsgiver, 23% delvis uenig. </a:t>
            </a:r>
            <a:endParaRPr lang="en-US" sz="2800" dirty="0">
              <a:latin typeface="Arial"/>
              <a:cs typeface="Times New Roman"/>
            </a:endParaRPr>
          </a:p>
          <a:p>
            <a:pPr marL="125095" indent="-125095"/>
            <a:endParaRPr lang="en-US" dirty="0">
              <a:cs typeface="Arial"/>
            </a:endParaRPr>
          </a:p>
        </p:txBody>
      </p:sp>
      <p:pic>
        <p:nvPicPr>
          <p:cNvPr id="6" name="Picture 5" descr="A 3D pattern of ring shapes connected by lines">
            <a:extLst>
              <a:ext uri="{FF2B5EF4-FFF2-40B4-BE49-F238E27FC236}">
                <a16:creationId xmlns:a16="http://schemas.microsoft.com/office/drawing/2014/main" id="{4D379459-3C26-7D44-BF8B-7D630D21A1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918" y="254526"/>
            <a:ext cx="1844844" cy="99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8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6237F65-B8B8-6E9A-A1BD-9224A373826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E4019-9FE8-D9C3-A786-63CE729DD4E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5B0798-3101-1948-57D8-FD236A03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Arbeidsområder</a:t>
            </a:r>
            <a:r>
              <a:rPr lang="en-US">
                <a:cs typeface="Arial"/>
              </a:rPr>
              <a:t> for VO</a:t>
            </a:r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03CEA20-0AAB-AE07-E90A-16B309D6BE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856975"/>
              </p:ext>
            </p:extLst>
          </p:nvPr>
        </p:nvGraphicFramePr>
        <p:xfrm>
          <a:off x="381000" y="1371600"/>
          <a:ext cx="11270154" cy="3655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756">
                  <a:extLst>
                    <a:ext uri="{9D8B030D-6E8A-4147-A177-3AD203B41FA5}">
                      <a16:colId xmlns:a16="http://schemas.microsoft.com/office/drawing/2014/main" val="234189654"/>
                    </a:ext>
                  </a:extLst>
                </a:gridCol>
                <a:gridCol w="9536398">
                  <a:extLst>
                    <a:ext uri="{9D8B030D-6E8A-4147-A177-3AD203B41FA5}">
                      <a16:colId xmlns:a16="http://schemas.microsoft.com/office/drawing/2014/main" val="1522524692"/>
                    </a:ext>
                  </a:extLst>
                </a:gridCol>
              </a:tblGrid>
              <a:tr h="4535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475279"/>
                  </a:ext>
                </a:extLst>
              </a:tr>
              <a:tr h="453500">
                <a:tc>
                  <a:txBody>
                    <a:bodyPr/>
                    <a:lstStyle/>
                    <a:p>
                      <a:r>
                        <a:rPr lang="en-US"/>
                        <a:t>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Inneklima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70979"/>
                  </a:ext>
                </a:extLst>
              </a:tr>
              <a:tr h="453500">
                <a:tc>
                  <a:txBody>
                    <a:bodyPr/>
                    <a:lstStyle/>
                    <a:p>
                      <a:r>
                        <a:rPr lang="en-US"/>
                        <a:t>50%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Psykososialt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organisatorisk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491703"/>
                  </a:ext>
                </a:extLst>
              </a:tr>
              <a:tr h="481263">
                <a:tc>
                  <a:txBody>
                    <a:bodyPr/>
                    <a:lstStyle/>
                    <a:p>
                      <a:r>
                        <a:rPr lang="en-US"/>
                        <a:t>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Arbeidsplassløsninger</a:t>
                      </a:r>
                      <a:r>
                        <a:rPr lang="en-US"/>
                        <a:t> (</a:t>
                      </a:r>
                      <a:r>
                        <a:rPr lang="en-US" err="1"/>
                        <a:t>hjemmekontor</a:t>
                      </a:r>
                      <a:r>
                        <a:rPr lang="en-US"/>
                        <a:t>, </a:t>
                      </a:r>
                      <a:r>
                        <a:rPr lang="en-US" err="1"/>
                        <a:t>små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store </a:t>
                      </a:r>
                      <a:r>
                        <a:rPr lang="en-US" err="1"/>
                        <a:t>kontorlandskap</a:t>
                      </a:r>
                      <a:r>
                        <a:rPr lang="en-US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01376"/>
                  </a:ext>
                </a:extLst>
              </a:tr>
              <a:tr h="453500">
                <a:tc>
                  <a:txBody>
                    <a:bodyPr/>
                    <a:lstStyle/>
                    <a:p>
                      <a:r>
                        <a:rPr lang="en-US"/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Støy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06906"/>
                  </a:ext>
                </a:extLst>
              </a:tr>
              <a:tr h="453500">
                <a:tc>
                  <a:txBody>
                    <a:bodyPr/>
                    <a:lstStyle/>
                    <a:p>
                      <a:r>
                        <a:rPr lang="en-US"/>
                        <a:t>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Ergonomi</a:t>
                      </a:r>
                      <a:r>
                        <a:rPr lang="en-US" dirty="0"/>
                        <a:t> (</a:t>
                      </a:r>
                      <a:r>
                        <a:rPr lang="en-US" dirty="0" err="1"/>
                        <a:t>arbeidsstillinger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tunge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løft</a:t>
                      </a:r>
                      <a:r>
                        <a:rPr lang="en-US" dirty="0"/>
                        <a:t> mm)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48479"/>
                  </a:ext>
                </a:extLst>
              </a:tr>
              <a:tr h="453500">
                <a:tc>
                  <a:txBody>
                    <a:bodyPr/>
                    <a:lstStyle/>
                    <a:p>
                      <a:r>
                        <a:rPr lang="en-US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Belysning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50534"/>
                  </a:ext>
                </a:extLst>
              </a:tr>
              <a:tr h="453500">
                <a:tc>
                  <a:txBody>
                    <a:bodyPr/>
                    <a:lstStyle/>
                    <a:p>
                      <a:r>
                        <a:rPr lang="en-US"/>
                        <a:t>30%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Samarbeidsforhold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mellom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kolleger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93547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BD3769C-8142-7E85-D30E-8E710C0733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361116"/>
              </p:ext>
            </p:extLst>
          </p:nvPr>
        </p:nvGraphicFramePr>
        <p:xfrm>
          <a:off x="382905" y="5027676"/>
          <a:ext cx="11209785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7999">
                  <a:extLst>
                    <a:ext uri="{9D8B030D-6E8A-4147-A177-3AD203B41FA5}">
                      <a16:colId xmlns:a16="http://schemas.microsoft.com/office/drawing/2014/main" val="2552688743"/>
                    </a:ext>
                  </a:extLst>
                </a:gridCol>
                <a:gridCol w="9431786">
                  <a:extLst>
                    <a:ext uri="{9D8B030D-6E8A-4147-A177-3AD203B41FA5}">
                      <a16:colId xmlns:a16="http://schemas.microsoft.com/office/drawing/2014/main" val="577211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>
                          <a:solidFill>
                            <a:schemeClr val="tx1"/>
                          </a:solidFill>
                        </a:rPr>
                        <a:t>29%</a:t>
                      </a:r>
                    </a:p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err="1">
                          <a:solidFill>
                            <a:schemeClr val="tx1"/>
                          </a:solidFill>
                        </a:rPr>
                        <a:t>Sikkerhet</a:t>
                      </a:r>
                      <a:r>
                        <a:rPr lang="en-US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err="1">
                          <a:solidFill>
                            <a:schemeClr val="tx1"/>
                          </a:solidFill>
                        </a:rPr>
                        <a:t>og</a:t>
                      </a:r>
                      <a:r>
                        <a:rPr lang="en-US" b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0" err="1">
                          <a:solidFill>
                            <a:schemeClr val="tx1"/>
                          </a:solidFill>
                        </a:rPr>
                        <a:t>beredskap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8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err="1"/>
                        <a:t>Omstilling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og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endring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8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Stress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934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732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39C6A9-A24D-8B28-BBED-FDCF1D2BD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574BB1-3398-E7AE-EB0F-F10FF2AB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29C9C1-C4DB-BA10-72EE-3B7F0EDA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Hva</a:t>
            </a:r>
            <a:r>
              <a:rPr lang="en-US">
                <a:cs typeface="Arial"/>
              </a:rPr>
              <a:t> VO </a:t>
            </a:r>
            <a:r>
              <a:rPr lang="en-US" err="1">
                <a:cs typeface="Arial"/>
              </a:rPr>
              <a:t>tror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blir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viktige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arbeidsområder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framover</a:t>
            </a:r>
            <a:endParaRPr lang="en-US" err="1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355C92-CF24-FAE2-1F01-C9845ECEDD1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err="1">
                <a:cs typeface="Arial"/>
              </a:rPr>
              <a:t>Forskjellige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temaer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innen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psykososialt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organisatorisk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arbeidsmiljø</a:t>
            </a: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Oppfølging</a:t>
            </a:r>
            <a:r>
              <a:rPr lang="en-US">
                <a:cs typeface="Arial"/>
              </a:rPr>
              <a:t> av ARK</a:t>
            </a: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Omstillinger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endringer</a:t>
            </a:r>
            <a:endParaRPr lang="en-US">
              <a:cs typeface="Arial"/>
            </a:endParaRP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Psykologisk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trygghet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organisasjonskultur</a:t>
            </a:r>
            <a:endParaRPr lang="en-US">
              <a:cs typeface="Arial"/>
            </a:endParaRP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Arbeidsoppgaver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stress</a:t>
            </a: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Konflikter</a:t>
            </a:r>
            <a:endParaRPr lang="en-US">
              <a:cs typeface="Arial"/>
            </a:endParaRPr>
          </a:p>
          <a:p>
            <a:pPr marL="903605" lvl="1" indent="-228600">
              <a:buFont typeface="Courier New"/>
              <a:buChar char="o"/>
            </a:pPr>
            <a:endParaRPr lang="en-US">
              <a:cs typeface="Arial"/>
            </a:endParaRPr>
          </a:p>
          <a:p>
            <a:pPr marL="342900" indent="-228600">
              <a:buFont typeface="Arial"/>
              <a:buChar char="•"/>
            </a:pPr>
            <a:r>
              <a:rPr lang="en-US" err="1">
                <a:cs typeface="Arial"/>
              </a:rPr>
              <a:t>Fysiske</a:t>
            </a:r>
            <a:r>
              <a:rPr lang="en-US">
                <a:cs typeface="Arial"/>
              </a:rPr>
              <a:t> forhold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grenseflate</a:t>
            </a:r>
            <a:r>
              <a:rPr lang="en-US">
                <a:cs typeface="Arial"/>
              </a:rPr>
              <a:t> mot </a:t>
            </a:r>
            <a:r>
              <a:rPr lang="en-US" err="1">
                <a:cs typeface="Arial"/>
              </a:rPr>
              <a:t>psykososialt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organisatorisk</a:t>
            </a: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Overgang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til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bruk av nye </a:t>
            </a:r>
            <a:r>
              <a:rPr lang="en-US" err="1">
                <a:cs typeface="Arial"/>
              </a:rPr>
              <a:t>kontorløsninger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samt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hjemmekontorproblematikk</a:t>
            </a:r>
          </a:p>
          <a:p>
            <a:pPr marL="903605" lvl="1" indent="-228600">
              <a:buFont typeface="Courier New"/>
              <a:buChar char="o"/>
            </a:pPr>
            <a:r>
              <a:rPr lang="en-US" err="1">
                <a:cs typeface="Arial"/>
              </a:rPr>
              <a:t>Inneklima</a:t>
            </a:r>
            <a:r>
              <a:rPr lang="en-US">
                <a:cs typeface="Arial"/>
              </a:rPr>
              <a:t>, </a:t>
            </a:r>
            <a:r>
              <a:rPr lang="en-US" err="1">
                <a:cs typeface="Arial"/>
              </a:rPr>
              <a:t>støy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og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belysning</a:t>
            </a:r>
          </a:p>
          <a:p>
            <a:pPr marL="903605" lvl="1" indent="-228600">
              <a:buFont typeface="Courier New"/>
              <a:buChar char="o"/>
            </a:pPr>
            <a:endParaRPr lang="en-US">
              <a:cs typeface="Arial"/>
            </a:endParaRPr>
          </a:p>
          <a:p>
            <a:pPr marL="342900" indent="-228600">
              <a:buFont typeface="Arial"/>
              <a:buChar char="•"/>
            </a:pPr>
            <a:r>
              <a:rPr lang="en-US" err="1">
                <a:cs typeface="Arial"/>
              </a:rPr>
              <a:t>Generelt</a:t>
            </a:r>
            <a:r>
              <a:rPr lang="en-US">
                <a:cs typeface="Arial"/>
              </a:rPr>
              <a:t> </a:t>
            </a:r>
            <a:r>
              <a:rPr lang="en-US" err="1">
                <a:cs typeface="Arial"/>
              </a:rPr>
              <a:t>mer</a:t>
            </a:r>
            <a:r>
              <a:rPr lang="en-US">
                <a:cs typeface="Arial"/>
              </a:rPr>
              <a:t> med </a:t>
            </a:r>
            <a:r>
              <a:rPr lang="en-US" err="1">
                <a:cs typeface="Arial"/>
              </a:rPr>
              <a:t>i</a:t>
            </a:r>
            <a:r>
              <a:rPr lang="en-US">
                <a:cs typeface="Arial"/>
              </a:rPr>
              <a:t> HMS-</a:t>
            </a:r>
            <a:r>
              <a:rPr lang="en-US" err="1">
                <a:cs typeface="Arial"/>
              </a:rPr>
              <a:t>arbeid</a:t>
            </a:r>
            <a:endParaRPr lang="en-US">
              <a:cs typeface="Arial"/>
            </a:endParaRPr>
          </a:p>
          <a:p>
            <a:pPr marL="903605" lvl="1" indent="-228600">
              <a:buFont typeface="Courier New"/>
              <a:buChar char="o"/>
            </a:pP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601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 fontScale="90000"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103. Samarbeid og medvirkning innenfor ditt verneområde. Under finner du en del utsagn. Hvor enig er du i utsagnene?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>
            <p:extLst>
              <p:ext uri="{D42A27DB-BD31-4B8C-83A1-F6EECF244321}">
                <p14:modId xmlns:p14="http://schemas.microsoft.com/office/powerpoint/2010/main" val="1306186559"/>
              </p:ext>
            </p:extLst>
          </p:nvPr>
        </p:nvGraphicFramePr>
        <p:xfrm>
          <a:off x="623394" y="763425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121920" tIns="60960" rIns="121920" bIns="60960" rtlCol="0" anchor="ctr" anchorCtr="1">
            <a:normAutofit fontScale="32500" lnSpcReduction="20000"/>
          </a:bodyPr>
          <a:lstStyle>
            <a:defPPr>
              <a:defRPr lang="el-GR"/>
            </a:defPPr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106. Vo tas med i diskusjoner og planer om strategiske tiltak 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121920" tIns="60960" rIns="121920" bIns="60960" rtlCol="0" anchor="ctr" anchorCtr="1">
            <a:normAutofit fontScale="32500" lnSpcReduction="20000"/>
          </a:bodyPr>
          <a:lstStyle>
            <a:defPPr>
              <a:defRPr lang="el-GR"/>
            </a:defPPr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 fontScale="90000"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108. Vo deltar i risikovurdering og risikoanalyse av arbeidsforholdene og arbeidsmiljøet </a:t>
            </a:r>
          </a:p>
        </p:txBody>
      </p:sp>
      <p:sp>
        <p:nvSpPr>
          <p:cNvPr id="5" name="RepTitle"/>
          <p:cNvSpPr>
            <a:spLocks noGrp="1"/>
          </p:cNvSpPr>
          <p:nvPr>
            <p:ph sz="quarter" idx="14" hasCustomPrompt="1"/>
          </p:nvPr>
        </p:nvSpPr>
        <p:spPr/>
        <p:txBody>
          <a:bodyPr>
            <a:noAutofit/>
          </a:bodyPr>
          <a:lstStyle>
            <a:defPPr>
              <a:defRPr lang="el-GR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1200"/>
              <a:t>Verneombudsundersøkelsen UiO 2024</a:t>
            </a:r>
          </a:p>
        </p:txBody>
      </p:sp>
      <p:graphicFrame>
        <p:nvGraphicFramePr>
          <p:cNvPr id="6" name="Cont1"/>
          <p:cNvGraphicFramePr/>
          <p:nvPr/>
        </p:nvGraphicFramePr>
        <p:xfrm>
          <a:off x="623394" y="792000"/>
          <a:ext cx="10943167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/>
        <p:txBody>
          <a:bodyPr vert="horz" lIns="121920" tIns="60960" rIns="121920" bIns="60960" rtlCol="0" anchor="ctr" anchorCtr="1">
            <a:normAutofit fontScale="32500" lnSpcReduction="20000"/>
          </a:bodyPr>
          <a:lstStyle>
            <a:defPPr>
              <a:defRPr lang="el-GR"/>
            </a:defPPr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Arial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EFCAA6-8D40-8C1D-020B-C75FDB0F332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327EC5-53BD-7C50-A087-12A63E591C0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05400C-1CDA-765B-91CD-08C083658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cs typeface="Arial"/>
              </a:rPr>
              <a:t>Oppsummering</a:t>
            </a:r>
            <a:r>
              <a:rPr lang="en-US">
                <a:cs typeface="Arial"/>
              </a:rPr>
              <a:t> - noen </a:t>
            </a:r>
            <a:r>
              <a:rPr lang="en-US" err="1">
                <a:cs typeface="Arial"/>
              </a:rPr>
              <a:t>hovedpunkter</a:t>
            </a:r>
            <a:endParaRPr lang="en-US" err="1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45A6C7-3DB9-70B7-7F38-614B6C86C55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F27DC8-996C-CF54-0196-BDA52DBB13A6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357448"/>
            <a:ext cx="11500485" cy="4701153"/>
          </a:xfrm>
        </p:spPr>
        <p:txBody>
          <a:bodyPr vert="horz" lIns="0" tIns="0" rIns="0" bIns="0" rtlCol="0" anchor="t">
            <a:noAutofit/>
          </a:bodyPr>
          <a:lstStyle/>
          <a:p>
            <a:pPr marL="287655" indent="-287655"/>
            <a:r>
              <a:rPr lang="en-US" dirty="0" err="1">
                <a:cs typeface="Arial"/>
              </a:rPr>
              <a:t>Flertallet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har</a:t>
            </a:r>
            <a:r>
              <a:rPr lang="en-US" dirty="0">
                <a:cs typeface="Arial"/>
              </a:rPr>
              <a:t> et </a:t>
            </a:r>
            <a:r>
              <a:rPr lang="en-US" dirty="0" err="1">
                <a:cs typeface="Arial"/>
              </a:rPr>
              <a:t>godt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samarbeid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ledelsen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jevnlige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møter</a:t>
            </a:r>
            <a:endParaRPr lang="en-US" dirty="0">
              <a:cs typeface="Arial"/>
            </a:endParaRPr>
          </a:p>
          <a:p>
            <a:pPr marL="287655" indent="-287655"/>
            <a:r>
              <a:rPr lang="en-US" dirty="0" err="1">
                <a:cs typeface="Arial"/>
              </a:rPr>
              <a:t>Forbedringspotensial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når</a:t>
            </a:r>
            <a:r>
              <a:rPr lang="en-US" dirty="0">
                <a:cs typeface="Arial"/>
              </a:rPr>
              <a:t> det </a:t>
            </a:r>
            <a:r>
              <a:rPr lang="en-US" dirty="0" err="1">
                <a:cs typeface="Arial"/>
              </a:rPr>
              <a:t>gjelder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leders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forståelse</a:t>
            </a:r>
            <a:r>
              <a:rPr lang="en-US" dirty="0">
                <a:cs typeface="Arial"/>
              </a:rPr>
              <a:t> av VO-</a:t>
            </a:r>
            <a:r>
              <a:rPr lang="en-US" dirty="0" err="1">
                <a:cs typeface="Arial"/>
              </a:rPr>
              <a:t>rollen</a:t>
            </a:r>
            <a:r>
              <a:rPr lang="en-US" dirty="0">
                <a:cs typeface="Arial"/>
              </a:rPr>
              <a:t> og </a:t>
            </a:r>
            <a:r>
              <a:rPr lang="en-US" dirty="0" err="1">
                <a:cs typeface="Arial"/>
              </a:rPr>
              <a:t>tidsbruk</a:t>
            </a:r>
            <a:endParaRPr lang="en-US" dirty="0">
              <a:cs typeface="Arial"/>
            </a:endParaRPr>
          </a:p>
          <a:p>
            <a:pPr marL="287655" indent="-287655"/>
            <a:r>
              <a:rPr lang="en-US" dirty="0" err="1">
                <a:cs typeface="Arial"/>
              </a:rPr>
              <a:t>Fortsatt</a:t>
            </a:r>
            <a:r>
              <a:rPr lang="en-US" dirty="0">
                <a:cs typeface="Arial"/>
              </a:rPr>
              <a:t> mange VO </a:t>
            </a:r>
            <a:r>
              <a:rPr lang="en-US" dirty="0" err="1">
                <a:cs typeface="Arial"/>
              </a:rPr>
              <a:t>blir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utpekt</a:t>
            </a:r>
            <a:r>
              <a:rPr lang="en-US" dirty="0">
                <a:cs typeface="Arial"/>
              </a:rPr>
              <a:t> av </a:t>
            </a:r>
            <a:r>
              <a:rPr lang="en-US" dirty="0" err="1">
                <a:cs typeface="Arial"/>
              </a:rPr>
              <a:t>leder</a:t>
            </a:r>
            <a:endParaRPr lang="en-US" dirty="0">
              <a:cs typeface="Arial"/>
            </a:endParaRPr>
          </a:p>
          <a:p>
            <a:pPr marL="287655" indent="-287655"/>
            <a:r>
              <a:rPr lang="en-US" dirty="0">
                <a:cs typeface="Arial"/>
              </a:rPr>
              <a:t>Mange </a:t>
            </a:r>
            <a:r>
              <a:rPr lang="en-US" dirty="0" err="1">
                <a:cs typeface="Arial"/>
              </a:rPr>
              <a:t>verneombud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har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uavklarte</a:t>
            </a:r>
            <a:r>
              <a:rPr lang="en-US" dirty="0">
                <a:cs typeface="Arial"/>
              </a:rPr>
              <a:t> rammer </a:t>
            </a:r>
            <a:r>
              <a:rPr lang="en-US" dirty="0" err="1">
                <a:cs typeface="Arial"/>
              </a:rPr>
              <a:t>rundt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tidsbruk</a:t>
            </a:r>
            <a:endParaRPr lang="en-US" dirty="0">
              <a:cs typeface="Arial"/>
            </a:endParaRPr>
          </a:p>
          <a:p>
            <a:pPr marL="287655" indent="-287655"/>
            <a:r>
              <a:rPr lang="en-US" dirty="0" err="1">
                <a:cs typeface="Arial"/>
              </a:rPr>
              <a:t>Rundt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tredel</a:t>
            </a:r>
            <a:r>
              <a:rPr lang="en-US" dirty="0">
                <a:cs typeface="Arial"/>
              </a:rPr>
              <a:t> av VO </a:t>
            </a:r>
            <a:r>
              <a:rPr lang="en-US" dirty="0" err="1">
                <a:cs typeface="Arial"/>
              </a:rPr>
              <a:t>bekrefter</a:t>
            </a:r>
            <a:r>
              <a:rPr lang="en-US" dirty="0">
                <a:cs typeface="Arial"/>
              </a:rPr>
              <a:t> å ha </a:t>
            </a:r>
            <a:r>
              <a:rPr lang="en-US" dirty="0" err="1">
                <a:cs typeface="Arial"/>
              </a:rPr>
              <a:t>medvirkning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ved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strategiske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tiltak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også</a:t>
            </a:r>
            <a:r>
              <a:rPr lang="en-US" dirty="0">
                <a:cs typeface="Arial"/>
              </a:rPr>
              <a:t>  mangler </a:t>
            </a:r>
            <a:r>
              <a:rPr lang="en-US" dirty="0" err="1">
                <a:cs typeface="Arial"/>
              </a:rPr>
              <a:t>når</a:t>
            </a:r>
            <a:r>
              <a:rPr lang="en-US" dirty="0">
                <a:cs typeface="Arial"/>
              </a:rPr>
              <a:t> det </a:t>
            </a:r>
            <a:r>
              <a:rPr lang="en-US" dirty="0" err="1">
                <a:cs typeface="Arial"/>
              </a:rPr>
              <a:t>gjelder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risikovurdering</a:t>
            </a:r>
            <a:r>
              <a:rPr lang="en-US" dirty="0">
                <a:cs typeface="Arial"/>
              </a:rPr>
              <a:t> og </a:t>
            </a:r>
            <a:r>
              <a:rPr lang="en-US" dirty="0" err="1">
                <a:cs typeface="Arial"/>
              </a:rPr>
              <a:t>risikoanalyse</a:t>
            </a:r>
            <a:r>
              <a:rPr lang="en-US" dirty="0">
                <a:cs typeface="Arial"/>
              </a:rPr>
              <a:t> og </a:t>
            </a:r>
            <a:r>
              <a:rPr lang="en-US" dirty="0" err="1">
                <a:cs typeface="Arial"/>
              </a:rPr>
              <a:t>omstilling</a:t>
            </a:r>
            <a:r>
              <a:rPr lang="en-US" dirty="0">
                <a:cs typeface="Arial"/>
              </a:rPr>
              <a:t>/</a:t>
            </a:r>
            <a:r>
              <a:rPr lang="en-US" dirty="0" err="1">
                <a:cs typeface="Arial"/>
              </a:rPr>
              <a:t>endring</a:t>
            </a:r>
            <a:endParaRPr lang="en-US" dirty="0">
              <a:cs typeface="Arial"/>
            </a:endParaRPr>
          </a:p>
          <a:p>
            <a:pPr marL="287655" indent="-287655"/>
            <a:r>
              <a:rPr lang="en-US" dirty="0">
                <a:cs typeface="Arial"/>
              </a:rPr>
              <a:t>VO </a:t>
            </a:r>
            <a:r>
              <a:rPr lang="en-US" dirty="0" err="1">
                <a:cs typeface="Arial"/>
              </a:rPr>
              <a:t>stort</a:t>
            </a:r>
            <a:r>
              <a:rPr lang="en-US" dirty="0">
                <a:cs typeface="Arial"/>
              </a:rPr>
              <a:t> sett </a:t>
            </a:r>
            <a:r>
              <a:rPr lang="en-US" dirty="0" err="1">
                <a:cs typeface="Arial"/>
              </a:rPr>
              <a:t>fornøyd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basisopplæring</a:t>
            </a:r>
            <a:endParaRPr lang="en-US" dirty="0">
              <a:cs typeface="Arial"/>
            </a:endParaRPr>
          </a:p>
          <a:p>
            <a:pPr marL="287655" indent="-287655"/>
            <a:r>
              <a:rPr lang="en-US" dirty="0">
                <a:cs typeface="Arial"/>
              </a:rPr>
              <a:t>ARK-</a:t>
            </a:r>
            <a:r>
              <a:rPr lang="en-US" dirty="0" err="1">
                <a:cs typeface="Arial"/>
              </a:rPr>
              <a:t>prosessen</a:t>
            </a:r>
            <a:r>
              <a:rPr lang="en-US" dirty="0">
                <a:cs typeface="Arial"/>
              </a:rPr>
              <a:t>: 70% </a:t>
            </a:r>
            <a:r>
              <a:rPr lang="en-US" dirty="0" err="1">
                <a:cs typeface="Arial"/>
              </a:rPr>
              <a:t>fornøyd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informasjon</a:t>
            </a:r>
            <a:r>
              <a:rPr lang="en-US" dirty="0">
                <a:cs typeface="Arial"/>
              </a:rPr>
              <a:t> om </a:t>
            </a:r>
            <a:r>
              <a:rPr lang="en-US" dirty="0" err="1">
                <a:cs typeface="Arial"/>
              </a:rPr>
              <a:t>egen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rolle</a:t>
            </a:r>
            <a:r>
              <a:rPr lang="en-US" dirty="0">
                <a:cs typeface="Arial"/>
              </a:rPr>
              <a:t>, 21% </a:t>
            </a:r>
            <a:r>
              <a:rPr lang="en-US" dirty="0" err="1">
                <a:cs typeface="Arial"/>
              </a:rPr>
              <a:t>har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ikke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vært</a:t>
            </a:r>
            <a:r>
              <a:rPr lang="en-US" dirty="0">
                <a:cs typeface="Arial"/>
              </a:rPr>
              <a:t> med i </a:t>
            </a:r>
            <a:r>
              <a:rPr lang="en-US" dirty="0" err="1">
                <a:cs typeface="Arial"/>
              </a:rPr>
              <a:t>planlegging</a:t>
            </a:r>
            <a:r>
              <a:rPr lang="en-US" dirty="0">
                <a:cs typeface="Arial"/>
              </a:rPr>
              <a:t> av </a:t>
            </a:r>
            <a:r>
              <a:rPr lang="en-US" dirty="0" err="1">
                <a:cs typeface="Arial"/>
              </a:rPr>
              <a:t>kartleggingsmøte</a:t>
            </a:r>
            <a:endParaRPr lang="en-US" dirty="0">
              <a:cs typeface="Arial"/>
            </a:endParaRPr>
          </a:p>
          <a:p>
            <a:pPr marL="287655" indent="-287655"/>
            <a:endParaRPr lang="en-US" dirty="0">
              <a:cs typeface="Arial"/>
            </a:endParaRPr>
          </a:p>
        </p:txBody>
      </p:sp>
      <p:pic>
        <p:nvPicPr>
          <p:cNvPr id="7" name="Graphic 6" descr="List with solid fill">
            <a:extLst>
              <a:ext uri="{FF2B5EF4-FFF2-40B4-BE49-F238E27FC236}">
                <a16:creationId xmlns:a16="http://schemas.microsoft.com/office/drawing/2014/main" id="{56566A5D-ED54-897D-3BBC-9674B27D3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40000">
            <a:off x="9698831" y="1857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29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BFA900-9F26-2576-F1D7-05057DC29E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1A4288-B51F-1293-1A4C-AB803B27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E0B569-A568-5820-71B9-CCFF2687A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cs typeface="Arial"/>
              </a:rPr>
              <a:t>Forslag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til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satsningsområder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fra</a:t>
            </a:r>
            <a:r>
              <a:rPr lang="en-US" dirty="0">
                <a:cs typeface="Arial"/>
              </a:rPr>
              <a:t> BHT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037BA6-7355-A326-A00A-BDDECF9A759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454201"/>
            <a:ext cx="11500485" cy="4445837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err="1">
                <a:cs typeface="Arial"/>
              </a:rPr>
              <a:t>Markedsføring</a:t>
            </a:r>
            <a:r>
              <a:rPr lang="en-US" dirty="0">
                <a:cs typeface="Arial"/>
              </a:rPr>
              <a:t> og </a:t>
            </a:r>
            <a:r>
              <a:rPr lang="en-US" dirty="0" err="1">
                <a:cs typeface="Arial"/>
              </a:rPr>
              <a:t>infokampanje</a:t>
            </a:r>
            <a:r>
              <a:rPr lang="en-US" dirty="0">
                <a:cs typeface="Arial"/>
              </a:rPr>
              <a:t> om VO </a:t>
            </a:r>
            <a:r>
              <a:rPr lang="en-US" dirty="0" err="1">
                <a:cs typeface="Arial"/>
              </a:rPr>
              <a:t>rollen</a:t>
            </a:r>
            <a:endParaRPr lang="en-US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dirty="0">
                <a:cs typeface="Arial"/>
              </a:rPr>
              <a:t>Rammer – </a:t>
            </a:r>
            <a:r>
              <a:rPr lang="en-US" dirty="0" err="1">
                <a:cs typeface="Arial"/>
              </a:rPr>
              <a:t>en</a:t>
            </a:r>
            <a:r>
              <a:rPr lang="en-US" dirty="0">
                <a:cs typeface="Arial"/>
              </a:rPr>
              <a:t> form for </a:t>
            </a:r>
            <a:r>
              <a:rPr lang="en-US" dirty="0" err="1">
                <a:cs typeface="Arial"/>
              </a:rPr>
              <a:t>muntlig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eller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skriftlig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avtale</a:t>
            </a:r>
            <a:r>
              <a:rPr lang="en-US" dirty="0">
                <a:cs typeface="Arial"/>
              </a:rPr>
              <a:t> om </a:t>
            </a:r>
            <a:r>
              <a:rPr lang="en-US" dirty="0" err="1">
                <a:cs typeface="Arial"/>
              </a:rPr>
              <a:t>tidsbruk</a:t>
            </a:r>
            <a:endParaRPr lang="en-US" dirty="0">
              <a:cs typeface="Arial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dirty="0" err="1">
                <a:cs typeface="Arial"/>
              </a:rPr>
              <a:t>Flere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møtepunkter</a:t>
            </a:r>
            <a:r>
              <a:rPr lang="en-US" dirty="0">
                <a:cs typeface="Arial"/>
              </a:rPr>
              <a:t> for VO - </a:t>
            </a:r>
            <a:r>
              <a:rPr lang="en-US" dirty="0" err="1">
                <a:cs typeface="Arial"/>
              </a:rPr>
              <a:t>Informasjonsdeling</a:t>
            </a:r>
            <a:r>
              <a:rPr lang="en-US" dirty="0">
                <a:cs typeface="Arial"/>
              </a:rPr>
              <a:t> </a:t>
            </a:r>
          </a:p>
          <a:p>
            <a:pPr marL="342900" indent="-342900">
              <a:buFont typeface="Arial,Sans-Serif"/>
              <a:buChar char="•"/>
            </a:pPr>
            <a:r>
              <a:rPr lang="en-US" dirty="0">
                <a:cs typeface="Arial"/>
              </a:rPr>
              <a:t>Mer </a:t>
            </a:r>
            <a:r>
              <a:rPr lang="en-US" dirty="0" err="1">
                <a:cs typeface="Arial"/>
              </a:rPr>
              <a:t>praksisbasert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opplæring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tilleggsopplæring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vedrørende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kontorløsninger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konfliktforebygging</a:t>
            </a:r>
            <a:endParaRPr lang="en-US" dirty="0">
              <a:cs typeface="Arial"/>
            </a:endParaRPr>
          </a:p>
          <a:p>
            <a:pPr marL="342900" indent="-342900">
              <a:buFont typeface="Arial,Sans-Serif"/>
              <a:buChar char="•"/>
            </a:pPr>
            <a:r>
              <a:rPr lang="en-US" dirty="0">
                <a:cs typeface="Arial"/>
              </a:rPr>
              <a:t>Mer om VOs </a:t>
            </a:r>
            <a:r>
              <a:rPr lang="en-US" dirty="0" err="1">
                <a:cs typeface="Arial"/>
              </a:rPr>
              <a:t>rolle</a:t>
            </a:r>
            <a:r>
              <a:rPr lang="en-US" dirty="0">
                <a:cs typeface="Arial"/>
              </a:rPr>
              <a:t> inn i HMS-</a:t>
            </a:r>
            <a:r>
              <a:rPr lang="en-US" dirty="0" err="1">
                <a:cs typeface="Arial"/>
              </a:rPr>
              <a:t>opplæring</a:t>
            </a:r>
            <a:r>
              <a:rPr lang="en-US" dirty="0">
                <a:cs typeface="Arial"/>
              </a:rPr>
              <a:t> for </a:t>
            </a:r>
            <a:r>
              <a:rPr lang="en-US" dirty="0" err="1">
                <a:cs typeface="Arial"/>
              </a:rPr>
              <a:t>ledere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særlig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vekt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på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rollen</a:t>
            </a:r>
            <a:r>
              <a:rPr lang="en-US" dirty="0">
                <a:cs typeface="Arial"/>
              </a:rPr>
              <a:t> i </a:t>
            </a:r>
            <a:r>
              <a:rPr lang="en-US" dirty="0" err="1">
                <a:cs typeface="Arial"/>
              </a:rPr>
              <a:t>forbindelse</a:t>
            </a:r>
            <a:r>
              <a:rPr lang="en-US" dirty="0">
                <a:cs typeface="Arial"/>
              </a:rPr>
              <a:t> med </a:t>
            </a:r>
            <a:r>
              <a:rPr lang="en-US" dirty="0" err="1">
                <a:cs typeface="Arial"/>
              </a:rPr>
              <a:t>strategiske</a:t>
            </a:r>
            <a:r>
              <a:rPr lang="en-US" dirty="0">
                <a:cs typeface="Arial"/>
              </a:rPr>
              <a:t> </a:t>
            </a:r>
            <a:r>
              <a:rPr lang="en-US" dirty="0" err="1">
                <a:cs typeface="Arial"/>
              </a:rPr>
              <a:t>planer,omstilling</a:t>
            </a:r>
            <a:r>
              <a:rPr lang="en-US" dirty="0">
                <a:cs typeface="Arial"/>
              </a:rPr>
              <a:t> og </a:t>
            </a:r>
            <a:r>
              <a:rPr lang="en-US" dirty="0" err="1">
                <a:cs typeface="Arial"/>
              </a:rPr>
              <a:t>omorganisering</a:t>
            </a:r>
            <a:r>
              <a:rPr lang="en-US" dirty="0">
                <a:cs typeface="Arial"/>
              </a:rPr>
              <a:t>, </a:t>
            </a:r>
            <a:r>
              <a:rPr lang="en-US" dirty="0" err="1">
                <a:cs typeface="Arial"/>
              </a:rPr>
              <a:t>risikovurdering</a:t>
            </a:r>
            <a:r>
              <a:rPr lang="en-US" dirty="0">
                <a:cs typeface="Arial"/>
              </a:rPr>
              <a:t> og </a:t>
            </a:r>
            <a:r>
              <a:rPr lang="en-US" dirty="0" err="1">
                <a:cs typeface="Arial"/>
              </a:rPr>
              <a:t>risikoanalyse</a:t>
            </a:r>
            <a:r>
              <a:rPr lang="en-US" dirty="0">
                <a:cs typeface="Arial"/>
              </a:rPr>
              <a:t>. </a:t>
            </a:r>
            <a:endParaRPr lang="en-US" dirty="0"/>
          </a:p>
          <a:p>
            <a:pPr marL="342900" indent="-342900">
              <a:buFont typeface="Arial"/>
              <a:buChar char="•"/>
            </a:pPr>
            <a:endParaRPr lang="en-US" dirty="0"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dirty="0">
              <a:cs typeface="Arial"/>
            </a:endParaRPr>
          </a:p>
        </p:txBody>
      </p:sp>
      <p:pic>
        <p:nvPicPr>
          <p:cNvPr id="6" name="Graphic 5" descr="Chevron arrows outline">
            <a:extLst>
              <a:ext uri="{FF2B5EF4-FFF2-40B4-BE49-F238E27FC236}">
                <a16:creationId xmlns:a16="http://schemas.microsoft.com/office/drawing/2014/main" id="{5D35B491-AC04-4AA8-AE3B-B3367C12B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0625" y="1714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888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Adjacency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mbria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5E418EC9DB37945900CFF43B8CF2A23" ma:contentTypeVersion="6" ma:contentTypeDescription="Opprett et nytt dokument." ma:contentTypeScope="" ma:versionID="f26236166a44e7bdd0898bd8103bf8b9">
  <xsd:schema xmlns:xsd="http://www.w3.org/2001/XMLSchema" xmlns:xs="http://www.w3.org/2001/XMLSchema" xmlns:p="http://schemas.microsoft.com/office/2006/metadata/properties" xmlns:ns2="0ca15172-8d0e-4572-85b7-d1e53f0ecf8f" xmlns:ns3="9ade61eb-edcb-47bf-a1f3-f0fc04cfbf1a" targetNamespace="http://schemas.microsoft.com/office/2006/metadata/properties" ma:root="true" ma:fieldsID="95815c7a6dc0bd331d308f5aac8ce2f6" ns2:_="" ns3:_="">
    <xsd:import namespace="0ca15172-8d0e-4572-85b7-d1e53f0ecf8f"/>
    <xsd:import namespace="9ade61eb-edcb-47bf-a1f3-f0fc04cfbf1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a15172-8d0e-4572-85b7-d1e53f0ecf8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e61eb-edcb-47bf-a1f3-f0fc04cfbf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3b00a67f-9791-437e-b702-303a706ea042"/>
    <ds:schemaRef ds:uri="7dc3d6ed-56f1-49b6-b310-0ff680cfe62a"/>
    <ds:schemaRef ds:uri="e5e35b8c-bb2a-40e7-acd7-beed1d1f14b8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EFC1BBE-59C1-4998-ADFF-8A5F574FB068}">
  <ds:schemaRefs>
    <ds:schemaRef ds:uri="0ca15172-8d0e-4572-85b7-d1e53f0ecf8f"/>
    <ds:schemaRef ds:uri="9ade61eb-edcb-47bf-a1f3-f0fc04cfbf1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215</TotalTime>
  <Words>728</Words>
  <Application>Microsoft Office PowerPoint</Application>
  <PresentationFormat>Widescreen</PresentationFormat>
  <Paragraphs>132</Paragraphs>
  <Slides>16</Slides>
  <Notes>14</Notes>
  <HiddenSlides>0</HiddenSlides>
  <MMClips>0</MMClips>
  <ScaleCrop>false</ScaleCrop>
  <HeadingPairs>
    <vt:vector size="8" baseType="variant">
      <vt:variant>
        <vt:lpstr>Brukte skrifter</vt:lpstr>
      </vt:variant>
      <vt:variant>
        <vt:i4>10</vt:i4>
      </vt:variant>
      <vt:variant>
        <vt:lpstr>Tema</vt:lpstr>
      </vt:variant>
      <vt:variant>
        <vt:i4>3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30" baseType="lpstr">
      <vt:lpstr>Arial</vt:lpstr>
      <vt:lpstr>Arial, sans-serif</vt:lpstr>
      <vt:lpstr>Arial,Sans-Serif</vt:lpstr>
      <vt:lpstr>Calibri</vt:lpstr>
      <vt:lpstr>Cambria</vt:lpstr>
      <vt:lpstr>Courier New</vt:lpstr>
      <vt:lpstr>Symbol</vt:lpstr>
      <vt:lpstr>Times New Roman</vt:lpstr>
      <vt:lpstr>Wingdings</vt:lpstr>
      <vt:lpstr>Wingdings,Sans-Serif</vt:lpstr>
      <vt:lpstr>Office Theme</vt:lpstr>
      <vt:lpstr>Adjacency</vt:lpstr>
      <vt:lpstr>Office Theme</vt:lpstr>
      <vt:lpstr>think-cell Slide</vt:lpstr>
      <vt:lpstr>Verneombuds-undersøkelsen  høsten 2024</vt:lpstr>
      <vt:lpstr>Hovedtemaer i undersøkelsen </vt:lpstr>
      <vt:lpstr>Respondentene</vt:lpstr>
      <vt:lpstr>3. Hvor mange ansatte er det i verneområdet ditt? </vt:lpstr>
      <vt:lpstr>91. Tid til å utføre vervet. Under finner du en del utsagn. Hvor enig er du i utsagnene? </vt:lpstr>
      <vt:lpstr>15. Opplæring. Under finner du en del utsagn. Hvor enig er du i utsagnene?  </vt:lpstr>
      <vt:lpstr>98. Verneombudets status på arbeidsplassen. Under finner du en del utsagn. Hvor enig er du i utsagnene?   </vt:lpstr>
      <vt:lpstr>22. Hvordan arbeider du som verneombud – hvilken arbeidsform har du? Under finner du en del utsagn. Hvor enig er du i utsagnene?  </vt:lpstr>
      <vt:lpstr>Samarbeid mellom VO og leder</vt:lpstr>
      <vt:lpstr>Arbeidsområder for VO</vt:lpstr>
      <vt:lpstr>Hva VO tror blir viktige arbeidsområder framover</vt:lpstr>
      <vt:lpstr>103. Samarbeid og medvirkning innenfor ditt verneområde. Under finner du en del utsagn. Hvor enig er du i utsagnene? </vt:lpstr>
      <vt:lpstr>106. Vo tas med i diskusjoner og planer om strategiske tiltak  </vt:lpstr>
      <vt:lpstr>108. Vo deltar i risikovurdering og risikoanalyse av arbeidsforholdene og arbeidsmiljøet </vt:lpstr>
      <vt:lpstr>Oppsummering - noen hovedpunkter</vt:lpstr>
      <vt:lpstr>Forslag til satsningsområder fra BHT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Verneombudsundersøkelsen 2024</dc:title>
  <dc:creator>Inger Kristine Mollø-Christensen</dc:creator>
  <cp:lastModifiedBy>Inger Kristine Mollø-Christensen</cp:lastModifiedBy>
  <cp:revision>34</cp:revision>
  <dcterms:created xsi:type="dcterms:W3CDTF">2024-04-29T11:30:52Z</dcterms:created>
  <dcterms:modified xsi:type="dcterms:W3CDTF">2025-02-26T15:16:39Z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0x01010005E418EC9DB37945900CFF43B8CF2A23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