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7" r:id="rId2"/>
    <p:sldId id="261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5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ap-felles\Likestilling,%20inkludering%20og%20mangfold\00-Rapportering%20LIM\2024-rapport\Tallgrunnlag\Tall%20for%202024%20-%20LIM\DF&#216;-INNSIKT%20-%20sykefrav&#230;r%20og%20permisjoner\Sykefrav&#230;r%202024%20-%20DF&#216;-I%20-%20B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birgipe_uio_no/Documents/BP/BP%20-%20AMU%20presentasjon%20sykefrav&#230;r/Sykefrav&#230;r%202024%20-%20DF&#216;-I%20til%20AMU%20-%20B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 err="1"/>
              <a:t>FraværSProsent</a:t>
            </a:r>
            <a:r>
              <a:rPr lang="nb-NO" dirty="0"/>
              <a:t> 2023-2024</a:t>
            </a:r>
          </a:p>
        </c:rich>
      </c:tx>
      <c:layout>
        <c:manualLayout>
          <c:xMode val="edge"/>
          <c:yMode val="edge"/>
          <c:x val="0.19700174629729614"/>
          <c:y val="2.5300468226817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'Totalt pr kjønn'!$C$4</c:f>
              <c:strCache>
                <c:ptCount val="1"/>
                <c:pt idx="0">
                  <c:v>Total fraværs-prosent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kjønn'!$B$6:$B$8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kjønn'!$C$6:$C$8</c:f>
              <c:numCache>
                <c:formatCode>General</c:formatCode>
                <c:ptCount val="2"/>
                <c:pt idx="0">
                  <c:v>4.28</c:v>
                </c:pt>
                <c:pt idx="1">
                  <c:v>4.72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100-4193-AB2C-DD3D6EC8DDC3}"/>
            </c:ext>
          </c:extLst>
        </c:ser>
        <c:ser>
          <c:idx val="3"/>
          <c:order val="3"/>
          <c:tx>
            <c:strRef>
              <c:f>'Totalt pr kjønn'!$D$4</c:f>
              <c:strCache>
                <c:ptCount val="1"/>
                <c:pt idx="0">
                  <c:v>Kvinners fraværs-prosent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kjønn'!$B$6:$B$8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kjønn'!$D$6:$D$8</c:f>
              <c:numCache>
                <c:formatCode>General</c:formatCode>
                <c:ptCount val="2"/>
                <c:pt idx="0">
                  <c:v>5.71</c:v>
                </c:pt>
                <c:pt idx="1">
                  <c:v>6.24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100-4193-AB2C-DD3D6EC8DDC3}"/>
            </c:ext>
          </c:extLst>
        </c:ser>
        <c:ser>
          <c:idx val="4"/>
          <c:order val="4"/>
          <c:tx>
            <c:strRef>
              <c:f>'Totalt pr kjønn'!$E$4</c:f>
              <c:strCache>
                <c:ptCount val="1"/>
                <c:pt idx="0">
                  <c:v>Menns fraværs-prosent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5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kjønn'!$B$6:$B$8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kjønn'!$E$6:$E$8</c:f>
              <c:numCache>
                <c:formatCode>General</c:formatCode>
                <c:ptCount val="2"/>
                <c:pt idx="0">
                  <c:v>2.63</c:v>
                </c:pt>
                <c:pt idx="1">
                  <c:v>2.97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D100-4193-AB2C-DD3D6EC8DDC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10338432"/>
        <c:axId val="51034131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'Totalt pr kjønn'!$F$4</c15:sqref>
                        </c15:formulaRef>
                      </c:ext>
                    </c:extLst>
                    <c:strCache>
                      <c:ptCount val="1"/>
                      <c:pt idx="0">
                        <c:v>Prosentfordeling av totalfravær -  kvinner</c:v>
                      </c:pt>
                    </c:strCache>
                  </c:strRef>
                </c:tx>
                <c:spPr>
                  <a:ln w="2222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6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b-NO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'Totalt pr kjønn'!$B$6:$B$8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2023</c:v>
                      </c:pt>
                      <c:pt idx="1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'Totalt pr kjønn'!$F$6:$F$8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71.3</c:v>
                      </c:pt>
                      <c:pt idx="1">
                        <c:v>70.8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D100-4193-AB2C-DD3D6EC8DDC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'Totalt pr kjønn'!$G$4</c15:sqref>
                        </c15:formulaRef>
                      </c:ext>
                    </c:extLst>
                    <c:strCache>
                      <c:ptCount val="1"/>
                      <c:pt idx="0">
                        <c:v>Prosentfordeling av totalfravær -  menn</c:v>
                      </c:pt>
                    </c:strCache>
                  </c:strRef>
                </c:tx>
                <c:spPr>
                  <a:ln w="2222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triangle"/>
                  <c:size val="6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  <a:round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b-NO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'Totalt pr kjønn'!$B$6:$B$8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2023</c:v>
                      </c:pt>
                      <c:pt idx="1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'Totalt pr kjønn'!$G$6:$G$8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28.7</c:v>
                      </c:pt>
                      <c:pt idx="1">
                        <c:v>29.2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D100-4193-AB2C-DD3D6EC8DDC3}"/>
                  </c:ext>
                </c:extLst>
              </c15:ser>
            </c15:filteredLineSeries>
          </c:ext>
        </c:extLst>
      </c:lineChart>
      <c:catAx>
        <c:axId val="510338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0341312"/>
        <c:crosses val="autoZero"/>
        <c:auto val="1"/>
        <c:lblAlgn val="ctr"/>
        <c:lblOffset val="100"/>
        <c:noMultiLvlLbl val="0"/>
      </c:catAx>
      <c:valAx>
        <c:axId val="5103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FraværsProsent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1033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Fravær stipendiater 2023-2024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6.5206306932221708E-2"/>
          <c:y val="0.1821529377860327"/>
          <c:w val="0.87597016365601355"/>
          <c:h val="0.7557627102284401"/>
        </c:manualLayout>
      </c:layout>
      <c:lineChart>
        <c:grouping val="standard"/>
        <c:varyColors val="0"/>
        <c:ser>
          <c:idx val="1"/>
          <c:order val="1"/>
          <c:tx>
            <c:strRef>
              <c:f>'Totalt pr kjønn'!$T$4</c:f>
              <c:strCache>
                <c:ptCount val="1"/>
                <c:pt idx="0">
                  <c:v>Total fraværsprosent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kjønn'!$R$7:$R$8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kjønn'!$T$7:$T$8</c:f>
              <c:numCache>
                <c:formatCode>0.00</c:formatCode>
                <c:ptCount val="2"/>
                <c:pt idx="0">
                  <c:v>5.59</c:v>
                </c:pt>
                <c:pt idx="1">
                  <c:v>6.49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CA93-46E5-9019-E281C9398C1A}"/>
            </c:ext>
          </c:extLst>
        </c:ser>
        <c:ser>
          <c:idx val="2"/>
          <c:order val="2"/>
          <c:tx>
            <c:strRef>
              <c:f>'Totalt pr kjønn'!$U$4</c:f>
              <c:strCache>
                <c:ptCount val="1"/>
                <c:pt idx="0">
                  <c:v>Kvinners fraværsprosent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kjønn'!$R$7:$R$8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kjønn'!$U$7:$U$8</c:f>
              <c:numCache>
                <c:formatCode>General</c:formatCode>
                <c:ptCount val="2"/>
                <c:pt idx="0">
                  <c:v>7.55</c:v>
                </c:pt>
                <c:pt idx="1">
                  <c:v>8.3699999999999992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CA93-46E5-9019-E281C9398C1A}"/>
            </c:ext>
          </c:extLst>
        </c:ser>
        <c:ser>
          <c:idx val="3"/>
          <c:order val="3"/>
          <c:tx>
            <c:strRef>
              <c:f>'Totalt pr kjønn'!$V$4</c:f>
              <c:strCache>
                <c:ptCount val="1"/>
                <c:pt idx="0">
                  <c:v>Menns fraværsprosent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'Totalt pr kjønn'!$R$7:$R$8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  <c:extLst/>
            </c:numRef>
          </c:cat>
          <c:val>
            <c:numRef>
              <c:f>'Totalt pr kjønn'!$V$7:$V$8</c:f>
              <c:numCache>
                <c:formatCode>General</c:formatCode>
                <c:ptCount val="2"/>
                <c:pt idx="0">
                  <c:v>2.94</c:v>
                </c:pt>
                <c:pt idx="1">
                  <c:v>3.94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CA93-46E5-9019-E281C9398C1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3084943"/>
        <c:axId val="211308446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'Totalt pr kjønn'!$S$4</c15:sqref>
                        </c15:formulaRef>
                      </c:ext>
                    </c:extLst>
                    <c:strCache>
                      <c:ptCount val="1"/>
                      <c:pt idx="0">
                        <c:v>Antall sykedager</c:v>
                      </c:pt>
                    </c:strCache>
                  </c:strRef>
                </c:tx>
                <c:spPr>
                  <a:ln w="2222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b-NO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'Totalt pr kjønn'!$R$7:$R$8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2023</c:v>
                      </c:pt>
                      <c:pt idx="1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'Totalt pr kjønn'!$S$7:$S$8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16577</c:v>
                      </c:pt>
                      <c:pt idx="1">
                        <c:v>19041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CA93-46E5-9019-E281C9398C1A}"/>
                  </c:ext>
                </c:extLst>
              </c15:ser>
            </c15:filteredLineSeries>
          </c:ext>
        </c:extLst>
      </c:lineChart>
      <c:catAx>
        <c:axId val="21130849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13084463"/>
        <c:crosses val="autoZero"/>
        <c:auto val="1"/>
        <c:lblAlgn val="ctr"/>
        <c:lblOffset val="100"/>
        <c:noMultiLvlLbl val="0"/>
      </c:catAx>
      <c:valAx>
        <c:axId val="211308446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/>
                  <a:t>Fraværsprosent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13084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72CC2-F2A9-4601-A350-CA083885F063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7DB99-BF77-4D5B-9E45-3A0C07E7B0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86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859937-94CD-486D-A9A3-E9EF1555B69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2466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Fraværet ved UiO har økt fra i fjor til 4.72%. Begge grupper øker. Stipendiatfraværet er høyt og stigende. Kvinners </a:t>
            </a:r>
            <a:r>
              <a:rPr lang="nb-NO" dirty="0" err="1"/>
              <a:t>fraværprosent</a:t>
            </a:r>
            <a:r>
              <a:rPr lang="nb-NO" dirty="0"/>
              <a:t> er høyere enn menns. Pr 1. juli 2023 fikk stipendiatene rett til forlengelse for alt fravær også det innenfor arbeidsgiverperioden, som kan forklare noe av økningen.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859937-94CD-486D-A9A3-E9EF1555B69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803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ED97E-AA2F-625C-55CE-C6F537ED9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324C4-732C-EC6B-4B52-EAD33F6AE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3296C-40C5-6D2D-7A1C-DBBA2B9EC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483DF-62B3-EA9E-CC97-028AA9EB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E4046-B94B-2427-1A2A-B644AF2D9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108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F38F-C5F5-83E9-DECE-5DEEC2A2B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9346C-2DEE-3C7D-F6A5-6A85AA77F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B640F-2C18-8E86-77FF-638A57FC6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C073F-0DE7-9114-9196-9156BC719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9F6BE-F68F-CC5B-F144-0D5BDAC34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75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78300-77AF-493D-FC94-A807B1866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24618-C99D-7BFE-E657-42F3176E1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0481D-9AE6-4ED7-2711-51209FA27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EF2B9-B5D7-CD7A-64DB-AB5F644F5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48920-643F-917F-E55D-9D2E1029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51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41EE-C0E0-EF69-D668-8C28E925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B6BDF-0975-27C4-ECEF-6D312825A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15095-6F32-B340-4012-659F994A8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B9713-3DAD-7A6A-3BEB-35207BDF4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A4344-18BE-667B-CB9F-638036757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46392-32F1-2E5D-65BA-32E8C5A51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356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DF136-632F-B2D4-81E7-8D7655505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58A6F-7277-7164-559E-71898AE04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F8FC6-3385-D6B8-955D-42EAB3398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72039-4A54-AD31-8F1B-17D9404C98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028AAC-7249-4EC5-5409-67D5EE33DE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690B7F-92A5-8BD7-35FA-B865B8B0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2A3EAF-0A6E-47ED-2F26-6B8C082B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7A276-42A1-AC72-B454-11699E73C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385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62A13-617D-B440-8EFF-7ABAC702A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25749-EE26-010C-767F-EC9847F2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5C63A-5635-5A64-0810-E5CCA2A4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F0E58-12E5-C1A0-A6CD-FD62A1B5F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9840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C40D-2E70-A75B-18CE-B1E6DE9E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5DE17-7C99-95EB-7BB3-A77B77F6B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17BC1-6CD1-0603-3BE3-B65AB638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965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5D68-611F-1E10-3F06-CC85528D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73A76-1B4A-40C2-3552-845AB84D8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9C62C-90BB-D732-FF7E-B4F78F96B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482B4-8874-0725-2363-79E9931A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4013A-5EF6-67E5-957B-08B99670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32930-E6F4-3EC1-C13E-963C4AB7D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984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6F24-AC3F-5AEF-B74C-C3D46D4F9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36633-59B3-CE28-AD85-4A71F6441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85A89-AF28-0B17-C414-BB3726607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0C517-FC25-C963-0E4A-9CA1F841D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07B6E-5AE3-202C-9D7F-138AC859C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A9D83C-F1A7-64FD-1280-A06BE0460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525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471BF-90C9-AC17-E9B8-471B9987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FD624-1723-E453-E237-7C883563A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DC21E-20D6-0B6F-D93D-A2B14B973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E6DB2-3BD4-91D0-3579-296F7926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71C0F-B49A-733F-48BC-DDB7BF15E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28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4A421-7781-637E-BC3F-FECB6E3D6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F8259-7756-AD26-7653-11099E3AD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B3E51-CBC9-EDC3-4CD3-40A5F5F1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999AE-8548-EEF2-1101-92A6A0EC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0B630-B2F7-70B9-5C08-AE38D1DD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97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A691E-7F9F-C4A2-D6B2-0F129E4C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092B-CD7F-6D85-4338-71B8749A2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8F6A1-BFE8-DACC-CEDC-AA6E1F81F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48F53-6825-48D7-85E9-0D41B67A8CCC}" type="datetimeFigureOut">
              <a:rPr lang="nb-NO" smtClean="0"/>
              <a:t>28.02.2025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BC8C8-D608-7FC3-DC26-266C941A1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0168-1344-59A5-6721-CFE43BFC6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A22E24-0FC6-4BA7-9075-CFD9CCBF3F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67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C747F5-2541-226B-6B8D-76233860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Sykefravær oppsummert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BD110-35EC-AF9B-3A07-08BB6DD38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1300"/>
              <a:t>Oppsummering:</a:t>
            </a:r>
          </a:p>
          <a:p>
            <a:pPr lvl="1"/>
            <a:r>
              <a:rPr lang="nb-NO" sz="1300"/>
              <a:t>I 2024 har UiO et totalt sykefravær på 4,72%*. En økning fra 4,27 i 2023, da sykefraværet hadde gått noe ned fra 4,42% i 2022.</a:t>
            </a:r>
          </a:p>
          <a:p>
            <a:pPr lvl="1"/>
            <a:r>
              <a:rPr lang="nb-NO" sz="1300"/>
              <a:t>Det totalt fraværet i dagsverk har steget fra om lag 71.500 til ca. 79.000.</a:t>
            </a:r>
          </a:p>
          <a:p>
            <a:pPr lvl="1"/>
            <a:r>
              <a:rPr lang="nb-NO" sz="1300"/>
              <a:t>Sykefraværet øker både for kvinner og menn fra foregående år.</a:t>
            </a:r>
          </a:p>
          <a:p>
            <a:pPr lvl="1"/>
            <a:r>
              <a:rPr lang="nb-NO" sz="1300"/>
              <a:t>Stipendiatene har et høyt fravær på 6,49%, og kvinners andel er på 8,37%</a:t>
            </a:r>
          </a:p>
          <a:p>
            <a:pPr lvl="1"/>
            <a:r>
              <a:rPr lang="nb-NO" sz="1300"/>
              <a:t>Kvinner har gjennomgående et høyere sykefravær enn menn. Dette gjelder alle typer fravær;  både i og utenfor arbeidsgiverperioden.</a:t>
            </a:r>
          </a:p>
          <a:p>
            <a:pPr lvl="1"/>
            <a:r>
              <a:rPr lang="nb-NO" sz="1300"/>
              <a:t>Enkelte enheter har et høyt sykefravær</a:t>
            </a:r>
          </a:p>
          <a:p>
            <a:pPr lvl="2"/>
            <a:r>
              <a:rPr lang="nb-NO" sz="1300"/>
              <a:t>Store utslag for små enheter ved langtidssykdom</a:t>
            </a:r>
          </a:p>
          <a:p>
            <a:pPr marL="0" indent="0">
              <a:buNone/>
            </a:pPr>
            <a:endParaRPr lang="nb-NO" sz="1300"/>
          </a:p>
          <a:p>
            <a:pPr marL="0" indent="0">
              <a:buNone/>
            </a:pPr>
            <a:endParaRPr lang="nb-NO" sz="1300"/>
          </a:p>
          <a:p>
            <a:pPr marL="0" indent="0">
              <a:buNone/>
            </a:pPr>
            <a:endParaRPr lang="nb-NO" sz="1300"/>
          </a:p>
          <a:p>
            <a:pPr marL="0" indent="0">
              <a:buNone/>
            </a:pPr>
            <a:r>
              <a:rPr lang="nb-NO" sz="1300" i="1"/>
              <a:t>*Grunnlagsdataene er hentet fra DFØ-Innsikt.</a:t>
            </a:r>
          </a:p>
          <a:p>
            <a:endParaRPr lang="nb-NO" sz="1300"/>
          </a:p>
        </p:txBody>
      </p:sp>
    </p:spTree>
    <p:extLst>
      <p:ext uri="{BB962C8B-B14F-4D97-AF65-F5344CB8AC3E}">
        <p14:creationId xmlns:p14="http://schemas.microsoft.com/office/powerpoint/2010/main" val="157730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10F9-FE45-2A62-65B2-3793F493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07184" cy="759137"/>
          </a:xfrm>
        </p:spPr>
        <p:txBody>
          <a:bodyPr/>
          <a:lstStyle/>
          <a:p>
            <a:pPr algn="ctr"/>
            <a:r>
              <a:rPr lang="nb-NO" dirty="0"/>
              <a:t>Sykefravær UiO 2024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B267EBB-EB48-2654-1685-0B49F97EE7E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90929" y="1562282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DD2A5BA-88D2-9711-E3A3-DFC2ACAC8D1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519472" y="1713199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1688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181</Words>
  <Application>Microsoft Office PowerPoint</Application>
  <PresentationFormat>Widescreen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Sykefravær oppsummert</vt:lpstr>
      <vt:lpstr>Sykefravær UiO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Birgitte Petersen</dc:creator>
  <cp:lastModifiedBy>Birgitte Petersen</cp:lastModifiedBy>
  <cp:revision>1</cp:revision>
  <dcterms:created xsi:type="dcterms:W3CDTF">2025-02-28T12:22:13Z</dcterms:created>
  <dcterms:modified xsi:type="dcterms:W3CDTF">2025-02-28T13:29:07Z</dcterms:modified>
</cp:coreProperties>
</file>