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Default Extension="tiff" ContentType="image/tiff"/>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handoutMasterIdLst>
    <p:handoutMasterId r:id="rId8"/>
  </p:handoutMasterIdLst>
  <p:sldIdLst>
    <p:sldId id="258" r:id="rId2"/>
    <p:sldId id="266" r:id="rId3"/>
    <p:sldId id="296" r:id="rId4"/>
    <p:sldId id="324" r:id="rId5"/>
    <p:sldId id="306" r:id="rId6"/>
  </p:sldIdLst>
  <p:sldSz cx="9144000" cy="6858000" type="screen4x3"/>
  <p:notesSz cx="6805613" cy="99441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51B2F"/>
    <a:srgbClr val="18181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73" autoAdjust="0"/>
    <p:restoredTop sz="60316" autoAdjust="0"/>
  </p:normalViewPr>
  <p:slideViewPr>
    <p:cSldViewPr snapToObjects="1">
      <p:cViewPr varScale="1">
        <p:scale>
          <a:sx n="65" d="100"/>
          <a:sy n="65" d="100"/>
        </p:scale>
        <p:origin x="-1428" y="-96"/>
      </p:cViewPr>
      <p:guideLst>
        <p:guide orient="horz" pos="148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9099" cy="497205"/>
          </a:xfrm>
          <a:prstGeom prst="rect">
            <a:avLst/>
          </a:prstGeom>
        </p:spPr>
        <p:txBody>
          <a:bodyPr vert="horz" lIns="91705" tIns="45853" rIns="91705" bIns="45853" rtlCol="0"/>
          <a:lstStyle>
            <a:lvl1pPr algn="l">
              <a:defRPr sz="1200"/>
            </a:lvl1pPr>
          </a:lstStyle>
          <a:p>
            <a:endParaRPr lang="nb-NO"/>
          </a:p>
        </p:txBody>
      </p:sp>
      <p:sp>
        <p:nvSpPr>
          <p:cNvPr id="3" name="Date Placeholder 2"/>
          <p:cNvSpPr>
            <a:spLocks noGrp="1"/>
          </p:cNvSpPr>
          <p:nvPr>
            <p:ph type="dt" sz="quarter" idx="1"/>
          </p:nvPr>
        </p:nvSpPr>
        <p:spPr>
          <a:xfrm>
            <a:off x="3854940" y="1"/>
            <a:ext cx="2949099" cy="497205"/>
          </a:xfrm>
          <a:prstGeom prst="rect">
            <a:avLst/>
          </a:prstGeom>
        </p:spPr>
        <p:txBody>
          <a:bodyPr vert="horz" lIns="91705" tIns="45853" rIns="91705" bIns="45853" rtlCol="0"/>
          <a:lstStyle>
            <a:lvl1pPr algn="r">
              <a:defRPr sz="1200"/>
            </a:lvl1pPr>
          </a:lstStyle>
          <a:p>
            <a:fld id="{27B3B61E-2DB3-B143-8988-12C9DFB44C65}" type="datetimeFigureOut">
              <a:rPr lang="nb-NO" smtClean="0"/>
              <a:pPr/>
              <a:t>01.03.2010</a:t>
            </a:fld>
            <a:endParaRPr lang="nb-NO"/>
          </a:p>
        </p:txBody>
      </p:sp>
      <p:sp>
        <p:nvSpPr>
          <p:cNvPr id="4" name="Footer Placeholder 3"/>
          <p:cNvSpPr>
            <a:spLocks noGrp="1"/>
          </p:cNvSpPr>
          <p:nvPr>
            <p:ph type="ftr" sz="quarter" idx="2"/>
          </p:nvPr>
        </p:nvSpPr>
        <p:spPr>
          <a:xfrm>
            <a:off x="0" y="9445170"/>
            <a:ext cx="2949099" cy="497205"/>
          </a:xfrm>
          <a:prstGeom prst="rect">
            <a:avLst/>
          </a:prstGeom>
        </p:spPr>
        <p:txBody>
          <a:bodyPr vert="horz" lIns="91705" tIns="45853" rIns="91705" bIns="45853" rtlCol="0" anchor="b"/>
          <a:lstStyle>
            <a:lvl1pPr algn="l">
              <a:defRPr sz="1200"/>
            </a:lvl1pPr>
          </a:lstStyle>
          <a:p>
            <a:endParaRPr lang="nb-NO"/>
          </a:p>
        </p:txBody>
      </p:sp>
      <p:sp>
        <p:nvSpPr>
          <p:cNvPr id="5" name="Slide Number Placeholder 4"/>
          <p:cNvSpPr>
            <a:spLocks noGrp="1"/>
          </p:cNvSpPr>
          <p:nvPr>
            <p:ph type="sldNum" sz="quarter" idx="3"/>
          </p:nvPr>
        </p:nvSpPr>
        <p:spPr>
          <a:xfrm>
            <a:off x="3854940" y="9445170"/>
            <a:ext cx="2949099" cy="497205"/>
          </a:xfrm>
          <a:prstGeom prst="rect">
            <a:avLst/>
          </a:prstGeom>
        </p:spPr>
        <p:txBody>
          <a:bodyPr vert="horz" lIns="91705" tIns="45853" rIns="91705" bIns="45853" rtlCol="0" anchor="b"/>
          <a:lstStyle>
            <a:lvl1pPr algn="r">
              <a:defRPr sz="1200"/>
            </a:lvl1pPr>
          </a:lstStyle>
          <a:p>
            <a:fld id="{6723070D-EC1B-EA4E-8DB6-F032C81F4EB2}" type="slidenum">
              <a:rPr lang="nb-NO" smtClean="0"/>
              <a:pPr/>
              <a:t>‹#›</a:t>
            </a:fld>
            <a:endParaRPr lang="nb-NO"/>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9099" cy="497205"/>
          </a:xfrm>
          <a:prstGeom prst="rect">
            <a:avLst/>
          </a:prstGeom>
        </p:spPr>
        <p:txBody>
          <a:bodyPr vert="horz" lIns="91705" tIns="45853" rIns="91705" bIns="45853" rtlCol="0"/>
          <a:lstStyle>
            <a:lvl1pPr algn="l">
              <a:defRPr sz="1200"/>
            </a:lvl1pPr>
          </a:lstStyle>
          <a:p>
            <a:endParaRPr lang="nb-NO"/>
          </a:p>
        </p:txBody>
      </p:sp>
      <p:sp>
        <p:nvSpPr>
          <p:cNvPr id="3" name="Date Placeholder 2"/>
          <p:cNvSpPr>
            <a:spLocks noGrp="1"/>
          </p:cNvSpPr>
          <p:nvPr>
            <p:ph type="dt" idx="1"/>
          </p:nvPr>
        </p:nvSpPr>
        <p:spPr>
          <a:xfrm>
            <a:off x="3854940" y="1"/>
            <a:ext cx="2949099" cy="497205"/>
          </a:xfrm>
          <a:prstGeom prst="rect">
            <a:avLst/>
          </a:prstGeom>
        </p:spPr>
        <p:txBody>
          <a:bodyPr vert="horz" lIns="91705" tIns="45853" rIns="91705" bIns="45853" rtlCol="0"/>
          <a:lstStyle>
            <a:lvl1pPr algn="r">
              <a:defRPr sz="1200"/>
            </a:lvl1pPr>
          </a:lstStyle>
          <a:p>
            <a:fld id="{69BF5EC7-E3B0-F246-B878-E4D59803CA4C}" type="datetimeFigureOut">
              <a:rPr lang="nb-NO" smtClean="0"/>
              <a:pPr/>
              <a:t>01.03.2010</a:t>
            </a:fld>
            <a:endParaRPr lang="nb-NO"/>
          </a:p>
        </p:txBody>
      </p:sp>
      <p:sp>
        <p:nvSpPr>
          <p:cNvPr id="4" name="Slide Image Placeholder 3"/>
          <p:cNvSpPr>
            <a:spLocks noGrp="1" noRot="1" noChangeAspect="1"/>
          </p:cNvSpPr>
          <p:nvPr>
            <p:ph type="sldImg" idx="2"/>
          </p:nvPr>
        </p:nvSpPr>
        <p:spPr>
          <a:xfrm>
            <a:off x="915988" y="746125"/>
            <a:ext cx="4973637" cy="3729038"/>
          </a:xfrm>
          <a:prstGeom prst="rect">
            <a:avLst/>
          </a:prstGeom>
          <a:noFill/>
          <a:ln w="12700">
            <a:solidFill>
              <a:prstClr val="black"/>
            </a:solidFill>
          </a:ln>
        </p:spPr>
        <p:txBody>
          <a:bodyPr vert="horz" lIns="91705" tIns="45853" rIns="91705" bIns="45853" rtlCol="0" anchor="ctr"/>
          <a:lstStyle/>
          <a:p>
            <a:endParaRPr lang="nb-NO"/>
          </a:p>
        </p:txBody>
      </p:sp>
      <p:sp>
        <p:nvSpPr>
          <p:cNvPr id="5" name="Notes Placeholder 4"/>
          <p:cNvSpPr>
            <a:spLocks noGrp="1"/>
          </p:cNvSpPr>
          <p:nvPr>
            <p:ph type="body" sz="quarter" idx="3"/>
          </p:nvPr>
        </p:nvSpPr>
        <p:spPr>
          <a:xfrm>
            <a:off x="680562" y="4723449"/>
            <a:ext cx="5444490" cy="4474845"/>
          </a:xfrm>
          <a:prstGeom prst="rect">
            <a:avLst/>
          </a:prstGeom>
        </p:spPr>
        <p:txBody>
          <a:bodyPr vert="horz" lIns="91705" tIns="45853" rIns="91705" bIns="45853" rtlCol="0">
            <a:normAutofit/>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6" name="Footer Placeholder 5"/>
          <p:cNvSpPr>
            <a:spLocks noGrp="1"/>
          </p:cNvSpPr>
          <p:nvPr>
            <p:ph type="ftr" sz="quarter" idx="4"/>
          </p:nvPr>
        </p:nvSpPr>
        <p:spPr>
          <a:xfrm>
            <a:off x="0" y="9445170"/>
            <a:ext cx="2949099" cy="497205"/>
          </a:xfrm>
          <a:prstGeom prst="rect">
            <a:avLst/>
          </a:prstGeom>
        </p:spPr>
        <p:txBody>
          <a:bodyPr vert="horz" lIns="91705" tIns="45853" rIns="91705" bIns="45853" rtlCol="0" anchor="b"/>
          <a:lstStyle>
            <a:lvl1pPr algn="l">
              <a:defRPr sz="1200"/>
            </a:lvl1pPr>
          </a:lstStyle>
          <a:p>
            <a:endParaRPr lang="nb-NO"/>
          </a:p>
        </p:txBody>
      </p:sp>
      <p:sp>
        <p:nvSpPr>
          <p:cNvPr id="7" name="Slide Number Placeholder 6"/>
          <p:cNvSpPr>
            <a:spLocks noGrp="1"/>
          </p:cNvSpPr>
          <p:nvPr>
            <p:ph type="sldNum" sz="quarter" idx="5"/>
          </p:nvPr>
        </p:nvSpPr>
        <p:spPr>
          <a:xfrm>
            <a:off x="3854940" y="9445170"/>
            <a:ext cx="2949099" cy="497205"/>
          </a:xfrm>
          <a:prstGeom prst="rect">
            <a:avLst/>
          </a:prstGeom>
        </p:spPr>
        <p:txBody>
          <a:bodyPr vert="horz" lIns="91705" tIns="45853" rIns="91705" bIns="45853" rtlCol="0" anchor="b"/>
          <a:lstStyle>
            <a:lvl1pPr algn="r">
              <a:defRPr sz="1200"/>
            </a:lvl1pPr>
          </a:lstStyle>
          <a:p>
            <a:fld id="{1E12B8D2-6E4C-CB47-A97C-B0CA443FEACA}" type="slidenum">
              <a:rPr lang="nb-NO" smtClean="0"/>
              <a:pPr/>
              <a:t>‹#›</a:t>
            </a:fld>
            <a:endParaRPr lang="nb-NO"/>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a:buFontTx/>
              <a:buNone/>
            </a:pPr>
            <a:r>
              <a:rPr lang="nb-NO" baseline="0" dirty="0" smtClean="0"/>
              <a:t>European Research Area er EU-kommisjonens satsing for å styrke forskning som grunnlag for innovasjon og utvikling samt å gjøre Europa globalt konkurransedyktig</a:t>
            </a:r>
          </a:p>
          <a:p>
            <a:pPr>
              <a:buFontTx/>
              <a:buNone/>
            </a:pPr>
            <a:endParaRPr lang="nb-NO"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nb-NO" dirty="0" smtClean="0"/>
              <a:t>Charter og Code er et sett med prinsipp som beskriver hva som må til for å bedre arbeidsvilkår, opplæring og karriereveier for forskere</a:t>
            </a:r>
          </a:p>
          <a:p>
            <a:pPr marL="0" marR="0" indent="0" algn="l" defTabSz="457200" rtl="0" eaLnBrk="1" fontAlgn="auto" latinLnBrk="0" hangingPunct="1">
              <a:lnSpc>
                <a:spcPct val="100000"/>
              </a:lnSpc>
              <a:spcBef>
                <a:spcPts val="0"/>
              </a:spcBef>
              <a:spcAft>
                <a:spcPts val="0"/>
              </a:spcAft>
              <a:buClrTx/>
              <a:buSzTx/>
              <a:buFontTx/>
              <a:buNone/>
              <a:tabLst/>
              <a:defRPr/>
            </a:pPr>
            <a:r>
              <a:rPr lang="nb-NO" sz="1200" i="1" kern="1200" dirty="0" smtClean="0">
                <a:solidFill>
                  <a:schemeClr val="tx1"/>
                </a:solidFill>
                <a:latin typeface="+mn-lt"/>
                <a:ea typeface="+mn-ea"/>
                <a:cs typeface="+mn-cs"/>
              </a:rPr>
              <a:t>Charter &amp; Code </a:t>
            </a:r>
            <a:r>
              <a:rPr lang="nb-NO" sz="1200" kern="1200" dirty="0" smtClean="0">
                <a:solidFill>
                  <a:schemeClr val="tx1"/>
                </a:solidFill>
                <a:latin typeface="+mn-lt"/>
                <a:ea typeface="+mn-ea"/>
                <a:cs typeface="+mn-cs"/>
              </a:rPr>
              <a:t>er i ferd med å etablere seg som den generelt anerkjente rettesnoren for </a:t>
            </a:r>
            <a:r>
              <a:rPr lang="nb-NO" sz="1200" kern="1200" dirty="0" err="1" smtClean="0">
                <a:solidFill>
                  <a:schemeClr val="tx1"/>
                </a:solidFill>
                <a:latin typeface="+mn-lt"/>
                <a:ea typeface="+mn-ea"/>
                <a:cs typeface="+mn-cs"/>
              </a:rPr>
              <a:t>HR-policy</a:t>
            </a:r>
            <a:r>
              <a:rPr lang="nb-NO" sz="1200" kern="1200" dirty="0" smtClean="0">
                <a:solidFill>
                  <a:schemeClr val="tx1"/>
                </a:solidFill>
                <a:latin typeface="+mn-lt"/>
                <a:ea typeface="+mn-ea"/>
                <a:cs typeface="+mn-cs"/>
              </a:rPr>
              <a:t> for forskere i Europa. </a:t>
            </a:r>
            <a:endParaRPr lang="nb-NO"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nb-NO" dirty="0" smtClean="0"/>
              <a:t>Charter og Code er en anledning til å heve og kommunisere vår kvalitet:</a:t>
            </a:r>
          </a:p>
          <a:p>
            <a:r>
              <a:rPr lang="nb-NO" dirty="0" smtClean="0"/>
              <a:t>	Gode prinsipp – mål om </a:t>
            </a:r>
          </a:p>
          <a:p>
            <a:r>
              <a:rPr lang="nb-NO" dirty="0" smtClean="0"/>
              <a:t>	Kritisk og</a:t>
            </a:r>
            <a:r>
              <a:rPr lang="nb-NO" baseline="0" dirty="0" smtClean="0"/>
              <a:t> konstruktivt</a:t>
            </a:r>
            <a:r>
              <a:rPr lang="nb-NO" dirty="0" smtClean="0"/>
              <a:t> blikk</a:t>
            </a:r>
            <a:r>
              <a:rPr lang="nb-NO" baseline="0" dirty="0" smtClean="0"/>
              <a:t> på etablert praksis</a:t>
            </a:r>
            <a:endParaRPr lang="nb-NO" dirty="0" smtClean="0"/>
          </a:p>
          <a:p>
            <a:r>
              <a:rPr lang="nb-NO" dirty="0" smtClean="0"/>
              <a:t>	Klargjør ansvar og rettigheter</a:t>
            </a:r>
          </a:p>
          <a:p>
            <a:pPr marL="0" marR="0" indent="0" algn="l" defTabSz="4572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latin typeface="+mn-lt"/>
                <a:ea typeface="+mn-ea"/>
                <a:cs typeface="+mn-cs"/>
              </a:rPr>
              <a:t>UiO sluttet seg til </a:t>
            </a:r>
            <a:r>
              <a:rPr lang="nb-NO" sz="1200" i="1" kern="1200" dirty="0" smtClean="0">
                <a:solidFill>
                  <a:schemeClr val="tx1"/>
                </a:solidFill>
                <a:latin typeface="+mn-lt"/>
                <a:ea typeface="+mn-ea"/>
                <a:cs typeface="+mn-cs"/>
              </a:rPr>
              <a:t>Charter &amp; Code </a:t>
            </a:r>
            <a:r>
              <a:rPr lang="nb-NO" sz="1200" kern="1200" dirty="0" smtClean="0">
                <a:solidFill>
                  <a:schemeClr val="tx1"/>
                </a:solidFill>
                <a:latin typeface="+mn-lt"/>
                <a:ea typeface="+mn-ea"/>
                <a:cs typeface="+mn-cs"/>
              </a:rPr>
              <a:t>gjennom en erklæring signert av rektor </a:t>
            </a:r>
            <a:r>
              <a:rPr lang="nb-NO" sz="1200" kern="1200" dirty="0" err="1" smtClean="0">
                <a:solidFill>
                  <a:schemeClr val="tx1"/>
                </a:solidFill>
                <a:latin typeface="+mn-lt"/>
                <a:ea typeface="+mn-ea"/>
                <a:cs typeface="+mn-cs"/>
              </a:rPr>
              <a:t>Ellingsrud</a:t>
            </a:r>
            <a:r>
              <a:rPr lang="nb-NO" sz="1200" kern="1200" dirty="0" smtClean="0">
                <a:solidFill>
                  <a:schemeClr val="tx1"/>
                </a:solidFill>
                <a:latin typeface="+mn-lt"/>
                <a:ea typeface="+mn-ea"/>
                <a:cs typeface="+mn-cs"/>
              </a:rPr>
              <a:t> 25. juni 2009. </a:t>
            </a:r>
            <a:endParaRPr lang="nb-NO" baseline="0" dirty="0" smtClean="0"/>
          </a:p>
          <a:p>
            <a:pPr>
              <a:buFontTx/>
              <a:buNone/>
            </a:pPr>
            <a:endParaRPr lang="nb-NO" baseline="0" dirty="0" smtClean="0"/>
          </a:p>
          <a:p>
            <a:pPr>
              <a:buFontTx/>
              <a:buNone/>
            </a:pPr>
            <a:r>
              <a:rPr lang="nb-NO" baseline="0" dirty="0" smtClean="0"/>
              <a:t>Charter og Code ble utformet av </a:t>
            </a:r>
            <a:r>
              <a:rPr lang="nb-NO" baseline="0" dirty="0" err="1" smtClean="0"/>
              <a:t>Komisjonen</a:t>
            </a:r>
            <a:r>
              <a:rPr lang="nb-NO" baseline="0" dirty="0" smtClean="0"/>
              <a:t> (Norge – NFR deltok i arbeidet) og utstedt som en anbefaling til medlemslandene i 2005</a:t>
            </a:r>
          </a:p>
          <a:p>
            <a:pPr>
              <a:buFontTx/>
              <a:buNone/>
            </a:pPr>
            <a:r>
              <a:rPr lang="nb-NO" baseline="0" dirty="0" smtClean="0"/>
              <a:t>- Tilslutning til Charter og Code er en intensjonserklæring – fullt mulig å slutte seg til og deretter ikke gjøre noe</a:t>
            </a:r>
          </a:p>
          <a:p>
            <a:pPr>
              <a:buFontTx/>
              <a:buChar char="-"/>
            </a:pPr>
            <a:r>
              <a:rPr lang="nb-NO" baseline="0" dirty="0" smtClean="0"/>
              <a:t>Møtt med bred tilslutning – til teorien – dette er prinsipp som det er veldig vanskelig å være uenig i.</a:t>
            </a:r>
          </a:p>
          <a:p>
            <a:pPr>
              <a:buFontTx/>
              <a:buChar char="-"/>
            </a:pPr>
            <a:r>
              <a:rPr lang="nb-NO" baseline="0" dirty="0" smtClean="0"/>
              <a:t>Siden lanseringen i 2005 har lite skjedd i praksis – så behov for å øke oppmerksomhet rundt forskeres arbeidsvilkår, motivere til endring av praksis.</a:t>
            </a:r>
          </a:p>
          <a:p>
            <a:pPr>
              <a:buFontTx/>
              <a:buChar char="-"/>
            </a:pPr>
            <a:endParaRPr lang="nb-NO" baseline="0" dirty="0" smtClean="0"/>
          </a:p>
          <a:p>
            <a:pPr>
              <a:buFontTx/>
              <a:buChar char="-"/>
            </a:pPr>
            <a:endParaRPr lang="nb-NO" baseline="0" dirty="0" smtClean="0"/>
          </a:p>
          <a:p>
            <a:pPr>
              <a:buFontTx/>
              <a:buChar char="-"/>
            </a:pPr>
            <a:r>
              <a:rPr lang="nb-NO" baseline="0" dirty="0" smtClean="0"/>
              <a:t>ny satsing fra </a:t>
            </a:r>
            <a:r>
              <a:rPr lang="nb-NO" baseline="0" dirty="0" err="1" smtClean="0"/>
              <a:t>Eu-kommisjonen</a:t>
            </a:r>
            <a:r>
              <a:rPr lang="nb-NO" baseline="0" dirty="0" smtClean="0"/>
              <a:t>: HR </a:t>
            </a:r>
            <a:r>
              <a:rPr lang="nb-NO" baseline="0" dirty="0" err="1" smtClean="0"/>
              <a:t>Strategy</a:t>
            </a:r>
            <a:r>
              <a:rPr lang="nb-NO" baseline="0" dirty="0" smtClean="0"/>
              <a:t> for </a:t>
            </a:r>
            <a:r>
              <a:rPr lang="nb-NO" baseline="0" dirty="0" err="1" smtClean="0"/>
              <a:t>Researchers</a:t>
            </a:r>
            <a:endParaRPr lang="nb-NO" baseline="0" dirty="0" smtClean="0"/>
          </a:p>
          <a:p>
            <a:pPr>
              <a:buFontTx/>
              <a:buChar char="-"/>
            </a:pPr>
            <a:endParaRPr lang="nb-NO" baseline="0" dirty="0" smtClean="0"/>
          </a:p>
        </p:txBody>
      </p:sp>
      <p:sp>
        <p:nvSpPr>
          <p:cNvPr id="4" name="Slide Number Placeholder 3"/>
          <p:cNvSpPr>
            <a:spLocks noGrp="1"/>
          </p:cNvSpPr>
          <p:nvPr>
            <p:ph type="sldNum" sz="quarter" idx="10"/>
          </p:nvPr>
        </p:nvSpPr>
        <p:spPr/>
        <p:txBody>
          <a:bodyPr/>
          <a:lstStyle/>
          <a:p>
            <a:fld id="{1E12B8D2-6E4C-CB47-A97C-B0CA443FEACA}" type="slidenum">
              <a:rPr lang="nb-NO" smtClean="0"/>
              <a:pPr/>
              <a:t>2</a:t>
            </a:fld>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latin typeface="+mn-lt"/>
                <a:ea typeface="+mn-ea"/>
                <a:cs typeface="+mn-cs"/>
              </a:rPr>
              <a:t>Ved å utarbeide en strategisk plan /handlingsplan basert på en intern avviksanalyse i forhold til Charter og Code prinsippene, har UiO muligheten til bli med i den første gruppen av institusjoner som får EUs anerkjennelse for å arbeide aktivt for å bedre arbeidsbetingelsene for forskere. EU kommisjonen vil i mars 2010 lansere en egen logo for institusjoner med denne anerkjennelsen: </a:t>
            </a:r>
            <a:r>
              <a:rPr lang="nb-NO" sz="1200" i="1" kern="1200" dirty="0" smtClean="0">
                <a:solidFill>
                  <a:schemeClr val="tx1"/>
                </a:solidFill>
                <a:latin typeface="+mn-lt"/>
                <a:ea typeface="+mn-ea"/>
                <a:cs typeface="+mn-cs"/>
              </a:rPr>
              <a:t>”HR Excellence in Research”</a:t>
            </a:r>
            <a:r>
              <a:rPr lang="nb-NO" sz="1200" kern="1200" dirty="0" smtClean="0">
                <a:solidFill>
                  <a:schemeClr val="tx1"/>
                </a:solidFill>
                <a:latin typeface="+mn-lt"/>
                <a:ea typeface="+mn-ea"/>
                <a:cs typeface="+mn-cs"/>
              </a:rPr>
              <a:t>.</a:t>
            </a:r>
          </a:p>
          <a:p>
            <a:endParaRPr lang="nb-NO" dirty="0" smtClean="0"/>
          </a:p>
          <a:p>
            <a:r>
              <a:rPr lang="nb-NO" dirty="0" smtClean="0"/>
              <a:t>Forskningsrådets ressursgruppe – de</a:t>
            </a:r>
            <a:r>
              <a:rPr lang="nb-NO" baseline="0" dirty="0" smtClean="0"/>
              <a:t> 4 store universitetene, UHR</a:t>
            </a:r>
          </a:p>
          <a:p>
            <a:endParaRPr lang="nb-NO" dirty="0" smtClean="0"/>
          </a:p>
          <a:p>
            <a:r>
              <a:rPr lang="nb-NO" dirty="0" smtClean="0"/>
              <a:t>Europeisk ressursgruppe:</a:t>
            </a:r>
          </a:p>
          <a:p>
            <a:r>
              <a:rPr lang="nb-NO" dirty="0" smtClean="0"/>
              <a:t>HR </a:t>
            </a:r>
            <a:r>
              <a:rPr lang="nb-NO" dirty="0" err="1" smtClean="0"/>
              <a:t>Strategy</a:t>
            </a:r>
            <a:r>
              <a:rPr lang="nb-NO" dirty="0" smtClean="0"/>
              <a:t> Group – erfaringsutveksling</a:t>
            </a:r>
            <a:r>
              <a:rPr lang="nb-NO" baseline="0" dirty="0" smtClean="0"/>
              <a:t> med andre institusjoner som jobber aktivt med å implementere Charter og Code prinsippene</a:t>
            </a:r>
            <a:r>
              <a:rPr lang="nb-NO" dirty="0" smtClean="0"/>
              <a:t>:</a:t>
            </a:r>
            <a:r>
              <a:rPr lang="nb-NO" baseline="0" dirty="0" smtClean="0"/>
              <a:t> Univ. </a:t>
            </a:r>
            <a:r>
              <a:rPr lang="nb-NO" baseline="0" dirty="0" err="1" smtClean="0"/>
              <a:t>of</a:t>
            </a:r>
            <a:r>
              <a:rPr lang="nb-NO" baseline="0" dirty="0" smtClean="0"/>
              <a:t> Cambridge, Univ. i Heidelberg, European Science Foundation, NTNU, m.fl.</a:t>
            </a:r>
            <a:endParaRPr lang="nb-NO" dirty="0" smtClean="0"/>
          </a:p>
          <a:p>
            <a:endParaRPr lang="nb-NO" dirty="0" smtClean="0"/>
          </a:p>
          <a:p>
            <a:pPr lvl="1"/>
            <a:endParaRPr lang="nb-NO" dirty="0" smtClean="0"/>
          </a:p>
        </p:txBody>
      </p:sp>
      <p:sp>
        <p:nvSpPr>
          <p:cNvPr id="4" name="Slide Number Placeholder 3"/>
          <p:cNvSpPr>
            <a:spLocks noGrp="1"/>
          </p:cNvSpPr>
          <p:nvPr>
            <p:ph type="sldNum" sz="quarter" idx="10"/>
          </p:nvPr>
        </p:nvSpPr>
        <p:spPr/>
        <p:txBody>
          <a:bodyPr/>
          <a:lstStyle/>
          <a:p>
            <a:fld id="{1E12B8D2-6E4C-CB47-A97C-B0CA443FEACA}" type="slidenum">
              <a:rPr lang="nb-NO" smtClean="0"/>
              <a:pPr/>
              <a:t>3</a:t>
            </a:fld>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latin typeface="+mn-lt"/>
                <a:ea typeface="+mn-ea"/>
                <a:cs typeface="+mn-cs"/>
              </a:rPr>
              <a:t>UiO trenger å styrke arbeidet med </a:t>
            </a:r>
            <a:r>
              <a:rPr lang="nb-NO" sz="1200" kern="1200" dirty="0" err="1" smtClean="0">
                <a:solidFill>
                  <a:schemeClr val="tx1"/>
                </a:solidFill>
                <a:latin typeface="+mn-lt"/>
                <a:ea typeface="+mn-ea"/>
                <a:cs typeface="+mn-cs"/>
              </a:rPr>
              <a:t>HR-området</a:t>
            </a:r>
            <a:r>
              <a:rPr lang="nb-NO" sz="1200" kern="1200" dirty="0" smtClean="0">
                <a:solidFill>
                  <a:schemeClr val="tx1"/>
                </a:solidFill>
                <a:latin typeface="+mn-lt"/>
                <a:ea typeface="+mn-ea"/>
                <a:cs typeface="+mn-cs"/>
              </a:rPr>
              <a:t> for å nå sine strategiske mål. I første omgang ønsker vi å fokusere denne nye innsatsen på vitenskapelig ansatte, mens det på sikt skal utarbeides en helhetlig </a:t>
            </a:r>
            <a:r>
              <a:rPr lang="nb-NO" sz="1200" kern="1200" dirty="0" err="1" smtClean="0">
                <a:solidFill>
                  <a:schemeClr val="tx1"/>
                </a:solidFill>
                <a:latin typeface="+mn-lt"/>
                <a:ea typeface="+mn-ea"/>
                <a:cs typeface="+mn-cs"/>
              </a:rPr>
              <a:t>HR-strategi</a:t>
            </a:r>
            <a:r>
              <a:rPr lang="nb-NO" sz="1200" kern="1200" dirty="0" smtClean="0">
                <a:solidFill>
                  <a:schemeClr val="tx1"/>
                </a:solidFill>
                <a:latin typeface="+mn-lt"/>
                <a:ea typeface="+mn-ea"/>
                <a:cs typeface="+mn-cs"/>
              </a:rPr>
              <a:t> for alle ansatte.  Prioriteringen av en HR satsing for vitenskapelig ansatte er motivert av en vurdering av at det er der UiOs eksisterende personalpolitikk og praksis har størst forbedringspotensial. Satsingen vil samle trådene fra gjeldende dokumenter og den pågående strategiprosessen, og skal trekke ut og tydeliggjøre områder som vil være gjenstand for satsing i de neste to årene. </a:t>
            </a:r>
          </a:p>
          <a:p>
            <a:endParaRPr lang="nb-NO" dirty="0"/>
          </a:p>
        </p:txBody>
      </p:sp>
      <p:sp>
        <p:nvSpPr>
          <p:cNvPr id="4" name="Slide Number Placeholder 3"/>
          <p:cNvSpPr>
            <a:spLocks noGrp="1"/>
          </p:cNvSpPr>
          <p:nvPr>
            <p:ph type="sldNum" sz="quarter" idx="10"/>
          </p:nvPr>
        </p:nvSpPr>
        <p:spPr/>
        <p:txBody>
          <a:bodyPr/>
          <a:lstStyle/>
          <a:p>
            <a:fld id="{1E12B8D2-6E4C-CB47-A97C-B0CA443FEACA}" type="slidenum">
              <a:rPr lang="nb-NO" smtClean="0"/>
              <a:pPr/>
              <a:t>4</a:t>
            </a:fld>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nb-NO" baseline="0" dirty="0" smtClean="0"/>
          </a:p>
          <a:p>
            <a:r>
              <a:rPr lang="nb-NO" sz="1200" kern="1200" dirty="0" err="1" smtClean="0">
                <a:solidFill>
                  <a:schemeClr val="tx1"/>
                </a:solidFill>
                <a:latin typeface="+mn-lt"/>
                <a:ea typeface="+mn-ea"/>
                <a:cs typeface="+mn-cs"/>
              </a:rPr>
              <a:t>HR-satsingen</a:t>
            </a:r>
            <a:r>
              <a:rPr lang="nb-NO" sz="1200" kern="1200" dirty="0" smtClean="0">
                <a:solidFill>
                  <a:schemeClr val="tx1"/>
                </a:solidFill>
                <a:latin typeface="+mn-lt"/>
                <a:ea typeface="+mn-ea"/>
                <a:cs typeface="+mn-cs"/>
              </a:rPr>
              <a:t> vil være et ledd i UiOs innsats for å skape attraktive forskerkarrierer og arbeidsvilkår for vitenskapelig ansatte (jf. Forskningsmeldingen) i tillegg til å være en oppfølging av UiOs tilslutning til de europeiske prinsippene for arbeidsvilkår for forskere beskrevet i Charter og Code. Følgende områder er valgt ut som forslag til satsingsområder innen HR for vitenskapelig ansatte frem mot 2012:</a:t>
            </a:r>
          </a:p>
          <a:p>
            <a:pPr lvl="0"/>
            <a:r>
              <a:rPr lang="nb-NO" sz="1200" b="1" kern="1200" dirty="0" smtClean="0">
                <a:solidFill>
                  <a:schemeClr val="tx1"/>
                </a:solidFill>
                <a:latin typeface="+mn-lt"/>
                <a:ea typeface="+mn-ea"/>
                <a:cs typeface="+mn-cs"/>
              </a:rPr>
              <a:t>Rekruttering </a:t>
            </a:r>
            <a:endParaRPr lang="nb-NO" sz="1200" kern="1200" dirty="0" smtClean="0">
              <a:solidFill>
                <a:schemeClr val="tx1"/>
              </a:solidFill>
              <a:latin typeface="+mn-lt"/>
              <a:ea typeface="+mn-ea"/>
              <a:cs typeface="+mn-cs"/>
            </a:endParaRPr>
          </a:p>
          <a:p>
            <a:r>
              <a:rPr lang="nb-NO" sz="1200" kern="1200" dirty="0" smtClean="0">
                <a:solidFill>
                  <a:schemeClr val="tx1"/>
                </a:solidFill>
                <a:latin typeface="+mn-lt"/>
                <a:ea typeface="+mn-ea"/>
                <a:cs typeface="+mn-cs"/>
              </a:rPr>
              <a:t>Hvordan langsiktige stillingsplaner kan følges opp? Hvilke ulike utfordringer har vi innen rekrutteringskompetanse? </a:t>
            </a:r>
          </a:p>
          <a:p>
            <a:pPr lvl="0"/>
            <a:r>
              <a:rPr lang="nb-NO" sz="1200" b="1" kern="1200" dirty="0" smtClean="0">
                <a:solidFill>
                  <a:schemeClr val="tx1"/>
                </a:solidFill>
                <a:latin typeface="+mn-lt"/>
                <a:ea typeface="+mn-ea"/>
                <a:cs typeface="+mn-cs"/>
              </a:rPr>
              <a:t>Oppfølging av midlertidig ansatte</a:t>
            </a:r>
            <a:endParaRPr lang="nb-NO" sz="1200" kern="1200" dirty="0" smtClean="0">
              <a:solidFill>
                <a:schemeClr val="tx1"/>
              </a:solidFill>
              <a:latin typeface="+mn-lt"/>
              <a:ea typeface="+mn-ea"/>
              <a:cs typeface="+mn-cs"/>
            </a:endParaRPr>
          </a:p>
          <a:p>
            <a:r>
              <a:rPr lang="nb-NO" sz="1200" kern="1200" dirty="0" smtClean="0">
                <a:solidFill>
                  <a:schemeClr val="tx1"/>
                </a:solidFill>
                <a:latin typeface="+mn-lt"/>
                <a:ea typeface="+mn-ea"/>
                <a:cs typeface="+mn-cs"/>
              </a:rPr>
              <a:t>Hvordan kan karriereutvikling og – rådgivning for postdoktorer og midlertidig ansatte forskere tilrettelegges?</a:t>
            </a:r>
          </a:p>
          <a:p>
            <a:pPr lvl="0"/>
            <a:r>
              <a:rPr lang="nb-NO" sz="1200" b="1" kern="1200" dirty="0" smtClean="0">
                <a:solidFill>
                  <a:schemeClr val="tx1"/>
                </a:solidFill>
                <a:latin typeface="+mn-lt"/>
                <a:ea typeface="+mn-ea"/>
                <a:cs typeface="+mn-cs"/>
              </a:rPr>
              <a:t>Kompetanseutvikling for vitenskapelig ansatte</a:t>
            </a:r>
            <a:endParaRPr lang="nb-NO" sz="1200" kern="1200" dirty="0" smtClean="0">
              <a:solidFill>
                <a:schemeClr val="tx1"/>
              </a:solidFill>
              <a:latin typeface="+mn-lt"/>
              <a:ea typeface="+mn-ea"/>
              <a:cs typeface="+mn-cs"/>
            </a:endParaRPr>
          </a:p>
          <a:p>
            <a:r>
              <a:rPr lang="nb-NO" sz="1200" kern="1200" dirty="0" smtClean="0">
                <a:solidFill>
                  <a:schemeClr val="tx1"/>
                </a:solidFill>
                <a:latin typeface="+mn-lt"/>
                <a:ea typeface="+mn-ea"/>
                <a:cs typeface="+mn-cs"/>
              </a:rPr>
              <a:t>Prosjektarbeid (verktøy + tverrfaglig samhandling) er ett tydelig innmeldt behov. Er det andre vel så viktige temaer?</a:t>
            </a:r>
          </a:p>
          <a:p>
            <a:pPr>
              <a:buFontTx/>
              <a:buChar char="-"/>
            </a:pPr>
            <a:endParaRPr lang="nb-NO" dirty="0"/>
          </a:p>
        </p:txBody>
      </p:sp>
      <p:sp>
        <p:nvSpPr>
          <p:cNvPr id="4" name="Slide Number Placeholder 3"/>
          <p:cNvSpPr>
            <a:spLocks noGrp="1"/>
          </p:cNvSpPr>
          <p:nvPr>
            <p:ph type="sldNum" sz="quarter" idx="10"/>
          </p:nvPr>
        </p:nvSpPr>
        <p:spPr/>
        <p:txBody>
          <a:bodyPr/>
          <a:lstStyle/>
          <a:p>
            <a:fld id="{1E12B8D2-6E4C-CB47-A97C-B0CA443FEACA}" type="slidenum">
              <a:rPr lang="nb-NO" smtClean="0"/>
              <a:pPr/>
              <a:t>5</a:t>
            </a:fld>
            <a:endParaRPr 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lstStyle>
            <a:lvl1pPr algn="ctr">
              <a:defRPr/>
            </a:lvl1pPr>
          </a:lstStyle>
          <a:p>
            <a:r>
              <a:rPr lang="nb-NO" dirty="0" err="1" smtClean="0"/>
              <a:t>Click</a:t>
            </a:r>
            <a:r>
              <a:rPr lang="nb-NO" dirty="0" smtClean="0"/>
              <a:t> to </a:t>
            </a:r>
            <a:r>
              <a:rPr lang="nb-NO" dirty="0" err="1" smtClean="0"/>
              <a:t>edit</a:t>
            </a:r>
            <a:r>
              <a:rPr lang="nb-NO" dirty="0" smtClean="0"/>
              <a:t> Master </a:t>
            </a:r>
            <a:br>
              <a:rPr lang="nb-NO" dirty="0" smtClean="0"/>
            </a:br>
            <a:r>
              <a:rPr lang="nb-NO" dirty="0" err="1" smtClean="0"/>
              <a:t>title</a:t>
            </a:r>
            <a:r>
              <a:rPr lang="nb-NO" dirty="0" smtClean="0"/>
              <a:t> </a:t>
            </a:r>
            <a:r>
              <a:rPr lang="nb-NO" dirty="0" err="1" smtClean="0"/>
              <a:t>style</a:t>
            </a:r>
            <a:endParaRPr lang="nb-NO"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nb-NO" dirty="0"/>
          </a:p>
        </p:txBody>
      </p:sp>
      <p:sp>
        <p:nvSpPr>
          <p:cNvPr id="4" name="Date Placeholder 3"/>
          <p:cNvSpPr>
            <a:spLocks noGrp="1"/>
          </p:cNvSpPr>
          <p:nvPr>
            <p:ph type="dt" sz="half" idx="10"/>
          </p:nvPr>
        </p:nvSpPr>
        <p:spPr/>
        <p:txBody>
          <a:bodyPr/>
          <a:lstStyle/>
          <a:p>
            <a:r>
              <a:rPr lang="nb-NO" dirty="0" smtClean="0"/>
              <a:t>Januar 2010</a:t>
            </a:r>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55A59C3B-63C1-044D-AC51-697EEB1DD0CA}" type="slidenum">
              <a:rPr lang="nb-NO" smtClean="0"/>
              <a:pPr/>
              <a:t>‹#›</a:t>
            </a:fld>
            <a:endParaRPr lang="nb-NO"/>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628640"/>
          </a:xfrm>
        </p:spPr>
        <p:txBody>
          <a:bodyPr>
            <a:normAutofit/>
          </a:bodyPr>
          <a:lstStyle>
            <a:lvl1pPr>
              <a:defRPr sz="3600"/>
            </a:lvl1pPr>
          </a:lstStyle>
          <a:p>
            <a:r>
              <a:rPr lang="en-US" dirty="0" smtClean="0"/>
              <a:t>Click to edit Master title style</a:t>
            </a:r>
            <a:endParaRPr lang="nb-NO" dirty="0"/>
          </a:p>
        </p:txBody>
      </p:sp>
      <p:sp>
        <p:nvSpPr>
          <p:cNvPr id="3" name="Content Placeholder 2"/>
          <p:cNvSpPr>
            <a:spLocks noGrp="1"/>
          </p:cNvSpPr>
          <p:nvPr>
            <p:ph idx="1"/>
          </p:nvPr>
        </p:nvSpPr>
        <p:spPr/>
        <p:txBody>
          <a:bodyPr/>
          <a:lstStyle>
            <a:lvl1pPr>
              <a:defRPr/>
            </a:lvl1pPr>
            <a:lvl2pPr>
              <a:defRPr/>
            </a:lvl2pPr>
            <a:lvl3pPr>
              <a:defRPr/>
            </a:lvl3pPr>
            <a:lvl4pPr>
              <a:defRPr/>
            </a:lvl4pPr>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4" name="Date Placeholder 3"/>
          <p:cNvSpPr>
            <a:spLocks noGrp="1"/>
          </p:cNvSpPr>
          <p:nvPr>
            <p:ph type="dt" sz="half" idx="10"/>
          </p:nvPr>
        </p:nvSpPr>
        <p:spPr/>
        <p:txBody>
          <a:bodyPr/>
          <a:lstStyle/>
          <a:p>
            <a:r>
              <a:rPr lang="nb-NO" dirty="0" smtClean="0"/>
              <a:t>Januar 2010</a:t>
            </a:r>
            <a:endParaRPr lang="nb-NO" dirty="0"/>
          </a:p>
        </p:txBody>
      </p:sp>
      <p:sp>
        <p:nvSpPr>
          <p:cNvPr id="5" name="Footer Placeholder 4"/>
          <p:cNvSpPr>
            <a:spLocks noGrp="1"/>
          </p:cNvSpPr>
          <p:nvPr>
            <p:ph type="ftr" sz="quarter" idx="11"/>
          </p:nvPr>
        </p:nvSpPr>
        <p:spPr/>
        <p:txBody>
          <a:bodyPr/>
          <a:lstStyle/>
          <a:p>
            <a:endParaRPr lang="nb-NO" dirty="0"/>
          </a:p>
        </p:txBody>
      </p:sp>
      <p:sp>
        <p:nvSpPr>
          <p:cNvPr id="6" name="Slide Number Placeholder 5"/>
          <p:cNvSpPr>
            <a:spLocks noGrp="1"/>
          </p:cNvSpPr>
          <p:nvPr>
            <p:ph type="sldNum" sz="quarter" idx="12"/>
          </p:nvPr>
        </p:nvSpPr>
        <p:spPr/>
        <p:txBody>
          <a:bodyPr/>
          <a:lstStyle/>
          <a:p>
            <a:fld id="{55A59C3B-63C1-044D-AC51-697EEB1DD0CA}" type="slidenum">
              <a:rPr lang="nb-NO" smtClean="0"/>
              <a:pPr/>
              <a:t>‹#›</a:t>
            </a:fld>
            <a:endParaRPr lang="nb-NO"/>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838200"/>
          </a:xfrm>
        </p:spPr>
        <p:txBody>
          <a:bodyPr/>
          <a:lstStyle>
            <a:lvl1pPr>
              <a:defRPr/>
            </a:lvl1pPr>
          </a:lstStyle>
          <a:p>
            <a:r>
              <a:rPr lang="en-US" dirty="0" smtClean="0"/>
              <a:t>Click to edit Master title style</a:t>
            </a:r>
            <a:endParaRPr lang="nb-NO" dirty="0"/>
          </a:p>
        </p:txBody>
      </p:sp>
      <p:sp>
        <p:nvSpPr>
          <p:cNvPr id="3" name="Text Placeholder 2"/>
          <p:cNvSpPr>
            <a:spLocks noGrp="1"/>
          </p:cNvSpPr>
          <p:nvPr>
            <p:ph type="body" idx="1"/>
          </p:nvPr>
        </p:nvSpPr>
        <p:spPr>
          <a:xfrm>
            <a:off x="457200" y="2362200"/>
            <a:ext cx="4040188" cy="63976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3200399"/>
            <a:ext cx="4040188" cy="292576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5" name="Text Placeholder 4"/>
          <p:cNvSpPr>
            <a:spLocks noGrp="1"/>
          </p:cNvSpPr>
          <p:nvPr>
            <p:ph type="body" sz="quarter" idx="3"/>
          </p:nvPr>
        </p:nvSpPr>
        <p:spPr>
          <a:xfrm>
            <a:off x="4645025" y="23622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3200399"/>
            <a:ext cx="4041775" cy="2925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7" name="Date Placeholder 6"/>
          <p:cNvSpPr>
            <a:spLocks noGrp="1"/>
          </p:cNvSpPr>
          <p:nvPr>
            <p:ph type="dt" sz="half" idx="10"/>
          </p:nvPr>
        </p:nvSpPr>
        <p:spPr/>
        <p:txBody>
          <a:bodyPr/>
          <a:lstStyle/>
          <a:p>
            <a:endParaRPr lang="nb-NO" dirty="0"/>
          </a:p>
        </p:txBody>
      </p:sp>
      <p:sp>
        <p:nvSpPr>
          <p:cNvPr id="8" name="Footer Placeholder 7"/>
          <p:cNvSpPr>
            <a:spLocks noGrp="1"/>
          </p:cNvSpPr>
          <p:nvPr>
            <p:ph type="ftr" sz="quarter" idx="11"/>
          </p:nvPr>
        </p:nvSpPr>
        <p:spPr/>
        <p:txBody>
          <a:bodyPr/>
          <a:lstStyle/>
          <a:p>
            <a:endParaRPr lang="nb-NO" dirty="0"/>
          </a:p>
        </p:txBody>
      </p:sp>
      <p:sp>
        <p:nvSpPr>
          <p:cNvPr id="9" name="Slide Number Placeholder 8"/>
          <p:cNvSpPr>
            <a:spLocks noGrp="1"/>
          </p:cNvSpPr>
          <p:nvPr>
            <p:ph type="sldNum" sz="quarter" idx="12"/>
          </p:nvPr>
        </p:nvSpPr>
        <p:spPr/>
        <p:txBody>
          <a:bodyPr/>
          <a:lstStyle/>
          <a:p>
            <a:fld id="{55A59C3B-63C1-044D-AC51-697EEB1DD0CA}" type="slidenum">
              <a:rPr lang="nb-NO" smtClean="0"/>
              <a:pPr/>
              <a:t>‹#›</a:t>
            </a:fld>
            <a:endParaRPr lang="nb-NO"/>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smtClean="0"/>
              <a:t>Click to edit Master title style</a:t>
            </a:r>
            <a:endParaRPr lang="nb-NO" dirty="0"/>
          </a:p>
        </p:txBody>
      </p:sp>
      <p:sp>
        <p:nvSpPr>
          <p:cNvPr id="3" name="Date Placeholder 2"/>
          <p:cNvSpPr>
            <a:spLocks noGrp="1"/>
          </p:cNvSpPr>
          <p:nvPr>
            <p:ph type="dt" sz="half" idx="10"/>
          </p:nvPr>
        </p:nvSpPr>
        <p:spPr/>
        <p:txBody>
          <a:bodyPr/>
          <a:lstStyle/>
          <a:p>
            <a:endParaRPr lang="nb-NO" dirty="0"/>
          </a:p>
        </p:txBody>
      </p:sp>
      <p:sp>
        <p:nvSpPr>
          <p:cNvPr id="4" name="Footer Placeholder 3"/>
          <p:cNvSpPr>
            <a:spLocks noGrp="1"/>
          </p:cNvSpPr>
          <p:nvPr>
            <p:ph type="ftr" sz="quarter" idx="11"/>
          </p:nvPr>
        </p:nvSpPr>
        <p:spPr/>
        <p:txBody>
          <a:bodyPr/>
          <a:lstStyle/>
          <a:p>
            <a:endParaRPr lang="nb-NO" dirty="0"/>
          </a:p>
        </p:txBody>
      </p:sp>
      <p:sp>
        <p:nvSpPr>
          <p:cNvPr id="5" name="Slide Number Placeholder 4"/>
          <p:cNvSpPr>
            <a:spLocks noGrp="1"/>
          </p:cNvSpPr>
          <p:nvPr>
            <p:ph type="sldNum" sz="quarter" idx="12"/>
          </p:nvPr>
        </p:nvSpPr>
        <p:spPr/>
        <p:txBody>
          <a:bodyPr/>
          <a:lstStyle/>
          <a:p>
            <a:fld id="{55A59C3B-63C1-044D-AC51-697EEB1DD0CA}" type="slidenum">
              <a:rPr lang="nb-NO" smtClean="0"/>
              <a:pPr/>
              <a:t>‹#›</a:t>
            </a:fld>
            <a:endParaRPr lang="nb-NO"/>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nb-NO" dirty="0"/>
          </a:p>
        </p:txBody>
      </p:sp>
      <p:sp>
        <p:nvSpPr>
          <p:cNvPr id="3" name="Footer Placeholder 2"/>
          <p:cNvSpPr>
            <a:spLocks noGrp="1"/>
          </p:cNvSpPr>
          <p:nvPr>
            <p:ph type="ftr" sz="quarter" idx="11"/>
          </p:nvPr>
        </p:nvSpPr>
        <p:spPr/>
        <p:txBody>
          <a:bodyPr/>
          <a:lstStyle/>
          <a:p>
            <a:endParaRPr lang="nb-NO" dirty="0"/>
          </a:p>
        </p:txBody>
      </p:sp>
      <p:sp>
        <p:nvSpPr>
          <p:cNvPr id="4" name="Slide Number Placeholder 3"/>
          <p:cNvSpPr>
            <a:spLocks noGrp="1"/>
          </p:cNvSpPr>
          <p:nvPr>
            <p:ph type="sldNum" sz="quarter" idx="12"/>
          </p:nvPr>
        </p:nvSpPr>
        <p:spPr/>
        <p:txBody>
          <a:bodyPr/>
          <a:lstStyle/>
          <a:p>
            <a:fld id="{55A59C3B-63C1-044D-AC51-697EEB1DD0CA}" type="slidenum">
              <a:rPr lang="nb-NO" smtClean="0"/>
              <a:pPr/>
              <a:t>‹#›</a:t>
            </a:fld>
            <a:endParaRPr lang="nb-NO"/>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435100"/>
            <a:ext cx="3008313" cy="774700"/>
          </a:xfrm>
        </p:spPr>
        <p:txBody>
          <a:bodyPr anchor="b"/>
          <a:lstStyle>
            <a:lvl1pPr algn="l">
              <a:defRPr sz="2000" b="1"/>
            </a:lvl1pPr>
          </a:lstStyle>
          <a:p>
            <a:r>
              <a:rPr lang="en-US" dirty="0" smtClean="0"/>
              <a:t>Click to edit Master title style</a:t>
            </a:r>
            <a:endParaRPr lang="nb-NO" dirty="0"/>
          </a:p>
        </p:txBody>
      </p:sp>
      <p:sp>
        <p:nvSpPr>
          <p:cNvPr id="3" name="Content Placeholder 2"/>
          <p:cNvSpPr>
            <a:spLocks noGrp="1"/>
          </p:cNvSpPr>
          <p:nvPr>
            <p:ph idx="1"/>
          </p:nvPr>
        </p:nvSpPr>
        <p:spPr>
          <a:xfrm>
            <a:off x="3575050" y="143510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4" name="Text Placeholder 3"/>
          <p:cNvSpPr>
            <a:spLocks noGrp="1"/>
          </p:cNvSpPr>
          <p:nvPr>
            <p:ph type="body" sz="half" idx="2"/>
          </p:nvPr>
        </p:nvSpPr>
        <p:spPr>
          <a:xfrm>
            <a:off x="457200" y="2362200"/>
            <a:ext cx="3008313" cy="3763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55A59C3B-63C1-044D-AC51-697EEB1DD0CA}" type="slidenum">
              <a:rPr lang="nb-NO" smtClean="0"/>
              <a:pPr/>
              <a:t>‹#›</a:t>
            </a:fld>
            <a:endParaRPr lang="nb-NO"/>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smtClean="0"/>
              <a:t>Click to edit Master title style</a:t>
            </a:r>
            <a:endParaRPr lang="nb-NO" dirty="0"/>
          </a:p>
        </p:txBody>
      </p:sp>
      <p:sp>
        <p:nvSpPr>
          <p:cNvPr id="3" name="Picture Placeholder 2"/>
          <p:cNvSpPr>
            <a:spLocks noGrp="1"/>
          </p:cNvSpPr>
          <p:nvPr>
            <p:ph type="pic" idx="1"/>
          </p:nvPr>
        </p:nvSpPr>
        <p:spPr>
          <a:xfrm>
            <a:off x="1792288" y="1523999"/>
            <a:ext cx="5486400" cy="32035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nb-NO"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endParaRPr lang="nb-NO" dirty="0"/>
          </a:p>
        </p:txBody>
      </p:sp>
      <p:sp>
        <p:nvSpPr>
          <p:cNvPr id="6" name="Footer Placeholder 5"/>
          <p:cNvSpPr>
            <a:spLocks noGrp="1"/>
          </p:cNvSpPr>
          <p:nvPr>
            <p:ph type="ftr" sz="quarter" idx="11"/>
          </p:nvPr>
        </p:nvSpPr>
        <p:spPr/>
        <p:txBody>
          <a:bodyPr/>
          <a:lstStyle/>
          <a:p>
            <a:endParaRPr lang="nb-NO" dirty="0"/>
          </a:p>
        </p:txBody>
      </p:sp>
      <p:sp>
        <p:nvSpPr>
          <p:cNvPr id="7" name="Slide Number Placeholder 6"/>
          <p:cNvSpPr>
            <a:spLocks noGrp="1"/>
          </p:cNvSpPr>
          <p:nvPr>
            <p:ph type="sldNum" sz="quarter" idx="12"/>
          </p:nvPr>
        </p:nvSpPr>
        <p:spPr/>
        <p:txBody>
          <a:bodyPr/>
          <a:lstStyle/>
          <a:p>
            <a:fld id="{55A59C3B-63C1-044D-AC51-697EEB1DD0CA}" type="slidenum">
              <a:rPr lang="nb-NO" smtClean="0"/>
              <a:pPr/>
              <a:t>‹#›</a:t>
            </a:fld>
            <a:endParaRPr lang="nb-NO"/>
          </a:p>
        </p:txBody>
      </p:sp>
    </p:spTree>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tif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371600"/>
            <a:ext cx="8229600" cy="628640"/>
          </a:xfrm>
          <a:prstGeom prst="rect">
            <a:avLst/>
          </a:prstGeom>
        </p:spPr>
        <p:txBody>
          <a:bodyPr vert="horz" lIns="91440" tIns="45720" rIns="91440" bIns="45720" rtlCol="0" anchor="ctr">
            <a:normAutofit/>
          </a:bodyPr>
          <a:lstStyle/>
          <a:p>
            <a:r>
              <a:rPr lang="en-US" dirty="0" smtClean="0"/>
              <a:t>Click to edit Master title style</a:t>
            </a:r>
            <a:endParaRPr lang="nb-NO" dirty="0"/>
          </a:p>
        </p:txBody>
      </p:sp>
      <p:sp>
        <p:nvSpPr>
          <p:cNvPr id="3" name="Text Placeholder 2"/>
          <p:cNvSpPr>
            <a:spLocks noGrp="1"/>
          </p:cNvSpPr>
          <p:nvPr>
            <p:ph type="body" idx="1"/>
          </p:nvPr>
        </p:nvSpPr>
        <p:spPr>
          <a:xfrm>
            <a:off x="457200" y="2143116"/>
            <a:ext cx="8229600" cy="421323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a:solidFill>
                  <a:schemeClr val="tx1">
                    <a:tint val="75000"/>
                  </a:schemeClr>
                </a:solidFill>
                <a:latin typeface="R Concorde Roman"/>
                <a:cs typeface="R Concorde Roman"/>
              </a:defRPr>
            </a:lvl1pPr>
          </a:lstStyle>
          <a:p>
            <a:r>
              <a:rPr lang="nb-NO" dirty="0" smtClean="0"/>
              <a:t>Januar 2010</a:t>
            </a:r>
            <a:endParaRPr lang="nb-NO"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b="0" i="0">
                <a:solidFill>
                  <a:schemeClr val="tx1">
                    <a:tint val="75000"/>
                  </a:schemeClr>
                </a:solidFill>
                <a:latin typeface="R Concorde Roman"/>
                <a:cs typeface="R Concorde Roman"/>
              </a:defRPr>
            </a:lvl1pPr>
          </a:lstStyle>
          <a:p>
            <a:endParaRPr lang="nb-NO"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b="0" i="0">
                <a:solidFill>
                  <a:schemeClr val="tx1">
                    <a:tint val="75000"/>
                  </a:schemeClr>
                </a:solidFill>
                <a:latin typeface="R Concorde Roman"/>
                <a:cs typeface="R Concorde Roman"/>
              </a:defRPr>
            </a:lvl1pPr>
          </a:lstStyle>
          <a:p>
            <a:fld id="{55A59C3B-63C1-044D-AC51-697EEB1DD0CA}" type="slidenum">
              <a:rPr lang="nb-NO" smtClean="0"/>
              <a:pPr/>
              <a:t>‹#›</a:t>
            </a:fld>
            <a:endParaRPr lang="nb-NO" dirty="0"/>
          </a:p>
        </p:txBody>
      </p:sp>
      <p:pic>
        <p:nvPicPr>
          <p:cNvPr id="11" name="Picture 10" descr="PP-toppmal-flat.tif"/>
          <p:cNvPicPr>
            <a:picLocks noChangeAspect="1"/>
          </p:cNvPicPr>
          <p:nvPr/>
        </p:nvPicPr>
        <p:blipFill>
          <a:blip r:embed="rId9"/>
          <a:stretch>
            <a:fillRect/>
          </a:stretch>
        </p:blipFill>
        <p:spPr>
          <a:xfrm>
            <a:off x="0" y="0"/>
            <a:ext cx="9144000" cy="124358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 id="2147483657" r:id="rId7"/>
  </p:sldLayoutIdLst>
  <p:transition spd="slow">
    <p:fade/>
  </p:transition>
  <p:hf hdr="0"/>
  <p:txStyles>
    <p:titleStyle>
      <a:lvl1pPr algn="l" defTabSz="457200" rtl="0" eaLnBrk="1" latinLnBrk="0" hangingPunct="1">
        <a:spcBef>
          <a:spcPct val="0"/>
        </a:spcBef>
        <a:buNone/>
        <a:defRPr sz="3200" b="1" i="0" kern="1200">
          <a:solidFill>
            <a:schemeClr val="tx1"/>
          </a:solidFill>
          <a:latin typeface="Calibri" pitchFamily="34" charset="0"/>
          <a:ea typeface="+mj-ea"/>
          <a:cs typeface="Arial Bold"/>
        </a:defRPr>
      </a:lvl1pPr>
    </p:titleStyle>
    <p:bodyStyle>
      <a:lvl1pPr marL="342900" indent="-342900" algn="l" defTabSz="457200" rtl="0" eaLnBrk="1" latinLnBrk="0" hangingPunct="1">
        <a:spcBef>
          <a:spcPct val="20000"/>
        </a:spcBef>
        <a:buFont typeface="Arial"/>
        <a:buChar char="•"/>
        <a:defRPr sz="2800" b="0" i="0" kern="1200">
          <a:solidFill>
            <a:schemeClr val="tx1"/>
          </a:solidFill>
          <a:latin typeface="Calibri" pitchFamily="34" charset="0"/>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Calibri" pitchFamily="34" charset="0"/>
          <a:ea typeface="+mn-ea"/>
          <a:cs typeface="Arial"/>
        </a:defRPr>
      </a:lvl2pPr>
      <a:lvl3pPr marL="1143000" indent="-228600" algn="l" defTabSz="457200" rtl="0" eaLnBrk="1" latinLnBrk="0" hangingPunct="1">
        <a:spcBef>
          <a:spcPct val="20000"/>
        </a:spcBef>
        <a:buFont typeface="Arial"/>
        <a:buChar char="•"/>
        <a:defRPr sz="2000" b="0" i="0" kern="1200">
          <a:solidFill>
            <a:schemeClr val="tx1"/>
          </a:solidFill>
          <a:latin typeface="Calibri" pitchFamily="34" charset="0"/>
          <a:ea typeface="+mn-ea"/>
          <a:cs typeface="Arial"/>
        </a:defRPr>
      </a:lvl3pPr>
      <a:lvl4pPr marL="1600200" indent="-228600" algn="l" defTabSz="457200" rtl="0" eaLnBrk="1" latinLnBrk="0" hangingPunct="1">
        <a:spcBef>
          <a:spcPct val="20000"/>
        </a:spcBef>
        <a:buFont typeface="Arial"/>
        <a:buChar char="–"/>
        <a:defRPr sz="1800" b="0" i="0" kern="1200">
          <a:solidFill>
            <a:schemeClr val="tx1"/>
          </a:solidFill>
          <a:latin typeface="Calibri" pitchFamily="34" charset="0"/>
          <a:ea typeface="+mn-ea"/>
          <a:cs typeface="Arial"/>
        </a:defRPr>
      </a:lvl4pPr>
      <a:lvl5pPr marL="2057400" indent="-228600" algn="l" defTabSz="457200" rtl="0" eaLnBrk="1" latinLnBrk="0" hangingPunct="1">
        <a:spcBef>
          <a:spcPct val="20000"/>
        </a:spcBef>
        <a:buFont typeface="Arial"/>
        <a:buChar char="»"/>
        <a:defRPr sz="1800" b="0" i="0" kern="1200">
          <a:solidFill>
            <a:schemeClr val="tx1"/>
          </a:solidFill>
          <a:latin typeface="Calibri" pitchFamily="34" charset="0"/>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ctrTitle"/>
          </p:nvPr>
        </p:nvSpPr>
        <p:spPr>
          <a:xfrm>
            <a:off x="571472" y="3824270"/>
            <a:ext cx="7772400" cy="2500330"/>
          </a:xfrm>
        </p:spPr>
        <p:txBody>
          <a:bodyPr>
            <a:normAutofit/>
          </a:bodyPr>
          <a:lstStyle/>
          <a:p>
            <a:r>
              <a:rPr lang="nb-NO" dirty="0" smtClean="0"/>
              <a:t>HR satsing og oppfølging av Charter og Code</a:t>
            </a:r>
            <a:br>
              <a:rPr lang="nb-NO" dirty="0" smtClean="0"/>
            </a:br>
            <a:r>
              <a:rPr lang="nb-NO" dirty="0" smtClean="0">
                <a:solidFill>
                  <a:schemeClr val="tx1">
                    <a:lumMod val="50000"/>
                    <a:lumOff val="50000"/>
                  </a:schemeClr>
                </a:solidFill>
              </a:rPr>
              <a:t>Orientering for Universitetsstyret</a:t>
            </a:r>
            <a:br>
              <a:rPr lang="nb-NO" dirty="0" smtClean="0">
                <a:solidFill>
                  <a:schemeClr val="tx1">
                    <a:lumMod val="50000"/>
                    <a:lumOff val="50000"/>
                  </a:schemeClr>
                </a:solidFill>
              </a:rPr>
            </a:br>
            <a:r>
              <a:rPr lang="nb-NO" dirty="0" smtClean="0">
                <a:solidFill>
                  <a:schemeClr val="tx1">
                    <a:lumMod val="50000"/>
                    <a:lumOff val="50000"/>
                  </a:schemeClr>
                </a:solidFill>
              </a:rPr>
              <a:t>2. mars 2010</a:t>
            </a:r>
            <a:endParaRPr lang="nb-NO" dirty="0">
              <a:solidFill>
                <a:schemeClr val="tx1">
                  <a:lumMod val="50000"/>
                  <a:lumOff val="50000"/>
                </a:schemeClr>
              </a:solidFill>
            </a:endParaRPr>
          </a:p>
        </p:txBody>
      </p:sp>
      <p:pic>
        <p:nvPicPr>
          <p:cNvPr id="5" name="Picture 4" descr="SamarbeidHender.jpg"/>
          <p:cNvPicPr>
            <a:picLocks noChangeAspect="1"/>
          </p:cNvPicPr>
          <p:nvPr/>
        </p:nvPicPr>
        <p:blipFill>
          <a:blip r:embed="rId2"/>
          <a:stretch>
            <a:fillRect/>
          </a:stretch>
        </p:blipFill>
        <p:spPr>
          <a:xfrm>
            <a:off x="3000364" y="1643050"/>
            <a:ext cx="2852928" cy="2353056"/>
          </a:xfrm>
          <a:prstGeom prst="rect">
            <a:avLst/>
          </a:prstGeom>
          <a:effectLst>
            <a:outerShdw blurRad="50800" dist="38100" dir="2700000" algn="br">
              <a:srgbClr val="000000">
                <a:alpha val="43000"/>
              </a:srgbClr>
            </a:outerShdw>
          </a:effectLst>
        </p:spPr>
      </p:pic>
      <p:sp>
        <p:nvSpPr>
          <p:cNvPr id="7" name="Footer Placeholder 4"/>
          <p:cNvSpPr>
            <a:spLocks noGrp="1"/>
          </p:cNvSpPr>
          <p:nvPr>
            <p:ph type="ftr" sz="quarter" idx="11"/>
          </p:nvPr>
        </p:nvSpPr>
        <p:spPr>
          <a:xfrm>
            <a:off x="3124200" y="6356350"/>
            <a:ext cx="2895600" cy="365125"/>
          </a:xfrm>
        </p:spPr>
        <p:txBody>
          <a:bodyPr/>
          <a:lstStyle/>
          <a:p>
            <a:r>
              <a:rPr lang="nb-NO" dirty="0" err="1" smtClean="0"/>
              <a:t>HR-direktør</a:t>
            </a:r>
            <a:r>
              <a:rPr lang="nb-NO" dirty="0" smtClean="0"/>
              <a:t> Anita Sandberg</a:t>
            </a:r>
            <a:endParaRPr lang="nb-NO" dirty="0"/>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9600" y="427038"/>
            <a:ext cx="8229600" cy="1143000"/>
          </a:xfrm>
          <a:prstGeom prst="rect">
            <a:avLst/>
          </a:prstGeom>
        </p:spPr>
        <p:txBody>
          <a:bodyPr vert="horz" lIns="91440" tIns="45720" rIns="91440" bIns="45720" rtlCol="0" anchor="ctr">
            <a:normAutofit/>
          </a:bodyPr>
          <a:lstStyle/>
          <a:p>
            <a:pPr marL="514350" indent="-514350" algn="ctr">
              <a:buFont typeface="+mj-lt"/>
              <a:buAutoNum type="arabicPeriod"/>
            </a:pPr>
            <a:endParaRPr lang="nb-NO" sz="4400" dirty="0"/>
          </a:p>
        </p:txBody>
      </p:sp>
      <p:sp>
        <p:nvSpPr>
          <p:cNvPr id="5"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p>
            <a:endParaRPr lang="nb-NO" sz="3600" i="1" dirty="0"/>
          </a:p>
        </p:txBody>
      </p:sp>
      <p:sp>
        <p:nvSpPr>
          <p:cNvPr id="6" name="Title 5"/>
          <p:cNvSpPr>
            <a:spLocks noGrp="1"/>
          </p:cNvSpPr>
          <p:nvPr>
            <p:ph type="title"/>
          </p:nvPr>
        </p:nvSpPr>
        <p:spPr>
          <a:xfrm>
            <a:off x="609600" y="1570039"/>
            <a:ext cx="5962664" cy="1144582"/>
          </a:xfrm>
        </p:spPr>
        <p:txBody>
          <a:bodyPr>
            <a:noAutofit/>
          </a:bodyPr>
          <a:lstStyle/>
          <a:p>
            <a:r>
              <a:rPr lang="nb-NO" sz="3200" dirty="0" smtClean="0"/>
              <a:t>Europeisk satsing på </a:t>
            </a:r>
            <a:r>
              <a:rPr lang="nb-NO" sz="3200" dirty="0" smtClean="0"/>
              <a:t/>
            </a:r>
            <a:br>
              <a:rPr lang="nb-NO" sz="3200" dirty="0" smtClean="0"/>
            </a:br>
            <a:r>
              <a:rPr lang="nb-NO" sz="3200" dirty="0" smtClean="0"/>
              <a:t>forskernes </a:t>
            </a:r>
            <a:r>
              <a:rPr lang="nb-NO" sz="3200" dirty="0" smtClean="0"/>
              <a:t>arbeidsforhold </a:t>
            </a:r>
            <a:endParaRPr lang="nb-NO" sz="3200" dirty="0"/>
          </a:p>
        </p:txBody>
      </p:sp>
      <p:sp>
        <p:nvSpPr>
          <p:cNvPr id="7" name="Content Placeholder 6"/>
          <p:cNvSpPr>
            <a:spLocks noGrp="1"/>
          </p:cNvSpPr>
          <p:nvPr>
            <p:ph idx="1"/>
          </p:nvPr>
        </p:nvSpPr>
        <p:spPr>
          <a:xfrm>
            <a:off x="457200" y="2714621"/>
            <a:ext cx="8382000" cy="3563941"/>
          </a:xfrm>
        </p:spPr>
        <p:txBody>
          <a:bodyPr>
            <a:noAutofit/>
          </a:bodyPr>
          <a:lstStyle/>
          <a:p>
            <a:r>
              <a:rPr lang="nb-NO" dirty="0" smtClean="0"/>
              <a:t>European Research Area</a:t>
            </a:r>
          </a:p>
          <a:p>
            <a:pPr lvl="1"/>
            <a:r>
              <a:rPr lang="nb-NO" dirty="0" smtClean="0"/>
              <a:t>styrke </a:t>
            </a:r>
            <a:r>
              <a:rPr lang="nb-NO" dirty="0" smtClean="0"/>
              <a:t>forskning som grunnlag for innovasjon og utvikling </a:t>
            </a:r>
            <a:endParaRPr lang="nb-NO" dirty="0" smtClean="0"/>
          </a:p>
          <a:p>
            <a:pPr lvl="1"/>
            <a:r>
              <a:rPr lang="nb-NO" dirty="0" smtClean="0"/>
              <a:t>gjøre </a:t>
            </a:r>
            <a:r>
              <a:rPr lang="nb-NO" dirty="0" smtClean="0"/>
              <a:t>Europa globalt </a:t>
            </a:r>
            <a:r>
              <a:rPr lang="nb-NO" dirty="0" smtClean="0"/>
              <a:t>konkurransedyktig</a:t>
            </a:r>
          </a:p>
          <a:p>
            <a:pPr lvl="1"/>
            <a:r>
              <a:rPr lang="nb-NO" dirty="0" smtClean="0"/>
              <a:t>utvikle </a:t>
            </a:r>
            <a:r>
              <a:rPr lang="nb-NO" dirty="0" smtClean="0"/>
              <a:t>et attraktivt, åpent og bærekraftig europeisk arbeidsmarked for forskere</a:t>
            </a:r>
            <a:endParaRPr lang="nb-NO" dirty="0" smtClean="0"/>
          </a:p>
          <a:p>
            <a:r>
              <a:rPr lang="nb-NO" dirty="0" smtClean="0"/>
              <a:t>2005: </a:t>
            </a:r>
            <a:r>
              <a:rPr lang="nb-NO" sz="2400" i="1" dirty="0" smtClean="0"/>
              <a:t>The </a:t>
            </a:r>
            <a:r>
              <a:rPr lang="nb-NO" sz="2400" i="1" dirty="0" smtClean="0"/>
              <a:t>European Charter for </a:t>
            </a:r>
            <a:r>
              <a:rPr lang="nb-NO" sz="2400" i="1" dirty="0" err="1" smtClean="0"/>
              <a:t>Researchers</a:t>
            </a:r>
            <a:r>
              <a:rPr lang="nb-NO" sz="2400" i="1" dirty="0" smtClean="0"/>
              <a:t> </a:t>
            </a:r>
            <a:r>
              <a:rPr lang="nb-NO" sz="2400" i="1" dirty="0" smtClean="0"/>
              <a:t/>
            </a:r>
            <a:br>
              <a:rPr lang="nb-NO" sz="2400" i="1" dirty="0" smtClean="0"/>
            </a:br>
            <a:r>
              <a:rPr lang="nb-NO" sz="2400" i="1" dirty="0" smtClean="0"/>
              <a:t>		    The </a:t>
            </a:r>
            <a:r>
              <a:rPr lang="nb-NO" sz="2400" i="1" dirty="0" smtClean="0"/>
              <a:t>Code </a:t>
            </a:r>
            <a:r>
              <a:rPr lang="nb-NO" sz="2400" i="1" dirty="0" err="1" smtClean="0"/>
              <a:t>of</a:t>
            </a:r>
            <a:r>
              <a:rPr lang="nb-NO" sz="2400" i="1" dirty="0" smtClean="0"/>
              <a:t> </a:t>
            </a:r>
            <a:r>
              <a:rPr lang="nb-NO" sz="2400" i="1" dirty="0" err="1" smtClean="0"/>
              <a:t>Conduct</a:t>
            </a:r>
            <a:r>
              <a:rPr lang="nb-NO" sz="2400" i="1" dirty="0" smtClean="0"/>
              <a:t> for </a:t>
            </a:r>
            <a:r>
              <a:rPr lang="nb-NO" sz="2400" i="1" dirty="0" err="1" smtClean="0"/>
              <a:t>the</a:t>
            </a:r>
            <a:r>
              <a:rPr lang="nb-NO" sz="2400" i="1" dirty="0" smtClean="0"/>
              <a:t> </a:t>
            </a:r>
            <a:r>
              <a:rPr lang="nb-NO" sz="2400" i="1" dirty="0" err="1" smtClean="0"/>
              <a:t>Recruitment</a:t>
            </a:r>
            <a:r>
              <a:rPr lang="nb-NO" sz="2400" i="1" dirty="0" smtClean="0"/>
              <a:t> </a:t>
            </a:r>
            <a:r>
              <a:rPr lang="nb-NO" sz="2400" i="1" dirty="0" err="1" smtClean="0"/>
              <a:t>of</a:t>
            </a:r>
            <a:r>
              <a:rPr lang="nb-NO" sz="2400" i="1" dirty="0" smtClean="0"/>
              <a:t> </a:t>
            </a:r>
            <a:r>
              <a:rPr lang="nb-NO" sz="2400" i="1" dirty="0" smtClean="0"/>
              <a:t> </a:t>
            </a:r>
            <a:r>
              <a:rPr lang="nb-NO" sz="2400" i="1" dirty="0" err="1" smtClean="0"/>
              <a:t>Researchers</a:t>
            </a:r>
            <a:endParaRPr lang="nb-NO" i="1" dirty="0" smtClean="0"/>
          </a:p>
        </p:txBody>
      </p:sp>
      <p:pic>
        <p:nvPicPr>
          <p:cNvPr id="11" name="Picture 10" descr="era-logo.jpg"/>
          <p:cNvPicPr>
            <a:picLocks noChangeAspect="1"/>
          </p:cNvPicPr>
          <p:nvPr/>
        </p:nvPicPr>
        <p:blipFill>
          <a:blip r:embed="rId3"/>
          <a:stretch>
            <a:fillRect/>
          </a:stretch>
        </p:blipFill>
        <p:spPr>
          <a:xfrm>
            <a:off x="7000892" y="1570038"/>
            <a:ext cx="1838308" cy="1424330"/>
          </a:xfrm>
          <a:prstGeom prst="rect">
            <a:avLst/>
          </a:prstGeom>
        </p:spPr>
      </p:pic>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smtClean="0"/>
              <a:t>HR </a:t>
            </a:r>
            <a:r>
              <a:rPr lang="nb-NO" dirty="0" err="1" smtClean="0"/>
              <a:t>Strategy</a:t>
            </a:r>
            <a:r>
              <a:rPr lang="nb-NO" dirty="0" smtClean="0"/>
              <a:t> for </a:t>
            </a:r>
            <a:r>
              <a:rPr lang="nb-NO" dirty="0" err="1" smtClean="0"/>
              <a:t>Researchers</a:t>
            </a:r>
            <a:endParaRPr lang="nb-NO" dirty="0"/>
          </a:p>
        </p:txBody>
      </p:sp>
      <p:sp>
        <p:nvSpPr>
          <p:cNvPr id="3" name="Content Placeholder 2"/>
          <p:cNvSpPr>
            <a:spLocks noGrp="1"/>
          </p:cNvSpPr>
          <p:nvPr>
            <p:ph idx="1"/>
          </p:nvPr>
        </p:nvSpPr>
        <p:spPr/>
        <p:txBody>
          <a:bodyPr/>
          <a:lstStyle/>
          <a:p>
            <a:r>
              <a:rPr lang="nb-NO" dirty="0" smtClean="0"/>
              <a:t>5-trinns program for </a:t>
            </a:r>
            <a:r>
              <a:rPr lang="nb-NO" dirty="0" err="1" smtClean="0"/>
              <a:t>HR-handlingsplan</a:t>
            </a:r>
            <a:r>
              <a:rPr lang="nb-NO" dirty="0" smtClean="0"/>
              <a:t>:</a:t>
            </a:r>
          </a:p>
          <a:p>
            <a:pPr lvl="1"/>
            <a:r>
              <a:rPr lang="nb-NO" dirty="0" smtClean="0"/>
              <a:t>Avviksanalyse</a:t>
            </a:r>
          </a:p>
          <a:p>
            <a:pPr lvl="1"/>
            <a:r>
              <a:rPr lang="nb-NO" dirty="0" smtClean="0"/>
              <a:t>Handlingsplan/strategi (2-årig)</a:t>
            </a:r>
          </a:p>
          <a:p>
            <a:pPr lvl="1"/>
            <a:r>
              <a:rPr lang="nb-NO" dirty="0" smtClean="0"/>
              <a:t>Publisering  - Anerkjennelse fra EU </a:t>
            </a:r>
          </a:p>
          <a:p>
            <a:pPr lvl="1"/>
            <a:r>
              <a:rPr lang="nb-NO" dirty="0" smtClean="0"/>
              <a:t>Internevaluering (2012)</a:t>
            </a:r>
          </a:p>
          <a:p>
            <a:pPr lvl="1"/>
            <a:r>
              <a:rPr lang="nb-NO" dirty="0" smtClean="0"/>
              <a:t>Ekstern evaluering (2014)</a:t>
            </a:r>
          </a:p>
          <a:p>
            <a:pPr lvl="1"/>
            <a:endParaRPr lang="nb-NO" dirty="0" smtClean="0"/>
          </a:p>
          <a:p>
            <a:r>
              <a:rPr lang="nb-NO" dirty="0" smtClean="0"/>
              <a:t>UiO deltar i nasjonal og europeisk ressursgruppe</a:t>
            </a:r>
          </a:p>
          <a:p>
            <a:pPr lvl="0">
              <a:buNone/>
            </a:pPr>
            <a:endParaRPr lang="nb-NO" dirty="0" smtClean="0"/>
          </a:p>
          <a:p>
            <a:endParaRPr lang="nb-NO" dirty="0"/>
          </a:p>
        </p:txBody>
      </p:sp>
      <p:sp>
        <p:nvSpPr>
          <p:cNvPr id="6" name="Slide Number Placeholder 5"/>
          <p:cNvSpPr>
            <a:spLocks noGrp="1"/>
          </p:cNvSpPr>
          <p:nvPr>
            <p:ph type="sldNum" sz="quarter" idx="12"/>
          </p:nvPr>
        </p:nvSpPr>
        <p:spPr/>
        <p:txBody>
          <a:bodyPr/>
          <a:lstStyle/>
          <a:p>
            <a:fld id="{55A59C3B-63C1-044D-AC51-697EEB1DD0CA}" type="slidenum">
              <a:rPr lang="nb-NO" smtClean="0"/>
              <a:pPr/>
              <a:t>3</a:t>
            </a:fld>
            <a:endParaRPr lang="nb-NO"/>
          </a:p>
        </p:txBody>
      </p:sp>
      <p:sp>
        <p:nvSpPr>
          <p:cNvPr id="9" name="Oval 8"/>
          <p:cNvSpPr/>
          <p:nvPr/>
        </p:nvSpPr>
        <p:spPr>
          <a:xfrm>
            <a:off x="5857884" y="3214686"/>
            <a:ext cx="1714512" cy="1571636"/>
          </a:xfrm>
          <a:prstGeom prst="ellipse">
            <a:avLst/>
          </a:prstGeom>
          <a:ln w="3810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smtClean="0"/>
              <a:t>HR Excellence in Research</a:t>
            </a:r>
            <a:endParaRPr lang="nb-NO" dirty="0"/>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057268"/>
          </a:xfrm>
        </p:spPr>
        <p:txBody>
          <a:bodyPr>
            <a:normAutofit/>
          </a:bodyPr>
          <a:lstStyle/>
          <a:p>
            <a:r>
              <a:rPr lang="nb-NO" dirty="0" smtClean="0"/>
              <a:t>HR og fremragende forskning</a:t>
            </a:r>
            <a:endParaRPr lang="nb-NO" dirty="0"/>
          </a:p>
        </p:txBody>
      </p:sp>
      <p:sp>
        <p:nvSpPr>
          <p:cNvPr id="3" name="Content Placeholder 2"/>
          <p:cNvSpPr>
            <a:spLocks noGrp="1"/>
          </p:cNvSpPr>
          <p:nvPr>
            <p:ph idx="1"/>
          </p:nvPr>
        </p:nvSpPr>
        <p:spPr>
          <a:xfrm>
            <a:off x="457200" y="2428868"/>
            <a:ext cx="8229600" cy="3927482"/>
          </a:xfrm>
        </p:spPr>
        <p:txBody>
          <a:bodyPr/>
          <a:lstStyle/>
          <a:p>
            <a:r>
              <a:rPr lang="nb-NO" dirty="0" smtClean="0"/>
              <a:t>Forskere vil velge institusjonene som tilbyr de beste arbeidsvilkårene – de beste forskerne har det valget</a:t>
            </a:r>
          </a:p>
          <a:p>
            <a:r>
              <a:rPr lang="nb-NO" dirty="0" smtClean="0"/>
              <a:t>Fremragende forskning - der forskere kan utvikle og utnytte sitt fulle potensial</a:t>
            </a:r>
          </a:p>
          <a:p>
            <a:pPr>
              <a:buNone/>
            </a:pPr>
            <a:r>
              <a:rPr lang="nb-NO" dirty="0" smtClean="0"/>
              <a:t>HR - en hovedutfordring i utkast til Strategi </a:t>
            </a:r>
            <a:r>
              <a:rPr lang="nb-NO" dirty="0" smtClean="0"/>
              <a:t>2020:</a:t>
            </a:r>
          </a:p>
          <a:p>
            <a:r>
              <a:rPr lang="nb-NO" i="1" dirty="0" smtClean="0"/>
              <a:t>”UiO </a:t>
            </a:r>
            <a:r>
              <a:rPr lang="nb-NO" i="1" dirty="0" smtClean="0"/>
              <a:t>skal etablere et helhetlig program for menneskelige og materielle ressursers bidrag til kunnskapsproduksjonen”</a:t>
            </a:r>
            <a:endParaRPr lang="nb-NO" dirty="0"/>
          </a:p>
        </p:txBody>
      </p:sp>
      <p:sp>
        <p:nvSpPr>
          <p:cNvPr id="6" name="Slide Number Placeholder 5"/>
          <p:cNvSpPr>
            <a:spLocks noGrp="1"/>
          </p:cNvSpPr>
          <p:nvPr>
            <p:ph type="sldNum" sz="quarter" idx="12"/>
          </p:nvPr>
        </p:nvSpPr>
        <p:spPr/>
        <p:txBody>
          <a:bodyPr/>
          <a:lstStyle/>
          <a:p>
            <a:fld id="{55A59C3B-63C1-044D-AC51-697EEB1DD0CA}" type="slidenum">
              <a:rPr lang="nb-NO" smtClean="0"/>
              <a:pPr/>
              <a:t>4</a:t>
            </a:fld>
            <a:endParaRPr lang="nb-NO"/>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0"/>
            <a:ext cx="8229600" cy="1557334"/>
          </a:xfrm>
        </p:spPr>
        <p:txBody>
          <a:bodyPr>
            <a:normAutofit/>
          </a:bodyPr>
          <a:lstStyle/>
          <a:p>
            <a:pPr>
              <a:buClr>
                <a:schemeClr val="accent2">
                  <a:lumMod val="75000"/>
                </a:schemeClr>
              </a:buClr>
            </a:pPr>
            <a:r>
              <a:rPr lang="nb-NO" sz="4000" dirty="0" smtClean="0"/>
              <a:t>Utvalgte utfordringer:</a:t>
            </a:r>
            <a:r>
              <a:rPr lang="nb-NO" sz="4000" i="1" dirty="0" smtClean="0"/>
              <a:t/>
            </a:r>
            <a:br>
              <a:rPr lang="nb-NO" sz="4000" i="1" dirty="0" smtClean="0"/>
            </a:br>
            <a:endParaRPr lang="nb-NO" sz="4000" dirty="0"/>
          </a:p>
        </p:txBody>
      </p:sp>
      <p:sp>
        <p:nvSpPr>
          <p:cNvPr id="4" name="Content Placeholder 3"/>
          <p:cNvSpPr>
            <a:spLocks noGrp="1"/>
          </p:cNvSpPr>
          <p:nvPr>
            <p:ph idx="1"/>
          </p:nvPr>
        </p:nvSpPr>
        <p:spPr>
          <a:xfrm>
            <a:off x="457200" y="2571744"/>
            <a:ext cx="8229600" cy="3786214"/>
          </a:xfrm>
        </p:spPr>
        <p:txBody>
          <a:bodyPr>
            <a:noAutofit/>
          </a:bodyPr>
          <a:lstStyle/>
          <a:p>
            <a:pPr lvl="0"/>
            <a:r>
              <a:rPr lang="nb-NO" b="1" dirty="0" smtClean="0"/>
              <a:t>Rekruttering </a:t>
            </a:r>
            <a:endParaRPr lang="nb-NO" dirty="0" smtClean="0"/>
          </a:p>
          <a:p>
            <a:pPr lvl="1"/>
            <a:r>
              <a:rPr lang="nb-NO" sz="2000" dirty="0" smtClean="0"/>
              <a:t>langsiktige </a:t>
            </a:r>
            <a:r>
              <a:rPr lang="nb-NO" sz="2000" dirty="0" smtClean="0"/>
              <a:t>stillingsplaner </a:t>
            </a:r>
            <a:endParaRPr lang="nb-NO" sz="2000" dirty="0" smtClean="0"/>
          </a:p>
          <a:p>
            <a:pPr lvl="1"/>
            <a:r>
              <a:rPr lang="nb-NO" sz="2000" dirty="0" smtClean="0"/>
              <a:t>rekrutteringskompetanse</a:t>
            </a:r>
            <a:endParaRPr lang="nb-NO" sz="2000" dirty="0" smtClean="0"/>
          </a:p>
          <a:p>
            <a:pPr lvl="0"/>
            <a:r>
              <a:rPr lang="nb-NO" b="1" dirty="0" smtClean="0"/>
              <a:t>Oppfølging av midlertidig ansatte</a:t>
            </a:r>
            <a:endParaRPr lang="nb-NO" dirty="0" smtClean="0"/>
          </a:p>
          <a:p>
            <a:pPr lvl="1"/>
            <a:r>
              <a:rPr lang="nb-NO" sz="2000" dirty="0" smtClean="0"/>
              <a:t>karriereutvikling </a:t>
            </a:r>
            <a:r>
              <a:rPr lang="nb-NO" sz="2000" dirty="0" smtClean="0"/>
              <a:t>og – rådgivning for postdoktorer </a:t>
            </a:r>
            <a:r>
              <a:rPr lang="nb-NO" sz="2000" dirty="0" smtClean="0"/>
              <a:t/>
            </a:r>
            <a:br>
              <a:rPr lang="nb-NO" sz="2000" dirty="0" smtClean="0"/>
            </a:br>
            <a:r>
              <a:rPr lang="nb-NO" sz="2000" dirty="0" smtClean="0"/>
              <a:t>og </a:t>
            </a:r>
            <a:r>
              <a:rPr lang="nb-NO" sz="2000" dirty="0" smtClean="0"/>
              <a:t>midlertidig ansatte </a:t>
            </a:r>
            <a:r>
              <a:rPr lang="nb-NO" sz="2000" dirty="0" smtClean="0"/>
              <a:t>forskere</a:t>
            </a:r>
            <a:endParaRPr lang="nb-NO" sz="2000" dirty="0" smtClean="0"/>
          </a:p>
          <a:p>
            <a:pPr lvl="0"/>
            <a:r>
              <a:rPr lang="nb-NO" b="1" dirty="0" smtClean="0"/>
              <a:t>Kompetanseutvikling for vitenskapelig ansatte</a:t>
            </a:r>
            <a:endParaRPr lang="nb-NO" dirty="0" smtClean="0"/>
          </a:p>
          <a:p>
            <a:pPr lvl="1"/>
            <a:r>
              <a:rPr lang="nb-NO" sz="2000" dirty="0" smtClean="0"/>
              <a:t>Prosjektarbeid (verktøy + tverrfaglig samhandling</a:t>
            </a:r>
            <a:r>
              <a:rPr lang="nb-NO" sz="2000" dirty="0" smtClean="0"/>
              <a:t>)</a:t>
            </a:r>
            <a:endParaRPr lang="nb-NO" sz="2000" dirty="0" smtClean="0"/>
          </a:p>
          <a:p>
            <a:pPr marL="360000" indent="-360000"/>
            <a:endParaRPr lang="nb-NO" sz="3200" dirty="0" smtClean="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3000"/>
                            </p:stCondLst>
                            <p:childTnLst>
                              <p:par>
                                <p:cTn id="8" presetID="1" presetClass="entr" presetSubtype="0" fill="hold" nodeType="afterEffect">
                                  <p:stCondLst>
                                    <p:cond delay="300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6000"/>
                            </p:stCondLst>
                            <p:childTnLst>
                              <p:par>
                                <p:cTn id="11" presetID="1" presetClass="entr" presetSubtype="0" fill="hold" nodeType="afterEffect">
                                  <p:stCondLst>
                                    <p:cond delay="300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9000"/>
                            </p:stCondLst>
                            <p:childTnLst>
                              <p:par>
                                <p:cTn id="14" presetID="1" presetClass="entr" presetSubtype="0" fill="hold" nodeType="afterEffect">
                                  <p:stCondLst>
                                    <p:cond delay="300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12000"/>
                            </p:stCondLst>
                            <p:childTnLst>
                              <p:par>
                                <p:cTn id="17" presetID="1" presetClass="entr" presetSubtype="0" fill="hold" nodeType="afterEffect">
                                  <p:stCondLst>
                                    <p:cond delay="300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15000"/>
                            </p:stCondLst>
                            <p:childTnLst>
                              <p:par>
                                <p:cTn id="20" presetID="1" presetClass="entr" presetSubtype="0" fill="hold" nodeType="afterEffect">
                                  <p:stCondLst>
                                    <p:cond delay="300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18000"/>
                            </p:stCondLst>
                            <p:childTnLst>
                              <p:par>
                                <p:cTn id="23" presetID="1" presetClass="entr" presetSubtype="0" fill="hold" nodeType="afterEffect">
                                  <p:stCondLst>
                                    <p:cond delay="300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ui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uio</Template>
  <TotalTime>1781</TotalTime>
  <Words>591</Words>
  <Application>Microsoft Office PowerPoint</Application>
  <PresentationFormat>On-screen Show (4:3)</PresentationFormat>
  <Paragraphs>69</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uio</vt:lpstr>
      <vt:lpstr>HR satsing og oppfølging av Charter og Code Orientering for Universitetsstyret 2. mars 2010</vt:lpstr>
      <vt:lpstr>Europeisk satsing på  forskernes arbeidsforhold </vt:lpstr>
      <vt:lpstr>HR Strategy for Researchers</vt:lpstr>
      <vt:lpstr>HR og fremragende forskning</vt:lpstr>
      <vt:lpstr>Utvalgte utfordringer: </vt:lpstr>
    </vt:vector>
  </TitlesOfParts>
  <Company>Universitetet i Oslo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Utkast til høringsnotat</dc:title>
  <dc:creator>Bjørn Haugstad</dc:creator>
  <cp:lastModifiedBy>Aleksandra Witczak Haugstad</cp:lastModifiedBy>
  <cp:revision>136</cp:revision>
  <cp:lastPrinted>2009-11-23T15:08:45Z</cp:lastPrinted>
  <dcterms:created xsi:type="dcterms:W3CDTF">2009-11-23T14:31:07Z</dcterms:created>
  <dcterms:modified xsi:type="dcterms:W3CDTF">2010-03-01T14:39:29Z</dcterms:modified>
</cp:coreProperties>
</file>