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sldIdLst>
    <p:sldId id="257" r:id="rId2"/>
    <p:sldId id="261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7667" autoAdjust="0"/>
  </p:normalViewPr>
  <p:slideViewPr>
    <p:cSldViewPr>
      <p:cViewPr varScale="1">
        <p:scale>
          <a:sx n="73" d="100"/>
          <a:sy n="73" d="100"/>
        </p:scale>
        <p:origin x="-720" y="-10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4068003-6307-4AD3-A259-E393D5277B88}" type="datetimeFigureOut">
              <a:rPr lang="nb-NO" smtClean="0"/>
              <a:pPr/>
              <a:t>01.03.2010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4D4F43D-C765-4F27-BDB9-EF37E5F427AA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2286000"/>
            <a:ext cx="69342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52600" y="3429000"/>
            <a:ext cx="69342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85786" y="838200"/>
            <a:ext cx="7901014" cy="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5786" y="1857364"/>
            <a:ext cx="7901014" cy="423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itchFamily="34" charset="0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itchFamily="34" charset="0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Calibri" pitchFamily="34" charset="0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libri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71472" y="2500306"/>
            <a:ext cx="4000528" cy="785818"/>
          </a:xfrm>
        </p:spPr>
        <p:txBody>
          <a:bodyPr>
            <a:noAutofit/>
          </a:bodyPr>
          <a:lstStyle/>
          <a:p>
            <a:r>
              <a:rPr lang="nb-NO" sz="2400" dirty="0" smtClean="0"/>
              <a:t>Fusjon Birkeland Innovasjon og </a:t>
            </a:r>
            <a:r>
              <a:rPr lang="nb-NO" sz="2400" dirty="0" err="1" smtClean="0"/>
              <a:t>Medinnova</a:t>
            </a:r>
            <a:endParaRPr lang="nb-NO" sz="2400" dirty="0"/>
          </a:p>
        </p:txBody>
      </p:sp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>
          <a:xfrm>
            <a:off x="642910" y="3214686"/>
            <a:ext cx="3643338" cy="1752600"/>
          </a:xfrm>
        </p:spPr>
        <p:txBody>
          <a:bodyPr anchor="b"/>
          <a:lstStyle/>
          <a:p>
            <a:r>
              <a:rPr lang="nb-NO" sz="2000" dirty="0" smtClean="0"/>
              <a:t>UiOs </a:t>
            </a:r>
            <a:r>
              <a:rPr lang="nb-NO" sz="2000" dirty="0" smtClean="0"/>
              <a:t>styremøte 2. mars 2010</a:t>
            </a:r>
            <a:endParaRPr lang="nb-NO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643182"/>
            <a:ext cx="4330996" cy="3248247"/>
          </a:xfrm>
          <a:prstGeom prst="rect">
            <a:avLst/>
          </a:prstGeom>
          <a:effectLst>
            <a:outerShdw blurRad="50800" dist="635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Saken initiert av universitetsstyret 16. desember 2008</a:t>
            </a:r>
          </a:p>
          <a:p>
            <a:r>
              <a:rPr lang="nb-NO" sz="2400" dirty="0" smtClean="0"/>
              <a:t>Birkeland Innovasjon og </a:t>
            </a:r>
            <a:r>
              <a:rPr lang="nb-NO" sz="2400" dirty="0" err="1" smtClean="0"/>
              <a:t>Medinnova</a:t>
            </a:r>
            <a:r>
              <a:rPr lang="nb-NO" sz="2400" dirty="0" smtClean="0"/>
              <a:t> betjener dels samme miljøer med like tjenester: sammenslåing vil kunne gi </a:t>
            </a:r>
            <a:r>
              <a:rPr lang="nb-NO" sz="2400" dirty="0" smtClean="0"/>
              <a:t>stordriftsfordeler, økt kompetanse i selskapet, tettere markedskontakt og ikke minst bedre oppfølging av eierinstitusjonenes </a:t>
            </a:r>
            <a:r>
              <a:rPr lang="nb-NO" sz="2400" dirty="0" smtClean="0"/>
              <a:t>brukere</a:t>
            </a:r>
          </a:p>
          <a:p>
            <a:r>
              <a:rPr lang="nb-NO" sz="2400" dirty="0" smtClean="0"/>
              <a:t>Responderer på politisk ønske om konsentrasjon av </a:t>
            </a:r>
            <a:br>
              <a:rPr lang="nb-NO" sz="2400" dirty="0" smtClean="0"/>
            </a:br>
            <a:r>
              <a:rPr lang="nb-NO" sz="2400" dirty="0" err="1" smtClean="0"/>
              <a:t>TTO-er/kommersialiseringsaktører</a:t>
            </a:r>
            <a:endParaRPr lang="nb-NO" sz="2400" dirty="0" smtClean="0"/>
          </a:p>
          <a:p>
            <a:endParaRPr lang="nb-NO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838200"/>
            <a:ext cx="7972452" cy="661974"/>
          </a:xfrm>
        </p:spPr>
        <p:txBody>
          <a:bodyPr/>
          <a:lstStyle/>
          <a:p>
            <a:r>
              <a:rPr lang="nb-NO" dirty="0" smtClean="0"/>
              <a:t>Felles arbeidsgruppe UiO og HSØ/OUS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714488"/>
            <a:ext cx="7901014" cy="43815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nb-NO" b="1" dirty="0" smtClean="0"/>
              <a:t>Fra HSØ/OUS</a:t>
            </a:r>
          </a:p>
          <a:p>
            <a:r>
              <a:rPr lang="nb-NO" dirty="0" smtClean="0"/>
              <a:t>Bjørn </a:t>
            </a:r>
            <a:r>
              <a:rPr lang="nb-NO" dirty="0" err="1" smtClean="0"/>
              <a:t>Grønli</a:t>
            </a:r>
            <a:r>
              <a:rPr lang="nb-NO" dirty="0" smtClean="0"/>
              <a:t>, spesialrådgiver Helse Sør- Øst RHF (leder)</a:t>
            </a:r>
          </a:p>
          <a:p>
            <a:r>
              <a:rPr lang="nb-NO" dirty="0" smtClean="0"/>
              <a:t>Ann- Margrethe Langbakk, juridisk direktør Helse Sør- Øst RHF</a:t>
            </a:r>
          </a:p>
          <a:p>
            <a:r>
              <a:rPr lang="nb-NO" dirty="0" smtClean="0"/>
              <a:t>Torstein </a:t>
            </a:r>
            <a:r>
              <a:rPr lang="nb-NO" dirty="0" err="1" smtClean="0"/>
              <a:t>Pålsrud</a:t>
            </a:r>
            <a:r>
              <a:rPr lang="nb-NO" dirty="0" smtClean="0"/>
              <a:t>, prosjektdirektør Helse Sør- Øst RHF</a:t>
            </a:r>
          </a:p>
          <a:p>
            <a:r>
              <a:rPr lang="nb-NO" dirty="0" smtClean="0"/>
              <a:t>Erlend S. Smeland, forskningsdirektør Oslo universitetssykehus  HF</a:t>
            </a:r>
          </a:p>
          <a:p>
            <a:r>
              <a:rPr lang="nb-NO" dirty="0" smtClean="0"/>
              <a:t>Inger Holen, forsknings- og utviklingsdirektør Sørlandet Sykehus HF</a:t>
            </a:r>
          </a:p>
          <a:p>
            <a:r>
              <a:rPr lang="nb-NO" dirty="0" smtClean="0"/>
              <a:t>Paul Hellandsvik, seniorrådgiver Helse Midt- Norge RHF</a:t>
            </a:r>
          </a:p>
          <a:p>
            <a:pPr lvl="0">
              <a:buNone/>
            </a:pPr>
            <a:r>
              <a:rPr lang="nb-NO" b="1" dirty="0" smtClean="0"/>
              <a:t>Fra UiO</a:t>
            </a:r>
          </a:p>
          <a:p>
            <a:pPr lvl="0"/>
            <a:r>
              <a:rPr lang="nb-NO" dirty="0" smtClean="0"/>
              <a:t>Bjørn </a:t>
            </a:r>
            <a:r>
              <a:rPr lang="nb-NO" dirty="0" smtClean="0"/>
              <a:t>Haugstad, Forskningsdirektør</a:t>
            </a:r>
          </a:p>
          <a:p>
            <a:pPr lvl="0"/>
            <a:r>
              <a:rPr lang="nb-NO" dirty="0" smtClean="0"/>
              <a:t>Ingrid Sogner, nestleder i forskningsadministrativ avdeling, </a:t>
            </a:r>
          </a:p>
          <a:p>
            <a:pPr lvl="0"/>
            <a:r>
              <a:rPr lang="nb-NO" dirty="0" smtClean="0"/>
              <a:t>Inger Stray Lien, spesialrådgiver</a:t>
            </a:r>
            <a:r>
              <a:rPr lang="nb-NO" i="1" dirty="0" smtClean="0"/>
              <a:t>, </a:t>
            </a:r>
            <a:r>
              <a:rPr lang="nb-NO" dirty="0" smtClean="0"/>
              <a:t>styreleder for Birkeland Innovasjon AS</a:t>
            </a:r>
          </a:p>
          <a:p>
            <a:pPr lvl="0"/>
            <a:r>
              <a:rPr lang="nb-NO" dirty="0" smtClean="0"/>
              <a:t>Hans Petter Graver, dekanus for Det juridiske fakultet,</a:t>
            </a:r>
          </a:p>
          <a:p>
            <a:r>
              <a:rPr lang="nb-NO" dirty="0" smtClean="0"/>
              <a:t>Ludvig </a:t>
            </a:r>
            <a:r>
              <a:rPr lang="nb-NO" dirty="0" err="1" smtClean="0"/>
              <a:t>Sollid</a:t>
            </a:r>
            <a:r>
              <a:rPr lang="nb-NO" dirty="0" smtClean="0"/>
              <a:t>, Senter for immunregulering, Det medisinske fakultet,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Sentrale problemstillinger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F</a:t>
            </a:r>
            <a:r>
              <a:rPr lang="nb-NO" sz="2400" dirty="0" smtClean="0"/>
              <a:t>ordeling </a:t>
            </a:r>
            <a:r>
              <a:rPr lang="nb-NO" sz="2400" dirty="0" smtClean="0"/>
              <a:t>av eierskapet til det sammenslåtte </a:t>
            </a:r>
            <a:r>
              <a:rPr lang="nb-NO" sz="2400" dirty="0" smtClean="0"/>
              <a:t>selskapet </a:t>
            </a:r>
          </a:p>
          <a:p>
            <a:r>
              <a:rPr lang="nb-NO" sz="2400" dirty="0" smtClean="0"/>
              <a:t>Transaksjonsmodell</a:t>
            </a:r>
          </a:p>
          <a:p>
            <a:r>
              <a:rPr lang="nb-NO" sz="2400" dirty="0" smtClean="0"/>
              <a:t>Finansiering </a:t>
            </a:r>
            <a:r>
              <a:rPr lang="nb-NO" sz="2400" dirty="0" smtClean="0"/>
              <a:t>av selskapet (kjerneaktiviteten i et TTO er realistisk sett et underskuddsforetak i mange år etter </a:t>
            </a:r>
            <a:r>
              <a:rPr lang="nb-NO" sz="2400" dirty="0" smtClean="0"/>
              <a:t>etablering)</a:t>
            </a:r>
          </a:p>
          <a:p>
            <a:r>
              <a:rPr lang="nb-NO" sz="2400" dirty="0" smtClean="0"/>
              <a:t>A</a:t>
            </a:r>
            <a:r>
              <a:rPr lang="nb-NO" sz="2400" dirty="0" smtClean="0"/>
              <a:t>ktivitetsområder </a:t>
            </a:r>
            <a:r>
              <a:rPr lang="nb-NO" sz="2400" dirty="0" smtClean="0"/>
              <a:t>for </a:t>
            </a:r>
            <a:r>
              <a:rPr lang="nb-NO" sz="2400" dirty="0" smtClean="0"/>
              <a:t>selskapet</a:t>
            </a:r>
          </a:p>
          <a:p>
            <a:r>
              <a:rPr lang="nb-NO" sz="2400" dirty="0" smtClean="0"/>
              <a:t>Styresammensetning,</a:t>
            </a:r>
          </a:p>
          <a:p>
            <a:r>
              <a:rPr lang="nb-NO" sz="2400" dirty="0" smtClean="0"/>
              <a:t>Prinsipper </a:t>
            </a:r>
            <a:r>
              <a:rPr lang="nb-NO" sz="2400" dirty="0" smtClean="0"/>
              <a:t>for eierstyring, herunder generelle føringer for </a:t>
            </a:r>
            <a:r>
              <a:rPr lang="nb-NO" sz="2400" dirty="0" smtClean="0"/>
              <a:t>selskapets drift 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vedtak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785926"/>
            <a:ext cx="7829576" cy="4572032"/>
          </a:xfrm>
        </p:spPr>
        <p:txBody>
          <a:bodyPr>
            <a:noAutofit/>
          </a:bodyPr>
          <a:lstStyle/>
          <a:p>
            <a:pPr marL="352425" lvl="0" indent="-352425">
              <a:spcBef>
                <a:spcPts val="300"/>
              </a:spcBef>
              <a:buFont typeface="+mj-lt"/>
              <a:buAutoNum type="arabicPeriod"/>
            </a:pPr>
            <a:r>
              <a:rPr lang="nb-NO" sz="2000" dirty="0" smtClean="0"/>
              <a:t>UiO oppretter sammen med OUS et holdingselskap som deretter gjennom oppkjøp overtar eierskapet av Birkeland Innovasjon AS og </a:t>
            </a:r>
            <a:r>
              <a:rPr lang="nb-NO" sz="2000" dirty="0" err="1" smtClean="0"/>
              <a:t>Medinnova</a:t>
            </a:r>
            <a:r>
              <a:rPr lang="nb-NO" sz="2000" dirty="0" smtClean="0"/>
              <a:t> AS, hvor UiO og OUS eier halvparten hver av holdingsselskapet. Styret tar den anslåtte salgsverdi på 20 mill kroner for Birkeland Innovasjon AS til etterretning. </a:t>
            </a:r>
          </a:p>
          <a:p>
            <a:pPr marL="352425" lvl="0" indent="-352425">
              <a:spcBef>
                <a:spcPts val="300"/>
              </a:spcBef>
              <a:buFont typeface="+mj-lt"/>
              <a:buAutoNum type="arabicPeriod"/>
            </a:pPr>
            <a:r>
              <a:rPr lang="nb-NO" sz="2000" dirty="0" smtClean="0"/>
              <a:t>Styret gir Rektor fullmakt til å fremforhandle og inngå aksjonæravtale med OUS som regulerer forhold som nevnt over. </a:t>
            </a:r>
          </a:p>
          <a:p>
            <a:pPr marL="352425" lvl="0" indent="-352425">
              <a:spcBef>
                <a:spcPts val="300"/>
              </a:spcBef>
              <a:buFont typeface="+mj-lt"/>
              <a:buAutoNum type="arabicPeriod"/>
            </a:pPr>
            <a:r>
              <a:rPr lang="nb-NO" sz="2000" dirty="0" smtClean="0"/>
              <a:t>Styret legger til grunn at UiO viderefører nivået på kjøp av tjenester fra det sammenslåtte selskapet, </a:t>
            </a:r>
            <a:r>
              <a:rPr lang="nb-NO" sz="2000" dirty="0" err="1" smtClean="0"/>
              <a:t>dvs</a:t>
            </a:r>
            <a:r>
              <a:rPr lang="nb-NO" sz="2000" dirty="0" smtClean="0"/>
              <a:t> 9 mill kroner årlig.</a:t>
            </a:r>
          </a:p>
          <a:p>
            <a:pPr marL="352425" lvl="0" indent="-352425">
              <a:spcBef>
                <a:spcPts val="300"/>
              </a:spcBef>
              <a:buFont typeface="+mj-lt"/>
              <a:buAutoNum type="arabicPeriod"/>
            </a:pPr>
            <a:r>
              <a:rPr lang="nb-NO" sz="2000" dirty="0" smtClean="0"/>
              <a:t>Styret godkjenner at nødvendig kapital for gjennomføring av transaksjonen hentes fra ubundet opparbeidet virksomhetskapital og </a:t>
            </a:r>
            <a:r>
              <a:rPr lang="nb-NO" sz="2000" dirty="0" err="1" smtClean="0"/>
              <a:t>Tøyenfondet</a:t>
            </a:r>
            <a:r>
              <a:rPr lang="nb-NO" sz="2000" dirty="0" smtClean="0"/>
              <a:t>, og deretter tilbakeføres når transaksjonen er </a:t>
            </a:r>
            <a:r>
              <a:rPr lang="nb-NO" sz="2000" dirty="0" smtClean="0"/>
              <a:t>gjennomført</a:t>
            </a:r>
          </a:p>
          <a:p>
            <a:pPr marL="352425" lvl="0" indent="-352425">
              <a:spcBef>
                <a:spcPts val="300"/>
              </a:spcBef>
              <a:buFont typeface="+mj-lt"/>
              <a:buAutoNum type="arabicPeriod"/>
            </a:pPr>
            <a:r>
              <a:rPr lang="nb-NO" sz="2000" dirty="0" smtClean="0"/>
              <a:t>Rektor gis fullmakt til å representere UiO ved stiftelsesmøtet for holdingselskapet, samt å peke ut styremedlemmer (Nytt </a:t>
            </a:r>
            <a:r>
              <a:rPr lang="nb-NO" sz="2000" dirty="0" err="1" smtClean="0"/>
              <a:t>ift</a:t>
            </a:r>
            <a:r>
              <a:rPr lang="nb-NO" sz="2000" dirty="0" smtClean="0"/>
              <a:t> utsendt)</a:t>
            </a:r>
            <a:endParaRPr lang="nb-NO" sz="20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351</Words>
  <Application>Microsoft Office PowerPoint</Application>
  <PresentationFormat>On-screen Show (4:3)</PresentationFormat>
  <Paragraphs>34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Blank Presentation</vt:lpstr>
      <vt:lpstr>Fusjon Birkeland Innovasjon og Medinnova</vt:lpstr>
      <vt:lpstr>Bakgrunn</vt:lpstr>
      <vt:lpstr>Felles arbeidsgruppe UiO og HSØ/OUS</vt:lpstr>
      <vt:lpstr>Sentrale problemstillinger</vt:lpstr>
      <vt:lpstr>Forslag til vedtak</vt:lpstr>
    </vt:vector>
  </TitlesOfParts>
  <Company>Rayon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Bjørn Haugstad</cp:lastModifiedBy>
  <cp:revision>9</cp:revision>
  <dcterms:created xsi:type="dcterms:W3CDTF">2010-02-05T10:13:31Z</dcterms:created>
  <dcterms:modified xsi:type="dcterms:W3CDTF">2010-03-01T21:19:56Z</dcterms:modified>
</cp:coreProperties>
</file>