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1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9144000" cy="6858000" type="screen4x3"/>
  <p:notesSz cx="6781800" cy="9918700"/>
  <p:custDataLst>
    <p:tags r:id="rId12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pitchFamily="1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pitchFamily="1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pitchFamily="1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pitchFamily="1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pitchFamily="1" charset="-128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charset="0"/>
        <a:ea typeface="ヒラギノ角ゴ Pro W3" pitchFamily="1" charset="-128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charset="0"/>
        <a:ea typeface="ヒラギノ角ゴ Pro W3" pitchFamily="1" charset="-128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charset="0"/>
        <a:ea typeface="ヒラギノ角ゴ Pro W3" pitchFamily="1" charset="-128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charset="0"/>
        <a:ea typeface="ヒラギノ角ゴ Pro W3" pitchFamily="1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787"/>
    <p:restoredTop sz="97667" autoAdjust="0"/>
  </p:normalViewPr>
  <p:slideViewPr>
    <p:cSldViewPr>
      <p:cViewPr varScale="1">
        <p:scale>
          <a:sx n="132" d="100"/>
          <a:sy n="132" d="100"/>
        </p:scale>
        <p:origin x="-90" y="-90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nb-NO"/>
  <c:style val="18"/>
  <c:chart>
    <c:autoTitleDeleted val="1"/>
    <c:view3D>
      <c:rotX val="30"/>
      <c:rotY val="108"/>
      <c:perspective val="30"/>
    </c:view3D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Column2</c:v>
                </c:pt>
              </c:strCache>
            </c:strRef>
          </c:tx>
          <c:explosion val="2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dirty="0" err="1">
                        <a:latin typeface="Calibri" pitchFamily="34" charset="0"/>
                      </a:rPr>
                      <a:t>UiO-enheter</a:t>
                    </a:r>
                    <a:r>
                      <a:rPr lang="en-US" dirty="0">
                        <a:latin typeface="Calibri" pitchFamily="34" charset="0"/>
                      </a:rPr>
                      <a:t>; 22 %</a:t>
                    </a:r>
                  </a:p>
                </c:rich>
              </c:tx>
              <c:dLblPos val="bestFit"/>
              <c:showCatName val="1"/>
              <c:showPercent val="1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dirty="0" err="1">
                        <a:latin typeface="Calibri" pitchFamily="34" charset="0"/>
                      </a:rPr>
                      <a:t>Fagforeninger</a:t>
                    </a:r>
                    <a:r>
                      <a:rPr lang="en-US" dirty="0">
                        <a:latin typeface="Calibri" pitchFamily="34" charset="0"/>
                      </a:rPr>
                      <a:t>; 3 %</a:t>
                    </a:r>
                  </a:p>
                </c:rich>
              </c:tx>
              <c:dLblPos val="bestFit"/>
              <c:showCatName val="1"/>
              <c:showPercent val="1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dirty="0" err="1">
                        <a:latin typeface="Calibri" pitchFamily="34" charset="0"/>
                      </a:rPr>
                      <a:t>Ansatte</a:t>
                    </a:r>
                    <a:r>
                      <a:rPr lang="en-US" dirty="0">
                        <a:latin typeface="Calibri" pitchFamily="34" charset="0"/>
                      </a:rPr>
                      <a:t>; 41 %</a:t>
                    </a:r>
                  </a:p>
                </c:rich>
              </c:tx>
              <c:dLblPos val="bestFit"/>
              <c:showCatName val="1"/>
              <c:showPercent val="1"/>
            </c:dLbl>
            <c:dLbl>
              <c:idx val="3"/>
              <c:layout>
                <c:manualLayout>
                  <c:x val="-0.16135909735421006"/>
                  <c:y val="-1.6379310344827591E-2"/>
                </c:manualLayout>
              </c:layout>
              <c:tx>
                <c:rich>
                  <a:bodyPr/>
                  <a:lstStyle/>
                  <a:p>
                    <a:r>
                      <a:rPr lang="en-US" sz="1400" dirty="0" err="1">
                        <a:latin typeface="Calibri" pitchFamily="34" charset="0"/>
                      </a:rPr>
                      <a:t>Studenter</a:t>
                    </a:r>
                    <a:r>
                      <a:rPr lang="en-US" sz="1400" dirty="0">
                        <a:latin typeface="Calibri" pitchFamily="34" charset="0"/>
                      </a:rPr>
                      <a:t>; 19 %</a:t>
                    </a:r>
                  </a:p>
                </c:rich>
              </c:tx>
              <c:dLblPos val="bestFit"/>
              <c:showCatName val="1"/>
              <c:showPercent val="1"/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dirty="0" err="1">
                        <a:latin typeface="Calibri" pitchFamily="34" charset="0"/>
                      </a:rPr>
                      <a:t>Foreninger</a:t>
                    </a:r>
                    <a:r>
                      <a:rPr lang="en-US" dirty="0">
                        <a:latin typeface="Calibri" pitchFamily="34" charset="0"/>
                      </a:rPr>
                      <a:t>, </a:t>
                    </a:r>
                    <a:r>
                      <a:rPr lang="en-US" dirty="0" err="1">
                        <a:latin typeface="Calibri" pitchFamily="34" charset="0"/>
                      </a:rPr>
                      <a:t>prosjekter</a:t>
                    </a:r>
                    <a:r>
                      <a:rPr lang="en-US" dirty="0">
                        <a:latin typeface="Calibri" pitchFamily="34" charset="0"/>
                      </a:rPr>
                      <a:t>, </a:t>
                    </a:r>
                    <a:r>
                      <a:rPr lang="en-US" dirty="0" err="1">
                        <a:latin typeface="Calibri" pitchFamily="34" charset="0"/>
                      </a:rPr>
                      <a:t>andre</a:t>
                    </a:r>
                    <a:r>
                      <a:rPr lang="en-US" dirty="0">
                        <a:latin typeface="Calibri" pitchFamily="34" charset="0"/>
                      </a:rPr>
                      <a:t>; 9 %</a:t>
                    </a:r>
                  </a:p>
                </c:rich>
              </c:tx>
              <c:dLblPos val="bestFit"/>
              <c:showCatName val="1"/>
              <c:showPercent val="1"/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dirty="0" err="1">
                        <a:latin typeface="Calibri" pitchFamily="34" charset="0"/>
                      </a:rPr>
                      <a:t>Eksterne</a:t>
                    </a:r>
                    <a:r>
                      <a:rPr lang="en-US" dirty="0">
                        <a:latin typeface="Calibri" pitchFamily="34" charset="0"/>
                      </a:rPr>
                      <a:t>; 6 %</a:t>
                    </a:r>
                  </a:p>
                </c:rich>
              </c:tx>
              <c:dLblPos val="bestFit"/>
              <c:showCatName val="1"/>
              <c:showPercent val="1"/>
            </c:dLbl>
            <c:txPr>
              <a:bodyPr/>
              <a:lstStyle/>
              <a:p>
                <a:pPr>
                  <a:defRPr sz="1600"/>
                </a:pPr>
                <a:endParaRPr lang="nb-NO"/>
              </a:p>
            </c:txPr>
            <c:showVal val="1"/>
            <c:showLeaderLines val="1"/>
          </c:dLbls>
          <c:cat>
            <c:strRef>
              <c:f>Sheet1!$A$2:$A$7</c:f>
              <c:strCache>
                <c:ptCount val="6"/>
                <c:pt idx="0">
                  <c:v>UiO-enheter</c:v>
                </c:pt>
                <c:pt idx="1">
                  <c:v>Fagforeninger</c:v>
                </c:pt>
                <c:pt idx="2">
                  <c:v>Ansatte</c:v>
                </c:pt>
                <c:pt idx="3">
                  <c:v>Studenter</c:v>
                </c:pt>
                <c:pt idx="4">
                  <c:v>Foreninger, prosjekter, andre</c:v>
                </c:pt>
                <c:pt idx="5">
                  <c:v>Eksterne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32</c:v>
                </c:pt>
                <c:pt idx="1">
                  <c:v>4</c:v>
                </c:pt>
                <c:pt idx="2">
                  <c:v>60</c:v>
                </c:pt>
                <c:pt idx="3">
                  <c:v>28</c:v>
                </c:pt>
                <c:pt idx="4">
                  <c:v>13</c:v>
                </c:pt>
                <c:pt idx="5">
                  <c:v>8</c:v>
                </c:pt>
              </c:numCache>
            </c:numRef>
          </c:val>
        </c:ser>
      </c:pie3DChart>
    </c:plotArea>
    <c:plotVisOnly val="1"/>
  </c:chart>
  <c:txPr>
    <a:bodyPr/>
    <a:lstStyle/>
    <a:p>
      <a:pPr>
        <a:defRPr sz="1800"/>
      </a:pPr>
      <a:endParaRPr lang="nb-NO"/>
    </a:p>
  </c:tx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38780" cy="495935"/>
          </a:xfrm>
          <a:prstGeom prst="rect">
            <a:avLst/>
          </a:prstGeom>
        </p:spPr>
        <p:txBody>
          <a:bodyPr vert="horz" lIns="91166" tIns="45583" rIns="91166" bIns="45583" rtlCol="0"/>
          <a:lstStyle>
            <a:lvl1pPr algn="l">
              <a:defRPr sz="1200">
                <a:latin typeface="Calibri" pitchFamily="34" charset="0"/>
              </a:defRPr>
            </a:lvl1pPr>
          </a:lstStyle>
          <a:p>
            <a:endParaRPr lang="nb-NO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1451" y="0"/>
            <a:ext cx="2938780" cy="495935"/>
          </a:xfrm>
          <a:prstGeom prst="rect">
            <a:avLst/>
          </a:prstGeom>
        </p:spPr>
        <p:txBody>
          <a:bodyPr vert="horz" lIns="91166" tIns="45583" rIns="91166" bIns="45583" rtlCol="0"/>
          <a:lstStyle>
            <a:lvl1pPr algn="r">
              <a:defRPr sz="1200">
                <a:latin typeface="Calibri" pitchFamily="34" charset="0"/>
              </a:defRPr>
            </a:lvl1pPr>
          </a:lstStyle>
          <a:p>
            <a:fld id="{54068003-6307-4AD3-A259-E393D5277B88}" type="datetimeFigureOut">
              <a:rPr lang="nb-NO" smtClean="0"/>
              <a:pPr/>
              <a:t>02.03.2010</a:t>
            </a:fld>
            <a:endParaRPr lang="nb-NO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2813" y="744538"/>
            <a:ext cx="4957762" cy="37195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166" tIns="45583" rIns="91166" bIns="45583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8180" y="4711383"/>
            <a:ext cx="5425440" cy="4463415"/>
          </a:xfrm>
          <a:prstGeom prst="rect">
            <a:avLst/>
          </a:prstGeom>
        </p:spPr>
        <p:txBody>
          <a:bodyPr vert="horz" lIns="91166" tIns="45583" rIns="91166" bIns="45583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21044"/>
            <a:ext cx="2938780" cy="495935"/>
          </a:xfrm>
          <a:prstGeom prst="rect">
            <a:avLst/>
          </a:prstGeom>
        </p:spPr>
        <p:txBody>
          <a:bodyPr vert="horz" lIns="91166" tIns="45583" rIns="91166" bIns="45583" rtlCol="0" anchor="b"/>
          <a:lstStyle>
            <a:lvl1pPr algn="l">
              <a:defRPr sz="1200">
                <a:latin typeface="Calibri" pitchFamily="34" charset="0"/>
              </a:defRPr>
            </a:lvl1pPr>
          </a:lstStyle>
          <a:p>
            <a:endParaRPr lang="nb-NO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1451" y="9421044"/>
            <a:ext cx="2938780" cy="495935"/>
          </a:xfrm>
          <a:prstGeom prst="rect">
            <a:avLst/>
          </a:prstGeom>
        </p:spPr>
        <p:txBody>
          <a:bodyPr vert="horz" lIns="91166" tIns="45583" rIns="91166" bIns="45583" rtlCol="0" anchor="b"/>
          <a:lstStyle>
            <a:lvl1pPr algn="r">
              <a:defRPr sz="1200">
                <a:latin typeface="Calibri" pitchFamily="34" charset="0"/>
              </a:defRPr>
            </a:lvl1pPr>
          </a:lstStyle>
          <a:p>
            <a:fld id="{74D4F43D-C765-4F27-BDB9-EF37E5F427AA}" type="slidenum">
              <a:rPr lang="nb-NO" smtClean="0"/>
              <a:pPr/>
              <a:t>‹#›</a:t>
            </a:fld>
            <a:endParaRPr lang="nb-NO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12B8D2-6E4C-CB47-A97C-B0CA443FEACA}" type="slidenum">
              <a:rPr lang="nb-NO" smtClean="0"/>
              <a:pPr/>
              <a:t>1</a:t>
            </a:fld>
            <a:endParaRPr lang="nb-NO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12B8D2-6E4C-CB47-A97C-B0CA443FEACA}" type="slidenum">
              <a:rPr lang="nb-NO" smtClean="0"/>
              <a:pPr/>
              <a:t>2</a:t>
            </a:fld>
            <a:endParaRPr lang="nb-NO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b-NO" baseline="0" dirty="0" smtClean="0"/>
          </a:p>
          <a:p>
            <a:r>
              <a:rPr lang="nb-NO" dirty="0" smtClean="0"/>
              <a:t>UiO-enheter 		32 </a:t>
            </a:r>
          </a:p>
          <a:p>
            <a:r>
              <a:rPr lang="nb-NO" dirty="0" smtClean="0"/>
              <a:t>Fagforeninger 		  4 </a:t>
            </a:r>
          </a:p>
          <a:p>
            <a:r>
              <a:rPr lang="nb-NO" dirty="0" smtClean="0"/>
              <a:t>Ansatte 		60 </a:t>
            </a:r>
          </a:p>
          <a:p>
            <a:r>
              <a:rPr lang="nb-NO" dirty="0" smtClean="0"/>
              <a:t>Studenter 		28 </a:t>
            </a:r>
          </a:p>
          <a:p>
            <a:r>
              <a:rPr lang="nb-NO" dirty="0" smtClean="0"/>
              <a:t>Foreninger, </a:t>
            </a:r>
          </a:p>
          <a:p>
            <a:r>
              <a:rPr lang="nb-NO" dirty="0" smtClean="0"/>
              <a:t>prosjekter, andre 	13 </a:t>
            </a:r>
          </a:p>
          <a:p>
            <a:r>
              <a:rPr lang="nb-NO" dirty="0" smtClean="0"/>
              <a:t>Eksterne 		  8 </a:t>
            </a:r>
          </a:p>
          <a:p>
            <a:r>
              <a:rPr lang="nb-NO" baseline="0" dirty="0" smtClean="0"/>
              <a:t>		</a:t>
            </a:r>
            <a:r>
              <a:rPr lang="nb-NO" b="1" dirty="0" smtClean="0"/>
              <a:t>           </a:t>
            </a:r>
            <a:r>
              <a:rPr lang="nb-NO" b="1" baseline="0" dirty="0" smtClean="0"/>
              <a:t>145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12B8D2-6E4C-CB47-A97C-B0CA443FEACA}" type="slidenum">
              <a:rPr lang="nb-NO" smtClean="0"/>
              <a:pPr/>
              <a:t>3</a:t>
            </a:fld>
            <a:endParaRPr lang="nb-NO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10000"/>
          </a:bodyPr>
          <a:lstStyle/>
          <a:p>
            <a:pPr marL="512807" indent="-512807">
              <a:lnSpc>
                <a:spcPct val="150000"/>
              </a:lnSpc>
            </a:pPr>
            <a:r>
              <a:rPr lang="nb-NO" dirty="0" smtClean="0"/>
              <a:t>Stor støtte til at prosessen er åpen og at alle får anledning til å spille inn.</a:t>
            </a:r>
          </a:p>
          <a:p>
            <a:pPr marL="512807" indent="-512807">
              <a:lnSpc>
                <a:spcPct val="150000"/>
              </a:lnSpc>
            </a:pPr>
            <a:endParaRPr lang="nb-NO" dirty="0" smtClean="0"/>
          </a:p>
          <a:p>
            <a:pPr marL="512807" indent="-512807">
              <a:lnSpc>
                <a:spcPct val="150000"/>
              </a:lnSpc>
            </a:pPr>
            <a:r>
              <a:rPr lang="nb-NO" dirty="0" smtClean="0"/>
              <a:t>Kortfattet oversikt over responsen, - basert både på de tunge aktørene og på gode argumenter fra enkeltansatte og studenter:</a:t>
            </a:r>
          </a:p>
          <a:p>
            <a:pPr marL="512807" indent="-512807">
              <a:lnSpc>
                <a:spcPct val="150000"/>
              </a:lnSpc>
            </a:pPr>
            <a:endParaRPr lang="nb-NO" dirty="0" smtClean="0"/>
          </a:p>
          <a:p>
            <a:pPr marL="512807" indent="-512807">
              <a:lnSpc>
                <a:spcPct val="150000"/>
              </a:lnSpc>
            </a:pPr>
            <a:r>
              <a:rPr lang="nb-NO" dirty="0" smtClean="0"/>
              <a:t>	Den integrerte målstrukturen, </a:t>
            </a:r>
            <a:r>
              <a:rPr lang="nb-NO" b="1" dirty="0" smtClean="0"/>
              <a:t>på tvers av de tre hovedoppgavene, </a:t>
            </a:r>
            <a:r>
              <a:rPr lang="nb-NO" dirty="0" smtClean="0"/>
              <a:t>har stor oppslutning</a:t>
            </a:r>
          </a:p>
          <a:p>
            <a:pPr marL="512807" indent="-512807">
              <a:lnSpc>
                <a:spcPct val="150000"/>
              </a:lnSpc>
            </a:pPr>
            <a:endParaRPr lang="nb-NO" dirty="0" smtClean="0"/>
          </a:p>
          <a:p>
            <a:pPr marL="512807" indent="-512807">
              <a:lnSpc>
                <a:spcPct val="150000"/>
              </a:lnSpc>
            </a:pPr>
            <a:r>
              <a:rPr lang="nb-NO" dirty="0" smtClean="0"/>
              <a:t>	Særlig ’Det grensesprengende universitet’ utløser stort engasjement, men også stor oppmerksomhet rundt ’Det kvalitetsbevisste’, ’Læringsuniversitetet’ og ’Det engasjerte</a:t>
            </a:r>
            <a:r>
              <a:rPr lang="nb-NO" baseline="0" dirty="0" smtClean="0"/>
              <a:t> </a:t>
            </a:r>
            <a:r>
              <a:rPr lang="nb-NO" dirty="0" smtClean="0"/>
              <a:t>universitet’. </a:t>
            </a:r>
            <a:r>
              <a:rPr lang="nb-NO" b="1" dirty="0" smtClean="0"/>
              <a:t>Mindre om det handlekraftige, mens for ’Det gode</a:t>
            </a:r>
            <a:r>
              <a:rPr lang="nb-NO" b="1" baseline="0" dirty="0" smtClean="0"/>
              <a:t> universitet’ etterlyses innhold og konkretiseringer ut over gode intensjoner</a:t>
            </a:r>
            <a:endParaRPr lang="nb-NO" b="1" dirty="0" smtClean="0"/>
          </a:p>
          <a:p>
            <a:pPr marL="512807" indent="-512807">
              <a:lnSpc>
                <a:spcPct val="150000"/>
              </a:lnSpc>
            </a:pPr>
            <a:endParaRPr lang="nb-NO" dirty="0" smtClean="0"/>
          </a:p>
          <a:p>
            <a:pPr marL="512807" indent="-512807">
              <a:lnSpc>
                <a:spcPct val="150000"/>
              </a:lnSpc>
            </a:pPr>
            <a:r>
              <a:rPr lang="nb-NO" dirty="0" smtClean="0"/>
              <a:t>	Forståelsen av globale utviklingstrekk gjenkjennes av mange og får positiv tilslutning</a:t>
            </a:r>
          </a:p>
          <a:p>
            <a:pPr marL="512807" indent="-512807">
              <a:lnSpc>
                <a:spcPct val="150000"/>
              </a:lnSpc>
            </a:pPr>
            <a:endParaRPr lang="nb-NO" dirty="0" smtClean="0"/>
          </a:p>
          <a:p>
            <a:pPr marL="512807" indent="-512807">
              <a:lnSpc>
                <a:spcPct val="150000"/>
              </a:lnSpc>
            </a:pPr>
            <a:r>
              <a:rPr lang="nb-NO" dirty="0" smtClean="0"/>
              <a:t>	Mange påpeker behov for å prioritere og å stramme inn strukturen, samt klargjøre hva som er hovedmål, utfordringer og virkemidler på kortere og lengre sikt.</a:t>
            </a:r>
          </a:p>
          <a:p>
            <a:pPr marL="512807" indent="-512807">
              <a:lnSpc>
                <a:spcPct val="150000"/>
              </a:lnSpc>
            </a:pPr>
            <a:endParaRPr lang="nb-NO" dirty="0" smtClean="0"/>
          </a:p>
          <a:p>
            <a:pPr marL="512807" indent="-512807">
              <a:lnSpc>
                <a:spcPct val="150000"/>
              </a:lnSpc>
            </a:pPr>
            <a:r>
              <a:rPr lang="nb-NO" dirty="0" smtClean="0"/>
              <a:t>	En del savner en klargjøring av forholdet mellom faglig bredde og heterogenitet, mens andre ønsker mer om formidling, museenes oppgaver og profil for UiOs samfunnsoppdrag.</a:t>
            </a:r>
          </a:p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12B8D2-6E4C-CB47-A97C-B0CA443FEACA}" type="slidenum">
              <a:rPr lang="nb-NO" smtClean="0"/>
              <a:pPr/>
              <a:t>4</a:t>
            </a:fld>
            <a:endParaRPr lang="nb-NO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78181" y="4711385"/>
            <a:ext cx="5940413" cy="4463415"/>
          </a:xfrm>
        </p:spPr>
        <p:txBody>
          <a:bodyPr>
            <a:noAutofit/>
          </a:bodyPr>
          <a:lstStyle/>
          <a:p>
            <a:r>
              <a:rPr lang="nb-NO" sz="800" b="1" dirty="0" smtClean="0"/>
              <a:t>Kvalitet</a:t>
            </a:r>
            <a:r>
              <a:rPr lang="nb-NO" sz="800" dirty="0" smtClean="0"/>
              <a:t>: Bred enighet om å fokusere på kvalitet og også om hva som er viktig for kvalitetsarbeidet:</a:t>
            </a:r>
          </a:p>
          <a:p>
            <a:pPr marL="227914" indent="-227914">
              <a:buAutoNum type="arabicPeriod"/>
            </a:pPr>
            <a:r>
              <a:rPr lang="nb-NO" sz="800" dirty="0" smtClean="0"/>
              <a:t>Kvalitet i forskerutdanning</a:t>
            </a:r>
          </a:p>
          <a:p>
            <a:pPr marL="227914" indent="-227914">
              <a:buAutoNum type="arabicPeriod"/>
            </a:pPr>
            <a:r>
              <a:rPr lang="nb-NO" sz="800" dirty="0" smtClean="0"/>
              <a:t>Kvalitetsløft for å rekruttere de beste</a:t>
            </a:r>
          </a:p>
          <a:p>
            <a:pPr marL="227914" indent="-227914">
              <a:buAutoNum type="arabicPeriod"/>
            </a:pPr>
            <a:r>
              <a:rPr lang="nb-NO" sz="800" dirty="0" smtClean="0"/>
              <a:t>At internasjonalisering bidrar til kvalitet</a:t>
            </a:r>
          </a:p>
          <a:p>
            <a:pPr marL="227914" indent="-227914">
              <a:buAutoNum type="arabicPeriod"/>
            </a:pPr>
            <a:r>
              <a:rPr lang="nb-NO" sz="800" dirty="0" smtClean="0"/>
              <a:t>At prosess faglige prioriteringer bør utnyttes sterkere</a:t>
            </a:r>
          </a:p>
          <a:p>
            <a:pPr marL="227914" indent="-227914">
              <a:buAutoNum type="arabicPeriod"/>
            </a:pPr>
            <a:r>
              <a:rPr lang="nb-NO" sz="800" dirty="0" smtClean="0"/>
              <a:t>Behov for evalueringsbasert informasjon om egen kvalitet: </a:t>
            </a:r>
            <a:r>
              <a:rPr lang="nb-NO" sz="800" b="1" i="1" dirty="0" smtClean="0"/>
              <a:t>”Viljen til å satse på og identifisere kvalitet i alle deler av virksomheten”.</a:t>
            </a:r>
            <a:r>
              <a:rPr lang="nb-NO" sz="800" dirty="0" smtClean="0"/>
              <a:t> Men usikkerhet om bruk av indikatorer</a:t>
            </a:r>
            <a:endParaRPr lang="nb-NO" sz="800" b="1" i="1" dirty="0" smtClean="0"/>
          </a:p>
          <a:p>
            <a:endParaRPr lang="nb-NO" sz="800" dirty="0" smtClean="0"/>
          </a:p>
          <a:p>
            <a:r>
              <a:rPr lang="nb-NO" sz="800" b="1" dirty="0" smtClean="0"/>
              <a:t>Det grensesprengende universitet:</a:t>
            </a:r>
            <a:r>
              <a:rPr lang="nb-NO" sz="800" dirty="0" smtClean="0"/>
              <a:t>   </a:t>
            </a:r>
          </a:p>
          <a:p>
            <a:pPr marL="227914" indent="-227914">
              <a:buAutoNum type="arabicPeriod"/>
            </a:pPr>
            <a:r>
              <a:rPr lang="nb-NO" sz="800" dirty="0" smtClean="0"/>
              <a:t>Grensenedbygging som et hovedgrep, både faglige og institusjonelle grenser. </a:t>
            </a:r>
          </a:p>
          <a:p>
            <a:pPr marL="227914" indent="-227914">
              <a:buAutoNum type="arabicPeriod"/>
            </a:pPr>
            <a:r>
              <a:rPr lang="nb-NO" sz="800" dirty="0" smtClean="0"/>
              <a:t>Tverrfaglighet og utnyttelse av UiOs faglige bredde, tverrfakultære satsinger ikke nok</a:t>
            </a:r>
          </a:p>
          <a:p>
            <a:pPr marL="227914" indent="-227914">
              <a:buAutoNum type="arabicPeriod"/>
            </a:pPr>
            <a:r>
              <a:rPr lang="nb-NO" sz="800" dirty="0" smtClean="0"/>
              <a:t>Større trykk på internasjonalisering</a:t>
            </a:r>
          </a:p>
          <a:p>
            <a:endParaRPr lang="nb-NO" sz="800" dirty="0" smtClean="0"/>
          </a:p>
          <a:p>
            <a:r>
              <a:rPr lang="nb-NO" sz="800" b="1" dirty="0" smtClean="0"/>
              <a:t>UiOs utdanningsambisjoner:</a:t>
            </a:r>
          </a:p>
          <a:p>
            <a:pPr marL="227914" indent="-227914">
              <a:buAutoNum type="arabicPeriod"/>
            </a:pPr>
            <a:r>
              <a:rPr lang="nb-NO" sz="800" dirty="0" smtClean="0"/>
              <a:t>Tettere integrasjon mellom utdanning og forskning, ja men er meget resurskrevende</a:t>
            </a:r>
          </a:p>
          <a:p>
            <a:pPr marL="227914" indent="-227914">
              <a:buAutoNum type="arabicPeriod"/>
            </a:pPr>
            <a:r>
              <a:rPr lang="nb-NO" sz="800" dirty="0" smtClean="0"/>
              <a:t>Øke internasjonalt utdanningssamarbeid og en klarere internasjonal profil på utdanningsprogrammene</a:t>
            </a:r>
          </a:p>
          <a:p>
            <a:pPr marL="227914" indent="-227914">
              <a:buAutoNum type="arabicPeriod"/>
            </a:pPr>
            <a:r>
              <a:rPr lang="nb-NO" sz="800" dirty="0" smtClean="0"/>
              <a:t>Studiekvalitet må økes: Den pedagogiske kvaliteten må heves, Fremragende undervisningsmiljøer?</a:t>
            </a:r>
          </a:p>
          <a:p>
            <a:pPr marL="227914" indent="-227914">
              <a:buAutoNum type="arabicPeriod"/>
            </a:pPr>
            <a:r>
              <a:rPr lang="nb-NO" sz="800" dirty="0" smtClean="0"/>
              <a:t>Høyere ambisjoner for lærerutdanningen</a:t>
            </a:r>
          </a:p>
          <a:p>
            <a:pPr marL="227914" indent="-227914">
              <a:buAutoNum type="arabicPeriod"/>
            </a:pPr>
            <a:r>
              <a:rPr lang="nb-NO" sz="800" dirty="0" smtClean="0"/>
              <a:t>Økt aktivitet innen livslang læring og EVU</a:t>
            </a:r>
          </a:p>
          <a:p>
            <a:pPr marL="227914" indent="-227914">
              <a:buAutoNum type="arabicPeriod"/>
            </a:pPr>
            <a:r>
              <a:rPr lang="nb-NO" sz="800" dirty="0" smtClean="0"/>
              <a:t>Videre arbeid med læringsmiljøet</a:t>
            </a:r>
          </a:p>
          <a:p>
            <a:pPr marL="227914" indent="-227914">
              <a:buAutoNum type="arabicPeriod"/>
            </a:pPr>
            <a:endParaRPr lang="nb-NO" sz="800" dirty="0" smtClean="0"/>
          </a:p>
          <a:p>
            <a:r>
              <a:rPr lang="nb-NO" sz="800" b="1" dirty="0" smtClean="0"/>
              <a:t>UiOs samfunnsoppdrag:</a:t>
            </a:r>
            <a:endParaRPr lang="nb-NO" sz="800" dirty="0" smtClean="0"/>
          </a:p>
          <a:p>
            <a:pPr marL="227914" indent="-227914">
              <a:buAutoNum type="arabicPeriod"/>
            </a:pPr>
            <a:r>
              <a:rPr lang="nb-NO" sz="800" dirty="0" smtClean="0"/>
              <a:t>Samfunnsbidrag gjennom utdanningen er viktig</a:t>
            </a:r>
          </a:p>
          <a:p>
            <a:pPr marL="227914" indent="-227914">
              <a:buAutoNum type="arabicPeriod"/>
            </a:pPr>
            <a:r>
              <a:rPr lang="nb-NO" sz="800" dirty="0" smtClean="0"/>
              <a:t>UiO bør svar på de globale samfunnsutfordringene</a:t>
            </a:r>
          </a:p>
          <a:p>
            <a:pPr marL="227914" indent="-227914">
              <a:buAutoNum type="arabicPeriod"/>
            </a:pPr>
            <a:r>
              <a:rPr lang="nb-NO" sz="800" dirty="0" smtClean="0"/>
              <a:t>Regionalt samarbeid og arbeidsdeling</a:t>
            </a:r>
          </a:p>
          <a:p>
            <a:pPr marL="227914" indent="-227914">
              <a:buAutoNum type="arabicPeriod"/>
            </a:pPr>
            <a:r>
              <a:rPr lang="nb-NO" sz="800" dirty="0" smtClean="0"/>
              <a:t>Formidling, innovasjon og museenes rolle</a:t>
            </a:r>
          </a:p>
          <a:p>
            <a:endParaRPr lang="nb-NO" sz="800" dirty="0" smtClean="0"/>
          </a:p>
          <a:p>
            <a:r>
              <a:rPr lang="nb-NO" sz="800" b="1" dirty="0" smtClean="0"/>
              <a:t>UiO som organisasjon og arbeidssted:</a:t>
            </a:r>
          </a:p>
          <a:p>
            <a:pPr marL="227914" indent="-227914">
              <a:buAutoNum type="arabicPeriod"/>
            </a:pPr>
            <a:r>
              <a:rPr lang="nb-NO" sz="800" dirty="0" smtClean="0"/>
              <a:t>Mer strategisk tilnærming til ekstern finansiering </a:t>
            </a:r>
          </a:p>
          <a:p>
            <a:pPr marL="227914" indent="-227914">
              <a:buAutoNum type="arabicPeriod"/>
            </a:pPr>
            <a:r>
              <a:rPr lang="nb-NO" sz="800" dirty="0" smtClean="0"/>
              <a:t>Oppslutning om behovet for et helhetlig </a:t>
            </a:r>
            <a:r>
              <a:rPr lang="nb-NO" sz="800" dirty="0" err="1" smtClean="0"/>
              <a:t>HR-program</a:t>
            </a:r>
            <a:r>
              <a:rPr lang="nb-NO" sz="800" dirty="0" smtClean="0"/>
              <a:t>, ikke minst vedr individuell oppfølging. Forutsigbarhet</a:t>
            </a:r>
          </a:p>
          <a:p>
            <a:pPr marL="227914" indent="-227914">
              <a:buAutoNum type="arabicPeriod"/>
            </a:pPr>
            <a:r>
              <a:rPr lang="nb-NO" sz="800" dirty="0" smtClean="0"/>
              <a:t>For lite og svakt om bygningsmasse og infrastruktur</a:t>
            </a:r>
          </a:p>
          <a:p>
            <a:pPr marL="227914" indent="-227914">
              <a:buAutoNum type="arabicPeriod"/>
            </a:pPr>
            <a:r>
              <a:rPr lang="nb-NO" sz="800" dirty="0" smtClean="0"/>
              <a:t>Stor støtte til vektlegging på ledelse, men usikkerhet om forholdet mellom ledelse og akademisk frihet. Trenger flere med organisasjonskompetanse</a:t>
            </a:r>
          </a:p>
          <a:p>
            <a:pPr marL="227914" indent="-227914">
              <a:buAutoNum type="arabicPeriod"/>
            </a:pPr>
            <a:r>
              <a:rPr lang="nb-NO" sz="800" dirty="0" smtClean="0"/>
              <a:t>Ønske om å bryte ned organisatoriske barrierer, bedre arbeidsdeling mellom nivåer og mellom administrasjon og vitenskapelige</a:t>
            </a:r>
          </a:p>
          <a:p>
            <a:pPr marL="227914" indent="-227914">
              <a:buAutoNum type="arabicPeriod"/>
            </a:pPr>
            <a:endParaRPr lang="nb-NO" sz="800" dirty="0" smtClean="0"/>
          </a:p>
          <a:p>
            <a:pPr marL="227914" indent="-227914"/>
            <a:r>
              <a:rPr lang="nb-NO" sz="800" b="1" dirty="0" smtClean="0"/>
              <a:t>Prioriteringer: </a:t>
            </a:r>
            <a:r>
              <a:rPr lang="nb-NO" sz="800" dirty="0" smtClean="0"/>
              <a:t>Skal strategien være eksplisitt på hva som skal prioriteres eller skal man kun etablere bedre mekanismer for prioriteringer som forvaltes utover i organisasjonen</a:t>
            </a:r>
          </a:p>
          <a:p>
            <a:pPr marL="227914" indent="-227914"/>
            <a:endParaRPr lang="nb-NO" sz="800" dirty="0" smtClean="0"/>
          </a:p>
          <a:p>
            <a:pPr marL="227914" indent="-227914"/>
            <a:r>
              <a:rPr lang="nb-NO" sz="800" b="1" dirty="0" smtClean="0"/>
              <a:t>Strategi og nivåene</a:t>
            </a:r>
            <a:r>
              <a:rPr lang="nb-NO" sz="800" dirty="0" smtClean="0"/>
              <a:t>: Hva er forholdet mellom overordnet strategi, felles delstrategier og fakultetenes egne strategier</a:t>
            </a:r>
            <a:endParaRPr lang="nb-NO" sz="800" b="1" dirty="0" smtClean="0"/>
          </a:p>
          <a:p>
            <a:endParaRPr lang="nb-NO" sz="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12B8D2-6E4C-CB47-A97C-B0CA443FEACA}" type="slidenum">
              <a:rPr lang="nb-NO" smtClean="0"/>
              <a:pPr/>
              <a:t>5</a:t>
            </a:fld>
            <a:endParaRPr lang="nb-NO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nb-NO" b="1" noProof="0" dirty="0" smtClean="0"/>
              <a:t>Utdanningsambisjoner</a:t>
            </a:r>
          </a:p>
          <a:p>
            <a:r>
              <a:rPr lang="nb-NO" noProof="0" dirty="0" smtClean="0"/>
              <a:t>UiO skal og må bedre utdanningskvaliteten.</a:t>
            </a:r>
            <a:r>
              <a:rPr lang="nb-NO" baseline="0" noProof="0" dirty="0" smtClean="0"/>
              <a:t> M</a:t>
            </a:r>
            <a:r>
              <a:rPr lang="nb-NO" noProof="0" dirty="0" smtClean="0"/>
              <a:t>en hvilke tiltak</a:t>
            </a:r>
            <a:r>
              <a:rPr lang="nb-NO" baseline="0" noProof="0" dirty="0" smtClean="0"/>
              <a:t> vil ha best effekt?. Hva er viktigst for utdanningskvalitet ved et forskningsintensivt universitet? Bedre pedagogikk og </a:t>
            </a:r>
            <a:r>
              <a:rPr lang="nb-NO" baseline="0" noProof="0" dirty="0" err="1" smtClean="0"/>
              <a:t>student-lærer</a:t>
            </a:r>
            <a:r>
              <a:rPr lang="nb-NO" baseline="0" noProof="0" dirty="0" smtClean="0"/>
              <a:t> relasjon eller bedre fysisk læringsmiljø? Mange eksempler på fremragende undervisning i middels lokaler, - og middels undervisning i fremragende lokaler. Hvordan skal UiO satse her? Hvordan utvikle en fremragende undervisningsopplevelse ved UIO?</a:t>
            </a:r>
          </a:p>
          <a:p>
            <a:endParaRPr lang="nb-NO" baseline="0" noProof="0" dirty="0" smtClean="0"/>
          </a:p>
          <a:p>
            <a:r>
              <a:rPr lang="nb-NO" b="1" baseline="0" noProof="0" dirty="0" smtClean="0"/>
              <a:t>3. Oppgave</a:t>
            </a:r>
          </a:p>
          <a:p>
            <a:r>
              <a:rPr lang="nb-NO" b="0" baseline="0" noProof="0" dirty="0" smtClean="0"/>
              <a:t>Hvor høye skal ambisjonene være for UiO når det gjelder innovasjon og hvordan koble innovasjon og forskning</a:t>
            </a:r>
          </a:p>
          <a:p>
            <a:endParaRPr lang="nb-NO" b="0" baseline="0" noProof="0" dirty="0" smtClean="0"/>
          </a:p>
          <a:p>
            <a:r>
              <a:rPr lang="nb-NO" b="1" baseline="0" noProof="0" dirty="0" smtClean="0"/>
              <a:t>Faglig bredde, heterogenitet og spiss…</a:t>
            </a:r>
            <a:endParaRPr lang="nb-NO" b="0" baseline="0" noProof="0" dirty="0" smtClean="0"/>
          </a:p>
          <a:p>
            <a:r>
              <a:rPr lang="nb-NO" b="0" baseline="0" noProof="0" dirty="0" smtClean="0"/>
              <a:t>Hvordan lage en robust tekst som formidler fortrinnene ved UiOs faglige bredde, gitt en høy nok kvalitet i bredden, samt økt behov for flere – og høyere spissmiljøer? - Uten å bruke </a:t>
            </a:r>
            <a:r>
              <a:rPr lang="nb-NO" b="0" baseline="0" noProof="0" dirty="0" err="1" smtClean="0"/>
              <a:t>fy-ordet</a:t>
            </a:r>
            <a:r>
              <a:rPr lang="nb-NO" b="0" baseline="0" noProof="0" dirty="0" smtClean="0"/>
              <a:t> ’elite’ (Kun til bruk for Olympiatoppen) – Og hva er tiltak og virkemidler for dette? Hvordan takle forholdet mellom spissmiljøer (eks </a:t>
            </a:r>
            <a:r>
              <a:rPr lang="nb-NO" b="0" baseline="0" noProof="0" dirty="0" err="1" smtClean="0"/>
              <a:t>SFF-er</a:t>
            </a:r>
            <a:r>
              <a:rPr lang="nb-NO" b="0" baseline="0" noProof="0" dirty="0" smtClean="0"/>
              <a:t>) og grunnenheter? Må organisasjonen være mer fleksibel?</a:t>
            </a:r>
            <a:endParaRPr lang="nb-NO" b="1" baseline="0" noProof="0" dirty="0" smtClean="0"/>
          </a:p>
          <a:p>
            <a:endParaRPr lang="nb-NO" baseline="0" noProof="0" dirty="0" smtClean="0"/>
          </a:p>
          <a:p>
            <a:r>
              <a:rPr lang="nb-NO" b="1" baseline="0" noProof="0" dirty="0" smtClean="0"/>
              <a:t>Tverrfaglighet</a:t>
            </a:r>
          </a:p>
          <a:p>
            <a:r>
              <a:rPr lang="nb-NO" noProof="0" dirty="0" smtClean="0"/>
              <a:t>Hvor kraftig/tydelig skal UiOs grep være for å øke tverrfaglig forskning og undervisning ved UiO? Organisatoriske/struktrurelle tiltak – Økonomiske eller andre insentiver for</a:t>
            </a:r>
            <a:r>
              <a:rPr lang="nb-NO" baseline="0" noProof="0" dirty="0" smtClean="0"/>
              <a:t> enheter og ansatte – skal ambisjonene gå lenger enn de tverrfakultære satsingene? - sentrale ressurser til større tverrfaglige grep, i tråd med noen av de globale utfordringene</a:t>
            </a:r>
          </a:p>
          <a:p>
            <a:endParaRPr lang="nb-NO" baseline="0" noProof="0" dirty="0" smtClean="0"/>
          </a:p>
          <a:p>
            <a:r>
              <a:rPr lang="nb-NO" b="1" noProof="0" dirty="0" smtClean="0"/>
              <a:t>Bygg og infrastruktur</a:t>
            </a:r>
            <a:endParaRPr lang="nb-NO" b="0" noProof="0" dirty="0" smtClean="0"/>
          </a:p>
          <a:p>
            <a:r>
              <a:rPr lang="nb-NO" b="0" noProof="0" dirty="0" smtClean="0"/>
              <a:t>Hvor eksplisitt skal prioriteringene for prioriterte byggeprosjekter være i den overordnede strategien? Hvis</a:t>
            </a:r>
            <a:r>
              <a:rPr lang="nb-NO" b="0" baseline="0" noProof="0" dirty="0" smtClean="0"/>
              <a:t> eksplisitt, hvilke prosjekter skal prioriteres, - og hvilke skal frontes for hhv. ekstern og intern finansiering?</a:t>
            </a:r>
            <a:endParaRPr lang="nb-NO" b="0" noProof="0" dirty="0" smtClean="0"/>
          </a:p>
          <a:p>
            <a:endParaRPr lang="nb-NO" b="0" noProof="0" dirty="0" smtClean="0"/>
          </a:p>
          <a:p>
            <a:r>
              <a:rPr lang="nb-NO" b="1" noProof="0" dirty="0" smtClean="0"/>
              <a:t>Grad av endringsorientering</a:t>
            </a:r>
            <a:endParaRPr lang="nb-NO" b="0" noProof="0" dirty="0" smtClean="0"/>
          </a:p>
          <a:p>
            <a:r>
              <a:rPr lang="nb-NO" b="0" noProof="0" dirty="0" smtClean="0"/>
              <a:t>Strategien skal gjelde i 10 år. Hvordan</a:t>
            </a:r>
            <a:r>
              <a:rPr lang="nb-NO" b="0" baseline="0" noProof="0" dirty="0" smtClean="0"/>
              <a:t> sikre en fleksibilitet i strategien og hvordan lage en strategi for tilstrekkelig fleksibilitet?</a:t>
            </a:r>
            <a:r>
              <a:rPr lang="nb-NO" b="0" noProof="0" dirty="0" smtClean="0"/>
              <a:t> </a:t>
            </a:r>
            <a:endParaRPr lang="nb-NO" b="1" noProof="0" dirty="0" smtClean="0"/>
          </a:p>
          <a:p>
            <a:endParaRPr lang="nb-NO" b="0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12B8D2-6E4C-CB47-A97C-B0CA443FEACA}" type="slidenum">
              <a:rPr lang="nb-NO" smtClean="0"/>
              <a:pPr/>
              <a:t>8</a:t>
            </a:fld>
            <a:endParaRPr lang="nb-NO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12B8D2-6E4C-CB47-A97C-B0CA443FEACA}" type="slidenum">
              <a:rPr lang="nb-NO" smtClean="0"/>
              <a:pPr/>
              <a:t>9</a:t>
            </a:fld>
            <a:endParaRPr lang="nb-NO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026"/>
          <p:cNvSpPr>
            <a:spLocks noGrp="1" noChangeArrowheads="1"/>
          </p:cNvSpPr>
          <p:nvPr>
            <p:ph type="ctrTitle" sz="quarter"/>
          </p:nvPr>
        </p:nvSpPr>
        <p:spPr>
          <a:xfrm>
            <a:off x="1752600" y="2286000"/>
            <a:ext cx="6934200" cy="1143000"/>
          </a:xfrm>
        </p:spPr>
        <p:txBody>
          <a:bodyPr anchor="b"/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5" name="Rectangle 102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752600" y="3429000"/>
            <a:ext cx="69342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1032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pitchFamily="34" charset="0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pitchFamily="1" charset="-128"/>
        </a:defRPr>
      </a:lvl2pPr>
      <a:lvl3pPr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pitchFamily="1" charset="-128"/>
        </a:defRPr>
      </a:lvl3pPr>
      <a:lvl4pPr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pitchFamily="1" charset="-128"/>
        </a:defRPr>
      </a:lvl4pPr>
      <a:lvl5pPr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pitchFamily="1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pitchFamily="1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pitchFamily="1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pitchFamily="1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pitchFamily="1" charset="-128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Calibri" pitchFamily="34" charset="0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Calibri" pitchFamily="34" charset="0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Calibri" pitchFamily="34" charset="0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Calibri" pitchFamily="34" charset="0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Calibri" pitchFamily="34" charset="0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218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571472" y="2500306"/>
            <a:ext cx="4000528" cy="785818"/>
          </a:xfrm>
        </p:spPr>
        <p:txBody>
          <a:bodyPr>
            <a:noAutofit/>
          </a:bodyPr>
          <a:lstStyle/>
          <a:p>
            <a:r>
              <a:rPr lang="nb-NO" sz="2400" dirty="0" smtClean="0"/>
              <a:t>Høringssvar Strategi 2020</a:t>
            </a:r>
            <a:endParaRPr lang="nb-NO" sz="2400" dirty="0"/>
          </a:p>
        </p:txBody>
      </p:sp>
      <p:sp>
        <p:nvSpPr>
          <p:cNvPr id="6" name="Subtitle 5"/>
          <p:cNvSpPr>
            <a:spLocks noGrp="1"/>
          </p:cNvSpPr>
          <p:nvPr>
            <p:ph type="subTitle" sz="quarter" idx="1"/>
          </p:nvPr>
        </p:nvSpPr>
        <p:spPr>
          <a:xfrm>
            <a:off x="642910" y="3214686"/>
            <a:ext cx="3643338" cy="1752600"/>
          </a:xfrm>
        </p:spPr>
        <p:txBody>
          <a:bodyPr anchor="b"/>
          <a:lstStyle/>
          <a:p>
            <a:r>
              <a:rPr lang="nb-NO" sz="2000" dirty="0" smtClean="0"/>
              <a:t>Rektor Ole Petter </a:t>
            </a:r>
            <a:r>
              <a:rPr lang="nb-NO" sz="2000" dirty="0" err="1" smtClean="0"/>
              <a:t>Ottersen</a:t>
            </a:r>
            <a:r>
              <a:rPr lang="nb-NO" sz="2000" dirty="0" smtClean="0"/>
              <a:t> </a:t>
            </a:r>
          </a:p>
          <a:p>
            <a:r>
              <a:rPr lang="nb-NO" sz="2000" dirty="0" smtClean="0"/>
              <a:t>UiOs styremøte 2. mars 2010</a:t>
            </a:r>
            <a:endParaRPr lang="nb-NO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4876" y="2643182"/>
            <a:ext cx="4330996" cy="3248247"/>
          </a:xfrm>
          <a:prstGeom prst="rect">
            <a:avLst/>
          </a:prstGeom>
          <a:effectLst>
            <a:outerShdw blurRad="50800" dist="63500" dir="270000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838200"/>
            <a:ext cx="8258204" cy="1143000"/>
          </a:xfrm>
        </p:spPr>
        <p:txBody>
          <a:bodyPr>
            <a:normAutofit/>
          </a:bodyPr>
          <a:lstStyle/>
          <a:p>
            <a:r>
              <a:rPr lang="nb-NO" dirty="0" smtClean="0"/>
              <a:t>Høringsrunden 20.11.09 – 29.01.10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0"/>
            <a:ext cx="5638800" cy="3886200"/>
          </a:xfrm>
        </p:spPr>
        <p:txBody>
          <a:bodyPr>
            <a:normAutofit/>
          </a:bodyPr>
          <a:lstStyle/>
          <a:p>
            <a:r>
              <a:rPr lang="nb-NO" dirty="0" smtClean="0"/>
              <a:t>20.11.09: Høringsnotat sendes ut</a:t>
            </a:r>
          </a:p>
          <a:p>
            <a:r>
              <a:rPr lang="nb-NO" dirty="0" smtClean="0"/>
              <a:t>Avisinnlegg og presse</a:t>
            </a:r>
          </a:p>
          <a:p>
            <a:r>
              <a:rPr lang="nb-NO" dirty="0" smtClean="0"/>
              <a:t>Kreative dager</a:t>
            </a:r>
          </a:p>
          <a:p>
            <a:r>
              <a:rPr lang="nb-NO" dirty="0" smtClean="0"/>
              <a:t>Møter med fakulteter og museer</a:t>
            </a:r>
          </a:p>
          <a:p>
            <a:r>
              <a:rPr lang="nb-NO" dirty="0" smtClean="0"/>
              <a:t>29.01.10: Høringssvar fra enheter, ansatte og studenter, organisasjoner, foreninger og eksterne organisasjoner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algn="r"/>
            <a:fld id="{55A59C3B-63C1-044D-AC51-697EEB1DD0CA}" type="slidenum">
              <a:rPr lang="nb-NO" smtClean="0">
                <a:latin typeface="Calibri" pitchFamily="34" charset="0"/>
              </a:rPr>
              <a:pPr algn="r"/>
              <a:t>2</a:t>
            </a:fld>
            <a:endParaRPr lang="nb-NO" dirty="0">
              <a:latin typeface="Calibri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96000" y="2171700"/>
            <a:ext cx="2667000" cy="4000500"/>
          </a:xfrm>
          <a:prstGeom prst="rect">
            <a:avLst/>
          </a:prstGeom>
          <a:effectLst>
            <a:outerShdw blurRad="50800" dist="63500" dir="2700000">
              <a:srgbClr val="000000">
                <a:alpha val="43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7518462" y="6169968"/>
            <a:ext cx="132600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 smtClean="0">
                <a:latin typeface="Calibri" pitchFamily="34" charset="0"/>
              </a:rPr>
              <a:t>(</a:t>
            </a:r>
            <a:r>
              <a:rPr lang="en-US" sz="900" dirty="0" err="1" smtClean="0">
                <a:latin typeface="Calibri" pitchFamily="34" charset="0"/>
              </a:rPr>
              <a:t>Foto</a:t>
            </a:r>
            <a:r>
              <a:rPr lang="en-US" sz="900" dirty="0" smtClean="0">
                <a:latin typeface="Calibri" pitchFamily="34" charset="0"/>
              </a:rPr>
              <a:t>: Francesco </a:t>
            </a:r>
            <a:r>
              <a:rPr lang="en-US" sz="900" dirty="0" err="1" smtClean="0">
                <a:latin typeface="Calibri" pitchFamily="34" charset="0"/>
              </a:rPr>
              <a:t>Saggio</a:t>
            </a:r>
            <a:r>
              <a:rPr lang="en-US" sz="900" dirty="0" smtClean="0">
                <a:latin typeface="Calibri" pitchFamily="34" charset="0"/>
              </a:rPr>
              <a:t>)</a:t>
            </a:r>
            <a:endParaRPr lang="nb-NO" sz="900" dirty="0"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00174"/>
            <a:ext cx="8229600" cy="1128706"/>
          </a:xfrm>
        </p:spPr>
        <p:txBody>
          <a:bodyPr>
            <a:normAutofit/>
          </a:bodyPr>
          <a:lstStyle/>
          <a:p>
            <a:r>
              <a:rPr lang="nb-NO" dirty="0" smtClean="0"/>
              <a:t>145 høringssvar: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370517"/>
            <a:ext cx="8229600" cy="60128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nb-NO" sz="1900" dirty="0" smtClean="0"/>
              <a:t>Det er kommet inn 145 høringsuttalelser. De fordeles på følgende måte: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algn="r"/>
            <a:fld id="{55A59C3B-63C1-044D-AC51-697EEB1DD0CA}" type="slidenum">
              <a:rPr lang="nb-NO" smtClean="0">
                <a:latin typeface="Calibri" pitchFamily="34" charset="0"/>
              </a:rPr>
              <a:pPr algn="r"/>
              <a:t>3</a:t>
            </a:fld>
            <a:endParaRPr lang="nb-NO" dirty="0">
              <a:latin typeface="Calibri" pitchFamily="34" charset="0"/>
            </a:endParaRPr>
          </a:p>
        </p:txBody>
      </p:sp>
      <p:graphicFrame>
        <p:nvGraphicFramePr>
          <p:cNvPr id="7" name="Chart 6"/>
          <p:cNvGraphicFramePr/>
          <p:nvPr/>
        </p:nvGraphicFramePr>
        <p:xfrm>
          <a:off x="838200" y="2971800"/>
          <a:ext cx="6629400" cy="3683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4348" y="785794"/>
            <a:ext cx="7972452" cy="642942"/>
          </a:xfrm>
        </p:spPr>
        <p:txBody>
          <a:bodyPr>
            <a:normAutofit/>
          </a:bodyPr>
          <a:lstStyle/>
          <a:p>
            <a:r>
              <a:rPr lang="nb-NO" sz="2800" dirty="0" smtClean="0"/>
              <a:t>Generelle forhold</a:t>
            </a:r>
            <a:endParaRPr lang="nb-NO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7224" y="1428736"/>
            <a:ext cx="7643866" cy="5292739"/>
          </a:xfrm>
        </p:spPr>
        <p:txBody>
          <a:bodyPr>
            <a:normAutofit fontScale="62500" lnSpcReduction="20000"/>
          </a:bodyPr>
          <a:lstStyle/>
          <a:p>
            <a:pPr marL="273050" indent="-273050">
              <a:lnSpc>
                <a:spcPct val="120000"/>
              </a:lnSpc>
            </a:pPr>
            <a:r>
              <a:rPr lang="nb-NO" sz="2600" b="1" dirty="0" smtClean="0"/>
              <a:t>Stor oppslutning om </a:t>
            </a:r>
          </a:p>
          <a:p>
            <a:pPr marL="531813" lvl="1" indent="-323850">
              <a:lnSpc>
                <a:spcPct val="120000"/>
              </a:lnSpc>
            </a:pPr>
            <a:r>
              <a:rPr lang="nb-NO" sz="2600" dirty="0" smtClean="0"/>
              <a:t>Overordnet mål, retning og ambisjonsnivå</a:t>
            </a:r>
          </a:p>
          <a:p>
            <a:pPr marL="531813" lvl="1" indent="-323850">
              <a:lnSpc>
                <a:spcPct val="120000"/>
              </a:lnSpc>
            </a:pPr>
            <a:r>
              <a:rPr lang="nb-NO" sz="2600" dirty="0" smtClean="0"/>
              <a:t>Den integrerte målstrukturen (særlig engasjement knyttet til ’Det grensesprengende universitet’)</a:t>
            </a:r>
          </a:p>
          <a:p>
            <a:pPr marL="531813" lvl="1" indent="-323850">
              <a:lnSpc>
                <a:spcPct val="120000"/>
              </a:lnSpc>
            </a:pPr>
            <a:r>
              <a:rPr lang="nb-NO" sz="2600" dirty="0" smtClean="0"/>
              <a:t>Å satse på og identifisere kvalitet</a:t>
            </a:r>
          </a:p>
          <a:p>
            <a:pPr marL="531813" lvl="1" indent="-323850">
              <a:lnSpc>
                <a:spcPct val="120000"/>
              </a:lnSpc>
            </a:pPr>
            <a:r>
              <a:rPr lang="nb-NO" sz="2600" dirty="0" smtClean="0"/>
              <a:t>Forståelsen av globale utviklingstrekk</a:t>
            </a:r>
          </a:p>
          <a:p>
            <a:pPr marL="531813" lvl="1" indent="-323850">
              <a:lnSpc>
                <a:spcPct val="120000"/>
              </a:lnSpc>
            </a:pPr>
            <a:r>
              <a:rPr lang="nb-NO" sz="2600" dirty="0" smtClean="0"/>
              <a:t>Internasjonalisering</a:t>
            </a:r>
          </a:p>
          <a:p>
            <a:pPr marL="273050" indent="-273050">
              <a:lnSpc>
                <a:spcPct val="120000"/>
              </a:lnSpc>
            </a:pPr>
            <a:r>
              <a:rPr lang="nb-NO" sz="2600" b="1" dirty="0" smtClean="0"/>
              <a:t>Støtte, men … </a:t>
            </a:r>
          </a:p>
          <a:p>
            <a:pPr marL="531813" lvl="1" indent="-323850">
              <a:lnSpc>
                <a:spcPct val="120000"/>
              </a:lnSpc>
            </a:pPr>
            <a:r>
              <a:rPr lang="nb-NO" sz="2600" dirty="0" smtClean="0"/>
              <a:t>Behovet for prioritering (men uenighet om </a:t>
            </a:r>
            <a:r>
              <a:rPr lang="nb-NO" sz="2600" i="1" dirty="0" smtClean="0"/>
              <a:t>hva</a:t>
            </a:r>
            <a:r>
              <a:rPr lang="nb-NO" sz="2600" dirty="0" smtClean="0"/>
              <a:t> og usikkerhet om </a:t>
            </a:r>
            <a:r>
              <a:rPr lang="nb-NO" sz="2600" i="1" dirty="0" smtClean="0"/>
              <a:t>hvordan</a:t>
            </a:r>
            <a:r>
              <a:rPr lang="nb-NO" sz="2600" dirty="0" smtClean="0"/>
              <a:t>)</a:t>
            </a:r>
          </a:p>
          <a:p>
            <a:pPr marL="531813" lvl="1" indent="-323850">
              <a:lnSpc>
                <a:spcPct val="120000"/>
              </a:lnSpc>
            </a:pPr>
            <a:r>
              <a:rPr lang="nb-NO" sz="2600" dirty="0" smtClean="0"/>
              <a:t>Tverrfaglighet (men usikkerhet om konkrete strategier og grep)</a:t>
            </a:r>
          </a:p>
          <a:p>
            <a:pPr marL="531813" lvl="1" indent="-323850">
              <a:lnSpc>
                <a:spcPct val="120000"/>
              </a:lnSpc>
            </a:pPr>
            <a:r>
              <a:rPr lang="nb-NO" sz="2600" dirty="0" smtClean="0"/>
              <a:t>Vektlegging av ledelse (men usikkerhet bl.a. om forholdet mellom ledelse og akademisk frihet)</a:t>
            </a:r>
          </a:p>
          <a:p>
            <a:pPr marL="531813" lvl="1" indent="-323850">
              <a:lnSpc>
                <a:spcPct val="120000"/>
              </a:lnSpc>
            </a:pPr>
            <a:r>
              <a:rPr lang="nb-NO" sz="2600" dirty="0" smtClean="0"/>
              <a:t>Å styrke utdanningsambisjonene (men det er usikkerhet omkring hvordan dette skal skje)</a:t>
            </a:r>
          </a:p>
          <a:p>
            <a:pPr marL="273050" indent="-273050">
              <a:lnSpc>
                <a:spcPct val="120000"/>
              </a:lnSpc>
            </a:pPr>
            <a:r>
              <a:rPr lang="nb-NO" sz="2600" b="1" dirty="0" smtClean="0"/>
              <a:t>Flere savner</a:t>
            </a:r>
          </a:p>
          <a:p>
            <a:pPr marL="531813" lvl="1" indent="-323850">
              <a:lnSpc>
                <a:spcPct val="120000"/>
              </a:lnSpc>
            </a:pPr>
            <a:r>
              <a:rPr lang="nb-NO" sz="2600" dirty="0" smtClean="0"/>
              <a:t>Klargjøring av forholdet mellom faglig bredde og heterogenitet</a:t>
            </a:r>
          </a:p>
          <a:p>
            <a:pPr marL="531813" lvl="1" indent="-323850">
              <a:lnSpc>
                <a:spcPct val="120000"/>
              </a:lnSpc>
            </a:pPr>
            <a:r>
              <a:rPr lang="nb-NO" sz="2600" dirty="0" smtClean="0"/>
              <a:t>Mer om formidling, museenes oppgaver og profil for UiOs samfunnsoppdrag</a:t>
            </a:r>
          </a:p>
          <a:p>
            <a:pPr marL="531813" lvl="1" indent="-323850">
              <a:lnSpc>
                <a:spcPct val="120000"/>
              </a:lnSpc>
            </a:pPr>
            <a:r>
              <a:rPr lang="nb-NO" sz="2600" dirty="0" smtClean="0"/>
              <a:t>Konkrete ambisjoner om bygg og infrastruktur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algn="r"/>
            <a:fld id="{55A59C3B-63C1-044D-AC51-697EEB1DD0CA}" type="slidenum">
              <a:rPr lang="nb-NO" smtClean="0">
                <a:latin typeface="Calibri" pitchFamily="34" charset="0"/>
              </a:rPr>
              <a:pPr algn="r"/>
              <a:t>4</a:t>
            </a:fld>
            <a:endParaRPr lang="nb-NO" dirty="0"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4348" y="838200"/>
            <a:ext cx="7972452" cy="1143000"/>
          </a:xfrm>
        </p:spPr>
        <p:txBody>
          <a:bodyPr>
            <a:normAutofit/>
          </a:bodyPr>
          <a:lstStyle/>
          <a:p>
            <a:r>
              <a:rPr lang="nb-NO" dirty="0" smtClean="0"/>
              <a:t>Hovedtemaer i høringssvarene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5786" y="1981200"/>
            <a:ext cx="7901014" cy="4114800"/>
          </a:xfrm>
        </p:spPr>
        <p:txBody>
          <a:bodyPr>
            <a:normAutofit/>
          </a:bodyPr>
          <a:lstStyle/>
          <a:p>
            <a:r>
              <a:rPr lang="nb-NO" sz="2400" dirty="0" smtClean="0"/>
              <a:t>Kvalitet</a:t>
            </a:r>
          </a:p>
          <a:p>
            <a:r>
              <a:rPr lang="nb-NO" sz="2400" dirty="0" smtClean="0"/>
              <a:t>Det grensesprengende universitet</a:t>
            </a:r>
          </a:p>
          <a:p>
            <a:r>
              <a:rPr lang="nb-NO" sz="2400" dirty="0" smtClean="0"/>
              <a:t>UiOs ambisjoner for utdanningene og som lærested</a:t>
            </a:r>
          </a:p>
          <a:p>
            <a:r>
              <a:rPr lang="nb-NO" sz="2400" dirty="0" smtClean="0"/>
              <a:t>UiOs samfunnsoppdrag – rolle, profil og engasjement</a:t>
            </a:r>
          </a:p>
          <a:p>
            <a:r>
              <a:rPr lang="nb-NO" sz="2400" dirty="0" smtClean="0"/>
              <a:t>UiO som organisasjon og arbeidssted – ressurser og verdier</a:t>
            </a:r>
          </a:p>
          <a:p>
            <a:pPr>
              <a:buFont typeface="Courier New"/>
              <a:buChar char="o"/>
            </a:pPr>
            <a:r>
              <a:rPr lang="nb-NO" sz="2400" dirty="0" smtClean="0"/>
              <a:t>Behov for å prioritere</a:t>
            </a:r>
          </a:p>
          <a:p>
            <a:pPr>
              <a:buFont typeface="Courier New"/>
              <a:buChar char="o"/>
            </a:pPr>
            <a:r>
              <a:rPr lang="nb-NO" sz="2400" dirty="0" smtClean="0"/>
              <a:t>Strategi og forholdet mellom nivåene</a:t>
            </a:r>
            <a:endParaRPr lang="nb-NO" sz="24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algn="r"/>
            <a:fld id="{55A59C3B-63C1-044D-AC51-697EEB1DD0CA}" type="slidenum">
              <a:rPr lang="nb-NO" smtClean="0">
                <a:latin typeface="Calibri" pitchFamily="34" charset="0"/>
              </a:rPr>
              <a:pPr algn="r"/>
              <a:t>5</a:t>
            </a:fld>
            <a:endParaRPr lang="nb-NO" dirty="0"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4348" y="838200"/>
            <a:ext cx="7972452" cy="1143000"/>
          </a:xfrm>
        </p:spPr>
        <p:txBody>
          <a:bodyPr>
            <a:normAutofit/>
          </a:bodyPr>
          <a:lstStyle/>
          <a:p>
            <a:r>
              <a:rPr lang="nb-NO" dirty="0" smtClean="0"/>
              <a:t>Fra høringsnotat til plan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4348" y="2714620"/>
            <a:ext cx="8001056" cy="3689350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nb-NO" sz="2600" dirty="0" smtClean="0"/>
              <a:t>Justert overordnet hovedmål og hovedmål</a:t>
            </a:r>
          </a:p>
          <a:p>
            <a:pPr marL="514350" indent="-514350">
              <a:buFont typeface="+mj-lt"/>
              <a:buAutoNum type="arabicPeriod"/>
            </a:pPr>
            <a:r>
              <a:rPr lang="nb-NO" sz="2600" dirty="0" smtClean="0"/>
              <a:t>Temaer til drøfting og avklaring</a:t>
            </a:r>
          </a:p>
          <a:p>
            <a:pPr marL="514350" indent="-514350">
              <a:buFont typeface="+mj-lt"/>
              <a:buAutoNum type="arabicPeriod"/>
            </a:pPr>
            <a:r>
              <a:rPr lang="nb-NO" sz="2600" dirty="0" smtClean="0"/>
              <a:t>Struktur – hovedstrategi, delstrategier og enhetene</a:t>
            </a:r>
          </a:p>
          <a:p>
            <a:endParaRPr lang="nb-NO" sz="26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algn="r"/>
            <a:fld id="{55A59C3B-63C1-044D-AC51-697EEB1DD0CA}" type="slidenum">
              <a:rPr lang="nb-NO" smtClean="0">
                <a:latin typeface="Calibri" pitchFamily="34" charset="0"/>
              </a:rPr>
              <a:pPr algn="r"/>
              <a:t>6</a:t>
            </a:fld>
            <a:endParaRPr lang="nb-NO" dirty="0"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4348" y="2071678"/>
            <a:ext cx="7972452" cy="1671646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nb-NO" sz="2600" dirty="0" smtClean="0"/>
              <a:t>Overordnet hovedmål:</a:t>
            </a:r>
            <a:r>
              <a:rPr lang="nb-NO" sz="2600" b="0" dirty="0" smtClean="0"/>
              <a:t/>
            </a:r>
            <a:br>
              <a:rPr lang="nb-NO" sz="2600" b="0" dirty="0" smtClean="0"/>
            </a:br>
            <a:r>
              <a:rPr lang="nb-NO" sz="800" b="0" dirty="0" smtClean="0"/>
              <a:t> </a:t>
            </a:r>
            <a:r>
              <a:rPr lang="nb-NO" sz="2600" b="0" dirty="0"/>
              <a:t/>
            </a:r>
            <a:br>
              <a:rPr lang="nb-NO" sz="2600" b="0" dirty="0"/>
            </a:br>
            <a:r>
              <a:rPr lang="nb-NO" sz="2400" b="0" dirty="0" smtClean="0"/>
              <a:t>UiO skal styrke sin posisjon som et fremragende internasjonalt forskningsintensivt universitet – med et aktivt samfunnsengasjement</a:t>
            </a:r>
            <a:endParaRPr lang="nb-NO" sz="2600" b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4348" y="3930650"/>
            <a:ext cx="7972452" cy="2851150"/>
          </a:xfrm>
        </p:spPr>
        <p:txBody>
          <a:bodyPr>
            <a:normAutofit/>
          </a:bodyPr>
          <a:lstStyle/>
          <a:p>
            <a:pPr marL="514350" indent="-514350">
              <a:buNone/>
            </a:pPr>
            <a:r>
              <a:rPr lang="nb-NO" sz="2600" b="1" dirty="0" smtClean="0"/>
              <a:t>Hovedmål:</a:t>
            </a:r>
          </a:p>
          <a:p>
            <a:pPr marL="514350" indent="-514350">
              <a:buFont typeface="+mj-lt"/>
              <a:buAutoNum type="arabicPeriod"/>
            </a:pPr>
            <a:r>
              <a:rPr lang="nb-NO" sz="2400" dirty="0" smtClean="0"/>
              <a:t>Det kvalitetsbevisste universitet</a:t>
            </a:r>
          </a:p>
          <a:p>
            <a:pPr marL="514350" indent="-514350">
              <a:buFont typeface="+mj-lt"/>
              <a:buAutoNum type="arabicPeriod"/>
            </a:pPr>
            <a:r>
              <a:rPr lang="nb-NO" sz="2400" dirty="0" smtClean="0"/>
              <a:t>Det grensesprengende og engasjerte universitet	</a:t>
            </a:r>
          </a:p>
          <a:p>
            <a:pPr marL="514350" indent="-514350">
              <a:buFont typeface="+mj-lt"/>
              <a:buAutoNum type="arabicPeriod"/>
            </a:pPr>
            <a:r>
              <a:rPr lang="nb-NO" sz="2400" dirty="0" smtClean="0"/>
              <a:t>Læringsuniversitetet</a:t>
            </a:r>
          </a:p>
          <a:p>
            <a:pPr marL="514350" indent="-514350">
              <a:buFont typeface="+mj-lt"/>
              <a:buAutoNum type="arabicPeriod"/>
            </a:pPr>
            <a:r>
              <a:rPr lang="nb-NO" sz="2400" dirty="0" smtClean="0"/>
              <a:t>Det gode universitet </a:t>
            </a:r>
            <a:endParaRPr lang="nb-NO" sz="24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algn="r"/>
            <a:fld id="{55A59C3B-63C1-044D-AC51-697EEB1DD0CA}" type="slidenum">
              <a:rPr lang="nb-NO" smtClean="0">
                <a:latin typeface="Calibri" pitchFamily="34" charset="0"/>
              </a:rPr>
              <a:pPr algn="r"/>
              <a:t>7</a:t>
            </a:fld>
            <a:endParaRPr lang="nb-NO" dirty="0">
              <a:latin typeface="Calibri" pitchFamily="34" charset="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500034" y="1071546"/>
            <a:ext cx="8158162" cy="5572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/>
          <a:p>
            <a:pPr marL="742950" marR="0" lvl="0" indent="-74295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nb-NO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j-ea"/>
                <a:cs typeface="Arial Bold"/>
              </a:rPr>
              <a:t>Justert overordnet hovedmål og hovedmål</a:t>
            </a:r>
            <a:endParaRPr kumimoji="0" lang="nb-NO" sz="3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j-ea"/>
              <a:cs typeface="Arial Bold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910" y="838200"/>
            <a:ext cx="8043890" cy="1143000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 startAt="2"/>
            </a:pPr>
            <a:r>
              <a:rPr lang="nb-NO" dirty="0" smtClean="0"/>
              <a:t>Temaer for nærmere drøfting og avklaring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4348" y="2214554"/>
            <a:ext cx="7972452" cy="3881446"/>
          </a:xfrm>
        </p:spPr>
        <p:txBody>
          <a:bodyPr>
            <a:normAutofit/>
          </a:bodyPr>
          <a:lstStyle/>
          <a:p>
            <a:r>
              <a:rPr lang="nb-NO" sz="2400" dirty="0" smtClean="0"/>
              <a:t>Utdanningsambisjonene</a:t>
            </a:r>
          </a:p>
          <a:p>
            <a:r>
              <a:rPr lang="nb-NO" sz="2400" dirty="0" smtClean="0"/>
              <a:t>UiOs forhold til den 3. oppgaven</a:t>
            </a:r>
          </a:p>
          <a:p>
            <a:r>
              <a:rPr lang="nb-NO" sz="2400" dirty="0" smtClean="0"/>
              <a:t>Faglig bredde, faglig heterogenitet, faglig spissing?</a:t>
            </a:r>
          </a:p>
          <a:p>
            <a:r>
              <a:rPr lang="nb-NO" sz="2400" dirty="0" smtClean="0"/>
              <a:t>Tiltak for tverrfaglighet i forskning og utdanning</a:t>
            </a:r>
          </a:p>
          <a:p>
            <a:r>
              <a:rPr lang="nb-NO" sz="2400" dirty="0" smtClean="0"/>
              <a:t>Ambisjonsnivå for investeringer i bygg og infrastruktur</a:t>
            </a:r>
          </a:p>
          <a:p>
            <a:r>
              <a:rPr lang="nb-NO" sz="2400" dirty="0" smtClean="0"/>
              <a:t>Hvor endringsorientert trenger UiO å være i strategien?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5A59C3B-63C1-044D-AC51-697EEB1DD0CA}" type="slidenum">
              <a:rPr lang="nb-NO" smtClean="0">
                <a:latin typeface="Calibri" pitchFamily="34" charset="0"/>
              </a:rPr>
              <a:pPr/>
              <a:t>8</a:t>
            </a:fld>
            <a:endParaRPr lang="nb-NO" dirty="0"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28670"/>
            <a:ext cx="8458200" cy="714380"/>
          </a:xfrm>
        </p:spPr>
        <p:txBody>
          <a:bodyPr>
            <a:normAutofit fontScale="90000"/>
          </a:bodyPr>
          <a:lstStyle/>
          <a:p>
            <a:pPr marL="514350" indent="-514350">
              <a:buFont typeface="+mj-lt"/>
              <a:buAutoNum type="arabicPeriod" startAt="3"/>
            </a:pPr>
            <a:r>
              <a:rPr lang="nb-NO" dirty="0" smtClean="0"/>
              <a:t>Strategi, delstrategier og enhetenes strategier</a:t>
            </a:r>
            <a:endParaRPr lang="nb-N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642910" y="6286520"/>
            <a:ext cx="2133600" cy="365125"/>
          </a:xfrm>
          <a:prstGeom prst="rect">
            <a:avLst/>
          </a:prstGeom>
        </p:spPr>
        <p:txBody>
          <a:bodyPr/>
          <a:lstStyle/>
          <a:p>
            <a:fld id="{55A59C3B-63C1-044D-AC51-697EEB1DD0CA}" type="slidenum">
              <a:rPr lang="nb-NO" smtClean="0">
                <a:latin typeface="Calibri" pitchFamily="34" charset="0"/>
              </a:rPr>
              <a:pPr/>
              <a:t>9</a:t>
            </a:fld>
            <a:endParaRPr lang="nb-NO" dirty="0">
              <a:latin typeface="Calibri" pitchFamily="34" charset="0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990600" y="2962233"/>
            <a:ext cx="1938326" cy="600084"/>
          </a:xfrm>
          <a:solidFill>
            <a:schemeClr val="accent1">
              <a:lumMod val="60000"/>
              <a:lumOff val="40000"/>
            </a:schemeClr>
          </a:solidFill>
        </p:spPr>
        <p:txBody>
          <a:bodyPr/>
          <a:lstStyle/>
          <a:p>
            <a:pPr>
              <a:buNone/>
            </a:pPr>
            <a:r>
              <a:rPr lang="nb-NO" b="1" dirty="0" smtClean="0"/>
              <a:t>Hovedmål</a:t>
            </a:r>
            <a:endParaRPr lang="nb-NO" b="1" dirty="0"/>
          </a:p>
        </p:txBody>
      </p:sp>
      <p:sp>
        <p:nvSpPr>
          <p:cNvPr id="9" name="Content Placeholder 7"/>
          <p:cNvSpPr txBox="1">
            <a:spLocks/>
          </p:cNvSpPr>
          <p:nvPr/>
        </p:nvSpPr>
        <p:spPr>
          <a:xfrm>
            <a:off x="3733800" y="2962233"/>
            <a:ext cx="1752600" cy="60008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nb-NO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Felles</a:t>
            </a:r>
            <a:endParaRPr kumimoji="0" lang="nb-NO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</p:txBody>
      </p:sp>
      <p:sp>
        <p:nvSpPr>
          <p:cNvPr id="10" name="Content Placeholder 7"/>
          <p:cNvSpPr txBox="1">
            <a:spLocks/>
          </p:cNvSpPr>
          <p:nvPr/>
        </p:nvSpPr>
        <p:spPr>
          <a:xfrm>
            <a:off x="6629400" y="4695801"/>
            <a:ext cx="1752600" cy="60008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nb-NO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Enhetsvis</a:t>
            </a:r>
            <a:endParaRPr kumimoji="0" lang="nb-NO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</p:txBody>
      </p:sp>
      <p:sp>
        <p:nvSpPr>
          <p:cNvPr id="11" name="Content Placeholder 7"/>
          <p:cNvSpPr txBox="1">
            <a:spLocks/>
          </p:cNvSpPr>
          <p:nvPr/>
        </p:nvSpPr>
        <p:spPr>
          <a:xfrm>
            <a:off x="990600" y="3867117"/>
            <a:ext cx="1938326" cy="60008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nb-NO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Delmål </a:t>
            </a:r>
            <a:endParaRPr kumimoji="0" lang="nb-NO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</p:txBody>
      </p:sp>
      <p:sp>
        <p:nvSpPr>
          <p:cNvPr id="12" name="Content Placeholder 7"/>
          <p:cNvSpPr txBox="1">
            <a:spLocks/>
          </p:cNvSpPr>
          <p:nvPr/>
        </p:nvSpPr>
        <p:spPr>
          <a:xfrm>
            <a:off x="3733800" y="3867117"/>
            <a:ext cx="1752600" cy="60008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nb-NO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Felles</a:t>
            </a:r>
            <a:endParaRPr kumimoji="0" lang="nb-NO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</p:txBody>
      </p:sp>
      <p:sp>
        <p:nvSpPr>
          <p:cNvPr id="13" name="Content Placeholder 7"/>
          <p:cNvSpPr txBox="1">
            <a:spLocks/>
          </p:cNvSpPr>
          <p:nvPr/>
        </p:nvSpPr>
        <p:spPr>
          <a:xfrm>
            <a:off x="3733800" y="5543517"/>
            <a:ext cx="1752600" cy="60008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nb-NO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Felles</a:t>
            </a:r>
            <a:endParaRPr kumimoji="0" lang="nb-NO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</p:txBody>
      </p:sp>
      <p:sp>
        <p:nvSpPr>
          <p:cNvPr id="14" name="Content Placeholder 7"/>
          <p:cNvSpPr txBox="1">
            <a:spLocks/>
          </p:cNvSpPr>
          <p:nvPr/>
        </p:nvSpPr>
        <p:spPr>
          <a:xfrm>
            <a:off x="3733800" y="4695801"/>
            <a:ext cx="1752600" cy="60008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nb-NO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Felles</a:t>
            </a:r>
            <a:endParaRPr kumimoji="0" lang="nb-NO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</p:txBody>
      </p:sp>
      <p:sp>
        <p:nvSpPr>
          <p:cNvPr id="15" name="Content Placeholder 7"/>
          <p:cNvSpPr txBox="1">
            <a:spLocks/>
          </p:cNvSpPr>
          <p:nvPr/>
        </p:nvSpPr>
        <p:spPr>
          <a:xfrm>
            <a:off x="990600" y="5543517"/>
            <a:ext cx="1938326" cy="60008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nb-NO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Tiltak</a:t>
            </a:r>
            <a:endParaRPr kumimoji="0" lang="nb-NO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</p:txBody>
      </p:sp>
      <p:sp>
        <p:nvSpPr>
          <p:cNvPr id="16" name="Content Placeholder 7"/>
          <p:cNvSpPr txBox="1">
            <a:spLocks/>
          </p:cNvSpPr>
          <p:nvPr/>
        </p:nvSpPr>
        <p:spPr>
          <a:xfrm>
            <a:off x="990600" y="4695801"/>
            <a:ext cx="1938326" cy="60008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nb-NO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Strategier</a:t>
            </a:r>
            <a:endParaRPr kumimoji="0" lang="nb-NO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</p:txBody>
      </p:sp>
      <p:sp>
        <p:nvSpPr>
          <p:cNvPr id="17" name="Content Placeholder 7"/>
          <p:cNvSpPr txBox="1">
            <a:spLocks/>
          </p:cNvSpPr>
          <p:nvPr/>
        </p:nvSpPr>
        <p:spPr>
          <a:xfrm>
            <a:off x="6629400" y="5543517"/>
            <a:ext cx="1752600" cy="60008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 algn="ctr">
              <a:spcBef>
                <a:spcPct val="20000"/>
              </a:spcBef>
            </a:pPr>
            <a:r>
              <a:rPr lang="nb-NO" sz="2800" dirty="0" smtClean="0">
                <a:latin typeface="Calibri" pitchFamily="34" charset="0"/>
                <a:cs typeface="Calibri" pitchFamily="34" charset="0"/>
              </a:rPr>
              <a:t>Enhetsvis</a:t>
            </a:r>
            <a:endParaRPr kumimoji="0" lang="nb-NO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429388" y="6429396"/>
            <a:ext cx="25717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Flere veier til målet</a:t>
            </a:r>
            <a:endParaRPr lang="nb-NO" b="1" dirty="0">
              <a:solidFill>
                <a:schemeClr val="accent1">
                  <a:lumMod val="75000"/>
                </a:schemeClr>
              </a:solidFill>
              <a:latin typeface="Calibri" pitchFamily="34" charset="0"/>
            </a:endParaRPr>
          </a:p>
        </p:txBody>
      </p:sp>
      <p:sp>
        <p:nvSpPr>
          <p:cNvPr id="21" name="Up Arrow 20"/>
          <p:cNvSpPr/>
          <p:nvPr/>
        </p:nvSpPr>
        <p:spPr>
          <a:xfrm>
            <a:off x="7345527" y="6212467"/>
            <a:ext cx="228600" cy="192667"/>
          </a:xfrm>
          <a:prstGeom prst="up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>
              <a:latin typeface="Calibri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475828" y="6412468"/>
            <a:ext cx="229171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Samme vei til målet</a:t>
            </a:r>
            <a:endParaRPr lang="nb-NO" b="1" dirty="0">
              <a:solidFill>
                <a:schemeClr val="accent1">
                  <a:lumMod val="75000"/>
                </a:schemeClr>
              </a:solidFill>
              <a:latin typeface="Calibri" pitchFamily="34" charset="0"/>
            </a:endParaRPr>
          </a:p>
        </p:txBody>
      </p:sp>
      <p:sp>
        <p:nvSpPr>
          <p:cNvPr id="23" name="Up Arrow 22"/>
          <p:cNvSpPr/>
          <p:nvPr/>
        </p:nvSpPr>
        <p:spPr>
          <a:xfrm>
            <a:off x="4431404" y="6219801"/>
            <a:ext cx="228600" cy="192667"/>
          </a:xfrm>
          <a:prstGeom prst="up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>
              <a:latin typeface="Calibri" pitchFamily="34" charset="0"/>
            </a:endParaRPr>
          </a:p>
        </p:txBody>
      </p:sp>
      <p:sp>
        <p:nvSpPr>
          <p:cNvPr id="24" name="Left-Right Arrow 23"/>
          <p:cNvSpPr/>
          <p:nvPr/>
        </p:nvSpPr>
        <p:spPr>
          <a:xfrm>
            <a:off x="5072066" y="4857760"/>
            <a:ext cx="1905001" cy="1143007"/>
          </a:xfrm>
          <a:prstGeom prst="left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>
              <a:latin typeface="Calibri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357818" y="5143512"/>
            <a:ext cx="13573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600" dirty="0" err="1" smtClean="0">
                <a:latin typeface="Calibri" pitchFamily="34" charset="0"/>
              </a:rPr>
              <a:t>Subsidiaritets-prinsippet</a:t>
            </a:r>
            <a:endParaRPr lang="nb-NO" sz="1600" dirty="0">
              <a:latin typeface="Calibri" pitchFamily="34" charset="0"/>
            </a:endParaRPr>
          </a:p>
        </p:txBody>
      </p:sp>
      <p:sp>
        <p:nvSpPr>
          <p:cNvPr id="29" name="Right Arrow 28"/>
          <p:cNvSpPr/>
          <p:nvPr/>
        </p:nvSpPr>
        <p:spPr>
          <a:xfrm>
            <a:off x="3143240" y="3205146"/>
            <a:ext cx="304800" cy="22860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>
              <a:latin typeface="Calibri" pitchFamily="34" charset="0"/>
            </a:endParaRPr>
          </a:p>
        </p:txBody>
      </p:sp>
      <p:sp>
        <p:nvSpPr>
          <p:cNvPr id="30" name="Right Arrow 29"/>
          <p:cNvSpPr/>
          <p:nvPr/>
        </p:nvSpPr>
        <p:spPr>
          <a:xfrm>
            <a:off x="3143240" y="4110030"/>
            <a:ext cx="304800" cy="22860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>
              <a:latin typeface="Calibri" pitchFamily="34" charset="0"/>
            </a:endParaRPr>
          </a:p>
        </p:txBody>
      </p:sp>
      <p:sp>
        <p:nvSpPr>
          <p:cNvPr id="31" name="Right Arrow 30"/>
          <p:cNvSpPr/>
          <p:nvPr/>
        </p:nvSpPr>
        <p:spPr>
          <a:xfrm>
            <a:off x="3143240" y="4938714"/>
            <a:ext cx="304800" cy="22860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>
              <a:latin typeface="Calibri" pitchFamily="34" charset="0"/>
            </a:endParaRPr>
          </a:p>
        </p:txBody>
      </p:sp>
      <p:sp>
        <p:nvSpPr>
          <p:cNvPr id="32" name="Right Arrow 31"/>
          <p:cNvSpPr/>
          <p:nvPr/>
        </p:nvSpPr>
        <p:spPr>
          <a:xfrm>
            <a:off x="3143240" y="5710230"/>
            <a:ext cx="304800" cy="22860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>
              <a:latin typeface="Calibri" pitchFamily="34" charset="0"/>
            </a:endParaRPr>
          </a:p>
        </p:txBody>
      </p:sp>
      <p:sp>
        <p:nvSpPr>
          <p:cNvPr id="33" name="Content Placeholder 7"/>
          <p:cNvSpPr txBox="1">
            <a:spLocks/>
          </p:cNvSpPr>
          <p:nvPr/>
        </p:nvSpPr>
        <p:spPr>
          <a:xfrm>
            <a:off x="990600" y="1928802"/>
            <a:ext cx="1938326" cy="785799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 marR="0" lvl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nb-NO" sz="2800" b="1" dirty="0" err="1" smtClean="0">
                <a:latin typeface="Calibri" pitchFamily="34" charset="0"/>
                <a:cs typeface="Calibri" pitchFamily="34" charset="0"/>
              </a:rPr>
              <a:t>Overordneth</a:t>
            </a:r>
            <a:r>
              <a:rPr kumimoji="0" lang="nb-NO" sz="2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ovedmål</a:t>
            </a:r>
            <a:endParaRPr kumimoji="0" lang="nb-NO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</p:txBody>
      </p:sp>
      <p:sp>
        <p:nvSpPr>
          <p:cNvPr id="34" name="Content Placeholder 7"/>
          <p:cNvSpPr txBox="1">
            <a:spLocks/>
          </p:cNvSpPr>
          <p:nvPr/>
        </p:nvSpPr>
        <p:spPr>
          <a:xfrm>
            <a:off x="3733800" y="2114517"/>
            <a:ext cx="1752600" cy="60008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nb-NO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itchFamily="34" charset="0"/>
                <a:ea typeface="+mn-ea"/>
                <a:cs typeface="Calibri" pitchFamily="34" charset="0"/>
              </a:rPr>
              <a:t>Felles</a:t>
            </a:r>
            <a:endParaRPr kumimoji="0" lang="nb-NO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n-ea"/>
              <a:cs typeface="Calibri" pitchFamily="34" charset="0"/>
            </a:endParaRPr>
          </a:p>
        </p:txBody>
      </p:sp>
      <p:sp>
        <p:nvSpPr>
          <p:cNvPr id="35" name="Right Arrow 34"/>
          <p:cNvSpPr/>
          <p:nvPr/>
        </p:nvSpPr>
        <p:spPr>
          <a:xfrm>
            <a:off x="3143240" y="2357430"/>
            <a:ext cx="304800" cy="22860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>
              <a:latin typeface="Calibri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381000" y="3732212"/>
            <a:ext cx="80772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 rot="16200000">
            <a:off x="58214" y="4710078"/>
            <a:ext cx="1167307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500" b="1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3 - 5 år </a:t>
            </a:r>
            <a:endParaRPr lang="nb-NO" sz="2500" b="1" dirty="0">
              <a:solidFill>
                <a:schemeClr val="accent1">
                  <a:lumMod val="75000"/>
                </a:schemeClr>
              </a:solidFill>
              <a:latin typeface="Calibri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 rot="16200000">
            <a:off x="179240" y="2565538"/>
            <a:ext cx="925253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500" b="1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10 år </a:t>
            </a:r>
            <a:endParaRPr lang="nb-NO" sz="2500" b="1" dirty="0">
              <a:solidFill>
                <a:schemeClr val="accent1">
                  <a:lumMod val="75000"/>
                </a:schemeClr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 - &amp;quot;Høringssvar Strategi 2020&amp;quot;&quot;/&gt;&lt;property id=&quot;20307&quot; value=&quot;257&quot;/&gt;&lt;/object&gt;&lt;object type=&quot;3&quot; unique_id=&quot;10005&quot;&gt;&lt;property id=&quot;20148&quot; value=&quot;5&quot;/&gt;&lt;property id=&quot;20300&quot; value=&quot;Slide 2 - &amp;quot;Høringsrunden 20.11.09 – 29.01.10&amp;quot;&quot;/&gt;&lt;property id=&quot;20307&quot; value=&quot;258&quot;/&gt;&lt;/object&gt;&lt;object type=&quot;3&quot; unique_id=&quot;10006&quot;&gt;&lt;property id=&quot;20148&quot; value=&quot;5&quot;/&gt;&lt;property id=&quot;20300&quot; value=&quot;Slide 3 - &amp;quot;145 høringssvar:&amp;quot;&quot;/&gt;&lt;property id=&quot;20307&quot; value=&quot;259&quot;/&gt;&lt;/object&gt;&lt;object type=&quot;3&quot; unique_id=&quot;10007&quot;&gt;&lt;property id=&quot;20148&quot; value=&quot;5&quot;/&gt;&lt;property id=&quot;20300&quot; value=&quot;Slide 4 - &amp;quot;Generelle forhold&amp;quot;&quot;/&gt;&lt;property id=&quot;20307&quot; value=&quot;260&quot;/&gt;&lt;/object&gt;&lt;object type=&quot;3&quot; unique_id=&quot;10008&quot;&gt;&lt;property id=&quot;20148&quot; value=&quot;5&quot;/&gt;&lt;property id=&quot;20300&quot; value=&quot;Slide 5 - &amp;quot;Hovedtemaer i høringssvarene&amp;quot;&quot;/&gt;&lt;property id=&quot;20307&quot; value=&quot;261&quot;/&gt;&lt;/object&gt;&lt;object type=&quot;3&quot; unique_id=&quot;10009&quot;&gt;&lt;property id=&quot;20148&quot; value=&quot;5&quot;/&gt;&lt;property id=&quot;20300&quot; value=&quot;Slide 6 - &amp;quot;Fra høringsnotat til plan&amp;quot;&quot;/&gt;&lt;property id=&quot;20307&quot; value=&quot;262&quot;/&gt;&lt;/object&gt;&lt;object type=&quot;3&quot; unique_id=&quot;10010&quot;&gt;&lt;property id=&quot;20148&quot; value=&quot;5&quot;/&gt;&lt;property id=&quot;20300&quot; value=&quot;Slide 7 - &amp;quot;Overordnet hovedmål:&amp;#x0D;&amp;#x0A; &amp;#x0D;&amp;#x0A;UiO skal styrke sin posisjon som et fremragende internasjonalt forskningsintensivt universit&quot;/&gt;&lt;property id=&quot;20307&quot; value=&quot;263&quot;/&gt;&lt;/object&gt;&lt;object type=&quot;3&quot; unique_id=&quot;10011&quot;&gt;&lt;property id=&quot;20148&quot; value=&quot;5&quot;/&gt;&lt;property id=&quot;20300&quot; value=&quot;Slide 8 - &amp;quot;Temaer for nærmere drøfting og avklaring&amp;quot;&quot;/&gt;&lt;property id=&quot;20307&quot; value=&quot;264&quot;/&gt;&lt;/object&gt;&lt;object type=&quot;3&quot; unique_id=&quot;10012&quot;&gt;&lt;property id=&quot;20148&quot; value=&quot;5&quot;/&gt;&lt;property id=&quot;20300&quot; value=&quot;Slide 9 - &amp;quot;Strategi, delstrategier og enhetenes strategier&amp;quot;&quot;/&gt;&lt;property id=&quot;20307&quot; value=&quot;265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"/>
      </a:majorFont>
      <a:minorFont>
        <a:latin typeface="Arial"/>
        <a:ea typeface="ヒラギノ角ゴ Pro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pitchFamily="1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pitchFamily="1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55</TotalTime>
  <Words>1004</Words>
  <Application>Microsoft Office PowerPoint</Application>
  <PresentationFormat>On-screen Show (4:3)</PresentationFormat>
  <Paragraphs>168</Paragraphs>
  <Slides>9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Blank Presentation</vt:lpstr>
      <vt:lpstr>Høringssvar Strategi 2020</vt:lpstr>
      <vt:lpstr>Høringsrunden 20.11.09 – 29.01.10</vt:lpstr>
      <vt:lpstr>145 høringssvar:</vt:lpstr>
      <vt:lpstr>Generelle forhold</vt:lpstr>
      <vt:lpstr>Hovedtemaer i høringssvarene</vt:lpstr>
      <vt:lpstr>Fra høringsnotat til plan</vt:lpstr>
      <vt:lpstr>Overordnet hovedmål:   UiO skal styrke sin posisjon som et fremragende internasjonalt forskningsintensivt universitet – med et aktivt samfunnsengasjement</vt:lpstr>
      <vt:lpstr>Temaer for nærmere drøfting og avklaring</vt:lpstr>
      <vt:lpstr>Strategi, delstrategier og enhetenes strategier</vt:lpstr>
    </vt:vector>
  </TitlesOfParts>
  <Company>Rayon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Henrik Haugan</dc:creator>
  <cp:lastModifiedBy>linahaug</cp:lastModifiedBy>
  <cp:revision>8</cp:revision>
  <dcterms:created xsi:type="dcterms:W3CDTF">2010-02-05T10:13:31Z</dcterms:created>
  <dcterms:modified xsi:type="dcterms:W3CDTF">2010-03-02T08:27:48Z</dcterms:modified>
</cp:coreProperties>
</file>