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4"/>
    <p:sldMasterId id="2147483764" r:id="rId5"/>
  </p:sldMasterIdLst>
  <p:notesMasterIdLst>
    <p:notesMasterId r:id="rId14"/>
  </p:notesMasterIdLst>
  <p:sldIdLst>
    <p:sldId id="321" r:id="rId6"/>
    <p:sldId id="279" r:id="rId7"/>
    <p:sldId id="260" r:id="rId8"/>
    <p:sldId id="314" r:id="rId9"/>
    <p:sldId id="319" r:id="rId10"/>
    <p:sldId id="315" r:id="rId11"/>
    <p:sldId id="313" r:id="rId12"/>
    <p:sldId id="309" r:id="rId13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ECA1"/>
    <a:srgbClr val="58595B"/>
    <a:srgbClr val="FFF2F2"/>
    <a:srgbClr val="F04B37"/>
    <a:srgbClr val="F04937"/>
    <a:srgbClr val="2EC961"/>
    <a:srgbClr val="47E17A"/>
    <a:srgbClr val="B1F6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D25284-6224-471A-B1BE-2DB75F66E8B0}" v="2" dt="2021-02-10T08:50:30.7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275" autoAdjust="0"/>
  </p:normalViewPr>
  <p:slideViewPr>
    <p:cSldViewPr snapToGrid="0">
      <p:cViewPr varScale="1">
        <p:scale>
          <a:sx n="59" d="100"/>
          <a:sy n="59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3E8EB9-B739-4EED-968E-D6F700CECADB}" type="doc">
      <dgm:prSet loTypeId="urn:microsoft.com/office/officeart/2005/8/layout/process4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3C5E6A77-5061-475D-BBC4-C827357E27BD}">
      <dgm:prSet phldrT="[Tekst]"/>
      <dgm:spPr/>
      <dgm:t>
        <a:bodyPr/>
        <a:lstStyle/>
        <a:p>
          <a:r>
            <a:rPr lang="nb-NO" dirty="0"/>
            <a:t>Foreninger</a:t>
          </a:r>
        </a:p>
      </dgm:t>
    </dgm:pt>
    <dgm:pt modelId="{6C2A3C5B-41C0-437A-80EF-B889A4634994}" type="parTrans" cxnId="{5F36E037-C93F-4194-9F4C-97BB75023B94}">
      <dgm:prSet/>
      <dgm:spPr/>
      <dgm:t>
        <a:bodyPr/>
        <a:lstStyle/>
        <a:p>
          <a:endParaRPr lang="nb-NO"/>
        </a:p>
      </dgm:t>
    </dgm:pt>
    <dgm:pt modelId="{F8338003-2F65-4DC9-A9D5-F9DA6DF7CE73}" type="sibTrans" cxnId="{5F36E037-C93F-4194-9F4C-97BB75023B94}">
      <dgm:prSet/>
      <dgm:spPr/>
      <dgm:t>
        <a:bodyPr/>
        <a:lstStyle/>
        <a:p>
          <a:endParaRPr lang="nb-NO"/>
        </a:p>
      </dgm:t>
    </dgm:pt>
    <dgm:pt modelId="{F287250A-995D-4881-8256-9283D9524C48}">
      <dgm:prSet phldrT="[Teks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nb-NO" dirty="0"/>
            <a:t>Peer support</a:t>
          </a:r>
        </a:p>
      </dgm:t>
    </dgm:pt>
    <dgm:pt modelId="{20760315-1116-40E7-B81D-2B321EBCDDDF}" type="parTrans" cxnId="{BF04B014-DDBB-424D-9500-6238DE8A7718}">
      <dgm:prSet/>
      <dgm:spPr/>
      <dgm:t>
        <a:bodyPr/>
        <a:lstStyle/>
        <a:p>
          <a:endParaRPr lang="nb-NO"/>
        </a:p>
      </dgm:t>
    </dgm:pt>
    <dgm:pt modelId="{68036C58-932F-464F-96B3-5450C842791B}" type="sibTrans" cxnId="{BF04B014-DDBB-424D-9500-6238DE8A7718}">
      <dgm:prSet/>
      <dgm:spPr/>
      <dgm:t>
        <a:bodyPr/>
        <a:lstStyle/>
        <a:p>
          <a:endParaRPr lang="nb-NO"/>
        </a:p>
      </dgm:t>
    </dgm:pt>
    <dgm:pt modelId="{7A14500D-E40A-4CE4-9ECF-D126DF96B18D}">
      <dgm:prSet phldrT="[Tekst]"/>
      <dgm:spPr/>
      <dgm:t>
        <a:bodyPr/>
        <a:lstStyle/>
        <a:p>
          <a:r>
            <a:rPr lang="nb-NO" dirty="0"/>
            <a:t>Selvhjelpsverktøy</a:t>
          </a:r>
        </a:p>
      </dgm:t>
    </dgm:pt>
    <dgm:pt modelId="{441EBCCC-0EF0-4A72-B3BD-43B138D2A972}" type="parTrans" cxnId="{90331A13-895D-4B65-95B8-A38DEAEA25FC}">
      <dgm:prSet/>
      <dgm:spPr/>
      <dgm:t>
        <a:bodyPr/>
        <a:lstStyle/>
        <a:p>
          <a:endParaRPr lang="nb-NO"/>
        </a:p>
      </dgm:t>
    </dgm:pt>
    <dgm:pt modelId="{970BFA43-9DD7-4151-BCB2-39C2E225EDE2}" type="sibTrans" cxnId="{90331A13-895D-4B65-95B8-A38DEAEA25FC}">
      <dgm:prSet/>
      <dgm:spPr/>
      <dgm:t>
        <a:bodyPr/>
        <a:lstStyle/>
        <a:p>
          <a:endParaRPr lang="nb-NO"/>
        </a:p>
      </dgm:t>
    </dgm:pt>
    <dgm:pt modelId="{8DBAC962-BB95-4D38-95E0-D44C7478F22F}">
      <dgm:prSet phldrT="[Tekst]"/>
      <dgm:spPr/>
      <dgm:t>
        <a:bodyPr/>
        <a:lstStyle/>
        <a:p>
          <a:r>
            <a:rPr lang="nb-NO" dirty="0"/>
            <a:t>Rådgivning</a:t>
          </a:r>
        </a:p>
      </dgm:t>
    </dgm:pt>
    <dgm:pt modelId="{90B18E4E-CC43-4D75-87CE-49B7D6FB47D8}" type="parTrans" cxnId="{A3D82F57-8040-490C-9AAE-13139BE19AC0}">
      <dgm:prSet/>
      <dgm:spPr/>
      <dgm:t>
        <a:bodyPr/>
        <a:lstStyle/>
        <a:p>
          <a:endParaRPr lang="nb-NO"/>
        </a:p>
      </dgm:t>
    </dgm:pt>
    <dgm:pt modelId="{0D704A42-F7CC-4024-8766-CB3427ABFED2}" type="sibTrans" cxnId="{A3D82F57-8040-490C-9AAE-13139BE19AC0}">
      <dgm:prSet/>
      <dgm:spPr/>
      <dgm:t>
        <a:bodyPr/>
        <a:lstStyle/>
        <a:p>
          <a:endParaRPr lang="nb-NO"/>
        </a:p>
      </dgm:t>
    </dgm:pt>
    <dgm:pt modelId="{8B57D6B6-EEF6-4D5E-9788-8C9EB790EC46}">
      <dgm:prSet phldrT="[Tekst]"/>
      <dgm:spPr/>
      <dgm:t>
        <a:bodyPr/>
        <a:lstStyle/>
        <a:p>
          <a:r>
            <a:rPr lang="nb-NO" dirty="0"/>
            <a:t>Grupper</a:t>
          </a:r>
        </a:p>
      </dgm:t>
    </dgm:pt>
    <dgm:pt modelId="{D2463912-2616-4E09-9514-C72C61F78EA6}" type="parTrans" cxnId="{354E5615-AF4F-4378-A3C8-9E1151920BFE}">
      <dgm:prSet/>
      <dgm:spPr/>
      <dgm:t>
        <a:bodyPr/>
        <a:lstStyle/>
        <a:p>
          <a:endParaRPr lang="nb-NO"/>
        </a:p>
      </dgm:t>
    </dgm:pt>
    <dgm:pt modelId="{12FEE43A-62BD-47CA-96B7-CA2E6C951B38}" type="sibTrans" cxnId="{354E5615-AF4F-4378-A3C8-9E1151920BFE}">
      <dgm:prSet/>
      <dgm:spPr/>
      <dgm:t>
        <a:bodyPr/>
        <a:lstStyle/>
        <a:p>
          <a:endParaRPr lang="nb-NO"/>
        </a:p>
      </dgm:t>
    </dgm:pt>
    <dgm:pt modelId="{B33D6158-6708-422E-87DA-FE0076192CF7}">
      <dgm:prSet phldrT="[Tekst]"/>
      <dgm:spPr/>
      <dgm:t>
        <a:bodyPr/>
        <a:lstStyle/>
        <a:p>
          <a:r>
            <a:rPr lang="nb-NO" dirty="0"/>
            <a:t>Kurs</a:t>
          </a:r>
        </a:p>
      </dgm:t>
    </dgm:pt>
    <dgm:pt modelId="{E259631A-BB6D-4035-8EB9-0DD7AEC0AAAA}" type="parTrans" cxnId="{A2BC854A-3A96-4CAB-A914-FFBDC27C1897}">
      <dgm:prSet/>
      <dgm:spPr/>
      <dgm:t>
        <a:bodyPr/>
        <a:lstStyle/>
        <a:p>
          <a:endParaRPr lang="nb-NO"/>
        </a:p>
      </dgm:t>
    </dgm:pt>
    <dgm:pt modelId="{FA380E6C-C269-4C9F-9952-DE8561DC3F26}" type="sibTrans" cxnId="{A2BC854A-3A96-4CAB-A914-FFBDC27C1897}">
      <dgm:prSet/>
      <dgm:spPr/>
      <dgm:t>
        <a:bodyPr/>
        <a:lstStyle/>
        <a:p>
          <a:endParaRPr lang="nb-NO"/>
        </a:p>
      </dgm:t>
    </dgm:pt>
    <dgm:pt modelId="{4A5C01E1-B1A3-409D-B5BC-1BA07A75A589}">
      <dgm:prSet phldrT="[Tekst]"/>
      <dgm:spPr/>
      <dgm:t>
        <a:bodyPr/>
        <a:lstStyle/>
        <a:p>
          <a:r>
            <a:rPr lang="nb-NO" dirty="0"/>
            <a:t>Psykisk helse</a:t>
          </a:r>
        </a:p>
      </dgm:t>
    </dgm:pt>
    <dgm:pt modelId="{0CEF34B9-88DA-46CF-B4EA-3CD60533A479}" type="parTrans" cxnId="{C462AA73-9DC2-45EB-99C7-53C6ACDA415A}">
      <dgm:prSet/>
      <dgm:spPr/>
      <dgm:t>
        <a:bodyPr/>
        <a:lstStyle/>
        <a:p>
          <a:endParaRPr lang="nb-NO"/>
        </a:p>
      </dgm:t>
    </dgm:pt>
    <dgm:pt modelId="{0858DA48-0837-48BF-A27D-8CBBCF385622}" type="sibTrans" cxnId="{C462AA73-9DC2-45EB-99C7-53C6ACDA415A}">
      <dgm:prSet/>
      <dgm:spPr/>
      <dgm:t>
        <a:bodyPr/>
        <a:lstStyle/>
        <a:p>
          <a:endParaRPr lang="nb-NO"/>
        </a:p>
      </dgm:t>
    </dgm:pt>
    <dgm:pt modelId="{954DD52C-0E5E-4249-BA3C-C3FAA818E727}" type="pres">
      <dgm:prSet presAssocID="{113E8EB9-B739-4EED-968E-D6F700CECADB}" presName="Name0" presStyleCnt="0">
        <dgm:presLayoutVars>
          <dgm:dir/>
          <dgm:animLvl val="lvl"/>
          <dgm:resizeHandles val="exact"/>
        </dgm:presLayoutVars>
      </dgm:prSet>
      <dgm:spPr/>
    </dgm:pt>
    <dgm:pt modelId="{5199FC6F-F117-4F2F-8F33-3F4E825663E1}" type="pres">
      <dgm:prSet presAssocID="{4A5C01E1-B1A3-409D-B5BC-1BA07A75A589}" presName="boxAndChildren" presStyleCnt="0"/>
      <dgm:spPr/>
    </dgm:pt>
    <dgm:pt modelId="{4DE090A4-AFDF-4745-B734-BB31E9A1B26C}" type="pres">
      <dgm:prSet presAssocID="{4A5C01E1-B1A3-409D-B5BC-1BA07A75A589}" presName="parentTextBox" presStyleLbl="node1" presStyleIdx="0" presStyleCnt="7"/>
      <dgm:spPr/>
    </dgm:pt>
    <dgm:pt modelId="{B3FCF51F-470F-4C9F-B8ED-4AE8A04E221A}" type="pres">
      <dgm:prSet presAssocID="{0D704A42-F7CC-4024-8766-CB3427ABFED2}" presName="sp" presStyleCnt="0"/>
      <dgm:spPr/>
    </dgm:pt>
    <dgm:pt modelId="{80C8BEE2-82E3-482E-BF7F-280F4A120F88}" type="pres">
      <dgm:prSet presAssocID="{8DBAC962-BB95-4D38-95E0-D44C7478F22F}" presName="arrowAndChildren" presStyleCnt="0"/>
      <dgm:spPr/>
    </dgm:pt>
    <dgm:pt modelId="{E885CD76-013B-42D9-9F84-2F9E97CED695}" type="pres">
      <dgm:prSet presAssocID="{8DBAC962-BB95-4D38-95E0-D44C7478F22F}" presName="parentTextArrow" presStyleLbl="node1" presStyleIdx="1" presStyleCnt="7"/>
      <dgm:spPr/>
    </dgm:pt>
    <dgm:pt modelId="{3645971F-FC02-4218-A7D3-11153625659F}" type="pres">
      <dgm:prSet presAssocID="{12FEE43A-62BD-47CA-96B7-CA2E6C951B38}" presName="sp" presStyleCnt="0"/>
      <dgm:spPr/>
    </dgm:pt>
    <dgm:pt modelId="{2B06FF0A-8C6A-4C5A-AFE0-5FA1FAC45F71}" type="pres">
      <dgm:prSet presAssocID="{8B57D6B6-EEF6-4D5E-9788-8C9EB790EC46}" presName="arrowAndChildren" presStyleCnt="0"/>
      <dgm:spPr/>
    </dgm:pt>
    <dgm:pt modelId="{E43D5F85-6940-4BDE-9B8E-C715E6D9A4A8}" type="pres">
      <dgm:prSet presAssocID="{8B57D6B6-EEF6-4D5E-9788-8C9EB790EC46}" presName="parentTextArrow" presStyleLbl="node1" presStyleIdx="2" presStyleCnt="7"/>
      <dgm:spPr/>
    </dgm:pt>
    <dgm:pt modelId="{29AF4EB1-1D22-4C8F-9CDD-2D0FFDAB461F}" type="pres">
      <dgm:prSet presAssocID="{FA380E6C-C269-4C9F-9952-DE8561DC3F26}" presName="sp" presStyleCnt="0"/>
      <dgm:spPr/>
    </dgm:pt>
    <dgm:pt modelId="{CEFE729D-8C4D-4E9F-A7D3-B23967B0066A}" type="pres">
      <dgm:prSet presAssocID="{B33D6158-6708-422E-87DA-FE0076192CF7}" presName="arrowAndChildren" presStyleCnt="0"/>
      <dgm:spPr/>
    </dgm:pt>
    <dgm:pt modelId="{2964DEE6-9607-44E1-80C9-9EFC5DA12785}" type="pres">
      <dgm:prSet presAssocID="{B33D6158-6708-422E-87DA-FE0076192CF7}" presName="parentTextArrow" presStyleLbl="node1" presStyleIdx="3" presStyleCnt="7"/>
      <dgm:spPr/>
    </dgm:pt>
    <dgm:pt modelId="{BC8EF560-3CCE-498A-AECB-0FDDE9D1B462}" type="pres">
      <dgm:prSet presAssocID="{970BFA43-9DD7-4151-BCB2-39C2E225EDE2}" presName="sp" presStyleCnt="0"/>
      <dgm:spPr/>
    </dgm:pt>
    <dgm:pt modelId="{148351C4-913B-4637-B78B-96A48D7D5099}" type="pres">
      <dgm:prSet presAssocID="{7A14500D-E40A-4CE4-9ECF-D126DF96B18D}" presName="arrowAndChildren" presStyleCnt="0"/>
      <dgm:spPr/>
    </dgm:pt>
    <dgm:pt modelId="{3647E890-2FB4-4CC3-93D7-C8832C09AC6F}" type="pres">
      <dgm:prSet presAssocID="{7A14500D-E40A-4CE4-9ECF-D126DF96B18D}" presName="parentTextArrow" presStyleLbl="node1" presStyleIdx="4" presStyleCnt="7"/>
      <dgm:spPr/>
    </dgm:pt>
    <dgm:pt modelId="{0F9C8EB0-F20B-4D36-B7DD-FC8AADFA52C5}" type="pres">
      <dgm:prSet presAssocID="{68036C58-932F-464F-96B3-5450C842791B}" presName="sp" presStyleCnt="0"/>
      <dgm:spPr/>
    </dgm:pt>
    <dgm:pt modelId="{0A2B86DE-1B8F-4ABB-94AC-DE7D41D98ABF}" type="pres">
      <dgm:prSet presAssocID="{F287250A-995D-4881-8256-9283D9524C48}" presName="arrowAndChildren" presStyleCnt="0"/>
      <dgm:spPr/>
    </dgm:pt>
    <dgm:pt modelId="{108E3F5E-2D2C-4231-924D-E69F0CA1F677}" type="pres">
      <dgm:prSet presAssocID="{F287250A-995D-4881-8256-9283D9524C48}" presName="parentTextArrow" presStyleLbl="node1" presStyleIdx="5" presStyleCnt="7" custLinFactNeighborX="557" custLinFactNeighborY="-25710"/>
      <dgm:spPr/>
    </dgm:pt>
    <dgm:pt modelId="{5D766345-E9E3-4801-8F99-DAB0B80BFB38}" type="pres">
      <dgm:prSet presAssocID="{F8338003-2F65-4DC9-A9D5-F9DA6DF7CE73}" presName="sp" presStyleCnt="0"/>
      <dgm:spPr/>
    </dgm:pt>
    <dgm:pt modelId="{881C54DD-742C-4A58-9B91-83755439382E}" type="pres">
      <dgm:prSet presAssocID="{3C5E6A77-5061-475D-BBC4-C827357E27BD}" presName="arrowAndChildren" presStyleCnt="0"/>
      <dgm:spPr/>
    </dgm:pt>
    <dgm:pt modelId="{18DF035D-DD96-4E5B-BB2C-CDBCD3372286}" type="pres">
      <dgm:prSet presAssocID="{3C5E6A77-5061-475D-BBC4-C827357E27BD}" presName="parentTextArrow" presStyleLbl="node1" presStyleIdx="6" presStyleCnt="7" custLinFactNeighborX="371" custLinFactNeighborY="-20"/>
      <dgm:spPr/>
    </dgm:pt>
  </dgm:ptLst>
  <dgm:cxnLst>
    <dgm:cxn modelId="{4039C311-78C0-4360-B3AD-503398F397AF}" type="presOf" srcId="{4A5C01E1-B1A3-409D-B5BC-1BA07A75A589}" destId="{4DE090A4-AFDF-4745-B734-BB31E9A1B26C}" srcOrd="0" destOrd="0" presId="urn:microsoft.com/office/officeart/2005/8/layout/process4"/>
    <dgm:cxn modelId="{90331A13-895D-4B65-95B8-A38DEAEA25FC}" srcId="{113E8EB9-B739-4EED-968E-D6F700CECADB}" destId="{7A14500D-E40A-4CE4-9ECF-D126DF96B18D}" srcOrd="2" destOrd="0" parTransId="{441EBCCC-0EF0-4A72-B3BD-43B138D2A972}" sibTransId="{970BFA43-9DD7-4151-BCB2-39C2E225EDE2}"/>
    <dgm:cxn modelId="{BF04B014-DDBB-424D-9500-6238DE8A7718}" srcId="{113E8EB9-B739-4EED-968E-D6F700CECADB}" destId="{F287250A-995D-4881-8256-9283D9524C48}" srcOrd="1" destOrd="0" parTransId="{20760315-1116-40E7-B81D-2B321EBCDDDF}" sibTransId="{68036C58-932F-464F-96B3-5450C842791B}"/>
    <dgm:cxn modelId="{354E5615-AF4F-4378-A3C8-9E1151920BFE}" srcId="{113E8EB9-B739-4EED-968E-D6F700CECADB}" destId="{8B57D6B6-EEF6-4D5E-9788-8C9EB790EC46}" srcOrd="4" destOrd="0" parTransId="{D2463912-2616-4E09-9514-C72C61F78EA6}" sibTransId="{12FEE43A-62BD-47CA-96B7-CA2E6C951B38}"/>
    <dgm:cxn modelId="{2269591F-96DF-4E68-9E62-CFB9ADAB29D3}" type="presOf" srcId="{8DBAC962-BB95-4D38-95E0-D44C7478F22F}" destId="{E885CD76-013B-42D9-9F84-2F9E97CED695}" srcOrd="0" destOrd="0" presId="urn:microsoft.com/office/officeart/2005/8/layout/process4"/>
    <dgm:cxn modelId="{6FB98E1F-3203-4A3B-9C59-C1712E0415BE}" type="presOf" srcId="{8B57D6B6-EEF6-4D5E-9788-8C9EB790EC46}" destId="{E43D5F85-6940-4BDE-9B8E-C715E6D9A4A8}" srcOrd="0" destOrd="0" presId="urn:microsoft.com/office/officeart/2005/8/layout/process4"/>
    <dgm:cxn modelId="{5F36E037-C93F-4194-9F4C-97BB75023B94}" srcId="{113E8EB9-B739-4EED-968E-D6F700CECADB}" destId="{3C5E6A77-5061-475D-BBC4-C827357E27BD}" srcOrd="0" destOrd="0" parTransId="{6C2A3C5B-41C0-437A-80EF-B889A4634994}" sibTransId="{F8338003-2F65-4DC9-A9D5-F9DA6DF7CE73}"/>
    <dgm:cxn modelId="{A2BC854A-3A96-4CAB-A914-FFBDC27C1897}" srcId="{113E8EB9-B739-4EED-968E-D6F700CECADB}" destId="{B33D6158-6708-422E-87DA-FE0076192CF7}" srcOrd="3" destOrd="0" parTransId="{E259631A-BB6D-4035-8EB9-0DD7AEC0AAAA}" sibTransId="{FA380E6C-C269-4C9F-9952-DE8561DC3F26}"/>
    <dgm:cxn modelId="{C462AA73-9DC2-45EB-99C7-53C6ACDA415A}" srcId="{113E8EB9-B739-4EED-968E-D6F700CECADB}" destId="{4A5C01E1-B1A3-409D-B5BC-1BA07A75A589}" srcOrd="6" destOrd="0" parTransId="{0CEF34B9-88DA-46CF-B4EA-3CD60533A479}" sibTransId="{0858DA48-0837-48BF-A27D-8CBBCF385622}"/>
    <dgm:cxn modelId="{A3D82F57-8040-490C-9AAE-13139BE19AC0}" srcId="{113E8EB9-B739-4EED-968E-D6F700CECADB}" destId="{8DBAC962-BB95-4D38-95E0-D44C7478F22F}" srcOrd="5" destOrd="0" parTransId="{90B18E4E-CC43-4D75-87CE-49B7D6FB47D8}" sibTransId="{0D704A42-F7CC-4024-8766-CB3427ABFED2}"/>
    <dgm:cxn modelId="{5A588C58-4B35-41CF-AC14-D22185A03B4F}" type="presOf" srcId="{113E8EB9-B739-4EED-968E-D6F700CECADB}" destId="{954DD52C-0E5E-4249-BA3C-C3FAA818E727}" srcOrd="0" destOrd="0" presId="urn:microsoft.com/office/officeart/2005/8/layout/process4"/>
    <dgm:cxn modelId="{EB8E8AAF-2FC4-4A7D-81A4-68788A0C0CB6}" type="presOf" srcId="{3C5E6A77-5061-475D-BBC4-C827357E27BD}" destId="{18DF035D-DD96-4E5B-BB2C-CDBCD3372286}" srcOrd="0" destOrd="0" presId="urn:microsoft.com/office/officeart/2005/8/layout/process4"/>
    <dgm:cxn modelId="{844A32E2-DA74-4E58-8A5E-DA576C55F716}" type="presOf" srcId="{F287250A-995D-4881-8256-9283D9524C48}" destId="{108E3F5E-2D2C-4231-924D-E69F0CA1F677}" srcOrd="0" destOrd="0" presId="urn:microsoft.com/office/officeart/2005/8/layout/process4"/>
    <dgm:cxn modelId="{1DB846CF-1F4D-410D-89E1-4B0677A45F90}" type="presOf" srcId="{7A14500D-E40A-4CE4-9ECF-D126DF96B18D}" destId="{3647E890-2FB4-4CC3-93D7-C8832C09AC6F}" srcOrd="0" destOrd="0" presId="urn:microsoft.com/office/officeart/2005/8/layout/process4"/>
    <dgm:cxn modelId="{F39D73F2-71AD-4225-BB10-D467DC3480C9}" type="presOf" srcId="{B33D6158-6708-422E-87DA-FE0076192CF7}" destId="{2964DEE6-9607-44E1-80C9-9EFC5DA12785}" srcOrd="0" destOrd="0" presId="urn:microsoft.com/office/officeart/2005/8/layout/process4"/>
    <dgm:cxn modelId="{07E7E3C7-AECB-4E33-A15D-7A517FA6D0B9}" type="presParOf" srcId="{954DD52C-0E5E-4249-BA3C-C3FAA818E727}" destId="{5199FC6F-F117-4F2F-8F33-3F4E825663E1}" srcOrd="0" destOrd="0" presId="urn:microsoft.com/office/officeart/2005/8/layout/process4"/>
    <dgm:cxn modelId="{AA78BBDC-E6F1-4B43-9CB8-69EF7ADE32EF}" type="presParOf" srcId="{5199FC6F-F117-4F2F-8F33-3F4E825663E1}" destId="{4DE090A4-AFDF-4745-B734-BB31E9A1B26C}" srcOrd="0" destOrd="0" presId="urn:microsoft.com/office/officeart/2005/8/layout/process4"/>
    <dgm:cxn modelId="{42A02339-CBDE-4B0E-AB1B-065B1C236007}" type="presParOf" srcId="{954DD52C-0E5E-4249-BA3C-C3FAA818E727}" destId="{B3FCF51F-470F-4C9F-B8ED-4AE8A04E221A}" srcOrd="1" destOrd="0" presId="urn:microsoft.com/office/officeart/2005/8/layout/process4"/>
    <dgm:cxn modelId="{599F5F99-BD76-4621-BD45-7B16C7976C46}" type="presParOf" srcId="{954DD52C-0E5E-4249-BA3C-C3FAA818E727}" destId="{80C8BEE2-82E3-482E-BF7F-280F4A120F88}" srcOrd="2" destOrd="0" presId="urn:microsoft.com/office/officeart/2005/8/layout/process4"/>
    <dgm:cxn modelId="{60B6F6D3-934C-4567-BF4F-6E5304EB3015}" type="presParOf" srcId="{80C8BEE2-82E3-482E-BF7F-280F4A120F88}" destId="{E885CD76-013B-42D9-9F84-2F9E97CED695}" srcOrd="0" destOrd="0" presId="urn:microsoft.com/office/officeart/2005/8/layout/process4"/>
    <dgm:cxn modelId="{BA3DBCF6-5E05-49B3-B9FB-74D593BE85EC}" type="presParOf" srcId="{954DD52C-0E5E-4249-BA3C-C3FAA818E727}" destId="{3645971F-FC02-4218-A7D3-11153625659F}" srcOrd="3" destOrd="0" presId="urn:microsoft.com/office/officeart/2005/8/layout/process4"/>
    <dgm:cxn modelId="{B6BEF058-A524-4FAC-981B-01BF00BB0FB7}" type="presParOf" srcId="{954DD52C-0E5E-4249-BA3C-C3FAA818E727}" destId="{2B06FF0A-8C6A-4C5A-AFE0-5FA1FAC45F71}" srcOrd="4" destOrd="0" presId="urn:microsoft.com/office/officeart/2005/8/layout/process4"/>
    <dgm:cxn modelId="{7F279A5F-2F70-4980-97EE-A4930C6993D6}" type="presParOf" srcId="{2B06FF0A-8C6A-4C5A-AFE0-5FA1FAC45F71}" destId="{E43D5F85-6940-4BDE-9B8E-C715E6D9A4A8}" srcOrd="0" destOrd="0" presId="urn:microsoft.com/office/officeart/2005/8/layout/process4"/>
    <dgm:cxn modelId="{E7180E76-6018-4F76-992B-BA94CE050352}" type="presParOf" srcId="{954DD52C-0E5E-4249-BA3C-C3FAA818E727}" destId="{29AF4EB1-1D22-4C8F-9CDD-2D0FFDAB461F}" srcOrd="5" destOrd="0" presId="urn:microsoft.com/office/officeart/2005/8/layout/process4"/>
    <dgm:cxn modelId="{DA22C83D-5EE4-4440-A93C-05F3486F5E95}" type="presParOf" srcId="{954DD52C-0E5E-4249-BA3C-C3FAA818E727}" destId="{CEFE729D-8C4D-4E9F-A7D3-B23967B0066A}" srcOrd="6" destOrd="0" presId="urn:microsoft.com/office/officeart/2005/8/layout/process4"/>
    <dgm:cxn modelId="{2C0A5174-FB83-421F-AF6F-25C62D35D2A5}" type="presParOf" srcId="{CEFE729D-8C4D-4E9F-A7D3-B23967B0066A}" destId="{2964DEE6-9607-44E1-80C9-9EFC5DA12785}" srcOrd="0" destOrd="0" presId="urn:microsoft.com/office/officeart/2005/8/layout/process4"/>
    <dgm:cxn modelId="{9AF1DBF6-514B-45D9-AE80-774853DDEDD7}" type="presParOf" srcId="{954DD52C-0E5E-4249-BA3C-C3FAA818E727}" destId="{BC8EF560-3CCE-498A-AECB-0FDDE9D1B462}" srcOrd="7" destOrd="0" presId="urn:microsoft.com/office/officeart/2005/8/layout/process4"/>
    <dgm:cxn modelId="{7A6A25B1-B55D-4990-BF67-5D15EB17DEDF}" type="presParOf" srcId="{954DD52C-0E5E-4249-BA3C-C3FAA818E727}" destId="{148351C4-913B-4637-B78B-96A48D7D5099}" srcOrd="8" destOrd="0" presId="urn:microsoft.com/office/officeart/2005/8/layout/process4"/>
    <dgm:cxn modelId="{68F59463-A008-4C74-A0EF-B9C2F098462B}" type="presParOf" srcId="{148351C4-913B-4637-B78B-96A48D7D5099}" destId="{3647E890-2FB4-4CC3-93D7-C8832C09AC6F}" srcOrd="0" destOrd="0" presId="urn:microsoft.com/office/officeart/2005/8/layout/process4"/>
    <dgm:cxn modelId="{792D4CEC-A355-4702-882D-0F6203B86277}" type="presParOf" srcId="{954DD52C-0E5E-4249-BA3C-C3FAA818E727}" destId="{0F9C8EB0-F20B-4D36-B7DD-FC8AADFA52C5}" srcOrd="9" destOrd="0" presId="urn:microsoft.com/office/officeart/2005/8/layout/process4"/>
    <dgm:cxn modelId="{9627F18D-6294-421C-823E-F2A9A2575BD7}" type="presParOf" srcId="{954DD52C-0E5E-4249-BA3C-C3FAA818E727}" destId="{0A2B86DE-1B8F-4ABB-94AC-DE7D41D98ABF}" srcOrd="10" destOrd="0" presId="urn:microsoft.com/office/officeart/2005/8/layout/process4"/>
    <dgm:cxn modelId="{C4BCA94C-7541-48BB-84F9-210EB87C6BD9}" type="presParOf" srcId="{0A2B86DE-1B8F-4ABB-94AC-DE7D41D98ABF}" destId="{108E3F5E-2D2C-4231-924D-E69F0CA1F677}" srcOrd="0" destOrd="0" presId="urn:microsoft.com/office/officeart/2005/8/layout/process4"/>
    <dgm:cxn modelId="{6E47BA96-3646-4FA9-8E3B-3DECD4315FEA}" type="presParOf" srcId="{954DD52C-0E5E-4249-BA3C-C3FAA818E727}" destId="{5D766345-E9E3-4801-8F99-DAB0B80BFB38}" srcOrd="11" destOrd="0" presId="urn:microsoft.com/office/officeart/2005/8/layout/process4"/>
    <dgm:cxn modelId="{85A2D811-C3AF-4F58-BAF4-8CC2B445F67A}" type="presParOf" srcId="{954DD52C-0E5E-4249-BA3C-C3FAA818E727}" destId="{881C54DD-742C-4A58-9B91-83755439382E}" srcOrd="12" destOrd="0" presId="urn:microsoft.com/office/officeart/2005/8/layout/process4"/>
    <dgm:cxn modelId="{464EEA96-6107-4922-84F0-37BE4E2B90C7}" type="presParOf" srcId="{881C54DD-742C-4A58-9B91-83755439382E}" destId="{18DF035D-DD96-4E5B-BB2C-CDBCD337228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E090A4-AFDF-4745-B734-BB31E9A1B26C}">
      <dsp:nvSpPr>
        <dsp:cNvPr id="0" name=""/>
        <dsp:cNvSpPr/>
      </dsp:nvSpPr>
      <dsp:spPr>
        <a:xfrm>
          <a:off x="0" y="3707730"/>
          <a:ext cx="6170385" cy="40573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159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28575" h="41275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Psykisk helse</a:t>
          </a:r>
        </a:p>
      </dsp:txBody>
      <dsp:txXfrm>
        <a:off x="0" y="3707730"/>
        <a:ext cx="6170385" cy="405734"/>
      </dsp:txXfrm>
    </dsp:sp>
    <dsp:sp modelId="{E885CD76-013B-42D9-9F84-2F9E97CED695}">
      <dsp:nvSpPr>
        <dsp:cNvPr id="0" name=""/>
        <dsp:cNvSpPr/>
      </dsp:nvSpPr>
      <dsp:spPr>
        <a:xfrm rot="10800000">
          <a:off x="0" y="3089796"/>
          <a:ext cx="6170385" cy="624020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159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28575" h="41275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Rådgivning</a:t>
          </a:r>
        </a:p>
      </dsp:txBody>
      <dsp:txXfrm rot="10800000">
        <a:off x="0" y="3089796"/>
        <a:ext cx="6170385" cy="405469"/>
      </dsp:txXfrm>
    </dsp:sp>
    <dsp:sp modelId="{E43D5F85-6940-4BDE-9B8E-C715E6D9A4A8}">
      <dsp:nvSpPr>
        <dsp:cNvPr id="0" name=""/>
        <dsp:cNvSpPr/>
      </dsp:nvSpPr>
      <dsp:spPr>
        <a:xfrm rot="10800000">
          <a:off x="0" y="2471861"/>
          <a:ext cx="6170385" cy="624020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159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28575" h="41275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Grupper</a:t>
          </a:r>
        </a:p>
      </dsp:txBody>
      <dsp:txXfrm rot="10800000">
        <a:off x="0" y="2471861"/>
        <a:ext cx="6170385" cy="405469"/>
      </dsp:txXfrm>
    </dsp:sp>
    <dsp:sp modelId="{2964DEE6-9607-44E1-80C9-9EFC5DA12785}">
      <dsp:nvSpPr>
        <dsp:cNvPr id="0" name=""/>
        <dsp:cNvSpPr/>
      </dsp:nvSpPr>
      <dsp:spPr>
        <a:xfrm rot="10800000">
          <a:off x="0" y="1853927"/>
          <a:ext cx="6170385" cy="624020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159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28575" h="41275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Kurs</a:t>
          </a:r>
        </a:p>
      </dsp:txBody>
      <dsp:txXfrm rot="10800000">
        <a:off x="0" y="1853927"/>
        <a:ext cx="6170385" cy="405469"/>
      </dsp:txXfrm>
    </dsp:sp>
    <dsp:sp modelId="{3647E890-2FB4-4CC3-93D7-C8832C09AC6F}">
      <dsp:nvSpPr>
        <dsp:cNvPr id="0" name=""/>
        <dsp:cNvSpPr/>
      </dsp:nvSpPr>
      <dsp:spPr>
        <a:xfrm rot="10800000">
          <a:off x="0" y="1235993"/>
          <a:ext cx="6170385" cy="624020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159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28575" h="41275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Selvhjelpsverktøy</a:t>
          </a:r>
        </a:p>
      </dsp:txBody>
      <dsp:txXfrm rot="10800000">
        <a:off x="0" y="1235993"/>
        <a:ext cx="6170385" cy="405469"/>
      </dsp:txXfrm>
    </dsp:sp>
    <dsp:sp modelId="{108E3F5E-2D2C-4231-924D-E69F0CA1F677}">
      <dsp:nvSpPr>
        <dsp:cNvPr id="0" name=""/>
        <dsp:cNvSpPr/>
      </dsp:nvSpPr>
      <dsp:spPr>
        <a:xfrm rot="10800000">
          <a:off x="0" y="457623"/>
          <a:ext cx="6170385" cy="624020"/>
        </a:xfrm>
        <a:prstGeom prst="upArrowCallout">
          <a:avLst/>
        </a:prstGeom>
        <a:solidFill>
          <a:schemeClr val="bg1">
            <a:lumMod val="65000"/>
          </a:schemeClr>
        </a:solidFill>
        <a:ln>
          <a:noFill/>
        </a:ln>
        <a:effectLst>
          <a:outerShdw blurRad="44450" dist="2159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28575" h="41275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Peer support</a:t>
          </a:r>
        </a:p>
      </dsp:txBody>
      <dsp:txXfrm rot="10800000">
        <a:off x="0" y="457623"/>
        <a:ext cx="6170385" cy="405469"/>
      </dsp:txXfrm>
    </dsp:sp>
    <dsp:sp modelId="{18DF035D-DD96-4E5B-BB2C-CDBCD3372286}">
      <dsp:nvSpPr>
        <dsp:cNvPr id="0" name=""/>
        <dsp:cNvSpPr/>
      </dsp:nvSpPr>
      <dsp:spPr>
        <a:xfrm rot="10800000">
          <a:off x="0" y="0"/>
          <a:ext cx="6170385" cy="624020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159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prstMaterial="flat">
          <a:bevelT w="28575" h="41275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Foreninger</a:t>
          </a:r>
        </a:p>
      </dsp:txBody>
      <dsp:txXfrm rot="10800000">
        <a:off x="0" y="0"/>
        <a:ext cx="6170385" cy="4054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1C7CF6-7B94-4E99-B391-2085710408EC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5B12EB-8DAE-4439-9442-870D4FDAC2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874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ts val="2000"/>
              </a:lnSpc>
              <a:buFont typeface="Arial" panose="020B0604020202020204" pitchFamily="34" charset="0"/>
              <a:buChar char="•"/>
            </a:pPr>
            <a:endParaRPr lang="nb-NO" b="0" i="0" dirty="0">
              <a:solidFill>
                <a:srgbClr val="333333"/>
              </a:solidFill>
              <a:effectLst/>
              <a:highlight>
                <a:srgbClr val="FFFF00"/>
              </a:highlight>
              <a:latin typeface="Open Sans"/>
            </a:endParaRPr>
          </a:p>
          <a:p>
            <a:pPr algn="l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nb-NO" sz="2000" b="0" i="0" dirty="0">
                <a:solidFill>
                  <a:srgbClr val="333333"/>
                </a:solidFill>
                <a:effectLst/>
                <a:latin typeface="Open Sans"/>
              </a:rPr>
              <a:t>Mental Helses studenttelefon får 1,5 millioner kroner over Helse- og omsorgsdepartementets budsjett</a:t>
            </a:r>
          </a:p>
          <a:p>
            <a:pPr algn="l">
              <a:lnSpc>
                <a:spcPts val="2000"/>
              </a:lnSpc>
            </a:pPr>
            <a:endParaRPr lang="nb-NO" b="0" i="0" dirty="0">
              <a:solidFill>
                <a:srgbClr val="333333"/>
              </a:solidFill>
              <a:effectLst/>
              <a:latin typeface="Open San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rgbClr val="333333"/>
                </a:solidFill>
                <a:latin typeface="Open Sans"/>
              </a:rPr>
              <a:t>https://www.regjeringen.no/no/aktuelt/regjeringens-studentpakke-kompensasjonsordning-nye-jobber-og-mer-oppfolging/id2830658/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sz="1200" b="0" i="0" dirty="0">
                <a:solidFill>
                  <a:srgbClr val="333333"/>
                </a:solidFill>
                <a:effectLst/>
                <a:latin typeface="Open Sans"/>
              </a:rPr>
              <a:t>https://www.regjeringen.no/no/aktuelt/nye-okonomiske-tiltak-i-mote-med-pandemien/id2830545/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871C71-ED05-432D-B8BD-4B4D450F5131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0246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5B12EB-8DAE-4439-9442-870D4FDAC219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3157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4758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s rø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96AC64-A73B-45F5-8848-2891058920C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NO"/>
          </a:p>
        </p:txBody>
      </p:sp>
      <p:pic>
        <p:nvPicPr>
          <p:cNvPr id="3" name="Picture 4" descr="Logo&#10;&#10;Description automatically generated">
            <a:extLst>
              <a:ext uri="{FF2B5EF4-FFF2-40B4-BE49-F238E27FC236}">
                <a16:creationId xmlns:a16="http://schemas.microsoft.com/office/drawing/2014/main" id="{E920FFF7-1944-4781-9F5B-5F6D74A5C9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7538" y="5507038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528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s grønn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6D6829E-4F1D-4D88-B196-752D61991E0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NO"/>
          </a:p>
        </p:txBody>
      </p:sp>
      <p:pic>
        <p:nvPicPr>
          <p:cNvPr id="3" name="Picture 4" descr="Logo&#10;&#10;Description automatically generated">
            <a:extLst>
              <a:ext uri="{FF2B5EF4-FFF2-40B4-BE49-F238E27FC236}">
                <a16:creationId xmlns:a16="http://schemas.microsoft.com/office/drawing/2014/main" id="{490EF289-03C2-4DCB-AB24-35695086B9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7538" y="5507038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4442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8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s rø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3EFF3F-AB77-9B44-94B3-1D7B986B263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CD251AE4-69A5-7943-8A15-C142536C74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329" y="5506278"/>
            <a:ext cx="1080052" cy="108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683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 descr="Logo&#10;&#10;Description automatically generated">
            <a:extLst>
              <a:ext uri="{FF2B5EF4-FFF2-40B4-BE49-F238E27FC236}">
                <a16:creationId xmlns:a16="http://schemas.microsoft.com/office/drawing/2014/main" id="{26221791-8DC4-47AB-AB48-FC27DE882CB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7538" y="5507038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Times New Roman" panose="02020603050405020304" pitchFamily="18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Times New Roman" panose="02020603050405020304" pitchFamily="18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Times New Roman" panose="02020603050405020304" pitchFamily="18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Times New Roman" panose="02020603050405020304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110000"/>
        <a:buFont typeface="Courier New" panose="02070309020205020404" pitchFamily="49" charset="0"/>
        <a:buChar char="o"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100000"/>
        <a:buFont typeface="Courier New" panose="02070309020205020404" pitchFamily="49" charset="0"/>
        <a:buChar char="o"/>
        <a:defRPr sz="3200" kern="1200">
          <a:solidFill>
            <a:schemeClr val="tx1"/>
          </a:solidFill>
          <a:latin typeface="+mn-lt"/>
          <a:ea typeface="+mj-ea"/>
          <a:cs typeface="+mj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100000"/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n-lt"/>
          <a:ea typeface="+mj-ea"/>
          <a:cs typeface="+mj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100000"/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100000"/>
        <a:buFont typeface="Courier New" panose="02070309020205020404" pitchFamily="49" charset="0"/>
        <a:buChar char="o"/>
        <a:defRPr sz="140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BF45CD07-2787-7746-8A69-46A969B0E10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329" y="5506278"/>
            <a:ext cx="1080052" cy="108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163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80" r:id="rId2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alibri Light" panose="020F0302020204030204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alibri Light" panose="020F0302020204030204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alibri Light" panose="020F0302020204030204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alibri Light" panose="020F030202020403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fontAlgn="base" hangingPunct="1">
        <a:spcBef>
          <a:spcPts val="1000"/>
        </a:spcBef>
        <a:spcAft>
          <a:spcPct val="0"/>
        </a:spcAft>
        <a:buClr>
          <a:schemeClr val="accent1"/>
        </a:buClr>
        <a:buSzPct val="110000"/>
        <a:buFont typeface="Courier New" panose="02070309020205020404" pitchFamily="49" charset="0"/>
        <a:buChar char="o"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  <a:lvl2pPr marL="742950" indent="-285750" algn="l" defTabSz="457200" rtl="0" eaLnBrk="1" fontAlgn="base" hangingPunct="1">
        <a:spcBef>
          <a:spcPts val="1000"/>
        </a:spcBef>
        <a:spcAft>
          <a:spcPct val="0"/>
        </a:spcAft>
        <a:buClr>
          <a:schemeClr val="accent1"/>
        </a:buClr>
        <a:buSzPct val="100000"/>
        <a:buFont typeface="Courier New" panose="02070309020205020404" pitchFamily="49" charset="0"/>
        <a:buChar char="o"/>
        <a:defRPr sz="3200" kern="1200">
          <a:solidFill>
            <a:schemeClr val="tx1"/>
          </a:solidFill>
          <a:latin typeface="+mn-lt"/>
          <a:ea typeface="+mj-ea"/>
          <a:cs typeface="+mj-cs"/>
        </a:defRPr>
      </a:lvl2pPr>
      <a:lvl3pPr marL="1143000" indent="-228600" algn="l" defTabSz="457200" rtl="0" eaLnBrk="1" fontAlgn="base" hangingPunct="1">
        <a:spcBef>
          <a:spcPts val="1000"/>
        </a:spcBef>
        <a:spcAft>
          <a:spcPct val="0"/>
        </a:spcAft>
        <a:buClr>
          <a:schemeClr val="accent1"/>
        </a:buClr>
        <a:buSzPct val="100000"/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n-lt"/>
          <a:ea typeface="+mj-ea"/>
          <a:cs typeface="+mj-cs"/>
        </a:defRPr>
      </a:lvl3pPr>
      <a:lvl4pPr marL="1600200" indent="-228600" algn="l" defTabSz="457200" rtl="0" eaLnBrk="1" fontAlgn="base" hangingPunct="1">
        <a:spcBef>
          <a:spcPts val="1000"/>
        </a:spcBef>
        <a:spcAft>
          <a:spcPct val="0"/>
        </a:spcAft>
        <a:buClr>
          <a:schemeClr val="accent1"/>
        </a:buClr>
        <a:buSzPct val="100000"/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fontAlgn="base" hangingPunct="1">
        <a:spcBef>
          <a:spcPts val="1000"/>
        </a:spcBef>
        <a:spcAft>
          <a:spcPct val="0"/>
        </a:spcAft>
        <a:buClr>
          <a:schemeClr val="accent1"/>
        </a:buClr>
        <a:buSzPct val="100000"/>
        <a:buFont typeface="Courier New" panose="02070309020205020404" pitchFamily="49" charset="0"/>
        <a:buChar char="o"/>
        <a:defRPr sz="140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peersupportnord/" TargetMode="External"/><Relationship Id="rId5" Type="http://schemas.openxmlformats.org/officeDocument/2006/relationships/hyperlink" Target="https://www.studentinord.no/peersupport" TargetMode="Externa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4721697-D859-864B-8905-A238D965AB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7945" r="14744" b="-1867"/>
          <a:stretch/>
        </p:blipFill>
        <p:spPr bwMode="auto">
          <a:xfrm>
            <a:off x="-12000" y="-8375"/>
            <a:ext cx="12214814" cy="70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FDB1264-9935-9F44-AA19-83CC2F78FE92}"/>
              </a:ext>
            </a:extLst>
          </p:cNvPr>
          <p:cNvSpPr/>
          <p:nvPr/>
        </p:nvSpPr>
        <p:spPr>
          <a:xfrm>
            <a:off x="-403" y="4395456"/>
            <a:ext cx="12191999" cy="24652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1518FA-9E7D-814E-9D1F-8E8510CBE182}"/>
              </a:ext>
            </a:extLst>
          </p:cNvPr>
          <p:cNvSpPr/>
          <p:nvPr/>
        </p:nvSpPr>
        <p:spPr>
          <a:xfrm>
            <a:off x="0" y="4268307"/>
            <a:ext cx="12192000" cy="103636"/>
          </a:xfrm>
          <a:prstGeom prst="rect">
            <a:avLst/>
          </a:prstGeom>
          <a:solidFill>
            <a:srgbClr val="F04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B61756-3EA5-D347-99D3-C0F025D2E1ED}"/>
              </a:ext>
            </a:extLst>
          </p:cNvPr>
          <p:cNvSpPr txBox="1"/>
          <p:nvPr/>
        </p:nvSpPr>
        <p:spPr>
          <a:xfrm>
            <a:off x="1424403" y="4625409"/>
            <a:ext cx="7613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5400" b="1" dirty="0">
                <a:solidFill>
                  <a:schemeClr val="tx2"/>
                </a:solidFill>
                <a:latin typeface="+mj-lt"/>
              </a:rPr>
              <a:t>UiO LMU 10.02.2021 </a:t>
            </a:r>
            <a:endParaRPr lang="en-NO" sz="54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EB3F87-CC3D-5B44-A0D6-93FD6EA9524D}"/>
              </a:ext>
            </a:extLst>
          </p:cNvPr>
          <p:cNvSpPr txBox="1"/>
          <p:nvPr/>
        </p:nvSpPr>
        <p:spPr>
          <a:xfrm>
            <a:off x="1424404" y="5615203"/>
            <a:ext cx="88041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latin typeface="+mn-lt"/>
              </a:rPr>
              <a:t>Tiltaksmidler for Studenter</a:t>
            </a:r>
            <a:endParaRPr lang="en-NO" sz="4400" dirty="0">
              <a:latin typeface="+mn-lt"/>
            </a:endParaRPr>
          </a:p>
        </p:txBody>
      </p:sp>
      <p:pic>
        <p:nvPicPr>
          <p:cNvPr id="14" name="Picture 13" descr="A picture containing room&#10;&#10;Description automatically generated">
            <a:extLst>
              <a:ext uri="{FF2B5EF4-FFF2-40B4-BE49-F238E27FC236}">
                <a16:creationId xmlns:a16="http://schemas.microsoft.com/office/drawing/2014/main" id="{27AEB6BA-D6F6-FD4D-BE40-9468978D110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0165" y="341409"/>
            <a:ext cx="2217881" cy="920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889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A3E261A5-C1C5-4164-978A-A4764737E325}"/>
              </a:ext>
            </a:extLst>
          </p:cNvPr>
          <p:cNvSpPr txBox="1"/>
          <p:nvPr/>
        </p:nvSpPr>
        <p:spPr>
          <a:xfrm>
            <a:off x="291843" y="188529"/>
            <a:ext cx="10935477" cy="64809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nb-NO" b="1" i="0" dirty="0">
                <a:solidFill>
                  <a:srgbClr val="333333"/>
                </a:solidFill>
                <a:effectLst/>
                <a:latin typeface="Open Sans"/>
              </a:rPr>
              <a:t>Dette er Studentpakken (e): MED ALLE FORBEHOLD</a:t>
            </a:r>
            <a:endParaRPr lang="nb-NO" b="0" i="0" dirty="0">
              <a:solidFill>
                <a:srgbClr val="333333"/>
              </a:solidFill>
              <a:effectLst/>
              <a:latin typeface="Open Sans"/>
            </a:endParaRPr>
          </a:p>
          <a:p>
            <a:pPr algn="l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rgbClr val="333333"/>
                </a:solidFill>
                <a:effectLst/>
                <a:latin typeface="Open Sans"/>
              </a:rPr>
              <a:t>Statsbudsjettet 2021 </a:t>
            </a:r>
            <a:r>
              <a:rPr lang="nb-NO" dirty="0">
                <a:solidFill>
                  <a:srgbClr val="333333"/>
                </a:solidFill>
                <a:effectLst/>
                <a:latin typeface="Open Sans"/>
              </a:rPr>
              <a:t>styrket Post 74, med 20 </a:t>
            </a:r>
            <a:r>
              <a:rPr lang="nb-NO" dirty="0" err="1">
                <a:solidFill>
                  <a:srgbClr val="333333"/>
                </a:solidFill>
                <a:effectLst/>
                <a:latin typeface="Open Sans"/>
              </a:rPr>
              <a:t>mill</a:t>
            </a:r>
            <a:r>
              <a:rPr lang="nb-NO" dirty="0">
                <a:solidFill>
                  <a:srgbClr val="333333"/>
                </a:solidFill>
                <a:effectLst/>
                <a:latin typeface="Open Sans"/>
              </a:rPr>
              <a:t> velferd (vedtatt) -  </a:t>
            </a:r>
            <a:r>
              <a:rPr lang="nb-NO" b="1" dirty="0">
                <a:solidFill>
                  <a:srgbClr val="333333"/>
                </a:solidFill>
                <a:effectLst/>
                <a:latin typeface="Open Sans"/>
              </a:rPr>
              <a:t>SiO 5 </a:t>
            </a:r>
            <a:r>
              <a:rPr lang="nb-NO" b="1" dirty="0" err="1">
                <a:solidFill>
                  <a:srgbClr val="333333"/>
                </a:solidFill>
                <a:effectLst/>
                <a:latin typeface="Open Sans"/>
              </a:rPr>
              <a:t>mill</a:t>
            </a:r>
            <a:endParaRPr lang="nb-NO" b="1" dirty="0">
              <a:solidFill>
                <a:srgbClr val="333333"/>
              </a:solidFill>
              <a:effectLst/>
              <a:latin typeface="Open Sans"/>
            </a:endParaRPr>
          </a:p>
          <a:p>
            <a:pPr lvl="1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333333"/>
                </a:solidFill>
                <a:latin typeface="Open Sans"/>
              </a:rPr>
              <a:t>Digital studentplattform. Studenter spør. Mulig samarbeid med Bergen, Trondheim og Tromsø (DNS)</a:t>
            </a:r>
          </a:p>
          <a:p>
            <a:pPr lvl="1">
              <a:lnSpc>
                <a:spcPts val="3000"/>
              </a:lnSpc>
              <a:buFont typeface="Arial" panose="020B0604020202020204" pitchFamily="34" charset="0"/>
              <a:buChar char="•"/>
            </a:pPr>
            <a:endParaRPr lang="nb-NO" dirty="0">
              <a:solidFill>
                <a:srgbClr val="333333"/>
              </a:solidFill>
              <a:effectLst/>
              <a:latin typeface="Open Sans"/>
            </a:endParaRPr>
          </a:p>
          <a:p>
            <a:pPr algn="l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rgbClr val="333333"/>
                </a:solidFill>
                <a:latin typeface="Open Sans"/>
              </a:rPr>
              <a:t>Tiltakspakke, ekspertutvalgets handlingsplan </a:t>
            </a:r>
            <a:r>
              <a:rPr lang="nb-NO" dirty="0">
                <a:solidFill>
                  <a:srgbClr val="333333"/>
                </a:solidFill>
                <a:latin typeface="Open Sans"/>
              </a:rPr>
              <a:t>10 </a:t>
            </a:r>
            <a:r>
              <a:rPr lang="nb-NO" dirty="0" err="1">
                <a:solidFill>
                  <a:srgbClr val="333333"/>
                </a:solidFill>
                <a:latin typeface="Open Sans"/>
              </a:rPr>
              <a:t>mill</a:t>
            </a:r>
            <a:r>
              <a:rPr lang="nb-NO" dirty="0">
                <a:solidFill>
                  <a:srgbClr val="333333"/>
                </a:solidFill>
                <a:latin typeface="Open Sans"/>
              </a:rPr>
              <a:t> (vedtatt) - </a:t>
            </a:r>
            <a:r>
              <a:rPr lang="nb-NO" b="1" dirty="0">
                <a:solidFill>
                  <a:srgbClr val="333333"/>
                </a:solidFill>
                <a:latin typeface="Open Sans"/>
              </a:rPr>
              <a:t>SiO 2,5 </a:t>
            </a:r>
            <a:r>
              <a:rPr lang="nb-NO" b="1" dirty="0" err="1">
                <a:solidFill>
                  <a:srgbClr val="333333"/>
                </a:solidFill>
                <a:latin typeface="Open Sans"/>
              </a:rPr>
              <a:t>mill</a:t>
            </a:r>
            <a:endParaRPr lang="nb-NO" b="1" dirty="0">
              <a:solidFill>
                <a:srgbClr val="333333"/>
              </a:solidFill>
              <a:latin typeface="Open Sans"/>
            </a:endParaRPr>
          </a:p>
          <a:p>
            <a:pPr lvl="1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333333"/>
                </a:solidFill>
                <a:latin typeface="Open Sans"/>
              </a:rPr>
              <a:t>Peer support </a:t>
            </a:r>
          </a:p>
          <a:p>
            <a:pPr algn="l">
              <a:lnSpc>
                <a:spcPts val="3000"/>
              </a:lnSpc>
              <a:buFont typeface="Arial" panose="020B0604020202020204" pitchFamily="34" charset="0"/>
              <a:buChar char="•"/>
            </a:pPr>
            <a:endParaRPr lang="nb-NO" dirty="0">
              <a:solidFill>
                <a:srgbClr val="333333"/>
              </a:solidFill>
              <a:effectLst/>
              <a:latin typeface="Open Sans"/>
            </a:endParaRPr>
          </a:p>
          <a:p>
            <a:pPr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rgbClr val="333333"/>
                </a:solidFill>
                <a:effectLst/>
                <a:latin typeface="Open Sans"/>
              </a:rPr>
              <a:t>Studentsamskipnadene får 50 millioner kroner til å </a:t>
            </a:r>
            <a:r>
              <a:rPr lang="nb-NO" b="1" u="sng" dirty="0">
                <a:solidFill>
                  <a:srgbClr val="333333"/>
                </a:solidFill>
                <a:effectLst/>
                <a:latin typeface="Open Sans"/>
              </a:rPr>
              <a:t>lønne studenter </a:t>
            </a:r>
            <a:r>
              <a:rPr lang="nb-NO" dirty="0">
                <a:solidFill>
                  <a:srgbClr val="333333"/>
                </a:solidFill>
                <a:latin typeface="Open Sans"/>
              </a:rPr>
              <a:t>(ikke vedtatt) – </a:t>
            </a:r>
            <a:r>
              <a:rPr lang="nb-NO" b="1" dirty="0">
                <a:solidFill>
                  <a:srgbClr val="333333"/>
                </a:solidFill>
                <a:latin typeface="Open Sans"/>
              </a:rPr>
              <a:t>SiO12,5 </a:t>
            </a:r>
            <a:r>
              <a:rPr lang="nb-NO" b="1" dirty="0" err="1">
                <a:solidFill>
                  <a:srgbClr val="333333"/>
                </a:solidFill>
                <a:latin typeface="Open Sans"/>
              </a:rPr>
              <a:t>mill</a:t>
            </a:r>
            <a:endParaRPr lang="nb-NO" b="1" dirty="0">
              <a:solidFill>
                <a:srgbClr val="333333"/>
              </a:solidFill>
              <a:latin typeface="Open Sans"/>
            </a:endParaRPr>
          </a:p>
          <a:p>
            <a:pPr lvl="1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333333"/>
                </a:solidFill>
                <a:latin typeface="Open Sans"/>
              </a:rPr>
              <a:t>Jobbe med </a:t>
            </a:r>
            <a:r>
              <a:rPr lang="nb-NO" dirty="0">
                <a:solidFill>
                  <a:srgbClr val="333333"/>
                </a:solidFill>
                <a:effectLst/>
                <a:latin typeface="Open Sans"/>
              </a:rPr>
              <a:t>å få i gang sosiale lavterskeltilbud </a:t>
            </a:r>
            <a:r>
              <a:rPr lang="nb-NO" dirty="0">
                <a:solidFill>
                  <a:srgbClr val="333333"/>
                </a:solidFill>
                <a:latin typeface="Open Sans"/>
              </a:rPr>
              <a:t>Startet å planlegge </a:t>
            </a:r>
          </a:p>
          <a:p>
            <a:pPr lvl="1">
              <a:lnSpc>
                <a:spcPts val="3000"/>
              </a:lnSpc>
            </a:pPr>
            <a:endParaRPr lang="nb-NO" dirty="0">
              <a:solidFill>
                <a:srgbClr val="333333"/>
              </a:solidFill>
              <a:effectLst/>
              <a:latin typeface="Open Sans"/>
            </a:endParaRPr>
          </a:p>
          <a:p>
            <a:pPr algn="l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rgbClr val="333333"/>
                </a:solidFill>
                <a:effectLst/>
                <a:latin typeface="Open Sans"/>
              </a:rPr>
              <a:t>Studentsamskipnadene får 20 millioner kroner til sosiale lavterskeltilbud </a:t>
            </a:r>
            <a:r>
              <a:rPr lang="nb-NO" dirty="0">
                <a:solidFill>
                  <a:srgbClr val="333333"/>
                </a:solidFill>
                <a:effectLst/>
                <a:latin typeface="Open Sans"/>
              </a:rPr>
              <a:t>og – </a:t>
            </a:r>
            <a:r>
              <a:rPr lang="nb-NO" b="1" dirty="0">
                <a:solidFill>
                  <a:srgbClr val="333333"/>
                </a:solidFill>
                <a:effectLst/>
                <a:latin typeface="Open Sans"/>
              </a:rPr>
              <a:t>SiO 5 </a:t>
            </a:r>
            <a:r>
              <a:rPr lang="nb-NO" b="1" dirty="0" err="1">
                <a:solidFill>
                  <a:srgbClr val="333333"/>
                </a:solidFill>
                <a:effectLst/>
                <a:latin typeface="Open Sans"/>
              </a:rPr>
              <a:t>mill</a:t>
            </a:r>
            <a:endParaRPr lang="nb-NO" b="1" dirty="0">
              <a:solidFill>
                <a:srgbClr val="333333"/>
              </a:solidFill>
              <a:effectLst/>
              <a:latin typeface="Open Sans"/>
            </a:endParaRPr>
          </a:p>
          <a:p>
            <a:pPr lvl="1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333333"/>
                </a:solidFill>
                <a:latin typeface="Open Sans"/>
              </a:rPr>
              <a:t>Skal gå til aktiviteter for studentene</a:t>
            </a:r>
          </a:p>
          <a:p>
            <a:pPr lvl="1">
              <a:lnSpc>
                <a:spcPts val="3000"/>
              </a:lnSpc>
            </a:pPr>
            <a:endParaRPr lang="nb-NO" dirty="0">
              <a:solidFill>
                <a:srgbClr val="333333"/>
              </a:solidFill>
              <a:effectLst/>
              <a:latin typeface="Open Sans"/>
            </a:endParaRPr>
          </a:p>
          <a:p>
            <a:pPr algn="l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333333"/>
                </a:solidFill>
                <a:latin typeface="Open Sans"/>
              </a:rPr>
              <a:t> </a:t>
            </a:r>
            <a:r>
              <a:rPr lang="nb-NO" b="1" dirty="0">
                <a:solidFill>
                  <a:srgbClr val="333333"/>
                </a:solidFill>
                <a:latin typeface="Open Sans"/>
              </a:rPr>
              <a:t>Psykisk helse </a:t>
            </a:r>
            <a:r>
              <a:rPr lang="nb-NO" b="1" dirty="0">
                <a:solidFill>
                  <a:srgbClr val="333333"/>
                </a:solidFill>
                <a:effectLst/>
                <a:latin typeface="Open Sans"/>
              </a:rPr>
              <a:t>8,5 </a:t>
            </a:r>
            <a:r>
              <a:rPr lang="nb-NO" b="1" dirty="0" err="1">
                <a:solidFill>
                  <a:srgbClr val="333333"/>
                </a:solidFill>
                <a:effectLst/>
                <a:latin typeface="Open Sans"/>
              </a:rPr>
              <a:t>milli</a:t>
            </a:r>
            <a:r>
              <a:rPr lang="nb-NO" b="1" dirty="0">
                <a:solidFill>
                  <a:srgbClr val="333333"/>
                </a:solidFill>
                <a:effectLst/>
                <a:latin typeface="Open Sans"/>
              </a:rPr>
              <a:t> </a:t>
            </a:r>
            <a:r>
              <a:rPr lang="nb-NO" dirty="0">
                <a:solidFill>
                  <a:srgbClr val="333333"/>
                </a:solidFill>
                <a:effectLst/>
                <a:latin typeface="Open Sans"/>
              </a:rPr>
              <a:t>(øremerket) til arbeidet med psykisk helse - </a:t>
            </a:r>
            <a:r>
              <a:rPr lang="nb-NO" b="1" dirty="0">
                <a:solidFill>
                  <a:srgbClr val="333333"/>
                </a:solidFill>
                <a:effectLst/>
                <a:latin typeface="Open Sans"/>
              </a:rPr>
              <a:t>SiO 2 </a:t>
            </a:r>
            <a:r>
              <a:rPr lang="nb-NO" b="1" dirty="0" err="1">
                <a:solidFill>
                  <a:srgbClr val="333333"/>
                </a:solidFill>
                <a:effectLst/>
                <a:latin typeface="Open Sans"/>
              </a:rPr>
              <a:t>mill</a:t>
            </a:r>
            <a:endParaRPr lang="nb-NO" b="1" dirty="0">
              <a:solidFill>
                <a:srgbClr val="333333"/>
              </a:solidFill>
              <a:effectLst/>
              <a:latin typeface="Open Sans"/>
            </a:endParaRPr>
          </a:p>
          <a:p>
            <a:pPr lvl="1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333333"/>
                </a:solidFill>
                <a:latin typeface="Open Sans"/>
              </a:rPr>
              <a:t>I hovedsak å styrke behandlingstilbudet – tilgang til tjenester</a:t>
            </a:r>
          </a:p>
          <a:p>
            <a:pPr lvl="1">
              <a:lnSpc>
                <a:spcPts val="3000"/>
              </a:lnSpc>
              <a:buFont typeface="Arial" panose="020B0604020202020204" pitchFamily="34" charset="0"/>
              <a:buChar char="•"/>
            </a:pPr>
            <a:endParaRPr lang="nb-NO" dirty="0">
              <a:solidFill>
                <a:srgbClr val="333333"/>
              </a:solidFill>
              <a:effectLst/>
              <a:latin typeface="Open Sans"/>
            </a:endParaRPr>
          </a:p>
          <a:p>
            <a:pPr algn="l">
              <a:lnSpc>
                <a:spcPts val="3000"/>
              </a:lnSpc>
            </a:pPr>
            <a:r>
              <a:rPr lang="nb-NO" i="1" dirty="0">
                <a:solidFill>
                  <a:srgbClr val="333333"/>
                </a:solidFill>
                <a:latin typeface="Open Sans"/>
              </a:rPr>
              <a:t>Totalt 110, Saken behandles i Stortinget den 23 februar. </a:t>
            </a:r>
            <a:r>
              <a:rPr lang="nb-NO" i="1" dirty="0">
                <a:solidFill>
                  <a:srgbClr val="333333"/>
                </a:solidFill>
                <a:effectLst/>
                <a:latin typeface="Open Sans"/>
              </a:rPr>
              <a:t>SiO </a:t>
            </a:r>
            <a:r>
              <a:rPr lang="nb-NO" i="1" dirty="0" err="1">
                <a:solidFill>
                  <a:srgbClr val="333333"/>
                </a:solidFill>
                <a:effectLst/>
                <a:latin typeface="Open Sans"/>
              </a:rPr>
              <a:t>ca</a:t>
            </a:r>
            <a:r>
              <a:rPr lang="nb-NO" i="1" dirty="0">
                <a:solidFill>
                  <a:srgbClr val="333333"/>
                </a:solidFill>
                <a:effectLst/>
                <a:latin typeface="Open Sans"/>
              </a:rPr>
              <a:t> 25 mill.</a:t>
            </a:r>
          </a:p>
        </p:txBody>
      </p:sp>
    </p:spTree>
    <p:extLst>
      <p:ext uri="{BB962C8B-B14F-4D97-AF65-F5344CB8AC3E}">
        <p14:creationId xmlns:p14="http://schemas.microsoft.com/office/powerpoint/2010/main" val="3645232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48CA987-D2E6-C146-8CA8-26FF54AD4E38}"/>
              </a:ext>
            </a:extLst>
          </p:cNvPr>
          <p:cNvSpPr/>
          <p:nvPr/>
        </p:nvSpPr>
        <p:spPr>
          <a:xfrm>
            <a:off x="10655300" y="5324475"/>
            <a:ext cx="1298575" cy="1433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NO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FDB1264-9935-9F44-AA19-83CC2F78FE92}"/>
              </a:ext>
            </a:extLst>
          </p:cNvPr>
          <p:cNvSpPr/>
          <p:nvPr/>
        </p:nvSpPr>
        <p:spPr>
          <a:xfrm>
            <a:off x="0" y="4246563"/>
            <a:ext cx="12192000" cy="268287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NO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B61756-3EA5-D347-99D3-C0F025D2E1ED}"/>
              </a:ext>
            </a:extLst>
          </p:cNvPr>
          <p:cNvSpPr txBox="1"/>
          <p:nvPr/>
        </p:nvSpPr>
        <p:spPr>
          <a:xfrm>
            <a:off x="2738438" y="5121275"/>
            <a:ext cx="3360737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nb-NO" sz="4400" b="1" i="1" dirty="0">
                <a:solidFill>
                  <a:srgbClr val="D3301C"/>
                </a:solidFill>
                <a:latin typeface="+mj-lt"/>
              </a:rPr>
              <a:t>Peer support</a:t>
            </a:r>
            <a:r>
              <a:rPr lang="nb-NO" sz="4400" b="1" dirty="0">
                <a:solidFill>
                  <a:srgbClr val="D3301C"/>
                </a:solidFill>
                <a:latin typeface="+mj-lt"/>
              </a:rPr>
              <a:t> </a:t>
            </a:r>
            <a:endParaRPr lang="nb-NO" sz="4400" b="1">
              <a:solidFill>
                <a:srgbClr val="D3301C"/>
              </a:solidFill>
              <a:latin typeface="+mj-lt"/>
              <a:cs typeface="Times New Roman"/>
            </a:endParaRPr>
          </a:p>
        </p:txBody>
      </p:sp>
      <p:pic>
        <p:nvPicPr>
          <p:cNvPr id="4103" name="Picture 13" descr="A picture containing room&#10;&#10;Description automatically generated">
            <a:extLst>
              <a:ext uri="{FF2B5EF4-FFF2-40B4-BE49-F238E27FC236}">
                <a16:creationId xmlns:a16="http://schemas.microsoft.com/office/drawing/2014/main" id="{9D661729-2183-43F3-89CD-78EE699D18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341313"/>
            <a:ext cx="2217738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B9C379E8-914F-4EF5-ADAB-E987171DC96C}"/>
              </a:ext>
            </a:extLst>
          </p:cNvPr>
          <p:cNvSpPr txBox="1"/>
          <p:nvPr/>
        </p:nvSpPr>
        <p:spPr>
          <a:xfrm>
            <a:off x="6294028" y="4645244"/>
            <a:ext cx="3692390" cy="203132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n-US" dirty="0">
                <a:latin typeface="Calibri"/>
                <a:cs typeface="Calibri"/>
              </a:rPr>
              <a:t>Peer support is distinct from other forms of social support in that </a:t>
            </a:r>
            <a:r>
              <a:rPr lang="en-US" b="1" dirty="0">
                <a:latin typeface="Calibri"/>
                <a:cs typeface="Calibri"/>
              </a:rPr>
              <a:t>the source of support is a peer, a person who is similar in fundamental ways to the recipient of the support</a:t>
            </a:r>
            <a:r>
              <a:rPr lang="en-US" dirty="0">
                <a:latin typeface="Calibri"/>
                <a:cs typeface="Calibri"/>
              </a:rPr>
              <a:t>; their relationship is one of equality.</a:t>
            </a:r>
          </a:p>
          <a:p>
            <a:pPr algn="just"/>
            <a:r>
              <a:rPr lang="en-US" b="1" i="1" dirty="0"/>
              <a:t>Wikipedia</a:t>
            </a:r>
            <a:endParaRPr lang="nb-NO" b="1" i="1" dirty="0"/>
          </a:p>
        </p:txBody>
      </p:sp>
      <p:pic>
        <p:nvPicPr>
          <p:cNvPr id="4104" name="Bilde 3">
            <a:extLst>
              <a:ext uri="{FF2B5EF4-FFF2-40B4-BE49-F238E27FC236}">
                <a16:creationId xmlns:a16="http://schemas.microsoft.com/office/drawing/2014/main" id="{CDD050AD-9946-4A3F-A3BD-E877AE6B58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163" y="79375"/>
            <a:ext cx="6057900" cy="413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21518FA-9E7D-814E-9D1F-8E8510CBE182}"/>
              </a:ext>
            </a:extLst>
          </p:cNvPr>
          <p:cNvSpPr/>
          <p:nvPr/>
        </p:nvSpPr>
        <p:spPr>
          <a:xfrm>
            <a:off x="0" y="4168775"/>
            <a:ext cx="12192000" cy="103188"/>
          </a:xfrm>
          <a:prstGeom prst="rect">
            <a:avLst/>
          </a:prstGeom>
          <a:solidFill>
            <a:srgbClr val="F04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NO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68692612-E62B-4C83-BB87-0D5043E92E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850" y="829021"/>
            <a:ext cx="5096374" cy="4722693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A17A30BE-705E-43D2-B4E9-6578292E44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39" y="829021"/>
            <a:ext cx="3449241" cy="4846042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727AC386-8D51-4B53-AAA9-ECFD280C45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839" y="59084"/>
            <a:ext cx="104203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nb-NO" altLang="nb-NO" sz="4400" b="1" dirty="0">
                <a:solidFill>
                  <a:schemeClr val="tx2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Student i Nord - Bodø</a:t>
            </a:r>
            <a:endParaRPr lang="nb-NO" altLang="nb-NO" sz="4400" b="1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94CA9847-BE05-44C6-BCDB-598E84A0F567}"/>
              </a:ext>
            </a:extLst>
          </p:cNvPr>
          <p:cNvSpPr txBox="1"/>
          <p:nvPr/>
        </p:nvSpPr>
        <p:spPr>
          <a:xfrm>
            <a:off x="587829" y="5995851"/>
            <a:ext cx="70532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Mer informasjon om tilbudet: </a:t>
            </a:r>
            <a:r>
              <a:rPr lang="nb-NO" dirty="0">
                <a:hlinkClick r:id="rId5"/>
              </a:rPr>
              <a:t>https://www.studentinord.no/peersupport</a:t>
            </a:r>
            <a:endParaRPr lang="nb-NO" dirty="0"/>
          </a:p>
          <a:p>
            <a:r>
              <a:rPr lang="nb-NO" dirty="0"/>
              <a:t>Egen </a:t>
            </a:r>
            <a:r>
              <a:rPr lang="nb-NO" dirty="0" err="1"/>
              <a:t>facebook</a:t>
            </a:r>
            <a:r>
              <a:rPr lang="nb-NO" dirty="0"/>
              <a:t> side: </a:t>
            </a:r>
            <a:r>
              <a:rPr lang="nb-NO" dirty="0">
                <a:hlinkClick r:id="rId6"/>
              </a:rPr>
              <a:t>https://www.facebook.com/peersupportnord/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89977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89BA6381-7F34-4357-AF55-E7025E9FAB17}"/>
              </a:ext>
            </a:extLst>
          </p:cNvPr>
          <p:cNvSpPr txBox="1"/>
          <p:nvPr/>
        </p:nvSpPr>
        <p:spPr>
          <a:xfrm>
            <a:off x="7872004" y="1166842"/>
            <a:ext cx="3333750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- Shared context: </a:t>
            </a:r>
            <a:r>
              <a:rPr lang="en-US" b="1" dirty="0">
                <a:latin typeface="Calibri"/>
                <a:cs typeface="Calibri"/>
              </a:rPr>
              <a:t>experience of very specific student context allows for mutual support with an “insider understanding”</a:t>
            </a:r>
            <a:br>
              <a:rPr lang="en-US" dirty="0"/>
            </a:br>
            <a:r>
              <a:rPr lang="en-US" dirty="0">
                <a:latin typeface="Calibri"/>
                <a:cs typeface="Calibri"/>
              </a:rPr>
              <a:t>- Access: making it possible to access support within the day-to-day structure of university life</a:t>
            </a:r>
            <a:br>
              <a:rPr lang="en-US" dirty="0"/>
            </a:br>
            <a:r>
              <a:rPr lang="en-US" dirty="0">
                <a:latin typeface="Calibri"/>
                <a:cs typeface="Calibri"/>
              </a:rPr>
              <a:t>- </a:t>
            </a:r>
            <a:r>
              <a:rPr lang="en-US" b="1" dirty="0">
                <a:latin typeface="Calibri"/>
                <a:cs typeface="Calibri"/>
              </a:rPr>
              <a:t>Reducing pressure on university welfare services:</a:t>
            </a:r>
            <a:r>
              <a:rPr lang="en-US" dirty="0">
                <a:latin typeface="Calibri"/>
                <a:cs typeface="Calibri"/>
              </a:rPr>
              <a:t> PS being an integrative component of welfare, as </a:t>
            </a:r>
            <a:r>
              <a:rPr lang="en-US" b="1" dirty="0">
                <a:latin typeface="Calibri"/>
                <a:cs typeface="Calibri"/>
              </a:rPr>
              <a:t>a first-step/early intervention structure that deals with mild MH needs</a:t>
            </a:r>
            <a:r>
              <a:rPr lang="en-US" dirty="0">
                <a:latin typeface="Calibri"/>
                <a:cs typeface="Calibri"/>
              </a:rPr>
              <a:t>, creating more space for more complex cases to be seen by professional services</a:t>
            </a:r>
            <a:endParaRPr lang="nb-NO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80DF45C-3FE5-4E9F-8A5D-F331C365D46E}"/>
              </a:ext>
            </a:extLst>
          </p:cNvPr>
          <p:cNvSpPr txBox="1"/>
          <p:nvPr/>
        </p:nvSpPr>
        <p:spPr>
          <a:xfrm>
            <a:off x="5090160" y="370101"/>
            <a:ext cx="474916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/>
              <a:t>https://www.ox.ac.uk/students/welfare/peersupport/about</a:t>
            </a:r>
          </a:p>
        </p:txBody>
      </p:sp>
      <p:pic>
        <p:nvPicPr>
          <p:cNvPr id="4" name="Bilde 4">
            <a:extLst>
              <a:ext uri="{FF2B5EF4-FFF2-40B4-BE49-F238E27FC236}">
                <a16:creationId xmlns:a16="http://schemas.microsoft.com/office/drawing/2014/main" id="{4CAE0062-7FB1-401B-9513-DF0D87840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26" y="988895"/>
            <a:ext cx="6800850" cy="5305865"/>
          </a:xfrm>
          <a:prstGeom prst="rect">
            <a:avLst/>
          </a:prstGeom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54CE97B4-57AC-48D3-8BC2-BC0AC7CF2B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839" y="59084"/>
            <a:ext cx="104203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nb-NO" altLang="nb-NO" sz="4400" b="1" dirty="0">
                <a:solidFill>
                  <a:schemeClr val="tx2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Oxford </a:t>
            </a:r>
            <a:r>
              <a:rPr lang="nb-NO" altLang="nb-NO" sz="4400" b="1" dirty="0" err="1">
                <a:solidFill>
                  <a:schemeClr val="tx2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university</a:t>
            </a:r>
            <a:endParaRPr lang="nb-NO" altLang="nb-NO" sz="4400" b="1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448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3E23C64-3CC3-401A-801E-BA21A9379F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4279177"/>
              </p:ext>
            </p:extLst>
          </p:nvPr>
        </p:nvGraphicFramePr>
        <p:xfrm>
          <a:off x="4566194" y="1489166"/>
          <a:ext cx="6170385" cy="41135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kstSylinder 2">
            <a:extLst>
              <a:ext uri="{FF2B5EF4-FFF2-40B4-BE49-F238E27FC236}">
                <a16:creationId xmlns:a16="http://schemas.microsoft.com/office/drawing/2014/main" id="{9395BC26-9182-4E09-9520-7F6EA980B575}"/>
              </a:ext>
            </a:extLst>
          </p:cNvPr>
          <p:cNvSpPr txBox="1"/>
          <p:nvPr/>
        </p:nvSpPr>
        <p:spPr>
          <a:xfrm>
            <a:off x="972096" y="1529144"/>
            <a:ext cx="294676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Peer Support er ett lavterskeltilbud som ligger tett opp mot frivillighet og foreningsliv men med en forankring i kunnskap om selvhjelp og støttene psykisk helsehjelp.</a:t>
            </a:r>
          </a:p>
          <a:p>
            <a:endParaRPr lang="nb-NO" dirty="0"/>
          </a:p>
          <a:p>
            <a:r>
              <a:rPr lang="nb-NO" dirty="0"/>
              <a:t>Peer support kan være sosial kontakt, livsmestring og støtte. Det kan også handle om å gjøre positive ting sammen og bidra til en god studenthverdag. 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5BC2EFEE-0F7F-465A-AE05-BEC6DD68F0FB}"/>
              </a:ext>
            </a:extLst>
          </p:cNvPr>
          <p:cNvSpPr/>
          <p:nvPr/>
        </p:nvSpPr>
        <p:spPr>
          <a:xfrm>
            <a:off x="8470467" y="890506"/>
            <a:ext cx="1888380" cy="188838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>
                <a:solidFill>
                  <a:schemeClr val="tx1"/>
                </a:solidFill>
              </a:rPr>
              <a:t>Lærested forankring</a:t>
            </a:r>
          </a:p>
        </p:txBody>
      </p:sp>
    </p:spTree>
    <p:extLst>
      <p:ext uri="{BB962C8B-B14F-4D97-AF65-F5344CB8AC3E}">
        <p14:creationId xmlns:p14="http://schemas.microsoft.com/office/powerpoint/2010/main" val="4127070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3791EE9-0EDD-B84C-A264-650BE3F46A14}"/>
              </a:ext>
            </a:extLst>
          </p:cNvPr>
          <p:cNvSpPr/>
          <p:nvPr/>
        </p:nvSpPr>
        <p:spPr>
          <a:xfrm>
            <a:off x="10644188" y="5403850"/>
            <a:ext cx="1352550" cy="1235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NO">
              <a:solidFill>
                <a:srgbClr val="FFFFFF"/>
              </a:solidFill>
            </a:endParaRPr>
          </a:p>
        </p:txBody>
      </p:sp>
      <p:sp>
        <p:nvSpPr>
          <p:cNvPr id="6147" name="TextBox 1">
            <a:extLst>
              <a:ext uri="{FF2B5EF4-FFF2-40B4-BE49-F238E27FC236}">
                <a16:creationId xmlns:a16="http://schemas.microsoft.com/office/drawing/2014/main" id="{DB4F3900-49EE-4AFC-B05A-F07E8AE6B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5065" y="417512"/>
            <a:ext cx="104203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nb-NO" altLang="nb-NO" sz="4400" b="1" dirty="0">
                <a:solidFill>
                  <a:srgbClr val="F04937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Plan</a:t>
            </a:r>
            <a:endParaRPr lang="nb-NO" altLang="nb-NO" sz="4400" b="1" dirty="0">
              <a:solidFill>
                <a:srgbClr val="F04937"/>
              </a:solidFill>
              <a:latin typeface="Times" panose="02020603050405020304" pitchFamily="18" charset="0"/>
            </a:endParaRPr>
          </a:p>
        </p:txBody>
      </p:sp>
      <p:pic>
        <p:nvPicPr>
          <p:cNvPr id="6148" name="Picture 2">
            <a:extLst>
              <a:ext uri="{FF2B5EF4-FFF2-40B4-BE49-F238E27FC236}">
                <a16:creationId xmlns:a16="http://schemas.microsoft.com/office/drawing/2014/main" id="{CDD98A03-780F-4BA6-AE45-E679A6AD1C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3" y="315913"/>
            <a:ext cx="974725" cy="97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lus 4">
            <a:extLst>
              <a:ext uri="{FF2B5EF4-FFF2-40B4-BE49-F238E27FC236}">
                <a16:creationId xmlns:a16="http://schemas.microsoft.com/office/drawing/2014/main" id="{4980B7D4-0F9C-B744-9B8A-CA49DEDBBC3A}"/>
              </a:ext>
            </a:extLst>
          </p:cNvPr>
          <p:cNvSpPr/>
          <p:nvPr/>
        </p:nvSpPr>
        <p:spPr>
          <a:xfrm>
            <a:off x="10712450" y="4648200"/>
            <a:ext cx="641350" cy="617538"/>
          </a:xfrm>
          <a:prstGeom prst="mathPlus">
            <a:avLst/>
          </a:prstGeom>
          <a:solidFill>
            <a:srgbClr val="F04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NO">
              <a:solidFill>
                <a:srgbClr val="FFFFFF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F427C7A-8114-4940-8A72-8A9E524A1AAE}"/>
              </a:ext>
            </a:extLst>
          </p:cNvPr>
          <p:cNvSpPr txBox="1">
            <a:spLocks/>
          </p:cNvSpPr>
          <p:nvPr/>
        </p:nvSpPr>
        <p:spPr>
          <a:xfrm>
            <a:off x="1515065" y="1146765"/>
            <a:ext cx="9399587" cy="4252912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alibri Light" panose="020F0302020204030204" pitchFamily="34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alibri Light" panose="020F0302020204030204" pitchFamily="34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alibri Light" panose="020F0302020204030204" pitchFamily="34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alibri Light" panose="020F030202020403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  <a:defRPr/>
            </a:pPr>
            <a:r>
              <a:rPr lang="nb-NO" sz="2000" dirty="0">
                <a:latin typeface="Arial"/>
                <a:cs typeface="Arial"/>
              </a:rPr>
              <a:t>I løpet av 2021 -22 igangsetter og etablerer SiO i samarbeid med lærestedene et tilbud om </a:t>
            </a:r>
            <a:r>
              <a:rPr lang="nb-NO" sz="2000" i="1" dirty="0">
                <a:latin typeface="Arial"/>
                <a:cs typeface="Arial"/>
              </a:rPr>
              <a:t>Peer support </a:t>
            </a:r>
            <a:r>
              <a:rPr lang="nb-NO" sz="2000" dirty="0">
                <a:latin typeface="Arial"/>
                <a:cs typeface="Arial"/>
              </a:rPr>
              <a:t>for alle studenter i Oslo. </a:t>
            </a: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  <a:defRPr/>
            </a:pPr>
            <a:r>
              <a:rPr lang="nb-NO" sz="2000" dirty="0">
                <a:solidFill>
                  <a:srgbClr val="58595B"/>
                </a:solidFill>
                <a:latin typeface="Arial"/>
                <a:cs typeface="Arial"/>
              </a:rPr>
              <a:t>Rådgivningen SiO Helse etablerer raskt en arbeidsgruppe som utarbeider prosjektplan. Tilbudet skal komme raskt i gang ved å rekruttere eksternt og å bruke interne ressurser i SiO. </a:t>
            </a: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  <a:defRPr/>
            </a:pPr>
            <a:r>
              <a:rPr lang="nb-NO" sz="2000" dirty="0">
                <a:solidFill>
                  <a:srgbClr val="58595B"/>
                </a:solidFill>
                <a:latin typeface="Arial"/>
                <a:cs typeface="Arial"/>
              </a:rPr>
              <a:t>Prosjektet skal beskrive konkrete mål som er i tråd med tildeling av midler fra KD</a:t>
            </a: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  <a:defRPr/>
            </a:pPr>
            <a:r>
              <a:rPr lang="nb-NO" sz="2000" dirty="0">
                <a:solidFill>
                  <a:srgbClr val="58595B"/>
                </a:solidFill>
                <a:latin typeface="Arial"/>
                <a:cs typeface="Arial"/>
              </a:rPr>
              <a:t>I samarbeid med læresteder rekrutterer vi </a:t>
            </a:r>
            <a:r>
              <a:rPr lang="nb-NO" sz="2000" i="1" dirty="0">
                <a:solidFill>
                  <a:srgbClr val="58595B"/>
                </a:solidFill>
                <a:latin typeface="Arial"/>
                <a:cs typeface="Arial"/>
              </a:rPr>
              <a:t>Peers</a:t>
            </a:r>
            <a:r>
              <a:rPr lang="nb-NO" sz="2000" dirty="0">
                <a:solidFill>
                  <a:srgbClr val="58595B"/>
                </a:solidFill>
                <a:latin typeface="Arial"/>
                <a:cs typeface="Arial"/>
              </a:rPr>
              <a:t> for lokal forankring til lærestedet. </a:t>
            </a: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  <a:defRPr/>
            </a:pPr>
            <a:r>
              <a:rPr lang="nb-NO" sz="2000" i="1" dirty="0">
                <a:latin typeface="Arial"/>
                <a:cs typeface="Arial"/>
              </a:rPr>
              <a:t>Peers</a:t>
            </a:r>
            <a:r>
              <a:rPr lang="nb-NO" sz="2000" dirty="0">
                <a:latin typeface="Arial"/>
                <a:cs typeface="Arial"/>
              </a:rPr>
              <a:t> skal ha veiledning, kursing og opplæring fra rådgiverne i SiO. Det skal sikre forsvarlighet, beskytte Peers og sikre at studenter med alvorlige henvendelser får profesjonell hjelp. </a:t>
            </a: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  <a:defRPr/>
            </a:pPr>
            <a:r>
              <a:rPr lang="nb-NO" sz="2000" dirty="0">
                <a:solidFill>
                  <a:srgbClr val="58595B"/>
                </a:solidFill>
                <a:latin typeface="Arial"/>
                <a:cs typeface="Arial"/>
              </a:rPr>
              <a:t>Ordningen evalueres før sommeren og erfaringene legges til grunn for videre utvikling og opptrapping av tilbudet fra høsten av.</a:t>
            </a: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  <a:defRPr/>
            </a:pPr>
            <a:endParaRPr lang="nb-NO" sz="2400" dirty="0">
              <a:solidFill>
                <a:srgbClr val="58595B"/>
              </a:solidFill>
              <a:latin typeface="Arial"/>
              <a:cs typeface="Arial"/>
            </a:endParaRP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  <a:defRPr/>
            </a:pPr>
            <a:endParaRPr lang="nb-NO" sz="2400" dirty="0">
              <a:solidFill>
                <a:srgbClr val="58595B"/>
              </a:solidFill>
              <a:latin typeface="Arial"/>
              <a:cs typeface="Arial"/>
            </a:endParaRP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  <a:defRPr/>
            </a:pPr>
            <a:endParaRPr lang="nb-NO" sz="2400" dirty="0">
              <a:solidFill>
                <a:srgbClr val="58595B"/>
              </a:solidFill>
              <a:latin typeface="Arial"/>
              <a:cs typeface="Arial"/>
            </a:endParaRPr>
          </a:p>
          <a:p>
            <a:pPr>
              <a:lnSpc>
                <a:spcPts val="3000"/>
              </a:lnSpc>
              <a:defRPr/>
            </a:pPr>
            <a:endParaRPr lang="nb-NO" sz="2400" dirty="0">
              <a:solidFill>
                <a:srgbClr val="58595B"/>
              </a:solidFill>
              <a:latin typeface="Arial"/>
              <a:cs typeface="Arial"/>
            </a:endParaRPr>
          </a:p>
          <a:p>
            <a:pPr>
              <a:lnSpc>
                <a:spcPts val="3000"/>
              </a:lnSpc>
              <a:defRPr/>
            </a:pPr>
            <a:endParaRPr lang="nb-NO" sz="2400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000"/>
              </a:lnSpc>
              <a:defRPr/>
            </a:pPr>
            <a:endParaRPr lang="nb-NO" sz="2400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000"/>
              </a:lnSpc>
              <a:defRPr/>
            </a:pPr>
            <a:endParaRPr lang="nb-NO" sz="2400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000"/>
              </a:lnSpc>
              <a:defRPr/>
            </a:pPr>
            <a:endParaRPr lang="nb-NO" sz="2400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000"/>
              </a:lnSpc>
              <a:defRPr/>
            </a:pPr>
            <a:endParaRPr lang="nb-NO" sz="2400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3791EE9-0EDD-B84C-A264-650BE3F46A14}"/>
              </a:ext>
            </a:extLst>
          </p:cNvPr>
          <p:cNvSpPr/>
          <p:nvPr/>
        </p:nvSpPr>
        <p:spPr>
          <a:xfrm>
            <a:off x="10644188" y="5403850"/>
            <a:ext cx="1352550" cy="1235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NO"/>
          </a:p>
        </p:txBody>
      </p:sp>
      <p:sp>
        <p:nvSpPr>
          <p:cNvPr id="7171" name="TextBox 1">
            <a:extLst>
              <a:ext uri="{FF2B5EF4-FFF2-40B4-BE49-F238E27FC236}">
                <a16:creationId xmlns:a16="http://schemas.microsoft.com/office/drawing/2014/main" id="{603DF9D9-D5B2-4D45-9062-50DEBF6DC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6388" y="519113"/>
            <a:ext cx="104203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nb-NO" altLang="nb-NO" sz="4400" b="1" dirty="0">
                <a:solidFill>
                  <a:schemeClr val="tx2"/>
                </a:solidFill>
                <a:latin typeface="Times"/>
                <a:cs typeface="Times"/>
              </a:rPr>
              <a:t>Hva kan tilbudet være?</a:t>
            </a:r>
          </a:p>
        </p:txBody>
      </p:sp>
      <p:pic>
        <p:nvPicPr>
          <p:cNvPr id="7172" name="Picture 2">
            <a:extLst>
              <a:ext uri="{FF2B5EF4-FFF2-40B4-BE49-F238E27FC236}">
                <a16:creationId xmlns:a16="http://schemas.microsoft.com/office/drawing/2014/main" id="{82D3E0E3-E900-4AA0-833F-97CF178567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3" y="315913"/>
            <a:ext cx="974725" cy="97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lus 4">
            <a:extLst>
              <a:ext uri="{FF2B5EF4-FFF2-40B4-BE49-F238E27FC236}">
                <a16:creationId xmlns:a16="http://schemas.microsoft.com/office/drawing/2014/main" id="{4980B7D4-0F9C-B744-9B8A-CA49DEDBBC3A}"/>
              </a:ext>
            </a:extLst>
          </p:cNvPr>
          <p:cNvSpPr/>
          <p:nvPr/>
        </p:nvSpPr>
        <p:spPr>
          <a:xfrm>
            <a:off x="10712450" y="4648200"/>
            <a:ext cx="641350" cy="617538"/>
          </a:xfrm>
          <a:prstGeom prst="mathPlus">
            <a:avLst/>
          </a:prstGeom>
          <a:solidFill>
            <a:srgbClr val="F04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F427C7A-8114-4940-8A72-8A9E524A1AAE}"/>
              </a:ext>
            </a:extLst>
          </p:cNvPr>
          <p:cNvSpPr txBox="1">
            <a:spLocks/>
          </p:cNvSpPr>
          <p:nvPr/>
        </p:nvSpPr>
        <p:spPr>
          <a:xfrm>
            <a:off x="809259" y="1300773"/>
            <a:ext cx="7538328" cy="4252912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alibri Light" panose="020F0302020204030204" pitchFamily="34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alibri Light" panose="020F0302020204030204" pitchFamily="34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alibri Light" panose="020F0302020204030204" pitchFamily="34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alibri Light" panose="020F030202020403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nb-NO" sz="2000" dirty="0">
                <a:latin typeface="Arial"/>
                <a:cs typeface="Arial"/>
              </a:rPr>
              <a:t> Peers er en medstudent som er tilgjengelig for spørsmål eller en samtale om studier, motivasjon eller behovet for å møte ett annet menneske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nb-NO" sz="2000" dirty="0">
                <a:solidFill>
                  <a:schemeClr val="tx1"/>
                </a:solidFill>
                <a:latin typeface="Arial"/>
                <a:ea typeface="+mj-ea"/>
                <a:cs typeface="Arial"/>
              </a:rPr>
              <a:t>Vakttelefon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nb-NO" sz="2000" dirty="0">
                <a:solidFill>
                  <a:schemeClr val="tx1"/>
                </a:solidFill>
                <a:latin typeface="Arial"/>
                <a:ea typeface="+mj-ea"/>
                <a:cs typeface="Arial"/>
              </a:rPr>
              <a:t>E-post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nb-NO" sz="2000" dirty="0">
                <a:solidFill>
                  <a:schemeClr val="tx1"/>
                </a:solidFill>
                <a:latin typeface="Arial"/>
                <a:ea typeface="+mj-ea"/>
                <a:cs typeface="Arial"/>
              </a:rPr>
              <a:t>Nettside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000" dirty="0"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000" i="1" dirty="0">
                <a:latin typeface="Arial"/>
                <a:cs typeface="Arial"/>
              </a:rPr>
              <a:t>Peers</a:t>
            </a:r>
            <a:r>
              <a:rPr lang="nb-NO" sz="2000" dirty="0">
                <a:latin typeface="Arial"/>
                <a:cs typeface="Arial"/>
              </a:rPr>
              <a:t> og </a:t>
            </a:r>
            <a:r>
              <a:rPr lang="nb-NO" sz="2000" i="1" dirty="0">
                <a:latin typeface="Arial"/>
                <a:cs typeface="Arial"/>
              </a:rPr>
              <a:t>Peers nettverk </a:t>
            </a:r>
            <a:r>
              <a:rPr lang="nb-NO" sz="2000" dirty="0">
                <a:latin typeface="Arial"/>
                <a:cs typeface="Arial"/>
              </a:rPr>
              <a:t>kan arrangere aktiviteter for studenter. Det kan skje en til en, i mindre eller større grupper</a:t>
            </a:r>
            <a:r>
              <a:rPr lang="nb-NO" sz="2000" b="1" dirty="0">
                <a:latin typeface="Arial"/>
                <a:cs typeface="Arial"/>
              </a:rPr>
              <a:t>*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nb-NO" sz="2000" dirty="0" err="1">
                <a:solidFill>
                  <a:srgbClr val="58595B"/>
                </a:solidFill>
                <a:latin typeface="Arial"/>
                <a:cs typeface="Arial"/>
              </a:rPr>
              <a:t>Walk</a:t>
            </a:r>
            <a:r>
              <a:rPr lang="nb-NO" sz="2000" dirty="0">
                <a:solidFill>
                  <a:srgbClr val="58595B"/>
                </a:solidFill>
                <a:latin typeface="Arial"/>
                <a:cs typeface="Arial"/>
              </a:rPr>
              <a:t> an talk – i samarbeid med Athletica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nb-NO" sz="2000" dirty="0" err="1">
                <a:solidFill>
                  <a:srgbClr val="58595B"/>
                </a:solidFill>
                <a:latin typeface="Arial"/>
                <a:cs typeface="Arial"/>
              </a:rPr>
              <a:t>Coffe</a:t>
            </a:r>
            <a:r>
              <a:rPr lang="nb-NO" sz="2000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nb-NO" sz="2000" dirty="0" err="1">
                <a:solidFill>
                  <a:srgbClr val="58595B"/>
                </a:solidFill>
                <a:latin typeface="Arial"/>
                <a:cs typeface="Arial"/>
              </a:rPr>
              <a:t>ambasador</a:t>
            </a:r>
            <a:r>
              <a:rPr lang="nb-NO" sz="2000" dirty="0">
                <a:solidFill>
                  <a:srgbClr val="58595B"/>
                </a:solidFill>
                <a:latin typeface="Arial"/>
                <a:cs typeface="Arial"/>
              </a:rPr>
              <a:t> (Oxford)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nb-NO" sz="2000" dirty="0">
                <a:solidFill>
                  <a:srgbClr val="58595B"/>
                </a:solidFill>
                <a:latin typeface="Arial"/>
                <a:cs typeface="Arial"/>
              </a:rPr>
              <a:t>Aktiviteter i samarbeid med foreninger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nb-NO" sz="2000" dirty="0">
                <a:solidFill>
                  <a:srgbClr val="58595B"/>
                </a:solidFill>
                <a:latin typeface="Arial"/>
                <a:cs typeface="Arial"/>
              </a:rPr>
              <a:t>Digitale Quiz, </a:t>
            </a:r>
            <a:r>
              <a:rPr lang="nb-NO" sz="2000" dirty="0" err="1">
                <a:solidFill>
                  <a:srgbClr val="58595B"/>
                </a:solidFill>
                <a:latin typeface="Arial"/>
                <a:cs typeface="Arial"/>
              </a:rPr>
              <a:t>meet</a:t>
            </a:r>
            <a:r>
              <a:rPr lang="nb-NO" sz="2000" dirty="0">
                <a:solidFill>
                  <a:srgbClr val="58595B"/>
                </a:solidFill>
                <a:latin typeface="Arial"/>
                <a:cs typeface="Arial"/>
              </a:rPr>
              <a:t> and </a:t>
            </a:r>
            <a:r>
              <a:rPr lang="nb-NO" sz="2000" dirty="0" err="1">
                <a:solidFill>
                  <a:srgbClr val="58595B"/>
                </a:solidFill>
                <a:latin typeface="Arial"/>
                <a:cs typeface="Arial"/>
              </a:rPr>
              <a:t>eat</a:t>
            </a:r>
            <a:r>
              <a:rPr lang="nb-NO" sz="2000" dirty="0">
                <a:solidFill>
                  <a:srgbClr val="58595B"/>
                </a:solidFill>
                <a:latin typeface="Arial"/>
                <a:cs typeface="Arial"/>
              </a:rPr>
              <a:t>, turer i marka...</a:t>
            </a:r>
            <a:endParaRPr lang="nb-NO" sz="2000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nb-NO" sz="2000" dirty="0">
                <a:solidFill>
                  <a:srgbClr val="58595B"/>
                </a:solidFill>
                <a:latin typeface="Arial"/>
                <a:cs typeface="Arial"/>
              </a:rPr>
              <a:t>Vennegrupper – i samarbeid med VT</a:t>
            </a: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Bilde 2">
            <a:extLst>
              <a:ext uri="{FF2B5EF4-FFF2-40B4-BE49-F238E27FC236}">
                <a16:creationId xmlns:a16="http://schemas.microsoft.com/office/drawing/2014/main" id="{3423FA90-7A9F-4DF4-B826-3EFC6A693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40000">
            <a:off x="8307860" y="1806504"/>
            <a:ext cx="3402227" cy="35848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020414E4-D7E3-49FF-AF44-56F1E138A2DA}"/>
              </a:ext>
            </a:extLst>
          </p:cNvPr>
          <p:cNvSpPr txBox="1"/>
          <p:nvPr/>
        </p:nvSpPr>
        <p:spPr>
          <a:xfrm>
            <a:off x="8347587" y="5908762"/>
            <a:ext cx="2627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*avhengig av smittevern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iO_theme">
  <a:themeElements>
    <a:clrScheme name="SiO farger">
      <a:dk1>
        <a:srgbClr val="58595B"/>
      </a:dk1>
      <a:lt1>
        <a:srgbClr val="FFFFFF"/>
      </a:lt1>
      <a:dk2>
        <a:srgbClr val="F04937"/>
      </a:dk2>
      <a:lt2>
        <a:srgbClr val="E8FDEF"/>
      </a:lt2>
      <a:accent1>
        <a:srgbClr val="D3301C"/>
      </a:accent1>
      <a:accent2>
        <a:srgbClr val="F04937"/>
      </a:accent2>
      <a:accent3>
        <a:srgbClr val="FC604E"/>
      </a:accent3>
      <a:accent4>
        <a:srgbClr val="FC7B6C"/>
      </a:accent4>
      <a:accent5>
        <a:srgbClr val="FFB0A7"/>
      </a:accent5>
      <a:accent6>
        <a:srgbClr val="FFD8D2"/>
      </a:accent6>
      <a:hlink>
        <a:srgbClr val="F04B36"/>
      </a:hlink>
      <a:folHlink>
        <a:srgbClr val="71737F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øykfarget glas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O_Mal" id="{278BA553-EE1F-214F-B868-B6C8A855DB29}" vid="{DEF704FD-B57A-124A-A94E-989AA39B64D7}"/>
    </a:ext>
  </a:extLst>
</a:theme>
</file>

<file path=ppt/theme/theme2.xml><?xml version="1.0" encoding="utf-8"?>
<a:theme xmlns:a="http://schemas.openxmlformats.org/drawingml/2006/main" name="SiO_theme">
  <a:themeElements>
    <a:clrScheme name="SiO farger">
      <a:dk1>
        <a:srgbClr val="58595B"/>
      </a:dk1>
      <a:lt1>
        <a:srgbClr val="FFFFFF"/>
      </a:lt1>
      <a:dk2>
        <a:srgbClr val="F04937"/>
      </a:dk2>
      <a:lt2>
        <a:srgbClr val="E8FDEF"/>
      </a:lt2>
      <a:accent1>
        <a:srgbClr val="D3301C"/>
      </a:accent1>
      <a:accent2>
        <a:srgbClr val="F04937"/>
      </a:accent2>
      <a:accent3>
        <a:srgbClr val="FC604E"/>
      </a:accent3>
      <a:accent4>
        <a:srgbClr val="FC7B6C"/>
      </a:accent4>
      <a:accent5>
        <a:srgbClr val="FFB0A7"/>
      </a:accent5>
      <a:accent6>
        <a:srgbClr val="FFD8D2"/>
      </a:accent6>
      <a:hlink>
        <a:srgbClr val="F04B36"/>
      </a:hlink>
      <a:folHlink>
        <a:srgbClr val="71737F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øykfarget glas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O_Mal" id="{278BA553-EE1F-214F-B868-B6C8A855DB29}" vid="{DEF704FD-B57A-124A-A94E-989AA39B64D7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2BE66881828304FAE0646B50ECDAD53" ma:contentTypeVersion="15" ma:contentTypeDescription="Opprett et nytt dokument." ma:contentTypeScope="" ma:versionID="cabfac64cdb74a9eb5a8f0a3c33c8c8d">
  <xsd:schema xmlns:xsd="http://www.w3.org/2001/XMLSchema" xmlns:xs="http://www.w3.org/2001/XMLSchema" xmlns:p="http://schemas.microsoft.com/office/2006/metadata/properties" xmlns:ns1="http://schemas.microsoft.com/sharepoint/v3" xmlns:ns3="ac36f8ab-fd77-4870-81ec-03d84804313e" xmlns:ns4="b2b41720-5a12-42b6-8447-11f67a27fa85" targetNamespace="http://schemas.microsoft.com/office/2006/metadata/properties" ma:root="true" ma:fieldsID="f00bb088f59e689b0ff1a9d5202b8a46" ns1:_="" ns3:_="" ns4:_="">
    <xsd:import namespace="http://schemas.microsoft.com/sharepoint/v3"/>
    <xsd:import namespace="ac36f8ab-fd77-4870-81ec-03d84804313e"/>
    <xsd:import namespace="b2b41720-5a12-42b6-8447-11f67a27fa8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1:_ip_UnifiedCompliancePolicyProperties" minOccurs="0"/>
                <xsd:element ref="ns1:_ip_UnifiedCompliancePolicyUIAc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Egenskaper for samordnet samsvarspolicy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I-handling for samordnet samsvarspolicy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36f8ab-fd77-4870-81ec-03d8480431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b41720-5a12-42b6-8447-11f67a27fa8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b2b41720-5a12-42b6-8447-11f67a27fa85">
      <UserInfo>
        <DisplayName>Marianne Andenæs</DisplayName>
        <AccountId>18</AccountId>
        <AccountType/>
      </UserInfo>
    </SharedWithUsers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ADA38CF-C51A-48DD-A32F-5DCCD56F312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0DC8CE3-05A9-4BFA-9EDF-F29DB4C239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c36f8ab-fd77-4870-81ec-03d84804313e"/>
    <ds:schemaRef ds:uri="b2b41720-5a12-42b6-8447-11f67a27fa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84FBAB6-61BE-4F73-A17D-49A6C5358867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ac36f8ab-fd77-4870-81ec-03d84804313e"/>
    <ds:schemaRef ds:uri="http://schemas.microsoft.com/sharepoint/v3"/>
    <ds:schemaRef ds:uri="http://purl.org/dc/terms/"/>
    <ds:schemaRef ds:uri="http://schemas.openxmlformats.org/package/2006/metadata/core-properties"/>
    <ds:schemaRef ds:uri="b2b41720-5a12-42b6-8447-11f67a27fa85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444</TotalTime>
  <Words>670</Words>
  <Application>Microsoft Office PowerPoint</Application>
  <PresentationFormat>Widescreen</PresentationFormat>
  <Paragraphs>75</Paragraphs>
  <Slides>8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8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8</vt:i4>
      </vt:variant>
    </vt:vector>
  </HeadingPairs>
  <TitlesOfParts>
    <vt:vector size="18" baseType="lpstr">
      <vt:lpstr>Arial</vt:lpstr>
      <vt:lpstr>Calibri</vt:lpstr>
      <vt:lpstr>Calibri Light</vt:lpstr>
      <vt:lpstr>Courier New</vt:lpstr>
      <vt:lpstr>Open Sans</vt:lpstr>
      <vt:lpstr>Times</vt:lpstr>
      <vt:lpstr>Times New Roman</vt:lpstr>
      <vt:lpstr>Wingdings 3</vt:lpstr>
      <vt:lpstr>SiO_theme</vt:lpstr>
      <vt:lpstr>SiO_theme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SiO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Thorstein Diesen</dc:creator>
  <cp:lastModifiedBy>Trond Morten Trondsen</cp:lastModifiedBy>
  <cp:revision>253</cp:revision>
  <dcterms:created xsi:type="dcterms:W3CDTF">2020-10-13T11:21:29Z</dcterms:created>
  <dcterms:modified xsi:type="dcterms:W3CDTF">2021-02-10T10:11:35Z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0x01010012BE66881828304FAE0646B50ECDAD53</vt:lpwstr>
  </property>
</Properties>
</file>