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274" r:id="rId2"/>
    <p:sldId id="258" r:id="rId3"/>
    <p:sldId id="377" r:id="rId4"/>
    <p:sldId id="334" r:id="rId5"/>
    <p:sldId id="386" r:id="rId6"/>
    <p:sldId id="388" r:id="rId7"/>
    <p:sldId id="387" r:id="rId8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880">
          <p15:clr>
            <a:srgbClr val="A4A3A4"/>
          </p15:clr>
        </p15:guide>
        <p15:guide id="3" orient="horz" pos="315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ie, Solbjørg" initials="LS" lastIdx="14" clrIdx="3"/>
  <p:cmAuthor id="1" name="Attilio Dell'Arte" initials="ADA" lastIdx="5" clrIdx="0">
    <p:extLst>
      <p:ext uri="{19B8F6BF-5375-455C-9EA6-DF929625EA0E}">
        <p15:presenceInfo xmlns:p15="http://schemas.microsoft.com/office/powerpoint/2012/main" userId="Attilio Dell'Arte" providerId="None"/>
      </p:ext>
    </p:extLst>
  </p:cmAuthor>
  <p:cmAuthor id="2" name="Morten Opsal" initials="MO" lastIdx="62" clrIdx="1">
    <p:extLst>
      <p:ext uri="{19B8F6BF-5375-455C-9EA6-DF929625EA0E}">
        <p15:presenceInfo xmlns:p15="http://schemas.microsoft.com/office/powerpoint/2012/main" userId="S-1-5-21-1927809936-1189766144-1318725885-199324" providerId="AD"/>
      </p:ext>
    </p:extLst>
  </p:cmAuthor>
  <p:cmAuthor id="3" name="Jørgen Bock" initials="JB" lastIdx="6" clrIdx="2">
    <p:extLst>
      <p:ext uri="{19B8F6BF-5375-455C-9EA6-DF929625EA0E}">
        <p15:presenceInfo xmlns:p15="http://schemas.microsoft.com/office/powerpoint/2012/main" userId="S-1-5-21-1927809936-1189766144-1318725885-563462" providerId="AD"/>
      </p:ext>
    </p:extLst>
  </p:cmAuthor>
  <p:cmAuthor id="4" name="Cecilie Thorberg" initials="CT" lastIdx="17" clrIdx="4">
    <p:extLst>
      <p:ext uri="{19B8F6BF-5375-455C-9EA6-DF929625EA0E}">
        <p15:presenceInfo xmlns:p15="http://schemas.microsoft.com/office/powerpoint/2012/main" userId="S-1-5-21-1927809936-1189766144-1318725885-385660" providerId="AD"/>
      </p:ext>
    </p:extLst>
  </p:cmAuthor>
  <p:cmAuthor id="5" name="Attilio Dell'Arte" initials="AD" lastIdx="4" clrIdx="5">
    <p:extLst>
      <p:ext uri="{19B8F6BF-5375-455C-9EA6-DF929625EA0E}">
        <p15:presenceInfo xmlns:p15="http://schemas.microsoft.com/office/powerpoint/2012/main" userId="S::attiliod@uio.no::53fc9d17-a3fa-443d-8ad2-a1c8e474dec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FF7C80"/>
    <a:srgbClr val="CC6600"/>
    <a:srgbClr val="CCFFCC"/>
    <a:srgbClr val="FF9999"/>
    <a:srgbClr val="FFCC99"/>
    <a:srgbClr val="FFFF99"/>
    <a:srgbClr val="FF505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iddels stil 2 – uthevin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Middels stil 3 – utheving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1EBBBCC-DAD2-459C-BE2E-F6DE35CF9A28}" styleName="Mørk stil 2 – utheving 3 / utheving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992" autoAdjust="0"/>
    <p:restoredTop sz="93979" autoAdjust="0"/>
  </p:normalViewPr>
  <p:slideViewPr>
    <p:cSldViewPr>
      <p:cViewPr varScale="1">
        <p:scale>
          <a:sx n="121" d="100"/>
          <a:sy n="121" d="100"/>
        </p:scale>
        <p:origin x="1973" y="91"/>
      </p:cViewPr>
      <p:guideLst>
        <p:guide pos="2880"/>
        <p:guide orient="horz" pos="3158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94" d="100"/>
          <a:sy n="94" d="100"/>
        </p:scale>
        <p:origin x="3149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00968-A1C7-40EE-A978-DD47E495A362}" type="datetimeFigureOut">
              <a:rPr lang="nb-NO" smtClean="0"/>
              <a:t>10.02.2021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A6050C-322D-4BC3-B2E5-AE24654C7B9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6771283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E5B076-BB53-40AF-AB80-3239601E0740}" type="datetimeFigureOut">
              <a:rPr lang="nb-NO" smtClean="0"/>
              <a:t>10.02.2021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5FF81A-6840-44D8-AB74-0CB21696D44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6464184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D5FF81A-6840-44D8-AB74-0CB21696D446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8159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643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772816"/>
            <a:ext cx="7696200" cy="41148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835080" y="64482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548CB23-536D-4303-A3CA-90F51AA2F2A4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>
          <a:xfrm>
            <a:off x="990600" y="116632"/>
            <a:ext cx="7696200" cy="1143000"/>
          </a:xfrm>
        </p:spPr>
        <p:txBody>
          <a:bodyPr/>
          <a:lstStyle>
            <a:lvl1pPr>
              <a:defRPr sz="1800"/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844983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</a:t>
            </a:r>
            <a:endParaRPr lang="en-US" altLang="nb-NO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  <a:endParaRPr lang="en-US" altLang="nb-NO"/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8DD4D-49AA-4531-93FB-CBE946A45E7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872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/>
          <p:cNvSpPr>
            <a:spLocks noGrp="1"/>
          </p:cNvSpPr>
          <p:nvPr>
            <p:ph type="subTitle" sz="quarter" idx="1"/>
          </p:nvPr>
        </p:nvSpPr>
        <p:spPr>
          <a:xfrm>
            <a:off x="1619672" y="5157192"/>
            <a:ext cx="7315200" cy="1368152"/>
          </a:xfrm>
        </p:spPr>
        <p:txBody>
          <a:bodyPr/>
          <a:lstStyle/>
          <a:p>
            <a:pPr algn="r"/>
            <a:r>
              <a:rPr lang="nb-NO" sz="1800" dirty="0"/>
              <a:t>Jørgen Bock</a:t>
            </a:r>
          </a:p>
          <a:p>
            <a:pPr algn="r"/>
            <a:r>
              <a:rPr lang="nb-NO" sz="1800" dirty="0"/>
              <a:t>Attilio Dell’Arte</a:t>
            </a:r>
          </a:p>
          <a:p>
            <a:pPr algn="r"/>
            <a:r>
              <a:rPr lang="nb-NO" sz="1800" dirty="0"/>
              <a:t>Enhet for intern revisjon</a:t>
            </a:r>
          </a:p>
        </p:txBody>
      </p:sp>
      <p:sp>
        <p:nvSpPr>
          <p:cNvPr id="5" name="Tittel 1"/>
          <p:cNvSpPr txBox="1">
            <a:spLocks/>
          </p:cNvSpPr>
          <p:nvPr/>
        </p:nvSpPr>
        <p:spPr>
          <a:xfrm>
            <a:off x="585056" y="2105273"/>
            <a:ext cx="7958608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/>
              <a:t>Individuell tilrettelegging for studenter med funksjonsnedsettelse og andre særskilte behov</a:t>
            </a:r>
            <a:endParaRPr lang="nb-NO" sz="1900" i="1" dirty="0">
              <a:solidFill>
                <a:srgbClr val="FF0000"/>
              </a:solidFill>
            </a:endParaRPr>
          </a:p>
        </p:txBody>
      </p:sp>
      <p:sp>
        <p:nvSpPr>
          <p:cNvPr id="6" name="Undertittel 2"/>
          <p:cNvSpPr txBox="1">
            <a:spLocks/>
          </p:cNvSpPr>
          <p:nvPr/>
        </p:nvSpPr>
        <p:spPr>
          <a:xfrm>
            <a:off x="1403648" y="3764632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r>
              <a:rPr lang="nb-NO" sz="2000" dirty="0"/>
              <a:t>Oppsummering – vurdering og anbefaling</a:t>
            </a:r>
          </a:p>
          <a:p>
            <a:pPr>
              <a:spcBef>
                <a:spcPct val="0"/>
              </a:spcBef>
            </a:pPr>
            <a:r>
              <a:rPr lang="nb-NO" sz="1400" i="1" dirty="0"/>
              <a:t>Møte i LMU</a:t>
            </a:r>
          </a:p>
          <a:p>
            <a:pPr>
              <a:spcBef>
                <a:spcPct val="0"/>
              </a:spcBef>
            </a:pPr>
            <a:r>
              <a:rPr lang="nb-NO" sz="1400" i="1" dirty="0"/>
              <a:t>10. februar 2021</a:t>
            </a:r>
            <a:endParaRPr lang="nb-NO" sz="2000" i="1" dirty="0"/>
          </a:p>
          <a:p>
            <a:pPr>
              <a:spcBef>
                <a:spcPct val="0"/>
              </a:spcBef>
            </a:pPr>
            <a:endParaRPr lang="nb-NO" sz="2000" i="1" dirty="0"/>
          </a:p>
        </p:txBody>
      </p:sp>
    </p:spTree>
    <p:extLst>
      <p:ext uri="{BB962C8B-B14F-4D97-AF65-F5344CB8AC3E}">
        <p14:creationId xmlns:p14="http://schemas.microsoft.com/office/powerpoint/2010/main" val="206008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Internrevisjonens formål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99592" y="1628800"/>
            <a:ext cx="7696200" cy="2095872"/>
          </a:xfrm>
        </p:spPr>
        <p:txBody>
          <a:bodyPr/>
          <a:lstStyle/>
          <a:p>
            <a:pPr marL="0" indent="0" algn="ctr">
              <a:buNone/>
            </a:pPr>
            <a:r>
              <a:rPr lang="nb-NO" i="1" dirty="0">
                <a:solidFill>
                  <a:schemeClr val="bg1">
                    <a:lumMod val="50000"/>
                  </a:schemeClr>
                </a:solidFill>
              </a:rPr>
              <a:t>Å fremme og beskytte UiOs verdier gjennom å gi </a:t>
            </a:r>
            <a:r>
              <a:rPr lang="nb-NO" i="1" u="sng" dirty="0">
                <a:solidFill>
                  <a:schemeClr val="bg1">
                    <a:lumMod val="50000"/>
                  </a:schemeClr>
                </a:solidFill>
              </a:rPr>
              <a:t>risikobaserte</a:t>
            </a:r>
            <a:r>
              <a:rPr lang="nb-NO" i="1" dirty="0">
                <a:solidFill>
                  <a:schemeClr val="bg1">
                    <a:lumMod val="50000"/>
                  </a:schemeClr>
                </a:solidFill>
              </a:rPr>
              <a:t> og objektive bekreftelser, råd og innsikt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5576" y="3861048"/>
            <a:ext cx="78402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u="sng" dirty="0"/>
              <a:t>EIR ambisjoner ved UiO</a:t>
            </a:r>
            <a:r>
              <a:rPr lang="nb-NO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Formidler hva som er bra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Ha fokus på forbedring, ikke på avvik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Bli en sparringspartner: bidra til å finne gode løsninger eller tenke nytt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Se fremover</a:t>
            </a:r>
          </a:p>
        </p:txBody>
      </p:sp>
    </p:spTree>
    <p:extLst>
      <p:ext uri="{BB962C8B-B14F-4D97-AF65-F5344CB8AC3E}">
        <p14:creationId xmlns:p14="http://schemas.microsoft.com/office/powerpoint/2010/main" val="1095103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>
          <a:xfrm>
            <a:off x="971600" y="332656"/>
            <a:ext cx="7696200" cy="1143000"/>
          </a:xfrm>
        </p:spPr>
        <p:txBody>
          <a:bodyPr/>
          <a:lstStyle/>
          <a:p>
            <a:r>
              <a:rPr lang="nb-NO" dirty="0"/>
              <a:t>Individuell tilrettelegging for studenter: revisjonsformål, temaer og metode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E8234FC-DFBE-4C1C-8454-3A1BF7FC68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548CB23-536D-4303-A3CA-90F51AA2F2A4}" type="slidenum">
              <a:rPr lang="nb-NO" smtClean="0"/>
              <a:pPr/>
              <a:t>3</a:t>
            </a:fld>
            <a:endParaRPr lang="nb-NO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71D322A2-DF07-4BE1-990D-CBBE54D0954C}"/>
              </a:ext>
            </a:extLst>
          </p:cNvPr>
          <p:cNvSpPr/>
          <p:nvPr/>
        </p:nvSpPr>
        <p:spPr>
          <a:xfrm>
            <a:off x="611560" y="1484784"/>
            <a:ext cx="763284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0013" lvl="1"/>
            <a:r>
              <a:rPr lang="nb-NO" sz="1400" b="1" dirty="0"/>
              <a:t>Formålet</a:t>
            </a:r>
            <a:r>
              <a:rPr lang="nb-NO" sz="1400" dirty="0"/>
              <a:t> med revisjonen er å bidra til, og se etter at </a:t>
            </a:r>
            <a:r>
              <a:rPr lang="nb-NO" sz="1400" u="sng" dirty="0"/>
              <a:t>UiO har gode internkontroller for å etterleve lovkrav og gi studentene den tilretteleggingen de har rett til</a:t>
            </a:r>
            <a:r>
              <a:rPr lang="nb-NO" sz="1400" dirty="0"/>
              <a:t>.</a:t>
            </a:r>
          </a:p>
          <a:p>
            <a:pPr marL="100013" lvl="1"/>
            <a:endParaRPr lang="nb-NO" sz="1400" dirty="0"/>
          </a:p>
          <a:p>
            <a:pPr marL="100013" lvl="1"/>
            <a:r>
              <a:rPr lang="nb-NO" sz="1400" b="1" dirty="0"/>
              <a:t>Temaene</a:t>
            </a:r>
            <a:r>
              <a:rPr lang="nb-NO" sz="1400" dirty="0"/>
              <a:t> vi har gått gjennom i oppdraget:</a:t>
            </a:r>
          </a:p>
          <a:p>
            <a:pPr marL="442913" lvl="1" indent="-342900">
              <a:buFont typeface="+mj-lt"/>
              <a:buAutoNum type="arabicPeriod"/>
            </a:pPr>
            <a:r>
              <a:rPr lang="nb-NO" sz="1400" dirty="0"/>
              <a:t>Roller og ansvar mellom sentrale og lokale enheter er tydelige</a:t>
            </a:r>
          </a:p>
          <a:p>
            <a:pPr marL="442913" lvl="1" indent="-342900">
              <a:buFont typeface="+mj-lt"/>
              <a:buAutoNum type="arabicPeriod"/>
            </a:pPr>
            <a:r>
              <a:rPr lang="nb-NO" sz="1400" dirty="0"/>
              <a:t>Retningslinjer ivaretar lovkrav og er tydelig kommunisert til enheter og studenter</a:t>
            </a:r>
          </a:p>
          <a:p>
            <a:pPr marL="442913" lvl="1" indent="-342900">
              <a:buFont typeface="+mj-lt"/>
              <a:buAutoNum type="arabicPeriod"/>
            </a:pPr>
            <a:r>
              <a:rPr lang="nb-NO" sz="1400" dirty="0"/>
              <a:t>Saksbehandler har nødvendig kompetanse og får opplæring ved behov</a:t>
            </a:r>
          </a:p>
          <a:p>
            <a:pPr marL="442913" lvl="1" indent="-342900">
              <a:buFont typeface="+mj-lt"/>
              <a:buAutoNum type="arabicPeriod"/>
            </a:pPr>
            <a:r>
              <a:rPr lang="nb-NO" sz="1400" dirty="0"/>
              <a:t>Det er god internkontroll i saksbehandlingsprosessene</a:t>
            </a:r>
          </a:p>
          <a:p>
            <a:pPr marL="442913" lvl="1" indent="-342900">
              <a:buFont typeface="+mj-lt"/>
              <a:buAutoNum type="arabicPeriod"/>
            </a:pPr>
            <a:r>
              <a:rPr lang="nb-NO" sz="1400" dirty="0"/>
              <a:t>Det jobbes for kontinuerlig forbedring på området</a:t>
            </a:r>
          </a:p>
          <a:p>
            <a:pPr marL="100013" lvl="1"/>
            <a:endParaRPr lang="nb-NO" sz="1400" dirty="0"/>
          </a:p>
          <a:p>
            <a:pPr marL="100013" lvl="1"/>
            <a:r>
              <a:rPr lang="nb-NO" sz="1400" b="1" dirty="0"/>
              <a:t>Metoden</a:t>
            </a:r>
            <a:r>
              <a:rPr lang="nb-NO" sz="1400" dirty="0"/>
              <a:t> vi har brukt: </a:t>
            </a:r>
          </a:p>
          <a:p>
            <a:pPr marL="385763" lvl="1" indent="-285750">
              <a:buFont typeface="Arial" panose="020B0604020202020204" pitchFamily="34" charset="0"/>
              <a:buChar char="•"/>
            </a:pPr>
            <a:r>
              <a:rPr lang="nb-NO" sz="1400" dirty="0"/>
              <a:t>EIR har gjennomført intervjuer og dokumentgjennomgang for å kartlegge retningslinjer og praksis for tilrettelegging. Vi har snakket med både sentrale medarbeidere i SADM/Studiekvalitetsseksjon og medarbeidere i studieadministrasjonen ved HF, UV, MED og MN, samt studentrepresentanter. </a:t>
            </a:r>
          </a:p>
          <a:p>
            <a:pPr marL="385763" lvl="1" indent="-285750">
              <a:buFont typeface="Arial" panose="020B0604020202020204" pitchFamily="34" charset="0"/>
              <a:buChar char="•"/>
            </a:pPr>
            <a:r>
              <a:rPr lang="nb-NO" sz="1400" dirty="0"/>
              <a:t>Vi har testet et utvalg av saker mht. dobbel signatur og om klagerett er inkludert i vedtaket.</a:t>
            </a:r>
          </a:p>
          <a:p>
            <a:pPr marL="385763" lvl="1" indent="-285750">
              <a:buFont typeface="Arial" panose="020B0604020202020204" pitchFamily="34" charset="0"/>
              <a:buChar char="•"/>
            </a:pPr>
            <a:r>
              <a:rPr lang="nb-NO" sz="1400" dirty="0"/>
              <a:t>Vi har i tillegg etablert en referansegruppe for revisjonen som har hjulpet oss til å vurdere risikoer, tolke registrerte data om tilrettelegging og diskutere vurderinger og innspill. Tilretteleggingsmedarbeidere ved SV og JUS, en medarbeider fra sentralt tilretteleggingsteam og Studentombudet har deltatt i gruppen.</a:t>
            </a:r>
          </a:p>
          <a:p>
            <a:pPr marL="100013" lvl="1"/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22159207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>
          <a:xfrm>
            <a:off x="990600" y="44624"/>
            <a:ext cx="7696200" cy="1143000"/>
          </a:xfrm>
        </p:spPr>
        <p:txBody>
          <a:bodyPr/>
          <a:lstStyle/>
          <a:p>
            <a:r>
              <a:rPr lang="nb-NO" dirty="0"/>
              <a:t>Risikoer ved individuell tilrettelegging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E8234FC-DFBE-4C1C-8454-3A1BF7FC68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548CB23-536D-4303-A3CA-90F51AA2F2A4}" type="slidenum">
              <a:rPr lang="nb-NO" smtClean="0"/>
              <a:pPr/>
              <a:t>4</a:t>
            </a:fld>
            <a:endParaRPr lang="nb-NO"/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74CAC28C-51A4-482B-A2DF-387289CA9802}"/>
              </a:ext>
            </a:extLst>
          </p:cNvPr>
          <p:cNvSpPr txBox="1"/>
          <p:nvPr/>
        </p:nvSpPr>
        <p:spPr>
          <a:xfrm>
            <a:off x="1907704" y="5138028"/>
            <a:ext cx="4680520" cy="52322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nb-NO" sz="1400" dirty="0"/>
              <a:t>Risiko for forskjellsbehandling er vurdert høyst, sammen med saksbehandling og identifisering av sakene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682B268B-EB3E-4EBF-AAC9-FFB57E9C271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213326"/>
            <a:ext cx="6048672" cy="35838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809927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>
          <a:xfrm>
            <a:off x="990600" y="44624"/>
            <a:ext cx="7696200" cy="1143000"/>
          </a:xfrm>
        </p:spPr>
        <p:txBody>
          <a:bodyPr/>
          <a:lstStyle/>
          <a:p>
            <a:r>
              <a:rPr lang="nb-NO" dirty="0"/>
              <a:t>Sammendrag: vurdering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E8234FC-DFBE-4C1C-8454-3A1BF7FC68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548CB23-536D-4303-A3CA-90F51AA2F2A4}" type="slidenum">
              <a:rPr lang="nb-NO" smtClean="0"/>
              <a:pPr/>
              <a:t>5</a:t>
            </a:fld>
            <a:endParaRPr lang="nb-NO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71D322A2-DF07-4BE1-990D-CBBE54D0954C}"/>
              </a:ext>
            </a:extLst>
          </p:cNvPr>
          <p:cNvSpPr/>
          <p:nvPr/>
        </p:nvSpPr>
        <p:spPr>
          <a:xfrm>
            <a:off x="683568" y="933102"/>
            <a:ext cx="7272808" cy="5432256"/>
          </a:xfrm>
          <a:prstGeom prst="rect">
            <a:avLst/>
          </a:prstGeom>
          <a:ln>
            <a:solidFill>
              <a:srgbClr val="CCECFF"/>
            </a:solidFill>
          </a:ln>
        </p:spPr>
        <p:txBody>
          <a:bodyPr wrap="square">
            <a:spAutoFit/>
          </a:bodyPr>
          <a:lstStyle/>
          <a:p>
            <a:r>
              <a:rPr lang="nb-NO" sz="1200" b="1" dirty="0"/>
              <a:t>Grunnlag</a:t>
            </a:r>
            <a:endParaRPr lang="nb-NO" sz="1200" dirty="0"/>
          </a:p>
          <a:p>
            <a:r>
              <a:rPr lang="nb-NO" sz="1100" dirty="0"/>
              <a:t>Antall studenter registrert med </a:t>
            </a:r>
            <a:r>
              <a:rPr lang="nb-NO" sz="1100" b="1" dirty="0"/>
              <a:t>tilretteleggingssaker har økt betydelig i 2020</a:t>
            </a:r>
            <a:r>
              <a:rPr lang="nb-NO" sz="1100" dirty="0"/>
              <a:t>* som følge av bedre rutiner for registrering (robotisering) og pandemien.</a:t>
            </a:r>
          </a:p>
          <a:p>
            <a:endParaRPr lang="nb-NO" sz="1100" dirty="0"/>
          </a:p>
          <a:p>
            <a:r>
              <a:rPr lang="nb-NO" sz="1200" b="1" dirty="0"/>
              <a:t>Roller og ansvar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b-NO" sz="1100" b="1" dirty="0"/>
              <a:t>Fakultetene har ansvaret </a:t>
            </a:r>
            <a:r>
              <a:rPr lang="nb-NO" sz="1100" dirty="0"/>
              <a:t>for tilrettelegging. </a:t>
            </a:r>
            <a:r>
              <a:rPr lang="nb-NO" sz="1100" b="1" dirty="0"/>
              <a:t>Sakene er mer sammensatte enn tidligere</a:t>
            </a:r>
            <a:r>
              <a:rPr lang="nb-NO" sz="1100" dirty="0"/>
              <a:t>, psykososiale utfordringer øker. Det krever tilsvarende kompetanse. Det er derfor </a:t>
            </a:r>
            <a:r>
              <a:rPr lang="nb-NO" sz="1100" b="1" dirty="0"/>
              <a:t>behov for et godt samarbeid </a:t>
            </a:r>
            <a:r>
              <a:rPr lang="nb-NO" sz="1100" dirty="0"/>
              <a:t>mellom ressurspersoner på fakultet, SADM i LOS, og eksterne ressurser (f.eks. </a:t>
            </a:r>
            <a:r>
              <a:rPr lang="nb-NO" sz="1100" dirty="0" err="1"/>
              <a:t>SiO</a:t>
            </a:r>
            <a:r>
              <a:rPr lang="nb-NO" sz="1100" dirty="0"/>
              <a:t> Helse). Seksjon for studiekvalitet i SADM har en viktig rådgivende funksjon og spesialkompetanse, men er presset på ressurser.</a:t>
            </a:r>
          </a:p>
          <a:p>
            <a:endParaRPr lang="nb-NO" sz="1100" dirty="0"/>
          </a:p>
          <a:p>
            <a:r>
              <a:rPr lang="nb-NO" sz="1200" b="1" dirty="0"/>
              <a:t>Retningslinjer, kompetanse og ressurser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b-NO" sz="1100" dirty="0"/>
              <a:t>Ulik kompetanse og kapasitet medfører </a:t>
            </a:r>
            <a:r>
              <a:rPr lang="nb-NO" sz="1100" b="1" dirty="0"/>
              <a:t>risiko for forskjellsbehandling </a:t>
            </a:r>
            <a:r>
              <a:rPr lang="nb-NO" sz="1100" dirty="0"/>
              <a:t>på tvers av UiO. Av den grunn har seksjon for studiekvalitet utviklet </a:t>
            </a:r>
            <a:r>
              <a:rPr lang="nb-NO" sz="1100" b="1" dirty="0"/>
              <a:t>felles retningslinjer</a:t>
            </a:r>
            <a:r>
              <a:rPr lang="nb-NO" sz="1100" dirty="0"/>
              <a:t>, og det er etablert </a:t>
            </a:r>
            <a:r>
              <a:rPr lang="nb-NO" sz="1100" b="1" dirty="0"/>
              <a:t>tilretteleggingsnettverk</a:t>
            </a:r>
            <a:r>
              <a:rPr lang="nb-NO" sz="1100" dirty="0"/>
              <a:t>. Det er også risiko for at </a:t>
            </a:r>
            <a:r>
              <a:rPr lang="nb-NO" sz="1100" b="1" dirty="0"/>
              <a:t>lokale ressurser begrenser </a:t>
            </a:r>
            <a:r>
              <a:rPr lang="nb-NO" sz="1100" dirty="0"/>
              <a:t>tilretteleggingsmuligheter, mens </a:t>
            </a:r>
            <a:r>
              <a:rPr lang="nb-NO" sz="1100" b="1" dirty="0"/>
              <a:t>tilretteleggingsansvaret ligger på UiO </a:t>
            </a:r>
            <a:r>
              <a:rPr lang="nb-NO" sz="1100" dirty="0"/>
              <a:t>som institusjon. Balanse mellom </a:t>
            </a:r>
            <a:r>
              <a:rPr lang="nb-NO" sz="1100" dirty="0" err="1"/>
              <a:t>fagnær</a:t>
            </a:r>
            <a:r>
              <a:rPr lang="nb-NO" sz="1100" dirty="0"/>
              <a:t> tilrettelegging og likebehandling er derfor utfordrende.</a:t>
            </a:r>
          </a:p>
          <a:p>
            <a:endParaRPr lang="nb-NO" sz="1100" dirty="0"/>
          </a:p>
          <a:p>
            <a:r>
              <a:rPr lang="nb-NO" sz="1200" b="1" dirty="0"/>
              <a:t>Internkontroll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b-NO" sz="1100" b="1" dirty="0"/>
              <a:t>Internkontrollen er bedre på tilrettelegging på eksamen enn for studiehverdag</a:t>
            </a:r>
            <a:r>
              <a:rPr lang="nb-NO" sz="1100" dirty="0"/>
              <a:t>, vil forbedres for studiehverdag når sikre nettskjemaløsninger innføres våren 2021. Dette vil sannsynligvis også medføre en økning i saksbehandlingsoppgaver.</a:t>
            </a:r>
          </a:p>
          <a:p>
            <a:endParaRPr lang="nb-NO" sz="1100" dirty="0"/>
          </a:p>
          <a:p>
            <a:r>
              <a:rPr lang="nb-NO" sz="1200" b="1" dirty="0"/>
              <a:t>Informasjon til studentene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b-NO" sz="1100" dirty="0"/>
              <a:t>UiO har utviklet og oppdatert felles nettsider med informasjon om tilrettelegging, og noen har i emnebeskrivelsene lenke til sidene. Også Studentombudet vil kunne gi studenter som tar kontakt, veiledning om muligheter og rettigheter. Det er likevel </a:t>
            </a:r>
            <a:r>
              <a:rPr lang="nb-NO" sz="1100" b="1" dirty="0"/>
              <a:t>risiko for at tilretteleggingsbehov ikke fanges opp</a:t>
            </a:r>
            <a:r>
              <a:rPr lang="nb-NO" sz="1100" dirty="0"/>
              <a:t>, fordi terskelen for å ta kontakt er høy, behov ikke blir fanget opp eller at studenter ikke vet nok om rettighetene sine.</a:t>
            </a:r>
          </a:p>
          <a:p>
            <a:endParaRPr lang="nb-NO" sz="1100" dirty="0"/>
          </a:p>
          <a:p>
            <a:r>
              <a:rPr lang="nb-NO" sz="1200" b="1" dirty="0"/>
              <a:t>Forbedring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b-NO" sz="1100" dirty="0"/>
              <a:t>Fakultetene har dels utviklet egne tilbud for å nå ut til studenter (HF for studenter med Asperger, MN til førsteårsstudenter for tidlig å fange opp ulikebehov - </a:t>
            </a:r>
            <a:r>
              <a:rPr lang="nb-NO" sz="1100" dirty="0" err="1"/>
              <a:t>ForVei</a:t>
            </a:r>
            <a:r>
              <a:rPr lang="nb-NO" sz="1100" dirty="0"/>
              <a:t> tiltaket). Det er potensiale for å styrke tilrettelegging ytterligere ved å </a:t>
            </a:r>
            <a:r>
              <a:rPr lang="nb-NO" sz="1100" b="1" dirty="0"/>
              <a:t>dele kompetanse og kapasitet på tvers av UiO</a:t>
            </a:r>
            <a:r>
              <a:rPr lang="nb-NO" sz="1100" dirty="0"/>
              <a:t>. 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A6B277EE-5919-4DAB-BAB2-2F1193640300}"/>
              </a:ext>
            </a:extLst>
          </p:cNvPr>
          <p:cNvSpPr txBox="1"/>
          <p:nvPr/>
        </p:nvSpPr>
        <p:spPr>
          <a:xfrm>
            <a:off x="580728" y="6495147"/>
            <a:ext cx="6151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i="1" dirty="0"/>
              <a:t>*Registrerte i </a:t>
            </a:r>
            <a:r>
              <a:rPr lang="nb-NO" sz="1000" i="1" dirty="0" err="1"/>
              <a:t>ePhorte</a:t>
            </a:r>
            <a:r>
              <a:rPr lang="nb-NO" sz="1000" i="1" dirty="0"/>
              <a:t>: 715 til og med august 2020, sammenlignet med 380 totalt i 2019 og 476 i 2018 </a:t>
            </a:r>
          </a:p>
        </p:txBody>
      </p:sp>
    </p:spTree>
    <p:extLst>
      <p:ext uri="{BB962C8B-B14F-4D97-AF65-F5344CB8AC3E}">
        <p14:creationId xmlns:p14="http://schemas.microsoft.com/office/powerpoint/2010/main" val="2068403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>
          <a:xfrm>
            <a:off x="990600" y="44624"/>
            <a:ext cx="7696200" cy="1143000"/>
          </a:xfrm>
        </p:spPr>
        <p:txBody>
          <a:bodyPr/>
          <a:lstStyle/>
          <a:p>
            <a:r>
              <a:rPr lang="nb-NO" dirty="0"/>
              <a:t>Sammendrag: anbefaling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E8234FC-DFBE-4C1C-8454-3A1BF7FC68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548CB23-536D-4303-A3CA-90F51AA2F2A4}" type="slidenum">
              <a:rPr lang="nb-NO" smtClean="0"/>
              <a:pPr/>
              <a:t>6</a:t>
            </a:fld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15B1967-E1F4-4C0E-8477-7088A9CAB54E}"/>
              </a:ext>
            </a:extLst>
          </p:cNvPr>
          <p:cNvSpPr/>
          <p:nvPr/>
        </p:nvSpPr>
        <p:spPr>
          <a:xfrm>
            <a:off x="539552" y="1141575"/>
            <a:ext cx="828092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1200" b="1" dirty="0"/>
              <a:t>Overordnet anbefaling: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nb-NO" sz="1200" dirty="0"/>
              <a:t>Felles </a:t>
            </a:r>
            <a:r>
              <a:rPr lang="nb-NO" sz="1200" dirty="0" err="1"/>
              <a:t>målbilde</a:t>
            </a:r>
            <a:r>
              <a:rPr lang="nb-NO" sz="1200" dirty="0"/>
              <a:t> for tilrettelegging basert på behov- og dataanalyse av trender, for å sikre godt og likt tilbud på tvers.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nb-NO" sz="1200" dirty="0"/>
              <a:t>Det innebærer å vurdere om, og eventuelt hvordan kompetanse og kapasitet kunne ivaretas og utvikles best samlet sett (både sentralt og lokalt).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nb-NO" sz="1200" dirty="0"/>
              <a:t>Tjenestenivå (omfang, dekning) for sentral støtte bør tydeliggjøres samtidig som man ser muligheter for å dele ressurser, kompetanse og initiativer ved fakultetene på tvers av UiO. </a:t>
            </a:r>
          </a:p>
          <a:p>
            <a:pPr lvl="0"/>
            <a:endParaRPr lang="nb-NO" sz="1200" dirty="0"/>
          </a:p>
          <a:p>
            <a:pPr lvl="0"/>
            <a:r>
              <a:rPr lang="nb-NO" sz="1200" b="1" dirty="0"/>
              <a:t>Andre forslag: 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nb-NO" sz="1200" dirty="0"/>
              <a:t>Kurstilbud, evt. i samarbeid med BOTT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nb-NO" sz="1200" dirty="0"/>
              <a:t>Digitalt nettverk / «erfaringsforum» (f.eks. i Teams) for deling av beste praksis / kunnskap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nb-NO" sz="1200" dirty="0"/>
              <a:t>Om eksamen- og studiehverdagsnettverkene kan samles til ett, slik at tema tilrettelegging blir behandlet i sammenheng, noe som også kan bidra til å bygge kompetanse og effektiv koordinering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nb-NO" sz="1200" dirty="0"/>
              <a:t>Sikker elektronisk løsning for dialog med studenter ifm. helseopplysninger og statusoppdatering på saker 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nb-NO" sz="1200" dirty="0"/>
              <a:t>Hva er «uforholdsmessig byrde» og hvordan det bør vurderes, samt utarbeide eskaleringsrutiner, for å sikre likebehandling og riktig vurdering av institusjonsansvaret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/>
              <a:t>Gjennomgang av tjenstlige behov for saksbehandleres tilgang i </a:t>
            </a:r>
            <a:r>
              <a:rPr lang="nb-NO" sz="1200" dirty="0" err="1"/>
              <a:t>ephorte</a:t>
            </a:r>
            <a:r>
              <a:rPr lang="nb-NO" sz="1200" dirty="0"/>
              <a:t>. Deretter må eventuelle endringer meldes til systemeier (</a:t>
            </a:r>
            <a:r>
              <a:rPr lang="nb-NO" sz="1200" dirty="0" err="1"/>
              <a:t>eSak</a:t>
            </a:r>
            <a:r>
              <a:rPr lang="nb-NO" sz="1200" dirty="0"/>
              <a:t>)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55574912-209A-48F9-824B-65734F539E30}"/>
              </a:ext>
            </a:extLst>
          </p:cNvPr>
          <p:cNvSpPr/>
          <p:nvPr/>
        </p:nvSpPr>
        <p:spPr>
          <a:xfrm>
            <a:off x="1187624" y="5642084"/>
            <a:ext cx="6624736" cy="523220"/>
          </a:xfrm>
          <a:prstGeom prst="rect">
            <a:avLst/>
          </a:prstGeom>
          <a:ln>
            <a:solidFill>
              <a:srgbClr val="CCECFF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nb-NO" sz="1400" b="1" dirty="0"/>
              <a:t>Fakultetsdirektører, SADM og utdanningskomiteen bør vurdere forslaget og eventuelt etablere en plan for gjennomføring.</a:t>
            </a:r>
          </a:p>
        </p:txBody>
      </p:sp>
      <p:sp>
        <p:nvSpPr>
          <p:cNvPr id="5" name="Likebent trekant 4">
            <a:extLst>
              <a:ext uri="{FF2B5EF4-FFF2-40B4-BE49-F238E27FC236}">
                <a16:creationId xmlns:a16="http://schemas.microsoft.com/office/drawing/2014/main" id="{6C3F41F4-616F-4DCE-975A-919068AF7617}"/>
              </a:ext>
            </a:extLst>
          </p:cNvPr>
          <p:cNvSpPr/>
          <p:nvPr/>
        </p:nvSpPr>
        <p:spPr bwMode="auto">
          <a:xfrm rot="10800000">
            <a:off x="3275857" y="4895582"/>
            <a:ext cx="2448272" cy="261610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054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>
          <a:xfrm>
            <a:off x="990600" y="44624"/>
            <a:ext cx="7696200" cy="1143000"/>
          </a:xfrm>
        </p:spPr>
        <p:txBody>
          <a:bodyPr/>
          <a:lstStyle/>
          <a:p>
            <a:r>
              <a:rPr lang="nb-NO" dirty="0"/>
              <a:t>Andre forbedringspunkter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E8234FC-DFBE-4C1C-8454-3A1BF7FC68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548CB23-536D-4303-A3CA-90F51AA2F2A4}" type="slidenum">
              <a:rPr lang="nb-NO" smtClean="0"/>
              <a:pPr/>
              <a:t>7</a:t>
            </a:fld>
            <a:endParaRPr lang="nb-NO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71D322A2-DF07-4BE1-990D-CBBE54D0954C}"/>
              </a:ext>
            </a:extLst>
          </p:cNvPr>
          <p:cNvSpPr/>
          <p:nvPr/>
        </p:nvSpPr>
        <p:spPr>
          <a:xfrm>
            <a:off x="611560" y="1060862"/>
            <a:ext cx="7632848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100" i="1" dirty="0"/>
              <a:t>I tillegg til anbefalingene i oppsummeringen, foreslår vi at følgende forbedringer vurderes sentralt/lokalt:</a:t>
            </a:r>
          </a:p>
          <a:p>
            <a:endParaRPr lang="nb-NO" sz="11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nb-NO" sz="1100" b="1" dirty="0"/>
              <a:t>Sentralt i LOS: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sz="1100" dirty="0"/>
              <a:t>Lenke tilretteleggingsmuligheter/henvisning til de sentrale tilretteleggingssidene, fast i mal for emnebeskrivelser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sz="1100" dirty="0"/>
              <a:t>Lenke serviceerklæring til/fra de sentrale tilretteleggingssidene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sz="1100" dirty="0"/>
              <a:t>Vurdere løsninger som innebærer at studenter slipper å søke på nytt hvert semester ifm. varige behov, eller slippe å sende dokumentasjonen på nytt, hvis en annen enhet/fakultet må foreta ny vurdering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sz="1100" dirty="0"/>
              <a:t>Utvikle digitale løsninger for å bestille og følge opp tilrettelagte leseplasser eller utstyr</a:t>
            </a:r>
          </a:p>
          <a:p>
            <a:r>
              <a:rPr lang="nb-NO" sz="1100" dirty="0"/>
              <a:t> 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nb-NO" sz="1100" b="1" dirty="0"/>
              <a:t>Lokalt ved fakultetene: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sz="1100" dirty="0"/>
              <a:t>Om organisering av saksbehandling er hensiktsmessig og effektiv, eller om alle tilretteleggingssaker bør behandles sentralt på fakultet for å samle kompetanse i større stillingsbrøker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sz="1100" dirty="0"/>
              <a:t>Det bør defineres en prosess/rutine for vurdering av den enkelte søknad som involverer både fagansvarlige og administrative kompetente ressurser. Dette kan øke likebehandling av tilretteleggingsmuligheter innenfor faglige krav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sz="1100" dirty="0"/>
              <a:t>Identifisere potensiell tilrettelegging for de vanligste behovskategoriene tidlig når faglige krav til et studieprogram eller emne beskrives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sz="1100" dirty="0"/>
              <a:t>Sikre at enhetenes lokale sider peker til sentrale informasjonssider, og jevnlig vedlikeholde det. Seksjon for studiekvalitet kan støtte arbeidet ved å kartlegge/vurdere etterlevelse av informasjonen som ligger lokalt, og varsle ved behov for oppdatering/endring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sz="1100" dirty="0"/>
              <a:t>Følge opp riktig registrering i FS av studentene med varig tilrettelegging</a:t>
            </a:r>
          </a:p>
        </p:txBody>
      </p:sp>
    </p:spTree>
    <p:extLst>
      <p:ext uri="{BB962C8B-B14F-4D97-AF65-F5344CB8AC3E}">
        <p14:creationId xmlns:p14="http://schemas.microsoft.com/office/powerpoint/2010/main" val="3438112790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26439</TotalTime>
  <Words>1101</Words>
  <Application>Microsoft Office PowerPoint</Application>
  <PresentationFormat>Skjermfremvisning (4:3)</PresentationFormat>
  <Paragraphs>84</Paragraphs>
  <Slides>7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1" baseType="lpstr">
      <vt:lpstr>Arial</vt:lpstr>
      <vt:lpstr>Calibri</vt:lpstr>
      <vt:lpstr>Wingdings</vt:lpstr>
      <vt:lpstr>Blank Presentation</vt:lpstr>
      <vt:lpstr>PowerPoint-presentasjon</vt:lpstr>
      <vt:lpstr>Internrevisjonens formål</vt:lpstr>
      <vt:lpstr>Individuell tilrettelegging for studenter: revisjonsformål, temaer og metode</vt:lpstr>
      <vt:lpstr>Risikoer ved individuell tilrettelegging</vt:lpstr>
      <vt:lpstr>Sammendrag: vurdering</vt:lpstr>
      <vt:lpstr>Sammendrag: anbefaling</vt:lpstr>
      <vt:lpstr>Andre forbedringspunkter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Prosjekt, program og portefølje</dc:title>
  <dc:creator>Jørgen Bock</dc:creator>
  <cp:lastModifiedBy>Attilio Dell'Arte</cp:lastModifiedBy>
  <cp:revision>1107</cp:revision>
  <cp:lastPrinted>2020-09-28T11:44:47Z</cp:lastPrinted>
  <dcterms:created xsi:type="dcterms:W3CDTF">2017-03-15T12:50:42Z</dcterms:created>
  <dcterms:modified xsi:type="dcterms:W3CDTF">2021-02-10T13:12:27Z</dcterms:modified>
</cp:coreProperties>
</file>