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331" r:id="rId2"/>
    <p:sldId id="332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30" r:id="rId11"/>
  </p:sldIdLst>
  <p:sldSz cx="12192000" cy="6858000"/>
  <p:notesSz cx="9931400" cy="1436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67" userDrawn="1">
          <p15:clr>
            <a:srgbClr val="A4A3A4"/>
          </p15:clr>
        </p15:guide>
        <p15:guide id="2" pos="7439" userDrawn="1">
          <p15:clr>
            <a:srgbClr val="A4A3A4"/>
          </p15:clr>
        </p15:guide>
        <p15:guide id="3" pos="604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  <p15:guide id="7" pos="211" userDrawn="1">
          <p15:clr>
            <a:srgbClr val="A4A3A4"/>
          </p15:clr>
        </p15:guide>
        <p15:guide id="8" orient="horz" pos="142" userDrawn="1">
          <p15:clr>
            <a:srgbClr val="A4A3A4"/>
          </p15:clr>
        </p15:guide>
        <p15:guide id="9" orient="horz" pos="2546" userDrawn="1">
          <p15:clr>
            <a:srgbClr val="A4A3A4"/>
          </p15:clr>
        </p15:guide>
        <p15:guide id="10" pos="5352" userDrawn="1">
          <p15:clr>
            <a:srgbClr val="A4A3A4"/>
          </p15:clr>
        </p15:guide>
        <p15:guide id="11" orient="horz" pos="38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if Johnny Johannessen" initials="LJJ" lastIdx="1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88" autoAdjust="0"/>
    <p:restoredTop sz="77160" autoAdjust="0"/>
  </p:normalViewPr>
  <p:slideViewPr>
    <p:cSldViewPr snapToGrid="0" showGuides="1">
      <p:cViewPr>
        <p:scale>
          <a:sx n="95" d="100"/>
          <a:sy n="95" d="100"/>
        </p:scale>
        <p:origin x="-936" y="-72"/>
      </p:cViewPr>
      <p:guideLst>
        <p:guide orient="horz" pos="867"/>
        <p:guide orient="horz" pos="1185"/>
        <p:guide orient="horz" pos="1570"/>
        <p:guide orient="horz" pos="4042"/>
        <p:guide orient="horz" pos="142"/>
        <p:guide orient="horz" pos="2546"/>
        <p:guide orient="horz" pos="3838"/>
        <p:guide pos="7439"/>
        <p:guide pos="604"/>
        <p:guide pos="211"/>
        <p:guide pos="535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D1298-483E-4690-A3A2-AF6238AD68E9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EA7C9-0EBE-4181-905A-AD13B7E983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475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606" cy="720680"/>
          </a:xfrm>
          <a:prstGeom prst="rect">
            <a:avLst/>
          </a:prstGeom>
        </p:spPr>
        <p:txBody>
          <a:bodyPr vert="horz" lIns="132817" tIns="66408" rIns="132817" bIns="66408" rtlCol="0"/>
          <a:lstStyle>
            <a:lvl1pPr algn="l">
              <a:defRPr sz="17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5497" y="1"/>
            <a:ext cx="4303606" cy="720680"/>
          </a:xfrm>
          <a:prstGeom prst="rect">
            <a:avLst/>
          </a:prstGeom>
        </p:spPr>
        <p:txBody>
          <a:bodyPr vert="horz" lIns="132817" tIns="66408" rIns="132817" bIns="66408" rtlCol="0"/>
          <a:lstStyle>
            <a:lvl1pPr algn="r">
              <a:defRPr sz="1700"/>
            </a:lvl1pPr>
          </a:lstStyle>
          <a:p>
            <a:fld id="{5D1DD9B3-DFBA-461A-A7CC-A5E2170B1D3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13775" cy="4846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817" tIns="66408" rIns="132817" bIns="6640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3140" y="6912531"/>
            <a:ext cx="7945120" cy="5655707"/>
          </a:xfrm>
          <a:prstGeom prst="rect">
            <a:avLst/>
          </a:prstGeom>
        </p:spPr>
        <p:txBody>
          <a:bodyPr vert="horz" lIns="132817" tIns="66408" rIns="132817" bIns="66408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13643023"/>
            <a:ext cx="4303606" cy="720678"/>
          </a:xfrm>
          <a:prstGeom prst="rect">
            <a:avLst/>
          </a:prstGeom>
        </p:spPr>
        <p:txBody>
          <a:bodyPr vert="horz" lIns="132817" tIns="66408" rIns="132817" bIns="66408" rtlCol="0" anchor="b"/>
          <a:lstStyle>
            <a:lvl1pPr algn="l">
              <a:defRPr sz="17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5497" y="13643023"/>
            <a:ext cx="4303606" cy="720678"/>
          </a:xfrm>
          <a:prstGeom prst="rect">
            <a:avLst/>
          </a:prstGeom>
        </p:spPr>
        <p:txBody>
          <a:bodyPr vert="horz" lIns="132817" tIns="66408" rIns="132817" bIns="66408" rtlCol="0" anchor="b"/>
          <a:lstStyle>
            <a:lvl1pPr algn="r">
              <a:defRPr sz="1700"/>
            </a:lvl1pPr>
          </a:lstStyle>
          <a:p>
            <a:fld id="{CB4DED2D-611D-41A2-80B1-9076D4FF46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53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247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388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2391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161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13775" cy="484663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63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8438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498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954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89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938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48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36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54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82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86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92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04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43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28ABC-68F2-436E-9947-0A4EC6009779}" type="datetimeFigureOut">
              <a:rPr lang="nb-NO" smtClean="0"/>
              <a:t>09.03.2018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18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source=imgres&amp;cd=&amp;cad=rja&amp;uact=8&amp;ved=2ahUKEwjlqb2jocXZAhVKEVAKHf2QA0AQjRx6BAgAEAY&amp;url=http://www.geilodekor.no/work/&amp;psig=AOvVaw3m9niD7q4_VxvJogkK7iNa&amp;ust=151979220040950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source=imgres&amp;cd=&amp;cad=rja&amp;uact=8&amp;ved=2ahUKEwjlqb2jocXZAhVKEVAKHf2QA0AQjRx6BAgAEAY&amp;url=http://www.geilodekor.no/work/&amp;psig=AOvVaw3m9niD7q4_VxvJogkK7iNa&amp;ust=151979220040950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>
                <a:latin typeface="Palatino Linotype" panose="02040502050505030304" pitchFamily="18" charset="0"/>
              </a:rPr>
              <a:t>Satsing på utdanning, oppsummering av seminar på Losby Gods, 27.-28. februar 2018</a:t>
            </a:r>
            <a:endParaRPr lang="nb-NO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Image result for skispor svart hvit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19" y="2302932"/>
            <a:ext cx="4762500" cy="293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66250" y="3149601"/>
            <a:ext cx="3387549" cy="2269066"/>
          </a:xfrm>
        </p:spPr>
      </p:pic>
    </p:spTree>
    <p:extLst>
      <p:ext uri="{BB962C8B-B14F-4D97-AF65-F5344CB8AC3E}">
        <p14:creationId xmlns:p14="http://schemas.microsoft.com/office/powerpoint/2010/main" val="18538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200" dirty="0" smtClean="0">
                <a:latin typeface="Palatino Linotype" panose="02040502050505030304" pitchFamily="18" charset="0"/>
              </a:rPr>
              <a:t>Losby</a:t>
            </a:r>
            <a:br>
              <a:rPr lang="nb-NO" sz="3200" dirty="0" smtClean="0">
                <a:latin typeface="Palatino Linotype" panose="02040502050505030304" pitchFamily="18" charset="0"/>
              </a:rPr>
            </a:br>
            <a:r>
              <a:rPr lang="nb-NO" sz="3200" dirty="0" smtClean="0">
                <a:latin typeface="Palatino Linotype" panose="02040502050505030304" pitchFamily="18" charset="0"/>
              </a:rPr>
              <a:t>Vilje til samspill &amp; respekt for ulikhet</a:t>
            </a:r>
            <a:endParaRPr lang="nb-NO" sz="3200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>
              <a:latin typeface="Palatino Linotype" panose="02040502050505030304" pitchFamily="18" charset="0"/>
            </a:endParaRPr>
          </a:p>
          <a:p>
            <a:r>
              <a:rPr lang="nb-NO" sz="1800" dirty="0" smtClean="0">
                <a:latin typeface="Palatino Linotype" panose="02040502050505030304" pitchFamily="18" charset="0"/>
              </a:rPr>
              <a:t>Vilje og ønske om å løfte sammen</a:t>
            </a:r>
          </a:p>
          <a:p>
            <a:r>
              <a:rPr lang="nb-NO" sz="1800" dirty="0" smtClean="0">
                <a:latin typeface="Palatino Linotype" panose="02040502050505030304" pitchFamily="18" charset="0"/>
              </a:rPr>
              <a:t>Ser på erfaringsdeling som nyttig og verdifullt</a:t>
            </a:r>
          </a:p>
          <a:p>
            <a:r>
              <a:rPr lang="nb-NO" sz="1800" dirty="0">
                <a:latin typeface="Palatino Linotype" panose="02040502050505030304" pitchFamily="18" charset="0"/>
              </a:rPr>
              <a:t>M</a:t>
            </a:r>
            <a:r>
              <a:rPr lang="nb-NO" sz="1800" dirty="0" smtClean="0">
                <a:latin typeface="Palatino Linotype" panose="02040502050505030304" pitchFamily="18" charset="0"/>
              </a:rPr>
              <a:t>ange gode strategiske og godt ledede prosesser på gang</a:t>
            </a:r>
          </a:p>
          <a:p>
            <a:endParaRPr lang="nb-NO" sz="1800" dirty="0" smtClean="0">
              <a:latin typeface="Palatino Linotype" panose="02040502050505030304" pitchFamily="18" charset="0"/>
            </a:endParaRPr>
          </a:p>
          <a:p>
            <a:r>
              <a:rPr lang="nb-NO" sz="1800" dirty="0" smtClean="0">
                <a:latin typeface="Palatino Linotype" panose="02040502050505030304" pitchFamily="18" charset="0"/>
              </a:rPr>
              <a:t>Utdanningskultur på UiO bygger på på felles verdier og lokalt eierskap</a:t>
            </a:r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78629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Felles ambisjonsnivå, ulike spor</a:t>
            </a:r>
            <a:endParaRPr lang="nb-NO" sz="3200" dirty="0">
              <a:latin typeface="Palatino Linotype" panose="02040502050505030304" pitchFamily="18" charset="0"/>
            </a:endParaRPr>
          </a:p>
        </p:txBody>
      </p:sp>
      <p:pic>
        <p:nvPicPr>
          <p:cNvPr id="1026" name="Picture 2" descr="Image result for skispor svart hvit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19" y="2302932"/>
            <a:ext cx="4762500" cy="293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66250" y="3149601"/>
            <a:ext cx="3387549" cy="2269066"/>
          </a:xfrm>
        </p:spPr>
      </p:pic>
    </p:spTree>
    <p:extLst>
      <p:ext uri="{BB962C8B-B14F-4D97-AF65-F5344CB8AC3E}">
        <p14:creationId xmlns:p14="http://schemas.microsoft.com/office/powerpoint/2010/main" val="108478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200" dirty="0" smtClean="0">
                <a:latin typeface="Palatino Linotype" panose="02040502050505030304" pitchFamily="18" charset="0"/>
              </a:rPr>
              <a:t>Losby</a:t>
            </a:r>
            <a:br>
              <a:rPr lang="nb-NO" sz="3200" dirty="0" smtClean="0">
                <a:latin typeface="Palatino Linotype" panose="02040502050505030304" pitchFamily="18" charset="0"/>
              </a:rPr>
            </a:br>
            <a:r>
              <a:rPr lang="nb-NO" sz="3200" dirty="0" smtClean="0">
                <a:latin typeface="Palatino Linotype" panose="02040502050505030304" pitchFamily="18" charset="0"/>
              </a:rPr>
              <a:t>Utdanningsledelse: noen vanskeligheter</a:t>
            </a:r>
            <a:endParaRPr lang="nb-NO" sz="3200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 smtClean="0"/>
              <a:t>Spørsmål:</a:t>
            </a:r>
          </a:p>
          <a:p>
            <a:r>
              <a:rPr lang="nb-NO" sz="1800" dirty="0" smtClean="0"/>
              <a:t>Mandat?</a:t>
            </a:r>
          </a:p>
          <a:p>
            <a:r>
              <a:rPr lang="nb-NO" sz="1800" dirty="0" smtClean="0"/>
              <a:t>Ressurser?</a:t>
            </a:r>
          </a:p>
          <a:p>
            <a:r>
              <a:rPr lang="nb-NO" sz="1800" dirty="0" smtClean="0"/>
              <a:t>Nivåer?</a:t>
            </a:r>
          </a:p>
          <a:p>
            <a:r>
              <a:rPr lang="nb-NO" sz="1800" dirty="0" smtClean="0"/>
              <a:t>Helhet?</a:t>
            </a:r>
          </a:p>
          <a:p>
            <a:r>
              <a:rPr lang="nb-NO" sz="1800" dirty="0" smtClean="0"/>
              <a:t>Myndighet, handlingsrom, roller, tillit?</a:t>
            </a:r>
          </a:p>
          <a:p>
            <a:pPr marL="0" indent="0">
              <a:buNone/>
            </a:pPr>
            <a:r>
              <a:rPr lang="nb-NO" sz="1800" dirty="0" smtClean="0"/>
              <a:t>Dilemmaer:</a:t>
            </a:r>
          </a:p>
          <a:p>
            <a:r>
              <a:rPr lang="nb-NO" sz="1800" dirty="0" smtClean="0"/>
              <a:t>Eksterne forventninger versus interne logikker?</a:t>
            </a:r>
          </a:p>
          <a:p>
            <a:r>
              <a:rPr lang="nb-NO" sz="1800" dirty="0" smtClean="0"/>
              <a:t>Høyere ambisjonsnivå  versus ressursbehov?</a:t>
            </a:r>
          </a:p>
          <a:p>
            <a:r>
              <a:rPr lang="nb-NO" sz="1800" dirty="0" smtClean="0"/>
              <a:t>Informasjonsflyt: rask / uferdig versus langsom / velformulert?</a:t>
            </a:r>
          </a:p>
          <a:p>
            <a:r>
              <a:rPr lang="nb-NO" sz="1800" dirty="0" smtClean="0"/>
              <a:t>Endringstakt og fornyelse: tempo versus forankring?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80551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1270000" y="822330"/>
            <a:ext cx="8724525" cy="665815"/>
          </a:xfrm>
        </p:spPr>
        <p:txBody>
          <a:bodyPr anchor="t">
            <a:no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Oppsummering av gruppearbeid dag 2</a:t>
            </a:r>
            <a:r>
              <a:rPr lang="nb-NO" sz="3200" dirty="0">
                <a:latin typeface="Palatino Linotype" panose="0204050205050503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nb-NO" sz="3200" dirty="0">
                <a:latin typeface="Palatino Linotype" panose="02040502050505030304" pitchFamily="18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nb-NO" sz="3200" dirty="0">
              <a:latin typeface="Palatino Linotype" panose="02040502050505030304" pitchFamily="18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1270000" y="2220336"/>
            <a:ext cx="8343232" cy="2925929"/>
          </a:xfrm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b-NO" sz="1800" dirty="0" smtClean="0">
                <a:latin typeface="Palatino Linotype" panose="02040502050505030304" pitchFamily="18" charset="0"/>
              </a:rPr>
              <a:t>OPPGAVEN:</a:t>
            </a:r>
          </a:p>
          <a:p>
            <a:pPr fontAlgn="base"/>
            <a:r>
              <a:rPr lang="nb-NO" sz="1800" dirty="0"/>
              <a:t>Med utgangspunkt i styrenotatet "satsing på utdanning" ber vi gruppen diskutere hvilke områder/tiltak dere helst vil ha med videre i arbeidet med årsplanen 2019-2021 som vedtas i juni.  </a:t>
            </a:r>
          </a:p>
          <a:p>
            <a:pPr fontAlgn="base"/>
            <a:r>
              <a:rPr lang="nb-NO" sz="1800" dirty="0"/>
              <a:t>Hvilke områder/tiltak mener dere vil være de viktigste, når vi begynner å arbeide med ny strategi for UiO? </a:t>
            </a:r>
          </a:p>
          <a:p>
            <a:pPr fontAlgn="base"/>
            <a:r>
              <a:rPr lang="nb-NO" sz="1800" dirty="0"/>
              <a:t>Hva krever disse områdene/tiltakene? (</a:t>
            </a:r>
            <a:r>
              <a:rPr lang="nb-NO" sz="1800" dirty="0" err="1"/>
              <a:t>f.eks</a:t>
            </a:r>
            <a:r>
              <a:rPr lang="nb-NO" sz="1800" dirty="0"/>
              <a:t> ressursvurdering, tid, bemanning, utredning, organisering av arbeidet eller andre forhold) </a:t>
            </a:r>
          </a:p>
          <a:p>
            <a:pPr marL="0" indent="0">
              <a:spcAft>
                <a:spcPts val="600"/>
              </a:spcAft>
              <a:buNone/>
            </a:pPr>
            <a:endParaRPr lang="nb-NO" sz="1800" dirty="0" smtClean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4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Overordnet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oppsummering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8740" y="2506662"/>
            <a:ext cx="10657764" cy="3157159"/>
          </a:xfrm>
        </p:spPr>
        <p:txBody>
          <a:bodyPr>
            <a:normAutofit/>
          </a:bodyPr>
          <a:lstStyle/>
          <a:p>
            <a:r>
              <a:rPr lang="en-GB" sz="1800" dirty="0" err="1"/>
              <a:t>Viktig</a:t>
            </a:r>
            <a:r>
              <a:rPr lang="en-GB" sz="1800" dirty="0"/>
              <a:t> å </a:t>
            </a:r>
            <a:r>
              <a:rPr lang="en-GB" sz="1800" dirty="0" err="1"/>
              <a:t>bygge</a:t>
            </a:r>
            <a:r>
              <a:rPr lang="en-GB" sz="1800" dirty="0"/>
              <a:t> </a:t>
            </a:r>
            <a:r>
              <a:rPr lang="en-GB" sz="1800" dirty="0" err="1"/>
              <a:t>videre</a:t>
            </a:r>
            <a:r>
              <a:rPr lang="en-GB" sz="1800" dirty="0"/>
              <a:t> </a:t>
            </a:r>
            <a:r>
              <a:rPr lang="en-GB" sz="1800" dirty="0" err="1"/>
              <a:t>på</a:t>
            </a:r>
            <a:r>
              <a:rPr lang="en-GB" sz="1800" dirty="0"/>
              <a:t> </a:t>
            </a:r>
            <a:r>
              <a:rPr lang="en-GB" sz="1800" dirty="0" err="1"/>
              <a:t>det</a:t>
            </a:r>
            <a:r>
              <a:rPr lang="en-GB" sz="1800" dirty="0"/>
              <a:t> </a:t>
            </a:r>
            <a:r>
              <a:rPr lang="en-GB" sz="1800" dirty="0" err="1"/>
              <a:t>gode</a:t>
            </a:r>
            <a:r>
              <a:rPr lang="en-GB" sz="1800" dirty="0"/>
              <a:t> </a:t>
            </a:r>
            <a:r>
              <a:rPr lang="en-GB" sz="1800" dirty="0" err="1"/>
              <a:t>arbeidet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er</a:t>
            </a:r>
            <a:r>
              <a:rPr lang="en-GB" sz="1800" dirty="0"/>
              <a:t> </a:t>
            </a:r>
            <a:r>
              <a:rPr lang="en-GB" sz="1800" dirty="0" err="1"/>
              <a:t>gjort</a:t>
            </a:r>
            <a:r>
              <a:rPr lang="en-GB" sz="1800" dirty="0"/>
              <a:t> over </a:t>
            </a:r>
            <a:r>
              <a:rPr lang="en-GB" sz="1800" dirty="0" err="1"/>
              <a:t>flere</a:t>
            </a:r>
            <a:r>
              <a:rPr lang="en-GB" sz="1800" dirty="0"/>
              <a:t> </a:t>
            </a:r>
            <a:r>
              <a:rPr lang="en-GB" sz="1800" dirty="0" err="1"/>
              <a:t>år</a:t>
            </a:r>
            <a:r>
              <a:rPr lang="en-GB" sz="1800" dirty="0"/>
              <a:t>, men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ikke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betraktes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ferdig</a:t>
            </a:r>
            <a:r>
              <a:rPr lang="en-GB" sz="1800" dirty="0"/>
              <a:t>. </a:t>
            </a:r>
            <a:r>
              <a:rPr lang="en-GB" sz="1800" dirty="0" err="1"/>
              <a:t>Er</a:t>
            </a:r>
            <a:r>
              <a:rPr lang="en-GB" sz="1800" dirty="0"/>
              <a:t> </a:t>
            </a:r>
            <a:r>
              <a:rPr lang="en-GB" sz="1800" dirty="0" err="1"/>
              <a:t>suksesskriterier</a:t>
            </a:r>
            <a:r>
              <a:rPr lang="en-GB" sz="1800" dirty="0"/>
              <a:t>/</a:t>
            </a:r>
            <a:r>
              <a:rPr lang="en-GB" sz="1800" dirty="0" err="1"/>
              <a:t>grunnlag</a:t>
            </a:r>
            <a:r>
              <a:rPr lang="en-GB" sz="1800" dirty="0"/>
              <a:t> for at vi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lykkes</a:t>
            </a:r>
            <a:r>
              <a:rPr lang="en-GB" sz="1800" dirty="0"/>
              <a:t> med </a:t>
            </a:r>
            <a:r>
              <a:rPr lang="en-GB" sz="1800" dirty="0" err="1"/>
              <a:t>nye</a:t>
            </a:r>
            <a:r>
              <a:rPr lang="en-GB" sz="1800" dirty="0"/>
              <a:t> </a:t>
            </a:r>
            <a:r>
              <a:rPr lang="en-GB" sz="1800" dirty="0" err="1"/>
              <a:t>tiltak</a:t>
            </a:r>
            <a:r>
              <a:rPr lang="en-GB" sz="1800" dirty="0"/>
              <a:t>/</a:t>
            </a:r>
            <a:r>
              <a:rPr lang="en-GB" sz="1800" dirty="0" err="1"/>
              <a:t>områder</a:t>
            </a:r>
            <a:r>
              <a:rPr lang="en-GB" sz="1800" dirty="0"/>
              <a:t> </a:t>
            </a:r>
            <a:endParaRPr lang="en-GB" sz="1800" dirty="0" smtClean="0"/>
          </a:p>
          <a:p>
            <a:r>
              <a:rPr lang="en-GB" sz="1800" dirty="0" err="1" smtClean="0"/>
              <a:t>Enighet</a:t>
            </a:r>
            <a:r>
              <a:rPr lang="en-GB" sz="1800" dirty="0" smtClean="0"/>
              <a:t> om at </a:t>
            </a:r>
            <a:r>
              <a:rPr lang="en-GB" sz="1800" dirty="0" err="1" smtClean="0"/>
              <a:t>satsingen</a:t>
            </a:r>
            <a:r>
              <a:rPr lang="en-GB" sz="1800" dirty="0" smtClean="0"/>
              <a:t> </a:t>
            </a:r>
            <a:r>
              <a:rPr lang="en-GB" sz="1800" dirty="0" err="1" smtClean="0"/>
              <a:t>både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kort</a:t>
            </a:r>
            <a:r>
              <a:rPr lang="en-GB" sz="1800" dirty="0" smtClean="0"/>
              <a:t> og </a:t>
            </a:r>
            <a:r>
              <a:rPr lang="en-GB" sz="1800" dirty="0" err="1" smtClean="0"/>
              <a:t>lang</a:t>
            </a:r>
            <a:r>
              <a:rPr lang="en-GB" sz="1800" dirty="0" smtClean="0"/>
              <a:t> </a:t>
            </a:r>
            <a:r>
              <a:rPr lang="en-GB" sz="1800" dirty="0" err="1" smtClean="0"/>
              <a:t>sikt</a:t>
            </a:r>
            <a:r>
              <a:rPr lang="en-GB" sz="1800" dirty="0" smtClean="0"/>
              <a:t> </a:t>
            </a:r>
            <a:r>
              <a:rPr lang="en-GB" sz="1800" dirty="0" err="1" smtClean="0"/>
              <a:t>struktureres</a:t>
            </a:r>
            <a:r>
              <a:rPr lang="en-GB" sz="1800" dirty="0" smtClean="0"/>
              <a:t> </a:t>
            </a:r>
            <a:r>
              <a:rPr lang="en-GB" sz="1800" dirty="0" err="1" smtClean="0"/>
              <a:t>rundt</a:t>
            </a:r>
            <a:r>
              <a:rPr lang="en-GB" sz="1800" dirty="0" smtClean="0"/>
              <a:t> de </a:t>
            </a:r>
            <a:r>
              <a:rPr lang="en-GB" sz="1800" dirty="0" err="1" smtClean="0"/>
              <a:t>tre</a:t>
            </a:r>
            <a:r>
              <a:rPr lang="en-GB" sz="1800" dirty="0" smtClean="0"/>
              <a:t> </a:t>
            </a:r>
            <a:r>
              <a:rPr lang="en-GB" sz="1800" dirty="0" err="1" smtClean="0"/>
              <a:t>hovedområdene</a:t>
            </a:r>
            <a:r>
              <a:rPr lang="en-GB" sz="1800" dirty="0" smtClean="0"/>
              <a:t>:</a:t>
            </a:r>
          </a:p>
          <a:p>
            <a:pPr lvl="1"/>
            <a:r>
              <a:rPr lang="en-GB" sz="1800" dirty="0" err="1" smtClean="0"/>
              <a:t>Styrke</a:t>
            </a:r>
            <a:r>
              <a:rPr lang="en-GB" sz="1800" dirty="0" smtClean="0"/>
              <a:t> </a:t>
            </a:r>
            <a:r>
              <a:rPr lang="en-GB" sz="1800" dirty="0" err="1" smtClean="0"/>
              <a:t>koblingen</a:t>
            </a:r>
            <a:r>
              <a:rPr lang="en-GB" sz="1800" dirty="0" smtClean="0"/>
              <a:t> </a:t>
            </a:r>
            <a:r>
              <a:rPr lang="en-GB" sz="1800" dirty="0" err="1" smtClean="0"/>
              <a:t>mellom</a:t>
            </a:r>
            <a:r>
              <a:rPr lang="en-GB" sz="1800" dirty="0" smtClean="0"/>
              <a:t> </a:t>
            </a:r>
            <a:r>
              <a:rPr lang="en-GB" sz="1800" dirty="0" err="1" smtClean="0"/>
              <a:t>forskning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utdanning</a:t>
            </a:r>
            <a:endParaRPr lang="en-GB" sz="1800" dirty="0" smtClean="0"/>
          </a:p>
          <a:p>
            <a:pPr lvl="1"/>
            <a:r>
              <a:rPr lang="en-GB" sz="1800" dirty="0" err="1" smtClean="0"/>
              <a:t>Kunnskap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bruk</a:t>
            </a:r>
            <a:endParaRPr lang="en-GB" sz="1800" dirty="0" smtClean="0"/>
          </a:p>
          <a:p>
            <a:pPr lvl="1"/>
            <a:r>
              <a:rPr lang="en-GB" sz="1800" dirty="0" err="1" smtClean="0"/>
              <a:t>Utnytte</a:t>
            </a:r>
            <a:r>
              <a:rPr lang="en-GB" sz="1800" dirty="0" smtClean="0"/>
              <a:t> </a:t>
            </a:r>
            <a:r>
              <a:rPr lang="en-GB" sz="1800" dirty="0" err="1" smtClean="0"/>
              <a:t>UiOs</a:t>
            </a:r>
            <a:r>
              <a:rPr lang="en-GB" sz="1800" dirty="0" smtClean="0"/>
              <a:t> </a:t>
            </a:r>
            <a:r>
              <a:rPr lang="en-GB" sz="1800" dirty="0" err="1" smtClean="0"/>
              <a:t>faglige</a:t>
            </a:r>
            <a:r>
              <a:rPr lang="en-GB" sz="1800" dirty="0" smtClean="0"/>
              <a:t> </a:t>
            </a:r>
            <a:r>
              <a:rPr lang="en-GB" sz="1800" dirty="0" err="1" smtClean="0"/>
              <a:t>bredde</a:t>
            </a:r>
            <a:endParaRPr lang="en-GB" sz="1800" dirty="0" smtClean="0"/>
          </a:p>
          <a:p>
            <a:r>
              <a:rPr lang="en-GB" sz="1800" dirty="0" err="1" smtClean="0"/>
              <a:t>Digitalt</a:t>
            </a:r>
            <a:r>
              <a:rPr lang="en-GB" sz="1800" dirty="0" smtClean="0"/>
              <a:t> </a:t>
            </a:r>
            <a:r>
              <a:rPr lang="en-GB" sz="1800" dirty="0" err="1" smtClean="0"/>
              <a:t>læringsmiljø</a:t>
            </a:r>
            <a:r>
              <a:rPr lang="en-GB" sz="1800" dirty="0" smtClean="0"/>
              <a:t> </a:t>
            </a:r>
            <a:r>
              <a:rPr lang="en-GB" sz="1800" dirty="0" err="1" smtClean="0"/>
              <a:t>må</a:t>
            </a:r>
            <a:r>
              <a:rPr lang="en-GB" sz="1800" dirty="0" smtClean="0"/>
              <a:t> </a:t>
            </a:r>
            <a:r>
              <a:rPr lang="en-GB" sz="1800" dirty="0" err="1" smtClean="0"/>
              <a:t>være</a:t>
            </a:r>
            <a:r>
              <a:rPr lang="en-GB" sz="1800" dirty="0" smtClean="0"/>
              <a:t> </a:t>
            </a:r>
            <a:r>
              <a:rPr lang="en-GB" sz="1800" dirty="0" err="1" smtClean="0"/>
              <a:t>en</a:t>
            </a:r>
            <a:r>
              <a:rPr lang="en-GB" sz="1800" dirty="0" smtClean="0"/>
              <a:t> </a:t>
            </a:r>
            <a:r>
              <a:rPr lang="en-GB" sz="1800" dirty="0" err="1" smtClean="0"/>
              <a:t>hovedsatsing</a:t>
            </a:r>
            <a:r>
              <a:rPr lang="en-GB" sz="1800" dirty="0" smtClean="0"/>
              <a:t> </a:t>
            </a:r>
            <a:r>
              <a:rPr lang="en-GB" sz="1800" dirty="0" err="1" smtClean="0"/>
              <a:t>framover</a:t>
            </a:r>
            <a:r>
              <a:rPr lang="en-GB" sz="1800" dirty="0" smtClean="0"/>
              <a:t>, </a:t>
            </a:r>
            <a:r>
              <a:rPr lang="en-GB" sz="1800" dirty="0" err="1" smtClean="0"/>
              <a:t>både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kort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lang</a:t>
            </a:r>
            <a:r>
              <a:rPr lang="en-GB" sz="1800" dirty="0" smtClean="0"/>
              <a:t> </a:t>
            </a:r>
            <a:r>
              <a:rPr lang="en-GB" sz="1800" dirty="0" err="1" smtClean="0"/>
              <a:t>sikt</a:t>
            </a:r>
            <a:endParaRPr lang="en-GB" sz="1800" dirty="0" smtClean="0"/>
          </a:p>
          <a:p>
            <a:r>
              <a:rPr lang="en-GB" sz="1800" dirty="0" smtClean="0"/>
              <a:t>UiO </a:t>
            </a:r>
            <a:r>
              <a:rPr lang="en-GB" sz="1800" dirty="0" err="1" smtClean="0"/>
              <a:t>oppretter</a:t>
            </a:r>
            <a:r>
              <a:rPr lang="en-GB" sz="1800" dirty="0" smtClean="0"/>
              <a:t> et </a:t>
            </a:r>
            <a:r>
              <a:rPr lang="en-GB" sz="1800" dirty="0" err="1" smtClean="0"/>
              <a:t>profesjonsfaglig</a:t>
            </a:r>
            <a:r>
              <a:rPr lang="en-GB" sz="1800" dirty="0" smtClean="0"/>
              <a:t> forum (</a:t>
            </a:r>
            <a:r>
              <a:rPr lang="en-GB" sz="1800" dirty="0" err="1" smtClean="0"/>
              <a:t>trenger</a:t>
            </a:r>
            <a:r>
              <a:rPr lang="en-GB" sz="1800" dirty="0" smtClean="0"/>
              <a:t> </a:t>
            </a:r>
            <a:r>
              <a:rPr lang="en-GB" sz="1800" dirty="0" err="1" smtClean="0"/>
              <a:t>ikke</a:t>
            </a:r>
            <a:r>
              <a:rPr lang="en-GB" sz="1800" dirty="0" smtClean="0"/>
              <a:t> </a:t>
            </a:r>
            <a:r>
              <a:rPr lang="en-GB" sz="1800" dirty="0" err="1" smtClean="0"/>
              <a:t>være</a:t>
            </a:r>
            <a:r>
              <a:rPr lang="en-GB" sz="1800" dirty="0" smtClean="0"/>
              <a:t> </a:t>
            </a:r>
            <a:r>
              <a:rPr lang="en-GB" sz="1800" dirty="0" err="1" smtClean="0"/>
              <a:t>årsplanspunkt</a:t>
            </a:r>
            <a:r>
              <a:rPr lang="en-GB" sz="1800" dirty="0" smtClean="0"/>
              <a:t>, men </a:t>
            </a:r>
            <a:r>
              <a:rPr lang="en-GB" sz="1800" dirty="0" err="1" smtClean="0"/>
              <a:t>fint</a:t>
            </a:r>
            <a:r>
              <a:rPr lang="en-GB" sz="1800" dirty="0" smtClean="0"/>
              <a:t> med </a:t>
            </a:r>
            <a:r>
              <a:rPr lang="en-GB" sz="1800" dirty="0" err="1" smtClean="0"/>
              <a:t>synliggjøring</a:t>
            </a:r>
            <a:r>
              <a:rPr lang="en-GB" sz="1800" dirty="0" smtClean="0"/>
              <a:t>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3871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7579" y="207470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Kort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 – </a:t>
            </a:r>
            <a:r>
              <a:rPr lang="en-GB" sz="3200" dirty="0" err="1" smtClean="0">
                <a:latin typeface="Palatino Linotype" pitchFamily="18" charset="0"/>
              </a:rPr>
              <a:t>Årsplan</a:t>
            </a:r>
            <a:r>
              <a:rPr lang="en-GB" sz="3200" dirty="0" smtClean="0">
                <a:latin typeface="Palatino Linotype" pitchFamily="18" charset="0"/>
              </a:rPr>
              <a:t> (1)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3779" y="1434662"/>
            <a:ext cx="11524593" cy="5139559"/>
          </a:xfrm>
        </p:spPr>
        <p:txBody>
          <a:bodyPr>
            <a:normAutofit fontScale="92500"/>
          </a:bodyPr>
          <a:lstStyle/>
          <a:p>
            <a:r>
              <a:rPr lang="en-GB" dirty="0" err="1" smtClean="0"/>
              <a:t>Nytt</a:t>
            </a:r>
            <a:r>
              <a:rPr lang="en-GB" dirty="0" smtClean="0"/>
              <a:t> </a:t>
            </a:r>
            <a:r>
              <a:rPr lang="en-GB" dirty="0" err="1" smtClean="0"/>
              <a:t>tiltak</a:t>
            </a:r>
            <a:r>
              <a:rPr lang="en-GB" dirty="0" smtClean="0"/>
              <a:t> om </a:t>
            </a:r>
            <a:r>
              <a:rPr lang="en-GB" dirty="0" err="1" smtClean="0"/>
              <a:t>digitalt</a:t>
            </a:r>
            <a:r>
              <a:rPr lang="en-GB" dirty="0" smtClean="0"/>
              <a:t> </a:t>
            </a:r>
            <a:r>
              <a:rPr lang="en-GB" dirty="0" err="1" smtClean="0"/>
              <a:t>læringsmiljø</a:t>
            </a:r>
            <a:endParaRPr lang="en-GB" dirty="0" smtClean="0"/>
          </a:p>
          <a:p>
            <a:pPr marL="685800" lvl="2">
              <a:spcBef>
                <a:spcPts val="1000"/>
              </a:spcBef>
            </a:pPr>
            <a:r>
              <a:rPr lang="en-GB" dirty="0" smtClean="0"/>
              <a:t>Canvas</a:t>
            </a:r>
            <a:r>
              <a:rPr lang="en-GB" dirty="0"/>
              <a:t>: </a:t>
            </a:r>
            <a:r>
              <a:rPr lang="en-GB" dirty="0" err="1"/>
              <a:t>Samspill</a:t>
            </a:r>
            <a:r>
              <a:rPr lang="en-GB" dirty="0"/>
              <a:t> </a:t>
            </a:r>
            <a:r>
              <a:rPr lang="en-GB" dirty="0" err="1"/>
              <a:t>mellom</a:t>
            </a:r>
            <a:r>
              <a:rPr lang="en-GB" dirty="0"/>
              <a:t> </a:t>
            </a:r>
            <a:r>
              <a:rPr lang="en-GB" dirty="0" err="1"/>
              <a:t>teknisk</a:t>
            </a:r>
            <a:r>
              <a:rPr lang="en-GB" dirty="0"/>
              <a:t> </a:t>
            </a:r>
            <a:r>
              <a:rPr lang="en-GB" dirty="0" err="1"/>
              <a:t>utvikling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pedagogisk</a:t>
            </a:r>
            <a:r>
              <a:rPr lang="en-GB" dirty="0"/>
              <a:t> </a:t>
            </a:r>
            <a:r>
              <a:rPr lang="en-GB" dirty="0" err="1"/>
              <a:t>bruk</a:t>
            </a:r>
            <a:endParaRPr lang="en-GB" dirty="0"/>
          </a:p>
          <a:p>
            <a:pPr marL="685800" lvl="2">
              <a:spcBef>
                <a:spcPts val="1000"/>
              </a:spcBef>
            </a:pPr>
            <a:r>
              <a:rPr lang="en-GB" dirty="0" err="1" smtClean="0"/>
              <a:t>Fysisk</a:t>
            </a:r>
            <a:r>
              <a:rPr lang="en-GB" dirty="0" smtClean="0"/>
              <a:t> </a:t>
            </a:r>
            <a:r>
              <a:rPr lang="en-GB" dirty="0" err="1" smtClean="0"/>
              <a:t>læringsmiljø</a:t>
            </a:r>
            <a:r>
              <a:rPr lang="en-GB" dirty="0" smtClean="0"/>
              <a:t> – digital </a:t>
            </a:r>
            <a:r>
              <a:rPr lang="en-GB" dirty="0" err="1" smtClean="0"/>
              <a:t>infrastruktur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behov</a:t>
            </a:r>
            <a:r>
              <a:rPr lang="en-GB" dirty="0" smtClean="0"/>
              <a:t> for </a:t>
            </a:r>
            <a:r>
              <a:rPr lang="en-GB" dirty="0" err="1" smtClean="0"/>
              <a:t>nye</a:t>
            </a:r>
            <a:r>
              <a:rPr lang="en-GB" dirty="0" smtClean="0"/>
              <a:t> </a:t>
            </a:r>
            <a:r>
              <a:rPr lang="en-GB" dirty="0" err="1" smtClean="0"/>
              <a:t>møteplasser</a:t>
            </a:r>
            <a:r>
              <a:rPr lang="en-GB" dirty="0" smtClean="0"/>
              <a:t>/</a:t>
            </a:r>
            <a:r>
              <a:rPr lang="en-GB" dirty="0" err="1" smtClean="0"/>
              <a:t>læringsarenaer</a:t>
            </a:r>
            <a:r>
              <a:rPr lang="en-GB" dirty="0" smtClean="0"/>
              <a:t>. </a:t>
            </a:r>
            <a:r>
              <a:rPr lang="en-GB" dirty="0" err="1" smtClean="0"/>
              <a:t>Levende</a:t>
            </a:r>
            <a:r>
              <a:rPr lang="en-GB" dirty="0" smtClean="0"/>
              <a:t> campus.</a:t>
            </a:r>
          </a:p>
          <a:p>
            <a:pPr marL="685800" lvl="2">
              <a:spcBef>
                <a:spcPts val="1000"/>
              </a:spcBef>
            </a:pPr>
            <a:r>
              <a:rPr lang="en-GB" dirty="0" err="1" smtClean="0"/>
              <a:t>Nok</a:t>
            </a:r>
            <a:r>
              <a:rPr lang="en-GB" dirty="0" smtClean="0"/>
              <a:t> </a:t>
            </a:r>
            <a:r>
              <a:rPr lang="en-GB" dirty="0" err="1" smtClean="0"/>
              <a:t>ressurser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kraft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LINK +</a:t>
            </a:r>
            <a:r>
              <a:rPr lang="en-GB" dirty="0" err="1" smtClean="0"/>
              <a:t>Utnytte</a:t>
            </a:r>
            <a:r>
              <a:rPr lang="en-GB" dirty="0" smtClean="0"/>
              <a:t> UBs </a:t>
            </a:r>
            <a:r>
              <a:rPr lang="en-GB" dirty="0" err="1" smtClean="0"/>
              <a:t>ressurser</a:t>
            </a:r>
            <a:endParaRPr lang="en-GB" dirty="0" smtClean="0"/>
          </a:p>
          <a:p>
            <a:pPr marL="685800" lvl="2">
              <a:spcBef>
                <a:spcPts val="1000"/>
              </a:spcBef>
            </a:pPr>
            <a:r>
              <a:rPr lang="en-GB" dirty="0" err="1"/>
              <a:t>Kanskje</a:t>
            </a:r>
            <a:r>
              <a:rPr lang="en-GB" dirty="0"/>
              <a:t> </a:t>
            </a:r>
            <a:r>
              <a:rPr lang="en-GB" dirty="0" err="1"/>
              <a:t>inkorporere</a:t>
            </a:r>
            <a:r>
              <a:rPr lang="en-GB" dirty="0"/>
              <a:t> </a:t>
            </a:r>
            <a:r>
              <a:rPr lang="en-GB" dirty="0" err="1"/>
              <a:t>dagens</a:t>
            </a:r>
            <a:r>
              <a:rPr lang="en-GB" dirty="0"/>
              <a:t> </a:t>
            </a:r>
            <a:r>
              <a:rPr lang="en-GB" dirty="0" err="1"/>
              <a:t>årsplantiltak</a:t>
            </a:r>
            <a:r>
              <a:rPr lang="en-GB" dirty="0"/>
              <a:t> 2 (om </a:t>
            </a:r>
            <a:r>
              <a:rPr lang="en-GB" dirty="0" err="1"/>
              <a:t>nyskapende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studentaktive</a:t>
            </a:r>
            <a:r>
              <a:rPr lang="en-GB" dirty="0"/>
              <a:t> </a:t>
            </a:r>
            <a:r>
              <a:rPr lang="en-GB" dirty="0" err="1"/>
              <a:t>lærings</a:t>
            </a:r>
            <a:r>
              <a:rPr lang="en-GB" dirty="0"/>
              <a:t>-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vurderingsformer</a:t>
            </a:r>
            <a:r>
              <a:rPr lang="en-GB" dirty="0"/>
              <a:t>) under et </a:t>
            </a:r>
            <a:r>
              <a:rPr lang="en-GB" dirty="0" err="1"/>
              <a:t>slikt</a:t>
            </a:r>
            <a:r>
              <a:rPr lang="en-GB" dirty="0"/>
              <a:t> </a:t>
            </a:r>
            <a:r>
              <a:rPr lang="en-GB" dirty="0" err="1"/>
              <a:t>tiltak</a:t>
            </a:r>
            <a:endParaRPr lang="en-GB" dirty="0"/>
          </a:p>
          <a:p>
            <a:r>
              <a:rPr lang="en-GB" dirty="0" err="1" smtClean="0"/>
              <a:t>Beholde</a:t>
            </a:r>
            <a:r>
              <a:rPr lang="en-GB" dirty="0" smtClean="0"/>
              <a:t> </a:t>
            </a:r>
            <a:r>
              <a:rPr lang="en-GB" dirty="0" err="1" smtClean="0"/>
              <a:t>tiltak</a:t>
            </a:r>
            <a:r>
              <a:rPr lang="en-GB" dirty="0" smtClean="0"/>
              <a:t> om </a:t>
            </a:r>
            <a:r>
              <a:rPr lang="en-GB" dirty="0" err="1" smtClean="0"/>
              <a:t>integrering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fagmiljøet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god </a:t>
            </a:r>
            <a:r>
              <a:rPr lang="en-GB" dirty="0" err="1"/>
              <a:t>oppfølging</a:t>
            </a:r>
            <a:r>
              <a:rPr lang="en-GB" dirty="0"/>
              <a:t> </a:t>
            </a:r>
            <a:r>
              <a:rPr lang="en-GB" dirty="0" err="1"/>
              <a:t>underveis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studiene</a:t>
            </a:r>
            <a:r>
              <a:rPr lang="en-GB" dirty="0"/>
              <a:t>.</a:t>
            </a:r>
            <a:r>
              <a:rPr lang="en-GB" dirty="0" smtClean="0"/>
              <a:t> </a:t>
            </a:r>
          </a:p>
          <a:p>
            <a:pPr lvl="1"/>
            <a:r>
              <a:rPr lang="en-GB" sz="2000" dirty="0" err="1" smtClean="0"/>
              <a:t>Beholde</a:t>
            </a:r>
            <a:r>
              <a:rPr lang="en-GB" sz="2000" dirty="0" smtClean="0"/>
              <a:t> </a:t>
            </a:r>
            <a:r>
              <a:rPr lang="en-GB" sz="2000" dirty="0" err="1" smtClean="0"/>
              <a:t>fokus</a:t>
            </a:r>
            <a:r>
              <a:rPr lang="en-GB" sz="2000" dirty="0" smtClean="0"/>
              <a:t> </a:t>
            </a:r>
            <a:r>
              <a:rPr lang="en-GB" sz="2000" dirty="0" err="1" smtClean="0"/>
              <a:t>på</a:t>
            </a:r>
            <a:r>
              <a:rPr lang="en-GB" sz="2000" dirty="0" smtClean="0"/>
              <a:t> </a:t>
            </a:r>
            <a:r>
              <a:rPr lang="en-GB" sz="2000" dirty="0" err="1" smtClean="0"/>
              <a:t>førsteårsstudenten</a:t>
            </a:r>
            <a:r>
              <a:rPr lang="en-GB" sz="2000" dirty="0" smtClean="0"/>
              <a:t>, </a:t>
            </a:r>
            <a:r>
              <a:rPr lang="en-GB" sz="2000" dirty="0" err="1" smtClean="0"/>
              <a:t>hjelpe</a:t>
            </a:r>
            <a:r>
              <a:rPr lang="en-GB" sz="2000" dirty="0" smtClean="0"/>
              <a:t> </a:t>
            </a:r>
            <a:r>
              <a:rPr lang="en-GB" sz="2000" dirty="0" err="1" smtClean="0"/>
              <a:t>til</a:t>
            </a:r>
            <a:r>
              <a:rPr lang="en-GB" sz="2000" dirty="0" smtClean="0"/>
              <a:t> med </a:t>
            </a:r>
            <a:r>
              <a:rPr lang="en-GB" sz="2000" dirty="0" err="1" smtClean="0"/>
              <a:t>nettverksbygging</a:t>
            </a:r>
            <a:r>
              <a:rPr lang="en-GB" sz="2000" dirty="0" smtClean="0"/>
              <a:t> </a:t>
            </a:r>
            <a:r>
              <a:rPr lang="en-GB" sz="2000" dirty="0" err="1" smtClean="0"/>
              <a:t>tidlig</a:t>
            </a:r>
            <a:r>
              <a:rPr lang="en-GB" sz="2000" dirty="0" smtClean="0"/>
              <a:t>. </a:t>
            </a:r>
            <a:r>
              <a:rPr lang="en-GB" sz="2000" dirty="0" err="1" smtClean="0"/>
              <a:t>Viktig</a:t>
            </a:r>
            <a:r>
              <a:rPr lang="en-GB" sz="2000" dirty="0" smtClean="0"/>
              <a:t> å se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følge</a:t>
            </a:r>
            <a:r>
              <a:rPr lang="en-GB" sz="2000" dirty="0" smtClean="0"/>
              <a:t> </a:t>
            </a:r>
            <a:r>
              <a:rPr lang="en-GB" sz="2000" dirty="0" err="1" smtClean="0"/>
              <a:t>opp</a:t>
            </a:r>
            <a:r>
              <a:rPr lang="en-GB" sz="2000" dirty="0" smtClean="0"/>
              <a:t> </a:t>
            </a:r>
            <a:r>
              <a:rPr lang="en-GB" sz="2000" dirty="0" err="1" smtClean="0"/>
              <a:t>disse</a:t>
            </a:r>
            <a:r>
              <a:rPr lang="en-GB" sz="2000" dirty="0" smtClean="0"/>
              <a:t> </a:t>
            </a:r>
            <a:r>
              <a:rPr lang="en-GB" sz="2000" dirty="0" err="1" smtClean="0"/>
              <a:t>studentene</a:t>
            </a:r>
            <a:r>
              <a:rPr lang="en-GB" sz="2000" dirty="0" smtClean="0"/>
              <a:t>. </a:t>
            </a:r>
          </a:p>
          <a:p>
            <a:pPr lvl="1"/>
            <a:r>
              <a:rPr lang="en-GB" sz="2000" dirty="0" err="1" smtClean="0"/>
              <a:t>Viktig</a:t>
            </a:r>
            <a:r>
              <a:rPr lang="en-GB" sz="2000" dirty="0" smtClean="0"/>
              <a:t> </a:t>
            </a:r>
            <a:r>
              <a:rPr lang="en-GB" sz="2000" dirty="0" err="1" smtClean="0"/>
              <a:t>som</a:t>
            </a:r>
            <a:r>
              <a:rPr lang="en-GB" sz="2000" dirty="0" smtClean="0"/>
              <a:t> </a:t>
            </a:r>
            <a:r>
              <a:rPr lang="en-GB" sz="2000" dirty="0" err="1" smtClean="0"/>
              <a:t>grunnlag</a:t>
            </a:r>
            <a:r>
              <a:rPr lang="en-GB" sz="2000" dirty="0" smtClean="0"/>
              <a:t> for </a:t>
            </a:r>
            <a:r>
              <a:rPr lang="en-GB" sz="2000" dirty="0" err="1" smtClean="0"/>
              <a:t>satsing</a:t>
            </a:r>
            <a:r>
              <a:rPr lang="en-GB" sz="2000" dirty="0" smtClean="0"/>
              <a:t> </a:t>
            </a:r>
            <a:r>
              <a:rPr lang="en-GB" sz="2000" dirty="0" err="1" smtClean="0"/>
              <a:t>på</a:t>
            </a:r>
            <a:r>
              <a:rPr lang="en-GB" sz="2000" dirty="0" smtClean="0"/>
              <a:t> </a:t>
            </a:r>
            <a:r>
              <a:rPr lang="en-GB" sz="2000" dirty="0" err="1" smtClean="0"/>
              <a:t>Kunnskap</a:t>
            </a:r>
            <a:r>
              <a:rPr lang="en-GB" sz="2000" dirty="0" smtClean="0"/>
              <a:t> I </a:t>
            </a:r>
            <a:r>
              <a:rPr lang="en-GB" sz="2000" dirty="0" err="1" smtClean="0"/>
              <a:t>bruk</a:t>
            </a:r>
            <a:r>
              <a:rPr lang="en-GB" sz="2000" dirty="0" smtClean="0"/>
              <a:t>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kobling</a:t>
            </a:r>
            <a:r>
              <a:rPr lang="en-GB" sz="2000" dirty="0" smtClean="0"/>
              <a:t> </a:t>
            </a:r>
            <a:r>
              <a:rPr lang="en-GB" sz="2000" dirty="0" err="1" smtClean="0"/>
              <a:t>forskning</a:t>
            </a:r>
            <a:r>
              <a:rPr lang="en-GB" sz="2000" dirty="0" smtClean="0"/>
              <a:t>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utdanning</a:t>
            </a:r>
            <a:endParaRPr lang="en-GB" sz="2000" dirty="0" smtClean="0"/>
          </a:p>
          <a:p>
            <a:pPr lvl="1"/>
            <a:r>
              <a:rPr lang="en-GB" sz="2000" dirty="0" err="1" smtClean="0"/>
              <a:t>Tilbakemeldings</a:t>
            </a:r>
            <a:r>
              <a:rPr lang="en-GB" sz="2000" dirty="0" smtClean="0"/>
              <a:t>- og </a:t>
            </a:r>
            <a:r>
              <a:rPr lang="en-GB" sz="2000" dirty="0" err="1" smtClean="0"/>
              <a:t>oppfølgingskultur</a:t>
            </a:r>
            <a:r>
              <a:rPr lang="en-GB" sz="2000" dirty="0" smtClean="0"/>
              <a:t>  (</a:t>
            </a:r>
            <a:r>
              <a:rPr lang="en-GB" sz="2000" dirty="0" err="1" smtClean="0"/>
              <a:t>inkludert</a:t>
            </a:r>
            <a:r>
              <a:rPr lang="en-GB" sz="2000" dirty="0" smtClean="0"/>
              <a:t> </a:t>
            </a:r>
            <a:r>
              <a:rPr lang="en-GB" sz="2000" dirty="0" err="1" smtClean="0"/>
              <a:t>fase</a:t>
            </a:r>
            <a:r>
              <a:rPr lang="en-GB" sz="2000" dirty="0" smtClean="0"/>
              <a:t> 2 </a:t>
            </a:r>
            <a:r>
              <a:rPr lang="en-GB" sz="2000" dirty="0" err="1" smtClean="0"/>
              <a:t>av</a:t>
            </a:r>
            <a:r>
              <a:rPr lang="en-GB" sz="2000" dirty="0" smtClean="0"/>
              <a:t> </a:t>
            </a:r>
            <a:r>
              <a:rPr lang="en-GB" sz="2000" dirty="0" err="1" smtClean="0"/>
              <a:t>arbeidet</a:t>
            </a:r>
            <a:r>
              <a:rPr lang="en-GB" sz="2000" dirty="0" smtClean="0"/>
              <a:t> med </a:t>
            </a:r>
            <a:r>
              <a:rPr lang="en-GB" sz="2000" dirty="0" err="1" smtClean="0"/>
              <a:t>sensorveiledninger</a:t>
            </a:r>
            <a:r>
              <a:rPr lang="en-GB" sz="2000" dirty="0" smtClean="0"/>
              <a:t>)</a:t>
            </a:r>
          </a:p>
          <a:p>
            <a:r>
              <a:rPr lang="en-GB" dirty="0" err="1" smtClean="0"/>
              <a:t>Annet</a:t>
            </a:r>
            <a:endParaRPr lang="en-GB" dirty="0" smtClean="0"/>
          </a:p>
          <a:p>
            <a:pPr lvl="1"/>
            <a:r>
              <a:rPr lang="nb-NO" sz="2000" dirty="0" smtClean="0"/>
              <a:t>Møte </a:t>
            </a:r>
            <a:r>
              <a:rPr lang="nb-NO" sz="2000" dirty="0"/>
              <a:t>nye krav til pedagogisk skolering av </a:t>
            </a:r>
            <a:r>
              <a:rPr lang="nb-NO" sz="2000" dirty="0" smtClean="0"/>
              <a:t>ansatte, merittering, ansettelseskriterier</a:t>
            </a:r>
          </a:p>
          <a:p>
            <a:pPr lvl="1"/>
            <a:r>
              <a:rPr lang="nb-NO" sz="2000" dirty="0" smtClean="0"/>
              <a:t>Utdanningsledelse: gode møteplasser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5675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7579" y="207470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Kort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 – </a:t>
            </a:r>
            <a:r>
              <a:rPr lang="en-GB" sz="3200" dirty="0" err="1" smtClean="0">
                <a:latin typeface="Palatino Linotype" pitchFamily="18" charset="0"/>
              </a:rPr>
              <a:t>Årsplan</a:t>
            </a:r>
            <a:r>
              <a:rPr lang="en-GB" sz="3200" dirty="0" smtClean="0">
                <a:latin typeface="Palatino Linotype" pitchFamily="18" charset="0"/>
              </a:rPr>
              <a:t> (2)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3779" y="1434662"/>
            <a:ext cx="11524593" cy="5139559"/>
          </a:xfrm>
        </p:spPr>
        <p:txBody>
          <a:bodyPr>
            <a:noAutofit/>
          </a:bodyPr>
          <a:lstStyle/>
          <a:p>
            <a:r>
              <a:rPr lang="en-GB" sz="1800" b="1" dirty="0" err="1" smtClean="0"/>
              <a:t>Kobling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forskning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og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utdanning</a:t>
            </a:r>
            <a:endParaRPr lang="en-GB" sz="1800" b="1" dirty="0" smtClean="0"/>
          </a:p>
          <a:p>
            <a:pPr lvl="1"/>
            <a:r>
              <a:rPr lang="en-GB" sz="1800" dirty="0" err="1" smtClean="0"/>
              <a:t>Idebank</a:t>
            </a:r>
            <a:r>
              <a:rPr lang="en-GB" sz="1800" dirty="0" smtClean="0"/>
              <a:t> med </a:t>
            </a:r>
            <a:r>
              <a:rPr lang="en-GB" sz="1800" dirty="0" err="1" smtClean="0"/>
              <a:t>eksempler</a:t>
            </a:r>
            <a:endParaRPr lang="en-GB" sz="1800" dirty="0" smtClean="0"/>
          </a:p>
          <a:p>
            <a:pPr lvl="2"/>
            <a:r>
              <a:rPr lang="en-GB" sz="1800" dirty="0" err="1" smtClean="0"/>
              <a:t>Integrasjon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</a:t>
            </a:r>
            <a:r>
              <a:rPr lang="en-GB" sz="1800" dirty="0" err="1" smtClean="0"/>
              <a:t>studenter</a:t>
            </a:r>
            <a:r>
              <a:rPr lang="en-GB" sz="1800" dirty="0" smtClean="0"/>
              <a:t> I </a:t>
            </a:r>
            <a:r>
              <a:rPr lang="en-GB" sz="1800" dirty="0" err="1" smtClean="0"/>
              <a:t>forskning</a:t>
            </a:r>
            <a:r>
              <a:rPr lang="en-GB" sz="1800" dirty="0" smtClean="0"/>
              <a:t> og </a:t>
            </a:r>
            <a:r>
              <a:rPr lang="en-GB" sz="1800" dirty="0" err="1" smtClean="0"/>
              <a:t>praktisk</a:t>
            </a:r>
            <a:r>
              <a:rPr lang="en-GB" sz="1800" dirty="0" smtClean="0"/>
              <a:t> </a:t>
            </a:r>
            <a:r>
              <a:rPr lang="en-GB" sz="1800" dirty="0" err="1" smtClean="0"/>
              <a:t>forskningsmetodikk</a:t>
            </a:r>
            <a:r>
              <a:rPr lang="en-GB" sz="1800" dirty="0" smtClean="0"/>
              <a:t> (</a:t>
            </a:r>
            <a:r>
              <a:rPr lang="en-GB" sz="1800" dirty="0" err="1" smtClean="0"/>
              <a:t>forskerlinjer</a:t>
            </a:r>
            <a:r>
              <a:rPr lang="en-GB" sz="1800" dirty="0" smtClean="0"/>
              <a:t>, </a:t>
            </a:r>
            <a:r>
              <a:rPr lang="en-GB" sz="1800" dirty="0" err="1" smtClean="0"/>
              <a:t>prosjektoppgaver</a:t>
            </a:r>
            <a:r>
              <a:rPr lang="en-GB" sz="1800" dirty="0" smtClean="0"/>
              <a:t>, </a:t>
            </a:r>
            <a:r>
              <a:rPr lang="en-GB" sz="1800" dirty="0" err="1" smtClean="0"/>
              <a:t>kobles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forskergrupper</a:t>
            </a:r>
            <a:r>
              <a:rPr lang="en-GB" sz="1800" dirty="0" smtClean="0"/>
              <a:t>/-</a:t>
            </a:r>
            <a:r>
              <a:rPr lang="en-GB" sz="1800" dirty="0" err="1" smtClean="0"/>
              <a:t>prosjekter</a:t>
            </a:r>
            <a:r>
              <a:rPr lang="en-GB" sz="1800" dirty="0" smtClean="0"/>
              <a:t>, </a:t>
            </a:r>
            <a:r>
              <a:rPr lang="en-GB" sz="1800" dirty="0" err="1" smtClean="0"/>
              <a:t>stipender</a:t>
            </a:r>
            <a:r>
              <a:rPr lang="en-GB" sz="1800" dirty="0" smtClean="0"/>
              <a:t> for </a:t>
            </a:r>
            <a:r>
              <a:rPr lang="en-GB" sz="1800" dirty="0" err="1" smtClean="0"/>
              <a:t>oppgaver</a:t>
            </a:r>
            <a:endParaRPr lang="en-GB" sz="1800" dirty="0" smtClean="0"/>
          </a:p>
          <a:p>
            <a:pPr lvl="2"/>
            <a:r>
              <a:rPr lang="en-GB" sz="1800" dirty="0" err="1" smtClean="0"/>
              <a:t>Profilere</a:t>
            </a:r>
            <a:r>
              <a:rPr lang="en-GB" sz="1800" dirty="0" smtClean="0"/>
              <a:t> </a:t>
            </a:r>
            <a:r>
              <a:rPr lang="en-GB" sz="1800" dirty="0" err="1" smtClean="0"/>
              <a:t>relevansen</a:t>
            </a:r>
            <a:r>
              <a:rPr lang="en-GB" sz="1800" dirty="0" smtClean="0"/>
              <a:t> for </a:t>
            </a:r>
            <a:r>
              <a:rPr lang="en-GB" sz="1800" dirty="0" err="1" smtClean="0"/>
              <a:t>arbeidslivet</a:t>
            </a:r>
            <a:endParaRPr lang="en-GB" sz="1800" dirty="0" smtClean="0"/>
          </a:p>
          <a:p>
            <a:pPr lvl="2"/>
            <a:r>
              <a:rPr lang="en-GB" sz="1800" dirty="0" err="1" smtClean="0"/>
              <a:t>Involvere</a:t>
            </a:r>
            <a:r>
              <a:rPr lang="en-GB" sz="1800" dirty="0" smtClean="0"/>
              <a:t> </a:t>
            </a:r>
            <a:r>
              <a:rPr lang="en-GB" sz="1800" dirty="0" err="1" smtClean="0"/>
              <a:t>studenter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særlige</a:t>
            </a:r>
            <a:r>
              <a:rPr lang="en-GB" sz="1800" dirty="0" smtClean="0"/>
              <a:t> </a:t>
            </a:r>
            <a:r>
              <a:rPr lang="en-GB" sz="1800" dirty="0" err="1" smtClean="0"/>
              <a:t>satsinger</a:t>
            </a:r>
            <a:r>
              <a:rPr lang="en-GB" sz="1800" dirty="0" smtClean="0"/>
              <a:t> (SFF; SFU, </a:t>
            </a:r>
            <a:r>
              <a:rPr lang="en-GB" sz="1800" dirty="0" err="1" smtClean="0"/>
              <a:t>strategiske</a:t>
            </a:r>
            <a:r>
              <a:rPr lang="en-GB" sz="1800" dirty="0" smtClean="0"/>
              <a:t> </a:t>
            </a:r>
            <a:r>
              <a:rPr lang="en-GB" sz="1800" dirty="0" err="1" smtClean="0"/>
              <a:t>initiativ</a:t>
            </a:r>
            <a:r>
              <a:rPr lang="en-GB" sz="1800" dirty="0" smtClean="0"/>
              <a:t> etc.)</a:t>
            </a:r>
            <a:endParaRPr lang="en-GB" sz="1800" dirty="0" smtClean="0">
              <a:solidFill>
                <a:srgbClr val="FF0000"/>
              </a:solidFill>
            </a:endParaRPr>
          </a:p>
          <a:p>
            <a:pPr lvl="1"/>
            <a:r>
              <a:rPr lang="en-GB" sz="1800" dirty="0" err="1" smtClean="0"/>
              <a:t>Bygge</a:t>
            </a:r>
            <a:r>
              <a:rPr lang="en-GB" sz="1800" dirty="0" smtClean="0"/>
              <a:t> </a:t>
            </a:r>
            <a:r>
              <a:rPr lang="en-GB" sz="1800" dirty="0" err="1" smtClean="0"/>
              <a:t>ut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etablere</a:t>
            </a:r>
            <a:r>
              <a:rPr lang="en-GB" sz="1800" dirty="0" smtClean="0"/>
              <a:t> </a:t>
            </a:r>
            <a:r>
              <a:rPr lang="en-GB" sz="1800" dirty="0" err="1" smtClean="0"/>
              <a:t>nye</a:t>
            </a:r>
            <a:r>
              <a:rPr lang="en-GB" sz="1800" dirty="0" smtClean="0"/>
              <a:t> </a:t>
            </a:r>
            <a:r>
              <a:rPr lang="en-GB" sz="1800" dirty="0" err="1" smtClean="0"/>
              <a:t>møteplasser</a:t>
            </a:r>
            <a:endParaRPr lang="en-GB" sz="1800" dirty="0" smtClean="0"/>
          </a:p>
          <a:p>
            <a:pPr lvl="1"/>
            <a:r>
              <a:rPr lang="en-GB" sz="1800" dirty="0" err="1" smtClean="0"/>
              <a:t>Helhetlige</a:t>
            </a:r>
            <a:r>
              <a:rPr lang="en-GB" sz="1800" dirty="0" smtClean="0"/>
              <a:t> </a:t>
            </a:r>
            <a:r>
              <a:rPr lang="en-GB" sz="1800" dirty="0" err="1" smtClean="0"/>
              <a:t>studieprogram</a:t>
            </a:r>
            <a:r>
              <a:rPr lang="en-GB" sz="1800" dirty="0" smtClean="0"/>
              <a:t>: </a:t>
            </a:r>
            <a:r>
              <a:rPr lang="en-GB" sz="1800" dirty="0" err="1" smtClean="0"/>
              <a:t>baklengsdesign</a:t>
            </a:r>
            <a:r>
              <a:rPr lang="en-GB" sz="1800" dirty="0" smtClean="0"/>
              <a:t>, </a:t>
            </a:r>
            <a:r>
              <a:rPr lang="en-GB" sz="1800" dirty="0" err="1" smtClean="0"/>
              <a:t>progresjon</a:t>
            </a:r>
            <a:endParaRPr lang="en-GB" sz="1800" dirty="0" smtClean="0"/>
          </a:p>
          <a:p>
            <a:r>
              <a:rPr lang="en-GB" sz="1800" b="1" dirty="0" err="1" smtClean="0"/>
              <a:t>Utnytte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faglig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bredde</a:t>
            </a:r>
            <a:endParaRPr lang="en-GB" sz="1800" b="1" dirty="0" smtClean="0"/>
          </a:p>
          <a:p>
            <a:pPr lvl="1"/>
            <a:r>
              <a:rPr lang="en-GB" sz="1800" dirty="0" err="1" smtClean="0"/>
              <a:t>Bilaterale</a:t>
            </a:r>
            <a:r>
              <a:rPr lang="en-GB" sz="1800" dirty="0" smtClean="0"/>
              <a:t> </a:t>
            </a:r>
            <a:r>
              <a:rPr lang="en-GB" sz="1800" dirty="0" err="1" smtClean="0"/>
              <a:t>samarbeid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tvers</a:t>
            </a:r>
            <a:r>
              <a:rPr lang="en-GB" sz="1800" dirty="0" smtClean="0"/>
              <a:t>, </a:t>
            </a:r>
            <a:r>
              <a:rPr lang="en-GB" sz="1800" dirty="0" err="1" smtClean="0"/>
              <a:t>felles</a:t>
            </a:r>
            <a:r>
              <a:rPr lang="en-GB" sz="1800" dirty="0" smtClean="0"/>
              <a:t> </a:t>
            </a:r>
            <a:r>
              <a:rPr lang="en-GB" sz="1800" dirty="0" err="1" smtClean="0"/>
              <a:t>emner</a:t>
            </a:r>
            <a:r>
              <a:rPr lang="en-GB" sz="1800" dirty="0" smtClean="0"/>
              <a:t>/</a:t>
            </a:r>
            <a:r>
              <a:rPr lang="en-GB" sz="1800" dirty="0" err="1" smtClean="0"/>
              <a:t>emnegrupper</a:t>
            </a:r>
            <a:endParaRPr lang="en-GB" sz="1800" dirty="0" smtClean="0"/>
          </a:p>
          <a:p>
            <a:pPr lvl="1"/>
            <a:r>
              <a:rPr lang="en-GB" sz="1800" dirty="0" err="1" smtClean="0"/>
              <a:t>Opprette</a:t>
            </a:r>
            <a:r>
              <a:rPr lang="en-GB" sz="1800" dirty="0" smtClean="0"/>
              <a:t> </a:t>
            </a:r>
            <a:r>
              <a:rPr lang="en-GB" sz="1800" dirty="0" err="1" smtClean="0"/>
              <a:t>profesjonsfaglig</a:t>
            </a:r>
            <a:r>
              <a:rPr lang="en-GB" sz="1800" dirty="0" smtClean="0"/>
              <a:t> forum</a:t>
            </a:r>
          </a:p>
          <a:p>
            <a:pPr lvl="1"/>
            <a:r>
              <a:rPr lang="en-GB" sz="1800" dirty="0" err="1" smtClean="0"/>
              <a:t>Kompetanseutvikling</a:t>
            </a:r>
            <a:r>
              <a:rPr lang="en-GB" sz="1800" dirty="0" smtClean="0"/>
              <a:t> </a:t>
            </a:r>
            <a:r>
              <a:rPr lang="en-GB" sz="1800" dirty="0" err="1" smtClean="0"/>
              <a:t>innen</a:t>
            </a:r>
            <a:r>
              <a:rPr lang="en-GB" sz="1800" dirty="0" smtClean="0"/>
              <a:t> </a:t>
            </a:r>
            <a:r>
              <a:rPr lang="en-GB" sz="1800" dirty="0" err="1" smtClean="0"/>
              <a:t>utdanningsledelse</a:t>
            </a:r>
            <a:r>
              <a:rPr lang="en-GB" sz="1800" dirty="0" smtClean="0"/>
              <a:t> for </a:t>
            </a:r>
            <a:r>
              <a:rPr lang="en-GB" sz="1800" dirty="0" err="1" smtClean="0"/>
              <a:t>alle</a:t>
            </a:r>
            <a:r>
              <a:rPr lang="en-GB" sz="1800" dirty="0" smtClean="0"/>
              <a:t> </a:t>
            </a:r>
            <a:r>
              <a:rPr lang="en-GB" sz="1800" dirty="0" err="1" smtClean="0"/>
              <a:t>nivåer</a:t>
            </a:r>
            <a:endParaRPr lang="en-GB" sz="1800" dirty="0" smtClean="0"/>
          </a:p>
          <a:p>
            <a:pPr lvl="1"/>
            <a:r>
              <a:rPr lang="en-GB" sz="1800" dirty="0" err="1" smtClean="0"/>
              <a:t>Eksponering</a:t>
            </a:r>
            <a:r>
              <a:rPr lang="en-GB" sz="1800" dirty="0" smtClean="0"/>
              <a:t> for </a:t>
            </a:r>
            <a:r>
              <a:rPr lang="en-GB" sz="1800" dirty="0" err="1" smtClean="0"/>
              <a:t>andre</a:t>
            </a:r>
            <a:r>
              <a:rPr lang="en-GB" sz="1800" dirty="0" smtClean="0"/>
              <a:t> </a:t>
            </a:r>
            <a:r>
              <a:rPr lang="en-GB" sz="1800" dirty="0" err="1" smtClean="0"/>
              <a:t>fagmiljøer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– </a:t>
            </a:r>
            <a:r>
              <a:rPr lang="en-GB" sz="1800" dirty="0" err="1" smtClean="0"/>
              <a:t>kulturer</a:t>
            </a:r>
            <a:r>
              <a:rPr lang="en-GB" sz="1800" dirty="0" smtClean="0"/>
              <a:t>. </a:t>
            </a:r>
            <a:r>
              <a:rPr lang="en-GB" sz="1800" dirty="0" err="1"/>
              <a:t>Hospiteringsordninger</a:t>
            </a:r>
            <a:r>
              <a:rPr lang="en-GB" sz="1800" dirty="0"/>
              <a:t>, </a:t>
            </a:r>
            <a:r>
              <a:rPr lang="en-GB" sz="1800" dirty="0" err="1"/>
              <a:t>både</a:t>
            </a:r>
            <a:r>
              <a:rPr lang="en-GB" sz="1800" dirty="0"/>
              <a:t> for </a:t>
            </a:r>
            <a:r>
              <a:rPr lang="en-GB" sz="1800" dirty="0" err="1"/>
              <a:t>ansatte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studenter</a:t>
            </a:r>
            <a:r>
              <a:rPr lang="en-GB" sz="1800" dirty="0"/>
              <a:t>. </a:t>
            </a:r>
            <a:endParaRPr lang="en-GB" sz="1800" dirty="0" smtClean="0"/>
          </a:p>
          <a:p>
            <a:r>
              <a:rPr lang="en-GB" sz="1800" b="1" dirty="0" err="1" smtClean="0"/>
              <a:t>Kunnskap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i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bruk</a:t>
            </a:r>
            <a:endParaRPr lang="en-GB" sz="1800" b="1" dirty="0" smtClean="0"/>
          </a:p>
          <a:p>
            <a:pPr lvl="1"/>
            <a:r>
              <a:rPr lang="en-GB" sz="1800" dirty="0" err="1" smtClean="0"/>
              <a:t>Studentaktive</a:t>
            </a:r>
            <a:r>
              <a:rPr lang="en-GB" sz="1800" dirty="0" smtClean="0"/>
              <a:t> </a:t>
            </a:r>
            <a:r>
              <a:rPr lang="en-GB" sz="1800" dirty="0" err="1" smtClean="0"/>
              <a:t>læringsformer</a:t>
            </a:r>
            <a:r>
              <a:rPr lang="en-GB" sz="1800" dirty="0" smtClean="0"/>
              <a:t> for å </a:t>
            </a:r>
            <a:r>
              <a:rPr lang="en-GB" sz="1800" dirty="0" err="1" smtClean="0"/>
              <a:t>trene</a:t>
            </a:r>
            <a:r>
              <a:rPr lang="en-GB" sz="1800" dirty="0" smtClean="0"/>
              <a:t> </a:t>
            </a:r>
            <a:r>
              <a:rPr lang="en-GB" sz="1800" dirty="0" err="1" smtClean="0"/>
              <a:t>kommunikasjon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formidling</a:t>
            </a:r>
            <a:endParaRPr lang="en-GB" sz="1800" dirty="0" smtClean="0"/>
          </a:p>
          <a:p>
            <a:pPr lvl="1"/>
            <a:r>
              <a:rPr lang="en-GB" sz="1800" dirty="0" err="1" smtClean="0"/>
              <a:t>Forsterke</a:t>
            </a:r>
            <a:r>
              <a:rPr lang="en-GB" sz="1800" dirty="0" smtClean="0"/>
              <a:t> </a:t>
            </a:r>
            <a:r>
              <a:rPr lang="en-GB" sz="1800" dirty="0" err="1" smtClean="0"/>
              <a:t>møteplasser</a:t>
            </a:r>
            <a:r>
              <a:rPr lang="en-GB" sz="1800" dirty="0" smtClean="0"/>
              <a:t> med </a:t>
            </a:r>
            <a:r>
              <a:rPr lang="en-GB" sz="1800" dirty="0" err="1" smtClean="0"/>
              <a:t>skole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arbeidsliv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53366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Lenger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 - </a:t>
            </a:r>
            <a:r>
              <a:rPr lang="en-GB" sz="3200" dirty="0" err="1" smtClean="0">
                <a:latin typeface="Palatino Linotype" pitchFamily="18" charset="0"/>
              </a:rPr>
              <a:t>Strategiprosess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46160" y="1825625"/>
            <a:ext cx="10507639" cy="4001969"/>
          </a:xfrm>
        </p:spPr>
        <p:txBody>
          <a:bodyPr>
            <a:normAutofit/>
          </a:bodyPr>
          <a:lstStyle/>
          <a:p>
            <a:r>
              <a:rPr lang="en-GB" sz="1800" dirty="0" err="1" smtClean="0"/>
              <a:t>Kobling</a:t>
            </a:r>
            <a:r>
              <a:rPr lang="en-GB" sz="1800" dirty="0" smtClean="0"/>
              <a:t> </a:t>
            </a:r>
            <a:r>
              <a:rPr lang="en-GB" sz="1800" dirty="0" err="1" smtClean="0"/>
              <a:t>forskning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utdanning</a:t>
            </a:r>
            <a:r>
              <a:rPr lang="en-GB" sz="1800" dirty="0" smtClean="0"/>
              <a:t> – </a:t>
            </a:r>
            <a:r>
              <a:rPr lang="en-GB" sz="1800" dirty="0" err="1" smtClean="0"/>
              <a:t>overordnet</a:t>
            </a:r>
            <a:r>
              <a:rPr lang="en-GB" sz="1800" dirty="0" smtClean="0"/>
              <a:t> </a:t>
            </a:r>
            <a:r>
              <a:rPr lang="en-GB" sz="1800" dirty="0" err="1" smtClean="0"/>
              <a:t>punkt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strategiarbeidet</a:t>
            </a:r>
            <a:endParaRPr lang="en-GB" sz="1800" dirty="0" smtClean="0"/>
          </a:p>
          <a:p>
            <a:pPr lvl="1"/>
            <a:r>
              <a:rPr lang="en-GB" sz="1800" dirty="0" err="1" smtClean="0"/>
              <a:t>Særlig</a:t>
            </a:r>
            <a:r>
              <a:rPr lang="en-GB" sz="1800" dirty="0" smtClean="0"/>
              <a:t> </a:t>
            </a:r>
            <a:r>
              <a:rPr lang="en-GB" sz="1800" dirty="0" err="1" smtClean="0"/>
              <a:t>utfordrende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BA-</a:t>
            </a:r>
            <a:r>
              <a:rPr lang="en-GB" sz="1800" dirty="0" err="1" smtClean="0"/>
              <a:t>nivå</a:t>
            </a:r>
            <a:r>
              <a:rPr lang="en-GB" sz="1800" dirty="0" smtClean="0"/>
              <a:t> – </a:t>
            </a:r>
            <a:r>
              <a:rPr lang="en-GB" sz="1800" dirty="0" err="1" smtClean="0"/>
              <a:t>tenke</a:t>
            </a:r>
            <a:r>
              <a:rPr lang="en-GB" sz="1800" dirty="0" smtClean="0"/>
              <a:t> </a:t>
            </a:r>
            <a:r>
              <a:rPr lang="en-GB" sz="1800" dirty="0" err="1" smtClean="0"/>
              <a:t>klokt</a:t>
            </a:r>
            <a:r>
              <a:rPr lang="en-GB" sz="1800" dirty="0" smtClean="0"/>
              <a:t> her.</a:t>
            </a:r>
          </a:p>
          <a:p>
            <a:pPr lvl="1"/>
            <a:r>
              <a:rPr lang="en-GB" sz="1800" dirty="0" err="1"/>
              <a:t>Omdømme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merkevarebygging</a:t>
            </a:r>
            <a:r>
              <a:rPr lang="en-GB" sz="1800" dirty="0"/>
              <a:t>: </a:t>
            </a:r>
            <a:r>
              <a:rPr lang="en-GB" sz="1800" dirty="0" err="1"/>
              <a:t>Framsnakke</a:t>
            </a:r>
            <a:r>
              <a:rPr lang="en-GB" sz="1800" dirty="0"/>
              <a:t> </a:t>
            </a:r>
            <a:r>
              <a:rPr lang="en-GB" sz="1800" dirty="0" err="1" smtClean="0"/>
              <a:t>UiOs</a:t>
            </a:r>
            <a:r>
              <a:rPr lang="en-GB" sz="1800" dirty="0" smtClean="0"/>
              <a:t> </a:t>
            </a:r>
            <a:r>
              <a:rPr lang="en-GB" sz="1800" dirty="0" err="1" smtClean="0"/>
              <a:t>styrker</a:t>
            </a:r>
            <a:r>
              <a:rPr lang="en-GB" sz="1800" dirty="0" smtClean="0"/>
              <a:t> her</a:t>
            </a:r>
            <a:endParaRPr lang="en-GB" sz="1800" dirty="0"/>
          </a:p>
          <a:p>
            <a:r>
              <a:rPr lang="en-GB" sz="1800" dirty="0" err="1" smtClean="0"/>
              <a:t>Kultur</a:t>
            </a:r>
            <a:r>
              <a:rPr lang="en-GB" sz="1800" dirty="0" smtClean="0"/>
              <a:t> for å </a:t>
            </a:r>
            <a:r>
              <a:rPr lang="en-GB" sz="1800" dirty="0" err="1" smtClean="0"/>
              <a:t>prøve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feile</a:t>
            </a:r>
            <a:r>
              <a:rPr lang="en-GB" sz="1800" dirty="0" smtClean="0"/>
              <a:t>, </a:t>
            </a:r>
            <a:r>
              <a:rPr lang="en-GB" sz="1800" dirty="0" err="1" smtClean="0"/>
              <a:t>prøve</a:t>
            </a:r>
            <a:r>
              <a:rPr lang="en-GB" sz="1800" dirty="0" smtClean="0"/>
              <a:t> </a:t>
            </a:r>
            <a:r>
              <a:rPr lang="en-GB" sz="1800" dirty="0" err="1" smtClean="0"/>
              <a:t>ut</a:t>
            </a:r>
            <a:r>
              <a:rPr lang="en-GB" sz="1800" dirty="0" smtClean="0"/>
              <a:t> </a:t>
            </a:r>
            <a:r>
              <a:rPr lang="en-GB" sz="1800" dirty="0" err="1" smtClean="0"/>
              <a:t>nye</a:t>
            </a:r>
            <a:r>
              <a:rPr lang="en-GB" sz="1800" dirty="0" smtClean="0"/>
              <a:t> ting: </a:t>
            </a:r>
            <a:r>
              <a:rPr lang="en-GB" sz="1800" dirty="0" err="1" smtClean="0"/>
              <a:t>særlig</a:t>
            </a:r>
            <a:r>
              <a:rPr lang="en-GB" sz="1800" dirty="0" smtClean="0"/>
              <a:t> </a:t>
            </a:r>
            <a:r>
              <a:rPr lang="en-GB" sz="1800" dirty="0" err="1" smtClean="0"/>
              <a:t>viktig</a:t>
            </a:r>
            <a:r>
              <a:rPr lang="en-GB" sz="1800" dirty="0" smtClean="0"/>
              <a:t> for de </a:t>
            </a:r>
            <a:r>
              <a:rPr lang="en-GB" sz="1800" dirty="0" err="1" smtClean="0"/>
              <a:t>tverrfaglige</a:t>
            </a:r>
            <a:r>
              <a:rPr lang="en-GB" sz="1800" dirty="0" smtClean="0"/>
              <a:t> </a:t>
            </a:r>
            <a:r>
              <a:rPr lang="en-GB" sz="1800" dirty="0" err="1" smtClean="0"/>
              <a:t>arenaene</a:t>
            </a:r>
            <a:endParaRPr lang="en-GB" sz="1800" dirty="0" smtClean="0"/>
          </a:p>
          <a:p>
            <a:r>
              <a:rPr lang="en-GB" sz="1800" dirty="0" err="1" smtClean="0"/>
              <a:t>Digitalisering</a:t>
            </a:r>
            <a:r>
              <a:rPr lang="en-GB" sz="1800" dirty="0" smtClean="0"/>
              <a:t> – </a:t>
            </a:r>
            <a:r>
              <a:rPr lang="en-GB" sz="1800" dirty="0" err="1" smtClean="0"/>
              <a:t>Digitalt</a:t>
            </a:r>
            <a:r>
              <a:rPr lang="en-GB" sz="1800" dirty="0" smtClean="0"/>
              <a:t> </a:t>
            </a:r>
            <a:r>
              <a:rPr lang="en-GB" sz="1800" dirty="0" err="1" smtClean="0"/>
              <a:t>læringsmiljø</a:t>
            </a:r>
            <a:endParaRPr lang="en-GB" sz="1800" dirty="0" smtClean="0"/>
          </a:p>
          <a:p>
            <a:pPr lvl="1"/>
            <a:r>
              <a:rPr lang="en-GB" sz="1800" dirty="0" err="1" smtClean="0"/>
              <a:t>Investering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lokaler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bygg</a:t>
            </a:r>
            <a:r>
              <a:rPr lang="en-GB" sz="1800" dirty="0" smtClean="0"/>
              <a:t> </a:t>
            </a:r>
          </a:p>
          <a:p>
            <a:pPr lvl="1"/>
            <a:r>
              <a:rPr lang="en-GB" sz="1800" dirty="0" smtClean="0"/>
              <a:t>Digital </a:t>
            </a:r>
            <a:r>
              <a:rPr lang="en-GB" sz="1800" dirty="0" err="1" smtClean="0"/>
              <a:t>etikk</a:t>
            </a:r>
            <a:r>
              <a:rPr lang="en-GB" sz="1800" dirty="0" smtClean="0"/>
              <a:t>, digital </a:t>
            </a:r>
            <a:r>
              <a:rPr lang="en-GB" sz="1800" dirty="0" err="1" smtClean="0"/>
              <a:t>ledelse</a:t>
            </a:r>
            <a:endParaRPr lang="en-GB" sz="1800" dirty="0" smtClean="0"/>
          </a:p>
          <a:p>
            <a:r>
              <a:rPr lang="en-GB" sz="1800" dirty="0" err="1" smtClean="0"/>
              <a:t>Størst</a:t>
            </a:r>
            <a:r>
              <a:rPr lang="en-GB" sz="1800" dirty="0" smtClean="0"/>
              <a:t> gap </a:t>
            </a:r>
            <a:r>
              <a:rPr lang="en-GB" sz="1800" dirty="0" err="1" smtClean="0"/>
              <a:t>innen</a:t>
            </a:r>
            <a:r>
              <a:rPr lang="en-GB" sz="1800" dirty="0" smtClean="0"/>
              <a:t> “</a:t>
            </a:r>
            <a:r>
              <a:rPr lang="en-GB" sz="1800" dirty="0" err="1" smtClean="0"/>
              <a:t>Utnytte</a:t>
            </a:r>
            <a:r>
              <a:rPr lang="en-GB" sz="1800" dirty="0" smtClean="0"/>
              <a:t> </a:t>
            </a:r>
            <a:r>
              <a:rPr lang="en-GB" sz="1800" dirty="0" err="1" smtClean="0"/>
              <a:t>UiOs</a:t>
            </a:r>
            <a:r>
              <a:rPr lang="en-GB" sz="1800" dirty="0" smtClean="0"/>
              <a:t> </a:t>
            </a:r>
            <a:r>
              <a:rPr lang="en-GB" sz="1800" dirty="0" err="1" smtClean="0"/>
              <a:t>faglige</a:t>
            </a:r>
            <a:r>
              <a:rPr lang="en-GB" sz="1800" dirty="0" smtClean="0"/>
              <a:t> </a:t>
            </a:r>
            <a:r>
              <a:rPr lang="en-GB" sz="1800" dirty="0" err="1" smtClean="0"/>
              <a:t>bredde</a:t>
            </a:r>
            <a:r>
              <a:rPr lang="en-GB" sz="1800" dirty="0" smtClean="0"/>
              <a:t>” – </a:t>
            </a:r>
            <a:r>
              <a:rPr lang="en-GB" sz="1800" dirty="0" err="1" smtClean="0"/>
              <a:t>tenke</a:t>
            </a:r>
            <a:r>
              <a:rPr lang="en-GB" sz="1800" dirty="0" smtClean="0"/>
              <a:t> </a:t>
            </a:r>
            <a:r>
              <a:rPr lang="en-GB" sz="1800" dirty="0" err="1" smtClean="0"/>
              <a:t>langsiktig</a:t>
            </a:r>
            <a:r>
              <a:rPr lang="en-GB" sz="1800" dirty="0" smtClean="0"/>
              <a:t> om </a:t>
            </a:r>
            <a:r>
              <a:rPr lang="en-GB" sz="1800" dirty="0" err="1" smtClean="0"/>
              <a:t>dette</a:t>
            </a:r>
            <a:endParaRPr lang="en-GB" sz="1800" dirty="0" smtClean="0"/>
          </a:p>
          <a:p>
            <a:pPr lvl="1"/>
            <a:r>
              <a:rPr lang="en-GB" sz="1800" dirty="0" err="1" smtClean="0"/>
              <a:t>Eksponering</a:t>
            </a:r>
            <a:r>
              <a:rPr lang="en-GB" sz="1800" dirty="0" smtClean="0"/>
              <a:t> –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lenger</a:t>
            </a:r>
            <a:r>
              <a:rPr lang="en-GB" sz="1800" dirty="0" smtClean="0"/>
              <a:t> </a:t>
            </a:r>
            <a:r>
              <a:rPr lang="en-GB" sz="1800" dirty="0" err="1" smtClean="0"/>
              <a:t>sikt</a:t>
            </a:r>
            <a:r>
              <a:rPr lang="en-GB" sz="1800" dirty="0" smtClean="0"/>
              <a:t> </a:t>
            </a:r>
            <a:r>
              <a:rPr lang="en-GB" sz="1800" dirty="0" err="1" smtClean="0"/>
              <a:t>systematiske</a:t>
            </a:r>
            <a:r>
              <a:rPr lang="en-GB" sz="1800" dirty="0" smtClean="0"/>
              <a:t> </a:t>
            </a:r>
            <a:r>
              <a:rPr lang="en-GB" sz="1800" dirty="0" err="1" smtClean="0"/>
              <a:t>ordninger</a:t>
            </a:r>
            <a:r>
              <a:rPr lang="en-GB" sz="1800" dirty="0" smtClean="0"/>
              <a:t> </a:t>
            </a:r>
            <a:r>
              <a:rPr lang="en-GB" sz="1800" dirty="0" err="1" smtClean="0"/>
              <a:t>jf</a:t>
            </a:r>
            <a:r>
              <a:rPr lang="en-GB" sz="1800" dirty="0" smtClean="0"/>
              <a:t> NTNUs </a:t>
            </a:r>
            <a:r>
              <a:rPr lang="en-GB" sz="1800" dirty="0"/>
              <a:t>“</a:t>
            </a:r>
            <a:r>
              <a:rPr lang="en-GB" sz="1800" dirty="0" err="1" smtClean="0"/>
              <a:t>eksperter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/>
              <a:t>team</a:t>
            </a:r>
            <a:r>
              <a:rPr lang="en-GB" sz="1800" dirty="0" smtClean="0"/>
              <a:t>”</a:t>
            </a:r>
          </a:p>
          <a:p>
            <a:r>
              <a:rPr lang="en-GB" sz="1800" dirty="0" err="1" smtClean="0"/>
              <a:t>Kultur</a:t>
            </a:r>
            <a:r>
              <a:rPr lang="en-GB" sz="1800" dirty="0" smtClean="0"/>
              <a:t>- og </a:t>
            </a:r>
            <a:r>
              <a:rPr lang="en-GB" sz="1800" dirty="0" err="1" smtClean="0"/>
              <a:t>identitsprosess</a:t>
            </a:r>
            <a:r>
              <a:rPr lang="en-GB" sz="1800" dirty="0" smtClean="0"/>
              <a:t> </a:t>
            </a:r>
            <a:r>
              <a:rPr lang="en-GB" sz="1800" dirty="0" err="1" smtClean="0"/>
              <a:t>rundt</a:t>
            </a:r>
            <a:r>
              <a:rPr lang="en-GB" sz="1800" dirty="0" smtClean="0"/>
              <a:t> </a:t>
            </a:r>
            <a:r>
              <a:rPr lang="en-GB" sz="1800" dirty="0" err="1" smtClean="0"/>
              <a:t>hva</a:t>
            </a:r>
            <a:r>
              <a:rPr lang="en-GB" sz="1800" dirty="0" smtClean="0"/>
              <a:t> </a:t>
            </a:r>
            <a:r>
              <a:rPr lang="en-GB" sz="1800" dirty="0" err="1" smtClean="0"/>
              <a:t>det</a:t>
            </a:r>
            <a:r>
              <a:rPr lang="en-GB" sz="1800" dirty="0" smtClean="0"/>
              <a:t> </a:t>
            </a:r>
            <a:r>
              <a:rPr lang="en-GB" sz="1800" dirty="0" err="1" smtClean="0"/>
              <a:t>vil</a:t>
            </a:r>
            <a:r>
              <a:rPr lang="en-GB" sz="1800" dirty="0" smtClean="0"/>
              <a:t> </a:t>
            </a:r>
            <a:r>
              <a:rPr lang="en-GB" sz="1800" dirty="0" err="1" smtClean="0"/>
              <a:t>si</a:t>
            </a:r>
            <a:r>
              <a:rPr lang="en-GB" sz="1800" dirty="0" smtClean="0"/>
              <a:t> å </a:t>
            </a:r>
            <a:r>
              <a:rPr lang="en-GB" sz="1800" dirty="0" err="1" smtClean="0"/>
              <a:t>være</a:t>
            </a:r>
            <a:r>
              <a:rPr lang="en-GB" sz="1800" dirty="0" smtClean="0"/>
              <a:t> </a:t>
            </a:r>
            <a:r>
              <a:rPr lang="en-GB" sz="1800" dirty="0" err="1" smtClean="0"/>
              <a:t>Norges</a:t>
            </a:r>
            <a:r>
              <a:rPr lang="en-GB" sz="1800" dirty="0" smtClean="0"/>
              <a:t> </a:t>
            </a:r>
            <a:r>
              <a:rPr lang="en-GB" sz="1800" dirty="0" err="1" smtClean="0"/>
              <a:t>beste</a:t>
            </a:r>
            <a:r>
              <a:rPr lang="en-GB" sz="1800" dirty="0" smtClean="0"/>
              <a:t>/</a:t>
            </a:r>
            <a:r>
              <a:rPr lang="en-GB" sz="1800" dirty="0" err="1" smtClean="0"/>
              <a:t>Europeisk</a:t>
            </a:r>
            <a:r>
              <a:rPr lang="en-GB" sz="1800" dirty="0" smtClean="0"/>
              <a:t> </a:t>
            </a:r>
            <a:r>
              <a:rPr lang="en-GB" sz="1800" dirty="0" err="1" smtClean="0"/>
              <a:t>tetsjikt</a:t>
            </a:r>
            <a:r>
              <a:rPr lang="en-GB" sz="1800" dirty="0" smtClean="0"/>
              <a:t> </a:t>
            </a:r>
            <a:r>
              <a:rPr lang="en-GB" sz="1800" dirty="0" err="1" smtClean="0"/>
              <a:t>breddeuniversitet</a:t>
            </a:r>
            <a:r>
              <a:rPr lang="en-GB" sz="1800" dirty="0" smtClean="0"/>
              <a:t> –</a:t>
            </a:r>
            <a:r>
              <a:rPr lang="en-GB" sz="1800" dirty="0" err="1" smtClean="0"/>
              <a:t>Norges</a:t>
            </a:r>
            <a:r>
              <a:rPr lang="en-GB" sz="1800" dirty="0" smtClean="0"/>
              <a:t> </a:t>
            </a:r>
            <a:r>
              <a:rPr lang="en-GB" sz="1800" dirty="0" err="1" smtClean="0"/>
              <a:t>eneste</a:t>
            </a:r>
            <a:r>
              <a:rPr lang="en-GB" sz="1800" dirty="0" smtClean="0"/>
              <a:t> </a:t>
            </a:r>
            <a:r>
              <a:rPr lang="en-GB" sz="1800" dirty="0" err="1" smtClean="0"/>
              <a:t>universitet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europeisk</a:t>
            </a:r>
            <a:r>
              <a:rPr lang="en-GB" sz="1800" dirty="0" smtClean="0"/>
              <a:t> </a:t>
            </a:r>
            <a:r>
              <a:rPr lang="en-GB" sz="1800" dirty="0" err="1" smtClean="0"/>
              <a:t>innovasjonsranking</a:t>
            </a:r>
            <a:r>
              <a:rPr lang="en-GB" sz="1800" dirty="0" smtClean="0"/>
              <a:t>. </a:t>
            </a:r>
            <a:r>
              <a:rPr lang="en-GB" sz="1800" dirty="0" err="1" smtClean="0"/>
              <a:t>Hvem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dirty="0" err="1" smtClean="0"/>
              <a:t>våre</a:t>
            </a:r>
            <a:r>
              <a:rPr lang="en-GB" sz="1800" dirty="0" smtClean="0"/>
              <a:t> </a:t>
            </a:r>
            <a:r>
              <a:rPr lang="en-GB" sz="1800" dirty="0" err="1" smtClean="0"/>
              <a:t>kandidater</a:t>
            </a:r>
            <a:r>
              <a:rPr lang="en-GB" sz="18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192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 smtClean="0">
                <a:latin typeface="Palatino Linotype" panose="02040502050505030304" pitchFamily="18" charset="0"/>
              </a:rPr>
              <a:t>Satsing på utdanning -  milepæler våren 2018</a:t>
            </a:r>
            <a:endParaRPr lang="nb-NO" sz="3200" dirty="0"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 smtClean="0">
                <a:latin typeface="Palatino Linotype" panose="02040502050505030304" pitchFamily="18" charset="0"/>
              </a:rPr>
              <a:t>27. – 28. februar: seminar i utdanningskomite og med studieledere</a:t>
            </a:r>
          </a:p>
          <a:p>
            <a:pPr marL="0" indent="0">
              <a:buNone/>
            </a:pPr>
            <a:r>
              <a:rPr lang="nb-NO" sz="1800" dirty="0" smtClean="0">
                <a:latin typeface="Palatino Linotype" panose="02040502050505030304" pitchFamily="18" charset="0"/>
              </a:rPr>
              <a:t>Oppfølgning etter styremøtet: utdanningsledelse, samarbeid på tvers av enheter, mellom faglig og administrativ linje, begynne arbeid med å identifisere områder / tiltak fra utdanningssatsing som kan inngå i ny årsplan</a:t>
            </a:r>
          </a:p>
          <a:p>
            <a:r>
              <a:rPr lang="nb-NO" sz="1800" b="1" dirty="0" smtClean="0">
                <a:latin typeface="Palatino Linotype" panose="02040502050505030304" pitchFamily="18" charset="0"/>
              </a:rPr>
              <a:t>14. mars: møte i utdanningskomiteen</a:t>
            </a:r>
            <a:endParaRPr lang="nb-NO" sz="18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nb-NO" sz="1800" dirty="0" smtClean="0">
                <a:latin typeface="Palatino Linotype" panose="02040502050505030304" pitchFamily="18" charset="0"/>
              </a:rPr>
              <a:t>følge opp resultater fra seminar, sikre prosess og involvering på enhetene</a:t>
            </a:r>
          </a:p>
          <a:p>
            <a:r>
              <a:rPr lang="nb-NO" sz="1800" b="1" dirty="0" smtClean="0">
                <a:latin typeface="Palatino Linotype" panose="02040502050505030304" pitchFamily="18" charset="0"/>
              </a:rPr>
              <a:t>7. – 8. mai: styreseminar i Rosendal</a:t>
            </a:r>
            <a:endParaRPr lang="nb-NO" sz="18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nb-NO" sz="1800" dirty="0" smtClean="0">
                <a:latin typeface="Palatino Linotype" panose="02040502050505030304" pitchFamily="18" charset="0"/>
              </a:rPr>
              <a:t> </a:t>
            </a:r>
            <a:r>
              <a:rPr lang="nb-NO" sz="1800" dirty="0">
                <a:latin typeface="Palatino Linotype" panose="02040502050505030304" pitchFamily="18" charset="0"/>
              </a:rPr>
              <a:t>K</a:t>
            </a:r>
            <a:r>
              <a:rPr lang="nb-NO" sz="1800" dirty="0" smtClean="0">
                <a:latin typeface="Palatino Linotype" panose="02040502050505030304" pitchFamily="18" charset="0"/>
              </a:rPr>
              <a:t>onkretisere områder og tiltak  for satsing på utdanning før vedtak av årsplan i juni. Vedta neste trinn i arbeidsgruppen som ser opp oppfølging og begrunnelser</a:t>
            </a:r>
          </a:p>
          <a:p>
            <a:r>
              <a:rPr lang="nb-NO" sz="1800" b="1" dirty="0" smtClean="0">
                <a:latin typeface="Palatino Linotype" panose="02040502050505030304" pitchFamily="18" charset="0"/>
              </a:rPr>
              <a:t>15. mai: fellesmøte forum for forskningsdekaner og utdanningskomiteen</a:t>
            </a:r>
          </a:p>
          <a:p>
            <a:pPr marL="0" indent="0">
              <a:buNone/>
            </a:pPr>
            <a:r>
              <a:rPr lang="nb-NO" sz="1800" dirty="0" smtClean="0">
                <a:latin typeface="Palatino Linotype" panose="02040502050505030304" pitchFamily="18" charset="0"/>
              </a:rPr>
              <a:t>Følge opp tverrgående oppgaver knyttet til kopling forskning / utdanning; innovasjonsløftet; </a:t>
            </a:r>
            <a:r>
              <a:rPr lang="nb-NO" sz="1800" dirty="0" err="1" smtClean="0">
                <a:latin typeface="Palatino Linotype" panose="02040502050505030304" pitchFamily="18" charset="0"/>
              </a:rPr>
              <a:t>tverrfakultære</a:t>
            </a:r>
            <a:r>
              <a:rPr lang="nb-NO" sz="1800" dirty="0" smtClean="0">
                <a:latin typeface="Palatino Linotype" panose="02040502050505030304" pitchFamily="18" charset="0"/>
              </a:rPr>
              <a:t> satsinger; hvis tid: også internasjonalisering</a:t>
            </a:r>
          </a:p>
          <a:p>
            <a:r>
              <a:rPr lang="nb-NO" sz="1800" b="1" dirty="0" smtClean="0">
                <a:latin typeface="Palatino Linotype" panose="02040502050505030304" pitchFamily="18" charset="0"/>
              </a:rPr>
              <a:t>19. juni: møte i universitetsstyret, </a:t>
            </a:r>
            <a:r>
              <a:rPr lang="nb-NO" sz="1800" dirty="0" smtClean="0">
                <a:latin typeface="Palatino Linotype" panose="02040502050505030304" pitchFamily="18" charset="0"/>
              </a:rPr>
              <a:t>vedtak årsplan og budsjett</a:t>
            </a:r>
          </a:p>
          <a:p>
            <a:pPr marL="0" indent="0">
              <a:buNone/>
            </a:pPr>
            <a:endParaRPr lang="nb-NO" sz="1800" dirty="0" smtClean="0"/>
          </a:p>
        </p:txBody>
      </p:sp>
    </p:spTree>
    <p:extLst>
      <p:ext uri="{BB962C8B-B14F-4D97-AF65-F5344CB8AC3E}">
        <p14:creationId xmlns:p14="http://schemas.microsoft.com/office/powerpoint/2010/main" val="182608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19662</TotalTime>
  <Words>773</Words>
  <Application>Microsoft Office PowerPoint</Application>
  <PresentationFormat>Egendefinert</PresentationFormat>
  <Paragraphs>91</Paragraphs>
  <Slides>10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Satsing på utdanning, oppsummering av seminar på Losby Gods, 27.-28. februar 2018</vt:lpstr>
      <vt:lpstr>Losby Vilje til samspill &amp; respekt for ulikhet</vt:lpstr>
      <vt:lpstr>Felles ambisjonsnivå, ulike spor</vt:lpstr>
      <vt:lpstr>Losby Utdanningsledelse: noen vanskeligheter</vt:lpstr>
      <vt:lpstr>Oppsummering av gruppearbeid dag 2 </vt:lpstr>
      <vt:lpstr>Overordnet oppsummering</vt:lpstr>
      <vt:lpstr>Kort sikt – Årsplan (1)</vt:lpstr>
      <vt:lpstr>Kort sikt – Årsplan (2)</vt:lpstr>
      <vt:lpstr>Lenger sikt - Strategiprosess</vt:lpstr>
      <vt:lpstr>Satsing på utdanning -  milepæler våren 2018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Cecilia Løyning Stokkeland</dc:creator>
  <cp:lastModifiedBy>Kirsti Margrethe Mortensen</cp:lastModifiedBy>
  <cp:revision>172</cp:revision>
  <cp:lastPrinted>2018-01-23T09:43:43Z</cp:lastPrinted>
  <dcterms:created xsi:type="dcterms:W3CDTF">2017-12-04T08:25:13Z</dcterms:created>
  <dcterms:modified xsi:type="dcterms:W3CDTF">2018-03-09T10:05:29Z</dcterms:modified>
</cp:coreProperties>
</file>