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331" r:id="rId2"/>
    <p:sldId id="332" r:id="rId3"/>
    <p:sldId id="337" r:id="rId4"/>
    <p:sldId id="338" r:id="rId5"/>
    <p:sldId id="339" r:id="rId6"/>
    <p:sldId id="340" r:id="rId7"/>
  </p:sldIdLst>
  <p:sldSz cx="12192000" cy="6858000"/>
  <p:notesSz cx="9931400" cy="1436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67" userDrawn="1">
          <p15:clr>
            <a:srgbClr val="A4A3A4"/>
          </p15:clr>
        </p15:guide>
        <p15:guide id="2" pos="7439" userDrawn="1">
          <p15:clr>
            <a:srgbClr val="A4A3A4"/>
          </p15:clr>
        </p15:guide>
        <p15:guide id="3" pos="604" userDrawn="1">
          <p15:clr>
            <a:srgbClr val="A4A3A4"/>
          </p15:clr>
        </p15:guide>
        <p15:guide id="4" orient="horz" pos="1185" userDrawn="1">
          <p15:clr>
            <a:srgbClr val="A4A3A4"/>
          </p15:clr>
        </p15:guide>
        <p15:guide id="5" orient="horz" pos="1570" userDrawn="1">
          <p15:clr>
            <a:srgbClr val="A4A3A4"/>
          </p15:clr>
        </p15:guide>
        <p15:guide id="6" orient="horz" pos="4042" userDrawn="1">
          <p15:clr>
            <a:srgbClr val="A4A3A4"/>
          </p15:clr>
        </p15:guide>
        <p15:guide id="7" pos="211" userDrawn="1">
          <p15:clr>
            <a:srgbClr val="A4A3A4"/>
          </p15:clr>
        </p15:guide>
        <p15:guide id="8" orient="horz" pos="142" userDrawn="1">
          <p15:clr>
            <a:srgbClr val="A4A3A4"/>
          </p15:clr>
        </p15:guide>
        <p15:guide id="9" orient="horz" pos="2546" userDrawn="1">
          <p15:clr>
            <a:srgbClr val="A4A3A4"/>
          </p15:clr>
        </p15:guide>
        <p15:guide id="10" pos="5352" userDrawn="1">
          <p15:clr>
            <a:srgbClr val="A4A3A4"/>
          </p15:clr>
        </p15:guide>
        <p15:guide id="11" orient="horz" pos="383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if Johnny Johannessen" initials="LJJ" lastIdx="1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8" autoAdjust="0"/>
    <p:restoredTop sz="77160" autoAdjust="0"/>
  </p:normalViewPr>
  <p:slideViewPr>
    <p:cSldViewPr snapToGrid="0" showGuides="1">
      <p:cViewPr>
        <p:scale>
          <a:sx n="50" d="100"/>
          <a:sy n="50" d="100"/>
        </p:scale>
        <p:origin x="-518" y="-437"/>
      </p:cViewPr>
      <p:guideLst>
        <p:guide orient="horz" pos="867"/>
        <p:guide orient="horz" pos="1185"/>
        <p:guide orient="horz" pos="1570"/>
        <p:guide orient="horz" pos="4042"/>
        <p:guide orient="horz" pos="142"/>
        <p:guide orient="horz" pos="2546"/>
        <p:guide orient="horz" pos="3838"/>
        <p:guide pos="7439"/>
        <p:guide pos="604"/>
        <p:guide pos="211"/>
        <p:guide pos="535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1" d="100"/>
          <a:sy n="41" d="100"/>
        </p:scale>
        <p:origin x="-936" y="-115"/>
      </p:cViewPr>
      <p:guideLst>
        <p:guide orient="horz" pos="4524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6100" y="0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D1298-483E-4690-A3A2-AF6238AD68E9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6100" y="13642975"/>
            <a:ext cx="4303713" cy="720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EA7C9-0EBE-4181-905A-AD13B7E983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475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606" cy="720680"/>
          </a:xfrm>
          <a:prstGeom prst="rect">
            <a:avLst/>
          </a:prstGeom>
        </p:spPr>
        <p:txBody>
          <a:bodyPr vert="horz" lIns="132817" tIns="66408" rIns="132817" bIns="66408" rtlCol="0"/>
          <a:lstStyle>
            <a:lvl1pPr algn="l">
              <a:defRPr sz="17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625497" y="1"/>
            <a:ext cx="4303606" cy="720680"/>
          </a:xfrm>
          <a:prstGeom prst="rect">
            <a:avLst/>
          </a:prstGeom>
        </p:spPr>
        <p:txBody>
          <a:bodyPr vert="horz" lIns="132817" tIns="66408" rIns="132817" bIns="66408" rtlCol="0"/>
          <a:lstStyle>
            <a:lvl1pPr algn="r">
              <a:defRPr sz="1700"/>
            </a:lvl1pPr>
          </a:lstStyle>
          <a:p>
            <a:fld id="{5D1DD9B3-DFBA-461A-A7CC-A5E2170B1D3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58813" y="1795463"/>
            <a:ext cx="8613775" cy="4846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817" tIns="66408" rIns="132817" bIns="6640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93140" y="6912531"/>
            <a:ext cx="7945120" cy="5655707"/>
          </a:xfrm>
          <a:prstGeom prst="rect">
            <a:avLst/>
          </a:prstGeom>
        </p:spPr>
        <p:txBody>
          <a:bodyPr vert="horz" lIns="132817" tIns="66408" rIns="132817" bIns="66408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13643023"/>
            <a:ext cx="4303606" cy="720678"/>
          </a:xfrm>
          <a:prstGeom prst="rect">
            <a:avLst/>
          </a:prstGeom>
        </p:spPr>
        <p:txBody>
          <a:bodyPr vert="horz" lIns="132817" tIns="66408" rIns="132817" bIns="66408" rtlCol="0" anchor="b"/>
          <a:lstStyle>
            <a:lvl1pPr algn="l">
              <a:defRPr sz="17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625497" y="13643023"/>
            <a:ext cx="4303606" cy="720678"/>
          </a:xfrm>
          <a:prstGeom prst="rect">
            <a:avLst/>
          </a:prstGeom>
        </p:spPr>
        <p:txBody>
          <a:bodyPr vert="horz" lIns="132817" tIns="66408" rIns="132817" bIns="66408" rtlCol="0" anchor="b"/>
          <a:lstStyle>
            <a:lvl1pPr algn="r">
              <a:defRPr sz="1700"/>
            </a:lvl1pPr>
          </a:lstStyle>
          <a:p>
            <a:fld id="{CB4DED2D-611D-41A2-80B1-9076D4FF46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1538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ED2D-611D-41A2-80B1-9076D4FF46D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4247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ED2D-611D-41A2-80B1-9076D4FF46D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1388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 err="1" smtClean="0"/>
              <a:t>Eks</a:t>
            </a:r>
            <a:r>
              <a:rPr lang="en-US" sz="1100" dirty="0" smtClean="0"/>
              <a:t> </a:t>
            </a:r>
            <a:r>
              <a:rPr lang="en-US" sz="1100" dirty="0" err="1" smtClean="0"/>
              <a:t>på</a:t>
            </a:r>
            <a:r>
              <a:rPr lang="en-US" sz="1100" dirty="0" smtClean="0"/>
              <a:t> </a:t>
            </a:r>
            <a:r>
              <a:rPr lang="en-US" sz="1100" smtClean="0"/>
              <a:t>metodeundervisning</a:t>
            </a:r>
            <a:r>
              <a:rPr lang="en-US" sz="1100" dirty="0" smtClean="0"/>
              <a:t> </a:t>
            </a:r>
            <a:r>
              <a:rPr lang="en-US" sz="1100" dirty="0" err="1" smtClean="0"/>
              <a:t>som</a:t>
            </a:r>
            <a:r>
              <a:rPr lang="en-US" sz="1100" dirty="0" smtClean="0"/>
              <a:t> </a:t>
            </a:r>
            <a:r>
              <a:rPr lang="en-US" sz="1100" dirty="0" err="1" smtClean="0"/>
              <a:t>innfallsvinkel</a:t>
            </a:r>
            <a:r>
              <a:rPr lang="en-US" sz="1100" dirty="0" smtClean="0"/>
              <a:t> </a:t>
            </a:r>
            <a:r>
              <a:rPr lang="en-US" sz="1100" dirty="0" err="1" smtClean="0"/>
              <a:t>til</a:t>
            </a:r>
            <a:r>
              <a:rPr lang="en-US" sz="1100" dirty="0" smtClean="0"/>
              <a:t> </a:t>
            </a:r>
            <a:r>
              <a:rPr lang="en-US" sz="1100" dirty="0" err="1" smtClean="0"/>
              <a:t>styrking</a:t>
            </a:r>
            <a:r>
              <a:rPr lang="en-US" sz="1100" dirty="0" smtClean="0"/>
              <a:t> </a:t>
            </a:r>
            <a:r>
              <a:rPr lang="en-US" sz="1100" dirty="0" err="1" smtClean="0"/>
              <a:t>av</a:t>
            </a:r>
            <a:r>
              <a:rPr lang="en-US" sz="1100" dirty="0" smtClean="0"/>
              <a:t> </a:t>
            </a:r>
            <a:r>
              <a:rPr lang="en-US" sz="1100" dirty="0" err="1" smtClean="0"/>
              <a:t>kobling</a:t>
            </a:r>
            <a:r>
              <a:rPr lang="en-US" sz="1100" dirty="0" smtClean="0"/>
              <a:t> </a:t>
            </a:r>
            <a:r>
              <a:rPr lang="en-US" sz="1100" dirty="0" err="1" smtClean="0"/>
              <a:t>forskning</a:t>
            </a:r>
            <a:r>
              <a:rPr lang="en-US" sz="1100" dirty="0" smtClean="0"/>
              <a:t>/</a:t>
            </a:r>
            <a:r>
              <a:rPr lang="en-US" sz="1100" dirty="0" err="1" smtClean="0"/>
              <a:t>utdanning</a:t>
            </a:r>
            <a:r>
              <a:rPr lang="en-US" sz="1100" dirty="0" smtClean="0"/>
              <a:t>:</a:t>
            </a:r>
          </a:p>
          <a:p>
            <a:r>
              <a:rPr lang="nb-NO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 SV: mini-feltarbeid (kan være i tilknytning til virksomheter, eller åpent), prøve ut analytiske/teoretiske tilnærminger i praksis, </a:t>
            </a:r>
          </a:p>
          <a:p>
            <a:r>
              <a:rPr lang="nb-NO" sz="11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 Jus: rollespill</a:t>
            </a: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ED2D-611D-41A2-80B1-9076D4FF46D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8438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9545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894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9385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048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0362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154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3822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6869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992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041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8ABC-68F2-436E-9947-0A4EC600977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43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28ABC-68F2-436E-9947-0A4EC6009779}" type="datetimeFigureOut">
              <a:rPr lang="nb-NO" smtClean="0"/>
              <a:t>12.03.2018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1F568-92D7-4BB9-AD14-B4C7F5E3755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718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no/url?sa=i&amp;rct=j&amp;q=&amp;esrc=s&amp;source=imgres&amp;cd=&amp;cad=rja&amp;uact=8&amp;ved=2ahUKEwjlqb2jocXZAhVKEVAKHf2QA0AQjRx6BAgAEAY&amp;url=http://www.geilodekor.no/work/&amp;psig=AOvVaw3m9niD7q4_VxvJogkK7iNa&amp;ust=151979220040950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373" y="274464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dirty="0" smtClean="0">
                <a:latin typeface="Palatino Linotype" panose="02040502050505030304" pitchFamily="18" charset="0"/>
              </a:rPr>
              <a:t>Satsing på utdanning, oppsummering etter seminar på Losby Gods, 27.-28. februar </a:t>
            </a:r>
            <a:r>
              <a:rPr lang="nb-NO" dirty="0" smtClean="0">
                <a:latin typeface="Palatino Linotype" panose="02040502050505030304" pitchFamily="18" charset="0"/>
              </a:rPr>
              <a:t>2018, </a:t>
            </a:r>
            <a:br>
              <a:rPr lang="nb-NO" dirty="0" smtClean="0">
                <a:latin typeface="Palatino Linotype" panose="02040502050505030304" pitchFamily="18" charset="0"/>
              </a:rPr>
            </a:br>
            <a:r>
              <a:rPr lang="nb-NO" sz="3100" dirty="0" smtClean="0">
                <a:solidFill>
                  <a:schemeClr val="bg1">
                    <a:lumMod val="65000"/>
                  </a:schemeClr>
                </a:solidFill>
                <a:latin typeface="Palatino Linotype" panose="02040502050505030304" pitchFamily="18" charset="0"/>
              </a:rPr>
              <a:t>revidert etter innspill fra utdanningskomiteen</a:t>
            </a:r>
            <a:endParaRPr lang="nb-NO" sz="3100" dirty="0">
              <a:solidFill>
                <a:schemeClr val="bg1">
                  <a:lumMod val="65000"/>
                </a:schemeClr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83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416" y="1274902"/>
            <a:ext cx="3667948" cy="4351338"/>
          </a:xfrm>
        </p:spPr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r>
              <a:rPr lang="nb-NO" sz="1800" dirty="0" smtClean="0"/>
              <a:t>Vilje og ønske om å løfte sammen</a:t>
            </a:r>
          </a:p>
          <a:p>
            <a:r>
              <a:rPr lang="nb-NO" sz="1800" dirty="0" smtClean="0"/>
              <a:t>Ser på erfaringsdeling som nyttig og verdifullt</a:t>
            </a:r>
          </a:p>
          <a:p>
            <a:r>
              <a:rPr lang="nb-NO" sz="1800" dirty="0"/>
              <a:t>M</a:t>
            </a:r>
            <a:r>
              <a:rPr lang="nb-NO" sz="1800" dirty="0" smtClean="0"/>
              <a:t>ange gode strategiske og godt ledede prosesser på gang</a:t>
            </a:r>
          </a:p>
          <a:p>
            <a:endParaRPr lang="nb-NO" sz="1800" dirty="0" smtClean="0"/>
          </a:p>
          <a:p>
            <a:r>
              <a:rPr lang="nb-NO" sz="1800" dirty="0" smtClean="0"/>
              <a:t>Utdanningskultur på UiO bygger på felles verdier og lokalt eierskap</a:t>
            </a:r>
          </a:p>
          <a:p>
            <a:endParaRPr lang="nb-NO" dirty="0" smtClean="0"/>
          </a:p>
        </p:txBody>
      </p:sp>
      <p:pic>
        <p:nvPicPr>
          <p:cNvPr id="5" name="Picture 2" descr="Image result for skispor svart hvitt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565" y="1693711"/>
            <a:ext cx="2760228" cy="1552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13563" y="3423700"/>
            <a:ext cx="2760228" cy="1688789"/>
          </a:xfrm>
          <a:prstGeom prst="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4613565" y="725259"/>
            <a:ext cx="2909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/>
              <a:t>Felles</a:t>
            </a:r>
            <a:r>
              <a:rPr lang="en-GB" b="1" dirty="0" smtClean="0"/>
              <a:t> </a:t>
            </a:r>
            <a:r>
              <a:rPr lang="en-GB" b="1" dirty="0" err="1" smtClean="0"/>
              <a:t>ambisjonsnivå</a:t>
            </a:r>
            <a:r>
              <a:rPr lang="en-GB" b="1" dirty="0" smtClean="0"/>
              <a:t> </a:t>
            </a:r>
            <a:br>
              <a:rPr lang="en-GB" b="1" dirty="0" smtClean="0"/>
            </a:br>
            <a:r>
              <a:rPr lang="en-GB" b="1" dirty="0" smtClean="0"/>
              <a:t>– </a:t>
            </a:r>
            <a:r>
              <a:rPr lang="en-GB" b="1" dirty="0" err="1" smtClean="0"/>
              <a:t>ulike</a:t>
            </a:r>
            <a:r>
              <a:rPr lang="en-GB" b="1" dirty="0" smtClean="0"/>
              <a:t> </a:t>
            </a:r>
            <a:r>
              <a:rPr lang="en-GB" b="1" dirty="0" err="1" smtClean="0"/>
              <a:t>spor</a:t>
            </a:r>
            <a:endParaRPr lang="en-GB" b="1" dirty="0"/>
          </a:p>
        </p:txBody>
      </p:sp>
      <p:sp>
        <p:nvSpPr>
          <p:cNvPr id="9" name="TekstSylinder 8"/>
          <p:cNvSpPr txBox="1"/>
          <p:nvPr/>
        </p:nvSpPr>
        <p:spPr>
          <a:xfrm>
            <a:off x="445895" y="724214"/>
            <a:ext cx="3756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/>
              <a:t>Vilje</a:t>
            </a:r>
            <a:r>
              <a:rPr lang="en-GB" b="1" dirty="0" smtClean="0"/>
              <a:t> </a:t>
            </a:r>
            <a:r>
              <a:rPr lang="en-GB" b="1" dirty="0" err="1" smtClean="0"/>
              <a:t>til</a:t>
            </a:r>
            <a:r>
              <a:rPr lang="en-GB" b="1" dirty="0" smtClean="0"/>
              <a:t> </a:t>
            </a:r>
            <a:r>
              <a:rPr lang="en-GB" b="1" dirty="0" err="1" smtClean="0"/>
              <a:t>samspill</a:t>
            </a:r>
            <a:r>
              <a:rPr lang="en-GB" b="1" dirty="0" smtClean="0"/>
              <a:t> </a:t>
            </a:r>
            <a:r>
              <a:rPr lang="en-GB" b="1" dirty="0" err="1" smtClean="0"/>
              <a:t>og</a:t>
            </a:r>
            <a:r>
              <a:rPr lang="en-GB" b="1" dirty="0" smtClean="0"/>
              <a:t> </a:t>
            </a:r>
            <a:r>
              <a:rPr lang="en-GB" b="1" dirty="0" err="1" smtClean="0"/>
              <a:t>respekt</a:t>
            </a:r>
            <a:r>
              <a:rPr lang="en-GB" b="1" dirty="0" smtClean="0"/>
              <a:t> for </a:t>
            </a:r>
            <a:r>
              <a:rPr lang="en-GB" b="1" dirty="0" err="1" smtClean="0"/>
              <a:t>ulikhet</a:t>
            </a:r>
            <a:endParaRPr lang="en-GB" b="1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7914403" y="750874"/>
            <a:ext cx="410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/>
              <a:t>Utdanningsledelse</a:t>
            </a:r>
            <a:r>
              <a:rPr lang="en-GB" b="1" dirty="0" smtClean="0"/>
              <a:t>: </a:t>
            </a:r>
            <a:r>
              <a:rPr lang="en-GB" b="1" dirty="0" err="1" smtClean="0"/>
              <a:t>noen</a:t>
            </a:r>
            <a:r>
              <a:rPr lang="en-GB" b="1" dirty="0" smtClean="0"/>
              <a:t> </a:t>
            </a:r>
            <a:r>
              <a:rPr lang="en-GB" b="1" dirty="0" err="1" smtClean="0"/>
              <a:t>vanskeligheter</a:t>
            </a:r>
            <a:endParaRPr lang="en-GB" b="1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7914403" y="1488349"/>
            <a:ext cx="410787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Spørsmål: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/>
              <a:t>Mandat?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/>
              <a:t>Ressurser?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/>
              <a:t>Nivåer?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/>
              <a:t>Helhet?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/>
              <a:t>Myndighet, handlingsrom, roller, tillit?</a:t>
            </a:r>
          </a:p>
          <a:p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b="1" dirty="0" smtClean="0"/>
              <a:t>Dilemmaer</a:t>
            </a:r>
            <a:r>
              <a:rPr lang="nb-NO" dirty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/>
              <a:t>Eksterne forventninger versus interne logikker?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/>
              <a:t>Høyere ambisjonsnivå  versus ressursbehov?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/>
              <a:t>Informasjonsflyt: rask / uferdig versus langsom / velformulert?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dirty="0"/>
              <a:t>Endringstakt og fornyelse: tempo versus forankring?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629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err="1" smtClean="0">
                <a:latin typeface="Palatino Linotype" pitchFamily="18" charset="0"/>
              </a:rPr>
              <a:t>Prioriteringer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på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kort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og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lang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sikt</a:t>
            </a:r>
            <a:r>
              <a:rPr lang="en-GB" sz="3200" dirty="0" smtClean="0">
                <a:latin typeface="Palatino Linotype" pitchFamily="18" charset="0"/>
              </a:rPr>
              <a:t>: </a:t>
            </a:r>
            <a:r>
              <a:rPr lang="en-GB" sz="3200" dirty="0" err="1" smtClean="0">
                <a:latin typeface="Palatino Linotype" pitchFamily="18" charset="0"/>
              </a:rPr>
              <a:t>Overordnet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oppsummering</a:t>
            </a:r>
            <a:endParaRPr lang="en-GB" sz="3200" dirty="0">
              <a:latin typeface="Palatino Linotype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68740" y="2041072"/>
            <a:ext cx="10657764" cy="3622750"/>
          </a:xfrm>
        </p:spPr>
        <p:txBody>
          <a:bodyPr>
            <a:normAutofit/>
          </a:bodyPr>
          <a:lstStyle/>
          <a:p>
            <a:r>
              <a:rPr lang="en-GB" sz="1800" dirty="0" err="1"/>
              <a:t>Viktig</a:t>
            </a:r>
            <a:r>
              <a:rPr lang="en-GB" sz="1800" dirty="0"/>
              <a:t> å </a:t>
            </a:r>
            <a:r>
              <a:rPr lang="en-GB" sz="1800" dirty="0" err="1"/>
              <a:t>bygge</a:t>
            </a:r>
            <a:r>
              <a:rPr lang="en-GB" sz="1800" dirty="0"/>
              <a:t> </a:t>
            </a:r>
            <a:r>
              <a:rPr lang="en-GB" sz="1800" dirty="0" err="1"/>
              <a:t>videre</a:t>
            </a:r>
            <a:r>
              <a:rPr lang="en-GB" sz="1800" dirty="0"/>
              <a:t> </a:t>
            </a:r>
            <a:r>
              <a:rPr lang="en-GB" sz="1800" dirty="0" err="1"/>
              <a:t>på</a:t>
            </a:r>
            <a:r>
              <a:rPr lang="en-GB" sz="1800" dirty="0"/>
              <a:t> </a:t>
            </a:r>
            <a:r>
              <a:rPr lang="en-GB" sz="1800" dirty="0" err="1"/>
              <a:t>det</a:t>
            </a:r>
            <a:r>
              <a:rPr lang="en-GB" sz="1800" dirty="0"/>
              <a:t> </a:t>
            </a:r>
            <a:r>
              <a:rPr lang="en-GB" sz="1800" dirty="0" err="1"/>
              <a:t>gode</a:t>
            </a:r>
            <a:r>
              <a:rPr lang="en-GB" sz="1800" dirty="0"/>
              <a:t> </a:t>
            </a:r>
            <a:r>
              <a:rPr lang="en-GB" sz="1800" dirty="0" err="1"/>
              <a:t>arbeidet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er</a:t>
            </a:r>
            <a:r>
              <a:rPr lang="en-GB" sz="1800" dirty="0"/>
              <a:t> </a:t>
            </a:r>
            <a:r>
              <a:rPr lang="en-GB" sz="1800" dirty="0" err="1"/>
              <a:t>gjort</a:t>
            </a:r>
            <a:r>
              <a:rPr lang="en-GB" sz="1800" dirty="0"/>
              <a:t> over </a:t>
            </a:r>
            <a:r>
              <a:rPr lang="en-GB" sz="1800" dirty="0" err="1"/>
              <a:t>flere</a:t>
            </a:r>
            <a:r>
              <a:rPr lang="en-GB" sz="1800" dirty="0"/>
              <a:t> </a:t>
            </a:r>
            <a:r>
              <a:rPr lang="en-GB" sz="1800" dirty="0" err="1"/>
              <a:t>år</a:t>
            </a:r>
            <a:r>
              <a:rPr lang="en-GB" sz="1800" dirty="0"/>
              <a:t>, men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ikke</a:t>
            </a:r>
            <a:r>
              <a:rPr lang="en-GB" sz="1800" dirty="0"/>
              <a:t> </a:t>
            </a:r>
            <a:r>
              <a:rPr lang="en-GB" sz="1800" dirty="0" err="1"/>
              <a:t>kan</a:t>
            </a:r>
            <a:r>
              <a:rPr lang="en-GB" sz="1800" dirty="0"/>
              <a:t> </a:t>
            </a:r>
            <a:r>
              <a:rPr lang="en-GB" sz="1800" dirty="0" err="1"/>
              <a:t>betraktes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ferdig</a:t>
            </a:r>
            <a:r>
              <a:rPr lang="en-GB" sz="1800" dirty="0"/>
              <a:t>. </a:t>
            </a:r>
            <a:r>
              <a:rPr lang="en-GB" sz="1800" dirty="0" err="1"/>
              <a:t>Er</a:t>
            </a:r>
            <a:r>
              <a:rPr lang="en-GB" sz="1800" dirty="0"/>
              <a:t> </a:t>
            </a:r>
            <a:r>
              <a:rPr lang="en-GB" sz="1800" dirty="0" err="1"/>
              <a:t>suksesskriterier</a:t>
            </a:r>
            <a:r>
              <a:rPr lang="en-GB" sz="1800" dirty="0"/>
              <a:t>/</a:t>
            </a:r>
            <a:r>
              <a:rPr lang="en-GB" sz="1800" dirty="0" err="1"/>
              <a:t>grunnlag</a:t>
            </a:r>
            <a:r>
              <a:rPr lang="en-GB" sz="1800" dirty="0"/>
              <a:t> for at vi </a:t>
            </a:r>
            <a:r>
              <a:rPr lang="en-GB" sz="1800" dirty="0" err="1"/>
              <a:t>kan</a:t>
            </a:r>
            <a:r>
              <a:rPr lang="en-GB" sz="1800" dirty="0"/>
              <a:t> </a:t>
            </a:r>
            <a:r>
              <a:rPr lang="en-GB" sz="1800" dirty="0" err="1"/>
              <a:t>lykkes</a:t>
            </a:r>
            <a:r>
              <a:rPr lang="en-GB" sz="1800" dirty="0"/>
              <a:t> med </a:t>
            </a:r>
            <a:r>
              <a:rPr lang="en-GB" sz="1800" dirty="0" err="1"/>
              <a:t>nye</a:t>
            </a:r>
            <a:r>
              <a:rPr lang="en-GB" sz="1800" dirty="0"/>
              <a:t> </a:t>
            </a:r>
            <a:r>
              <a:rPr lang="en-GB" sz="1800" dirty="0" err="1"/>
              <a:t>tiltak</a:t>
            </a:r>
            <a:r>
              <a:rPr lang="en-GB" sz="1800" dirty="0"/>
              <a:t>/</a:t>
            </a:r>
            <a:r>
              <a:rPr lang="en-GB" sz="1800" dirty="0" err="1"/>
              <a:t>områder</a:t>
            </a:r>
            <a:r>
              <a:rPr lang="en-GB" sz="1800" dirty="0"/>
              <a:t> </a:t>
            </a:r>
            <a:endParaRPr lang="en-GB" sz="1800" dirty="0" smtClean="0"/>
          </a:p>
          <a:p>
            <a:r>
              <a:rPr lang="en-GB" sz="1800" dirty="0" err="1" smtClean="0"/>
              <a:t>Enighet</a:t>
            </a:r>
            <a:r>
              <a:rPr lang="en-GB" sz="1800" dirty="0" smtClean="0"/>
              <a:t> om at </a:t>
            </a:r>
            <a:r>
              <a:rPr lang="en-GB" sz="1800" dirty="0" err="1" smtClean="0"/>
              <a:t>satsingen</a:t>
            </a:r>
            <a:r>
              <a:rPr lang="en-GB" sz="1800" dirty="0" smtClean="0"/>
              <a:t> </a:t>
            </a:r>
            <a:r>
              <a:rPr lang="en-GB" sz="1800" dirty="0" err="1" smtClean="0"/>
              <a:t>både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kort</a:t>
            </a:r>
            <a:r>
              <a:rPr lang="en-GB" sz="1800" dirty="0" smtClean="0"/>
              <a:t> og </a:t>
            </a:r>
            <a:r>
              <a:rPr lang="en-GB" sz="1800" dirty="0" err="1" smtClean="0"/>
              <a:t>lang</a:t>
            </a:r>
            <a:r>
              <a:rPr lang="en-GB" sz="1800" dirty="0" smtClean="0"/>
              <a:t> </a:t>
            </a:r>
            <a:r>
              <a:rPr lang="en-GB" sz="1800" dirty="0" err="1" smtClean="0"/>
              <a:t>sikt</a:t>
            </a:r>
            <a:r>
              <a:rPr lang="en-GB" sz="1800" dirty="0" smtClean="0"/>
              <a:t> </a:t>
            </a:r>
            <a:r>
              <a:rPr lang="en-GB" sz="1800" dirty="0" err="1" smtClean="0"/>
              <a:t>struktureres</a:t>
            </a:r>
            <a:r>
              <a:rPr lang="en-GB" sz="1800" dirty="0" smtClean="0"/>
              <a:t> </a:t>
            </a:r>
            <a:r>
              <a:rPr lang="en-GB" sz="1800" dirty="0" err="1" smtClean="0"/>
              <a:t>rundt</a:t>
            </a:r>
            <a:r>
              <a:rPr lang="en-GB" sz="1800" dirty="0" smtClean="0"/>
              <a:t> de </a:t>
            </a:r>
            <a:r>
              <a:rPr lang="en-GB" sz="1800" dirty="0" err="1" smtClean="0"/>
              <a:t>tre</a:t>
            </a:r>
            <a:r>
              <a:rPr lang="en-GB" sz="1800" dirty="0" smtClean="0"/>
              <a:t> </a:t>
            </a:r>
            <a:r>
              <a:rPr lang="en-GB" sz="1800" dirty="0" err="1" smtClean="0"/>
              <a:t>hovedområdene</a:t>
            </a:r>
            <a:r>
              <a:rPr lang="en-GB" sz="1800" dirty="0" smtClean="0"/>
              <a:t>:</a:t>
            </a:r>
          </a:p>
          <a:p>
            <a:pPr lvl="1"/>
            <a:r>
              <a:rPr lang="en-GB" sz="1800" dirty="0" err="1" smtClean="0"/>
              <a:t>Styrke</a:t>
            </a:r>
            <a:r>
              <a:rPr lang="en-GB" sz="1800" dirty="0" smtClean="0"/>
              <a:t> </a:t>
            </a:r>
            <a:r>
              <a:rPr lang="en-GB" sz="1800" dirty="0" err="1" smtClean="0"/>
              <a:t>koblingen</a:t>
            </a:r>
            <a:r>
              <a:rPr lang="en-GB" sz="1800" dirty="0" smtClean="0"/>
              <a:t> </a:t>
            </a:r>
            <a:r>
              <a:rPr lang="en-GB" sz="1800" dirty="0" err="1" smtClean="0"/>
              <a:t>mellom</a:t>
            </a:r>
            <a:r>
              <a:rPr lang="en-GB" sz="1800" dirty="0" smtClean="0"/>
              <a:t> </a:t>
            </a:r>
            <a:r>
              <a:rPr lang="en-GB" sz="1800" dirty="0" err="1" smtClean="0"/>
              <a:t>forskning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utdanning</a:t>
            </a:r>
            <a:endParaRPr lang="en-GB" sz="1800" dirty="0" smtClean="0"/>
          </a:p>
          <a:p>
            <a:pPr lvl="1"/>
            <a:r>
              <a:rPr lang="en-GB" sz="1800" dirty="0" err="1" smtClean="0"/>
              <a:t>Kunnskap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bruk</a:t>
            </a:r>
            <a:endParaRPr lang="en-GB" sz="1800" dirty="0" smtClean="0"/>
          </a:p>
          <a:p>
            <a:pPr lvl="1"/>
            <a:r>
              <a:rPr lang="en-GB" sz="1800" dirty="0" err="1" smtClean="0"/>
              <a:t>Utnytte</a:t>
            </a:r>
            <a:r>
              <a:rPr lang="en-GB" sz="1800" dirty="0" smtClean="0"/>
              <a:t> </a:t>
            </a:r>
            <a:r>
              <a:rPr lang="en-GB" sz="1800" dirty="0" err="1" smtClean="0"/>
              <a:t>UiOs</a:t>
            </a:r>
            <a:r>
              <a:rPr lang="en-GB" sz="1800" dirty="0" smtClean="0"/>
              <a:t> </a:t>
            </a:r>
            <a:r>
              <a:rPr lang="en-GB" sz="1800" dirty="0" err="1" smtClean="0"/>
              <a:t>faglige</a:t>
            </a:r>
            <a:r>
              <a:rPr lang="en-GB" sz="1800" dirty="0" smtClean="0"/>
              <a:t> </a:t>
            </a:r>
            <a:r>
              <a:rPr lang="en-GB" sz="1800" dirty="0" err="1" smtClean="0"/>
              <a:t>bredde</a:t>
            </a:r>
            <a:endParaRPr lang="en-GB" sz="1800" dirty="0" smtClean="0"/>
          </a:p>
          <a:p>
            <a:r>
              <a:rPr lang="en-GB" sz="1800" dirty="0" err="1" smtClean="0"/>
              <a:t>Digitalt</a:t>
            </a:r>
            <a:r>
              <a:rPr lang="en-GB" sz="1800" dirty="0" smtClean="0"/>
              <a:t> </a:t>
            </a:r>
            <a:r>
              <a:rPr lang="en-GB" sz="1800" dirty="0" err="1" smtClean="0"/>
              <a:t>læringsmiljø</a:t>
            </a:r>
            <a:r>
              <a:rPr lang="en-GB" sz="1800" dirty="0" smtClean="0"/>
              <a:t> </a:t>
            </a:r>
            <a:r>
              <a:rPr lang="en-GB" sz="1800" dirty="0" err="1" smtClean="0"/>
              <a:t>må</a:t>
            </a:r>
            <a:r>
              <a:rPr lang="en-GB" sz="1800" dirty="0" smtClean="0"/>
              <a:t> </a:t>
            </a:r>
            <a:r>
              <a:rPr lang="en-GB" sz="1800" dirty="0" err="1" smtClean="0"/>
              <a:t>være</a:t>
            </a:r>
            <a:r>
              <a:rPr lang="en-GB" sz="1800" dirty="0" smtClean="0"/>
              <a:t> </a:t>
            </a:r>
            <a:r>
              <a:rPr lang="en-GB" sz="1800" dirty="0" err="1" smtClean="0"/>
              <a:t>en</a:t>
            </a:r>
            <a:r>
              <a:rPr lang="en-GB" sz="1800" dirty="0" smtClean="0"/>
              <a:t> </a:t>
            </a:r>
            <a:r>
              <a:rPr lang="en-GB" sz="1800" dirty="0" err="1" smtClean="0"/>
              <a:t>hovedsatsing</a:t>
            </a:r>
            <a:r>
              <a:rPr lang="en-GB" sz="1800" dirty="0" smtClean="0"/>
              <a:t> </a:t>
            </a:r>
            <a:r>
              <a:rPr lang="en-GB" sz="1800" dirty="0" err="1" smtClean="0"/>
              <a:t>framover</a:t>
            </a:r>
            <a:r>
              <a:rPr lang="en-GB" sz="1800" dirty="0" smtClean="0"/>
              <a:t>, </a:t>
            </a:r>
            <a:r>
              <a:rPr lang="en-GB" sz="1800" dirty="0" err="1" smtClean="0"/>
              <a:t>både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kort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lang</a:t>
            </a:r>
            <a:r>
              <a:rPr lang="en-GB" sz="1800" dirty="0" smtClean="0"/>
              <a:t> </a:t>
            </a:r>
            <a:r>
              <a:rPr lang="en-GB" sz="1800" dirty="0" err="1" smtClean="0"/>
              <a:t>sikt</a:t>
            </a:r>
            <a:endParaRPr lang="en-GB" sz="1800" dirty="0" smtClean="0"/>
          </a:p>
          <a:p>
            <a:r>
              <a:rPr lang="en-GB" sz="1800" dirty="0" smtClean="0"/>
              <a:t>UiO </a:t>
            </a:r>
            <a:r>
              <a:rPr lang="en-GB" sz="1800" dirty="0" err="1" smtClean="0"/>
              <a:t>oppretter</a:t>
            </a:r>
            <a:r>
              <a:rPr lang="en-GB" sz="1800" dirty="0" smtClean="0"/>
              <a:t> et </a:t>
            </a:r>
            <a:r>
              <a:rPr lang="en-GB" sz="1800" dirty="0" err="1" smtClean="0"/>
              <a:t>profesjonsfaglig</a:t>
            </a:r>
            <a:r>
              <a:rPr lang="en-GB" sz="1800" dirty="0" smtClean="0"/>
              <a:t> forum (</a:t>
            </a:r>
            <a:r>
              <a:rPr lang="en-GB" sz="1800" dirty="0" err="1" smtClean="0"/>
              <a:t>trenger</a:t>
            </a:r>
            <a:r>
              <a:rPr lang="en-GB" sz="1800" dirty="0" smtClean="0"/>
              <a:t> </a:t>
            </a:r>
            <a:r>
              <a:rPr lang="en-GB" sz="1800" dirty="0" err="1" smtClean="0"/>
              <a:t>ikke</a:t>
            </a:r>
            <a:r>
              <a:rPr lang="en-GB" sz="1800" dirty="0" smtClean="0"/>
              <a:t> </a:t>
            </a:r>
            <a:r>
              <a:rPr lang="en-GB" sz="1800" dirty="0" err="1" smtClean="0"/>
              <a:t>være</a:t>
            </a:r>
            <a:r>
              <a:rPr lang="en-GB" sz="1800" dirty="0" smtClean="0"/>
              <a:t> </a:t>
            </a:r>
            <a:r>
              <a:rPr lang="en-GB" sz="1800" dirty="0" err="1" smtClean="0"/>
              <a:t>årsplanspunkt</a:t>
            </a:r>
            <a:r>
              <a:rPr lang="en-GB" sz="1800" dirty="0" smtClean="0"/>
              <a:t>, men </a:t>
            </a:r>
            <a:r>
              <a:rPr lang="en-GB" sz="1800" dirty="0" err="1" smtClean="0"/>
              <a:t>fint</a:t>
            </a:r>
            <a:r>
              <a:rPr lang="en-GB" sz="1800" dirty="0" smtClean="0"/>
              <a:t> med </a:t>
            </a:r>
            <a:r>
              <a:rPr lang="en-GB" sz="1800" dirty="0" err="1" smtClean="0"/>
              <a:t>synliggjøring</a:t>
            </a:r>
            <a:r>
              <a:rPr lang="en-GB" sz="1800" dirty="0" smtClean="0"/>
              <a:t>)</a:t>
            </a:r>
            <a:br>
              <a:rPr lang="en-GB" sz="1800" dirty="0" smtClean="0"/>
            </a:br>
            <a:endParaRPr lang="en-GB" sz="1800" dirty="0" smtClean="0"/>
          </a:p>
          <a:p>
            <a:r>
              <a:rPr lang="en-GB" sz="1800" dirty="0" err="1"/>
              <a:t>Grunnleggende</a:t>
            </a:r>
            <a:r>
              <a:rPr lang="en-GB" sz="1800" dirty="0"/>
              <a:t> </a:t>
            </a:r>
            <a:r>
              <a:rPr lang="en-GB" sz="1800" dirty="0" err="1"/>
              <a:t>forutsetning</a:t>
            </a:r>
            <a:r>
              <a:rPr lang="en-GB" sz="1800" dirty="0"/>
              <a:t>:</a:t>
            </a:r>
          </a:p>
          <a:p>
            <a:pPr lvl="1"/>
            <a:r>
              <a:rPr lang="en-GB" sz="1800" dirty="0" err="1"/>
              <a:t>Tilrettelegge</a:t>
            </a:r>
            <a:r>
              <a:rPr lang="en-GB" sz="1800" dirty="0"/>
              <a:t> for at </a:t>
            </a:r>
            <a:r>
              <a:rPr lang="en-GB" sz="1800" dirty="0" err="1"/>
              <a:t>studenter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ansatte</a:t>
            </a:r>
            <a:r>
              <a:rPr lang="en-GB" sz="1800" dirty="0"/>
              <a:t> </a:t>
            </a:r>
            <a:r>
              <a:rPr lang="en-GB" sz="1800" dirty="0" err="1"/>
              <a:t>kan</a:t>
            </a:r>
            <a:r>
              <a:rPr lang="en-GB" sz="1800" dirty="0"/>
              <a:t> </a:t>
            </a:r>
            <a:r>
              <a:rPr lang="en-GB" sz="1800" dirty="0" err="1"/>
              <a:t>jobbe</a:t>
            </a:r>
            <a:r>
              <a:rPr lang="en-GB" sz="1800" dirty="0"/>
              <a:t> </a:t>
            </a:r>
            <a:r>
              <a:rPr lang="en-GB" sz="1800" dirty="0" err="1"/>
              <a:t>så</a:t>
            </a:r>
            <a:r>
              <a:rPr lang="en-GB" sz="1800" dirty="0"/>
              <a:t> </a:t>
            </a:r>
            <a:r>
              <a:rPr lang="en-GB" sz="1800" dirty="0" err="1"/>
              <a:t>effektivt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godt</a:t>
            </a:r>
            <a:r>
              <a:rPr lang="en-GB" sz="1800" dirty="0"/>
              <a:t> med </a:t>
            </a:r>
            <a:r>
              <a:rPr lang="en-GB" sz="1800" dirty="0" err="1"/>
              <a:t>oppgavene</a:t>
            </a:r>
            <a:r>
              <a:rPr lang="en-GB" sz="1800" dirty="0"/>
              <a:t> sine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mulig</a:t>
            </a:r>
            <a:endParaRPr lang="en-GB" sz="18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53871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7579" y="207470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dirty="0" err="1" smtClean="0">
                <a:latin typeface="Palatino Linotype" pitchFamily="18" charset="0"/>
              </a:rPr>
              <a:t>Kort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sikt</a:t>
            </a:r>
            <a:r>
              <a:rPr lang="en-GB" sz="3200" dirty="0" smtClean="0">
                <a:latin typeface="Palatino Linotype" pitchFamily="18" charset="0"/>
              </a:rPr>
              <a:t> – </a:t>
            </a:r>
            <a:r>
              <a:rPr lang="en-GB" sz="3200" dirty="0" err="1" smtClean="0">
                <a:latin typeface="Palatino Linotype" pitchFamily="18" charset="0"/>
              </a:rPr>
              <a:t>Årsplan</a:t>
            </a:r>
            <a:r>
              <a:rPr lang="en-GB" sz="3200" dirty="0" smtClean="0">
                <a:latin typeface="Palatino Linotype" pitchFamily="18" charset="0"/>
              </a:rPr>
              <a:t> (1)</a:t>
            </a:r>
            <a:endParaRPr lang="en-GB" sz="3200" dirty="0">
              <a:latin typeface="Palatino Linotype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3779" y="1434662"/>
            <a:ext cx="11524593" cy="5139559"/>
          </a:xfrm>
        </p:spPr>
        <p:txBody>
          <a:bodyPr>
            <a:normAutofit fontScale="92500" lnSpcReduction="10000"/>
          </a:bodyPr>
          <a:lstStyle/>
          <a:p>
            <a:r>
              <a:rPr lang="en-GB" dirty="0" err="1" smtClean="0"/>
              <a:t>Nytt</a:t>
            </a:r>
            <a:r>
              <a:rPr lang="en-GB" dirty="0" smtClean="0"/>
              <a:t> </a:t>
            </a:r>
            <a:r>
              <a:rPr lang="en-GB" dirty="0" err="1" smtClean="0"/>
              <a:t>tiltak</a:t>
            </a:r>
            <a:r>
              <a:rPr lang="en-GB" dirty="0" smtClean="0"/>
              <a:t> om </a:t>
            </a:r>
            <a:r>
              <a:rPr lang="en-GB" dirty="0" err="1" smtClean="0"/>
              <a:t>digitalt</a:t>
            </a:r>
            <a:r>
              <a:rPr lang="en-GB" dirty="0" smtClean="0"/>
              <a:t> </a:t>
            </a:r>
            <a:r>
              <a:rPr lang="en-GB" dirty="0" err="1" smtClean="0"/>
              <a:t>læringsmiljø</a:t>
            </a:r>
            <a:endParaRPr lang="en-GB" dirty="0" smtClean="0"/>
          </a:p>
          <a:p>
            <a:pPr marL="685800" lvl="2">
              <a:spcBef>
                <a:spcPts val="1000"/>
              </a:spcBef>
            </a:pPr>
            <a:r>
              <a:rPr lang="nb-NO" dirty="0"/>
              <a:t>Sikre samspill mellom teknologisk utvikling og pedagogisk anvendelse av Canvas og andre digitale muligheter ved </a:t>
            </a:r>
            <a:r>
              <a:rPr lang="nb-NO" dirty="0" smtClean="0"/>
              <a:t>UiO</a:t>
            </a:r>
          </a:p>
          <a:p>
            <a:pPr marL="685800" lvl="2">
              <a:spcBef>
                <a:spcPts val="1000"/>
              </a:spcBef>
            </a:pPr>
            <a:r>
              <a:rPr lang="en-GB" dirty="0" err="1" smtClean="0"/>
              <a:t>Fysisk</a:t>
            </a:r>
            <a:r>
              <a:rPr lang="en-GB" dirty="0" smtClean="0"/>
              <a:t> </a:t>
            </a:r>
            <a:r>
              <a:rPr lang="en-GB" dirty="0" err="1" smtClean="0"/>
              <a:t>læringsmiljø</a:t>
            </a:r>
            <a:r>
              <a:rPr lang="en-GB" dirty="0" smtClean="0"/>
              <a:t> – digital </a:t>
            </a:r>
            <a:r>
              <a:rPr lang="en-GB" dirty="0" err="1" smtClean="0"/>
              <a:t>infrastruktur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behov</a:t>
            </a:r>
            <a:r>
              <a:rPr lang="en-GB" dirty="0" smtClean="0"/>
              <a:t> for </a:t>
            </a:r>
            <a:r>
              <a:rPr lang="en-GB" dirty="0" err="1" smtClean="0"/>
              <a:t>nye</a:t>
            </a:r>
            <a:r>
              <a:rPr lang="en-GB" dirty="0" smtClean="0"/>
              <a:t> </a:t>
            </a:r>
            <a:r>
              <a:rPr lang="en-GB" dirty="0" err="1" smtClean="0"/>
              <a:t>møteplasser</a:t>
            </a:r>
            <a:r>
              <a:rPr lang="en-GB" dirty="0" smtClean="0"/>
              <a:t>/</a:t>
            </a:r>
            <a:r>
              <a:rPr lang="en-GB" dirty="0" err="1" smtClean="0"/>
              <a:t>læringsarenaer</a:t>
            </a:r>
            <a:r>
              <a:rPr lang="en-GB" dirty="0" smtClean="0"/>
              <a:t>. </a:t>
            </a:r>
            <a:r>
              <a:rPr lang="en-GB" dirty="0" err="1" smtClean="0"/>
              <a:t>Levende</a:t>
            </a:r>
            <a:r>
              <a:rPr lang="en-GB" dirty="0" smtClean="0"/>
              <a:t> campus.</a:t>
            </a:r>
          </a:p>
          <a:p>
            <a:pPr marL="685800" lvl="2">
              <a:spcBef>
                <a:spcPts val="1000"/>
              </a:spcBef>
            </a:pPr>
            <a:r>
              <a:rPr lang="en-GB" dirty="0" err="1" smtClean="0"/>
              <a:t>Nok</a:t>
            </a:r>
            <a:r>
              <a:rPr lang="en-GB" dirty="0" smtClean="0"/>
              <a:t> </a:t>
            </a:r>
            <a:r>
              <a:rPr lang="en-GB" dirty="0" err="1" smtClean="0"/>
              <a:t>ressurser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kraft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LINK +</a:t>
            </a:r>
            <a:r>
              <a:rPr lang="en-GB" dirty="0" err="1" smtClean="0"/>
              <a:t>Utnytte</a:t>
            </a:r>
            <a:r>
              <a:rPr lang="en-GB" dirty="0" smtClean="0"/>
              <a:t> UBs </a:t>
            </a:r>
            <a:r>
              <a:rPr lang="en-GB" dirty="0" err="1" smtClean="0"/>
              <a:t>ressurser</a:t>
            </a:r>
            <a:endParaRPr lang="en-GB" dirty="0" smtClean="0"/>
          </a:p>
          <a:p>
            <a:pPr marL="685800" lvl="2">
              <a:spcBef>
                <a:spcPts val="1000"/>
              </a:spcBef>
            </a:pPr>
            <a:r>
              <a:rPr lang="en-GB" dirty="0" err="1"/>
              <a:t>Kanskje</a:t>
            </a:r>
            <a:r>
              <a:rPr lang="en-GB" dirty="0"/>
              <a:t> </a:t>
            </a:r>
            <a:r>
              <a:rPr lang="en-GB" dirty="0" err="1"/>
              <a:t>inkorporere</a:t>
            </a:r>
            <a:r>
              <a:rPr lang="en-GB" dirty="0"/>
              <a:t> </a:t>
            </a:r>
            <a:r>
              <a:rPr lang="en-GB" dirty="0" err="1"/>
              <a:t>dagens</a:t>
            </a:r>
            <a:r>
              <a:rPr lang="en-GB" dirty="0"/>
              <a:t> </a:t>
            </a:r>
            <a:r>
              <a:rPr lang="en-GB" dirty="0" err="1"/>
              <a:t>årsplantiltak</a:t>
            </a:r>
            <a:r>
              <a:rPr lang="en-GB" dirty="0"/>
              <a:t> 2 (om </a:t>
            </a:r>
            <a:r>
              <a:rPr lang="en-GB" dirty="0" err="1"/>
              <a:t>nyskapende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studentaktive</a:t>
            </a:r>
            <a:r>
              <a:rPr lang="en-GB" dirty="0"/>
              <a:t> </a:t>
            </a:r>
            <a:r>
              <a:rPr lang="en-GB" dirty="0" err="1"/>
              <a:t>lærings</a:t>
            </a:r>
            <a:r>
              <a:rPr lang="en-GB" dirty="0"/>
              <a:t>-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vurderingsformer</a:t>
            </a:r>
            <a:r>
              <a:rPr lang="en-GB" dirty="0"/>
              <a:t>) under et </a:t>
            </a:r>
            <a:r>
              <a:rPr lang="en-GB" dirty="0" err="1"/>
              <a:t>slikt</a:t>
            </a:r>
            <a:r>
              <a:rPr lang="en-GB" dirty="0"/>
              <a:t> </a:t>
            </a:r>
            <a:r>
              <a:rPr lang="en-GB" dirty="0" err="1"/>
              <a:t>tiltak</a:t>
            </a:r>
            <a:endParaRPr lang="en-GB" dirty="0"/>
          </a:p>
          <a:p>
            <a:r>
              <a:rPr lang="en-GB" dirty="0" err="1" smtClean="0"/>
              <a:t>Beholde</a:t>
            </a:r>
            <a:r>
              <a:rPr lang="en-GB" dirty="0" smtClean="0"/>
              <a:t> </a:t>
            </a:r>
            <a:r>
              <a:rPr lang="en-GB" dirty="0" err="1" smtClean="0"/>
              <a:t>tiltak</a:t>
            </a:r>
            <a:r>
              <a:rPr lang="en-GB" dirty="0" smtClean="0"/>
              <a:t> om </a:t>
            </a:r>
            <a:r>
              <a:rPr lang="en-GB" dirty="0" err="1" smtClean="0"/>
              <a:t>integrering</a:t>
            </a:r>
            <a:r>
              <a:rPr lang="en-GB" dirty="0" smtClean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fagmiljøet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god </a:t>
            </a:r>
            <a:r>
              <a:rPr lang="en-GB" dirty="0" err="1"/>
              <a:t>oppfølging</a:t>
            </a:r>
            <a:r>
              <a:rPr lang="en-GB" dirty="0"/>
              <a:t> </a:t>
            </a:r>
            <a:r>
              <a:rPr lang="en-GB" dirty="0" err="1"/>
              <a:t>underveis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studiene</a:t>
            </a:r>
            <a:r>
              <a:rPr lang="en-GB" dirty="0"/>
              <a:t>.</a:t>
            </a:r>
            <a:r>
              <a:rPr lang="en-GB" dirty="0" smtClean="0"/>
              <a:t> </a:t>
            </a:r>
          </a:p>
          <a:p>
            <a:pPr lvl="1"/>
            <a:r>
              <a:rPr lang="en-GB" sz="2000" dirty="0" err="1" smtClean="0"/>
              <a:t>Beholde</a:t>
            </a:r>
            <a:r>
              <a:rPr lang="en-GB" sz="2000" dirty="0" smtClean="0"/>
              <a:t> </a:t>
            </a:r>
            <a:r>
              <a:rPr lang="en-GB" sz="2000" dirty="0" err="1" smtClean="0"/>
              <a:t>fokus</a:t>
            </a:r>
            <a:r>
              <a:rPr lang="en-GB" sz="2000" dirty="0" smtClean="0"/>
              <a:t> </a:t>
            </a:r>
            <a:r>
              <a:rPr lang="en-GB" sz="2000" dirty="0" err="1" smtClean="0"/>
              <a:t>på</a:t>
            </a:r>
            <a:r>
              <a:rPr lang="en-GB" sz="2000" dirty="0" smtClean="0"/>
              <a:t> </a:t>
            </a:r>
            <a:r>
              <a:rPr lang="en-GB" sz="2000" dirty="0" err="1" smtClean="0"/>
              <a:t>førsteårsstudenten</a:t>
            </a:r>
            <a:r>
              <a:rPr lang="en-GB" sz="2000" dirty="0" smtClean="0"/>
              <a:t>, </a:t>
            </a:r>
            <a:r>
              <a:rPr lang="en-GB" sz="2000" dirty="0" err="1" smtClean="0"/>
              <a:t>hjelpe</a:t>
            </a:r>
            <a:r>
              <a:rPr lang="en-GB" sz="2000" dirty="0" smtClean="0"/>
              <a:t> </a:t>
            </a:r>
            <a:r>
              <a:rPr lang="en-GB" sz="2000" dirty="0" err="1" smtClean="0"/>
              <a:t>til</a:t>
            </a:r>
            <a:r>
              <a:rPr lang="en-GB" sz="2000" dirty="0" smtClean="0"/>
              <a:t> med </a:t>
            </a:r>
            <a:r>
              <a:rPr lang="en-GB" sz="2000" dirty="0" err="1" smtClean="0"/>
              <a:t>nettverksbygging</a:t>
            </a:r>
            <a:r>
              <a:rPr lang="en-GB" sz="2000" dirty="0" smtClean="0"/>
              <a:t> </a:t>
            </a:r>
            <a:r>
              <a:rPr lang="en-GB" sz="2000" dirty="0" err="1" smtClean="0"/>
              <a:t>tidlig</a:t>
            </a:r>
            <a:r>
              <a:rPr lang="en-GB" sz="2000" dirty="0" smtClean="0"/>
              <a:t>. </a:t>
            </a:r>
            <a:r>
              <a:rPr lang="en-GB" sz="2000" dirty="0" err="1" smtClean="0"/>
              <a:t>Viktig</a:t>
            </a:r>
            <a:r>
              <a:rPr lang="en-GB" sz="2000" dirty="0" smtClean="0"/>
              <a:t> å se </a:t>
            </a:r>
            <a:r>
              <a:rPr lang="en-GB" sz="2000" dirty="0" err="1" smtClean="0"/>
              <a:t>og</a:t>
            </a:r>
            <a:r>
              <a:rPr lang="en-GB" sz="2000" dirty="0" smtClean="0"/>
              <a:t> </a:t>
            </a:r>
            <a:r>
              <a:rPr lang="en-GB" sz="2000" dirty="0" err="1" smtClean="0"/>
              <a:t>følge</a:t>
            </a:r>
            <a:r>
              <a:rPr lang="en-GB" sz="2000" dirty="0" smtClean="0"/>
              <a:t> </a:t>
            </a:r>
            <a:r>
              <a:rPr lang="en-GB" sz="2000" dirty="0" err="1" smtClean="0"/>
              <a:t>opp</a:t>
            </a:r>
            <a:r>
              <a:rPr lang="en-GB" sz="2000" dirty="0" smtClean="0"/>
              <a:t> </a:t>
            </a:r>
            <a:r>
              <a:rPr lang="en-GB" sz="2000" dirty="0" err="1" smtClean="0"/>
              <a:t>disse</a:t>
            </a:r>
            <a:r>
              <a:rPr lang="en-GB" sz="2000" dirty="0" smtClean="0"/>
              <a:t> </a:t>
            </a:r>
            <a:r>
              <a:rPr lang="en-GB" sz="2000" dirty="0" err="1" smtClean="0"/>
              <a:t>studentene</a:t>
            </a:r>
            <a:r>
              <a:rPr lang="en-GB" sz="2000" dirty="0" smtClean="0"/>
              <a:t>. </a:t>
            </a:r>
          </a:p>
          <a:p>
            <a:pPr lvl="1"/>
            <a:r>
              <a:rPr lang="en-GB" sz="2000" dirty="0" err="1" smtClean="0"/>
              <a:t>Viktig</a:t>
            </a:r>
            <a:r>
              <a:rPr lang="en-GB" sz="2000" dirty="0" smtClean="0"/>
              <a:t> </a:t>
            </a:r>
            <a:r>
              <a:rPr lang="en-GB" sz="2000" dirty="0" err="1" smtClean="0"/>
              <a:t>som</a:t>
            </a:r>
            <a:r>
              <a:rPr lang="en-GB" sz="2000" dirty="0" smtClean="0"/>
              <a:t> </a:t>
            </a:r>
            <a:r>
              <a:rPr lang="en-GB" sz="2000" dirty="0" err="1" smtClean="0"/>
              <a:t>grunnlag</a:t>
            </a:r>
            <a:r>
              <a:rPr lang="en-GB" sz="2000" dirty="0" smtClean="0"/>
              <a:t> for </a:t>
            </a:r>
            <a:r>
              <a:rPr lang="en-GB" sz="2000" dirty="0" err="1" smtClean="0"/>
              <a:t>satsing</a:t>
            </a:r>
            <a:r>
              <a:rPr lang="en-GB" sz="2000" dirty="0" smtClean="0"/>
              <a:t> </a:t>
            </a:r>
            <a:r>
              <a:rPr lang="en-GB" sz="2000" dirty="0" err="1" smtClean="0"/>
              <a:t>på</a:t>
            </a:r>
            <a:r>
              <a:rPr lang="en-GB" sz="2000" dirty="0" smtClean="0"/>
              <a:t> </a:t>
            </a:r>
            <a:r>
              <a:rPr lang="en-GB" sz="2000" dirty="0" err="1" smtClean="0"/>
              <a:t>Kunnskap</a:t>
            </a:r>
            <a:r>
              <a:rPr lang="en-GB" sz="2000" dirty="0" smtClean="0"/>
              <a:t> I </a:t>
            </a:r>
            <a:r>
              <a:rPr lang="en-GB" sz="2000" dirty="0" err="1" smtClean="0"/>
              <a:t>bruk</a:t>
            </a:r>
            <a:r>
              <a:rPr lang="en-GB" sz="2000" dirty="0" smtClean="0"/>
              <a:t> </a:t>
            </a:r>
            <a:r>
              <a:rPr lang="en-GB" sz="2000" dirty="0" err="1" smtClean="0"/>
              <a:t>og</a:t>
            </a:r>
            <a:r>
              <a:rPr lang="en-GB" sz="2000" dirty="0" smtClean="0"/>
              <a:t> </a:t>
            </a:r>
            <a:r>
              <a:rPr lang="en-GB" sz="2000" dirty="0" err="1" smtClean="0"/>
              <a:t>kobling</a:t>
            </a:r>
            <a:r>
              <a:rPr lang="en-GB" sz="2000" dirty="0" smtClean="0"/>
              <a:t> </a:t>
            </a:r>
            <a:r>
              <a:rPr lang="en-GB" sz="2000" dirty="0" err="1" smtClean="0"/>
              <a:t>forskning</a:t>
            </a:r>
            <a:r>
              <a:rPr lang="en-GB" sz="2000" dirty="0" smtClean="0"/>
              <a:t> </a:t>
            </a:r>
            <a:r>
              <a:rPr lang="en-GB" sz="2000" dirty="0" err="1" smtClean="0"/>
              <a:t>og</a:t>
            </a:r>
            <a:r>
              <a:rPr lang="en-GB" sz="2000" dirty="0" smtClean="0"/>
              <a:t> </a:t>
            </a:r>
            <a:r>
              <a:rPr lang="en-GB" sz="2000" dirty="0" err="1" smtClean="0"/>
              <a:t>utdanning</a:t>
            </a:r>
            <a:endParaRPr lang="en-GB" sz="2000" dirty="0" smtClean="0"/>
          </a:p>
          <a:p>
            <a:pPr lvl="1"/>
            <a:r>
              <a:rPr lang="en-GB" sz="2000" dirty="0" err="1" smtClean="0"/>
              <a:t>Tilbakemeldings</a:t>
            </a:r>
            <a:r>
              <a:rPr lang="en-GB" sz="2000" dirty="0" smtClean="0"/>
              <a:t>- og </a:t>
            </a:r>
            <a:r>
              <a:rPr lang="en-GB" sz="2000" dirty="0" err="1" smtClean="0"/>
              <a:t>oppfølgingskultur</a:t>
            </a:r>
            <a:r>
              <a:rPr lang="en-GB" sz="2000" dirty="0" smtClean="0"/>
              <a:t>  (</a:t>
            </a:r>
            <a:r>
              <a:rPr lang="en-GB" sz="2000" dirty="0" err="1" smtClean="0"/>
              <a:t>inkludert</a:t>
            </a:r>
            <a:r>
              <a:rPr lang="en-GB" sz="2000" dirty="0" smtClean="0"/>
              <a:t> </a:t>
            </a:r>
            <a:r>
              <a:rPr lang="en-GB" sz="2000" dirty="0" err="1" smtClean="0"/>
              <a:t>fase</a:t>
            </a:r>
            <a:r>
              <a:rPr lang="en-GB" sz="2000" dirty="0" smtClean="0"/>
              <a:t> 2 </a:t>
            </a:r>
            <a:r>
              <a:rPr lang="en-GB" sz="2000" dirty="0" err="1" smtClean="0"/>
              <a:t>av</a:t>
            </a:r>
            <a:r>
              <a:rPr lang="en-GB" sz="2000" dirty="0" smtClean="0"/>
              <a:t> </a:t>
            </a:r>
            <a:r>
              <a:rPr lang="en-GB" sz="2000" dirty="0" err="1" smtClean="0"/>
              <a:t>arbeidet</a:t>
            </a:r>
            <a:r>
              <a:rPr lang="en-GB" sz="2000" dirty="0" smtClean="0"/>
              <a:t> med </a:t>
            </a:r>
            <a:r>
              <a:rPr lang="en-GB" sz="2000" dirty="0" err="1" smtClean="0"/>
              <a:t>sensorveiledninger</a:t>
            </a:r>
            <a:r>
              <a:rPr lang="en-GB" sz="2000" dirty="0" smtClean="0"/>
              <a:t>)</a:t>
            </a:r>
          </a:p>
          <a:p>
            <a:r>
              <a:rPr lang="en-GB" dirty="0" err="1" smtClean="0"/>
              <a:t>Annet</a:t>
            </a:r>
            <a:endParaRPr lang="en-GB" dirty="0" smtClean="0"/>
          </a:p>
          <a:p>
            <a:pPr lvl="1"/>
            <a:r>
              <a:rPr lang="nb-NO" sz="2000" dirty="0" smtClean="0"/>
              <a:t>Møte </a:t>
            </a:r>
            <a:r>
              <a:rPr lang="nb-NO" sz="2000" dirty="0"/>
              <a:t>nye krav til pedagogisk skolering av </a:t>
            </a:r>
            <a:r>
              <a:rPr lang="nb-NO" sz="2000" dirty="0" smtClean="0"/>
              <a:t>ansatte, merittering, ansettelseskriterier</a:t>
            </a:r>
          </a:p>
          <a:p>
            <a:pPr lvl="1"/>
            <a:r>
              <a:rPr lang="nb-NO" sz="2000" dirty="0" smtClean="0"/>
              <a:t>Utdanningsledelse: gode møteplasser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5675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7579" y="207470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dirty="0" err="1" smtClean="0">
                <a:latin typeface="Palatino Linotype" pitchFamily="18" charset="0"/>
              </a:rPr>
              <a:t>Kort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sikt</a:t>
            </a:r>
            <a:r>
              <a:rPr lang="en-GB" sz="3200" dirty="0" smtClean="0">
                <a:latin typeface="Palatino Linotype" pitchFamily="18" charset="0"/>
              </a:rPr>
              <a:t> – </a:t>
            </a:r>
            <a:r>
              <a:rPr lang="en-GB" sz="3200" dirty="0" err="1" smtClean="0">
                <a:latin typeface="Palatino Linotype" pitchFamily="18" charset="0"/>
              </a:rPr>
              <a:t>Årsplan</a:t>
            </a:r>
            <a:r>
              <a:rPr lang="en-GB" sz="3200" dirty="0" smtClean="0">
                <a:latin typeface="Palatino Linotype" pitchFamily="18" charset="0"/>
              </a:rPr>
              <a:t> (2)</a:t>
            </a:r>
            <a:endParaRPr lang="en-GB" sz="3200" dirty="0">
              <a:latin typeface="Palatino Linotype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3779" y="1273630"/>
            <a:ext cx="11524593" cy="5300592"/>
          </a:xfrm>
        </p:spPr>
        <p:txBody>
          <a:bodyPr>
            <a:noAutofit/>
          </a:bodyPr>
          <a:lstStyle/>
          <a:p>
            <a:r>
              <a:rPr lang="en-GB" sz="1800" b="1" dirty="0" err="1" smtClean="0"/>
              <a:t>Kobling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forskning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og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utdanning</a:t>
            </a:r>
            <a:endParaRPr lang="en-GB" sz="1800" b="1" dirty="0" smtClean="0"/>
          </a:p>
          <a:p>
            <a:pPr lvl="1"/>
            <a:r>
              <a:rPr lang="en-GB" sz="1800" dirty="0" err="1" smtClean="0"/>
              <a:t>Idebank</a:t>
            </a:r>
            <a:r>
              <a:rPr lang="en-GB" sz="1800" dirty="0" smtClean="0"/>
              <a:t> med </a:t>
            </a:r>
            <a:r>
              <a:rPr lang="en-GB" sz="1800" dirty="0" err="1" smtClean="0"/>
              <a:t>eksempler</a:t>
            </a:r>
            <a:endParaRPr lang="en-GB" sz="1800" dirty="0" smtClean="0"/>
          </a:p>
          <a:p>
            <a:pPr lvl="2"/>
            <a:r>
              <a:rPr lang="en-GB" sz="1800" dirty="0" err="1" smtClean="0"/>
              <a:t>Integrasjon</a:t>
            </a:r>
            <a:r>
              <a:rPr lang="en-GB" sz="1800" dirty="0" smtClean="0"/>
              <a:t> </a:t>
            </a:r>
            <a:r>
              <a:rPr lang="en-GB" sz="1800" dirty="0" err="1" smtClean="0"/>
              <a:t>av</a:t>
            </a:r>
            <a:r>
              <a:rPr lang="en-GB" sz="1800" dirty="0" smtClean="0"/>
              <a:t> </a:t>
            </a:r>
            <a:r>
              <a:rPr lang="en-GB" sz="1800" dirty="0" err="1" smtClean="0"/>
              <a:t>studenter</a:t>
            </a:r>
            <a:r>
              <a:rPr lang="en-GB" sz="1800" dirty="0" smtClean="0"/>
              <a:t> I </a:t>
            </a:r>
            <a:r>
              <a:rPr lang="en-GB" sz="1800" dirty="0" err="1" smtClean="0"/>
              <a:t>forskning</a:t>
            </a:r>
            <a:r>
              <a:rPr lang="en-GB" sz="1800" dirty="0" smtClean="0"/>
              <a:t> og </a:t>
            </a:r>
            <a:r>
              <a:rPr lang="en-GB" sz="1800" dirty="0" err="1" smtClean="0"/>
              <a:t>praktisk</a:t>
            </a:r>
            <a:r>
              <a:rPr lang="en-GB" sz="1800" dirty="0" smtClean="0"/>
              <a:t> </a:t>
            </a:r>
            <a:r>
              <a:rPr lang="en-GB" sz="1800" dirty="0" err="1" smtClean="0"/>
              <a:t>forskningsmetodikk</a:t>
            </a:r>
            <a:r>
              <a:rPr lang="en-GB" sz="1800" dirty="0" smtClean="0"/>
              <a:t> (</a:t>
            </a:r>
            <a:r>
              <a:rPr lang="en-GB" sz="1800" dirty="0" err="1" smtClean="0"/>
              <a:t>forskerlinjer</a:t>
            </a:r>
            <a:r>
              <a:rPr lang="en-GB" sz="1800" dirty="0" smtClean="0"/>
              <a:t>, </a:t>
            </a:r>
            <a:r>
              <a:rPr lang="en-GB" sz="1800" dirty="0" err="1" smtClean="0"/>
              <a:t>prosjektoppgaver</a:t>
            </a:r>
            <a:r>
              <a:rPr lang="en-GB" sz="1800" dirty="0" smtClean="0"/>
              <a:t>, </a:t>
            </a:r>
            <a:r>
              <a:rPr lang="en-GB" sz="1800" dirty="0" err="1" smtClean="0"/>
              <a:t>kobles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forskergrupper</a:t>
            </a:r>
            <a:r>
              <a:rPr lang="en-GB" sz="1800" dirty="0" smtClean="0"/>
              <a:t>/-</a:t>
            </a:r>
            <a:r>
              <a:rPr lang="en-GB" sz="1800" dirty="0" err="1" smtClean="0"/>
              <a:t>prosjekter</a:t>
            </a:r>
            <a:r>
              <a:rPr lang="en-GB" sz="1800" dirty="0" smtClean="0"/>
              <a:t>, </a:t>
            </a:r>
            <a:r>
              <a:rPr lang="en-GB" sz="1800" dirty="0" err="1" smtClean="0"/>
              <a:t>stipender</a:t>
            </a:r>
            <a:r>
              <a:rPr lang="en-GB" sz="1800" dirty="0" smtClean="0"/>
              <a:t> for </a:t>
            </a:r>
            <a:r>
              <a:rPr lang="en-GB" sz="1800" dirty="0" err="1" smtClean="0"/>
              <a:t>oppgaver</a:t>
            </a:r>
            <a:endParaRPr lang="en-GB" sz="1800" dirty="0" smtClean="0"/>
          </a:p>
          <a:p>
            <a:pPr lvl="2"/>
            <a:r>
              <a:rPr lang="en-GB" sz="1800" dirty="0" err="1" smtClean="0"/>
              <a:t>Profilere</a:t>
            </a:r>
            <a:r>
              <a:rPr lang="en-GB" sz="1800" dirty="0" smtClean="0"/>
              <a:t> </a:t>
            </a:r>
            <a:r>
              <a:rPr lang="en-GB" sz="1800" dirty="0" err="1" smtClean="0"/>
              <a:t>relevansen</a:t>
            </a:r>
            <a:r>
              <a:rPr lang="en-GB" sz="1800" dirty="0" smtClean="0"/>
              <a:t> for </a:t>
            </a:r>
            <a:r>
              <a:rPr lang="en-GB" sz="1800" dirty="0" err="1" smtClean="0"/>
              <a:t>arbeidslivet</a:t>
            </a:r>
            <a:endParaRPr lang="en-GB" sz="1800" dirty="0" smtClean="0"/>
          </a:p>
          <a:p>
            <a:pPr lvl="2"/>
            <a:r>
              <a:rPr lang="en-GB" sz="1800" dirty="0" err="1" smtClean="0"/>
              <a:t>Involvere</a:t>
            </a:r>
            <a:r>
              <a:rPr lang="en-GB" sz="1800" dirty="0" smtClean="0"/>
              <a:t> </a:t>
            </a:r>
            <a:r>
              <a:rPr lang="en-GB" sz="1800" dirty="0" err="1" smtClean="0"/>
              <a:t>studenter</a:t>
            </a:r>
            <a:r>
              <a:rPr lang="en-GB" sz="1800" dirty="0" smtClean="0"/>
              <a:t> </a:t>
            </a:r>
            <a:r>
              <a:rPr lang="en-GB" sz="1800" dirty="0" err="1" smtClean="0"/>
              <a:t>i</a:t>
            </a:r>
            <a:r>
              <a:rPr lang="en-GB" sz="1800" dirty="0" smtClean="0"/>
              <a:t> </a:t>
            </a:r>
            <a:r>
              <a:rPr lang="en-GB" sz="1800" dirty="0" err="1" smtClean="0"/>
              <a:t>særlige</a:t>
            </a:r>
            <a:r>
              <a:rPr lang="en-GB" sz="1800" dirty="0" smtClean="0"/>
              <a:t> </a:t>
            </a:r>
            <a:r>
              <a:rPr lang="en-GB" sz="1800" dirty="0" err="1" smtClean="0"/>
              <a:t>satsinger</a:t>
            </a:r>
            <a:r>
              <a:rPr lang="en-GB" sz="1800" dirty="0" smtClean="0"/>
              <a:t> (SFF; SFU, </a:t>
            </a:r>
            <a:r>
              <a:rPr lang="en-GB" sz="1800" dirty="0" err="1" smtClean="0"/>
              <a:t>strategiske</a:t>
            </a:r>
            <a:r>
              <a:rPr lang="en-GB" sz="1800" dirty="0" smtClean="0"/>
              <a:t> </a:t>
            </a:r>
            <a:r>
              <a:rPr lang="en-GB" sz="1800" dirty="0" err="1" smtClean="0"/>
              <a:t>initiativ</a:t>
            </a:r>
            <a:r>
              <a:rPr lang="en-GB" sz="1800" dirty="0" smtClean="0"/>
              <a:t> etc.) + </a:t>
            </a:r>
            <a:r>
              <a:rPr lang="en-GB" sz="1800" dirty="0" err="1" smtClean="0"/>
              <a:t>spre</a:t>
            </a:r>
            <a:r>
              <a:rPr lang="en-GB" sz="1800" dirty="0" smtClean="0"/>
              <a:t> </a:t>
            </a:r>
            <a:r>
              <a:rPr lang="en-GB" sz="1800" dirty="0" err="1" smtClean="0"/>
              <a:t>gode</a:t>
            </a:r>
            <a:r>
              <a:rPr lang="en-GB" sz="1800" dirty="0" smtClean="0"/>
              <a:t> </a:t>
            </a:r>
            <a:r>
              <a:rPr lang="en-GB" sz="1800" dirty="0" err="1" smtClean="0"/>
              <a:t>erfaringer</a:t>
            </a:r>
            <a:r>
              <a:rPr lang="en-GB" sz="1800" dirty="0" smtClean="0"/>
              <a:t> </a:t>
            </a:r>
            <a:r>
              <a:rPr lang="en-GB" sz="1800" dirty="0" err="1" smtClean="0"/>
              <a:t>fra</a:t>
            </a:r>
            <a:r>
              <a:rPr lang="en-GB" sz="1800" dirty="0" smtClean="0"/>
              <a:t> </a:t>
            </a:r>
            <a:r>
              <a:rPr lang="en-GB" sz="1800" dirty="0" err="1" smtClean="0"/>
              <a:t>dette</a:t>
            </a:r>
            <a:r>
              <a:rPr lang="en-GB" sz="1800" dirty="0" smtClean="0"/>
              <a:t>  </a:t>
            </a:r>
            <a:r>
              <a:rPr lang="en-GB" sz="1800" dirty="0" err="1" smtClean="0"/>
              <a:t>til</a:t>
            </a:r>
            <a:r>
              <a:rPr lang="en-GB" sz="1800" dirty="0" smtClean="0"/>
              <a:t> hele </a:t>
            </a:r>
            <a:r>
              <a:rPr lang="en-GB" sz="1800" dirty="0" err="1" smtClean="0"/>
              <a:t>organisasjonen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til</a:t>
            </a:r>
            <a:r>
              <a:rPr lang="en-GB" sz="1800" dirty="0" smtClean="0"/>
              <a:t> </a:t>
            </a:r>
            <a:r>
              <a:rPr lang="en-GB" sz="1800" dirty="0" err="1" smtClean="0"/>
              <a:t>studenter</a:t>
            </a:r>
            <a:endParaRPr lang="en-GB" sz="1800" dirty="0" smtClean="0">
              <a:solidFill>
                <a:srgbClr val="FF0000"/>
              </a:solidFill>
            </a:endParaRPr>
          </a:p>
          <a:p>
            <a:pPr lvl="1"/>
            <a:r>
              <a:rPr lang="en-GB" sz="1800" dirty="0" err="1" smtClean="0"/>
              <a:t>Bygge</a:t>
            </a:r>
            <a:r>
              <a:rPr lang="en-GB" sz="1800" dirty="0" smtClean="0"/>
              <a:t> </a:t>
            </a:r>
            <a:r>
              <a:rPr lang="en-GB" sz="1800" dirty="0" err="1" smtClean="0"/>
              <a:t>ut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etablere</a:t>
            </a:r>
            <a:r>
              <a:rPr lang="en-GB" sz="1800" dirty="0" smtClean="0"/>
              <a:t> </a:t>
            </a:r>
            <a:r>
              <a:rPr lang="en-GB" sz="1800" dirty="0" err="1" smtClean="0"/>
              <a:t>nye</a:t>
            </a:r>
            <a:r>
              <a:rPr lang="en-GB" sz="1800" dirty="0" smtClean="0"/>
              <a:t> </a:t>
            </a:r>
            <a:r>
              <a:rPr lang="en-GB" sz="1800" dirty="0" err="1" smtClean="0"/>
              <a:t>møteplasser</a:t>
            </a:r>
            <a:endParaRPr lang="en-GB" sz="1800" dirty="0" smtClean="0"/>
          </a:p>
          <a:p>
            <a:pPr lvl="1"/>
            <a:r>
              <a:rPr lang="en-GB" sz="1800" dirty="0" err="1" smtClean="0"/>
              <a:t>Helhetlige</a:t>
            </a:r>
            <a:r>
              <a:rPr lang="en-GB" sz="1800" dirty="0" smtClean="0"/>
              <a:t> </a:t>
            </a:r>
            <a:r>
              <a:rPr lang="en-GB" sz="1800" dirty="0" err="1" smtClean="0"/>
              <a:t>studieprogram</a:t>
            </a:r>
            <a:r>
              <a:rPr lang="en-GB" sz="1800" dirty="0" smtClean="0"/>
              <a:t>: </a:t>
            </a:r>
            <a:r>
              <a:rPr lang="en-GB" sz="1800" dirty="0" err="1" smtClean="0"/>
              <a:t>baklengsdesign</a:t>
            </a:r>
            <a:r>
              <a:rPr lang="en-GB" sz="1800" dirty="0" smtClean="0"/>
              <a:t>, </a:t>
            </a:r>
            <a:r>
              <a:rPr lang="en-GB" sz="1800" dirty="0" err="1" smtClean="0"/>
              <a:t>progresjon</a:t>
            </a:r>
            <a:endParaRPr lang="en-GB" sz="1800" dirty="0" smtClean="0"/>
          </a:p>
          <a:p>
            <a:r>
              <a:rPr lang="en-GB" sz="1800" b="1" dirty="0" err="1" smtClean="0"/>
              <a:t>Utnytte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faglig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bredde</a:t>
            </a:r>
            <a:endParaRPr lang="en-GB" sz="1800" b="1" dirty="0" smtClean="0"/>
          </a:p>
          <a:p>
            <a:pPr lvl="1"/>
            <a:r>
              <a:rPr lang="en-GB" sz="1800" dirty="0" err="1" smtClean="0"/>
              <a:t>Bilaterale</a:t>
            </a:r>
            <a:r>
              <a:rPr lang="en-GB" sz="1800" dirty="0" smtClean="0"/>
              <a:t> </a:t>
            </a:r>
            <a:r>
              <a:rPr lang="en-GB" sz="1800" dirty="0" err="1" smtClean="0"/>
              <a:t>samarbeid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tvers</a:t>
            </a:r>
            <a:r>
              <a:rPr lang="en-GB" sz="1800" dirty="0" smtClean="0"/>
              <a:t>, </a:t>
            </a:r>
            <a:r>
              <a:rPr lang="en-GB" sz="1800" dirty="0" err="1" smtClean="0"/>
              <a:t>felles</a:t>
            </a:r>
            <a:r>
              <a:rPr lang="en-GB" sz="1800" dirty="0" smtClean="0"/>
              <a:t> </a:t>
            </a:r>
            <a:r>
              <a:rPr lang="en-GB" sz="1800" dirty="0" err="1" smtClean="0"/>
              <a:t>emner</a:t>
            </a:r>
            <a:r>
              <a:rPr lang="en-GB" sz="1800" dirty="0" smtClean="0"/>
              <a:t>/</a:t>
            </a:r>
            <a:r>
              <a:rPr lang="en-GB" sz="1800" dirty="0" err="1" smtClean="0"/>
              <a:t>emnegrupper</a:t>
            </a:r>
            <a:endParaRPr lang="en-GB" sz="1800" dirty="0" smtClean="0"/>
          </a:p>
          <a:p>
            <a:pPr lvl="1"/>
            <a:r>
              <a:rPr lang="en-GB" sz="1800" dirty="0" err="1" smtClean="0"/>
              <a:t>Opprette</a:t>
            </a:r>
            <a:r>
              <a:rPr lang="en-GB" sz="1800" dirty="0" smtClean="0"/>
              <a:t> </a:t>
            </a:r>
            <a:r>
              <a:rPr lang="en-GB" sz="1800" dirty="0" err="1" smtClean="0"/>
              <a:t>profesjonsfaglig</a:t>
            </a:r>
            <a:r>
              <a:rPr lang="en-GB" sz="1800" dirty="0" smtClean="0"/>
              <a:t> forum</a:t>
            </a:r>
          </a:p>
          <a:p>
            <a:pPr lvl="1"/>
            <a:r>
              <a:rPr lang="en-GB" sz="1800" dirty="0" err="1" smtClean="0"/>
              <a:t>Kompetanseutvikling</a:t>
            </a:r>
            <a:r>
              <a:rPr lang="en-GB" sz="1800" dirty="0" smtClean="0"/>
              <a:t> </a:t>
            </a:r>
            <a:r>
              <a:rPr lang="en-GB" sz="1800" dirty="0" err="1" smtClean="0"/>
              <a:t>innen</a:t>
            </a:r>
            <a:r>
              <a:rPr lang="en-GB" sz="1800" dirty="0" smtClean="0"/>
              <a:t> </a:t>
            </a:r>
            <a:r>
              <a:rPr lang="en-GB" sz="1800" dirty="0" err="1" smtClean="0"/>
              <a:t>utdanningsledelse</a:t>
            </a:r>
            <a:r>
              <a:rPr lang="en-GB" sz="1800" dirty="0" smtClean="0"/>
              <a:t> for </a:t>
            </a:r>
            <a:r>
              <a:rPr lang="en-GB" sz="1800" dirty="0" err="1" smtClean="0"/>
              <a:t>alle</a:t>
            </a:r>
            <a:r>
              <a:rPr lang="en-GB" sz="1800" dirty="0" smtClean="0"/>
              <a:t> </a:t>
            </a:r>
            <a:r>
              <a:rPr lang="en-GB" sz="1800" dirty="0" err="1" smtClean="0"/>
              <a:t>nivåer</a:t>
            </a:r>
            <a:endParaRPr lang="en-GB" sz="1800" dirty="0" smtClean="0"/>
          </a:p>
          <a:p>
            <a:pPr lvl="1"/>
            <a:r>
              <a:rPr lang="en-GB" sz="1800" dirty="0" err="1" smtClean="0"/>
              <a:t>Eksponering</a:t>
            </a:r>
            <a:r>
              <a:rPr lang="en-GB" sz="1800" dirty="0" smtClean="0"/>
              <a:t> for </a:t>
            </a:r>
            <a:r>
              <a:rPr lang="en-GB" sz="1800" dirty="0" err="1" smtClean="0"/>
              <a:t>andre</a:t>
            </a:r>
            <a:r>
              <a:rPr lang="en-GB" sz="1800" dirty="0" smtClean="0"/>
              <a:t> </a:t>
            </a:r>
            <a:r>
              <a:rPr lang="en-GB" sz="1800" dirty="0" err="1" smtClean="0"/>
              <a:t>fagmiljøer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– </a:t>
            </a:r>
            <a:r>
              <a:rPr lang="en-GB" sz="1800" dirty="0" err="1" smtClean="0"/>
              <a:t>kulturer</a:t>
            </a:r>
            <a:r>
              <a:rPr lang="en-GB" sz="1800" dirty="0" smtClean="0"/>
              <a:t>. </a:t>
            </a:r>
            <a:r>
              <a:rPr lang="en-GB" sz="1800" dirty="0" err="1"/>
              <a:t>Hospiteringsordninger</a:t>
            </a:r>
            <a:r>
              <a:rPr lang="en-GB" sz="1800" dirty="0"/>
              <a:t>, </a:t>
            </a:r>
            <a:r>
              <a:rPr lang="en-GB" sz="1800" dirty="0" err="1"/>
              <a:t>både</a:t>
            </a:r>
            <a:r>
              <a:rPr lang="en-GB" sz="1800" dirty="0"/>
              <a:t> for </a:t>
            </a:r>
            <a:r>
              <a:rPr lang="en-GB" sz="1800" dirty="0" err="1"/>
              <a:t>ansatte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studenter</a:t>
            </a:r>
            <a:r>
              <a:rPr lang="en-GB" sz="1800" dirty="0"/>
              <a:t>. </a:t>
            </a:r>
            <a:endParaRPr lang="en-GB" sz="1800" dirty="0" smtClean="0"/>
          </a:p>
          <a:p>
            <a:r>
              <a:rPr lang="en-GB" sz="1800" b="1" dirty="0" err="1" smtClean="0"/>
              <a:t>Kunnskap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i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bruk</a:t>
            </a:r>
            <a:endParaRPr lang="en-GB" sz="1800" b="1" dirty="0" smtClean="0"/>
          </a:p>
          <a:p>
            <a:pPr lvl="1"/>
            <a:r>
              <a:rPr lang="en-GB" sz="1800" dirty="0" err="1" smtClean="0"/>
              <a:t>Studentaktive</a:t>
            </a:r>
            <a:r>
              <a:rPr lang="en-GB" sz="1800" dirty="0" smtClean="0"/>
              <a:t> </a:t>
            </a:r>
            <a:r>
              <a:rPr lang="en-GB" sz="1800" dirty="0" err="1" smtClean="0"/>
              <a:t>læringsformer</a:t>
            </a:r>
            <a:r>
              <a:rPr lang="en-GB" sz="1800" dirty="0" smtClean="0"/>
              <a:t> for å </a:t>
            </a:r>
            <a:r>
              <a:rPr lang="en-GB" sz="1800" dirty="0" err="1" smtClean="0"/>
              <a:t>trene</a:t>
            </a:r>
            <a:r>
              <a:rPr lang="en-GB" sz="1800" dirty="0" smtClean="0"/>
              <a:t> </a:t>
            </a:r>
            <a:r>
              <a:rPr lang="en-GB" sz="1800" dirty="0" err="1" smtClean="0"/>
              <a:t>kommunikasjon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formidling</a:t>
            </a:r>
            <a:endParaRPr lang="en-GB" sz="1800" dirty="0" smtClean="0"/>
          </a:p>
          <a:p>
            <a:pPr lvl="1"/>
            <a:r>
              <a:rPr lang="en-GB" sz="1800" dirty="0" err="1" smtClean="0"/>
              <a:t>Forsterke</a:t>
            </a:r>
            <a:r>
              <a:rPr lang="en-GB" sz="1800" dirty="0" smtClean="0"/>
              <a:t> </a:t>
            </a:r>
            <a:r>
              <a:rPr lang="en-GB" sz="1800" dirty="0" err="1" smtClean="0"/>
              <a:t>møteplasser</a:t>
            </a:r>
            <a:r>
              <a:rPr lang="en-GB" sz="1800" dirty="0" smtClean="0"/>
              <a:t> med </a:t>
            </a:r>
            <a:r>
              <a:rPr lang="en-GB" sz="1800" dirty="0" err="1" smtClean="0"/>
              <a:t>skole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arbeidsliv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53366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err="1" smtClean="0">
                <a:latin typeface="Palatino Linotype" pitchFamily="18" charset="0"/>
              </a:rPr>
              <a:t>Lenger</a:t>
            </a:r>
            <a:r>
              <a:rPr lang="en-GB" sz="3200" dirty="0" smtClean="0">
                <a:latin typeface="Palatino Linotype" pitchFamily="18" charset="0"/>
              </a:rPr>
              <a:t> </a:t>
            </a:r>
            <a:r>
              <a:rPr lang="en-GB" sz="3200" dirty="0" err="1" smtClean="0">
                <a:latin typeface="Palatino Linotype" pitchFamily="18" charset="0"/>
              </a:rPr>
              <a:t>sikt</a:t>
            </a:r>
            <a:r>
              <a:rPr lang="en-GB" sz="3200" dirty="0" smtClean="0">
                <a:latin typeface="Palatino Linotype" pitchFamily="18" charset="0"/>
              </a:rPr>
              <a:t> - </a:t>
            </a:r>
            <a:r>
              <a:rPr lang="en-GB" sz="3200" dirty="0" err="1" smtClean="0">
                <a:latin typeface="Palatino Linotype" pitchFamily="18" charset="0"/>
              </a:rPr>
              <a:t>Strategiprosess</a:t>
            </a:r>
            <a:endParaRPr lang="en-GB" sz="3200" dirty="0">
              <a:latin typeface="Palatino Linotype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46160" y="1825625"/>
            <a:ext cx="10507639" cy="4001969"/>
          </a:xfrm>
        </p:spPr>
        <p:txBody>
          <a:bodyPr>
            <a:normAutofit/>
          </a:bodyPr>
          <a:lstStyle/>
          <a:p>
            <a:r>
              <a:rPr lang="en-GB" sz="1800" dirty="0" err="1" smtClean="0"/>
              <a:t>Kobling</a:t>
            </a:r>
            <a:r>
              <a:rPr lang="en-GB" sz="1800" dirty="0" smtClean="0"/>
              <a:t> </a:t>
            </a:r>
            <a:r>
              <a:rPr lang="en-GB" sz="1800" dirty="0" err="1" smtClean="0"/>
              <a:t>forskning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utdanning</a:t>
            </a:r>
            <a:r>
              <a:rPr lang="en-GB" sz="1800" dirty="0" smtClean="0"/>
              <a:t> – </a:t>
            </a:r>
            <a:r>
              <a:rPr lang="en-GB" sz="1800" dirty="0" err="1" smtClean="0"/>
              <a:t>overordnet</a:t>
            </a:r>
            <a:r>
              <a:rPr lang="en-GB" sz="1800" dirty="0" smtClean="0"/>
              <a:t> </a:t>
            </a:r>
            <a:r>
              <a:rPr lang="en-GB" sz="1800" dirty="0" err="1" smtClean="0"/>
              <a:t>punkt</a:t>
            </a:r>
            <a:r>
              <a:rPr lang="en-GB" sz="1800" dirty="0" smtClean="0"/>
              <a:t> </a:t>
            </a:r>
            <a:r>
              <a:rPr lang="en-GB" sz="1800" dirty="0" err="1" smtClean="0"/>
              <a:t>til</a:t>
            </a:r>
            <a:r>
              <a:rPr lang="en-GB" sz="1800" dirty="0" smtClean="0"/>
              <a:t> </a:t>
            </a:r>
            <a:r>
              <a:rPr lang="en-GB" sz="1800" dirty="0" err="1" smtClean="0"/>
              <a:t>strategiarbeidet</a:t>
            </a:r>
            <a:endParaRPr lang="en-GB" sz="1800" dirty="0" smtClean="0"/>
          </a:p>
          <a:p>
            <a:pPr lvl="1"/>
            <a:r>
              <a:rPr lang="en-GB" sz="1800" dirty="0" err="1" smtClean="0"/>
              <a:t>Særlig</a:t>
            </a:r>
            <a:r>
              <a:rPr lang="en-GB" sz="1800" dirty="0" smtClean="0"/>
              <a:t> </a:t>
            </a:r>
            <a:r>
              <a:rPr lang="en-GB" sz="1800" dirty="0" err="1" smtClean="0"/>
              <a:t>utfordrende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BA-</a:t>
            </a:r>
            <a:r>
              <a:rPr lang="en-GB" sz="1800" dirty="0" err="1" smtClean="0"/>
              <a:t>nivå</a:t>
            </a:r>
            <a:r>
              <a:rPr lang="en-GB" sz="1800" dirty="0" smtClean="0"/>
              <a:t> – </a:t>
            </a:r>
            <a:r>
              <a:rPr lang="en-GB" sz="1800" dirty="0" err="1" smtClean="0"/>
              <a:t>særlig</a:t>
            </a:r>
            <a:r>
              <a:rPr lang="en-GB" sz="1800" dirty="0" smtClean="0"/>
              <a:t> </a:t>
            </a:r>
            <a:r>
              <a:rPr lang="nb-NO" sz="1800" dirty="0" smtClean="0"/>
              <a:t>metodeundervisningen </a:t>
            </a:r>
            <a:r>
              <a:rPr lang="nb-NO" sz="1800" dirty="0"/>
              <a:t>er </a:t>
            </a:r>
            <a:r>
              <a:rPr lang="nb-NO" sz="1800" dirty="0" smtClean="0"/>
              <a:t>viktig her</a:t>
            </a:r>
            <a:endParaRPr lang="en-GB" sz="1800" dirty="0" smtClean="0"/>
          </a:p>
          <a:p>
            <a:pPr lvl="1"/>
            <a:r>
              <a:rPr lang="en-GB" sz="1800" dirty="0" err="1"/>
              <a:t>Omdømme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merkevarebygging</a:t>
            </a:r>
            <a:r>
              <a:rPr lang="en-GB" sz="1800" dirty="0"/>
              <a:t>: </a:t>
            </a:r>
            <a:r>
              <a:rPr lang="en-GB" sz="1800" dirty="0" err="1"/>
              <a:t>Framsnakke</a:t>
            </a:r>
            <a:r>
              <a:rPr lang="en-GB" sz="1800" dirty="0"/>
              <a:t> </a:t>
            </a:r>
            <a:r>
              <a:rPr lang="en-GB" sz="1800" dirty="0" err="1" smtClean="0"/>
              <a:t>UiOs</a:t>
            </a:r>
            <a:r>
              <a:rPr lang="en-GB" sz="1800" dirty="0" smtClean="0"/>
              <a:t> </a:t>
            </a:r>
            <a:r>
              <a:rPr lang="en-GB" sz="1800" dirty="0" err="1" smtClean="0"/>
              <a:t>styrker</a:t>
            </a:r>
            <a:r>
              <a:rPr lang="en-GB" sz="1800" dirty="0" smtClean="0"/>
              <a:t> her</a:t>
            </a:r>
            <a:endParaRPr lang="en-GB" sz="1800" dirty="0"/>
          </a:p>
          <a:p>
            <a:r>
              <a:rPr lang="en-GB" sz="1800" dirty="0" err="1" smtClean="0"/>
              <a:t>Kultur</a:t>
            </a:r>
            <a:r>
              <a:rPr lang="en-GB" sz="1800" dirty="0" smtClean="0"/>
              <a:t> for å </a:t>
            </a:r>
            <a:r>
              <a:rPr lang="en-GB" sz="1800" dirty="0" err="1" smtClean="0"/>
              <a:t>prøve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</a:t>
            </a:r>
            <a:r>
              <a:rPr lang="en-GB" sz="1800" dirty="0" err="1" smtClean="0"/>
              <a:t>feile</a:t>
            </a:r>
            <a:r>
              <a:rPr lang="en-GB" sz="1800" dirty="0" smtClean="0"/>
              <a:t>, </a:t>
            </a:r>
            <a:r>
              <a:rPr lang="en-GB" sz="1800" dirty="0" err="1" smtClean="0"/>
              <a:t>prøve</a:t>
            </a:r>
            <a:r>
              <a:rPr lang="en-GB" sz="1800" dirty="0" smtClean="0"/>
              <a:t> </a:t>
            </a:r>
            <a:r>
              <a:rPr lang="en-GB" sz="1800" dirty="0" err="1" smtClean="0"/>
              <a:t>ut</a:t>
            </a:r>
            <a:r>
              <a:rPr lang="en-GB" sz="1800" dirty="0" smtClean="0"/>
              <a:t> </a:t>
            </a:r>
            <a:r>
              <a:rPr lang="en-GB" sz="1800" dirty="0" err="1" smtClean="0"/>
              <a:t>nye</a:t>
            </a:r>
            <a:r>
              <a:rPr lang="en-GB" sz="1800" dirty="0" smtClean="0"/>
              <a:t> ting: </a:t>
            </a:r>
            <a:r>
              <a:rPr lang="en-GB" sz="1800" dirty="0" err="1" smtClean="0"/>
              <a:t>særlig</a:t>
            </a:r>
            <a:r>
              <a:rPr lang="en-GB" sz="1800" dirty="0" smtClean="0"/>
              <a:t> </a:t>
            </a:r>
            <a:r>
              <a:rPr lang="en-GB" sz="1800" dirty="0" err="1" smtClean="0"/>
              <a:t>viktig</a:t>
            </a:r>
            <a:r>
              <a:rPr lang="en-GB" sz="1800" dirty="0" smtClean="0"/>
              <a:t> for de </a:t>
            </a:r>
            <a:r>
              <a:rPr lang="en-GB" sz="1800" dirty="0" err="1" smtClean="0"/>
              <a:t>tverrfaglige</a:t>
            </a:r>
            <a:r>
              <a:rPr lang="en-GB" sz="1800" dirty="0" smtClean="0"/>
              <a:t> </a:t>
            </a:r>
            <a:r>
              <a:rPr lang="en-GB" sz="1800" dirty="0" err="1" smtClean="0"/>
              <a:t>arenaene</a:t>
            </a:r>
            <a:endParaRPr lang="en-GB" sz="1800" dirty="0" smtClean="0"/>
          </a:p>
          <a:p>
            <a:r>
              <a:rPr lang="en-GB" sz="1800" dirty="0" err="1" smtClean="0"/>
              <a:t>Digitalisering</a:t>
            </a:r>
            <a:r>
              <a:rPr lang="en-GB" sz="1800" dirty="0" smtClean="0"/>
              <a:t> – </a:t>
            </a:r>
            <a:r>
              <a:rPr lang="en-GB" sz="1800" dirty="0" err="1" smtClean="0"/>
              <a:t>Digitalt</a:t>
            </a:r>
            <a:r>
              <a:rPr lang="en-GB" sz="1800" dirty="0" smtClean="0"/>
              <a:t> </a:t>
            </a:r>
            <a:r>
              <a:rPr lang="en-GB" sz="1800" dirty="0" err="1" smtClean="0"/>
              <a:t>læringsmiljø</a:t>
            </a:r>
            <a:endParaRPr lang="en-GB" sz="1800" dirty="0" smtClean="0"/>
          </a:p>
          <a:p>
            <a:pPr lvl="1"/>
            <a:r>
              <a:rPr lang="nb-NO" sz="1400" dirty="0"/>
              <a:t>Tilrettelegging og utvikling av  gode digitale læringsmiljø og den pedagogisk anvendelsen av disse vil kreve målrettet tverrgående innsats som også inkluderer fysiske omgivelser. </a:t>
            </a:r>
            <a:endParaRPr lang="en-GB" sz="1400" dirty="0" smtClean="0"/>
          </a:p>
          <a:p>
            <a:pPr lvl="2"/>
            <a:r>
              <a:rPr lang="en-GB" sz="1400" dirty="0" err="1" smtClean="0"/>
              <a:t>Investering</a:t>
            </a:r>
            <a:r>
              <a:rPr lang="en-GB" sz="1400" dirty="0" smtClean="0"/>
              <a:t> </a:t>
            </a:r>
            <a:r>
              <a:rPr lang="en-GB" sz="1400" dirty="0" err="1" smtClean="0"/>
              <a:t>i</a:t>
            </a:r>
            <a:r>
              <a:rPr lang="en-GB" sz="1400" dirty="0" smtClean="0"/>
              <a:t> </a:t>
            </a:r>
            <a:r>
              <a:rPr lang="en-GB" sz="1400" dirty="0" err="1" smtClean="0"/>
              <a:t>lokaler</a:t>
            </a:r>
            <a:r>
              <a:rPr lang="en-GB" sz="1400" dirty="0" smtClean="0"/>
              <a:t> </a:t>
            </a:r>
            <a:r>
              <a:rPr lang="en-GB" sz="1400" dirty="0" err="1" smtClean="0"/>
              <a:t>og</a:t>
            </a:r>
            <a:r>
              <a:rPr lang="en-GB" sz="1400" dirty="0" smtClean="0"/>
              <a:t> </a:t>
            </a:r>
            <a:r>
              <a:rPr lang="en-GB" sz="1400" dirty="0" err="1" smtClean="0"/>
              <a:t>bygg</a:t>
            </a:r>
            <a:r>
              <a:rPr lang="en-GB" sz="1400" dirty="0" smtClean="0"/>
              <a:t> </a:t>
            </a:r>
          </a:p>
          <a:p>
            <a:pPr lvl="2"/>
            <a:r>
              <a:rPr lang="en-GB" sz="1400" dirty="0" smtClean="0"/>
              <a:t>Digital </a:t>
            </a:r>
            <a:r>
              <a:rPr lang="en-GB" sz="1400" dirty="0" err="1" smtClean="0"/>
              <a:t>etikk</a:t>
            </a:r>
            <a:r>
              <a:rPr lang="en-GB" sz="1400" dirty="0" smtClean="0"/>
              <a:t>, digital </a:t>
            </a:r>
            <a:r>
              <a:rPr lang="en-GB" sz="1400" dirty="0" err="1" smtClean="0"/>
              <a:t>ledelse</a:t>
            </a:r>
            <a:endParaRPr lang="en-GB" sz="1400" dirty="0" smtClean="0"/>
          </a:p>
          <a:p>
            <a:r>
              <a:rPr lang="en-GB" sz="1800" dirty="0" err="1" smtClean="0"/>
              <a:t>Størst</a:t>
            </a:r>
            <a:r>
              <a:rPr lang="en-GB" sz="1800" dirty="0" smtClean="0"/>
              <a:t> gap </a:t>
            </a:r>
            <a:r>
              <a:rPr lang="en-GB" sz="1800" dirty="0" err="1" smtClean="0"/>
              <a:t>innen</a:t>
            </a:r>
            <a:r>
              <a:rPr lang="en-GB" sz="1800" dirty="0" smtClean="0"/>
              <a:t> “</a:t>
            </a:r>
            <a:r>
              <a:rPr lang="en-GB" sz="1800" dirty="0" err="1" smtClean="0"/>
              <a:t>Utnytte</a:t>
            </a:r>
            <a:r>
              <a:rPr lang="en-GB" sz="1800" dirty="0" smtClean="0"/>
              <a:t> </a:t>
            </a:r>
            <a:r>
              <a:rPr lang="en-GB" sz="1800" dirty="0" err="1" smtClean="0"/>
              <a:t>UiOs</a:t>
            </a:r>
            <a:r>
              <a:rPr lang="en-GB" sz="1800" dirty="0" smtClean="0"/>
              <a:t> </a:t>
            </a:r>
            <a:r>
              <a:rPr lang="en-GB" sz="1800" dirty="0" err="1" smtClean="0"/>
              <a:t>faglige</a:t>
            </a:r>
            <a:r>
              <a:rPr lang="en-GB" sz="1800" dirty="0" smtClean="0"/>
              <a:t> </a:t>
            </a:r>
            <a:r>
              <a:rPr lang="en-GB" sz="1800" dirty="0" err="1" smtClean="0"/>
              <a:t>bredde</a:t>
            </a:r>
            <a:r>
              <a:rPr lang="en-GB" sz="1800" dirty="0" smtClean="0"/>
              <a:t>” – </a:t>
            </a:r>
            <a:r>
              <a:rPr lang="en-GB" sz="1800" dirty="0" err="1" smtClean="0"/>
              <a:t>tenke</a:t>
            </a:r>
            <a:r>
              <a:rPr lang="en-GB" sz="1800" dirty="0" smtClean="0"/>
              <a:t> </a:t>
            </a:r>
            <a:r>
              <a:rPr lang="en-GB" sz="1800" dirty="0" err="1" smtClean="0"/>
              <a:t>langsiktig</a:t>
            </a:r>
            <a:r>
              <a:rPr lang="en-GB" sz="1800" dirty="0" smtClean="0"/>
              <a:t> om </a:t>
            </a:r>
            <a:r>
              <a:rPr lang="en-GB" sz="1800" dirty="0" err="1" smtClean="0"/>
              <a:t>dette</a:t>
            </a:r>
            <a:endParaRPr lang="en-GB" sz="1800" dirty="0" smtClean="0"/>
          </a:p>
          <a:p>
            <a:pPr lvl="1"/>
            <a:r>
              <a:rPr lang="en-GB" sz="1800" dirty="0" err="1" smtClean="0"/>
              <a:t>Eksponering</a:t>
            </a:r>
            <a:r>
              <a:rPr lang="en-GB" sz="1800" dirty="0" smtClean="0"/>
              <a:t> for </a:t>
            </a:r>
            <a:r>
              <a:rPr lang="en-GB" sz="1800" dirty="0" err="1" smtClean="0"/>
              <a:t>andre</a:t>
            </a:r>
            <a:r>
              <a:rPr lang="en-GB" sz="1800" dirty="0" smtClean="0"/>
              <a:t> </a:t>
            </a:r>
            <a:r>
              <a:rPr lang="en-GB" sz="1800" dirty="0" err="1" smtClean="0"/>
              <a:t>fagfelt</a:t>
            </a:r>
            <a:r>
              <a:rPr lang="en-GB" sz="1800" dirty="0" smtClean="0"/>
              <a:t> </a:t>
            </a:r>
            <a:r>
              <a:rPr lang="en-GB" sz="1800" dirty="0" err="1" smtClean="0"/>
              <a:t>og</a:t>
            </a:r>
            <a:r>
              <a:rPr lang="en-GB" sz="1800" dirty="0" smtClean="0"/>
              <a:t> - </a:t>
            </a:r>
            <a:r>
              <a:rPr lang="en-GB" sz="1800" dirty="0" err="1" smtClean="0"/>
              <a:t>kulturer</a:t>
            </a:r>
            <a:r>
              <a:rPr lang="en-GB" sz="1800" dirty="0" smtClean="0"/>
              <a:t> –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lenger</a:t>
            </a:r>
            <a:r>
              <a:rPr lang="en-GB" sz="1800" dirty="0" smtClean="0"/>
              <a:t> </a:t>
            </a:r>
            <a:r>
              <a:rPr lang="en-GB" sz="1800" dirty="0" err="1" smtClean="0"/>
              <a:t>sikt</a:t>
            </a:r>
            <a:r>
              <a:rPr lang="en-GB" sz="1800" dirty="0" smtClean="0"/>
              <a:t> </a:t>
            </a:r>
            <a:r>
              <a:rPr lang="en-GB" sz="1800" dirty="0" err="1" smtClean="0"/>
              <a:t>vurdere</a:t>
            </a:r>
            <a:r>
              <a:rPr lang="en-GB" sz="1800" dirty="0" smtClean="0"/>
              <a:t> </a:t>
            </a:r>
            <a:r>
              <a:rPr lang="en-GB" sz="1800" dirty="0" err="1" smtClean="0"/>
              <a:t>systematiske</a:t>
            </a:r>
            <a:r>
              <a:rPr lang="en-GB" sz="1800" dirty="0" smtClean="0"/>
              <a:t> </a:t>
            </a:r>
            <a:r>
              <a:rPr lang="en-GB" sz="1800" dirty="0" err="1" smtClean="0"/>
              <a:t>ordninger</a:t>
            </a:r>
            <a:r>
              <a:rPr lang="en-GB" sz="1800" dirty="0" smtClean="0"/>
              <a:t> </a:t>
            </a:r>
            <a:endParaRPr lang="en-GB" sz="1800" dirty="0"/>
          </a:p>
          <a:p>
            <a:pPr lvl="1"/>
            <a:r>
              <a:rPr lang="en-GB" sz="1800" dirty="0" err="1" smtClean="0"/>
              <a:t>Kultur</a:t>
            </a:r>
            <a:r>
              <a:rPr lang="en-GB" sz="1800" dirty="0" smtClean="0"/>
              <a:t>- og </a:t>
            </a:r>
            <a:r>
              <a:rPr lang="en-GB" sz="1800" dirty="0" err="1" smtClean="0"/>
              <a:t>identitsprosess</a:t>
            </a:r>
            <a:r>
              <a:rPr lang="en-GB" sz="1800" dirty="0" smtClean="0"/>
              <a:t> </a:t>
            </a:r>
            <a:r>
              <a:rPr lang="en-GB" sz="1800" dirty="0" err="1" smtClean="0"/>
              <a:t>rundt</a:t>
            </a:r>
            <a:r>
              <a:rPr lang="en-GB" sz="1800" dirty="0" smtClean="0"/>
              <a:t> </a:t>
            </a:r>
            <a:r>
              <a:rPr lang="en-GB" sz="1800" dirty="0" err="1" smtClean="0"/>
              <a:t>hva</a:t>
            </a:r>
            <a:r>
              <a:rPr lang="en-GB" sz="1800" dirty="0" smtClean="0"/>
              <a:t> </a:t>
            </a:r>
            <a:r>
              <a:rPr lang="en-GB" sz="1800" dirty="0" err="1" smtClean="0"/>
              <a:t>det</a:t>
            </a:r>
            <a:r>
              <a:rPr lang="en-GB" sz="1800" dirty="0" smtClean="0"/>
              <a:t> </a:t>
            </a:r>
            <a:r>
              <a:rPr lang="en-GB" sz="1800" dirty="0" err="1" smtClean="0"/>
              <a:t>vil</a:t>
            </a:r>
            <a:r>
              <a:rPr lang="en-GB" sz="1800" dirty="0" smtClean="0"/>
              <a:t> </a:t>
            </a:r>
            <a:r>
              <a:rPr lang="en-GB" sz="1800" dirty="0" err="1" smtClean="0"/>
              <a:t>si</a:t>
            </a:r>
            <a:r>
              <a:rPr lang="en-GB" sz="1800" dirty="0" smtClean="0"/>
              <a:t> å </a:t>
            </a:r>
            <a:r>
              <a:rPr lang="en-GB" sz="1800" dirty="0" err="1" smtClean="0"/>
              <a:t>være</a:t>
            </a:r>
            <a:r>
              <a:rPr lang="en-GB" sz="1800" dirty="0" smtClean="0"/>
              <a:t> </a:t>
            </a:r>
            <a:r>
              <a:rPr lang="en-GB" sz="1800" dirty="0" err="1" smtClean="0"/>
              <a:t>Norges</a:t>
            </a:r>
            <a:r>
              <a:rPr lang="en-GB" sz="1800" dirty="0" smtClean="0"/>
              <a:t> </a:t>
            </a:r>
            <a:r>
              <a:rPr lang="en-GB" sz="1800" dirty="0" err="1" smtClean="0"/>
              <a:t>beste</a:t>
            </a:r>
            <a:r>
              <a:rPr lang="en-GB" sz="1800" dirty="0" smtClean="0"/>
              <a:t>/</a:t>
            </a:r>
            <a:r>
              <a:rPr lang="en-GB" sz="1800" dirty="0" err="1" smtClean="0"/>
              <a:t>Europeisk</a:t>
            </a:r>
            <a:r>
              <a:rPr lang="en-GB" sz="1800" dirty="0" smtClean="0"/>
              <a:t> </a:t>
            </a:r>
            <a:r>
              <a:rPr lang="en-GB" sz="1800" dirty="0" err="1" smtClean="0"/>
              <a:t>tetsjikt</a:t>
            </a:r>
            <a:r>
              <a:rPr lang="en-GB" sz="1800" dirty="0" smtClean="0"/>
              <a:t> </a:t>
            </a:r>
            <a:r>
              <a:rPr lang="en-GB" sz="1800" dirty="0" err="1" smtClean="0"/>
              <a:t>breddeuniversitet</a:t>
            </a:r>
            <a:r>
              <a:rPr lang="en-GB" sz="1800" dirty="0" smtClean="0"/>
              <a:t> –</a:t>
            </a:r>
            <a:r>
              <a:rPr lang="en-GB" sz="1800" dirty="0" err="1" smtClean="0"/>
              <a:t>Norges</a:t>
            </a:r>
            <a:r>
              <a:rPr lang="en-GB" sz="1800" dirty="0" smtClean="0"/>
              <a:t> </a:t>
            </a:r>
            <a:r>
              <a:rPr lang="en-GB" sz="1800" dirty="0" err="1" smtClean="0"/>
              <a:t>eneste</a:t>
            </a:r>
            <a:r>
              <a:rPr lang="en-GB" sz="1800" dirty="0" smtClean="0"/>
              <a:t> </a:t>
            </a:r>
            <a:r>
              <a:rPr lang="en-GB" sz="1800" dirty="0" err="1" smtClean="0"/>
              <a:t>universitet</a:t>
            </a:r>
            <a:r>
              <a:rPr lang="en-GB" sz="1800" dirty="0" smtClean="0"/>
              <a:t> </a:t>
            </a:r>
            <a:r>
              <a:rPr lang="en-GB" sz="1800" dirty="0" err="1" smtClean="0"/>
              <a:t>på</a:t>
            </a:r>
            <a:r>
              <a:rPr lang="en-GB" sz="1800" dirty="0" smtClean="0"/>
              <a:t> </a:t>
            </a:r>
            <a:r>
              <a:rPr lang="en-GB" sz="1800" dirty="0" err="1" smtClean="0"/>
              <a:t>europeisk</a:t>
            </a:r>
            <a:r>
              <a:rPr lang="en-GB" sz="1800" dirty="0" smtClean="0"/>
              <a:t> </a:t>
            </a:r>
            <a:r>
              <a:rPr lang="en-GB" sz="1800" dirty="0" err="1" smtClean="0"/>
              <a:t>innovasjonsranking</a:t>
            </a:r>
            <a:r>
              <a:rPr lang="en-GB" sz="1800" dirty="0" smtClean="0"/>
              <a:t>. </a:t>
            </a:r>
            <a:r>
              <a:rPr lang="en-GB" sz="1800" dirty="0" err="1" smtClean="0"/>
              <a:t>Hvem</a:t>
            </a:r>
            <a:r>
              <a:rPr lang="en-GB" sz="1800" dirty="0" smtClean="0"/>
              <a:t> </a:t>
            </a:r>
            <a:r>
              <a:rPr lang="en-GB" sz="1800" dirty="0" err="1" smtClean="0"/>
              <a:t>er</a:t>
            </a:r>
            <a:r>
              <a:rPr lang="en-GB" sz="1800" dirty="0" smtClean="0"/>
              <a:t> </a:t>
            </a:r>
            <a:r>
              <a:rPr lang="en-GB" sz="1800" dirty="0" err="1" smtClean="0"/>
              <a:t>våre</a:t>
            </a:r>
            <a:r>
              <a:rPr lang="en-GB" sz="1800" dirty="0" smtClean="0"/>
              <a:t> </a:t>
            </a:r>
            <a:r>
              <a:rPr lang="en-GB" sz="1800" dirty="0" err="1" smtClean="0"/>
              <a:t>kandidater</a:t>
            </a:r>
            <a:r>
              <a:rPr lang="en-GB" sz="1800" dirty="0" smtClean="0"/>
              <a:t>?</a:t>
            </a:r>
          </a:p>
          <a:p>
            <a:pPr lvl="1"/>
            <a:endParaRPr lang="en-GB" sz="1800" dirty="0" smtClean="0"/>
          </a:p>
        </p:txBody>
      </p:sp>
    </p:spTree>
    <p:extLst>
      <p:ext uri="{BB962C8B-B14F-4D97-AF65-F5344CB8AC3E}">
        <p14:creationId xmlns:p14="http://schemas.microsoft.com/office/powerpoint/2010/main" val="411920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19688</TotalTime>
  <Words>641</Words>
  <Application>Microsoft Office PowerPoint</Application>
  <PresentationFormat>Egendefinert</PresentationFormat>
  <Paragraphs>78</Paragraphs>
  <Slides>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Satsing på utdanning, oppsummering etter seminar på Losby Gods, 27.-28. februar 2018,  revidert etter innspill fra utdanningskomiteen</vt:lpstr>
      <vt:lpstr>PowerPoint-presentasjon</vt:lpstr>
      <vt:lpstr>Prioriteringer på kort og lang sikt: Overordnet oppsummering</vt:lpstr>
      <vt:lpstr>Kort sikt – Årsplan (1)</vt:lpstr>
      <vt:lpstr>Kort sikt – Årsplan (2)</vt:lpstr>
      <vt:lpstr>Lenger sikt - Strategiprosess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Cecilia Løyning Stokkeland</dc:creator>
  <cp:lastModifiedBy>Anne Marthe Nilsen Gibbons</cp:lastModifiedBy>
  <cp:revision>179</cp:revision>
  <cp:lastPrinted>2018-01-23T09:43:43Z</cp:lastPrinted>
  <dcterms:created xsi:type="dcterms:W3CDTF">2017-12-04T08:25:13Z</dcterms:created>
  <dcterms:modified xsi:type="dcterms:W3CDTF">2018-03-12T08:07:55Z</dcterms:modified>
</cp:coreProperties>
</file>