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56" r:id="rId5"/>
    <p:sldId id="261" r:id="rId6"/>
    <p:sldId id="258" r:id="rId7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3" autoAdjust="0"/>
    <p:restoredTop sz="94660"/>
  </p:normalViewPr>
  <p:slideViewPr>
    <p:cSldViewPr snapToGrid="0">
      <p:cViewPr varScale="1">
        <p:scale>
          <a:sx n="42" d="100"/>
          <a:sy n="42" d="100"/>
        </p:scale>
        <p:origin x="5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nb-N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515D-EF6A-44CB-A7BA-FFA09BD1B523}" type="datetimeFigureOut">
              <a:rPr lang="nb-NO" smtClean="0"/>
              <a:t>24.03.2021</a:t>
            </a:fld>
            <a:endParaRPr lang="nb-N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C6748-2381-435B-91FC-A54A5828B1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58002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515D-EF6A-44CB-A7BA-FFA09BD1B523}" type="datetimeFigureOut">
              <a:rPr lang="nb-NO" smtClean="0"/>
              <a:t>24.03.2021</a:t>
            </a:fld>
            <a:endParaRPr lang="nb-N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C6748-2381-435B-91FC-A54A5828B1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65579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515D-EF6A-44CB-A7BA-FFA09BD1B523}" type="datetimeFigureOut">
              <a:rPr lang="nb-NO" smtClean="0"/>
              <a:t>24.03.2021</a:t>
            </a:fld>
            <a:endParaRPr lang="nb-N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C6748-2381-435B-91FC-A54A5828B1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658569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515D-EF6A-44CB-A7BA-FFA09BD1B523}" type="datetimeFigureOut">
              <a:rPr lang="nb-NO" smtClean="0"/>
              <a:t>24.03.2021</a:t>
            </a:fld>
            <a:endParaRPr lang="nb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C6748-2381-435B-91FC-A54A5828B1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9738563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515D-EF6A-44CB-A7BA-FFA09BD1B523}" type="datetimeFigureOut">
              <a:rPr lang="nb-NO" smtClean="0"/>
              <a:t>24.03.2021</a:t>
            </a:fld>
            <a:endParaRPr lang="nb-N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C6748-2381-435B-91FC-A54A5828B1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74914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515D-EF6A-44CB-A7BA-FFA09BD1B523}" type="datetimeFigureOut">
              <a:rPr lang="nb-NO" smtClean="0"/>
              <a:t>24.03.2021</a:t>
            </a:fld>
            <a:endParaRPr lang="nb-N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C6748-2381-435B-91FC-A54A5828B1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735074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515D-EF6A-44CB-A7BA-FFA09BD1B523}" type="datetimeFigureOut">
              <a:rPr lang="nb-NO" smtClean="0"/>
              <a:t>24.03.2021</a:t>
            </a:fld>
            <a:endParaRPr lang="nb-N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C6748-2381-435B-91FC-A54A5828B1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18984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515D-EF6A-44CB-A7BA-FFA09BD1B523}" type="datetimeFigureOut">
              <a:rPr lang="nb-NO" smtClean="0"/>
              <a:t>24.03.2021</a:t>
            </a:fld>
            <a:endParaRPr lang="nb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C6748-2381-435B-91FC-A54A5828B1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9012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515D-EF6A-44CB-A7BA-FFA09BD1B523}" type="datetimeFigureOut">
              <a:rPr lang="nb-NO" smtClean="0"/>
              <a:t>24.03.2021</a:t>
            </a:fld>
            <a:endParaRPr lang="nb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C6748-2381-435B-91FC-A54A5828B1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29517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515D-EF6A-44CB-A7BA-FFA09BD1B523}" type="datetimeFigureOut">
              <a:rPr lang="nb-NO" smtClean="0"/>
              <a:t>24.03.2021</a:t>
            </a:fld>
            <a:endParaRPr lang="nb-N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C6748-2381-435B-91FC-A54A5828B1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272878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515D-EF6A-44CB-A7BA-FFA09BD1B523}" type="datetimeFigureOut">
              <a:rPr lang="nb-NO" smtClean="0"/>
              <a:t>24.03.2021</a:t>
            </a:fld>
            <a:endParaRPr lang="nb-N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C6748-2381-435B-91FC-A54A5828B1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260424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ssholder for lysbildenummer 5"/>
          <p:cNvSpPr txBox="1">
            <a:spLocks/>
          </p:cNvSpPr>
          <p:nvPr userDrawn="1"/>
        </p:nvSpPr>
        <p:spPr>
          <a:xfrm>
            <a:off x="11299735" y="6421248"/>
            <a:ext cx="456108" cy="365125"/>
          </a:xfrm>
          <a:prstGeom prst="rect">
            <a:avLst/>
          </a:prstGeom>
        </p:spPr>
        <p:txBody>
          <a:bodyPr/>
          <a:lstStyle>
            <a:defPPr>
              <a:defRPr lang="nb-NO"/>
            </a:defPPr>
            <a:lvl1pPr marL="0" algn="l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91853A39-49B3-554A-AE82-85611CEBD8E3}" type="slidenum">
              <a:rPr lang="nb-NO" sz="1333" b="0" i="0" smtClean="0">
                <a:solidFill>
                  <a:schemeClr val="tx1"/>
                </a:solidFill>
                <a:latin typeface="Arial"/>
                <a:cs typeface="Arial"/>
              </a:rPr>
              <a:pPr algn="ctr"/>
              <a:t>‹#›</a:t>
            </a:fld>
            <a:endParaRPr lang="nb-NO" sz="1333" b="0" i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5" name="Tittel 1">
            <a:extLst>
              <a:ext uri="{FF2B5EF4-FFF2-40B4-BE49-F238E27FC236}">
                <a16:creationId xmlns:a16="http://schemas.microsoft.com/office/drawing/2014/main" id="{313B4243-673D-8446-80E9-474870DDA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847" y="397785"/>
            <a:ext cx="11224996" cy="703912"/>
          </a:xfrm>
          <a:prstGeom prst="rect">
            <a:avLst/>
          </a:prstGeom>
        </p:spPr>
        <p:txBody>
          <a:bodyPr wrap="square" lIns="90000" tIns="46800" rIns="90000" bIns="46800" anchor="t" anchorCtr="0">
            <a:spAutoFit/>
          </a:bodyPr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6" name="Plassholder for innhold 2">
            <a:extLst>
              <a:ext uri="{FF2B5EF4-FFF2-40B4-BE49-F238E27FC236}">
                <a16:creationId xmlns:a16="http://schemas.microsoft.com/office/drawing/2014/main" id="{5CE35FA2-62CD-F64A-A367-5A26CCC55F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847" y="1347021"/>
            <a:ext cx="11224996" cy="4818365"/>
          </a:xfrm>
          <a:prstGeom prst="rect">
            <a:avLst/>
          </a:prstGeom>
        </p:spPr>
        <p:txBody>
          <a:bodyPr lIns="90000" tIns="46800" rIns="90000" bIns="4680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08296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F515D-EF6A-44CB-A7BA-FFA09BD1B523}" type="datetimeFigureOut">
              <a:rPr lang="nb-NO" smtClean="0"/>
              <a:t>24.03.2021</a:t>
            </a:fld>
            <a:endParaRPr lang="nb-N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C6748-2381-435B-91FC-A54A5828B1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55477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6FE23F8-72D2-E64B-B9C2-8C16EC1B2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847" y="397785"/>
            <a:ext cx="11224996" cy="703912"/>
          </a:xfrm>
        </p:spPr>
        <p:txBody>
          <a:bodyPr/>
          <a:lstStyle/>
          <a:p>
            <a:r>
              <a:rPr lang="nb-NO" dirty="0" smtClean="0"/>
              <a:t>Den politiske våren</a:t>
            </a:r>
            <a:endParaRPr lang="en-US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B695E83B-4A59-3B43-8765-AD5BE8E0B3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5" y="1330734"/>
            <a:ext cx="11413434" cy="4773008"/>
          </a:xfrm>
        </p:spPr>
        <p:txBody>
          <a:bodyPr vert="horz" lIns="90000" tIns="46800" rIns="90000" bIns="46800" rtlCol="0" anchor="t">
            <a:noAutofit/>
          </a:bodyPr>
          <a:lstStyle/>
          <a:p>
            <a:pPr marL="0" indent="0">
              <a:buNone/>
            </a:pPr>
            <a:r>
              <a:rPr lang="nb-NO" sz="2100" b="1" dirty="0">
                <a:cs typeface="Calibri" panose="020F0502020204030204"/>
              </a:rPr>
              <a:t>F</a:t>
            </a:r>
            <a:r>
              <a:rPr lang="nb-NO" sz="2100" b="1" dirty="0" smtClean="0">
                <a:cs typeface="Calibri" panose="020F0502020204030204"/>
              </a:rPr>
              <a:t>ra KD</a:t>
            </a:r>
            <a:endParaRPr lang="nb-NO" sz="2100" b="1" dirty="0">
              <a:cs typeface="Calibri" panose="020F0502020204030204"/>
            </a:endParaRPr>
          </a:p>
          <a:p>
            <a:r>
              <a:rPr lang="nb-NO" sz="2100" dirty="0"/>
              <a:t>Stortingsmelding om </a:t>
            </a:r>
            <a:r>
              <a:rPr lang="nb-NO" sz="2100" dirty="0" smtClean="0"/>
              <a:t>arbeidslivsrelevans: Utdanning for omstilling (lagt frem 15.3)</a:t>
            </a:r>
            <a:endParaRPr lang="nb-NO" dirty="0">
              <a:cs typeface="Calibri"/>
            </a:endParaRPr>
          </a:p>
          <a:p>
            <a:r>
              <a:rPr lang="nb-NO" sz="2100" dirty="0"/>
              <a:t>Stortingsmelding om god styring av universiteter og høyskoler (før påske)</a:t>
            </a:r>
            <a:endParaRPr lang="nb-NO" sz="2100" dirty="0">
              <a:cs typeface="Calibri"/>
            </a:endParaRPr>
          </a:p>
          <a:p>
            <a:r>
              <a:rPr lang="nb-NO" sz="2100" dirty="0"/>
              <a:t>Ny UH-lov (før påske)</a:t>
            </a:r>
            <a:endParaRPr lang="nb-NO" sz="2100" dirty="0">
              <a:cs typeface="Calibri" panose="020F0502020204030204"/>
            </a:endParaRPr>
          </a:p>
          <a:p>
            <a:r>
              <a:rPr lang="nb-NO" sz="2100" dirty="0"/>
              <a:t>Digitaliseringsstrategi </a:t>
            </a:r>
            <a:r>
              <a:rPr lang="nb-NO" sz="2100" dirty="0" smtClean="0"/>
              <a:t>(</a:t>
            </a:r>
            <a:r>
              <a:rPr lang="nb-NO" sz="2100" dirty="0"/>
              <a:t>våren)</a:t>
            </a:r>
            <a:endParaRPr lang="nb-NO" sz="2100" dirty="0">
              <a:cs typeface="Calibri"/>
            </a:endParaRPr>
          </a:p>
          <a:p>
            <a:r>
              <a:rPr lang="nb-NO" sz="2100" dirty="0"/>
              <a:t>Strategi for forskerrekruttering og karriereveier </a:t>
            </a:r>
            <a:r>
              <a:rPr lang="nb-NO" sz="2100" dirty="0" smtClean="0"/>
              <a:t>(før sommeren</a:t>
            </a:r>
            <a:r>
              <a:rPr lang="nb-NO" sz="2100" dirty="0"/>
              <a:t>)</a:t>
            </a:r>
            <a:endParaRPr lang="nb-NO" sz="2100" dirty="0">
              <a:cs typeface="Calibri"/>
            </a:endParaRPr>
          </a:p>
          <a:p>
            <a:r>
              <a:rPr lang="nb-NO" sz="2100" dirty="0"/>
              <a:t>Strategi for fleksibel/desentralisert utdanning </a:t>
            </a:r>
            <a:r>
              <a:rPr lang="nb-NO" sz="2100" dirty="0" smtClean="0"/>
              <a:t>(før sommeren</a:t>
            </a:r>
            <a:r>
              <a:rPr lang="nb-NO" sz="2100" dirty="0"/>
              <a:t>)</a:t>
            </a:r>
            <a:endParaRPr lang="nb-NO" sz="2100" dirty="0">
              <a:cs typeface="Calibri"/>
            </a:endParaRPr>
          </a:p>
          <a:p>
            <a:r>
              <a:rPr lang="nb-NO" sz="2100" dirty="0"/>
              <a:t>Strategi for norsk deltakelse i </a:t>
            </a:r>
            <a:r>
              <a:rPr lang="nb-NO" sz="2100" dirty="0" smtClean="0"/>
              <a:t>ERA - det </a:t>
            </a:r>
            <a:r>
              <a:rPr lang="nb-NO" sz="2100" dirty="0"/>
              <a:t>europeiske forsknings- og </a:t>
            </a:r>
            <a:r>
              <a:rPr lang="nb-NO" sz="2100" dirty="0" smtClean="0"/>
              <a:t>innovasjonssamarbeidet &amp; Strategi </a:t>
            </a:r>
            <a:r>
              <a:rPr lang="nb-NO" sz="2100" dirty="0"/>
              <a:t>for norsk deltakelse i </a:t>
            </a:r>
            <a:r>
              <a:rPr lang="nb-NO" sz="2100" dirty="0" smtClean="0"/>
              <a:t>EEA - det </a:t>
            </a:r>
            <a:r>
              <a:rPr lang="nb-NO" sz="2100" dirty="0"/>
              <a:t>europeiske utdannings-, opplærings-, ungdoms- og idrettssamarbeidet for perioden 2021-2027 </a:t>
            </a:r>
            <a:r>
              <a:rPr lang="nb-NO" sz="2100" dirty="0" smtClean="0"/>
              <a:t>(før sommeren</a:t>
            </a:r>
            <a:r>
              <a:rPr lang="nb-NO" sz="2100" dirty="0"/>
              <a:t>)</a:t>
            </a:r>
          </a:p>
          <a:p>
            <a:pPr marL="0" indent="0">
              <a:buNone/>
            </a:pPr>
            <a:r>
              <a:rPr lang="nb-NO" sz="2100" b="1" dirty="0" smtClean="0">
                <a:cs typeface="Calibri"/>
              </a:rPr>
              <a:t>Fra KMD</a:t>
            </a:r>
          </a:p>
          <a:p>
            <a:r>
              <a:rPr lang="nb-NO" sz="2100" dirty="0">
                <a:cs typeface="Calibri"/>
              </a:rPr>
              <a:t>D</a:t>
            </a:r>
            <a:r>
              <a:rPr lang="nb-NO" sz="2100" dirty="0" smtClean="0">
                <a:cs typeface="Calibri"/>
              </a:rPr>
              <a:t>istriktsnæringsutvalget </a:t>
            </a:r>
            <a:r>
              <a:rPr lang="nb-NO" sz="2100" dirty="0">
                <a:cs typeface="Calibri"/>
              </a:rPr>
              <a:t>og </a:t>
            </a:r>
            <a:r>
              <a:rPr lang="nb-NO" sz="2100" dirty="0" smtClean="0">
                <a:cs typeface="Calibri"/>
              </a:rPr>
              <a:t>demografiutvalget er på høring frem til 26.3 (begge har egne kapitler om desentralisert utdanning, tilgjengelig utdanning og livslang læring)</a:t>
            </a:r>
            <a:endParaRPr lang="nb-NO" dirty="0">
              <a:cs typeface="Calibri"/>
            </a:endParaRPr>
          </a:p>
          <a:p>
            <a:pPr marL="0" indent="0">
              <a:buNone/>
            </a:pPr>
            <a:endParaRPr lang="nb-NO" sz="2100" dirty="0">
              <a:cs typeface="Calibri"/>
            </a:endParaRPr>
          </a:p>
          <a:p>
            <a:pPr marL="0" indent="0">
              <a:buNone/>
            </a:pPr>
            <a:endParaRPr lang="nb-NO" sz="21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35501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312" y="300037"/>
            <a:ext cx="9477375" cy="625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672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6EF3A-6880-4E1A-B505-45BF6E81C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0301" y="165432"/>
            <a:ext cx="10631774" cy="1325563"/>
          </a:xfrm>
        </p:spPr>
        <p:txBody>
          <a:bodyPr/>
          <a:lstStyle/>
          <a:p>
            <a:r>
              <a:rPr lang="en-US" dirty="0" err="1" smtClean="0">
                <a:cs typeface="Calibri Light"/>
              </a:rPr>
              <a:t>Ap</a:t>
            </a:r>
            <a:r>
              <a:rPr lang="en-US" dirty="0" smtClean="0">
                <a:cs typeface="Calibri Light"/>
              </a:rPr>
              <a:t>, </a:t>
            </a:r>
            <a:r>
              <a:rPr lang="en-US" dirty="0" err="1" smtClean="0">
                <a:cs typeface="Calibri Light"/>
              </a:rPr>
              <a:t>Frp</a:t>
            </a:r>
            <a:r>
              <a:rPr lang="en-US" dirty="0" smtClean="0">
                <a:cs typeface="Calibri Light"/>
              </a:rPr>
              <a:t> </a:t>
            </a:r>
            <a:r>
              <a:rPr lang="en-US" dirty="0" err="1" smtClean="0">
                <a:cs typeface="Calibri Light"/>
              </a:rPr>
              <a:t>og</a:t>
            </a:r>
            <a:r>
              <a:rPr lang="en-US" dirty="0" smtClean="0">
                <a:cs typeface="Calibri Light"/>
              </a:rPr>
              <a:t> </a:t>
            </a:r>
            <a:r>
              <a:rPr lang="en-US" dirty="0" err="1" smtClean="0">
                <a:cs typeface="Calibri Light"/>
              </a:rPr>
              <a:t>Sp</a:t>
            </a:r>
            <a:r>
              <a:rPr lang="en-US" dirty="0" smtClean="0">
                <a:cs typeface="Calibri Light"/>
              </a:rPr>
              <a:t> </a:t>
            </a:r>
            <a:r>
              <a:rPr lang="en-US" dirty="0" err="1" smtClean="0">
                <a:cs typeface="Calibri Light"/>
              </a:rPr>
              <a:t>har</a:t>
            </a:r>
            <a:r>
              <a:rPr lang="en-US" dirty="0" smtClean="0">
                <a:cs typeface="Calibri Light"/>
              </a:rPr>
              <a:t> </a:t>
            </a:r>
            <a:r>
              <a:rPr lang="en-US" dirty="0" err="1" smtClean="0">
                <a:cs typeface="Calibri Light"/>
              </a:rPr>
              <a:t>flertall</a:t>
            </a:r>
            <a:r>
              <a:rPr lang="en-US" dirty="0" smtClean="0">
                <a:cs typeface="Calibri Light"/>
              </a:rPr>
              <a:t> </a:t>
            </a:r>
            <a:r>
              <a:rPr lang="en-US" dirty="0" err="1" smtClean="0">
                <a:cs typeface="Calibri Light"/>
              </a:rPr>
              <a:t>på</a:t>
            </a:r>
            <a:r>
              <a:rPr lang="en-US" dirty="0" smtClean="0">
                <a:cs typeface="Calibri Light"/>
              </a:rPr>
              <a:t> </a:t>
            </a:r>
            <a:r>
              <a:rPr lang="en-US" dirty="0" err="1" smtClean="0">
                <a:cs typeface="Calibri Light"/>
              </a:rPr>
              <a:t>Stortinget</a:t>
            </a:r>
            <a:endParaRPr lang="en-US" dirty="0"/>
          </a:p>
        </p:txBody>
      </p:sp>
      <p:pic>
        <p:nvPicPr>
          <p:cNvPr id="1028" name="Picture 4" descr="https://akamai.vgc.no/v2/images/157c1c9a-1135-4853-893b-a27d98fd63c1?fit=crop&amp;h=1371&amp;w=1900&amp;s=e91293f6aa2f4a97fe62750c075a0def417f3db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7" b="30043"/>
          <a:stretch/>
        </p:blipFill>
        <p:spPr bwMode="auto">
          <a:xfrm>
            <a:off x="960408" y="1490995"/>
            <a:ext cx="9938819" cy="491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1574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00692" y="184935"/>
            <a:ext cx="7911101" cy="1315089"/>
          </a:xfrm>
        </p:spPr>
        <p:txBody>
          <a:bodyPr>
            <a:normAutofit/>
          </a:bodyPr>
          <a:lstStyle/>
          <a:p>
            <a:r>
              <a:rPr lang="nb-NO" sz="4000" dirty="0" smtClean="0"/>
              <a:t>Tydelig tverrpolitisk forventning til sektoren</a:t>
            </a:r>
            <a:endParaRPr lang="nb-NO" sz="4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811" y="1776163"/>
            <a:ext cx="3319131" cy="465997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7613" y="279650"/>
            <a:ext cx="4211418" cy="399215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9754" y="1510302"/>
            <a:ext cx="3358271" cy="465997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026" name="Picture 2" descr="Kompetansereform for arbeidslivet | Arbeiderpartie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263" y="3672386"/>
            <a:ext cx="5264284" cy="2763749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153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Utdanning for omstilling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655067" cy="4351338"/>
          </a:xfrm>
        </p:spPr>
        <p:txBody>
          <a:bodyPr>
            <a:normAutofit fontScale="70000" lnSpcReduction="20000"/>
          </a:bodyPr>
          <a:lstStyle/>
          <a:p>
            <a:r>
              <a:rPr lang="nb-NO" dirty="0" smtClean="0"/>
              <a:t>Ingen skal gå ut på dato</a:t>
            </a:r>
          </a:p>
          <a:p>
            <a:r>
              <a:rPr lang="nb-NO" dirty="0" err="1" smtClean="0"/>
              <a:t>Utenforskap</a:t>
            </a:r>
            <a:r>
              <a:rPr lang="nb-NO" dirty="0" smtClean="0"/>
              <a:t> koster</a:t>
            </a:r>
          </a:p>
          <a:p>
            <a:endParaRPr lang="nb-NO" dirty="0"/>
          </a:p>
          <a:p>
            <a:pPr marL="0" indent="0">
              <a:buNone/>
            </a:pPr>
            <a:r>
              <a:rPr lang="nb-NO" b="1" dirty="0" smtClean="0"/>
              <a:t>Hovedområder: </a:t>
            </a:r>
          </a:p>
          <a:p>
            <a:pPr marL="514350" indent="-514350">
              <a:buAutoNum type="arabicPeriod"/>
            </a:pPr>
            <a:r>
              <a:rPr lang="nb-NO" dirty="0" smtClean="0"/>
              <a:t>Aktørene </a:t>
            </a:r>
            <a:r>
              <a:rPr lang="nb-NO" dirty="0"/>
              <a:t>må styrke samarbeidet på tvers av sektorene og på flere nivå </a:t>
            </a:r>
            <a:endParaRPr lang="nb-NO" dirty="0" smtClean="0"/>
          </a:p>
          <a:p>
            <a:pPr marL="514350" indent="-514350">
              <a:buAutoNum type="arabicPeriod"/>
            </a:pPr>
            <a:r>
              <a:rPr lang="nb-NO" dirty="0" smtClean="0"/>
              <a:t>Høyere </a:t>
            </a:r>
            <a:r>
              <a:rPr lang="nb-NO" dirty="0"/>
              <a:t>utdanning må bli mer åpen og tilgjengelig for flere </a:t>
            </a:r>
            <a:endParaRPr lang="nb-NO" dirty="0" smtClean="0"/>
          </a:p>
          <a:p>
            <a:pPr marL="514350" indent="-514350">
              <a:buAutoNum type="arabicPeriod"/>
            </a:pPr>
            <a:r>
              <a:rPr lang="nb-NO" dirty="0" smtClean="0"/>
              <a:t>Vi </a:t>
            </a:r>
            <a:r>
              <a:rPr lang="nb-NO" dirty="0"/>
              <a:t>må øke bruken av studentaktive lærings- og undervisningsformer </a:t>
            </a:r>
            <a:endParaRPr lang="nb-NO" dirty="0" smtClean="0"/>
          </a:p>
          <a:p>
            <a:pPr marL="514350" indent="-514350">
              <a:buAutoNum type="arabicPeriod"/>
            </a:pPr>
            <a:r>
              <a:rPr lang="nb-NO" dirty="0" smtClean="0"/>
              <a:t>Vi </a:t>
            </a:r>
            <a:r>
              <a:rPr lang="nb-NO" dirty="0"/>
              <a:t>må ha mer og bedre praksis</a:t>
            </a:r>
          </a:p>
          <a:p>
            <a:pPr marL="0" indent="0">
              <a:buNone/>
            </a:pPr>
            <a:endParaRPr lang="nb-NO" dirty="0" smtClean="0"/>
          </a:p>
          <a:p>
            <a:r>
              <a:rPr lang="nb-NO" dirty="0" smtClean="0"/>
              <a:t>Strategi for </a:t>
            </a:r>
            <a:r>
              <a:rPr lang="nb-NO" dirty="0"/>
              <a:t>fleksibel/desentralisert </a:t>
            </a:r>
            <a:r>
              <a:rPr lang="nb-NO" dirty="0" smtClean="0"/>
              <a:t>utdanning</a:t>
            </a:r>
          </a:p>
          <a:p>
            <a:r>
              <a:rPr lang="nb-NO" dirty="0" err="1"/>
              <a:t>Egenbetalingsforskriften</a:t>
            </a:r>
            <a:r>
              <a:rPr lang="nb-NO" dirty="0"/>
              <a:t> kommer på høring</a:t>
            </a:r>
          </a:p>
          <a:p>
            <a:pPr marL="0" indent="0">
              <a:buNone/>
            </a:pPr>
            <a:endParaRPr lang="nb-NO" dirty="0"/>
          </a:p>
          <a:p>
            <a:pPr marL="0" indent="0">
              <a:buNone/>
            </a:pPr>
            <a:endParaRPr lang="nb-NO" dirty="0" smtClean="0"/>
          </a:p>
          <a:p>
            <a:endParaRPr lang="nb-NO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9554" y="626721"/>
            <a:ext cx="4331565" cy="5897368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58226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b-NO" dirty="0" smtClean="0"/>
              <a:t>Strategi </a:t>
            </a:r>
            <a:r>
              <a:rPr lang="nb-NO" dirty="0"/>
              <a:t>for desentralisert og fleksibel fagskoleutdanning og høyere </a:t>
            </a:r>
            <a:r>
              <a:rPr lang="nb-NO" dirty="0" smtClean="0"/>
              <a:t>utdanning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1933" y="2010557"/>
            <a:ext cx="10531867" cy="4256676"/>
          </a:xfrm>
        </p:spPr>
        <p:txBody>
          <a:bodyPr/>
          <a:lstStyle/>
          <a:p>
            <a:r>
              <a:rPr lang="nb-NO" dirty="0" smtClean="0"/>
              <a:t>Strategien skal utvikles gjennom samarbeid med sektoren, partene i arbeidslivet og regionene, og legges frem før sommeren</a:t>
            </a:r>
          </a:p>
          <a:p>
            <a:pPr marL="0" indent="0">
              <a:buNone/>
            </a:pPr>
            <a:endParaRPr lang="nb-NO" dirty="0" smtClean="0"/>
          </a:p>
          <a:p>
            <a:r>
              <a:rPr lang="nb-NO" dirty="0" smtClean="0"/>
              <a:t>Sektoren invitert til å komme med innspill: Anledning til å påvirke hvordan dette skal se ut og bli hensiktsmessig for UiO</a:t>
            </a:r>
          </a:p>
          <a:p>
            <a:pPr marL="0" indent="0">
              <a:buNone/>
            </a:pPr>
            <a:endParaRPr lang="nb-NO" dirty="0" smtClean="0"/>
          </a:p>
          <a:p>
            <a:r>
              <a:rPr lang="nb-NO" dirty="0" smtClean="0"/>
              <a:t>Spørsmål </a:t>
            </a:r>
            <a:r>
              <a:rPr lang="nb-NO" dirty="0"/>
              <a:t>om finansiering blir mest sannsynlig en del av gjennomgangen av finansieringssystemet for sektoren (varslet høst 2021)</a:t>
            </a:r>
          </a:p>
          <a:p>
            <a:pPr marL="0" indent="0">
              <a:buNone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5952447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8461</TotalTime>
  <Words>261</Words>
  <Application>Microsoft Office PowerPoint</Application>
  <PresentationFormat>Widescreen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Den politiske våren</vt:lpstr>
      <vt:lpstr>PowerPoint Presentation</vt:lpstr>
      <vt:lpstr>Ap, Frp og Sp har flertall på Stortinget</vt:lpstr>
      <vt:lpstr>Tydelig tverrpolitisk forventning til sektoren</vt:lpstr>
      <vt:lpstr>Utdanning for omstilling</vt:lpstr>
      <vt:lpstr>Strategi for desentralisert og fleksibel fagskoleutdanning og høyere utdanning</vt:lpstr>
    </vt:vector>
  </TitlesOfParts>
  <Company>Universitetet i Oslo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Tydelig tverrpolitisk politisk forventning om økt innsats for livslang læring</dc:title>
  <dc:creator>Marianne Knarud</dc:creator>
  <cp:lastModifiedBy>Kirsti Margrethe Mortensen</cp:lastModifiedBy>
  <cp:revision>17</cp:revision>
  <dcterms:created xsi:type="dcterms:W3CDTF">2021-03-10T12:39:03Z</dcterms:created>
  <dcterms:modified xsi:type="dcterms:W3CDTF">2021-03-24T08:44:46Z</dcterms:modified>
</cp:coreProperties>
</file>