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58" r:id="rId4"/>
    <p:sldId id="265" r:id="rId5"/>
    <p:sldId id="267" r:id="rId6"/>
    <p:sldId id="268" r:id="rId7"/>
    <p:sldId id="269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995" autoAdjust="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E85CC-92DA-48CD-9C39-737FB1453720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FBC48-040B-419F-B040-A14EFC53B2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5593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FBC48-040B-419F-B040-A14EFC53B29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7415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FBC48-040B-419F-B040-A14EFC53B290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160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AFBC48-040B-419F-B040-A14EFC53B29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924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40ED5-9090-840A-60D9-08E652B483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4600DB-4B3F-CE10-53AC-BB878B6B8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9B891-3DC8-4513-04AA-F9A9477FC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B3ED1-DB07-9EAD-3C5C-E3C73EE9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0CF7A-7F46-B05A-35E8-335E15118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8102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5940-0F4A-B03B-EA41-334B6E730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A3239-6993-AF6A-551F-43296F1F6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9D238-FC13-C1AB-54EB-4B90E826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144CF-DAF1-6458-47CA-1F952A553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CC3A1-1831-5559-DC90-4A542EC2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19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D682F-6003-234D-4A0C-0D6FE8576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1B0B5-D711-6CFA-6A2F-DFA1FC743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EFEF4-EA35-44F0-0437-600B1964F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3046-9E95-7533-1FA0-F3B8A93C8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49347-CBFA-FE7E-EFB5-368A2130D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80952-3182-8182-C0FC-635B0BE2C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7607D-2047-B53F-245D-5C57E0224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52320-0187-A36D-FAA9-E77452D90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CD3912-989F-CC6A-B5C4-F6222104B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B8C20-A734-4A71-1C7C-552F30DE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E1834-7826-ADC8-7A0C-90ABBE3C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383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3B18-4086-6A46-421C-D664A4FAB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8BA29-A257-7A32-E4CF-9154B0EFF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79CF5-DA45-D770-3787-80A0D7531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1D9AA2-968C-8A3E-603E-B7B05A6140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47F46-C696-826F-5B3F-106B5B7BC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0E1343-F5A9-2E34-0FCB-1D13DAB6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8AD9EE-4C4D-1A43-B07A-8D005471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029B17-F3D5-B3AD-5529-4AE5297FF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867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240B-310B-79CA-C40A-32CDA2E2F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F4874C-E7DD-A5AD-1644-49E20A90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9F713C-DEB1-CC78-59E7-E2DC1F13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071BAC-ED7F-DEE2-649E-BFF2A7DC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493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38054-9C17-7CBC-54D2-E9C62821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F3B666-2C87-A35E-0A02-850A14441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8704A-3C79-B336-40DB-6BC2EAF59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1587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2E779-C5C7-715A-780A-86D97270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577A9-E6C2-335B-66EB-C2B776E44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D60A9-CCAD-3DD2-3F5F-428C6084B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C7A8D-5B50-D77A-25AE-5F09D459C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5052E-C231-A640-F4FA-299260FE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AD968-08B7-6D4D-919E-44365D3E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241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C9DBC-819C-7F86-200F-BC1B72DDD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AF3825-A651-F3BF-8B8A-9B2D3B200B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D4C2B-A585-4817-B248-3C317844D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DBAC81-B6CD-96C4-9170-7628EFC6D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0BF073-5A64-F57D-55D7-BA51C9DD9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D43E63-C3FA-6D22-12C8-E95F1361A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0430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02CD1-B2DF-A0BB-C80D-3A70F9F22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0B66F4-746D-5410-5351-A5E9BF4C3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CF6A5-8DCF-1BDC-5953-458A7AF8C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BDE3E-5608-C7A7-B647-16DD58BD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4DAA1-B626-0764-599D-4EC64DD6D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3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69D9DE-315F-83B0-EB86-7725FC5F70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C34565-1CBE-ABEF-05AB-0E2013E85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937F2-9C8F-8C36-E1AD-CF12B8CD8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8ED90-8C83-5E2E-ADF1-200C6391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29830-585D-6632-6565-2251AD0C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976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888F4C-0D69-A64F-DD9F-0070BA098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11527-73B8-72F7-D180-67D6CAC11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E2BB4-BA77-D0CA-66E4-1ACC63248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6A095-671A-471E-8A90-FF08E28EF8F3}" type="datetimeFigureOut">
              <a:rPr lang="nb-NO" smtClean="0"/>
              <a:t>11.03.2025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B7660-AD4E-40BE-383D-1BA56DC82E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5D073-E0F1-E2AE-4E9A-8B96A818A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185BB-7C42-4049-A34F-D3B1E0BE06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536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DB27-85D3-E8D2-77F7-670E23CC17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Tilrettelegging</a:t>
            </a:r>
            <a:r>
              <a:rPr lang="en-US" dirty="0"/>
              <a:t> for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fleksibilitet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utdanningsporteføljen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200E8-2C56-4890-3435-4F1F0805DA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nb-NO" dirty="0"/>
              <a:t>v/Tora Skodvin</a:t>
            </a:r>
          </a:p>
          <a:p>
            <a:r>
              <a:rPr lang="nb-NO" dirty="0"/>
              <a:t>Utdanningskomiteen, 11.03.2025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E7E80-2020-F6DE-FB73-E131EEC93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9273" y="4429919"/>
            <a:ext cx="2902727" cy="240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3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FBE628-2AEC-886D-07B1-214F72554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2525" y="83324"/>
            <a:ext cx="2290629" cy="14680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F2BB62-EC4F-F4A9-52AB-69DAF6D2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29"/>
            <a:ext cx="10515600" cy="1325563"/>
          </a:xfrm>
        </p:spPr>
        <p:txBody>
          <a:bodyPr/>
          <a:lstStyle/>
          <a:p>
            <a:r>
              <a:rPr lang="en-US" dirty="0" err="1"/>
              <a:t>Arbeidsgruppa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A8498-8DC0-B720-8538-16507BDF3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7176" y="1614047"/>
            <a:ext cx="5181600" cy="31376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Utfordringen</a:t>
            </a:r>
            <a:r>
              <a:rPr lang="en-US" dirty="0"/>
              <a:t>:</a:t>
            </a:r>
          </a:p>
          <a:p>
            <a:r>
              <a:rPr lang="en-US" sz="2600" dirty="0" err="1"/>
              <a:t>Skape</a:t>
            </a:r>
            <a:r>
              <a:rPr lang="en-US" sz="2600" dirty="0"/>
              <a:t> </a:t>
            </a:r>
            <a:r>
              <a:rPr lang="en-US" sz="2600" dirty="0" err="1"/>
              <a:t>større</a:t>
            </a:r>
            <a:r>
              <a:rPr lang="en-US" sz="2600" dirty="0"/>
              <a:t> </a:t>
            </a:r>
            <a:r>
              <a:rPr lang="en-US" sz="2600" dirty="0" err="1"/>
              <a:t>fleksibilitet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UiOs</a:t>
            </a:r>
            <a:r>
              <a:rPr lang="en-US" sz="2600" dirty="0"/>
              <a:t> </a:t>
            </a:r>
            <a:r>
              <a:rPr lang="en-US" sz="2600" dirty="0" err="1"/>
              <a:t>studieportefølje</a:t>
            </a:r>
            <a:endParaRPr lang="en-US" sz="2600" dirty="0"/>
          </a:p>
          <a:p>
            <a:r>
              <a:rPr lang="en-US" sz="2600" dirty="0" err="1"/>
              <a:t>Sikre</a:t>
            </a:r>
            <a:r>
              <a:rPr lang="en-US" sz="2600" dirty="0"/>
              <a:t> </a:t>
            </a:r>
            <a:r>
              <a:rPr lang="en-US" sz="2600" dirty="0" err="1"/>
              <a:t>bedre</a:t>
            </a:r>
            <a:r>
              <a:rPr lang="en-US" sz="2600" dirty="0"/>
              <a:t> </a:t>
            </a:r>
            <a:r>
              <a:rPr lang="en-US" sz="2600" dirty="0" err="1"/>
              <a:t>utnyttelse</a:t>
            </a:r>
            <a:r>
              <a:rPr lang="en-US" sz="2600" dirty="0"/>
              <a:t> av </a:t>
            </a:r>
            <a:r>
              <a:rPr lang="en-US" sz="2600" dirty="0" err="1"/>
              <a:t>bredden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UiOs</a:t>
            </a:r>
            <a:r>
              <a:rPr lang="en-US" sz="2600" dirty="0"/>
              <a:t> </a:t>
            </a:r>
            <a:r>
              <a:rPr lang="en-US" sz="2600" dirty="0" err="1"/>
              <a:t>studietilbud</a:t>
            </a:r>
            <a:endParaRPr lang="nb-NO" sz="2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FD092-9A46-76EF-3599-85DCDF5D5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5202" y="985013"/>
            <a:ext cx="5181600" cy="4351338"/>
          </a:xfrm>
        </p:spPr>
        <p:txBody>
          <a:bodyPr>
            <a:normAutofit/>
          </a:bodyPr>
          <a:lstStyle/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Tora Skodvin (SV, leder)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Hanne Degerstrøm Ellingsen (UV)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Eli Feiring (MED)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Tone </a:t>
            </a:r>
            <a:r>
              <a:rPr lang="nb-NO" sz="2400" dirty="0" err="1">
                <a:solidFill>
                  <a:srgbClr val="000000"/>
                </a:solidFill>
                <a:latin typeface="Aptos" panose="020B0004020202020204" pitchFamily="34" charset="0"/>
              </a:rPr>
              <a:t>Fredsvik</a:t>
            </a:r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 Gregers (MN) 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Bjørn Erik </a:t>
            </a:r>
            <a:r>
              <a:rPr lang="nb-NO" sz="2400" dirty="0" err="1">
                <a:solidFill>
                  <a:srgbClr val="000000"/>
                </a:solidFill>
                <a:latin typeface="Aptos" panose="020B0004020202020204" pitchFamily="34" charset="0"/>
              </a:rPr>
              <a:t>Schjerverud</a:t>
            </a:r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 (TF)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Kristin Steen </a:t>
            </a:r>
            <a:r>
              <a:rPr lang="nb-NO" sz="2400" dirty="0" err="1">
                <a:solidFill>
                  <a:srgbClr val="000000"/>
                </a:solidFill>
                <a:latin typeface="Aptos" panose="020B0004020202020204" pitchFamily="34" charset="0"/>
              </a:rPr>
              <a:t>Slåttå</a:t>
            </a:r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 (JF)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Eirik Welo (HF) </a:t>
            </a:r>
          </a:p>
          <a:p>
            <a:pPr fontAlgn="base"/>
            <a:r>
              <a:rPr lang="nb-NO" sz="2400" dirty="0">
                <a:solidFill>
                  <a:srgbClr val="000000"/>
                </a:solidFill>
                <a:latin typeface="Aptos" panose="020B0004020202020204" pitchFamily="34" charset="0"/>
              </a:rPr>
              <a:t>Sondre Matthias Klungland (Studentparlamentet)  </a:t>
            </a:r>
          </a:p>
          <a:p>
            <a:endParaRPr lang="nb-NO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01EAEC-B2D1-80E1-B79E-20FFAC3BA3A1}"/>
              </a:ext>
            </a:extLst>
          </p:cNvPr>
          <p:cNvSpPr txBox="1"/>
          <p:nvPr/>
        </p:nvSpPr>
        <p:spPr>
          <a:xfrm>
            <a:off x="609914" y="4867281"/>
            <a:ext cx="1097217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Sekretariat</a:t>
            </a:r>
            <a:r>
              <a:rPr lang="en-US" sz="2800" dirty="0"/>
              <a:t>:</a:t>
            </a:r>
          </a:p>
          <a:p>
            <a:r>
              <a:rPr lang="en-US" sz="2400" dirty="0"/>
              <a:t>Lena Charlotte Finseth </a:t>
            </a:r>
            <a:r>
              <a:rPr lang="en-US" sz="2400" dirty="0" err="1"/>
              <a:t>og</a:t>
            </a:r>
            <a:r>
              <a:rPr lang="en-US" sz="2400" dirty="0"/>
              <a:t> Jonny Roar Sundnes (</a:t>
            </a:r>
            <a:r>
              <a:rPr lang="en-US" sz="2400" dirty="0" err="1"/>
              <a:t>Avdeling</a:t>
            </a:r>
            <a:r>
              <a:rPr lang="en-US" sz="2400" dirty="0"/>
              <a:t> for </a:t>
            </a:r>
            <a:r>
              <a:rPr lang="en-US" sz="2400" dirty="0" err="1"/>
              <a:t>studieadministrasjon</a:t>
            </a:r>
            <a:r>
              <a:rPr lang="en-US" sz="2400" dirty="0"/>
              <a:t>)</a:t>
            </a:r>
          </a:p>
          <a:p>
            <a:r>
              <a:rPr lang="en-US" sz="2400" dirty="0"/>
              <a:t>Siri Lehne Nilsen (</a:t>
            </a:r>
            <a:r>
              <a:rPr lang="en-US" sz="2400" dirty="0" err="1"/>
              <a:t>Avdeling</a:t>
            </a:r>
            <a:r>
              <a:rPr lang="en-US" sz="2400" dirty="0"/>
              <a:t> for </a:t>
            </a:r>
            <a:r>
              <a:rPr lang="en-US" sz="2400" dirty="0" err="1"/>
              <a:t>kommunikasjon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samfunnskontakt</a:t>
            </a:r>
            <a:r>
              <a:rPr lang="en-US" sz="2400" dirty="0"/>
              <a:t>)</a:t>
            </a:r>
            <a:endParaRPr lang="nb-NO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1C01C-85CC-8A28-8460-F9D7F1517871}"/>
              </a:ext>
            </a:extLst>
          </p:cNvPr>
          <p:cNvSpPr txBox="1"/>
          <p:nvPr/>
        </p:nvSpPr>
        <p:spPr>
          <a:xfrm>
            <a:off x="7938246" y="299921"/>
            <a:ext cx="3415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Medlemmene</a:t>
            </a:r>
            <a:r>
              <a:rPr lang="en-US" sz="2800" dirty="0"/>
              <a:t>: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04744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1D4B4-9479-B2B2-04F6-5FC0DCF75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Mandat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5D17A-8D0A-A842-56DB-BED88D280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nb-NO" sz="2800" dirty="0"/>
              <a:t>Vurdere om dagens regelverk legger godt nok til rette for sammensetning av grader på tvers av fakulteter og enheter;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2400" dirty="0"/>
              <a:t>Tydeliggjøre muligheter, inkludert muligheter for «dobbeltkompetanse»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2400" dirty="0"/>
              <a:t>Foreslå eventuelle justeringer regelverket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2400" dirty="0"/>
              <a:t>Vurdere profilering og evt. foreslå nye betegnelser på emnegrupper</a:t>
            </a:r>
          </a:p>
          <a:p>
            <a:pPr marL="914400" lvl="1" indent="-457200">
              <a:buFont typeface="+mj-lt"/>
              <a:buAutoNum type="arabicPeriod"/>
            </a:pPr>
            <a:endParaRPr lang="nb-NO" dirty="0"/>
          </a:p>
          <a:p>
            <a:pPr marL="914400" lvl="1" indent="-457200">
              <a:buFont typeface="+mj-lt"/>
              <a:buAutoNum type="arabicPeriod"/>
            </a:pPr>
            <a:r>
              <a:rPr lang="nb-NO" sz="2800" dirty="0"/>
              <a:t>Vurdere muligheter til å fullføre en fritt sammensatt bachelorgrad: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2400" dirty="0"/>
              <a:t>Kartlegge administrative utfordringer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sz="2400" dirty="0"/>
              <a:t>Skissere mulige løsninger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D6490-800B-DD83-DD92-851A93A82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4257" y="5218692"/>
            <a:ext cx="2951905" cy="146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3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EA85-0DEE-82F2-632F-60E962C0A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9114" y="1006928"/>
            <a:ext cx="4821865" cy="1325563"/>
          </a:xfrm>
        </p:spPr>
        <p:txBody>
          <a:bodyPr/>
          <a:lstStyle/>
          <a:p>
            <a:r>
              <a:rPr lang="en-US" dirty="0" err="1"/>
              <a:t>Framgangsmåte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DF13-D5B5-99E0-043B-02BCB00C2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667001"/>
            <a:ext cx="8392886" cy="2895600"/>
          </a:xfrm>
        </p:spPr>
        <p:txBody>
          <a:bodyPr/>
          <a:lstStyle/>
          <a:p>
            <a:r>
              <a:rPr lang="en-US" dirty="0" err="1"/>
              <a:t>Avklare</a:t>
            </a:r>
            <a:r>
              <a:rPr lang="en-US" dirty="0"/>
              <a:t> “</a:t>
            </a:r>
            <a:r>
              <a:rPr lang="en-US" dirty="0" err="1"/>
              <a:t>dagens</a:t>
            </a:r>
            <a:r>
              <a:rPr lang="en-US" dirty="0"/>
              <a:t> </a:t>
            </a:r>
            <a:r>
              <a:rPr lang="en-US" dirty="0" err="1"/>
              <a:t>regelverk</a:t>
            </a:r>
            <a:r>
              <a:rPr lang="en-US" dirty="0"/>
              <a:t>”.</a:t>
            </a:r>
          </a:p>
          <a:p>
            <a:r>
              <a:rPr lang="en-US" dirty="0" err="1"/>
              <a:t>Reflektere</a:t>
            </a:r>
            <a:r>
              <a:rPr lang="en-US" dirty="0"/>
              <a:t> over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</a:t>
            </a:r>
            <a:r>
              <a:rPr lang="en-US" dirty="0" err="1"/>
              <a:t>godt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utfordringene</a:t>
            </a:r>
            <a:r>
              <a:rPr lang="en-US" dirty="0"/>
              <a:t> ligger.</a:t>
            </a:r>
          </a:p>
          <a:p>
            <a:r>
              <a:rPr lang="en-US" dirty="0" err="1"/>
              <a:t>Oppsummere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overordnede</a:t>
            </a:r>
            <a:r>
              <a:rPr lang="en-US" dirty="0"/>
              <a:t> </a:t>
            </a:r>
            <a:r>
              <a:rPr lang="en-US" dirty="0" err="1"/>
              <a:t>vurderinger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konkrete</a:t>
            </a:r>
            <a:r>
              <a:rPr lang="en-US" dirty="0"/>
              <a:t> </a:t>
            </a:r>
            <a:r>
              <a:rPr lang="en-US" dirty="0" err="1"/>
              <a:t>anbefalinger</a:t>
            </a:r>
            <a:r>
              <a:rPr lang="en-US" dirty="0"/>
              <a:t>.</a:t>
            </a:r>
          </a:p>
          <a:p>
            <a:pPr lvl="1"/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C9C2C-158D-D253-3BAC-30DDE7C4E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31" y="0"/>
            <a:ext cx="3270792" cy="243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8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3CB51-6FD8-9F1B-F63E-287B84BA3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336" y="332413"/>
            <a:ext cx="7620000" cy="994116"/>
          </a:xfrm>
        </p:spPr>
        <p:txBody>
          <a:bodyPr/>
          <a:lstStyle/>
          <a:p>
            <a:r>
              <a:rPr lang="en-US" dirty="0" err="1"/>
              <a:t>Overordnede</a:t>
            </a:r>
            <a:r>
              <a:rPr lang="en-US" dirty="0"/>
              <a:t> </a:t>
            </a:r>
            <a:r>
              <a:rPr lang="en-US" dirty="0" err="1"/>
              <a:t>vurderinger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2501D-76C4-CCC0-C7A2-1381FB7D4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3834"/>
            <a:ext cx="10515600" cy="4716965"/>
          </a:xfrm>
        </p:spPr>
        <p:txBody>
          <a:bodyPr>
            <a:normAutofit/>
          </a:bodyPr>
          <a:lstStyle/>
          <a:p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Dagens regelverk står ikke i veien for bedre utnyttelse av bredden i </a:t>
            </a:r>
            <a:r>
              <a:rPr lang="nb-NO" dirty="0">
                <a:solidFill>
                  <a:srgbClr val="000000"/>
                </a:solidFill>
                <a:latin typeface="Aptos" panose="020B0004020202020204" pitchFamily="34" charset="0"/>
              </a:rPr>
              <a:t>UiOs studieportefølje. </a:t>
            </a:r>
          </a:p>
          <a:p>
            <a:r>
              <a:rPr lang="nb-NO" dirty="0"/>
              <a:t>Men d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et legges ikke godt nok til rette for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tverrfakultært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samarbeid gjennom felles løsninger</a:t>
            </a:r>
            <a:r>
              <a:rPr lang="nb-NO" dirty="0">
                <a:solidFill>
                  <a:srgbClr val="000000"/>
                </a:solidFill>
                <a:latin typeface="Aptos" panose="020B0004020202020204" pitchFamily="34" charset="0"/>
              </a:rPr>
              <a:t> 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og et tydelig administrativt støtteapparat.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Hvordan </a:t>
            </a:r>
            <a:r>
              <a:rPr lang="nb-NO" dirty="0">
                <a:solidFill>
                  <a:srgbClr val="000000"/>
                </a:solidFill>
                <a:latin typeface="Aptos" panose="020B0004020202020204" pitchFamily="34" charset="0"/>
              </a:rPr>
              <a:t>påvirker 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UiOs interne fordelingsmodell enheters økonomiske insentiv til å delta i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tverrfakultært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samarbeid? </a:t>
            </a:r>
            <a:r>
              <a:rPr lang="nb-NO" dirty="0">
                <a:solidFill>
                  <a:srgbClr val="000000"/>
                </a:solidFill>
                <a:latin typeface="Aptos" panose="020B0004020202020204" pitchFamily="34" charset="0"/>
              </a:rPr>
              <a:t>D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et bør utredes. </a:t>
            </a:r>
          </a:p>
          <a:p>
            <a:r>
              <a:rPr lang="nb-NO" dirty="0">
                <a:solidFill>
                  <a:srgbClr val="000000"/>
                </a:solidFill>
                <a:latin typeface="Aptos" panose="020B0004020202020204" pitchFamily="34" charset="0"/>
              </a:rPr>
              <a:t>Det bør også iverksettes vedvarende økonomiske støttetiltak for 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å stimulere til bredere deltakelse i det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tverrfakultære</a:t>
            </a:r>
            <a:r>
              <a:rPr lang="nb-NO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samarbeidet. 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3796C6-C568-3228-705A-5A9DCDFB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84514" cy="124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0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198C-B0E9-2ED5-7593-AAC7D6556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refleksjoner</a:t>
            </a:r>
            <a:r>
              <a:rPr lang="en-US" dirty="0"/>
              <a:t> om 40-grupper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03E0F-3A5D-1065-3B01-82E947AFB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7649"/>
            <a:ext cx="10515600" cy="4359314"/>
          </a:xfrm>
        </p:spPr>
        <p:txBody>
          <a:bodyPr>
            <a:normAutofit/>
          </a:bodyPr>
          <a:lstStyle/>
          <a:p>
            <a:r>
              <a:rPr lang="en-US" dirty="0"/>
              <a:t>40-grupper 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enkel</a:t>
            </a:r>
            <a:r>
              <a:rPr lang="en-US" dirty="0"/>
              <a:t>, </a:t>
            </a:r>
            <a:r>
              <a:rPr lang="en-US" dirty="0" err="1"/>
              <a:t>rask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ubyråkratisk</a:t>
            </a:r>
            <a:r>
              <a:rPr lang="en-US" dirty="0"/>
              <a:t> </a:t>
            </a:r>
            <a:r>
              <a:rPr lang="en-US" dirty="0" err="1"/>
              <a:t>måte</a:t>
            </a:r>
            <a:r>
              <a:rPr lang="en-US" dirty="0"/>
              <a:t> for å </a:t>
            </a:r>
            <a:r>
              <a:rPr lang="en-US" dirty="0" err="1"/>
              <a:t>skape</a:t>
            </a:r>
            <a:r>
              <a:rPr lang="en-US" dirty="0"/>
              <a:t> nye  </a:t>
            </a:r>
            <a:r>
              <a:rPr lang="en-US" dirty="0" err="1"/>
              <a:t>faglige</a:t>
            </a:r>
            <a:r>
              <a:rPr lang="en-US" dirty="0"/>
              <a:t> </a:t>
            </a:r>
            <a:r>
              <a:rPr lang="en-US" dirty="0" err="1"/>
              <a:t>kombinasjoner</a:t>
            </a:r>
            <a:r>
              <a:rPr lang="en-US" dirty="0"/>
              <a:t>  </a:t>
            </a:r>
            <a:r>
              <a:rPr lang="en-US" dirty="0" err="1"/>
              <a:t>i</a:t>
            </a:r>
            <a:r>
              <a:rPr lang="en-US" dirty="0"/>
              <a:t> et </a:t>
            </a:r>
            <a:r>
              <a:rPr lang="en-US" dirty="0" err="1"/>
              <a:t>bachelorprogram</a:t>
            </a:r>
            <a:r>
              <a:rPr lang="en-US" dirty="0"/>
              <a:t>.</a:t>
            </a:r>
          </a:p>
          <a:p>
            <a:r>
              <a:rPr lang="en-US" dirty="0"/>
              <a:t>Men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enheter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motiveres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utvikle</a:t>
            </a:r>
            <a:r>
              <a:rPr lang="en-US" dirty="0"/>
              <a:t> et </a:t>
            </a:r>
            <a:r>
              <a:rPr lang="en-US" dirty="0" err="1"/>
              <a:t>slikt</a:t>
            </a:r>
            <a:r>
              <a:rPr lang="en-US" dirty="0"/>
              <a:t> </a:t>
            </a:r>
            <a:r>
              <a:rPr lang="en-US" dirty="0" err="1"/>
              <a:t>tilbud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delta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samarbeidet</a:t>
            </a:r>
            <a:r>
              <a:rPr lang="en-US" dirty="0"/>
              <a:t>.</a:t>
            </a:r>
          </a:p>
          <a:p>
            <a:r>
              <a:rPr lang="en-US" dirty="0"/>
              <a:t>Administrative </a:t>
            </a:r>
            <a:r>
              <a:rPr lang="en-US" dirty="0" err="1"/>
              <a:t>barrierer</a:t>
            </a:r>
            <a:r>
              <a:rPr lang="en-US" dirty="0"/>
              <a:t>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undervisningsopptak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bygges</a:t>
            </a:r>
            <a:r>
              <a:rPr lang="en-US" dirty="0"/>
              <a:t> </a:t>
            </a:r>
            <a:r>
              <a:rPr lang="en-US" dirty="0" err="1"/>
              <a:t>ned</a:t>
            </a:r>
            <a:r>
              <a:rPr lang="en-US" dirty="0"/>
              <a:t>.</a:t>
            </a:r>
          </a:p>
          <a:p>
            <a:r>
              <a:rPr lang="en-US" dirty="0"/>
              <a:t>Det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formuleres</a:t>
            </a:r>
            <a:r>
              <a:rPr lang="en-US" dirty="0"/>
              <a:t> </a:t>
            </a:r>
            <a:r>
              <a:rPr lang="en-US" dirty="0" err="1"/>
              <a:t>eksplisitte</a:t>
            </a:r>
            <a:r>
              <a:rPr lang="en-US" dirty="0"/>
              <a:t> </a:t>
            </a:r>
            <a:r>
              <a:rPr lang="en-US" dirty="0" err="1"/>
              <a:t>læringsutbyttemål</a:t>
            </a:r>
            <a:r>
              <a:rPr lang="en-US" dirty="0"/>
              <a:t> for 40-gruppene.</a:t>
            </a:r>
          </a:p>
          <a:p>
            <a:r>
              <a:rPr lang="en-US" dirty="0"/>
              <a:t>Vi </a:t>
            </a:r>
            <a:r>
              <a:rPr lang="en-US" dirty="0" err="1"/>
              <a:t>trenger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terminologi</a:t>
            </a:r>
            <a:r>
              <a:rPr lang="en-US" dirty="0"/>
              <a:t>, der 40-grupper </a:t>
            </a:r>
            <a:r>
              <a:rPr lang="en-US" dirty="0" err="1"/>
              <a:t>f.eks</a:t>
            </a:r>
            <a:r>
              <a:rPr lang="en-US" dirty="0"/>
              <a:t>. </a:t>
            </a:r>
            <a:r>
              <a:rPr lang="en-US" dirty="0" err="1"/>
              <a:t>omtales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breddeemner</a:t>
            </a:r>
            <a:r>
              <a:rPr lang="en-US" dirty="0"/>
              <a:t> (fin </a:t>
            </a:r>
            <a:r>
              <a:rPr lang="en-US" dirty="0" err="1"/>
              <a:t>kontrast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fordypningsemner</a:t>
            </a:r>
            <a:r>
              <a:rPr lang="en-US" dirty="0"/>
              <a:t>).</a:t>
            </a:r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7BA44-DE40-F873-B4FD-FC0B391E2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9942" y="-73639"/>
            <a:ext cx="2731484" cy="176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87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8B838C-CDB7-E70A-1E95-462490411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816" y="18255"/>
            <a:ext cx="1895184" cy="21636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1AC73D-5920-5311-FBD1-CF03FCE99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7308"/>
            <a:ext cx="10515600" cy="1325563"/>
          </a:xfrm>
        </p:spPr>
        <p:txBody>
          <a:bodyPr/>
          <a:lstStyle/>
          <a:p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refleksjoner</a:t>
            </a:r>
            <a:r>
              <a:rPr lang="en-US" dirty="0"/>
              <a:t> om </a:t>
            </a:r>
            <a:r>
              <a:rPr lang="en-US" dirty="0" err="1"/>
              <a:t>fritt</a:t>
            </a:r>
            <a:r>
              <a:rPr lang="en-US" dirty="0"/>
              <a:t> </a:t>
            </a:r>
            <a:r>
              <a:rPr lang="en-US" dirty="0" err="1"/>
              <a:t>sammensatt</a:t>
            </a:r>
            <a:r>
              <a:rPr lang="en-US" dirty="0"/>
              <a:t> </a:t>
            </a:r>
            <a:r>
              <a:rPr lang="en-US" dirty="0" err="1"/>
              <a:t>bachelorgrad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333E84-0AAB-8CDD-E98C-2AAD9C6A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72" y="2040673"/>
            <a:ext cx="10439399" cy="4425441"/>
          </a:xfrm>
        </p:spPr>
        <p:txBody>
          <a:bodyPr>
            <a:noAutofit/>
          </a:bodyPr>
          <a:lstStyle/>
          <a:p>
            <a:r>
              <a:rPr lang="en-US" sz="2600" dirty="0"/>
              <a:t>En </a:t>
            </a:r>
            <a:r>
              <a:rPr lang="en-US" sz="2600" dirty="0" err="1"/>
              <a:t>helt</a:t>
            </a:r>
            <a:r>
              <a:rPr lang="en-US" sz="2600" dirty="0"/>
              <a:t> “</a:t>
            </a:r>
            <a:r>
              <a:rPr lang="en-US" sz="2600" dirty="0" err="1"/>
              <a:t>fritt</a:t>
            </a:r>
            <a:r>
              <a:rPr lang="en-US" sz="2600" dirty="0"/>
              <a:t> </a:t>
            </a:r>
            <a:r>
              <a:rPr lang="en-US" sz="2600" dirty="0" err="1"/>
              <a:t>sammensatt</a:t>
            </a:r>
            <a:r>
              <a:rPr lang="en-US" sz="2600" dirty="0"/>
              <a:t> </a:t>
            </a:r>
            <a:r>
              <a:rPr lang="en-US" sz="2600" dirty="0" err="1"/>
              <a:t>bachelorgrad</a:t>
            </a:r>
            <a:r>
              <a:rPr lang="en-US" sz="2600" dirty="0"/>
              <a:t>” er </a:t>
            </a:r>
            <a:r>
              <a:rPr lang="en-US" sz="2600" dirty="0" err="1"/>
              <a:t>ikke</a:t>
            </a:r>
            <a:r>
              <a:rPr lang="en-US" sz="2600" dirty="0"/>
              <a:t> </a:t>
            </a:r>
            <a:r>
              <a:rPr lang="en-US" sz="2600" dirty="0" err="1"/>
              <a:t>mulig</a:t>
            </a:r>
            <a:r>
              <a:rPr lang="en-US" sz="2600" dirty="0"/>
              <a:t> </a:t>
            </a:r>
            <a:r>
              <a:rPr lang="en-US" sz="2600" dirty="0" err="1"/>
              <a:t>ved</a:t>
            </a:r>
            <a:r>
              <a:rPr lang="en-US" sz="2600" dirty="0"/>
              <a:t> </a:t>
            </a:r>
            <a:r>
              <a:rPr lang="en-US" sz="2600" dirty="0" err="1"/>
              <a:t>UiO</a:t>
            </a:r>
            <a:r>
              <a:rPr lang="en-US" sz="2600" dirty="0"/>
              <a:t>, </a:t>
            </a:r>
            <a:r>
              <a:rPr lang="en-US" sz="2600" dirty="0" err="1"/>
              <a:t>og</a:t>
            </a:r>
            <a:r>
              <a:rPr lang="en-US" sz="2600" dirty="0"/>
              <a:t> </a:t>
            </a:r>
            <a:r>
              <a:rPr lang="en-US" sz="2600" dirty="0" err="1"/>
              <a:t>bør</a:t>
            </a:r>
            <a:r>
              <a:rPr lang="en-US" sz="2600" dirty="0"/>
              <a:t> </a:t>
            </a:r>
            <a:r>
              <a:rPr lang="en-US" sz="2600" dirty="0" err="1"/>
              <a:t>ikke</a:t>
            </a:r>
            <a:r>
              <a:rPr lang="en-US" sz="2600" dirty="0"/>
              <a:t> </a:t>
            </a:r>
            <a:r>
              <a:rPr lang="en-US" sz="2600" dirty="0" err="1"/>
              <a:t>profileres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</a:t>
            </a:r>
            <a:r>
              <a:rPr lang="en-US" sz="2600" dirty="0" err="1"/>
              <a:t>separat</a:t>
            </a:r>
            <a:r>
              <a:rPr lang="en-US" sz="2600" dirty="0"/>
              <a:t> </a:t>
            </a:r>
            <a:r>
              <a:rPr lang="en-US" sz="2600" dirty="0" err="1"/>
              <a:t>studievei</a:t>
            </a:r>
            <a:r>
              <a:rPr lang="en-US" sz="2600" dirty="0"/>
              <a:t>.</a:t>
            </a:r>
          </a:p>
          <a:p>
            <a:r>
              <a:rPr lang="en-US" sz="2600" dirty="0" err="1"/>
              <a:t>Enkeltemneordningen</a:t>
            </a:r>
            <a:r>
              <a:rPr lang="en-US" sz="2600" dirty="0"/>
              <a:t> </a:t>
            </a:r>
            <a:r>
              <a:rPr lang="en-US" sz="2600" dirty="0" err="1"/>
              <a:t>fungerer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et </a:t>
            </a:r>
            <a:r>
              <a:rPr lang="en-US" sz="2600" dirty="0" err="1"/>
              <a:t>restopptak</a:t>
            </a:r>
            <a:r>
              <a:rPr lang="en-US" sz="2600" dirty="0"/>
              <a:t> </a:t>
            </a:r>
            <a:r>
              <a:rPr lang="en-US" sz="2600" dirty="0" err="1"/>
              <a:t>og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</a:t>
            </a:r>
            <a:r>
              <a:rPr lang="en-US" sz="2600" dirty="0" err="1"/>
              <a:t>reell</a:t>
            </a:r>
            <a:r>
              <a:rPr lang="en-US" sz="2600" dirty="0"/>
              <a:t> </a:t>
            </a:r>
            <a:r>
              <a:rPr lang="en-US" sz="2600" dirty="0" err="1"/>
              <a:t>utnyttelse</a:t>
            </a:r>
            <a:r>
              <a:rPr lang="en-US" sz="2600" dirty="0"/>
              <a:t> av </a:t>
            </a:r>
            <a:r>
              <a:rPr lang="en-US" sz="2600" dirty="0" err="1"/>
              <a:t>ledig</a:t>
            </a:r>
            <a:r>
              <a:rPr lang="en-US" sz="2600" dirty="0"/>
              <a:t> </a:t>
            </a:r>
            <a:r>
              <a:rPr lang="en-US" sz="2600" dirty="0" err="1"/>
              <a:t>kapasitet</a:t>
            </a:r>
            <a:r>
              <a:rPr lang="en-US" sz="2600" dirty="0"/>
              <a:t>. </a:t>
            </a:r>
          </a:p>
          <a:p>
            <a:r>
              <a:rPr lang="en-US" sz="2600" dirty="0"/>
              <a:t>En </a:t>
            </a:r>
            <a:r>
              <a:rPr lang="en-US" sz="2600" dirty="0" err="1"/>
              <a:t>utvidelse</a:t>
            </a:r>
            <a:r>
              <a:rPr lang="en-US" sz="2600" dirty="0"/>
              <a:t> av </a:t>
            </a:r>
            <a:r>
              <a:rPr lang="en-US" sz="2600" dirty="0" err="1"/>
              <a:t>enkeltemneordningen</a:t>
            </a:r>
            <a:r>
              <a:rPr lang="en-US" sz="2600" dirty="0"/>
              <a:t> </a:t>
            </a:r>
            <a:r>
              <a:rPr lang="en-US" sz="2600" dirty="0" err="1"/>
              <a:t>kan</a:t>
            </a:r>
            <a:r>
              <a:rPr lang="en-US" sz="2600" dirty="0"/>
              <a:t> </a:t>
            </a:r>
            <a:r>
              <a:rPr lang="en-US" sz="2600" dirty="0" err="1"/>
              <a:t>medføre</a:t>
            </a:r>
            <a:r>
              <a:rPr lang="en-US" sz="2600" dirty="0"/>
              <a:t> </a:t>
            </a:r>
            <a:r>
              <a:rPr lang="en-US" sz="2600" dirty="0" err="1"/>
              <a:t>økt</a:t>
            </a:r>
            <a:r>
              <a:rPr lang="en-US" sz="2600" dirty="0"/>
              <a:t> </a:t>
            </a:r>
            <a:r>
              <a:rPr lang="en-US" sz="2600" dirty="0" err="1"/>
              <a:t>ressursbruk</a:t>
            </a:r>
            <a:r>
              <a:rPr lang="en-US" sz="2600" dirty="0"/>
              <a:t> </a:t>
            </a:r>
            <a:r>
              <a:rPr lang="en-US" sz="2600" dirty="0" err="1"/>
              <a:t>og</a:t>
            </a:r>
            <a:r>
              <a:rPr lang="en-US" sz="2600" dirty="0"/>
              <a:t> </a:t>
            </a:r>
            <a:r>
              <a:rPr lang="en-US" sz="2600" dirty="0" err="1"/>
              <a:t>overkapasitet</a:t>
            </a:r>
            <a:r>
              <a:rPr lang="en-US" sz="2600" dirty="0"/>
              <a:t>.</a:t>
            </a:r>
          </a:p>
          <a:p>
            <a:r>
              <a:rPr lang="en-US" sz="2600" dirty="0" err="1"/>
              <a:t>Selv</a:t>
            </a:r>
            <a:r>
              <a:rPr lang="en-US" sz="2600" dirty="0"/>
              <a:t> </a:t>
            </a:r>
            <a:r>
              <a:rPr lang="en-US" sz="2600" dirty="0" err="1"/>
              <a:t>eldre</a:t>
            </a:r>
            <a:r>
              <a:rPr lang="en-US" sz="2600" dirty="0"/>
              <a:t> </a:t>
            </a:r>
            <a:r>
              <a:rPr lang="en-US" sz="2600" dirty="0" err="1"/>
              <a:t>studenter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</a:t>
            </a:r>
            <a:r>
              <a:rPr lang="en-US" sz="2600" dirty="0" err="1"/>
              <a:t>kjenner</a:t>
            </a:r>
            <a:r>
              <a:rPr lang="en-US" sz="2600" dirty="0"/>
              <a:t> </a:t>
            </a:r>
            <a:r>
              <a:rPr lang="en-US" sz="2600" dirty="0" err="1"/>
              <a:t>UiOs</a:t>
            </a:r>
            <a:r>
              <a:rPr lang="en-US" sz="2600" dirty="0"/>
              <a:t> </a:t>
            </a:r>
            <a:r>
              <a:rPr lang="en-US" sz="2600" dirty="0" err="1"/>
              <a:t>studietilbud</a:t>
            </a:r>
            <a:r>
              <a:rPr lang="en-US" sz="2600" dirty="0"/>
              <a:t>, </a:t>
            </a:r>
            <a:r>
              <a:rPr lang="en-US" sz="2600" dirty="0" err="1"/>
              <a:t>vil</a:t>
            </a:r>
            <a:r>
              <a:rPr lang="en-US" sz="2600" dirty="0"/>
              <a:t> </a:t>
            </a:r>
            <a:r>
              <a:rPr lang="en-US" sz="2600" dirty="0" err="1"/>
              <a:t>møte</a:t>
            </a:r>
            <a:r>
              <a:rPr lang="en-US" sz="2600" dirty="0"/>
              <a:t> </a:t>
            </a:r>
            <a:r>
              <a:rPr lang="en-US" sz="2600" dirty="0" err="1"/>
              <a:t>begrensninger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emneutvalget</a:t>
            </a:r>
            <a:r>
              <a:rPr lang="en-US" sz="2600" dirty="0"/>
              <a:t>.</a:t>
            </a:r>
          </a:p>
          <a:p>
            <a:r>
              <a:rPr lang="en-US" sz="2600" dirty="0"/>
              <a:t>Kan </a:t>
            </a:r>
            <a:r>
              <a:rPr lang="en-US" sz="2600" dirty="0" err="1"/>
              <a:t>benyttes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“exit-strategi” for </a:t>
            </a:r>
            <a:r>
              <a:rPr lang="en-US" sz="2600" dirty="0" err="1"/>
              <a:t>studenter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</a:t>
            </a:r>
            <a:r>
              <a:rPr lang="en-US" sz="2600" dirty="0" err="1"/>
              <a:t>ikke</a:t>
            </a:r>
            <a:r>
              <a:rPr lang="en-US" sz="2600" dirty="0"/>
              <a:t> </a:t>
            </a:r>
            <a:r>
              <a:rPr lang="en-US" sz="2600" dirty="0" err="1"/>
              <a:t>får</a:t>
            </a:r>
            <a:r>
              <a:rPr lang="en-US" sz="2600" dirty="0"/>
              <a:t> </a:t>
            </a:r>
            <a:r>
              <a:rPr lang="en-US" sz="2600" dirty="0" err="1"/>
              <a:t>gjennomført</a:t>
            </a:r>
            <a:r>
              <a:rPr lang="en-US" sz="2600" dirty="0"/>
              <a:t> </a:t>
            </a:r>
            <a:r>
              <a:rPr lang="en-US" sz="2600" dirty="0" err="1"/>
              <a:t>sitt</a:t>
            </a:r>
            <a:r>
              <a:rPr lang="en-US" sz="2600" dirty="0"/>
              <a:t> </a:t>
            </a:r>
            <a:r>
              <a:rPr lang="en-US" sz="2600" dirty="0" err="1"/>
              <a:t>studieprogram</a:t>
            </a:r>
            <a:r>
              <a:rPr lang="en-US" sz="2600" dirty="0"/>
              <a:t>.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3145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425</Words>
  <Application>Microsoft Office PowerPoint</Application>
  <PresentationFormat>Widescreen</PresentationFormat>
  <Paragraphs>54</Paragraphs>
  <Slides>7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Courier New</vt:lpstr>
      <vt:lpstr>Office Theme</vt:lpstr>
      <vt:lpstr>Tilrettelegging for mer fleksibilitet i utdanningsporteføljen</vt:lpstr>
      <vt:lpstr>Arbeidsgruppa</vt:lpstr>
      <vt:lpstr>Mandat</vt:lpstr>
      <vt:lpstr>Framgangsmåte</vt:lpstr>
      <vt:lpstr>Overordnede vurderinger</vt:lpstr>
      <vt:lpstr>Noen refleksjoner om 40-grupper</vt:lpstr>
      <vt:lpstr>Noen refleksjoner om fritt sammensatt bachelorgrad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Tora Skodvin</dc:creator>
  <cp:lastModifiedBy>Kirsti Margrethe Mortensen</cp:lastModifiedBy>
  <cp:revision>6</cp:revision>
  <dcterms:created xsi:type="dcterms:W3CDTF">2025-02-17T09:59:44Z</dcterms:created>
  <dcterms:modified xsi:type="dcterms:W3CDTF">2025-03-11T16:05:28Z</dcterms:modified>
</cp:coreProperties>
</file>