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9"/>
  </p:notesMasterIdLst>
  <p:handoutMasterIdLst>
    <p:handoutMasterId r:id="rId10"/>
  </p:handoutMasterIdLst>
  <p:sldIdLst>
    <p:sldId id="256" r:id="rId6"/>
    <p:sldId id="257" r:id="rId7"/>
    <p:sldId id="258" r:id="rId8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FC599E-17D8-4244-93B6-C1948212009E}" v="300" dt="2025-03-11T12:47:14.451"/>
    <p1510:client id="{5941CB25-FDD4-4EDF-BC60-4A2AFA2FBC21}" v="16" dt="2025-03-11T12:19:30.441"/>
    <p1510:client id="{90CC656C-0E52-416F-8D92-1196815EA49B}" v="1" dt="2025-03-11T12:28:08.242"/>
    <p1510:client id="{F06BF308-29C2-4EE4-B234-1B470E7AFA33}" v="261" dt="2025-03-11T09:49:07.8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gs" Target="tags/tag1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42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DBD294-8F5A-5781-4727-B0D3E7CBDC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CB8156-D4AD-B4FE-8303-1E362D7AE87E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204A9E5-2605-3DDA-26C3-310DFA7381A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C86B1A-4245-37BD-CB5F-F05154D591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E1FCD9-2F13-8210-7643-7AF5257D6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i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Tilrettelegging</a:t>
            </a:r>
            <a:r>
              <a:rPr lang="en-US" sz="3600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for </a:t>
            </a:r>
            <a:r>
              <a:rPr lang="en-US" sz="3600" i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en</a:t>
            </a:r>
            <a:r>
              <a:rPr lang="en-US" sz="3600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3600" i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mer</a:t>
            </a:r>
            <a:r>
              <a:rPr lang="en-US" sz="3600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3600" i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fleksibel</a:t>
            </a:r>
            <a:r>
              <a:rPr lang="en-US" sz="3600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sz="3600" i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utdanningsportefølje</a:t>
            </a:r>
            <a:r>
              <a:rPr lang="en-US" sz="3600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 </a:t>
            </a: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9C644E2-D0AA-5769-A373-DC3303C6E6E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sz="2800" err="1"/>
              <a:t>Gruppearbeid</a:t>
            </a:r>
            <a:endParaRPr lang="en-US" sz="280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z="2000" err="1"/>
              <a:t>Utdanningskomiteens</a:t>
            </a:r>
            <a:r>
              <a:rPr lang="en-US" sz="2000"/>
              <a:t> seminar 11. og 12. mars</a:t>
            </a:r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7287C9F0-83D5-6DC1-2ABC-FB7108607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4"/>
            <a:ext cx="11471910" cy="828675"/>
          </a:xfrm>
        </p:spPr>
        <p:txBody>
          <a:bodyPr/>
          <a:lstStyle/>
          <a:p>
            <a:pPr algn="ctr"/>
            <a:r>
              <a:rPr lang="en-US" sz="3600" b="1" err="1"/>
              <a:t>Grupper</a:t>
            </a:r>
            <a:endParaRPr lang="en-US" sz="3600" b="1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5410E36-F94B-AD6C-DCC4-CC297A2C358B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73395"/>
            <a:ext cx="11471910" cy="4817312"/>
          </a:xfrm>
        </p:spPr>
        <p:txBody>
          <a:bodyPr/>
          <a:lstStyle/>
          <a:p>
            <a:pPr marL="160312" marR="0" indent="-28575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sz="2800" b="1" kern="1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60312" marR="0" indent="-28575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sz="2800" b="1" kern="10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60312" marR="0" indent="-28575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800" b="1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Gruppe 1: </a:t>
            </a:r>
            <a:r>
              <a:rPr lang="nb-NO" sz="2800" u="sng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Tora</a:t>
            </a:r>
            <a:r>
              <a:rPr lang="en-US" sz="2800" kern="100"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nb-NO" sz="280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Maria</a:t>
            </a:r>
            <a:r>
              <a:rPr lang="en-US" sz="2800" kern="100"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nb-NO" sz="280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Tove Irene</a:t>
            </a:r>
            <a:r>
              <a:rPr lang="en-US" sz="2800" kern="100"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nb-NO" sz="280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Milad</a:t>
            </a:r>
            <a:r>
              <a:rPr lang="en-US" sz="2800" kern="100"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nb-NO" sz="280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Sekretær Jonny</a:t>
            </a:r>
          </a:p>
          <a:p>
            <a:pPr marL="160312" marR="0" indent="-28575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800" b="1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Gruppe 2: </a:t>
            </a:r>
            <a:r>
              <a:rPr lang="nb-NO" sz="2800" u="sng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Eli</a:t>
            </a:r>
            <a:r>
              <a:rPr lang="nb-NO" sz="280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Liv, Gunn</a:t>
            </a:r>
            <a:r>
              <a:rPr lang="en-US" sz="2800" kern="100"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nb-NO" sz="280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Audun. Sekretær Anne Marthe</a:t>
            </a:r>
          </a:p>
          <a:p>
            <a:pPr marL="160312" marR="0" indent="-28575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800" b="1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Gruppe 3</a:t>
            </a:r>
            <a:r>
              <a:rPr lang="en-US" sz="2800" b="1" kern="100"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800" u="sng" kern="100">
                <a:ea typeface="Aptos" panose="020B0004020202020204" pitchFamily="34" charset="0"/>
                <a:cs typeface="Times New Roman" panose="02020603050405020304" pitchFamily="18" charset="0"/>
              </a:rPr>
              <a:t>Greta</a:t>
            </a:r>
            <a:r>
              <a:rPr lang="en-US" sz="2800" kern="100"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r>
              <a:rPr lang="en-US" sz="2800" b="1" kern="100"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280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Tone, </a:t>
            </a:r>
            <a:r>
              <a:rPr lang="nb-NO" sz="2800" kern="100">
                <a:ea typeface="Aptos" panose="020B0004020202020204" pitchFamily="34" charset="0"/>
                <a:cs typeface="Times New Roman" panose="02020603050405020304" pitchFamily="18" charset="0"/>
              </a:rPr>
              <a:t>Magnus</a:t>
            </a:r>
            <a:r>
              <a:rPr lang="nb-NO" sz="280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r>
              <a:rPr lang="en-US" sz="2800" kern="100"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280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Kristin</a:t>
            </a:r>
            <a:r>
              <a:rPr lang="en-US" sz="2800" kern="100"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nb-NO" sz="280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Sekretær Kirsti</a:t>
            </a:r>
          </a:p>
          <a:p>
            <a:pPr marL="160312" marR="0" indent="-28575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800" b="1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Gruppe 4: </a:t>
            </a:r>
            <a:r>
              <a:rPr lang="nb-NO" sz="2800" u="sng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Knut</a:t>
            </a:r>
            <a:r>
              <a:rPr lang="nb-NO" sz="280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Hallgeir, Anne-Lise, Elisabeth</a:t>
            </a:r>
            <a:r>
              <a:rPr lang="en-US" sz="2800" kern="100"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nb-NO" sz="2800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Sekretær Birgitte</a:t>
            </a:r>
            <a:endParaRPr lang="en-US" sz="2800" kern="1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endParaRPr lang="en-US" sz="1800" kern="1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endParaRPr lang="en-US" sz="1800" kern="1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endParaRPr lang="nb-NO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endParaRPr lang="en-US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753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0A28CFD-F74A-C959-0F2E-5ABD16B4EC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B5B054-BA81-B1BE-FF60-2903160E9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86FFCCA-0F7E-8358-EEF4-64F31A025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err="1"/>
              <a:t>Spørsmål</a:t>
            </a:r>
            <a:r>
              <a:rPr lang="en-US" sz="3600" b="1"/>
              <a:t> </a:t>
            </a:r>
            <a:r>
              <a:rPr lang="en-US" sz="3600" b="1" err="1"/>
              <a:t>til</a:t>
            </a:r>
            <a:r>
              <a:rPr lang="en-US" sz="3600" b="1"/>
              <a:t> </a:t>
            </a:r>
            <a:r>
              <a:rPr lang="en-US" sz="3600" b="1" err="1"/>
              <a:t>diskusjon</a:t>
            </a:r>
            <a:endParaRPr lang="en-US" sz="3600" b="1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3E8961-4849-52BF-7A1B-899EBE10EC2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692326"/>
            <a:ext cx="11497310" cy="4207712"/>
          </a:xfrm>
        </p:spPr>
        <p:txBody>
          <a:bodyPr vert="horz" lIns="0" tIns="0" rIns="0" bIns="0" rtlCol="0" anchor="t">
            <a:noAutofit/>
          </a:bodyPr>
          <a:lstStyle/>
          <a:p>
            <a:pPr marL="457200" indent="-457200">
              <a:buAutoNum type="arabicPeriod"/>
            </a:pPr>
            <a:r>
              <a:rPr lang="en-US" sz="2800" err="1"/>
              <a:t>Hvilke</a:t>
            </a:r>
            <a:r>
              <a:rPr lang="en-US" sz="2800"/>
              <a:t> </a:t>
            </a:r>
            <a:r>
              <a:rPr lang="en-US" sz="2800" err="1"/>
              <a:t>refleksjoner</a:t>
            </a:r>
            <a:r>
              <a:rPr lang="en-US" sz="2800"/>
              <a:t> </a:t>
            </a:r>
            <a:r>
              <a:rPr lang="en-US" sz="2800" err="1"/>
              <a:t>har</a:t>
            </a:r>
            <a:r>
              <a:rPr lang="en-US" sz="2800"/>
              <a:t> </a:t>
            </a:r>
            <a:r>
              <a:rPr lang="en-US" sz="2800" err="1"/>
              <a:t>dere</a:t>
            </a:r>
            <a:r>
              <a:rPr lang="en-US" sz="2800"/>
              <a:t> </a:t>
            </a:r>
            <a:r>
              <a:rPr lang="en-US" sz="2800" err="1"/>
              <a:t>etter</a:t>
            </a:r>
            <a:r>
              <a:rPr lang="en-US" sz="2800"/>
              <a:t> å ha lest og </a:t>
            </a:r>
            <a:r>
              <a:rPr lang="en-US" sz="2800" err="1"/>
              <a:t>hørt</a:t>
            </a:r>
            <a:r>
              <a:rPr lang="en-US" sz="2800"/>
              <a:t> </a:t>
            </a:r>
            <a:r>
              <a:rPr lang="en-US" sz="2800" err="1"/>
              <a:t>arbeidsgruppens</a:t>
            </a:r>
            <a:r>
              <a:rPr lang="en-US" sz="2800"/>
              <a:t> </a:t>
            </a:r>
            <a:r>
              <a:rPr lang="en-US" sz="2800" err="1"/>
              <a:t>oppsummering</a:t>
            </a:r>
            <a:r>
              <a:rPr lang="en-US" sz="2800"/>
              <a:t> og </a:t>
            </a:r>
            <a:r>
              <a:rPr lang="en-US" sz="2800" err="1"/>
              <a:t>anbefalinger</a:t>
            </a:r>
            <a:r>
              <a:rPr lang="en-US" sz="2800"/>
              <a:t>?</a:t>
            </a:r>
          </a:p>
          <a:p>
            <a:pPr marL="457200" indent="-457200">
              <a:buAutoNum type="arabicPeriod"/>
            </a:pPr>
            <a:r>
              <a:rPr lang="nb-NO" sz="2800">
                <a:effectLst/>
              </a:rPr>
              <a:t>Hvilke tiltak bør vi vurdere for å mobilisere enheter som i dag ikke har et 40-gruppetilbud til å etablere det? Kan vi se for oss</a:t>
            </a:r>
            <a:r>
              <a:rPr lang="nb-NO" sz="2800"/>
              <a:t> </a:t>
            </a:r>
            <a:r>
              <a:rPr lang="nb-NO" sz="2800">
                <a:effectLst/>
              </a:rPr>
              <a:t>at alle bachelorgrader har krav om 40-gruppe utenfor eget fakultet</a:t>
            </a:r>
            <a:r>
              <a:rPr lang="nb-NO" sz="2800"/>
              <a:t>?</a:t>
            </a:r>
            <a:endParaRPr lang="nb-NO" sz="2800">
              <a:cs typeface="Arial"/>
            </a:endParaRPr>
          </a:p>
          <a:p>
            <a:pPr marL="457200" indent="-457200">
              <a:buAutoNum type="arabicPeriod"/>
            </a:pPr>
            <a:r>
              <a:rPr lang="nb-NO" sz="2800">
                <a:effectLst/>
              </a:rPr>
              <a:t>Hvilke innspill har dere til å etablere en felles terminologi rundt emnegrupper ved UiO, f.eks. for</a:t>
            </a:r>
            <a:r>
              <a:rPr lang="nb-NO" sz="2800"/>
              <a:t> 80-grupper og 40-grupper?</a:t>
            </a:r>
          </a:p>
          <a:p>
            <a:pPr marL="0" indent="0"/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24264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Props1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72580FF-7F01-4AAE-8F7B-56E7B47502DC}">
  <ds:schemaRefs>
    <ds:schemaRef ds:uri="45a9c032-1c21-4297-bc4a-1b0e359a6c15"/>
    <ds:schemaRef ds:uri="e5e35b8c-bb2a-40e7-acd7-beed1d1f14b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45a9c032-1c21-4297-bc4a-1b0e359a6c15"/>
    <ds:schemaRef ds:uri="e5e35b8c-bb2a-40e7-acd7-beed1d1f14b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0</TotalTime>
  <Words>152</Words>
  <Application>Microsoft Office PowerPoint</Application>
  <PresentationFormat>Widescreen</PresentationFormat>
  <Paragraphs>19</Paragraphs>
  <Slides>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Aptos</vt:lpstr>
      <vt:lpstr>Arial</vt:lpstr>
      <vt:lpstr>Arial, sans-serif</vt:lpstr>
      <vt:lpstr>Calibri</vt:lpstr>
      <vt:lpstr>Helvetica</vt:lpstr>
      <vt:lpstr>Wingdings</vt:lpstr>
      <vt:lpstr>Office Theme</vt:lpstr>
      <vt:lpstr>think-cell Slide</vt:lpstr>
      <vt:lpstr>Tilrettelegging for en mer fleksibel utdanningsportefølje </vt:lpstr>
      <vt:lpstr>Grupper</vt:lpstr>
      <vt:lpstr>Spørsmål til diskusjon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Birgitte Brørs</dc:creator>
  <cp:lastModifiedBy>Birgitte Brørs</cp:lastModifiedBy>
  <cp:revision>1</cp:revision>
  <dcterms:created xsi:type="dcterms:W3CDTF">2025-03-11T07:57:44Z</dcterms:created>
  <dcterms:modified xsi:type="dcterms:W3CDTF">2025-03-11T12:47:15Z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