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35"/>
  </p:notesMasterIdLst>
  <p:sldIdLst>
    <p:sldId id="262" r:id="rId2"/>
    <p:sldId id="518" r:id="rId3"/>
    <p:sldId id="561" r:id="rId4"/>
    <p:sldId id="562" r:id="rId5"/>
    <p:sldId id="565" r:id="rId6"/>
    <p:sldId id="537" r:id="rId7"/>
    <p:sldId id="522" r:id="rId8"/>
    <p:sldId id="543" r:id="rId9"/>
    <p:sldId id="566" r:id="rId10"/>
    <p:sldId id="564" r:id="rId11"/>
    <p:sldId id="567" r:id="rId12"/>
    <p:sldId id="563" r:id="rId13"/>
    <p:sldId id="557" r:id="rId14"/>
    <p:sldId id="525" r:id="rId15"/>
    <p:sldId id="559" r:id="rId16"/>
    <p:sldId id="560" r:id="rId17"/>
    <p:sldId id="532" r:id="rId18"/>
    <p:sldId id="550" r:id="rId19"/>
    <p:sldId id="551" r:id="rId20"/>
    <p:sldId id="568" r:id="rId21"/>
    <p:sldId id="548" r:id="rId22"/>
    <p:sldId id="574" r:id="rId23"/>
    <p:sldId id="538" r:id="rId24"/>
    <p:sldId id="541" r:id="rId25"/>
    <p:sldId id="533" r:id="rId26"/>
    <p:sldId id="575" r:id="rId27"/>
    <p:sldId id="569" r:id="rId28"/>
    <p:sldId id="576" r:id="rId29"/>
    <p:sldId id="570" r:id="rId30"/>
    <p:sldId id="542" r:id="rId31"/>
    <p:sldId id="571" r:id="rId32"/>
    <p:sldId id="572" r:id="rId33"/>
    <p:sldId id="573" r:id="rId34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868" autoAdjust="0"/>
    <p:restoredTop sz="94660"/>
  </p:normalViewPr>
  <p:slideViewPr>
    <p:cSldViewPr>
      <p:cViewPr varScale="1">
        <p:scale>
          <a:sx n="109" d="100"/>
          <a:sy n="109" d="100"/>
        </p:scale>
        <p:origin x="208" y="50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28.02.2022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9.jpeg"/><Relationship Id="rId7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530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0.png"/><Relationship Id="rId5" Type="http://schemas.openxmlformats.org/officeDocument/2006/relationships/image" Target="../media/image510.pn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530.png"/><Relationship Id="rId2" Type="http://schemas.openxmlformats.org/officeDocument/2006/relationships/image" Target="../media/image7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0.png"/><Relationship Id="rId5" Type="http://schemas.openxmlformats.org/officeDocument/2006/relationships/image" Target="../media/image510.pn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5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20.png"/><Relationship Id="rId5" Type="http://schemas.openxmlformats.org/officeDocument/2006/relationships/image" Target="../media/image510.pn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png"/><Relationship Id="rId4" Type="http://schemas.openxmlformats.org/officeDocument/2006/relationships/image" Target="../media/image3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0.pn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10 – Impulslikningen 1 og 2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28-02-2022 – Endre Joachim Lerheim Mossige, Universitetslektor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0970" y="2133000"/>
            <a:ext cx="10396183" cy="446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Impulslikningen oppsummert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20000" y="5013000"/>
                <a:ext cx="2528769" cy="5833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2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2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000" y="5013000"/>
                <a:ext cx="2528769" cy="583365"/>
              </a:xfrm>
              <a:prstGeom prst="rect">
                <a:avLst/>
              </a:prstGeom>
              <a:blipFill>
                <a:blip r:embed="rId3"/>
                <a:stretch>
                  <a:fillRect t="-100000" r="-24819" b="-15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294C3268-0F77-5D48-BFE8-FFACEB748ADF}"/>
              </a:ext>
            </a:extLst>
          </p:cNvPr>
          <p:cNvSpPr/>
          <p:nvPr/>
        </p:nvSpPr>
        <p:spPr>
          <a:xfrm>
            <a:off x="3720000" y="5013000"/>
            <a:ext cx="2664000" cy="5833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AACC4764-616B-A347-A6BD-35271D4ADE68}"/>
              </a:ext>
            </a:extLst>
          </p:cNvPr>
          <p:cNvSpPr/>
          <p:nvPr/>
        </p:nvSpPr>
        <p:spPr>
          <a:xfrm rot="16200000">
            <a:off x="4444855" y="2506254"/>
            <a:ext cx="288000" cy="99829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14001F05-87C4-7C42-A1B2-206058D2EBC8}"/>
              </a:ext>
            </a:extLst>
          </p:cNvPr>
          <p:cNvSpPr/>
          <p:nvPr/>
        </p:nvSpPr>
        <p:spPr>
          <a:xfrm rot="16200000">
            <a:off x="5747139" y="2418261"/>
            <a:ext cx="288000" cy="1174277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007ECC-36A2-EC48-BEBD-ACF70FBDB816}"/>
              </a:ext>
            </a:extLst>
          </p:cNvPr>
          <p:cNvSpPr txBox="1"/>
          <p:nvPr/>
        </p:nvSpPr>
        <p:spPr>
          <a:xfrm>
            <a:off x="5201638" y="2243151"/>
            <a:ext cx="159851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Impulsfluks inn </a:t>
            </a:r>
          </a:p>
          <a:p>
            <a:r>
              <a:rPr lang="nb-NO" sz="1600" dirty="0"/>
              <a:t>og ut av CV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2AEA1C-6AB4-6D46-80B4-015B11B2EE8C}"/>
              </a:ext>
            </a:extLst>
          </p:cNvPr>
          <p:cNvSpPr txBox="1"/>
          <p:nvPr/>
        </p:nvSpPr>
        <p:spPr>
          <a:xfrm>
            <a:off x="2634350" y="2264396"/>
            <a:ext cx="2417650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Akkumulering av impuls</a:t>
            </a:r>
          </a:p>
          <a:p>
            <a:r>
              <a:rPr lang="nb-NO" sz="1600" dirty="0"/>
              <a:t>inni kontrollvolumet (CV)</a:t>
            </a:r>
          </a:p>
        </p:txBody>
      </p:sp>
    </p:spTree>
    <p:extLst>
      <p:ext uri="{BB962C8B-B14F-4D97-AF65-F5344CB8AC3E}">
        <p14:creationId xmlns:p14="http://schemas.microsoft.com/office/powerpoint/2010/main" val="251694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7043" y="2189408"/>
            <a:ext cx="8237913" cy="354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Impulslikningen oppsummert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3288000" y="5013000"/>
                <a:ext cx="3376117" cy="665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4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ut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8000" y="5013000"/>
                <a:ext cx="3376117" cy="665118"/>
              </a:xfrm>
              <a:prstGeom prst="rect">
                <a:avLst/>
              </a:prstGeom>
              <a:blipFill>
                <a:blip r:embed="rId3"/>
                <a:stretch>
                  <a:fillRect t="-100000" b="-1584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cxnSpLocks/>
          </p:cNvCxnSpPr>
          <p:nvPr/>
        </p:nvCxnSpPr>
        <p:spPr>
          <a:xfrm flipH="1" flipV="1">
            <a:off x="6528000" y="5373000"/>
            <a:ext cx="576000" cy="325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04000" y="5559729"/>
            <a:ext cx="28800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Ingen akkumulering i CV og inkompressibel strømning</a:t>
            </a:r>
            <a:endParaRPr lang="en-US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7369E3-D31A-C443-8F4D-8F2DF75EE846}"/>
                  </a:ext>
                </a:extLst>
              </p:cNvPr>
              <p:cNvSpPr txBox="1"/>
              <p:nvPr/>
            </p:nvSpPr>
            <p:spPr>
              <a:xfrm>
                <a:off x="3720000" y="4736001"/>
                <a:ext cx="26380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𝑠𝑡𝑎𝑠𝑗𝑜𝑛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æ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𝑟𝑡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7369E3-D31A-C443-8F4D-8F2DF75EE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000" y="4736001"/>
                <a:ext cx="2638030" cy="276999"/>
              </a:xfrm>
              <a:prstGeom prst="rect">
                <a:avLst/>
              </a:prstGeom>
              <a:blipFill>
                <a:blip r:embed="rId4"/>
                <a:stretch>
                  <a:fillRect l="-1914" b="-434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F2B311E4-03A8-F040-AAC8-966C350684C2}"/>
              </a:ext>
            </a:extLst>
          </p:cNvPr>
          <p:cNvSpPr/>
          <p:nvPr/>
        </p:nvSpPr>
        <p:spPr>
          <a:xfrm rot="5400000">
            <a:off x="5177813" y="4671209"/>
            <a:ext cx="452774" cy="2247599"/>
          </a:xfrm>
          <a:prstGeom prst="rightBrace">
            <a:avLst>
              <a:gd name="adj1" fmla="val 0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FBCEA6-7DD5-AA41-AED8-076E9995589A}"/>
              </a:ext>
            </a:extLst>
          </p:cNvPr>
          <p:cNvSpPr txBox="1"/>
          <p:nvPr/>
        </p:nvSpPr>
        <p:spPr>
          <a:xfrm>
            <a:off x="4720284" y="5856621"/>
            <a:ext cx="159851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600" dirty="0"/>
              <a:t>Impulsfluks inn </a:t>
            </a:r>
          </a:p>
          <a:p>
            <a:r>
              <a:rPr lang="nb-NO" sz="1600" dirty="0"/>
              <a:t>og ut av CV</a:t>
            </a:r>
          </a:p>
        </p:txBody>
      </p:sp>
    </p:spTree>
    <p:extLst>
      <p:ext uri="{BB962C8B-B14F-4D97-AF65-F5344CB8AC3E}">
        <p14:creationId xmlns:p14="http://schemas.microsoft.com/office/powerpoint/2010/main" val="1464444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7043" y="2189408"/>
            <a:ext cx="8237913" cy="354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Impulslikningen oppsummert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3288000" y="5013000"/>
                <a:ext cx="3376117" cy="665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4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ut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8000" y="5013000"/>
                <a:ext cx="3376117" cy="665118"/>
              </a:xfrm>
              <a:prstGeom prst="rect">
                <a:avLst/>
              </a:prstGeom>
              <a:blipFill>
                <a:blip r:embed="rId3"/>
                <a:stretch>
                  <a:fillRect t="-100000" b="-1584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cxnSpLocks/>
          </p:cNvCxnSpPr>
          <p:nvPr/>
        </p:nvCxnSpPr>
        <p:spPr>
          <a:xfrm flipH="1" flipV="1">
            <a:off x="6528000" y="5373000"/>
            <a:ext cx="576000" cy="325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EB88E72-D450-B546-84A3-D8D77DB8BB7F}"/>
                  </a:ext>
                </a:extLst>
              </p:cNvPr>
              <p:cNvSpPr txBox="1"/>
              <p:nvPr/>
            </p:nvSpPr>
            <p:spPr>
              <a:xfrm>
                <a:off x="3036329" y="6107055"/>
                <a:ext cx="4100994" cy="316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𝑘𝑠𝑡</m:t>
                        </m:r>
                      </m:sub>
                      <m:sup/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𝑢𝑡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nary>
                              <m:naryPr>
                                <m:chr m:val="∑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𝑛𝑛</m:t>
                                </m:r>
                              </m:sub>
                              <m:sup/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𝑖𝑛𝑛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𝑖𝑛𝑛</m:t>
                                    </m:r>
                                  </m:sub>
                                </m:sSub>
                              </m:e>
                            </m:nary>
                          </m:e>
                        </m:nary>
                      </m:e>
                    </m:nary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EB88E72-D450-B546-84A3-D8D77DB8B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329" y="6107055"/>
                <a:ext cx="4100994" cy="316497"/>
              </a:xfrm>
              <a:prstGeom prst="rect">
                <a:avLst/>
              </a:prstGeom>
              <a:blipFill>
                <a:blip r:embed="rId4"/>
                <a:stretch>
                  <a:fillRect l="-10185" t="-130769" r="-2469" b="-2076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C0404D-25CE-CF47-97A4-0406A79D5097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6175018" y="5790562"/>
            <a:ext cx="928982" cy="323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04000" y="5559729"/>
            <a:ext cx="28800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Ingen akkumulering i CV og inkompressibel strømning</a:t>
            </a:r>
            <a:endParaRPr lang="en-US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7369E3-D31A-C443-8F4D-8F2DF75EE846}"/>
                  </a:ext>
                </a:extLst>
              </p:cNvPr>
              <p:cNvSpPr txBox="1"/>
              <p:nvPr/>
            </p:nvSpPr>
            <p:spPr>
              <a:xfrm>
                <a:off x="3720000" y="4736001"/>
                <a:ext cx="11304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7369E3-D31A-C443-8F4D-8F2DF75EE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000" y="4736001"/>
                <a:ext cx="1130438" cy="276999"/>
              </a:xfrm>
              <a:prstGeom prst="rect">
                <a:avLst/>
              </a:prstGeom>
              <a:blipFill>
                <a:blip r:embed="rId5"/>
                <a:stretch>
                  <a:fillRect l="-4396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91A410-1944-D945-B989-94E378E23438}"/>
                  </a:ext>
                </a:extLst>
              </p:cNvPr>
              <p:cNvSpPr txBox="1"/>
              <p:nvPr/>
            </p:nvSpPr>
            <p:spPr>
              <a:xfrm>
                <a:off x="3410084" y="5712893"/>
                <a:ext cx="2229969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91A410-1944-D945-B989-94E378E23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084" y="5712893"/>
                <a:ext cx="2229969" cy="283219"/>
              </a:xfrm>
              <a:prstGeom prst="rect">
                <a:avLst/>
              </a:prstGeom>
              <a:blipFill>
                <a:blip r:embed="rId6"/>
                <a:stretch>
                  <a:fillRect l="-1130" r="-565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7036841E-DF2F-B045-AD06-BE0B0E182D0E}"/>
              </a:ext>
            </a:extLst>
          </p:cNvPr>
          <p:cNvSpPr txBox="1"/>
          <p:nvPr/>
        </p:nvSpPr>
        <p:spPr>
          <a:xfrm>
            <a:off x="7146473" y="6164363"/>
            <a:ext cx="313685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= Impulsfluks inn og ut av CV</a:t>
            </a:r>
          </a:p>
        </p:txBody>
      </p:sp>
    </p:spTree>
    <p:extLst>
      <p:ext uri="{BB962C8B-B14F-4D97-AF65-F5344CB8AC3E}">
        <p14:creationId xmlns:p14="http://schemas.microsoft.com/office/powerpoint/2010/main" val="2000413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7043" y="2189408"/>
            <a:ext cx="8237913" cy="354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Impulslikningen oppsummert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3288000" y="5013000"/>
                <a:ext cx="3376117" cy="6651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4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4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4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𝑢𝑡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400" b="0" i="0" smtClean="0">
                                      <a:latin typeface="Cambria Math" panose="02040503050406030204" pitchFamily="18" charset="0"/>
                                    </a:rPr>
                                    <m:t>ut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4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8000" y="5013000"/>
                <a:ext cx="3376117" cy="665118"/>
              </a:xfrm>
              <a:prstGeom prst="rect">
                <a:avLst/>
              </a:prstGeom>
              <a:blipFill>
                <a:blip r:embed="rId3"/>
                <a:stretch>
                  <a:fillRect t="-100000" b="-1584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>
            <a:cxnSpLocks/>
          </p:cNvCxnSpPr>
          <p:nvPr/>
        </p:nvCxnSpPr>
        <p:spPr>
          <a:xfrm flipH="1" flipV="1">
            <a:off x="6528000" y="5373000"/>
            <a:ext cx="576000" cy="325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EB88E72-D450-B546-84A3-D8D77DB8BB7F}"/>
                  </a:ext>
                </a:extLst>
              </p:cNvPr>
              <p:cNvSpPr txBox="1"/>
              <p:nvPr/>
            </p:nvSpPr>
            <p:spPr>
              <a:xfrm>
                <a:off x="3036329" y="6107055"/>
                <a:ext cx="4100994" cy="3164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nb-NO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𝑘𝑠𝑡</m:t>
                        </m:r>
                      </m:sub>
                      <m:sup/>
                      <m:e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/>
                          <m:e>
                            <m:sSubSup>
                              <m:sSub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𝒗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𝑢𝑡</m:t>
                                </m:r>
                              </m:sub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𝑢𝑡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nary>
                              <m:naryPr>
                                <m:chr m:val="∑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3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𝑛𝑛</m:t>
                                </m:r>
                              </m:sub>
                              <m:sup/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𝒗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𝑖𝑛𝑛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𝑖𝑛𝑛</m:t>
                                    </m:r>
                                  </m:sub>
                                </m:sSub>
                              </m:e>
                            </m:nary>
                          </m:e>
                        </m:nary>
                      </m:e>
                    </m:nary>
                  </m:oMath>
                </a14:m>
                <a:r>
                  <a:rPr lang="nb-NO" dirty="0"/>
                  <a:t>)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EB88E72-D450-B546-84A3-D8D77DB8B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329" y="6107055"/>
                <a:ext cx="4100994" cy="316497"/>
              </a:xfrm>
              <a:prstGeom prst="rect">
                <a:avLst/>
              </a:prstGeom>
              <a:blipFill>
                <a:blip r:embed="rId4"/>
                <a:stretch>
                  <a:fillRect l="-10185" t="-130769" r="-2469" b="-20769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C0404D-25CE-CF47-97A4-0406A79D5097}"/>
              </a:ext>
            </a:extLst>
          </p:cNvPr>
          <p:cNvCxnSpPr>
            <a:cxnSpLocks/>
            <a:stCxn id="7" idx="1"/>
          </p:cNvCxnSpPr>
          <p:nvPr/>
        </p:nvCxnSpPr>
        <p:spPr>
          <a:xfrm flipH="1">
            <a:off x="6175018" y="5790562"/>
            <a:ext cx="928982" cy="3231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04000" y="5559729"/>
            <a:ext cx="28800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Ingen akkumulering i CV og inkompressibel strømning</a:t>
            </a:r>
            <a:endParaRPr lang="en-US" sz="1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7369E3-D31A-C443-8F4D-8F2DF75EE846}"/>
                  </a:ext>
                </a:extLst>
              </p:cNvPr>
              <p:cNvSpPr txBox="1"/>
              <p:nvPr/>
            </p:nvSpPr>
            <p:spPr>
              <a:xfrm>
                <a:off x="3720000" y="4736001"/>
                <a:ext cx="113043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D7369E3-D31A-C443-8F4D-8F2DF75EE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000" y="4736001"/>
                <a:ext cx="1130438" cy="276999"/>
              </a:xfrm>
              <a:prstGeom prst="rect">
                <a:avLst/>
              </a:prstGeom>
              <a:blipFill>
                <a:blip r:embed="rId5"/>
                <a:stretch>
                  <a:fillRect l="-4396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91A410-1944-D945-B989-94E378E23438}"/>
                  </a:ext>
                </a:extLst>
              </p:cNvPr>
              <p:cNvSpPr txBox="1"/>
              <p:nvPr/>
            </p:nvSpPr>
            <p:spPr>
              <a:xfrm>
                <a:off x="3410084" y="5712893"/>
                <a:ext cx="2229969" cy="283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91A410-1944-D945-B989-94E378E23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084" y="5712893"/>
                <a:ext cx="2229969" cy="283219"/>
              </a:xfrm>
              <a:prstGeom prst="rect">
                <a:avLst/>
              </a:prstGeom>
              <a:blipFill>
                <a:blip r:embed="rId6"/>
                <a:stretch>
                  <a:fillRect l="-1130" r="-565" b="-3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7036841E-DF2F-B045-AD06-BE0B0E182D0E}"/>
              </a:ext>
            </a:extLst>
          </p:cNvPr>
          <p:cNvSpPr txBox="1"/>
          <p:nvPr/>
        </p:nvSpPr>
        <p:spPr>
          <a:xfrm>
            <a:off x="7146473" y="6164363"/>
            <a:ext cx="313685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600" dirty="0"/>
              <a:t>= Impulsfluks inn og ut av CV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7FDBCC-98CA-AA4F-AE42-AEC5E340A3C6}"/>
              </a:ext>
            </a:extLst>
          </p:cNvPr>
          <p:cNvSpPr txBox="1"/>
          <p:nvPr/>
        </p:nvSpPr>
        <p:spPr>
          <a:xfrm>
            <a:off x="7321550" y="6423552"/>
            <a:ext cx="2444900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nb-NO" sz="1600" dirty="0"/>
              <a:t>der </a:t>
            </a:r>
            <a:r>
              <a:rPr lang="nb-NO" sz="1600" b="1" dirty="0" err="1"/>
              <a:t>v</a:t>
            </a:r>
            <a:r>
              <a:rPr lang="nb-NO" sz="1600" baseline="-25000" dirty="0" err="1"/>
              <a:t>ut</a:t>
            </a:r>
            <a:r>
              <a:rPr lang="nb-NO" sz="1600" dirty="0"/>
              <a:t> og </a:t>
            </a:r>
            <a:r>
              <a:rPr lang="nb-NO" sz="1600" b="1" dirty="0"/>
              <a:t>v</a:t>
            </a:r>
            <a:r>
              <a:rPr lang="nb-NO" sz="1600" baseline="-25000" dirty="0"/>
              <a:t>inn</a:t>
            </a:r>
            <a:r>
              <a:rPr lang="nb-NO" sz="1600" dirty="0"/>
              <a:t> er vektorer</a:t>
            </a:r>
          </a:p>
        </p:txBody>
      </p:sp>
    </p:spTree>
    <p:extLst>
      <p:ext uri="{BB962C8B-B14F-4D97-AF65-F5344CB8AC3E}">
        <p14:creationId xmlns:p14="http://schemas.microsoft.com/office/powerpoint/2010/main" val="2691671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Introduksjon</a:t>
            </a:r>
          </a:p>
          <a:p>
            <a:r>
              <a:rPr lang="nb-NO" dirty="0"/>
              <a:t>Impulslikningen: Eksempler i 1-D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Eksempler i 2-D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Eksempler med dyser og rørbend</a:t>
            </a:r>
          </a:p>
        </p:txBody>
      </p:sp>
    </p:spTree>
    <p:extLst>
      <p:ext uri="{BB962C8B-B14F-4D97-AF65-F5344CB8AC3E}">
        <p14:creationId xmlns:p14="http://schemas.microsoft.com/office/powerpoint/2010/main" val="3430683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1" y="1800000"/>
            <a:ext cx="5772568" cy="4320000"/>
          </a:xfrm>
        </p:spPr>
        <p:txBody>
          <a:bodyPr/>
          <a:lstStyle/>
          <a:p>
            <a:r>
              <a:rPr lang="nb-NO" dirty="0"/>
              <a:t>Rakett som er spent fast i en vegg</a:t>
            </a:r>
          </a:p>
          <a:p>
            <a:pPr lvl="1"/>
            <a:r>
              <a:rPr lang="nb-NO" dirty="0"/>
              <a:t>Rakettens vekt er </a:t>
            </a:r>
            <a:r>
              <a:rPr lang="nb-NO" b="1" dirty="0"/>
              <a:t>W</a:t>
            </a:r>
            <a:r>
              <a:rPr lang="nb-NO" dirty="0"/>
              <a:t> = m</a:t>
            </a:r>
            <a:r>
              <a:rPr lang="nb-NO" b="1" dirty="0"/>
              <a:t>g</a:t>
            </a:r>
          </a:p>
          <a:p>
            <a:r>
              <a:rPr lang="nb-NO" dirty="0"/>
              <a:t>Anta stasjonær strømning</a:t>
            </a:r>
          </a:p>
          <a:p>
            <a:r>
              <a:rPr lang="nb-NO" dirty="0"/>
              <a:t>Vi er interessert i kraften </a:t>
            </a:r>
            <a:r>
              <a:rPr lang="nb-NO" dirty="0" err="1"/>
              <a:t>Fs</a:t>
            </a:r>
            <a:r>
              <a:rPr lang="nb-NO" dirty="0"/>
              <a:t> på armen </a:t>
            </a:r>
          </a:p>
          <a:p>
            <a:pPr marL="0" indent="0">
              <a:buNone/>
            </a:pPr>
            <a:r>
              <a:rPr lang="nb-NO" dirty="0"/>
              <a:t>   som holder raketten</a:t>
            </a:r>
          </a:p>
          <a:p>
            <a:r>
              <a:rPr lang="nb-NO" dirty="0"/>
              <a:t>Fr er kraften fra armen på raketten (CV)</a:t>
            </a:r>
          </a:p>
          <a:p>
            <a:r>
              <a:rPr lang="nb-NO" u="sng" dirty="0"/>
              <a:t>Men først: </a:t>
            </a:r>
            <a:r>
              <a:rPr lang="nb-NO" dirty="0"/>
              <a:t>Hva er bevegelsesmengden (impulsfluksen) fra raketten på kontrollvolumet (CV)?</a:t>
            </a:r>
            <a:endParaRPr lang="en-US" dirty="0"/>
          </a:p>
          <a:p>
            <a:endParaRPr lang="en-US" baseline="-25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000" y="1836322"/>
            <a:ext cx="18954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F18BCEA-0038-9B46-A46E-50ADF29FE9C8}"/>
                  </a:ext>
                </a:extLst>
              </p:cNvPr>
              <p:cNvSpPr txBox="1"/>
              <p:nvPr/>
            </p:nvSpPr>
            <p:spPr>
              <a:xfrm>
                <a:off x="7429800" y="5059630"/>
                <a:ext cx="9435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F18BCEA-0038-9B46-A46E-50ADF29FE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800" y="5059630"/>
                <a:ext cx="943592" cy="276999"/>
              </a:xfrm>
              <a:prstGeom prst="rect">
                <a:avLst/>
              </a:prstGeom>
              <a:blipFill>
                <a:blip r:embed="rId3"/>
                <a:stretch>
                  <a:fillRect l="-5333" r="-5333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9A51094-14E6-4F40-939D-E0461C11BFD1}"/>
              </a:ext>
            </a:extLst>
          </p:cNvPr>
          <p:cNvCxnSpPr/>
          <p:nvPr/>
        </p:nvCxnSpPr>
        <p:spPr>
          <a:xfrm flipV="1">
            <a:off x="6840001" y="2136752"/>
            <a:ext cx="0" cy="1296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1F9A9A1-BFD0-534D-82E6-215C5E771430}"/>
                  </a:ext>
                </a:extLst>
              </p:cNvPr>
              <p:cNvSpPr txBox="1"/>
              <p:nvPr/>
            </p:nvSpPr>
            <p:spPr>
              <a:xfrm>
                <a:off x="6445509" y="2111753"/>
                <a:ext cx="1979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1F9A9A1-BFD0-534D-82E6-215C5E771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509" y="2111753"/>
                <a:ext cx="197939" cy="276999"/>
              </a:xfrm>
              <a:prstGeom prst="rect">
                <a:avLst/>
              </a:prstGeom>
              <a:blipFill>
                <a:blip r:embed="rId4"/>
                <a:stretch>
                  <a:fillRect l="-23529" r="-23529" b="-260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A732A-DECC-2341-B5A5-74FD55A3F024}"/>
                  </a:ext>
                </a:extLst>
              </p:cNvPr>
              <p:cNvSpPr txBox="1"/>
              <p:nvPr/>
            </p:nvSpPr>
            <p:spPr>
              <a:xfrm>
                <a:off x="7980568" y="3433108"/>
                <a:ext cx="92005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                  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A732A-DECC-2341-B5A5-74FD55A3F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0568" y="3433108"/>
                <a:ext cx="920059" cy="276999"/>
              </a:xfrm>
              <a:prstGeom prst="rect">
                <a:avLst/>
              </a:prstGeom>
              <a:blipFill>
                <a:blip r:embed="rId5"/>
                <a:stretch>
                  <a:fillRect l="-5479" r="-5479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0C1B343F-470F-3B47-B37F-0681B4503C48}"/>
              </a:ext>
            </a:extLst>
          </p:cNvPr>
          <p:cNvSpPr/>
          <p:nvPr/>
        </p:nvSpPr>
        <p:spPr>
          <a:xfrm>
            <a:off x="10128000" y="4221000"/>
            <a:ext cx="927339" cy="517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38CDE6-2650-8D49-8C7F-B7422564D9FA}"/>
              </a:ext>
            </a:extLst>
          </p:cNvPr>
          <p:cNvSpPr txBox="1"/>
          <p:nvPr/>
        </p:nvSpPr>
        <p:spPr>
          <a:xfrm>
            <a:off x="7747517" y="4221692"/>
            <a:ext cx="134363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 = Hastighet ut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B9B2A7-0023-E446-83AA-6B58D0177E6F}"/>
              </a:ext>
            </a:extLst>
          </p:cNvPr>
          <p:cNvSpPr txBox="1"/>
          <p:nvPr/>
        </p:nvSpPr>
        <p:spPr>
          <a:xfrm>
            <a:off x="7727330" y="4479636"/>
            <a:ext cx="188224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 = Egenvekt til fluidet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47385D-330F-B543-8920-19381F0121B8}"/>
              </a:ext>
            </a:extLst>
          </p:cNvPr>
          <p:cNvSpPr/>
          <p:nvPr/>
        </p:nvSpPr>
        <p:spPr>
          <a:xfrm>
            <a:off x="10591669" y="2781000"/>
            <a:ext cx="711806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F800F91-A563-2A41-8A09-BB7407826C1D}"/>
                  </a:ext>
                </a:extLst>
              </p:cNvPr>
              <p:cNvSpPr/>
              <p:nvPr/>
            </p:nvSpPr>
            <p:spPr>
              <a:xfrm>
                <a:off x="3832846" y="6067858"/>
                <a:ext cx="3837589" cy="74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ut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F800F91-A563-2A41-8A09-BB7407826C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46" y="6067858"/>
                <a:ext cx="3837589" cy="746999"/>
              </a:xfrm>
              <a:prstGeom prst="rect">
                <a:avLst/>
              </a:prstGeom>
              <a:blipFill>
                <a:blip r:embed="rId6"/>
                <a:stretch>
                  <a:fillRect t="-103333" b="-16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42B20C7-B655-5447-A25C-6402FD639EB2}"/>
                  </a:ext>
                </a:extLst>
              </p:cNvPr>
              <p:cNvSpPr txBox="1"/>
              <p:nvPr/>
            </p:nvSpPr>
            <p:spPr>
              <a:xfrm>
                <a:off x="3917723" y="5660142"/>
                <a:ext cx="36161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dirty="0"/>
                  <a:t>Kan bruke: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𝑚𝑒𝑑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42B20C7-B655-5447-A25C-6402FD639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723" y="5660142"/>
                <a:ext cx="3616118" cy="276999"/>
              </a:xfrm>
              <a:prstGeom prst="rect">
                <a:avLst/>
              </a:prstGeom>
              <a:blipFill>
                <a:blip r:embed="rId7"/>
                <a:stretch>
                  <a:fillRect l="-3846" t="-21739" b="-521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F1CE508E-1938-904F-9E33-030A73EF1F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9490" y="1857883"/>
            <a:ext cx="200025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12B795B-B0F4-0E4B-9F20-6D0EEBFEA874}"/>
              </a:ext>
            </a:extLst>
          </p:cNvPr>
          <p:cNvSpPr txBox="1"/>
          <p:nvPr/>
        </p:nvSpPr>
        <p:spPr>
          <a:xfrm>
            <a:off x="10699615" y="1800000"/>
            <a:ext cx="397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CV</a:t>
            </a:r>
            <a:endParaRPr lang="nb-NO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08EF526-EE4A-3345-A252-E908206206E1}"/>
              </a:ext>
            </a:extLst>
          </p:cNvPr>
          <p:cNvCxnSpPr/>
          <p:nvPr/>
        </p:nvCxnSpPr>
        <p:spPr>
          <a:xfrm>
            <a:off x="10200000" y="3960000"/>
            <a:ext cx="0" cy="5145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C4D011F-12E6-2E40-9F42-F2CA79F10FFE}"/>
                  </a:ext>
                </a:extLst>
              </p:cNvPr>
              <p:cNvSpPr txBox="1"/>
              <p:nvPr/>
            </p:nvSpPr>
            <p:spPr>
              <a:xfrm>
                <a:off x="10216780" y="4385275"/>
                <a:ext cx="1958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C4D011F-12E6-2E40-9F42-F2CA79F10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6780" y="4385275"/>
                <a:ext cx="195887" cy="276999"/>
              </a:xfrm>
              <a:prstGeom prst="rect">
                <a:avLst/>
              </a:prstGeom>
              <a:blipFill>
                <a:blip r:embed="rId9"/>
                <a:stretch>
                  <a:fillRect l="-12500" r="-12500" b="-43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232AF6A1-D9E4-7744-A29A-D42BDA6D3797}"/>
              </a:ext>
            </a:extLst>
          </p:cNvPr>
          <p:cNvSpPr/>
          <p:nvPr/>
        </p:nvSpPr>
        <p:spPr>
          <a:xfrm>
            <a:off x="8184000" y="2781000"/>
            <a:ext cx="907155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1A8FC26-B7F8-654E-A25A-ED34B56E9000}"/>
              </a:ext>
            </a:extLst>
          </p:cNvPr>
          <p:cNvSpPr txBox="1"/>
          <p:nvPr/>
        </p:nvSpPr>
        <p:spPr>
          <a:xfrm>
            <a:off x="7747517" y="6238143"/>
            <a:ext cx="24449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600" dirty="0"/>
              <a:t>der </a:t>
            </a:r>
            <a:r>
              <a:rPr lang="nb-NO" sz="1600" b="1" dirty="0" err="1"/>
              <a:t>v</a:t>
            </a:r>
            <a:r>
              <a:rPr lang="nb-NO" sz="1600" baseline="-25000" dirty="0" err="1"/>
              <a:t>ut</a:t>
            </a:r>
            <a:r>
              <a:rPr lang="nb-NO" sz="1600" dirty="0"/>
              <a:t> og </a:t>
            </a:r>
            <a:r>
              <a:rPr lang="nb-NO" sz="1600" b="1" dirty="0"/>
              <a:t>v</a:t>
            </a:r>
            <a:r>
              <a:rPr lang="nb-NO" sz="1600" baseline="-25000" dirty="0"/>
              <a:t>inn</a:t>
            </a:r>
            <a:r>
              <a:rPr lang="nb-NO" sz="1600" dirty="0"/>
              <a:t> er vektorer</a:t>
            </a:r>
          </a:p>
        </p:txBody>
      </p:sp>
    </p:spTree>
    <p:extLst>
      <p:ext uri="{BB962C8B-B14F-4D97-AF65-F5344CB8AC3E}">
        <p14:creationId xmlns:p14="http://schemas.microsoft.com/office/powerpoint/2010/main" val="405987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6.1: Bevegelsesmengde fra rakett på CV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7259740" cy="4320000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000" i="1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𝑒𝑣𝑒𝑔𝑒𝑙𝑠𝑒𝑠𝑚𝑒𝑛𝑔𝑑𝑒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å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𝐶𝑉</m:t>
                      </m:r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𝑢𝑡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20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𝑛𝑛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𝑢𝑡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𝑢𝑡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𝑄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𝑢𝑡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𝐴𝑣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nb-NO" sz="2000" dirty="0"/>
                  <a:t>			</a:t>
                </a:r>
                <a:r>
                  <a:rPr lang="nb-NO" sz="2000" b="1" dirty="0"/>
                  <a:t> </a:t>
                </a:r>
                <a14:m>
                  <m:oMath xmlns:m="http://schemas.openxmlformats.org/officeDocument/2006/math">
                    <m:r>
                      <a:rPr lang="nb-NO" sz="20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𝐴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nb-NO" sz="2000" dirty="0"/>
              </a:p>
              <a:p>
                <a:pPr marL="0" indent="0">
                  <a:buNone/>
                </a:pPr>
                <a:r>
                  <a:rPr lang="nb-NO" sz="2000" dirty="0"/>
                  <a:t>	</a:t>
                </a:r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7259740" cy="4320000"/>
              </a:xfrm>
              <a:blipFill>
                <a:blip r:embed="rId2"/>
                <a:stretch>
                  <a:fillRect l="-7155" t="-240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8"/>
          <a:stretch/>
        </p:blipFill>
        <p:spPr bwMode="auto">
          <a:xfrm>
            <a:off x="8472000" y="1701000"/>
            <a:ext cx="191774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362085-9F5F-4C89-9AB6-7FB9FF32DF1A}"/>
              </a:ext>
            </a:extLst>
          </p:cNvPr>
          <p:cNvSpPr txBox="1"/>
          <p:nvPr/>
        </p:nvSpPr>
        <p:spPr>
          <a:xfrm>
            <a:off x="8624177" y="431970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C8483C7-A167-9144-AE6B-9F29026CD880}"/>
              </a:ext>
            </a:extLst>
          </p:cNvPr>
          <p:cNvCxnSpPr/>
          <p:nvPr/>
        </p:nvCxnSpPr>
        <p:spPr>
          <a:xfrm flipH="1">
            <a:off x="10211325" y="3685390"/>
            <a:ext cx="12935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22AD1B-4388-554A-A687-0314E783928B}"/>
                  </a:ext>
                </a:extLst>
              </p:cNvPr>
              <p:cNvSpPr txBox="1"/>
              <p:nvPr/>
            </p:nvSpPr>
            <p:spPr>
              <a:xfrm>
                <a:off x="10283144" y="3768391"/>
                <a:ext cx="2132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22AD1B-4388-554A-A687-0314E7839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3144" y="3768391"/>
                <a:ext cx="213200" cy="276999"/>
              </a:xfrm>
              <a:prstGeom prst="rect">
                <a:avLst/>
              </a:prstGeom>
              <a:blipFill>
                <a:blip r:embed="rId4"/>
                <a:stretch>
                  <a:fillRect l="-11111" r="-11111" b="-43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F0ED0736-C2EA-FF40-8C00-809629A82347}"/>
              </a:ext>
            </a:extLst>
          </p:cNvPr>
          <p:cNvSpPr/>
          <p:nvPr/>
        </p:nvSpPr>
        <p:spPr>
          <a:xfrm>
            <a:off x="8472000" y="2637000"/>
            <a:ext cx="576000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4D6DFD-97E6-F046-B08E-45570C740079}"/>
              </a:ext>
            </a:extLst>
          </p:cNvPr>
          <p:cNvSpPr txBox="1"/>
          <p:nvPr/>
        </p:nvSpPr>
        <p:spPr>
          <a:xfrm>
            <a:off x="9955010" y="2384411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CV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422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blir kraften fra armen på raketten (CV)?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7259740" cy="4320000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r>
                  <a:rPr lang="nb-NO" sz="2000" dirty="0"/>
                  <a:t>Alt skjer i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sz="2000" dirty="0"/>
                  <a:t>-retning – vi setter opp impulslikningen i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sz="2000" dirty="0"/>
                  <a:t>-retning</a:t>
                </a:r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nary>
                    <m:r>
                      <a:rPr lang="nb-NO" sz="1800" b="1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cs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nb-NO" sz="18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sz="18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𝐴</m:t>
                        </m:r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b="1" i="1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∑</m:t>
                        </m:r>
                        <m:sSub>
                          <m:sSubPr>
                            <m:ctrlPr>
                              <a:rPr lang="nb-NO" sz="1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e>
                    </m:nary>
                    <m:r>
                      <a:rPr lang="nb-NO" sz="1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2000" dirty="0"/>
                  <a:t>	</a:t>
                </a:r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7259740" cy="4320000"/>
              </a:xfrm>
              <a:blipFill>
                <a:blip r:embed="rId2"/>
                <a:stretch>
                  <a:fillRect l="-55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18"/>
          <a:stretch/>
        </p:blipFill>
        <p:spPr bwMode="auto">
          <a:xfrm>
            <a:off x="8472000" y="1701000"/>
            <a:ext cx="191774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362085-9F5F-4C89-9AB6-7FB9FF32DF1A}"/>
              </a:ext>
            </a:extLst>
          </p:cNvPr>
          <p:cNvSpPr txBox="1"/>
          <p:nvPr/>
        </p:nvSpPr>
        <p:spPr>
          <a:xfrm>
            <a:off x="8624177" y="431970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C8483C7-A167-9144-AE6B-9F29026CD880}"/>
              </a:ext>
            </a:extLst>
          </p:cNvPr>
          <p:cNvCxnSpPr/>
          <p:nvPr/>
        </p:nvCxnSpPr>
        <p:spPr>
          <a:xfrm flipH="1">
            <a:off x="10211325" y="3685390"/>
            <a:ext cx="12935" cy="360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22AD1B-4388-554A-A687-0314E783928B}"/>
                  </a:ext>
                </a:extLst>
              </p:cNvPr>
              <p:cNvSpPr txBox="1"/>
              <p:nvPr/>
            </p:nvSpPr>
            <p:spPr>
              <a:xfrm>
                <a:off x="10283144" y="3768391"/>
                <a:ext cx="21320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822AD1B-4388-554A-A687-0314E78392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3144" y="3768391"/>
                <a:ext cx="213200" cy="276999"/>
              </a:xfrm>
              <a:prstGeom prst="rect">
                <a:avLst/>
              </a:prstGeom>
              <a:blipFill>
                <a:blip r:embed="rId4"/>
                <a:stretch>
                  <a:fillRect l="-11111" r="-11111" b="-43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id="{F0ED0736-C2EA-FF40-8C00-809629A82347}"/>
              </a:ext>
            </a:extLst>
          </p:cNvPr>
          <p:cNvSpPr/>
          <p:nvPr/>
        </p:nvSpPr>
        <p:spPr>
          <a:xfrm>
            <a:off x="8472000" y="2637000"/>
            <a:ext cx="576000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4D6DFD-97E6-F046-B08E-45570C740079}"/>
              </a:ext>
            </a:extLst>
          </p:cNvPr>
          <p:cNvSpPr txBox="1"/>
          <p:nvPr/>
        </p:nvSpPr>
        <p:spPr>
          <a:xfrm>
            <a:off x="9955010" y="2384411"/>
            <a:ext cx="434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CV</a:t>
            </a:r>
            <a:endParaRPr lang="nb-NO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ABE37C-59E9-D547-BDE0-C9CA1471E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492" y="3747114"/>
            <a:ext cx="35591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2973BA7-F5BC-5448-B775-0D8EBFFA4C78}"/>
              </a:ext>
            </a:extLst>
          </p:cNvPr>
          <p:cNvSpPr txBox="1"/>
          <p:nvPr/>
        </p:nvSpPr>
        <p:spPr>
          <a:xfrm>
            <a:off x="4857923" y="636581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5052C7-86FA-8547-9B01-798B75BFE14E}"/>
              </a:ext>
            </a:extLst>
          </p:cNvPr>
          <p:cNvSpPr txBox="1"/>
          <p:nvPr/>
        </p:nvSpPr>
        <p:spPr>
          <a:xfrm>
            <a:off x="6378100" y="636581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1822497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EFM Eksempel 6.1: Kraften fra armen</a:t>
            </a:r>
            <a:br>
              <a:rPr lang="nb-NO" dirty="0"/>
            </a:br>
            <a:r>
              <a:rPr lang="nb-NO" dirty="0"/>
              <a:t>på raketten/kontrollvolumet (CV)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armen på raketten som holder raketten i ro?</a:t>
                </a:r>
              </a:p>
              <a:p>
                <a:r>
                  <a:rPr lang="nb-NO" dirty="0"/>
                  <a:t>Velg et godt kontrollvolum og tegn vektordiagrammer for krefter/</a:t>
                </a:r>
                <a:r>
                  <a:rPr lang="nb-NO" dirty="0" err="1"/>
                  <a:t>bev.m</a:t>
                </a:r>
                <a:r>
                  <a:rPr lang="nb-NO" dirty="0"/>
                  <a:t>.</a:t>
                </a:r>
              </a:p>
              <a:p>
                <a:r>
                  <a:rPr lang="nb-NO" dirty="0"/>
                  <a:t>Alt skjer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-retning – vi setter opp impulslikningen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-retning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20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∑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140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000" y="117000"/>
            <a:ext cx="18954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69" y="3676610"/>
            <a:ext cx="35591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7E2D90-82AB-4054-9AB0-FEEFFBD29E73}"/>
              </a:ext>
            </a:extLst>
          </p:cNvPr>
          <p:cNvSpPr txBox="1"/>
          <p:nvPr/>
        </p:nvSpPr>
        <p:spPr>
          <a:xfrm>
            <a:off x="7176000" y="6295310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362085-9F5F-4C89-9AB6-7FB9FF32DF1A}"/>
              </a:ext>
            </a:extLst>
          </p:cNvPr>
          <p:cNvSpPr txBox="1"/>
          <p:nvPr/>
        </p:nvSpPr>
        <p:spPr>
          <a:xfrm>
            <a:off x="8696177" y="629531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3599676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EFM Eksempel 6.1: Kraften fra armen</a:t>
            </a:r>
            <a:br>
              <a:rPr lang="nb-NO" dirty="0"/>
            </a:br>
            <a:r>
              <a:rPr lang="nb-NO" dirty="0"/>
              <a:t>på kontrollvolumet (CV)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112000" cy="5058000"/>
              </a:xfrm>
            </p:spPr>
            <p:txBody>
              <a:bodyPr/>
              <a:lstStyle/>
              <a:p>
                <a:r>
                  <a:rPr lang="nb-NO" dirty="0"/>
                  <a:t>Hva blir kraften fra armen på raketten som holder raketten i ro?</a:t>
                </a:r>
              </a:p>
              <a:p>
                <a:r>
                  <a:rPr lang="nb-NO" dirty="0"/>
                  <a:t>Velg et godt kontrollvolum og tegn vektordiagrammer for krefter/</a:t>
                </a:r>
                <a:r>
                  <a:rPr lang="nb-NO" dirty="0" err="1"/>
                  <a:t>bev.m</a:t>
                </a:r>
                <a:r>
                  <a:rPr lang="nb-NO" dirty="0"/>
                  <a:t>.</a:t>
                </a:r>
              </a:p>
              <a:p>
                <a:r>
                  <a:rPr lang="nb-NO" dirty="0"/>
                  <a:t>Alt skjer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-retning – vi setter opp impulslikningen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nb-NO" dirty="0"/>
                  <a:t>-retning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 smtClean="0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20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20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𝒗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∑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1" i="1"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r>
                  <a:rPr lang="nb-NO" sz="2000" dirty="0"/>
                  <a:t>	</a:t>
                </a:r>
                <a:r>
                  <a:rPr lang="en-US" sz="2000" dirty="0"/>
                  <a:t> </a:t>
                </a:r>
                <a:endParaRPr lang="en-US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1" i="1">
                          <a:latin typeface="Cambria Math" panose="02040503050406030204" pitchFamily="18" charset="0"/>
                        </a:rPr>
                        <m:t>𝑾</m:t>
                      </m:r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:endParaRPr lang="nb-NO" sz="2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112000" cy="5058000"/>
              </a:xfrm>
              <a:blipFill>
                <a:blip r:embed="rId2"/>
                <a:stretch>
                  <a:fillRect l="-2970" t="-1754" b="-100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000" y="117000"/>
            <a:ext cx="18954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69" y="3676610"/>
            <a:ext cx="35591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7E2D90-82AB-4054-9AB0-FEEFFBD29E73}"/>
              </a:ext>
            </a:extLst>
          </p:cNvPr>
          <p:cNvSpPr txBox="1"/>
          <p:nvPr/>
        </p:nvSpPr>
        <p:spPr>
          <a:xfrm>
            <a:off x="7176000" y="6295310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362085-9F5F-4C89-9AB6-7FB9FF32DF1A}"/>
              </a:ext>
            </a:extLst>
          </p:cNvPr>
          <p:cNvSpPr txBox="1"/>
          <p:nvPr/>
        </p:nvSpPr>
        <p:spPr>
          <a:xfrm>
            <a:off x="8696177" y="629531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7AB011-4C62-3A45-9F5A-7EF7779F2070}"/>
              </a:ext>
            </a:extLst>
          </p:cNvPr>
          <p:cNvSpPr/>
          <p:nvPr/>
        </p:nvSpPr>
        <p:spPr>
          <a:xfrm>
            <a:off x="2261086" y="6324358"/>
            <a:ext cx="2006350" cy="533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28ED8F-14AF-4D48-9014-A15D44E31088}"/>
              </a:ext>
            </a:extLst>
          </p:cNvPr>
          <p:cNvSpPr txBox="1"/>
          <p:nvPr/>
        </p:nvSpPr>
        <p:spPr>
          <a:xfrm>
            <a:off x="4271794" y="6406513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(nedover)</a:t>
            </a:r>
          </a:p>
        </p:txBody>
      </p:sp>
    </p:spTree>
    <p:extLst>
      <p:ext uri="{BB962C8B-B14F-4D97-AF65-F5344CB8AC3E}">
        <p14:creationId xmlns:p14="http://schemas.microsoft.com/office/powerpoint/2010/main" val="133908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6.1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Rakett som er spent fast i en vegg</a:t>
                </a:r>
              </a:p>
              <a:p>
                <a:pPr lvl="1"/>
                <a:r>
                  <a:rPr lang="nb-NO" dirty="0"/>
                  <a:t>Rakettens vekt er W </a:t>
                </a:r>
              </a:p>
              <a:p>
                <a:r>
                  <a:rPr lang="nb-NO" dirty="0"/>
                  <a:t>Anta stasjonær strømning</a:t>
                </a:r>
              </a:p>
              <a:p>
                <a:r>
                  <a:rPr lang="nb-NO" dirty="0"/>
                  <a:t>Hva blir kraften F</a:t>
                </a:r>
                <a:r>
                  <a:rPr lang="nb-NO" baseline="-25000" dirty="0"/>
                  <a:t>r</a:t>
                </a:r>
                <a:r>
                  <a:rPr lang="nb-NO" dirty="0"/>
                  <a:t> fra armen på raketten som holder raketten i ro?</a:t>
                </a:r>
              </a:p>
              <a:p>
                <a:r>
                  <a:rPr lang="nb-NO" dirty="0"/>
                  <a:t>Uttrykk </a:t>
                </a:r>
                <a:r>
                  <a:rPr lang="nb-NO" dirty="0" err="1"/>
                  <a:t>F</a:t>
                </a:r>
                <a:r>
                  <a:rPr lang="nb-NO" baseline="-25000" dirty="0" err="1"/>
                  <a:t>s</a:t>
                </a:r>
                <a:r>
                  <a:rPr lang="nb-NO" baseline="-25000" dirty="0"/>
                  <a:t> </a:t>
                </a:r>
                <a:r>
                  <a:rPr lang="nb-NO" dirty="0"/>
                  <a:t>ved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baseline="-25000" dirty="0"/>
                  <a:t> </a:t>
                </a:r>
                <a:r>
                  <a:rPr lang="en-US" dirty="0" err="1"/>
                  <a:t>og</a:t>
                </a:r>
                <a:r>
                  <a:rPr lang="en-US" dirty="0"/>
                  <a:t> W</a:t>
                </a:r>
              </a:p>
              <a:p>
                <a:endParaRPr lang="en-US" baseline="-25000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1800000"/>
            <a:ext cx="1371600" cy="293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000" y="1836322"/>
            <a:ext cx="1895475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F18BCEA-0038-9B46-A46E-50ADF29FE9C8}"/>
                  </a:ext>
                </a:extLst>
              </p:cNvPr>
              <p:cNvSpPr txBox="1"/>
              <p:nvPr/>
            </p:nvSpPr>
            <p:spPr>
              <a:xfrm>
                <a:off x="7429800" y="5059630"/>
                <a:ext cx="94359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𝒈</m:t>
                      </m:r>
                    </m:oMath>
                  </m:oMathPara>
                </a14:m>
                <a:endParaRPr lang="nb-NO" b="1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F18BCEA-0038-9B46-A46E-50ADF29FE9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800" y="5059630"/>
                <a:ext cx="943592" cy="276999"/>
              </a:xfrm>
              <a:prstGeom prst="rect">
                <a:avLst/>
              </a:prstGeom>
              <a:blipFill>
                <a:blip r:embed="rId5"/>
                <a:stretch>
                  <a:fillRect l="-5333" r="-5333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9A51094-14E6-4F40-939D-E0461C11BFD1}"/>
              </a:ext>
            </a:extLst>
          </p:cNvPr>
          <p:cNvCxnSpPr/>
          <p:nvPr/>
        </p:nvCxnSpPr>
        <p:spPr>
          <a:xfrm flipV="1">
            <a:off x="8760000" y="693000"/>
            <a:ext cx="0" cy="1296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1F9A9A1-BFD0-534D-82E6-215C5E771430}"/>
                  </a:ext>
                </a:extLst>
              </p:cNvPr>
              <p:cNvSpPr txBox="1"/>
              <p:nvPr/>
            </p:nvSpPr>
            <p:spPr>
              <a:xfrm>
                <a:off x="8365508" y="668001"/>
                <a:ext cx="1979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1F9A9A1-BFD0-534D-82E6-215C5E771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508" y="668001"/>
                <a:ext cx="197939" cy="276999"/>
              </a:xfrm>
              <a:prstGeom prst="rect">
                <a:avLst/>
              </a:prstGeom>
              <a:blipFill>
                <a:blip r:embed="rId6"/>
                <a:stretch>
                  <a:fillRect l="-23529" r="-23529" b="-3043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A732A-DECC-2341-B5A5-74FD55A3F024}"/>
                  </a:ext>
                </a:extLst>
              </p:cNvPr>
              <p:cNvSpPr txBox="1"/>
              <p:nvPr/>
            </p:nvSpPr>
            <p:spPr>
              <a:xfrm>
                <a:off x="10356568" y="3433108"/>
                <a:ext cx="92134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              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87A732A-DECC-2341-B5A5-74FD55A3F0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6568" y="3433108"/>
                <a:ext cx="921341" cy="276999"/>
              </a:xfrm>
              <a:prstGeom prst="rect">
                <a:avLst/>
              </a:prstGeom>
              <a:blipFill>
                <a:blip r:embed="rId7"/>
                <a:stretch>
                  <a:fillRect l="-4054" r="-4054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0C1B343F-470F-3B47-B37F-0681B4503C48}"/>
              </a:ext>
            </a:extLst>
          </p:cNvPr>
          <p:cNvSpPr/>
          <p:nvPr/>
        </p:nvSpPr>
        <p:spPr>
          <a:xfrm>
            <a:off x="10128000" y="4221000"/>
            <a:ext cx="927339" cy="5172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38CDE6-2650-8D49-8C7F-B7422564D9FA}"/>
              </a:ext>
            </a:extLst>
          </p:cNvPr>
          <p:cNvSpPr txBox="1"/>
          <p:nvPr/>
        </p:nvSpPr>
        <p:spPr>
          <a:xfrm>
            <a:off x="9960146" y="4225806"/>
            <a:ext cx="1343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 = Hastighet ut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B9B2A7-0023-E446-83AA-6B58D0177E6F}"/>
              </a:ext>
            </a:extLst>
          </p:cNvPr>
          <p:cNvSpPr txBox="1"/>
          <p:nvPr/>
        </p:nvSpPr>
        <p:spPr>
          <a:xfrm>
            <a:off x="9995793" y="4479636"/>
            <a:ext cx="1882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 = Egenvekt til fluidet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47385D-330F-B543-8920-19381F0121B8}"/>
              </a:ext>
            </a:extLst>
          </p:cNvPr>
          <p:cNvSpPr/>
          <p:nvPr/>
        </p:nvSpPr>
        <p:spPr>
          <a:xfrm>
            <a:off x="10591669" y="2781000"/>
            <a:ext cx="711806" cy="2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F800F91-A563-2A41-8A09-BB7407826C1D}"/>
                  </a:ext>
                </a:extLst>
              </p:cNvPr>
              <p:cNvSpPr/>
              <p:nvPr/>
            </p:nvSpPr>
            <p:spPr>
              <a:xfrm>
                <a:off x="3832846" y="6067858"/>
                <a:ext cx="3837589" cy="74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6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6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6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6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𝑢𝑡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1600" b="0" i="0" smtClean="0">
                                      <a:latin typeface="Cambria Math" panose="02040503050406030204" pitchFamily="18" charset="0"/>
                                    </a:rPr>
                                    <m:t>ut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6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𝑛𝑛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F800F91-A563-2A41-8A09-BB7407826C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2846" y="6067858"/>
                <a:ext cx="3837589" cy="746999"/>
              </a:xfrm>
              <a:prstGeom prst="rect">
                <a:avLst/>
              </a:prstGeom>
              <a:blipFill>
                <a:blip r:embed="rId8"/>
                <a:stretch>
                  <a:fillRect t="-103333" b="-16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42B20C7-B655-5447-A25C-6402FD639EB2}"/>
                  </a:ext>
                </a:extLst>
              </p:cNvPr>
              <p:cNvSpPr txBox="1"/>
              <p:nvPr/>
            </p:nvSpPr>
            <p:spPr>
              <a:xfrm>
                <a:off x="3917723" y="5660142"/>
                <a:ext cx="361611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dirty="0"/>
                  <a:t>Kan bruke: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𝑚𝑒𝑑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nb-NO" dirty="0"/>
                  <a:t> </a:t>
                </a: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42B20C7-B655-5447-A25C-6402FD639E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7723" y="5660142"/>
                <a:ext cx="3616118" cy="276999"/>
              </a:xfrm>
              <a:prstGeom prst="rect">
                <a:avLst/>
              </a:prstGeom>
              <a:blipFill>
                <a:blip r:embed="rId9"/>
                <a:stretch>
                  <a:fillRect l="-3846" t="-21739" b="-5217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9106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Introduksjon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Eksempler i 1-D</a:t>
            </a:r>
          </a:p>
          <a:p>
            <a:r>
              <a:rPr lang="nb-NO" dirty="0"/>
              <a:t>Impulslikningen: Eksempler i 2-D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Impulslikningen: Eksempler med dyser og rørbend</a:t>
            </a:r>
          </a:p>
        </p:txBody>
      </p:sp>
    </p:spTree>
    <p:extLst>
      <p:ext uri="{BB962C8B-B14F-4D97-AF65-F5344CB8AC3E}">
        <p14:creationId xmlns:p14="http://schemas.microsoft.com/office/powerpoint/2010/main" val="148197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</p:spPr>
        <p:txBody>
          <a:bodyPr/>
          <a:lstStyle/>
          <a:p>
            <a:r>
              <a:rPr lang="nb-NO" dirty="0"/>
              <a:t>Vannstråle mot en vegg</a:t>
            </a:r>
          </a:p>
          <a:p>
            <a:r>
              <a:rPr lang="nb-NO" dirty="0"/>
              <a:t>Hvor stor er kraften strålen påfører veggen (x-retning)? </a:t>
            </a:r>
          </a:p>
          <a:p>
            <a:r>
              <a:rPr lang="nb-NO" dirty="0"/>
              <a:t>Anta konstant diameter på strålen og se bort fra tyngdekraften </a:t>
            </a:r>
          </a:p>
          <a:p>
            <a:r>
              <a:rPr lang="nb-NO" dirty="0"/>
              <a:t>Tips: Sett opp kraftbalanse i x- retning</a:t>
            </a:r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8C4AF93E-8B2F-C549-97B7-F6B34F939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0" y="1462719"/>
            <a:ext cx="4854680" cy="452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45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Individuell: EFM Eksempel 6.3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</p:spPr>
        <p:txBody>
          <a:bodyPr/>
          <a:lstStyle/>
          <a:p>
            <a:r>
              <a:rPr lang="nb-NO" dirty="0"/>
              <a:t>En stråle bøyes av mot en skovl</a:t>
            </a:r>
          </a:p>
          <a:p>
            <a:r>
              <a:rPr lang="nb-NO" dirty="0"/>
              <a:t>Oppgitte tallverdier vist i figur</a:t>
            </a:r>
          </a:p>
          <a:p>
            <a:r>
              <a:rPr lang="nb-NO" dirty="0"/>
              <a:t>Anta konstant diameter på strålen og se bort fra tyngdekraften på skovlen</a:t>
            </a:r>
          </a:p>
          <a:p>
            <a:r>
              <a:rPr lang="nb-NO" dirty="0"/>
              <a:t>Hva blir kraften fra strålen på den krumme flaten?</a:t>
            </a:r>
          </a:p>
          <a:p>
            <a:r>
              <a:rPr lang="nb-NO" dirty="0"/>
              <a:t>Tips: Kraftbalanse i x- og y-retning ved bruk av impulslikning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125000"/>
            <a:ext cx="3937509" cy="235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6345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</p:spPr>
        <p:txBody>
          <a:bodyPr/>
          <a:lstStyle/>
          <a:p>
            <a:r>
              <a:rPr lang="nb-NO" dirty="0"/>
              <a:t>En stråle bøyes av mot en skovl</a:t>
            </a:r>
          </a:p>
          <a:p>
            <a:r>
              <a:rPr lang="nb-NO" dirty="0"/>
              <a:t>Anta konstant diameter på strålen og se bort fra tyngdekraften på skovlen</a:t>
            </a:r>
          </a:p>
          <a:p>
            <a:r>
              <a:rPr lang="nb-NO" dirty="0"/>
              <a:t>Hva blir kraften fra strålen på den krumme flaten?</a:t>
            </a:r>
          </a:p>
          <a:p>
            <a:r>
              <a:rPr lang="nb-NO" dirty="0"/>
              <a:t>Tips: Kraftbalanse i x- og y-retning</a:t>
            </a:r>
          </a:p>
          <a:p>
            <a:pPr marL="0" indent="0">
              <a:buNone/>
            </a:pPr>
            <a:r>
              <a:rPr lang="nb-NO" dirty="0"/>
              <a:t>   ved bruk av impulslikning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000" y="1125000"/>
            <a:ext cx="3937509" cy="2354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5E1A65F9-EFBE-C946-A05A-B11FB7609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000" y="3731439"/>
            <a:ext cx="5922861" cy="220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B7FA0C-7817-0048-B88E-B65550BBDCD3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3973E8-B913-B84D-84EA-C11A0919381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3">
                <a:extLst>
                  <a:ext uri="{FF2B5EF4-FFF2-40B4-BE49-F238E27FC236}">
                    <a16:creationId xmlns:a16="http://schemas.microsoft.com/office/drawing/2014/main" id="{4116CE2C-65CF-E147-BC5F-247B7EE222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2131" y="4993637"/>
                <a:ext cx="5112000" cy="2032062"/>
              </a:xfrm>
              <a:prstGeom prst="rect">
                <a:avLst/>
              </a:prstGeom>
            </p:spPr>
            <p:txBody>
              <a:bodyPr lIns="0" tIns="0" rIns="0" bIns="0"/>
              <a:lstStyle>
                <a:lvl1pPr marL="198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66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34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–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2000" indent="-198000" algn="l" defTabSz="914400" rtl="0" eaLnBrk="1" latinLnBrk="0" hangingPunct="1">
                  <a:lnSpc>
                    <a:spcPts val="2800"/>
                  </a:lnSpc>
                  <a:spcBef>
                    <a:spcPts val="1200"/>
                  </a:spcBef>
                  <a:buFont typeface="Arial" panose="020B0604020202020204" pitchFamily="34" charset="0"/>
                  <a:buChar char="•"/>
                  <a:defRPr sz="2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nb-NO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Content Placeholder 3">
                <a:extLst>
                  <a:ext uri="{FF2B5EF4-FFF2-40B4-BE49-F238E27FC236}">
                    <a16:creationId xmlns:a16="http://schemas.microsoft.com/office/drawing/2014/main" id="{4116CE2C-65CF-E147-BC5F-247B7EE22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131" y="4993637"/>
                <a:ext cx="5112000" cy="2032062"/>
              </a:xfrm>
              <a:prstGeom prst="rect">
                <a:avLst/>
              </a:prstGeom>
              <a:blipFill>
                <a:blip r:embed="rId4"/>
                <a:stretch>
                  <a:fillRect t="-42857" b="-4844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087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strålen på den krumme flaten?</a:t>
                </a:r>
                <a:endParaRPr lang="en-US" dirty="0"/>
              </a:p>
              <a:p>
                <a:r>
                  <a:rPr lang="nb-NO" dirty="0"/>
                  <a:t>Vektordiagrammer</a:t>
                </a:r>
              </a:p>
              <a:p>
                <a:pPr lvl="1"/>
                <a:r>
                  <a:rPr lang="nb-NO" dirty="0"/>
                  <a:t>Krefter</a:t>
                </a:r>
              </a:p>
              <a:p>
                <a:pPr lvl="1"/>
                <a:r>
                  <a:rPr lang="nb-NO" dirty="0"/>
                  <a:t>Bevegelsesmengdetransport</a:t>
                </a:r>
              </a:p>
              <a:p>
                <a:r>
                  <a:rPr lang="nb-NO" dirty="0"/>
                  <a:t>Impulslikning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-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retning</a:t>
                </a:r>
                <a:endParaRPr lang="en-US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3765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000" y="3731439"/>
            <a:ext cx="5922861" cy="220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F655E-6865-4AAA-A15F-930AB9E2A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89" y="477000"/>
            <a:ext cx="4411639" cy="24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/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=30.48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/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=2.54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/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A7DCC29-7DE4-46BC-90A6-6663D6C1E702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ECFD9-AE96-45B3-8F69-F5F8457C319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207584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strålen på den krumme flaten?</a:t>
                </a:r>
                <a:endParaRPr lang="en-US" dirty="0"/>
              </a:p>
              <a:p>
                <a:r>
                  <a:rPr lang="nb-NO" dirty="0"/>
                  <a:t>Impulslikning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-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retning</a:t>
                </a:r>
                <a:endParaRPr lang="en-US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  <m:r>
                        <a:rPr lang="nb-NO" sz="1800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239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000" y="3731439"/>
            <a:ext cx="5922861" cy="2200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F655E-6865-4AAA-A15F-930AB9E2A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89" y="477000"/>
            <a:ext cx="4411639" cy="24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/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=30.48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/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=2.54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/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A7DCC29-7DE4-46BC-90A6-6663D6C1E702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ECFD9-AE96-45B3-8F69-F5F8457C319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92576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6.3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strålen på den krumme flaten?</a:t>
                </a:r>
                <a:endParaRPr lang="en-US" dirty="0"/>
              </a:p>
              <a:p>
                <a:r>
                  <a:rPr lang="nb-NO" dirty="0"/>
                  <a:t>Impulslikning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-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retning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(1−</m:t>
                      </m:r>
                      <m:func>
                        <m:func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i="1">
                          <a:latin typeface="Cambria Math" panose="02040503050406030204" pitchFamily="18" charset="0"/>
                        </a:rPr>
                        <m:t>(1−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1" smtClean="0">
                          <a:latin typeface="Cambria Math" panose="02040503050406030204" pitchFamily="18" charset="0"/>
                        </a:rPr>
                        <m:t>𝐅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−235.4 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−407.7 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nb-NO" sz="1800" b="1" dirty="0"/>
              </a:p>
              <a:p>
                <a:r>
                  <a:rPr lang="nb-NO" dirty="0"/>
                  <a:t>Kraften </a:t>
                </a:r>
                <a:r>
                  <a:rPr lang="nb-NO" i="1" dirty="0"/>
                  <a:t>fra</a:t>
                </a:r>
                <a:r>
                  <a:rPr lang="nb-NO" dirty="0"/>
                  <a:t> strålen </a:t>
                </a:r>
                <a:r>
                  <a:rPr lang="nb-NO" i="1" dirty="0"/>
                  <a:t>på</a:t>
                </a:r>
                <a:r>
                  <a:rPr lang="nb-NO" dirty="0"/>
                  <a:t> skovlen er motsatt rettet iht. N’s 3. lov: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1" i="0" smtClean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skovel</m:t>
                          </m:r>
                        </m:sub>
                      </m:sSub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235.4 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407.7 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580" y="3953101"/>
            <a:ext cx="5326281" cy="197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F655E-6865-4AAA-A15F-930AB9E2A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89" y="477000"/>
            <a:ext cx="4411639" cy="24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/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=30.48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blipFill>
                <a:blip r:embed="rId5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/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=2.54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/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blipFill>
                <a:blip r:embed="rId7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A7DCC29-7DE4-46BC-90A6-6663D6C1E702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ECFD9-AE96-45B3-8F69-F5F8457C319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156835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Variabel hastighet:</a:t>
            </a:r>
            <a:br>
              <a:rPr lang="nb-NO" dirty="0"/>
            </a:br>
            <a:r>
              <a:rPr lang="nb-NO" dirty="0"/>
              <a:t>EFM Eksempel 6.3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Hva blir kraften fra strålen på den krumme flaten?</a:t>
                </a:r>
                <a:endParaRPr lang="en-US" dirty="0"/>
              </a:p>
              <a:p>
                <a:r>
                  <a:rPr lang="nb-NO" dirty="0"/>
                  <a:t>Impulslikning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- </a:t>
                </a:r>
                <a:r>
                  <a:rPr lang="en-US" dirty="0" err="1"/>
                  <a:t>og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retning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nb-NO" sz="18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 (−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𝑣</m:t>
                      </m:r>
                      <m:func>
                        <m:func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sz="1800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(1−</m:t>
                      </m:r>
                      <m:func>
                        <m:func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800" i="1">
                          <a:latin typeface="Cambria Math" panose="02040503050406030204" pitchFamily="18" charset="0"/>
                        </a:rPr>
                        <m:t>(1−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sz="1800" i="1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 </m:t>
                      </m:r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sSup>
                            <m:s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</m:sup>
                          </m:sSup>
                        </m:e>
                      </m:func>
                    </m:oMath>
                  </m:oMathPara>
                </a14:m>
                <a:endParaRPr lang="en-US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1" smtClean="0">
                          <a:latin typeface="Cambria Math" panose="02040503050406030204" pitchFamily="18" charset="0"/>
                        </a:rPr>
                        <m:t>𝐅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−235.4 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−407.7 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nb-NO" sz="1800" b="1" dirty="0"/>
              </a:p>
              <a:p>
                <a:r>
                  <a:rPr lang="nb-NO" dirty="0"/>
                  <a:t>Kraften </a:t>
                </a:r>
                <a:r>
                  <a:rPr lang="nb-NO" i="1" dirty="0"/>
                  <a:t>fra</a:t>
                </a:r>
                <a:r>
                  <a:rPr lang="nb-NO" dirty="0"/>
                  <a:t> strålen </a:t>
                </a:r>
                <a:r>
                  <a:rPr lang="nb-NO" i="1" dirty="0"/>
                  <a:t>på</a:t>
                </a:r>
                <a:r>
                  <a:rPr lang="nb-NO" dirty="0"/>
                  <a:t> skovlen er motsatt rettet iht. N’s 3. lov: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1" i="0" smtClean="0"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skovel</m:t>
                          </m:r>
                        </m:sub>
                      </m:sSub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235.4 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𝐢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407.7 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</m:d>
                      <m:r>
                        <a:rPr lang="nb-NO" sz="1800" b="1">
                          <a:latin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580" y="3953101"/>
            <a:ext cx="5326281" cy="1979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BF655E-6865-4AAA-A15F-930AB9E2A1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2589" y="477000"/>
            <a:ext cx="4411639" cy="242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/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=30.48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F6AE109-592C-4EB0-8843-372D1B98DB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1784" y="1341000"/>
                <a:ext cx="1038805" cy="276999"/>
              </a:xfrm>
              <a:prstGeom prst="rect">
                <a:avLst/>
              </a:prstGeom>
              <a:blipFill>
                <a:blip r:embed="rId5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/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=2.54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23A4336-8AD0-4FCF-9928-55403477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717" y="1496001"/>
                <a:ext cx="1038805" cy="276999"/>
              </a:xfrm>
              <a:prstGeom prst="rect">
                <a:avLst/>
              </a:prstGeom>
              <a:blipFill>
                <a:blip r:embed="rId6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/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kg</m:t>
                      </m:r>
                      <m:r>
                        <a:rPr lang="nb-NO" sz="1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nb-NO" sz="1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nb-NO" sz="1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604FAE-18D6-4925-9506-07EFEAB78B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589" y="1690950"/>
                <a:ext cx="1156411" cy="276999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3A7DCC29-7DE4-46BC-90A6-6663D6C1E702}"/>
              </a:ext>
            </a:extLst>
          </p:cNvPr>
          <p:cNvSpPr txBox="1"/>
          <p:nvPr/>
        </p:nvSpPr>
        <p:spPr>
          <a:xfrm>
            <a:off x="6290719" y="6196334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1ECFD9-AE96-45B3-8F69-F5F8457C3190}"/>
              </a:ext>
            </a:extLst>
          </p:cNvPr>
          <p:cNvSpPr txBox="1"/>
          <p:nvPr/>
        </p:nvSpPr>
        <p:spPr>
          <a:xfrm>
            <a:off x="9148275" y="6196334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2153940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Ikke-uniform hastighet i kontrollflaten</a:t>
            </a:r>
            <a:endParaRPr lang="nb-NO" dirty="0">
              <a:solidFill>
                <a:schemeClr val="bg1">
                  <a:lumMod val="85000"/>
                </a:schemeClr>
              </a:solidFill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nb-NO" dirty="0"/>
              <a:t>Impulslikningen for kontrollvolum i bevegelse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Spinnsatsen for fluider («til info»)</a:t>
            </a:r>
          </a:p>
        </p:txBody>
      </p:sp>
    </p:spTree>
    <p:extLst>
      <p:ext uri="{BB962C8B-B14F-4D97-AF65-F5344CB8AC3E}">
        <p14:creationId xmlns:p14="http://schemas.microsoft.com/office/powerpoint/2010/main" val="363991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Treghetssystemer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Et treghetssystem er et koordinatsystem som ikke er under akselerasjon (inkl. retnings-endring/rotasjon)</a:t>
            </a:r>
          </a:p>
          <a:p>
            <a:pPr lvl="1"/>
            <a:r>
              <a:rPr lang="nb-NO" dirty="0"/>
              <a:t>Dvs. at koordinatsystemet er i ro eller beveger seg med konstant (dvs. rettlinjet) hastighet</a:t>
            </a:r>
          </a:p>
          <a:p>
            <a:r>
              <a:rPr lang="nb-NO" dirty="0"/>
              <a:t>Vi regner som regel jordoverflaten som en fast referanse – dvs. at alle koordinatsystemer som er i ro eller har konstant hastighet i forhold til jordoverflaten er treghetssystemer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41" y="945000"/>
            <a:ext cx="4986191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E26EA0E-635B-4B1C-B4CC-31326B37D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532" y="5476688"/>
            <a:ext cx="5111750" cy="1215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165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6864" y="1701000"/>
            <a:ext cx="10079135" cy="433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Impulslikningen oppsummert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720000" y="5013000"/>
                <a:ext cx="2528769" cy="5833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200" i="1"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  <m:r>
                                <a:rPr lang="nb-NO" sz="1200" b="1">
                                  <a:latin typeface="Cambria Math" panose="02040503050406030204" pitchFamily="18" charset="0"/>
                                </a:rPr>
                                <m:t>𝐅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nb-NO" sz="1200">
                              <a:latin typeface="Cambria Math" panose="02040503050406030204" pitchFamily="18" charset="0"/>
                            </a:rPr>
                            <m:t>ekst</m:t>
                          </m:r>
                        </m:sub>
                      </m:sSub>
                      <m:r>
                        <a:rPr lang="nb-NO" sz="12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nb-NO" sz="12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b-NO" sz="1200">
                                      <a:latin typeface="Cambria Math" panose="02040503050406030204" pitchFamily="18" charset="0"/>
                                    </a:rPr>
                                    <m:t>o</m:t>
                                  </m:r>
                                </m:sub>
                              </m:sSub>
                            </m:e>
                          </m:nary>
                          <m:r>
                            <a:rPr lang="nb-NO" sz="1200" b="1"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sty m:val="p"/>
                                </m:rPr>
                                <a:rPr lang="nb-NO" sz="1200">
                                  <a:latin typeface="Cambria Math" panose="02040503050406030204" pitchFamily="18" charset="0"/>
                                </a:rPr>
                                <m:t>cs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2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b="1">
                                      <a:latin typeface="Cambria Math" panose="02040503050406030204" pitchFamily="18" charset="0"/>
                                    </a:rPr>
                                    <m:t>𝐯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0000" y="5013000"/>
                <a:ext cx="2528769" cy="583365"/>
              </a:xfrm>
              <a:prstGeom prst="rect">
                <a:avLst/>
              </a:prstGeom>
              <a:blipFill>
                <a:blip r:embed="rId3"/>
                <a:stretch>
                  <a:fillRect t="-100000" r="-24819" b="-15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322030" y="6381743"/>
            <a:ext cx="5615999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Antakelser i tillegg til det som er nevnt: Stasjonær og inkompressibel strømning</a:t>
            </a:r>
            <a:endParaRPr lang="en-US" sz="1200" dirty="0"/>
          </a:p>
        </p:txBody>
      </p:sp>
      <p:cxnSp>
        <p:nvCxnSpPr>
          <p:cNvPr id="8" name="Straight Arrow Connector 7"/>
          <p:cNvCxnSpPr>
            <a:cxnSpLocks/>
            <a:stCxn id="7" idx="0"/>
          </p:cNvCxnSpPr>
          <p:nvPr/>
        </p:nvCxnSpPr>
        <p:spPr>
          <a:xfrm flipH="1" flipV="1">
            <a:off x="6168000" y="5469146"/>
            <a:ext cx="2962030" cy="912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ktangel 8">
            <a:extLst>
              <a:ext uri="{FF2B5EF4-FFF2-40B4-BE49-F238E27FC236}">
                <a16:creationId xmlns:a16="http://schemas.microsoft.com/office/drawing/2014/main" id="{2BD97E3D-AB5A-4F4F-9B39-50BB4B705314}"/>
              </a:ext>
            </a:extLst>
          </p:cNvPr>
          <p:cNvSpPr/>
          <p:nvPr/>
        </p:nvSpPr>
        <p:spPr>
          <a:xfrm>
            <a:off x="6744000" y="3141000"/>
            <a:ext cx="4320000" cy="1080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72F10F0D-C149-4EB2-B7F4-F717E1949510}"/>
              </a:ext>
            </a:extLst>
          </p:cNvPr>
          <p:cNvSpPr txBox="1"/>
          <p:nvPr/>
        </p:nvSpPr>
        <p:spPr>
          <a:xfrm>
            <a:off x="9120000" y="1388854"/>
            <a:ext cx="29520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Merk hvilke koordinatsystem som gjelder</a:t>
            </a:r>
            <a:endParaRPr lang="en-US" sz="1200" dirty="0"/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A0130C51-10BB-40BF-962B-9B5DD9B32DA6}"/>
              </a:ext>
            </a:extLst>
          </p:cNvPr>
          <p:cNvCxnSpPr>
            <a:cxnSpLocks/>
            <a:stCxn id="10" idx="2"/>
          </p:cNvCxnSpPr>
          <p:nvPr/>
        </p:nvCxnSpPr>
        <p:spPr>
          <a:xfrm flipH="1">
            <a:off x="10283326" y="1665853"/>
            <a:ext cx="312674" cy="14751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6">
                <a:extLst>
                  <a:ext uri="{FF2B5EF4-FFF2-40B4-BE49-F238E27FC236}">
                    <a16:creationId xmlns:a16="http://schemas.microsoft.com/office/drawing/2014/main" id="{52E49A23-FE76-43EC-89FD-311796332ABD}"/>
                  </a:ext>
                </a:extLst>
              </p:cNvPr>
              <p:cNvSpPr txBox="1"/>
              <p:nvPr/>
            </p:nvSpPr>
            <p:spPr>
              <a:xfrm>
                <a:off x="283461" y="6096621"/>
                <a:ext cx="5884539" cy="6463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Her er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nb-NO" sz="1200" dirty="0"/>
                  <a:t> og </a:t>
                </a:r>
                <a14:m>
                  <m:oMath xmlns:m="http://schemas.openxmlformats.org/officeDocument/2006/math"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nb-NO" sz="1200" dirty="0"/>
                  <a:t> masse- og volumstrøm gjennom kontrollflaten – må alltid bruke hastighet målt relativt til kontrollflaten for beregning av disse. Hastigheten</a:t>
                </a:r>
                <a:r>
                  <a:rPr lang="nb-NO" sz="1200" b="1" dirty="0"/>
                  <a:t> </a:t>
                </a:r>
                <a14:m>
                  <m:oMath xmlns:m="http://schemas.openxmlformats.org/officeDocument/2006/math">
                    <m:r>
                      <a:rPr lang="nb-NO" sz="1200" b="1" i="0" smtClean="0">
                        <a:latin typeface="Cambria Math" panose="02040503050406030204" pitchFamily="18" charset="0"/>
                      </a:rPr>
                      <m:t>𝐯</m:t>
                    </m:r>
                  </m:oMath>
                </a14:m>
                <a:r>
                  <a:rPr lang="nb-NO" sz="1200" b="1" dirty="0"/>
                  <a:t> </a:t>
                </a:r>
                <a:r>
                  <a:rPr lang="nb-NO" sz="1200" dirty="0"/>
                  <a:t>måles derimot i det valgte koordinatsystemet.</a:t>
                </a:r>
              </a:p>
            </p:txBody>
          </p:sp>
        </mc:Choice>
        <mc:Fallback xmlns="">
          <p:sp>
            <p:nvSpPr>
              <p:cNvPr id="14" name="TextBox 6">
                <a:extLst>
                  <a:ext uri="{FF2B5EF4-FFF2-40B4-BE49-F238E27FC236}">
                    <a16:creationId xmlns:a16="http://schemas.microsoft.com/office/drawing/2014/main" id="{52E49A23-FE76-43EC-89FD-311796332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61" y="6096621"/>
                <a:ext cx="5884539" cy="646331"/>
              </a:xfrm>
              <a:prstGeom prst="rect">
                <a:avLst/>
              </a:prstGeom>
              <a:blipFill>
                <a:blip r:embed="rId4"/>
                <a:stretch>
                  <a:fillRect b="-463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Rett pilkobling 14">
            <a:extLst>
              <a:ext uri="{FF2B5EF4-FFF2-40B4-BE49-F238E27FC236}">
                <a16:creationId xmlns:a16="http://schemas.microsoft.com/office/drawing/2014/main" id="{605DF047-6FF7-47B8-B54B-AF98FAFFE569}"/>
              </a:ext>
            </a:extLst>
          </p:cNvPr>
          <p:cNvCxnSpPr>
            <a:cxnSpLocks/>
          </p:cNvCxnSpPr>
          <p:nvPr/>
        </p:nvCxnSpPr>
        <p:spPr>
          <a:xfrm flipV="1">
            <a:off x="2069298" y="4005001"/>
            <a:ext cx="3666702" cy="20638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Rett pilkobling 23">
            <a:extLst>
              <a:ext uri="{FF2B5EF4-FFF2-40B4-BE49-F238E27FC236}">
                <a16:creationId xmlns:a16="http://schemas.microsoft.com/office/drawing/2014/main" id="{2E934930-62D5-498A-85BE-E5B72CB7309B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3225731" y="5624133"/>
            <a:ext cx="2159469" cy="4724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94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</a:t>
            </a:r>
            <a:r>
              <a:rPr lang="en-US" dirty="0" err="1"/>
              <a:t>Eksempel</a:t>
            </a:r>
            <a:r>
              <a:rPr lang="en-US" dirty="0"/>
              <a:t> 6.7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nb-NO" sz="1800" dirty="0"/>
                  <a:t>En dyse i ro sender en vannstråle med hastighet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dirty="0" smtClean="0">
                        <a:latin typeface="Cambria Math" panose="02040503050406030204" pitchFamily="18" charset="0"/>
                      </a:rPr>
                      <m:t>50 </m:t>
                    </m:r>
                    <m:r>
                      <m:rPr>
                        <m:sty m:val="p"/>
                      </m:rPr>
                      <a:rPr lang="nb-NO" sz="1800" i="0" dirty="0" err="1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1800" i="0" dirty="0" err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 i="0" dirty="0" err="1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nb-NO" sz="1800" dirty="0"/>
                  <a:t> og tverrsnittareal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nb-NO" sz="1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dirty="0" smtClean="0">
                        <a:latin typeface="Cambria Math" panose="02040503050406030204" pitchFamily="18" charset="0"/>
                      </a:rPr>
                      <m:t>5 </m:t>
                    </m:r>
                    <m:r>
                      <m:rPr>
                        <m:sty m:val="p"/>
                      </m:rPr>
                      <a:rPr lang="nb-NO" sz="1800" i="0" dirty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nb-NO" sz="1800" i="0" baseline="30000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nb-NO" sz="1800" dirty="0"/>
                  <a:t> mot en kloss som beveger seg med konstant hastighet på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8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nb-NO" sz="1800" b="0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i="1" dirty="0" smtClean="0">
                        <a:latin typeface="Cambria Math" panose="02040503050406030204" pitchFamily="18" charset="0"/>
                      </a:rPr>
                      <m:t>25 </m:t>
                    </m:r>
                    <m:r>
                      <m:rPr>
                        <m:sty m:val="p"/>
                      </m:rPr>
                      <a:rPr lang="nb-NO" sz="1800" i="0" dirty="0" err="1">
                        <a:latin typeface="Cambria Math" panose="02040503050406030204" pitchFamily="18" charset="0"/>
                      </a:rPr>
                      <m:t>m</m:t>
                    </m:r>
                    <m:r>
                      <a:rPr lang="nb-NO" sz="1800" i="0" dirty="0" err="1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sz="1800" i="0" dirty="0" err="1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endParaRPr lang="nb-NO" sz="1800" dirty="0"/>
              </a:p>
              <a:p>
                <a:pPr lvl="1">
                  <a:lnSpc>
                    <a:spcPct val="100000"/>
                  </a:lnSpc>
                </a:pPr>
                <a:r>
                  <a:rPr lang="nb-NO" sz="1800" dirty="0"/>
                  <a:t>Hastighetene er målt i et koordinatsystem som er i ro (målt fra dysen)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1800" dirty="0"/>
                  <a:t>Strålen forlater klossen med en hastighet som er vinkelrett på klossens hastighet</a:t>
                </a:r>
              </a:p>
              <a:p>
                <a:pPr>
                  <a:lnSpc>
                    <a:spcPct val="100000"/>
                  </a:lnSpc>
                </a:pPr>
                <a:r>
                  <a:rPr lang="nb-NO" sz="1800" dirty="0"/>
                  <a:t>Klossen sklir med friksjon mot underlaget – </a:t>
                </a:r>
                <a:r>
                  <a:rPr lang="nb-NO" sz="1800" b="1" dirty="0"/>
                  <a:t>bestem friksjonskraften på klossen</a:t>
                </a:r>
              </a:p>
              <a:p>
                <a:pPr marL="810900" lvl="1" indent="-3429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1800" dirty="0"/>
                  <a:t>Først vha. koordinatsystem som beveger seg med klossen</a:t>
                </a:r>
              </a:p>
              <a:p>
                <a:pPr marL="810900" lvl="1" indent="-342900">
                  <a:lnSpc>
                    <a:spcPct val="100000"/>
                  </a:lnSpc>
                  <a:buFont typeface="+mj-lt"/>
                  <a:buAutoNum type="arabicPeriod"/>
                </a:pPr>
                <a:r>
                  <a:rPr lang="nb-NO" sz="1800" dirty="0"/>
                  <a:t>Deretter vha. et koordinatsystem i ro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nb-NO" sz="1800" dirty="0"/>
                  <a:t>I begge tilfeller må kontrollvolumet følge med klossen</a:t>
                </a:r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475" t="-1760" r="-3713" b="-205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475" y="1492886"/>
            <a:ext cx="5111750" cy="1645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475" y="3720080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530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Eksempel 6.7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Først: Koordinatsystem som beveger seg med klossen</a:t>
                </a:r>
              </a:p>
              <a:p>
                <a:pPr lvl="1"/>
                <a:r>
                  <a:rPr lang="nb-NO" dirty="0"/>
                  <a:t>Vektordiagram for krefter</a:t>
                </a:r>
              </a:p>
              <a:p>
                <a:pPr lvl="1"/>
                <a:r>
                  <a:rPr lang="nb-NO" dirty="0"/>
                  <a:t>Vektordiagram for bevegelsesmengdetransport</a:t>
                </a:r>
              </a:p>
              <a:p>
                <a:r>
                  <a:rPr lang="nb-NO" dirty="0"/>
                  <a:t>Hastigheten inn i snitt 1 er helt horisontal med størrelse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18" y="3839860"/>
            <a:ext cx="4971021" cy="229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F1C55ED-0F90-44AC-9D22-9D2DD3F22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034405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A77A1A-EEEB-43DD-BEBD-E960CB74F4E4}"/>
              </a:ext>
            </a:extLst>
          </p:cNvPr>
          <p:cNvSpPr txBox="1"/>
          <p:nvPr/>
        </p:nvSpPr>
        <p:spPr>
          <a:xfrm>
            <a:off x="7032000" y="6318847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BB1FF-0FBD-4E0B-B419-D9ABB2293D3F}"/>
              </a:ext>
            </a:extLst>
          </p:cNvPr>
          <p:cNvSpPr txBox="1"/>
          <p:nvPr/>
        </p:nvSpPr>
        <p:spPr>
          <a:xfrm>
            <a:off x="8899918" y="6319718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180123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Eksempel 6.7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Først: Koordinatsystem som beveger seg med klossen</a:t>
                </a:r>
              </a:p>
              <a:p>
                <a:pPr lvl="1"/>
                <a:r>
                  <a:rPr lang="nb-NO" dirty="0"/>
                  <a:t>Vektordiagram for krefter</a:t>
                </a:r>
              </a:p>
              <a:p>
                <a:pPr lvl="1"/>
                <a:r>
                  <a:rPr lang="nb-NO" dirty="0"/>
                  <a:t>Vektordiagram for bevegelsesmengdetransport</a:t>
                </a:r>
              </a:p>
              <a:p>
                <a:r>
                  <a:rPr lang="nb-NO" dirty="0"/>
                  <a:t>Hastigheten inn i snitt 1 er helt horisontal med størrelse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  <a:p>
                <a:r>
                  <a:rPr lang="nb-NO" dirty="0"/>
                  <a:t>Hastigheten ut i snitt 2 er helt vertikal med størrelse (Bernoulli-argument som for skovl i ro)</a:t>
                </a: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465" b="-155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18" y="3839860"/>
            <a:ext cx="4971021" cy="229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F1C55ED-0F90-44AC-9D22-9D2DD3F22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034405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A77A1A-EEEB-43DD-BEBD-E960CB74F4E4}"/>
              </a:ext>
            </a:extLst>
          </p:cNvPr>
          <p:cNvSpPr txBox="1"/>
          <p:nvPr/>
        </p:nvSpPr>
        <p:spPr>
          <a:xfrm>
            <a:off x="7032000" y="6318847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BB1FF-0FBD-4E0B-B419-D9ABB2293D3F}"/>
              </a:ext>
            </a:extLst>
          </p:cNvPr>
          <p:cNvSpPr txBox="1"/>
          <p:nvPr/>
        </p:nvSpPr>
        <p:spPr>
          <a:xfrm>
            <a:off x="8899918" y="6319718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2609027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Eksempel 6.7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Koordinatsystem som beveger seg med klossen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Impulslikningen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-retning:</a:t>
                </a:r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67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18" y="3839860"/>
            <a:ext cx="4971021" cy="229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F1C55ED-0F90-44AC-9D22-9D2DD3F22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034405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A77A1A-EEEB-43DD-BEBD-E960CB74F4E4}"/>
              </a:ext>
            </a:extLst>
          </p:cNvPr>
          <p:cNvSpPr txBox="1"/>
          <p:nvPr/>
        </p:nvSpPr>
        <p:spPr>
          <a:xfrm>
            <a:off x="7032000" y="6318847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BB1FF-0FBD-4E0B-B419-D9ABB2293D3F}"/>
              </a:ext>
            </a:extLst>
          </p:cNvPr>
          <p:cNvSpPr txBox="1"/>
          <p:nvPr/>
        </p:nvSpPr>
        <p:spPr>
          <a:xfrm>
            <a:off x="8899918" y="6319718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108951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Eksempel 6.7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>
              <a:xfrm>
                <a:off x="708260" y="1800000"/>
                <a:ext cx="5747739" cy="4320000"/>
              </a:xfrm>
            </p:spPr>
            <p:txBody>
              <a:bodyPr/>
              <a:lstStyle/>
              <a:p>
                <a:r>
                  <a:rPr lang="nb-NO" dirty="0"/>
                  <a:t>Koordinatsystem som beveger seg med klossen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Impulslikningen i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-retning:</a:t>
                </a:r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r>
                  <a:rPr lang="nb-NO" dirty="0"/>
                  <a:t>	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nb-NO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𝜌</m:t>
                    </m:r>
                    <m:sSub>
                      <m:sSub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0" y="1800000"/>
                <a:ext cx="5747739" cy="4320000"/>
              </a:xfrm>
              <a:blipFill>
                <a:blip r:embed="rId2"/>
                <a:stretch>
                  <a:fillRect l="-2643" t="-2053" b="-67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18" y="3839860"/>
            <a:ext cx="4971021" cy="229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F1C55ED-0F90-44AC-9D22-9D2DD3F22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034405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A77A1A-EEEB-43DD-BEBD-E960CB74F4E4}"/>
              </a:ext>
            </a:extLst>
          </p:cNvPr>
          <p:cNvSpPr txBox="1"/>
          <p:nvPr/>
        </p:nvSpPr>
        <p:spPr>
          <a:xfrm>
            <a:off x="7032000" y="6318847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BB1FF-0FBD-4E0B-B419-D9ABB2293D3F}"/>
              </a:ext>
            </a:extLst>
          </p:cNvPr>
          <p:cNvSpPr txBox="1"/>
          <p:nvPr/>
        </p:nvSpPr>
        <p:spPr>
          <a:xfrm>
            <a:off x="8899918" y="6319718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3870922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Eksempel 6.7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Koordinatsystem som beveger seg med klossen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Sup>
                        <m:sSub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Sup>
                        <m:sSub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=1000⋅5⋅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=312.5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trengte ikke impulslikningen i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nb-NO" dirty="0"/>
                  <a:t>-retning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126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318" y="3839860"/>
            <a:ext cx="4971021" cy="229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F1C55ED-0F90-44AC-9D22-9D2DD3F22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00" y="1034405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A77A1A-EEEB-43DD-BEBD-E960CB74F4E4}"/>
              </a:ext>
            </a:extLst>
          </p:cNvPr>
          <p:cNvSpPr txBox="1"/>
          <p:nvPr/>
        </p:nvSpPr>
        <p:spPr>
          <a:xfrm>
            <a:off x="7032000" y="6318847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BB1FF-0FBD-4E0B-B419-D9ABB2293D3F}"/>
              </a:ext>
            </a:extLst>
          </p:cNvPr>
          <p:cNvSpPr txBox="1"/>
          <p:nvPr/>
        </p:nvSpPr>
        <p:spPr>
          <a:xfrm>
            <a:off x="8899918" y="6319718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107038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F1C55ED-0F90-44AC-9D22-9D2DD3F22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00" y="442024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A6F81786-E9F6-422B-894F-1B47C1ED7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00" y="3015829"/>
            <a:ext cx="52070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</a:t>
            </a:r>
            <a:r>
              <a:rPr lang="en-US" dirty="0" err="1"/>
              <a:t>Eksempel</a:t>
            </a:r>
            <a:r>
              <a:rPr lang="en-US" dirty="0"/>
              <a:t> 6.7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Deretter: Koordinatsystem i ro</a:t>
                </a:r>
              </a:p>
              <a:p>
                <a:pPr lvl="1"/>
                <a:r>
                  <a:rPr lang="nb-NO" dirty="0"/>
                  <a:t>Vektordiagram for krefter</a:t>
                </a:r>
              </a:p>
              <a:p>
                <a:pPr lvl="1"/>
                <a:r>
                  <a:rPr lang="nb-NO" dirty="0"/>
                  <a:t>Vektordiagram for bevegelsesmengdetransport</a:t>
                </a:r>
              </a:p>
              <a:p>
                <a:r>
                  <a:rPr lang="nb-NO" dirty="0"/>
                  <a:t>Hastigheten inn i snitt 1 er helt horisontal med størrelse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Hastigheten ut i snitt 2 er skrå med komponenter:</a:t>
                </a: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3099" t="-1975" b="-705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17942CD-2CA4-49CA-AD07-B4A898BBC44F}"/>
              </a:ext>
            </a:extLst>
          </p:cNvPr>
          <p:cNvSpPr txBox="1"/>
          <p:nvPr/>
        </p:nvSpPr>
        <p:spPr>
          <a:xfrm>
            <a:off x="7356103" y="2969392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06273A-5A19-4054-A7C6-3022C3E15CCA}"/>
              </a:ext>
            </a:extLst>
          </p:cNvPr>
          <p:cNvSpPr txBox="1"/>
          <p:nvPr/>
        </p:nvSpPr>
        <p:spPr>
          <a:xfrm>
            <a:off x="9224021" y="2970263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104FDF-DD8A-47EB-9200-DE5EC097ABCC}"/>
              </a:ext>
            </a:extLst>
          </p:cNvPr>
          <p:cNvSpPr txBox="1"/>
          <p:nvPr/>
        </p:nvSpPr>
        <p:spPr>
          <a:xfrm>
            <a:off x="5101835" y="5319880"/>
            <a:ext cx="1944000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0 relativt til klossen, altså må den være 25 </a:t>
            </a:r>
            <a:r>
              <a:rPr lang="nb-NO" sz="1200" dirty="0" err="1"/>
              <a:t>m/s</a:t>
            </a:r>
            <a:r>
              <a:rPr lang="nb-NO" sz="1200" dirty="0"/>
              <a:t> i et koordinatsystem i ro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395AB04-A20C-4A63-A81D-8AA68351AFD7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4525835" y="5643046"/>
            <a:ext cx="576000" cy="183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E9DBF24-E9C3-4E19-B0E2-439B04E8E8C4}"/>
              </a:ext>
            </a:extLst>
          </p:cNvPr>
          <p:cNvSpPr txBox="1"/>
          <p:nvPr/>
        </p:nvSpPr>
        <p:spPr>
          <a:xfrm>
            <a:off x="4823249" y="6145421"/>
            <a:ext cx="222258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25 </a:t>
            </a:r>
            <a:r>
              <a:rPr lang="nb-NO" sz="1200" dirty="0" err="1"/>
              <a:t>m/s</a:t>
            </a:r>
            <a:r>
              <a:rPr lang="nb-NO" sz="1200" dirty="0"/>
              <a:t> relativt til klossen. Klossen beveger seg ikke i z-retning, så denne blir som før.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59B9513-6E3A-448E-895B-F3C34ABCADC6}"/>
              </a:ext>
            </a:extLst>
          </p:cNvPr>
          <p:cNvCxnSpPr>
            <a:cxnSpLocks/>
          </p:cNvCxnSpPr>
          <p:nvPr/>
        </p:nvCxnSpPr>
        <p:spPr>
          <a:xfrm flipH="1" flipV="1">
            <a:off x="4247249" y="6182732"/>
            <a:ext cx="576001" cy="270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929D83-488C-4341-B902-45BEEFE63008}"/>
                  </a:ext>
                </a:extLst>
              </p:cNvPr>
              <p:cNvSpPr txBox="1"/>
              <p:nvPr/>
            </p:nvSpPr>
            <p:spPr>
              <a:xfrm>
                <a:off x="7270098" y="6160011"/>
                <a:ext cx="4680902" cy="65280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2,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2,</m:t>
                              </m:r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  <m:sup>
                              <m: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=35.4</m:t>
                      </m:r>
                      <m:f>
                        <m:f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200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=50 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sz="1200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sz="1200" dirty="0"/>
              </a:p>
              <a:p>
                <a:r>
                  <a:rPr lang="nb-NO" sz="1200" dirty="0"/>
                  <a:t>Hvorfor? I dette koordinatsystemet gjør strålen arbeid på klossen!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2929D83-488C-4341-B902-45BEEFE63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098" y="6160011"/>
                <a:ext cx="4680902" cy="652807"/>
              </a:xfrm>
              <a:prstGeom prst="rect">
                <a:avLst/>
              </a:prstGeom>
              <a:blipFill>
                <a:blip r:embed="rId5"/>
                <a:stretch>
                  <a:fillRect b="-367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2490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F1C55ED-0F90-44AC-9D22-9D2DD3F22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00" y="442024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A6F81786-E9F6-422B-894F-1B47C1ED7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13" y="3339595"/>
            <a:ext cx="52070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</a:t>
            </a:r>
            <a:r>
              <a:rPr lang="en-US" dirty="0" err="1"/>
              <a:t>Eksempel</a:t>
            </a:r>
            <a:r>
              <a:rPr lang="en-US" dirty="0"/>
              <a:t> 6.7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Koordinatsystem i ro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Impulslikningen i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nb-NO" dirty="0"/>
                  <a:t>-retning:</a:t>
                </a:r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∑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nb-NO" b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cs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3099" t="-1975" r="-10250" b="-677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17942CD-2CA4-49CA-AD07-B4A898BBC44F}"/>
              </a:ext>
            </a:extLst>
          </p:cNvPr>
          <p:cNvSpPr txBox="1"/>
          <p:nvPr/>
        </p:nvSpPr>
        <p:spPr>
          <a:xfrm>
            <a:off x="6816000" y="6373680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06273A-5A19-4054-A7C6-3022C3E15CCA}"/>
              </a:ext>
            </a:extLst>
          </p:cNvPr>
          <p:cNvSpPr txBox="1"/>
          <p:nvPr/>
        </p:nvSpPr>
        <p:spPr>
          <a:xfrm>
            <a:off x="9235827" y="637368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1673059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7F1C55ED-0F90-44AC-9D22-9D2DD3F22C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000" y="442024"/>
            <a:ext cx="5111750" cy="239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A6F81786-E9F6-422B-894F-1B47C1ED78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13" y="3339595"/>
            <a:ext cx="52070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</a:t>
            </a:r>
            <a:r>
              <a:rPr lang="en-US" dirty="0" err="1"/>
              <a:t>Eksempel</a:t>
            </a:r>
            <a:r>
              <a:rPr lang="en-US" dirty="0"/>
              <a:t> 6.7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Koordinatsystem i ro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50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=25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Husk at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nb-NO" dirty="0"/>
                  <a:t> beregnes relativt til kontrollflaten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nb-NO" b="0" i="1" dirty="0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2,</m:t>
                                  </m:r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=312.5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3099" t="-1975" b="-1170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17942CD-2CA4-49CA-AD07-B4A898BBC44F}"/>
              </a:ext>
            </a:extLst>
          </p:cNvPr>
          <p:cNvSpPr txBox="1"/>
          <p:nvPr/>
        </p:nvSpPr>
        <p:spPr>
          <a:xfrm>
            <a:off x="6816000" y="6373680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06273A-5A19-4054-A7C6-3022C3E15CCA}"/>
              </a:ext>
            </a:extLst>
          </p:cNvPr>
          <p:cNvSpPr txBox="1"/>
          <p:nvPr/>
        </p:nvSpPr>
        <p:spPr>
          <a:xfrm>
            <a:off x="9235827" y="637368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</p:spTree>
    <p:extLst>
      <p:ext uri="{BB962C8B-B14F-4D97-AF65-F5344CB8AC3E}">
        <p14:creationId xmlns:p14="http://schemas.microsoft.com/office/powerpoint/2010/main" val="289967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A6F81786-E9F6-422B-894F-1B47C1ED7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13" y="3339595"/>
            <a:ext cx="52070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EFM </a:t>
            </a:r>
            <a:r>
              <a:rPr lang="en-US" dirty="0" err="1"/>
              <a:t>Eksempel</a:t>
            </a:r>
            <a:r>
              <a:rPr lang="en-US" dirty="0"/>
              <a:t> 6.7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Koordinatsystem som beveger seg med klossen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=312.5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Koordinatsystem i ro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nb-NO" sz="2000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2,</m:t>
                                  </m:r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=312.5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N</m:t>
                      </m:r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Enklere å bruke et koordinatsystem som følger klossen</a:t>
                </a:r>
              </a:p>
              <a:p>
                <a:pPr lvl="1"/>
                <a:r>
                  <a:rPr lang="nb-NO" sz="2000" dirty="0"/>
                  <a:t>Gjelder når vi har konstant rettlinjet bevegelse</a:t>
                </a:r>
              </a:p>
              <a:p>
                <a:r>
                  <a:rPr lang="nb-NO" sz="2000" dirty="0"/>
                  <a:t>Kontrollvolumet følger klossen uansett</a:t>
                </a:r>
              </a:p>
              <a:p>
                <a:r>
                  <a:rPr lang="nb-NO" sz="2000" dirty="0"/>
                  <a:t>Hvis klossen hadde vært under akselerasjon blir det verre (ikke pensum)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861" t="-1269" b="-193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17942CD-2CA4-49CA-AD07-B4A898BBC44F}"/>
              </a:ext>
            </a:extLst>
          </p:cNvPr>
          <p:cNvSpPr txBox="1"/>
          <p:nvPr/>
        </p:nvSpPr>
        <p:spPr>
          <a:xfrm>
            <a:off x="6816000" y="6373680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06273A-5A19-4054-A7C6-3022C3E15CCA}"/>
              </a:ext>
            </a:extLst>
          </p:cNvPr>
          <p:cNvSpPr txBox="1"/>
          <p:nvPr/>
        </p:nvSpPr>
        <p:spPr>
          <a:xfrm>
            <a:off x="9235827" y="6373680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DD951C-7BD9-4DB0-A213-02EB11CEC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00" y="984524"/>
            <a:ext cx="4971021" cy="229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C5ABFA-A0B4-4381-8588-9033925FB17D}"/>
              </a:ext>
            </a:extLst>
          </p:cNvPr>
          <p:cNvSpPr txBox="1"/>
          <p:nvPr/>
        </p:nvSpPr>
        <p:spPr>
          <a:xfrm>
            <a:off x="6793817" y="3211630"/>
            <a:ext cx="885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FF0000"/>
                </a:solidFill>
              </a:rPr>
              <a:t>Krefter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C7D9CD-400E-48DF-A316-E16DD07B2E98}"/>
              </a:ext>
            </a:extLst>
          </p:cNvPr>
          <p:cNvSpPr txBox="1"/>
          <p:nvPr/>
        </p:nvSpPr>
        <p:spPr>
          <a:xfrm>
            <a:off x="8661735" y="3212501"/>
            <a:ext cx="2222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solidFill>
                  <a:srgbClr val="0070C0"/>
                </a:solidFill>
              </a:rPr>
              <a:t>Bevegelsesmengde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3B0A69-3CBD-4D70-9B5D-9ABF9DE8EEA7}"/>
                  </a:ext>
                </a:extLst>
              </p:cNvPr>
              <p:cNvSpPr txBox="1"/>
              <p:nvPr/>
            </p:nvSpPr>
            <p:spPr>
              <a:xfrm>
                <a:off x="5999548" y="617343"/>
                <a:ext cx="1987129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Her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200" dirty="0"/>
                  <a:t> og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200" dirty="0"/>
                  <a:t> forskjellig i de to koordinatsystemene!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3B0A69-3CBD-4D70-9B5D-9ABF9DE8E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9548" y="617343"/>
                <a:ext cx="1987129" cy="461665"/>
              </a:xfrm>
              <a:prstGeom prst="rect">
                <a:avLst/>
              </a:prstGeom>
              <a:blipFill>
                <a:blip r:embed="rId5"/>
                <a:stretch>
                  <a:fillRect r="-305" b="-641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690E561-FAD8-4D55-80E4-FE7EE0E01FD5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4711852" y="1079008"/>
            <a:ext cx="2281261" cy="1557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3188618-4E97-4902-B28C-3423E804045E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5160000" y="1079008"/>
            <a:ext cx="1833113" cy="2198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94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1906</Words>
  <Application>Microsoft Macintosh PowerPoint</Application>
  <PresentationFormat>Widescreen</PresentationFormat>
  <Paragraphs>327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Cambria Math</vt:lpstr>
      <vt:lpstr>NMBU 16:9</vt:lpstr>
      <vt:lpstr>10 – Impulslikningen 1 og 2</vt:lpstr>
      <vt:lpstr>Impulslikningen oppsummert</vt:lpstr>
      <vt:lpstr>Impulslikningen oppsummert</vt:lpstr>
      <vt:lpstr>Impulslikningen oppsummert</vt:lpstr>
      <vt:lpstr>Impulslikningen oppsummert</vt:lpstr>
      <vt:lpstr>Agenda</vt:lpstr>
      <vt:lpstr>EFM Eksempel 6.1</vt:lpstr>
      <vt:lpstr>EFM Eksempel 6.1: Bevegelsesmengde fra rakett på CV</vt:lpstr>
      <vt:lpstr>Hva blir kraften fra armen på raketten (CV)?</vt:lpstr>
      <vt:lpstr>EFM Eksempel 6.1: Kraften fra armen på raketten/kontrollvolumet (CV)</vt:lpstr>
      <vt:lpstr>EFM Eksempel 6.1: Kraften fra armen på kontrollvolumet (CV)</vt:lpstr>
      <vt:lpstr>EFM Eksempel 6.1</vt:lpstr>
      <vt:lpstr>Agenda</vt:lpstr>
      <vt:lpstr>EFM Eksempel 6.3</vt:lpstr>
      <vt:lpstr>Individuell: EFM Eksempel 6.3</vt:lpstr>
      <vt:lpstr>EFM Eksempel 6.3</vt:lpstr>
      <vt:lpstr>EFM Eksempel 6.3</vt:lpstr>
      <vt:lpstr>EFM Eksempel 6.3</vt:lpstr>
      <vt:lpstr>EFM Eksempel 6.3</vt:lpstr>
      <vt:lpstr>Variabel hastighet: EFM Eksempel 6.3</vt:lpstr>
      <vt:lpstr>Agenda</vt:lpstr>
      <vt:lpstr>Treghetssystemer</vt:lpstr>
      <vt:lpstr>Impulslikningen oppsummert</vt:lpstr>
      <vt:lpstr>EFM Eksempel 6.7</vt:lpstr>
      <vt:lpstr>EFM Eksempel 6.7</vt:lpstr>
      <vt:lpstr>EFM Eksempel 6.7</vt:lpstr>
      <vt:lpstr>EFM Eksempel 6.7</vt:lpstr>
      <vt:lpstr>EFM Eksempel 6.7</vt:lpstr>
      <vt:lpstr>EFM Eksempel 6.7</vt:lpstr>
      <vt:lpstr>EFM Eksempel 6.7</vt:lpstr>
      <vt:lpstr>EFM Eksempel 6.7</vt:lpstr>
      <vt:lpstr>EFM Eksempel 6.7</vt:lpstr>
      <vt:lpstr>EFM Eksempel 6.7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2022-02-28T20:12:09Z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2019-09-12T08:41:32.0991740Z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0dd3452c-a098-4213-8f20-3817a42c01b9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