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36"/>
  </p:notesMasterIdLst>
  <p:sldIdLst>
    <p:sldId id="262" r:id="rId2"/>
    <p:sldId id="577" r:id="rId3"/>
    <p:sldId id="302" r:id="rId4"/>
    <p:sldId id="578" r:id="rId5"/>
    <p:sldId id="579" r:id="rId6"/>
    <p:sldId id="580" r:id="rId7"/>
    <p:sldId id="581" r:id="rId8"/>
    <p:sldId id="582" r:id="rId9"/>
    <p:sldId id="583" r:id="rId10"/>
    <p:sldId id="584" r:id="rId11"/>
    <p:sldId id="585" r:id="rId12"/>
    <p:sldId id="586" r:id="rId13"/>
    <p:sldId id="588" r:id="rId14"/>
    <p:sldId id="589" r:id="rId15"/>
    <p:sldId id="536" r:id="rId16"/>
    <p:sldId id="590" r:id="rId17"/>
    <p:sldId id="591" r:id="rId18"/>
    <p:sldId id="592" r:id="rId19"/>
    <p:sldId id="593" r:id="rId20"/>
    <p:sldId id="595" r:id="rId21"/>
    <p:sldId id="594" r:id="rId22"/>
    <p:sldId id="596" r:id="rId23"/>
    <p:sldId id="597" r:id="rId24"/>
    <p:sldId id="598" r:id="rId25"/>
    <p:sldId id="599" r:id="rId26"/>
    <p:sldId id="600" r:id="rId27"/>
    <p:sldId id="513" r:id="rId28"/>
    <p:sldId id="565" r:id="rId29"/>
    <p:sldId id="566" r:id="rId30"/>
    <p:sldId id="568" r:id="rId31"/>
    <p:sldId id="512" r:id="rId32"/>
    <p:sldId id="575" r:id="rId33"/>
    <p:sldId id="576" r:id="rId34"/>
    <p:sldId id="270" r:id="rId3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FF0000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576443-7DD7-2549-80CF-531C85C80D1B}" v="954" dt="2022-03-02T12:31:29.0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6" autoAdjust="0"/>
    <p:restoredTop sz="94660"/>
  </p:normalViewPr>
  <p:slideViewPr>
    <p:cSldViewPr>
      <p:cViewPr varScale="1">
        <p:scale>
          <a:sx n="86" d="100"/>
          <a:sy n="86" d="100"/>
        </p:scale>
        <p:origin x="248" y="10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02.03.2022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indawi.com/journals/isrn/2012/730631/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Category:Turbomachinery?uselang=it" TargetMode="External"/><Relationship Id="rId5" Type="http://schemas.openxmlformats.org/officeDocument/2006/relationships/image" Target="../media/image9.png"/><Relationship Id="rId10" Type="http://schemas.openxmlformats.org/officeDocument/2006/relationships/image" Target="../media/image11.jpeg"/><Relationship Id="rId4" Type="http://schemas.openxmlformats.org/officeDocument/2006/relationships/hyperlink" Target="https://commons.wikimedia.org/wiki/Category:Turbines_(turbomachine_component)?uselang=ja" TargetMode="Externa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Category:Turbomachinery?uselang=it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commons.wikimedia.org/wiki/Category:Turbines_(turbomachine_component)?uselang=j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Category:Turbomachinery?uselang=it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commons.wikimedia.org/wiki/Category:Turbines_(turbomachine_component)?uselang=ja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https://commons.wikimedia.org/wiki/Category:Turbomachinery?uselang=it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https://commons.wikimedia.org/wiki/Category:Turbomachinery?uselang=it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https://commons.wikimedia.org/wiki/Category:Turbomachinery?uselang=it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https://commons.wikimedia.org/wiki/Category:Turbomachinery?uselang=it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8.png"/><Relationship Id="rId4" Type="http://schemas.openxmlformats.org/officeDocument/2006/relationships/hyperlink" Target="https://commons.wikimedia.org/wiki/Category:Turbines_(turbomachine_component)?uselang=ja" TargetMode="External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Turbines_(turbomachine_component)?uselang=ja" TargetMode="External"/><Relationship Id="rId7" Type="http://schemas.openxmlformats.org/officeDocument/2006/relationships/image" Target="../media/image3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Turbines_(turbomachine_component)?uselang=ja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0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Turbines_(turbomachine_component)?uselang=ja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0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Turbines_(turbomachine_component)?uselang=ja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0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Turbines_(turbomachine_component)?uselang=ja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cherlund.blogspot.com/2015/11/become-mathematician-and-help-invent.html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/3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11 – Energilikningen 1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03-03-2021 – Vegard Nilsen, Postdoktor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Energilikningen 1 - Anvendelser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sz="2000" dirty="0"/>
                  <a:t>TPS200 – Fluidmekanikk 1: Innføring</a:t>
                </a:r>
              </a:p>
              <a:p>
                <a:pPr marL="0" indent="0">
                  <a:buNone/>
                </a:pPr>
                <a:r>
                  <a:rPr lang="nb-NO" sz="2000" dirty="0"/>
                  <a:t>Dato: 3-3-2022</a:t>
                </a:r>
              </a:p>
              <a:p>
                <a:endParaRPr lang="nb-NO" dirty="0"/>
              </a:p>
              <a:p>
                <a:r>
                  <a:rPr lang="nb-NO" dirty="0"/>
                  <a:t>Finne hvilken varme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nb-NO" dirty="0"/>
                  <a:t>vi må tilføre for å drive en turbomaskin med effekt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endParaRPr lang="nb-NO" dirty="0"/>
              </a:p>
              <a:p>
                <a:r>
                  <a:rPr lang="nb-NO" dirty="0"/>
                  <a:t>Finne varmen som utvikles i en forbrenningsmotor</a:t>
                </a:r>
              </a:p>
              <a:p>
                <a:r>
                  <a:rPr lang="nb-NO" dirty="0"/>
                  <a:t>Finne hvilken effekt vi kan forvente av et vannkraftverk med fallhøyde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dirty="0"/>
                  <a:t>?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70" t="-1173" r="-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pic>
        <p:nvPicPr>
          <p:cNvPr id="9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8E339491-E29F-3347-AEC6-9FEACBE47F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994400" y="1162070"/>
            <a:ext cx="3478202" cy="2289816"/>
          </a:xfrm>
          <a:prstGeom prst="rect">
            <a:avLst/>
          </a:prstGeo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55A003F4-289C-FE4D-8A92-A9B48BDAC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968000" y="3551161"/>
            <a:ext cx="3764454" cy="31109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4BBAEC-FA52-7D4E-810C-744B89A0A3E2}"/>
              </a:ext>
            </a:extLst>
          </p:cNvPr>
          <p:cNvSpPr txBox="1"/>
          <p:nvPr/>
        </p:nvSpPr>
        <p:spPr>
          <a:xfrm>
            <a:off x="264000" y="6431232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3443A35-AFFD-3149-9EAE-209E7A64ADEC}"/>
              </a:ext>
            </a:extLst>
          </p:cNvPr>
          <p:cNvCxnSpPr/>
          <p:nvPr/>
        </p:nvCxnSpPr>
        <p:spPr>
          <a:xfrm>
            <a:off x="7752000" y="4133766"/>
            <a:ext cx="0" cy="15992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6A5818B-C514-8843-81BD-A5B8499F98F8}"/>
                  </a:ext>
                </a:extLst>
              </p:cNvPr>
              <p:cNvSpPr txBox="1"/>
              <p:nvPr/>
            </p:nvSpPr>
            <p:spPr>
              <a:xfrm>
                <a:off x="7437833" y="4829613"/>
                <a:ext cx="1963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6A5818B-C514-8843-81BD-A5B8499F9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833" y="4829613"/>
                <a:ext cx="196336" cy="276999"/>
              </a:xfrm>
              <a:prstGeom prst="rect">
                <a:avLst/>
              </a:prstGeom>
              <a:blipFill>
                <a:blip r:embed="rId9"/>
                <a:stretch>
                  <a:fillRect l="-25000" r="-25000"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7D9A8B8-B508-9F44-A819-DC7634207463}"/>
              </a:ext>
            </a:extLst>
          </p:cNvPr>
          <p:cNvSpPr txBox="1"/>
          <p:nvPr/>
        </p:nvSpPr>
        <p:spPr>
          <a:xfrm>
            <a:off x="8400000" y="3371825"/>
            <a:ext cx="12119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Turbomaskin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ECC680-50F7-464E-835F-7082DE7DC91E}"/>
              </a:ext>
            </a:extLst>
          </p:cNvPr>
          <p:cNvSpPr txBox="1"/>
          <p:nvPr/>
        </p:nvSpPr>
        <p:spPr>
          <a:xfrm>
            <a:off x="8400000" y="6508214"/>
            <a:ext cx="1275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Vannkraftverk</a:t>
            </a:r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7C7F3038-C852-7B4D-9403-84CE9883F9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585" y="1488768"/>
            <a:ext cx="2359572" cy="194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15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Energilikningen er en formulering av termodynamikkens </a:t>
            </a:r>
            <a:br>
              <a:rPr lang="nb-NO" dirty="0"/>
            </a:br>
            <a:r>
              <a:rPr lang="nb-NO" dirty="0"/>
              <a:t>første lov for strømmende (åpne) systemer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nb-NO" dirty="0"/>
              </a:p>
              <a:p>
                <a:r>
                  <a:rPr lang="nb-NO" dirty="0"/>
                  <a:t>Termodynamikkens første lov:</a:t>
                </a:r>
              </a:p>
              <a:p>
                <a:pPr lvl="1"/>
                <a:r>
                  <a:rPr lang="nb-NO" dirty="0"/>
                  <a:t>Varme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tilført kontrollvolumet (CV) minus arbeid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utført av kontrollvolumet er lik akkumulering av energi i CV pluss energistrømmer inn i kontrollvolumet minus energistrømmer ut av kontrollvolumet minus friksjonstap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70" r="-32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pic>
        <p:nvPicPr>
          <p:cNvPr id="9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8E339491-E29F-3347-AEC6-9FEACBE47F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584730" y="1550704"/>
            <a:ext cx="2887871" cy="19011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4BBAEC-FA52-7D4E-810C-744B89A0A3E2}"/>
              </a:ext>
            </a:extLst>
          </p:cNvPr>
          <p:cNvSpPr txBox="1"/>
          <p:nvPr/>
        </p:nvSpPr>
        <p:spPr>
          <a:xfrm>
            <a:off x="264000" y="6431232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22AE85-F6FB-404E-B6A6-432B99F10465}"/>
              </a:ext>
            </a:extLst>
          </p:cNvPr>
          <p:cNvSpPr/>
          <p:nvPr/>
        </p:nvSpPr>
        <p:spPr>
          <a:xfrm>
            <a:off x="7994400" y="3933000"/>
            <a:ext cx="3285600" cy="198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5C33ED-BC69-4846-AB17-3A151D471768}"/>
              </a:ext>
            </a:extLst>
          </p:cNvPr>
          <p:cNvSpPr txBox="1"/>
          <p:nvPr/>
        </p:nvSpPr>
        <p:spPr>
          <a:xfrm>
            <a:off x="10924735" y="59130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CV</a:t>
            </a:r>
            <a:endParaRPr lang="nb-NO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997EAF4-1225-CD40-BE20-1B6965365BC1}"/>
              </a:ext>
            </a:extLst>
          </p:cNvPr>
          <p:cNvCxnSpPr/>
          <p:nvPr/>
        </p:nvCxnSpPr>
        <p:spPr>
          <a:xfrm flipV="1">
            <a:off x="10128000" y="3451885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56FD00-54E7-2C4D-8E63-5A648DA18042}"/>
              </a:ext>
            </a:extLst>
          </p:cNvPr>
          <p:cNvCxnSpPr/>
          <p:nvPr/>
        </p:nvCxnSpPr>
        <p:spPr>
          <a:xfrm flipV="1">
            <a:off x="7951799" y="5589441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/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blipFill>
                <a:blip r:embed="rId7"/>
                <a:stretch>
                  <a:fillRect l="-16667" t="-13043" r="-125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/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blipFill>
                <a:blip r:embed="rId8"/>
                <a:stretch>
                  <a:fillRect l="-26316" t="-12500" r="-21053" b="-20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97E3A3-F36B-994C-ADD3-442B2B3A7EBF}"/>
              </a:ext>
            </a:extLst>
          </p:cNvPr>
          <p:cNvCxnSpPr/>
          <p:nvPr/>
        </p:nvCxnSpPr>
        <p:spPr>
          <a:xfrm>
            <a:off x="7752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18911F-0181-4143-A8AA-E5BEA8AE8436}"/>
              </a:ext>
            </a:extLst>
          </p:cNvPr>
          <p:cNvCxnSpPr/>
          <p:nvPr/>
        </p:nvCxnSpPr>
        <p:spPr>
          <a:xfrm>
            <a:off x="7752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BF1F1C-5993-344A-AD46-D2F735314710}"/>
              </a:ext>
            </a:extLst>
          </p:cNvPr>
          <p:cNvCxnSpPr/>
          <p:nvPr/>
        </p:nvCxnSpPr>
        <p:spPr>
          <a:xfrm>
            <a:off x="11064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C61720-64F7-A447-BD0F-D38FB13E6B73}"/>
              </a:ext>
            </a:extLst>
          </p:cNvPr>
          <p:cNvCxnSpPr/>
          <p:nvPr/>
        </p:nvCxnSpPr>
        <p:spPr>
          <a:xfrm>
            <a:off x="11064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6A05B43-B1F8-714A-8FAC-910728BEE93A}"/>
              </a:ext>
            </a:extLst>
          </p:cNvPr>
          <p:cNvCxnSpPr>
            <a:cxnSpLocks/>
          </p:cNvCxnSpPr>
          <p:nvPr/>
        </p:nvCxnSpPr>
        <p:spPr>
          <a:xfrm>
            <a:off x="7081213" y="5230117"/>
            <a:ext cx="6052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39C787-51EC-A34D-B6DB-5F450F3B1790}"/>
              </a:ext>
            </a:extLst>
          </p:cNvPr>
          <p:cNvSpPr txBox="1"/>
          <p:nvPr/>
        </p:nvSpPr>
        <p:spPr>
          <a:xfrm>
            <a:off x="6728817" y="533462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inn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296DED-EAEC-9242-9E4A-527E5CEB665C}"/>
              </a:ext>
            </a:extLst>
          </p:cNvPr>
          <p:cNvSpPr txBox="1"/>
          <p:nvPr/>
        </p:nvSpPr>
        <p:spPr>
          <a:xfrm>
            <a:off x="11257995" y="5344410"/>
            <a:ext cx="87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</a:t>
            </a:r>
          </a:p>
          <a:p>
            <a:r>
              <a:rPr lang="nb-NO" sz="1600" dirty="0"/>
              <a:t>ut + tap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5FA509-3D34-5246-9D6E-D7A092813D8A}"/>
              </a:ext>
            </a:extLst>
          </p:cNvPr>
          <p:cNvSpPr txBox="1"/>
          <p:nvPr/>
        </p:nvSpPr>
        <p:spPr>
          <a:xfrm>
            <a:off x="8116228" y="4145458"/>
            <a:ext cx="199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Energiakkumulering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47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Energilikningen er en formulering av termodynamikkens </a:t>
            </a:r>
            <a:br>
              <a:rPr lang="nb-NO" dirty="0"/>
            </a:br>
            <a:r>
              <a:rPr lang="nb-NO" dirty="0"/>
              <a:t>første lov for strømmende (åpne) systemer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nb-NO" dirty="0"/>
              </a:p>
              <a:p>
                <a:r>
                  <a:rPr lang="nb-NO" dirty="0"/>
                  <a:t>Termodynamikkens første lov/energibevaring:</a:t>
                </a:r>
              </a:p>
              <a:p>
                <a:pPr lvl="1"/>
                <a:r>
                  <a:rPr lang="nb-NO" dirty="0"/>
                  <a:t>Varme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tilført kontrollvolumet (CV) minus arbeid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utført av kontrollvolumet er lik akkumulering av energi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nb-NO" dirty="0"/>
                  <a:t>) i CV pluss energistrømmer inn i kontrollvolumet minus energistrømmer ut av kontrollvolumet minus friksjonstap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70" r="-3218" b="-8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pic>
        <p:nvPicPr>
          <p:cNvPr id="9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8E339491-E29F-3347-AEC6-9FEACBE47F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584730" y="1550704"/>
            <a:ext cx="2887871" cy="19011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4BBAEC-FA52-7D4E-810C-744B89A0A3E2}"/>
              </a:ext>
            </a:extLst>
          </p:cNvPr>
          <p:cNvSpPr txBox="1"/>
          <p:nvPr/>
        </p:nvSpPr>
        <p:spPr>
          <a:xfrm>
            <a:off x="264000" y="6431232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22AE85-F6FB-404E-B6A6-432B99F10465}"/>
              </a:ext>
            </a:extLst>
          </p:cNvPr>
          <p:cNvSpPr/>
          <p:nvPr/>
        </p:nvSpPr>
        <p:spPr>
          <a:xfrm>
            <a:off x="7994400" y="3933000"/>
            <a:ext cx="3285600" cy="198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5C33ED-BC69-4846-AB17-3A151D471768}"/>
              </a:ext>
            </a:extLst>
          </p:cNvPr>
          <p:cNvSpPr txBox="1"/>
          <p:nvPr/>
        </p:nvSpPr>
        <p:spPr>
          <a:xfrm>
            <a:off x="10924735" y="59130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CV</a:t>
            </a:r>
            <a:endParaRPr lang="nb-NO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997EAF4-1225-CD40-BE20-1B6965365BC1}"/>
              </a:ext>
            </a:extLst>
          </p:cNvPr>
          <p:cNvCxnSpPr/>
          <p:nvPr/>
        </p:nvCxnSpPr>
        <p:spPr>
          <a:xfrm flipV="1">
            <a:off x="10128000" y="3451885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56FD00-54E7-2C4D-8E63-5A648DA18042}"/>
              </a:ext>
            </a:extLst>
          </p:cNvPr>
          <p:cNvCxnSpPr/>
          <p:nvPr/>
        </p:nvCxnSpPr>
        <p:spPr>
          <a:xfrm flipV="1">
            <a:off x="7951799" y="5589441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/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blipFill>
                <a:blip r:embed="rId7"/>
                <a:stretch>
                  <a:fillRect l="-16667" t="-13043" r="-125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/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blipFill>
                <a:blip r:embed="rId8"/>
                <a:stretch>
                  <a:fillRect l="-26316" t="-12500" r="-21053" b="-20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97E3A3-F36B-994C-ADD3-442B2B3A7EBF}"/>
              </a:ext>
            </a:extLst>
          </p:cNvPr>
          <p:cNvCxnSpPr/>
          <p:nvPr/>
        </p:nvCxnSpPr>
        <p:spPr>
          <a:xfrm>
            <a:off x="7752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18911F-0181-4143-A8AA-E5BEA8AE8436}"/>
              </a:ext>
            </a:extLst>
          </p:cNvPr>
          <p:cNvCxnSpPr/>
          <p:nvPr/>
        </p:nvCxnSpPr>
        <p:spPr>
          <a:xfrm>
            <a:off x="7752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BF1F1C-5993-344A-AD46-D2F735314710}"/>
              </a:ext>
            </a:extLst>
          </p:cNvPr>
          <p:cNvCxnSpPr/>
          <p:nvPr/>
        </p:nvCxnSpPr>
        <p:spPr>
          <a:xfrm>
            <a:off x="11064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C61720-64F7-A447-BD0F-D38FB13E6B73}"/>
              </a:ext>
            </a:extLst>
          </p:cNvPr>
          <p:cNvCxnSpPr/>
          <p:nvPr/>
        </p:nvCxnSpPr>
        <p:spPr>
          <a:xfrm>
            <a:off x="11064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6A05B43-B1F8-714A-8FAC-910728BEE93A}"/>
              </a:ext>
            </a:extLst>
          </p:cNvPr>
          <p:cNvCxnSpPr>
            <a:cxnSpLocks/>
          </p:cNvCxnSpPr>
          <p:nvPr/>
        </p:nvCxnSpPr>
        <p:spPr>
          <a:xfrm>
            <a:off x="7081213" y="5230117"/>
            <a:ext cx="6052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39C787-51EC-A34D-B6DB-5F450F3B1790}"/>
              </a:ext>
            </a:extLst>
          </p:cNvPr>
          <p:cNvSpPr txBox="1"/>
          <p:nvPr/>
        </p:nvSpPr>
        <p:spPr>
          <a:xfrm>
            <a:off x="6728817" y="533462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inn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296DED-EAEC-9242-9E4A-527E5CEB665C}"/>
              </a:ext>
            </a:extLst>
          </p:cNvPr>
          <p:cNvSpPr txBox="1"/>
          <p:nvPr/>
        </p:nvSpPr>
        <p:spPr>
          <a:xfrm>
            <a:off x="11257995" y="5344410"/>
            <a:ext cx="87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</a:t>
            </a:r>
          </a:p>
          <a:p>
            <a:r>
              <a:rPr lang="nb-NO" sz="1600" dirty="0"/>
              <a:t>ut + tap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5FA509-3D34-5246-9D6E-D7A092813D8A}"/>
              </a:ext>
            </a:extLst>
          </p:cNvPr>
          <p:cNvSpPr txBox="1"/>
          <p:nvPr/>
        </p:nvSpPr>
        <p:spPr>
          <a:xfrm>
            <a:off x="8116228" y="4145458"/>
            <a:ext cx="199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Energiakkumulering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190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Energilikningen er en formulering av termodynamikkens </a:t>
            </a:r>
            <a:br>
              <a:rPr lang="nb-NO" dirty="0"/>
            </a:br>
            <a:r>
              <a:rPr lang="nb-NO" dirty="0"/>
              <a:t>første lov for strømmende (åpne) systemer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4" y="1800000"/>
            <a:ext cx="6077947" cy="4320000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Termodynamikkens første lov/energibevaring:</a:t>
            </a:r>
          </a:p>
          <a:p>
            <a:endParaRPr lang="nb-NO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pic>
        <p:nvPicPr>
          <p:cNvPr id="9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8E339491-E29F-3347-AEC6-9FEACBE47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584730" y="1550704"/>
            <a:ext cx="2887871" cy="19011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4BBAEC-FA52-7D4E-810C-744B89A0A3E2}"/>
              </a:ext>
            </a:extLst>
          </p:cNvPr>
          <p:cNvSpPr txBox="1"/>
          <p:nvPr/>
        </p:nvSpPr>
        <p:spPr>
          <a:xfrm>
            <a:off x="264000" y="6431232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22AE85-F6FB-404E-B6A6-432B99F10465}"/>
              </a:ext>
            </a:extLst>
          </p:cNvPr>
          <p:cNvSpPr/>
          <p:nvPr/>
        </p:nvSpPr>
        <p:spPr>
          <a:xfrm>
            <a:off x="7994400" y="3933000"/>
            <a:ext cx="3285600" cy="198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5C33ED-BC69-4846-AB17-3A151D471768}"/>
              </a:ext>
            </a:extLst>
          </p:cNvPr>
          <p:cNvSpPr txBox="1"/>
          <p:nvPr/>
        </p:nvSpPr>
        <p:spPr>
          <a:xfrm>
            <a:off x="10924735" y="59130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CV</a:t>
            </a:r>
            <a:endParaRPr lang="nb-NO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997EAF4-1225-CD40-BE20-1B6965365BC1}"/>
              </a:ext>
            </a:extLst>
          </p:cNvPr>
          <p:cNvCxnSpPr/>
          <p:nvPr/>
        </p:nvCxnSpPr>
        <p:spPr>
          <a:xfrm flipV="1">
            <a:off x="10128000" y="3451885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56FD00-54E7-2C4D-8E63-5A648DA18042}"/>
              </a:ext>
            </a:extLst>
          </p:cNvPr>
          <p:cNvCxnSpPr/>
          <p:nvPr/>
        </p:nvCxnSpPr>
        <p:spPr>
          <a:xfrm flipV="1">
            <a:off x="7951799" y="5589441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/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blipFill>
                <a:blip r:embed="rId6"/>
                <a:stretch>
                  <a:fillRect l="-16667" t="-13043" r="-125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/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blipFill>
                <a:blip r:embed="rId7"/>
                <a:stretch>
                  <a:fillRect l="-26316" t="-12500" r="-21053" b="-20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97E3A3-F36B-994C-ADD3-442B2B3A7EBF}"/>
              </a:ext>
            </a:extLst>
          </p:cNvPr>
          <p:cNvCxnSpPr/>
          <p:nvPr/>
        </p:nvCxnSpPr>
        <p:spPr>
          <a:xfrm>
            <a:off x="7752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18911F-0181-4143-A8AA-E5BEA8AE8436}"/>
              </a:ext>
            </a:extLst>
          </p:cNvPr>
          <p:cNvCxnSpPr/>
          <p:nvPr/>
        </p:nvCxnSpPr>
        <p:spPr>
          <a:xfrm>
            <a:off x="7752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BF1F1C-5993-344A-AD46-D2F735314710}"/>
              </a:ext>
            </a:extLst>
          </p:cNvPr>
          <p:cNvCxnSpPr/>
          <p:nvPr/>
        </p:nvCxnSpPr>
        <p:spPr>
          <a:xfrm>
            <a:off x="11064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C61720-64F7-A447-BD0F-D38FB13E6B73}"/>
              </a:ext>
            </a:extLst>
          </p:cNvPr>
          <p:cNvCxnSpPr/>
          <p:nvPr/>
        </p:nvCxnSpPr>
        <p:spPr>
          <a:xfrm>
            <a:off x="11064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6A05B43-B1F8-714A-8FAC-910728BEE93A}"/>
              </a:ext>
            </a:extLst>
          </p:cNvPr>
          <p:cNvCxnSpPr>
            <a:cxnSpLocks/>
          </p:cNvCxnSpPr>
          <p:nvPr/>
        </p:nvCxnSpPr>
        <p:spPr>
          <a:xfrm>
            <a:off x="7081213" y="5230117"/>
            <a:ext cx="6052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39C787-51EC-A34D-B6DB-5F450F3B1790}"/>
              </a:ext>
            </a:extLst>
          </p:cNvPr>
          <p:cNvSpPr txBox="1"/>
          <p:nvPr/>
        </p:nvSpPr>
        <p:spPr>
          <a:xfrm>
            <a:off x="6728817" y="533462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inn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296DED-EAEC-9242-9E4A-527E5CEB665C}"/>
              </a:ext>
            </a:extLst>
          </p:cNvPr>
          <p:cNvSpPr txBox="1"/>
          <p:nvPr/>
        </p:nvSpPr>
        <p:spPr>
          <a:xfrm>
            <a:off x="11257995" y="5344410"/>
            <a:ext cx="87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</a:t>
            </a:r>
          </a:p>
          <a:p>
            <a:r>
              <a:rPr lang="nb-NO" sz="1600" dirty="0"/>
              <a:t>ut + tap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5FA509-3D34-5246-9D6E-D7A092813D8A}"/>
              </a:ext>
            </a:extLst>
          </p:cNvPr>
          <p:cNvSpPr txBox="1"/>
          <p:nvPr/>
        </p:nvSpPr>
        <p:spPr>
          <a:xfrm>
            <a:off x="8116228" y="4145458"/>
            <a:ext cx="199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Energiakkumulering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/>
              <p:nvPr/>
            </p:nvSpPr>
            <p:spPr>
              <a:xfrm>
                <a:off x="1731847" y="3304729"/>
                <a:ext cx="3959999" cy="68198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847" y="3304729"/>
                <a:ext cx="3959999" cy="681982"/>
              </a:xfrm>
              <a:prstGeom prst="rect">
                <a:avLst/>
              </a:prstGeom>
              <a:blipFill>
                <a:blip r:embed="rId8"/>
                <a:stretch>
                  <a:fillRect t="-157143" b="-232143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0B47DBF-CCE6-C044-B10B-D498DCA5F847}"/>
              </a:ext>
            </a:extLst>
          </p:cNvPr>
          <p:cNvSpPr txBox="1"/>
          <p:nvPr/>
        </p:nvSpPr>
        <p:spPr>
          <a:xfrm>
            <a:off x="1329689" y="5594265"/>
            <a:ext cx="195938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 utført av kontrollvolumet på omgivelsene per tidsenhet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403D07-3328-A242-B946-D75EE2465C82}"/>
              </a:ext>
            </a:extLst>
          </p:cNvPr>
          <p:cNvSpPr txBox="1"/>
          <p:nvPr/>
        </p:nvSpPr>
        <p:spPr>
          <a:xfrm>
            <a:off x="291848" y="4753083"/>
            <a:ext cx="1440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Varmetransport per tidsenhet inn i kontrollvolumet</a:t>
            </a:r>
            <a:endParaRPr lang="en-US" sz="12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E2744B-B345-F247-BCD9-AF60861BFE7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2309383" y="3985890"/>
            <a:ext cx="179965" cy="1608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1704D60-2861-B14A-9917-DA62D848D9C2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1011848" y="3986711"/>
            <a:ext cx="957449" cy="766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D450E7C-2681-1444-8A0F-3D2315C78F68}"/>
              </a:ext>
            </a:extLst>
          </p:cNvPr>
          <p:cNvSpPr txBox="1"/>
          <p:nvPr/>
        </p:nvSpPr>
        <p:spPr>
          <a:xfrm>
            <a:off x="2747177" y="4753083"/>
            <a:ext cx="168428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Endring i energi i kontrollvolumet per tidsenhet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9941D06-7BC8-474B-8BE5-78249A75D01C}"/>
              </a:ext>
            </a:extLst>
          </p:cNvPr>
          <p:cNvCxnSpPr>
            <a:cxnSpLocks/>
            <a:stCxn id="38" idx="0"/>
          </p:cNvCxnSpPr>
          <p:nvPr/>
        </p:nvCxnSpPr>
        <p:spPr>
          <a:xfrm flipV="1">
            <a:off x="3589319" y="3985890"/>
            <a:ext cx="0" cy="767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95C0F1E-C03E-F949-AC07-421EE9EAD4A9}"/>
              </a:ext>
            </a:extLst>
          </p:cNvPr>
          <p:cNvSpPr txBox="1"/>
          <p:nvPr/>
        </p:nvSpPr>
        <p:spPr>
          <a:xfrm>
            <a:off x="4696193" y="4635749"/>
            <a:ext cx="185965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Transport av energi med massestrøm ut av kontrollvolumet gjennom kontrollflatene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56D6174-0CC0-C04B-B4A3-281D23795922}"/>
              </a:ext>
            </a:extLst>
          </p:cNvPr>
          <p:cNvCxnSpPr>
            <a:cxnSpLocks/>
            <a:stCxn id="40" idx="0"/>
          </p:cNvCxnSpPr>
          <p:nvPr/>
        </p:nvCxnSpPr>
        <p:spPr>
          <a:xfrm flipH="1" flipV="1">
            <a:off x="5043847" y="3985891"/>
            <a:ext cx="582172" cy="649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0F25F80B-D1EE-4A4A-AAA8-E16AFE2EB8F3}"/>
              </a:ext>
            </a:extLst>
          </p:cNvPr>
          <p:cNvSpPr txBox="1"/>
          <p:nvPr/>
        </p:nvSpPr>
        <p:spPr>
          <a:xfrm>
            <a:off x="5828140" y="3461054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Likn. 7.6 (EFM)</a:t>
            </a:r>
          </a:p>
        </p:txBody>
      </p:sp>
    </p:spTree>
    <p:extLst>
      <p:ext uri="{BB962C8B-B14F-4D97-AF65-F5344CB8AC3E}">
        <p14:creationId xmlns:p14="http://schemas.microsoft.com/office/powerpoint/2010/main" val="53849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Energilikningen er en formulering av termodynamikkens </a:t>
            </a:r>
            <a:br>
              <a:rPr lang="nb-NO" dirty="0"/>
            </a:br>
            <a:r>
              <a:rPr lang="nb-NO" dirty="0"/>
              <a:t>første lov for strømmende (åpne) systemer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4" y="1800000"/>
            <a:ext cx="6077947" cy="4320000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Termodynamikkens første lov/energibevaring:</a:t>
            </a:r>
          </a:p>
          <a:p>
            <a:endParaRPr lang="nb-NO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pic>
        <p:nvPicPr>
          <p:cNvPr id="9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8E339491-E29F-3347-AEC6-9FEACBE47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584730" y="1550704"/>
            <a:ext cx="2887871" cy="19011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4BBAEC-FA52-7D4E-810C-744B89A0A3E2}"/>
              </a:ext>
            </a:extLst>
          </p:cNvPr>
          <p:cNvSpPr txBox="1"/>
          <p:nvPr/>
        </p:nvSpPr>
        <p:spPr>
          <a:xfrm>
            <a:off x="264000" y="6431232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22AE85-F6FB-404E-B6A6-432B99F10465}"/>
              </a:ext>
            </a:extLst>
          </p:cNvPr>
          <p:cNvSpPr/>
          <p:nvPr/>
        </p:nvSpPr>
        <p:spPr>
          <a:xfrm>
            <a:off x="7994400" y="3933000"/>
            <a:ext cx="3285600" cy="198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5C33ED-BC69-4846-AB17-3A151D471768}"/>
              </a:ext>
            </a:extLst>
          </p:cNvPr>
          <p:cNvSpPr txBox="1"/>
          <p:nvPr/>
        </p:nvSpPr>
        <p:spPr>
          <a:xfrm>
            <a:off x="10924735" y="59130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CV</a:t>
            </a:r>
            <a:endParaRPr lang="nb-NO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997EAF4-1225-CD40-BE20-1B6965365BC1}"/>
              </a:ext>
            </a:extLst>
          </p:cNvPr>
          <p:cNvCxnSpPr/>
          <p:nvPr/>
        </p:nvCxnSpPr>
        <p:spPr>
          <a:xfrm flipV="1">
            <a:off x="10128000" y="3451885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56FD00-54E7-2C4D-8E63-5A648DA18042}"/>
              </a:ext>
            </a:extLst>
          </p:cNvPr>
          <p:cNvCxnSpPr/>
          <p:nvPr/>
        </p:nvCxnSpPr>
        <p:spPr>
          <a:xfrm flipV="1">
            <a:off x="7951799" y="5589441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/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blipFill>
                <a:blip r:embed="rId6"/>
                <a:stretch>
                  <a:fillRect l="-16667" t="-13043" r="-125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/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blipFill>
                <a:blip r:embed="rId7"/>
                <a:stretch>
                  <a:fillRect l="-26316" t="-12500" r="-21053" b="-20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97E3A3-F36B-994C-ADD3-442B2B3A7EBF}"/>
              </a:ext>
            </a:extLst>
          </p:cNvPr>
          <p:cNvCxnSpPr/>
          <p:nvPr/>
        </p:nvCxnSpPr>
        <p:spPr>
          <a:xfrm>
            <a:off x="7752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18911F-0181-4143-A8AA-E5BEA8AE8436}"/>
              </a:ext>
            </a:extLst>
          </p:cNvPr>
          <p:cNvCxnSpPr/>
          <p:nvPr/>
        </p:nvCxnSpPr>
        <p:spPr>
          <a:xfrm>
            <a:off x="7752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BF1F1C-5993-344A-AD46-D2F735314710}"/>
              </a:ext>
            </a:extLst>
          </p:cNvPr>
          <p:cNvCxnSpPr/>
          <p:nvPr/>
        </p:nvCxnSpPr>
        <p:spPr>
          <a:xfrm>
            <a:off x="11064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C61720-64F7-A447-BD0F-D38FB13E6B73}"/>
              </a:ext>
            </a:extLst>
          </p:cNvPr>
          <p:cNvCxnSpPr/>
          <p:nvPr/>
        </p:nvCxnSpPr>
        <p:spPr>
          <a:xfrm>
            <a:off x="11064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6A05B43-B1F8-714A-8FAC-910728BEE93A}"/>
              </a:ext>
            </a:extLst>
          </p:cNvPr>
          <p:cNvCxnSpPr>
            <a:cxnSpLocks/>
          </p:cNvCxnSpPr>
          <p:nvPr/>
        </p:nvCxnSpPr>
        <p:spPr>
          <a:xfrm>
            <a:off x="7081213" y="5230117"/>
            <a:ext cx="6052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39C787-51EC-A34D-B6DB-5F450F3B1790}"/>
              </a:ext>
            </a:extLst>
          </p:cNvPr>
          <p:cNvSpPr txBox="1"/>
          <p:nvPr/>
        </p:nvSpPr>
        <p:spPr>
          <a:xfrm>
            <a:off x="6728817" y="533462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inn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296DED-EAEC-9242-9E4A-527E5CEB665C}"/>
              </a:ext>
            </a:extLst>
          </p:cNvPr>
          <p:cNvSpPr txBox="1"/>
          <p:nvPr/>
        </p:nvSpPr>
        <p:spPr>
          <a:xfrm>
            <a:off x="11257995" y="5344410"/>
            <a:ext cx="87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</a:t>
            </a:r>
          </a:p>
          <a:p>
            <a:r>
              <a:rPr lang="nb-NO" sz="1600" dirty="0"/>
              <a:t>ut + tap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5FA509-3D34-5246-9D6E-D7A092813D8A}"/>
              </a:ext>
            </a:extLst>
          </p:cNvPr>
          <p:cNvSpPr txBox="1"/>
          <p:nvPr/>
        </p:nvSpPr>
        <p:spPr>
          <a:xfrm>
            <a:off x="8116228" y="4145458"/>
            <a:ext cx="199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Energiakkumulering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/>
              <p:nvPr/>
            </p:nvSpPr>
            <p:spPr>
              <a:xfrm>
                <a:off x="1731847" y="3304729"/>
                <a:ext cx="3959999" cy="68198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847" y="3304729"/>
                <a:ext cx="3959999" cy="681982"/>
              </a:xfrm>
              <a:prstGeom prst="rect">
                <a:avLst/>
              </a:prstGeom>
              <a:blipFill>
                <a:blip r:embed="rId8"/>
                <a:stretch>
                  <a:fillRect t="-157143" b="-232143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0B47DBF-CCE6-C044-B10B-D498DCA5F847}"/>
              </a:ext>
            </a:extLst>
          </p:cNvPr>
          <p:cNvSpPr txBox="1"/>
          <p:nvPr/>
        </p:nvSpPr>
        <p:spPr>
          <a:xfrm>
            <a:off x="2033287" y="4207012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403D07-3328-A242-B946-D75EE2465C82}"/>
              </a:ext>
            </a:extLst>
          </p:cNvPr>
          <p:cNvSpPr txBox="1"/>
          <p:nvPr/>
        </p:nvSpPr>
        <p:spPr>
          <a:xfrm>
            <a:off x="1162287" y="4207013"/>
            <a:ext cx="69215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E2744B-B345-F247-BCD9-AF60861BFE7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2370656" y="3748127"/>
            <a:ext cx="111790" cy="458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1704D60-2861-B14A-9917-DA62D848D9C2}"/>
              </a:ext>
            </a:extLst>
          </p:cNvPr>
          <p:cNvCxnSpPr>
            <a:cxnSpLocks/>
          </p:cNvCxnSpPr>
          <p:nvPr/>
        </p:nvCxnSpPr>
        <p:spPr>
          <a:xfrm flipV="1">
            <a:off x="1597520" y="3748127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D450E7C-2681-1444-8A0F-3D2315C78F68}"/>
              </a:ext>
            </a:extLst>
          </p:cNvPr>
          <p:cNvSpPr txBox="1"/>
          <p:nvPr/>
        </p:nvSpPr>
        <p:spPr>
          <a:xfrm>
            <a:off x="2875979" y="4202507"/>
            <a:ext cx="168428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9941D06-7BC8-474B-8BE5-78249A75D01C}"/>
              </a:ext>
            </a:extLst>
          </p:cNvPr>
          <p:cNvCxnSpPr>
            <a:cxnSpLocks/>
          </p:cNvCxnSpPr>
          <p:nvPr/>
        </p:nvCxnSpPr>
        <p:spPr>
          <a:xfrm flipH="1" flipV="1">
            <a:off x="3589319" y="3985890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95C0F1E-C03E-F949-AC07-421EE9EAD4A9}"/>
              </a:ext>
            </a:extLst>
          </p:cNvPr>
          <p:cNvSpPr txBox="1"/>
          <p:nvPr/>
        </p:nvSpPr>
        <p:spPr>
          <a:xfrm>
            <a:off x="4802662" y="4202506"/>
            <a:ext cx="99565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56D6174-0CC0-C04B-B4A3-281D23795922}"/>
              </a:ext>
            </a:extLst>
          </p:cNvPr>
          <p:cNvCxnSpPr>
            <a:cxnSpLocks/>
          </p:cNvCxnSpPr>
          <p:nvPr/>
        </p:nvCxnSpPr>
        <p:spPr>
          <a:xfrm flipH="1" flipV="1">
            <a:off x="5043847" y="3985891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44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Energilikningen er en formulering av termodynamikkens </a:t>
            </a:r>
            <a:br>
              <a:rPr lang="nb-NO" dirty="0"/>
            </a:br>
            <a:r>
              <a:rPr lang="nb-NO" dirty="0"/>
              <a:t>første lov for strømmende (åpne) systemer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pic>
        <p:nvPicPr>
          <p:cNvPr id="9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8E339491-E29F-3347-AEC6-9FEACBE47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584730" y="1550704"/>
            <a:ext cx="2887871" cy="19011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4BBAEC-FA52-7D4E-810C-744B89A0A3E2}"/>
              </a:ext>
            </a:extLst>
          </p:cNvPr>
          <p:cNvSpPr txBox="1"/>
          <p:nvPr/>
        </p:nvSpPr>
        <p:spPr>
          <a:xfrm>
            <a:off x="264000" y="6431232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22AE85-F6FB-404E-B6A6-432B99F10465}"/>
              </a:ext>
            </a:extLst>
          </p:cNvPr>
          <p:cNvSpPr/>
          <p:nvPr/>
        </p:nvSpPr>
        <p:spPr>
          <a:xfrm>
            <a:off x="7994400" y="3933000"/>
            <a:ext cx="3285600" cy="198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5C33ED-BC69-4846-AB17-3A151D471768}"/>
              </a:ext>
            </a:extLst>
          </p:cNvPr>
          <p:cNvSpPr txBox="1"/>
          <p:nvPr/>
        </p:nvSpPr>
        <p:spPr>
          <a:xfrm>
            <a:off x="10924735" y="59130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CV</a:t>
            </a:r>
            <a:endParaRPr lang="nb-NO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997EAF4-1225-CD40-BE20-1B6965365BC1}"/>
              </a:ext>
            </a:extLst>
          </p:cNvPr>
          <p:cNvCxnSpPr/>
          <p:nvPr/>
        </p:nvCxnSpPr>
        <p:spPr>
          <a:xfrm flipV="1">
            <a:off x="10128000" y="3451885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56FD00-54E7-2C4D-8E63-5A648DA18042}"/>
              </a:ext>
            </a:extLst>
          </p:cNvPr>
          <p:cNvCxnSpPr/>
          <p:nvPr/>
        </p:nvCxnSpPr>
        <p:spPr>
          <a:xfrm flipV="1">
            <a:off x="7951799" y="5589441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/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blipFill>
                <a:blip r:embed="rId6"/>
                <a:stretch>
                  <a:fillRect l="-16667" t="-13043" r="-125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/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blipFill>
                <a:blip r:embed="rId7"/>
                <a:stretch>
                  <a:fillRect l="-26316" t="-12500" r="-21053" b="-20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97E3A3-F36B-994C-ADD3-442B2B3A7EBF}"/>
              </a:ext>
            </a:extLst>
          </p:cNvPr>
          <p:cNvCxnSpPr/>
          <p:nvPr/>
        </p:nvCxnSpPr>
        <p:spPr>
          <a:xfrm>
            <a:off x="7752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18911F-0181-4143-A8AA-E5BEA8AE8436}"/>
              </a:ext>
            </a:extLst>
          </p:cNvPr>
          <p:cNvCxnSpPr/>
          <p:nvPr/>
        </p:nvCxnSpPr>
        <p:spPr>
          <a:xfrm>
            <a:off x="7752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BF1F1C-5993-344A-AD46-D2F735314710}"/>
              </a:ext>
            </a:extLst>
          </p:cNvPr>
          <p:cNvCxnSpPr/>
          <p:nvPr/>
        </p:nvCxnSpPr>
        <p:spPr>
          <a:xfrm>
            <a:off x="11064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C61720-64F7-A447-BD0F-D38FB13E6B73}"/>
              </a:ext>
            </a:extLst>
          </p:cNvPr>
          <p:cNvCxnSpPr/>
          <p:nvPr/>
        </p:nvCxnSpPr>
        <p:spPr>
          <a:xfrm>
            <a:off x="11064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6A05B43-B1F8-714A-8FAC-910728BEE93A}"/>
              </a:ext>
            </a:extLst>
          </p:cNvPr>
          <p:cNvCxnSpPr>
            <a:cxnSpLocks/>
          </p:cNvCxnSpPr>
          <p:nvPr/>
        </p:nvCxnSpPr>
        <p:spPr>
          <a:xfrm>
            <a:off x="7081213" y="5230117"/>
            <a:ext cx="6052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39C787-51EC-A34D-B6DB-5F450F3B1790}"/>
              </a:ext>
            </a:extLst>
          </p:cNvPr>
          <p:cNvSpPr txBox="1"/>
          <p:nvPr/>
        </p:nvSpPr>
        <p:spPr>
          <a:xfrm>
            <a:off x="6728817" y="533462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inn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296DED-EAEC-9242-9E4A-527E5CEB665C}"/>
              </a:ext>
            </a:extLst>
          </p:cNvPr>
          <p:cNvSpPr txBox="1"/>
          <p:nvPr/>
        </p:nvSpPr>
        <p:spPr>
          <a:xfrm>
            <a:off x="11257995" y="5344410"/>
            <a:ext cx="87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</a:t>
            </a:r>
          </a:p>
          <a:p>
            <a:r>
              <a:rPr lang="nb-NO" sz="1600" dirty="0"/>
              <a:t>ut + tap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5FA509-3D34-5246-9D6E-D7A092813D8A}"/>
              </a:ext>
            </a:extLst>
          </p:cNvPr>
          <p:cNvSpPr txBox="1"/>
          <p:nvPr/>
        </p:nvSpPr>
        <p:spPr>
          <a:xfrm>
            <a:off x="8116228" y="4145458"/>
            <a:ext cx="199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Energiakkumulering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/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blipFill>
                <a:blip r:embed="rId8"/>
                <a:stretch>
                  <a:fillRect t="-157143" b="-232143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0B47DBF-CCE6-C044-B10B-D498DCA5F847}"/>
              </a:ext>
            </a:extLst>
          </p:cNvPr>
          <p:cNvSpPr txBox="1"/>
          <p:nvPr/>
        </p:nvSpPr>
        <p:spPr>
          <a:xfrm>
            <a:off x="1366665" y="2696480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403D07-3328-A242-B946-D75EE2465C82}"/>
              </a:ext>
            </a:extLst>
          </p:cNvPr>
          <p:cNvSpPr txBox="1"/>
          <p:nvPr/>
        </p:nvSpPr>
        <p:spPr>
          <a:xfrm>
            <a:off x="495665" y="2696481"/>
            <a:ext cx="69215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E2744B-B345-F247-BCD9-AF60861BFE7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704034" y="2237595"/>
            <a:ext cx="111790" cy="458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1704D60-2861-B14A-9917-DA62D848D9C2}"/>
              </a:ext>
            </a:extLst>
          </p:cNvPr>
          <p:cNvCxnSpPr>
            <a:cxnSpLocks/>
          </p:cNvCxnSpPr>
          <p:nvPr/>
        </p:nvCxnSpPr>
        <p:spPr>
          <a:xfrm flipV="1">
            <a:off x="930898" y="2237595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D450E7C-2681-1444-8A0F-3D2315C78F68}"/>
              </a:ext>
            </a:extLst>
          </p:cNvPr>
          <p:cNvSpPr txBox="1"/>
          <p:nvPr/>
        </p:nvSpPr>
        <p:spPr>
          <a:xfrm>
            <a:off x="2209357" y="2691975"/>
            <a:ext cx="168428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9941D06-7BC8-474B-8BE5-78249A75D01C}"/>
              </a:ext>
            </a:extLst>
          </p:cNvPr>
          <p:cNvCxnSpPr>
            <a:cxnSpLocks/>
          </p:cNvCxnSpPr>
          <p:nvPr/>
        </p:nvCxnSpPr>
        <p:spPr>
          <a:xfrm flipH="1" flipV="1">
            <a:off x="2922697" y="2475358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95C0F1E-C03E-F949-AC07-421EE9EAD4A9}"/>
              </a:ext>
            </a:extLst>
          </p:cNvPr>
          <p:cNvSpPr txBox="1"/>
          <p:nvPr/>
        </p:nvSpPr>
        <p:spPr>
          <a:xfrm>
            <a:off x="4136040" y="2691974"/>
            <a:ext cx="99565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56D6174-0CC0-C04B-B4A3-281D23795922}"/>
              </a:ext>
            </a:extLst>
          </p:cNvPr>
          <p:cNvCxnSpPr>
            <a:cxnSpLocks/>
          </p:cNvCxnSpPr>
          <p:nvPr/>
        </p:nvCxnSpPr>
        <p:spPr>
          <a:xfrm flipH="1" flipV="1">
            <a:off x="4377225" y="2475359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F753A2D-6136-014F-9B06-5C71EB521FFC}"/>
              </a:ext>
            </a:extLst>
          </p:cNvPr>
          <p:cNvSpPr txBox="1"/>
          <p:nvPr/>
        </p:nvSpPr>
        <p:spPr>
          <a:xfrm>
            <a:off x="900496" y="3239932"/>
            <a:ext cx="7308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Energien e er en energi per masseenhet til det strømmende fluidiet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Kalles «spesifikk energi»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 har tre typer spesifikk energi. Hvilke?</a:t>
            </a:r>
          </a:p>
        </p:txBody>
      </p:sp>
    </p:spTree>
    <p:extLst>
      <p:ext uri="{BB962C8B-B14F-4D97-AF65-F5344CB8AC3E}">
        <p14:creationId xmlns:p14="http://schemas.microsoft.com/office/powerpoint/2010/main" val="133697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Energilikningen er en formulering av termodynamikkens </a:t>
            </a:r>
            <a:br>
              <a:rPr lang="nb-NO" dirty="0"/>
            </a:br>
            <a:r>
              <a:rPr lang="nb-NO" dirty="0"/>
              <a:t>første lov for strømmende (åpne) systemer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pic>
        <p:nvPicPr>
          <p:cNvPr id="9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8E339491-E29F-3347-AEC6-9FEACBE47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584730" y="1550704"/>
            <a:ext cx="2887871" cy="19011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4BBAEC-FA52-7D4E-810C-744B89A0A3E2}"/>
              </a:ext>
            </a:extLst>
          </p:cNvPr>
          <p:cNvSpPr txBox="1"/>
          <p:nvPr/>
        </p:nvSpPr>
        <p:spPr>
          <a:xfrm>
            <a:off x="273417" y="6634111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22AE85-F6FB-404E-B6A6-432B99F10465}"/>
              </a:ext>
            </a:extLst>
          </p:cNvPr>
          <p:cNvSpPr/>
          <p:nvPr/>
        </p:nvSpPr>
        <p:spPr>
          <a:xfrm>
            <a:off x="7994400" y="3933000"/>
            <a:ext cx="3285600" cy="198000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5C33ED-BC69-4846-AB17-3A151D471768}"/>
              </a:ext>
            </a:extLst>
          </p:cNvPr>
          <p:cNvSpPr txBox="1"/>
          <p:nvPr/>
        </p:nvSpPr>
        <p:spPr>
          <a:xfrm>
            <a:off x="10924735" y="59130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CV</a:t>
            </a:r>
            <a:endParaRPr lang="nb-NO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997EAF4-1225-CD40-BE20-1B6965365BC1}"/>
              </a:ext>
            </a:extLst>
          </p:cNvPr>
          <p:cNvCxnSpPr/>
          <p:nvPr/>
        </p:nvCxnSpPr>
        <p:spPr>
          <a:xfrm flipV="1">
            <a:off x="10128000" y="3451885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56FD00-54E7-2C4D-8E63-5A648DA18042}"/>
              </a:ext>
            </a:extLst>
          </p:cNvPr>
          <p:cNvCxnSpPr/>
          <p:nvPr/>
        </p:nvCxnSpPr>
        <p:spPr>
          <a:xfrm flipV="1">
            <a:off x="7951799" y="5589441"/>
            <a:ext cx="995668" cy="1201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/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D4ED982-6923-764A-8C52-533FC05F3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7995" y="3304729"/>
                <a:ext cx="292772" cy="285656"/>
              </a:xfrm>
              <a:prstGeom prst="rect">
                <a:avLst/>
              </a:prstGeom>
              <a:blipFill>
                <a:blip r:embed="rId6"/>
                <a:stretch>
                  <a:fillRect l="-16667" t="-13043" r="-12500" b="-869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/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890AF95-E493-EB4B-878A-7398DB897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681" y="6251287"/>
                <a:ext cx="226344" cy="287515"/>
              </a:xfrm>
              <a:prstGeom prst="rect">
                <a:avLst/>
              </a:prstGeom>
              <a:blipFill>
                <a:blip r:embed="rId7"/>
                <a:stretch>
                  <a:fillRect l="-26316" t="-12500" r="-21053" b="-20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97E3A3-F36B-994C-ADD3-442B2B3A7EBF}"/>
              </a:ext>
            </a:extLst>
          </p:cNvPr>
          <p:cNvCxnSpPr/>
          <p:nvPr/>
        </p:nvCxnSpPr>
        <p:spPr>
          <a:xfrm>
            <a:off x="7752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18911F-0181-4143-A8AA-E5BEA8AE8436}"/>
              </a:ext>
            </a:extLst>
          </p:cNvPr>
          <p:cNvCxnSpPr/>
          <p:nvPr/>
        </p:nvCxnSpPr>
        <p:spPr>
          <a:xfrm>
            <a:off x="7752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BF1F1C-5993-344A-AD46-D2F735314710}"/>
              </a:ext>
            </a:extLst>
          </p:cNvPr>
          <p:cNvCxnSpPr/>
          <p:nvPr/>
        </p:nvCxnSpPr>
        <p:spPr>
          <a:xfrm>
            <a:off x="11064000" y="5085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7C61720-64F7-A447-BD0F-D38FB13E6B73}"/>
              </a:ext>
            </a:extLst>
          </p:cNvPr>
          <p:cNvCxnSpPr/>
          <p:nvPr/>
        </p:nvCxnSpPr>
        <p:spPr>
          <a:xfrm>
            <a:off x="11064000" y="5373000"/>
            <a:ext cx="43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6A05B43-B1F8-714A-8FAC-910728BEE93A}"/>
              </a:ext>
            </a:extLst>
          </p:cNvPr>
          <p:cNvCxnSpPr>
            <a:cxnSpLocks/>
          </p:cNvCxnSpPr>
          <p:nvPr/>
        </p:nvCxnSpPr>
        <p:spPr>
          <a:xfrm>
            <a:off x="7081213" y="5230117"/>
            <a:ext cx="6052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39C787-51EC-A34D-B6DB-5F450F3B1790}"/>
              </a:ext>
            </a:extLst>
          </p:cNvPr>
          <p:cNvSpPr txBox="1"/>
          <p:nvPr/>
        </p:nvSpPr>
        <p:spPr>
          <a:xfrm>
            <a:off x="6728817" y="5334626"/>
            <a:ext cx="1106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inn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296DED-EAEC-9242-9E4A-527E5CEB665C}"/>
              </a:ext>
            </a:extLst>
          </p:cNvPr>
          <p:cNvSpPr txBox="1"/>
          <p:nvPr/>
        </p:nvSpPr>
        <p:spPr>
          <a:xfrm>
            <a:off x="11257995" y="5344410"/>
            <a:ext cx="87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 </a:t>
            </a:r>
          </a:p>
          <a:p>
            <a:r>
              <a:rPr lang="nb-NO" sz="1600" dirty="0"/>
              <a:t>ut + tap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25FA509-3D34-5246-9D6E-D7A092813D8A}"/>
              </a:ext>
            </a:extLst>
          </p:cNvPr>
          <p:cNvSpPr txBox="1"/>
          <p:nvPr/>
        </p:nvSpPr>
        <p:spPr>
          <a:xfrm>
            <a:off x="8116228" y="4145458"/>
            <a:ext cx="19944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Energiakkumulering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/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blipFill>
                <a:blip r:embed="rId8"/>
                <a:stretch>
                  <a:fillRect t="-164815" b="-2425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0B47DBF-CCE6-C044-B10B-D498DCA5F847}"/>
              </a:ext>
            </a:extLst>
          </p:cNvPr>
          <p:cNvSpPr txBox="1"/>
          <p:nvPr/>
        </p:nvSpPr>
        <p:spPr>
          <a:xfrm>
            <a:off x="1366665" y="2696480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403D07-3328-A242-B946-D75EE2465C82}"/>
              </a:ext>
            </a:extLst>
          </p:cNvPr>
          <p:cNvSpPr txBox="1"/>
          <p:nvPr/>
        </p:nvSpPr>
        <p:spPr>
          <a:xfrm>
            <a:off x="495665" y="2696481"/>
            <a:ext cx="69215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E2744B-B345-F247-BCD9-AF60861BFE7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704034" y="2237595"/>
            <a:ext cx="111790" cy="458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1704D60-2861-B14A-9917-DA62D848D9C2}"/>
              </a:ext>
            </a:extLst>
          </p:cNvPr>
          <p:cNvCxnSpPr>
            <a:cxnSpLocks/>
          </p:cNvCxnSpPr>
          <p:nvPr/>
        </p:nvCxnSpPr>
        <p:spPr>
          <a:xfrm flipV="1">
            <a:off x="930898" y="2237595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D450E7C-2681-1444-8A0F-3D2315C78F68}"/>
              </a:ext>
            </a:extLst>
          </p:cNvPr>
          <p:cNvSpPr txBox="1"/>
          <p:nvPr/>
        </p:nvSpPr>
        <p:spPr>
          <a:xfrm>
            <a:off x="2209357" y="2691975"/>
            <a:ext cx="168428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9941D06-7BC8-474B-8BE5-78249A75D01C}"/>
              </a:ext>
            </a:extLst>
          </p:cNvPr>
          <p:cNvCxnSpPr>
            <a:cxnSpLocks/>
          </p:cNvCxnSpPr>
          <p:nvPr/>
        </p:nvCxnSpPr>
        <p:spPr>
          <a:xfrm flipH="1" flipV="1">
            <a:off x="2922697" y="2475358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95C0F1E-C03E-F949-AC07-421EE9EAD4A9}"/>
              </a:ext>
            </a:extLst>
          </p:cNvPr>
          <p:cNvSpPr txBox="1"/>
          <p:nvPr/>
        </p:nvSpPr>
        <p:spPr>
          <a:xfrm>
            <a:off x="4136040" y="2691974"/>
            <a:ext cx="99565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56D6174-0CC0-C04B-B4A3-281D23795922}"/>
              </a:ext>
            </a:extLst>
          </p:cNvPr>
          <p:cNvCxnSpPr>
            <a:cxnSpLocks/>
          </p:cNvCxnSpPr>
          <p:nvPr/>
        </p:nvCxnSpPr>
        <p:spPr>
          <a:xfrm flipH="1" flipV="1">
            <a:off x="4377225" y="2475359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F753A2D-6136-014F-9B06-5C71EB521FFC}"/>
              </a:ext>
            </a:extLst>
          </p:cNvPr>
          <p:cNvSpPr txBox="1"/>
          <p:nvPr/>
        </p:nvSpPr>
        <p:spPr>
          <a:xfrm>
            <a:off x="900496" y="3239932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Spesifikk energien består av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3AC5BA34-3B9F-324A-A0B3-76D102AE9B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778" y="3316087"/>
                <a:ext cx="5346348" cy="4320000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sz="2000" dirty="0"/>
                  <a:t> – kinetisk energi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2000" dirty="0"/>
                  <a:t> – potensiell energi (her: tyngde)</a:t>
                </a:r>
              </a:p>
              <a:p>
                <a14:m>
                  <m:oMath xmlns:m="http://schemas.openxmlformats.org/officeDocument/2006/math">
                    <m:r>
                      <a:rPr lang="nb-NO" sz="200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nb-NO" sz="2000" dirty="0"/>
                  <a:t> – indre energi (til molekylene, et mål på hvor mye molekylene vibrerer)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𝑅𝑇</m:t>
                    </m:r>
                  </m:oMath>
                </a14:m>
                <a:r>
                  <a:rPr lang="nb-NO" sz="2000" dirty="0"/>
                  <a:t>, der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sz="2000" dirty="0"/>
                  <a:t> er entalpi, T temperatur </a:t>
                </a:r>
              </a:p>
              <a:p>
                <a:pPr marL="0" indent="0">
                  <a:buNone/>
                </a:pPr>
                <a:r>
                  <a:rPr lang="nb-NO" sz="2000" dirty="0"/>
                  <a:t>   og R den </a:t>
                </a:r>
                <a:r>
                  <a:rPr lang="nb-NO" sz="2000" dirty="0" err="1"/>
                  <a:t>ideele</a:t>
                </a:r>
                <a:r>
                  <a:rPr lang="nb-NO" sz="2000" dirty="0"/>
                  <a:t> gasskonstanten</a:t>
                </a:r>
              </a:p>
              <a:p>
                <a:r>
                  <a:rPr lang="nb-NO" sz="2000" dirty="0"/>
                  <a:t>e kalles spesifikk energi (per masseenhet)</a:t>
                </a:r>
              </a:p>
            </p:txBody>
          </p:sp>
        </mc:Choice>
        <mc:Fallback xmlns="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3AC5BA34-3B9F-324A-A0B3-76D102AE9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78" y="3316087"/>
                <a:ext cx="5346348" cy="4320000"/>
              </a:xfrm>
              <a:prstGeom prst="rect">
                <a:avLst/>
              </a:prstGeom>
              <a:blipFill>
                <a:blip r:embed="rId9"/>
                <a:stretch>
                  <a:fillRect l="-9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EB300E8-C789-1D42-AEE5-869EBADAFC21}"/>
              </a:ext>
            </a:extLst>
          </p:cNvPr>
          <p:cNvSpPr/>
          <p:nvPr/>
        </p:nvSpPr>
        <p:spPr>
          <a:xfrm>
            <a:off x="900496" y="3141000"/>
            <a:ext cx="3899504" cy="1025027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265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Energilikningen er en formulering av termodynamikkens </a:t>
            </a:r>
            <a:br>
              <a:rPr lang="nb-NO" dirty="0"/>
            </a:br>
            <a:r>
              <a:rPr lang="nb-NO" dirty="0"/>
              <a:t>første lov for strømmende (åpne) systemer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7854579" y="1590737"/>
            <a:ext cx="3849688" cy="2018528"/>
            <a:chOff x="7076252" y="857087"/>
            <a:chExt cx="5406341" cy="348582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605430" y="857087"/>
                  <a:ext cx="292772" cy="28565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5430" y="857087"/>
                  <a:ext cx="292772" cy="285656"/>
                </a:xfrm>
                <a:prstGeom prst="rect">
                  <a:avLst/>
                </a:prstGeom>
                <a:blipFill>
                  <a:blip r:embed="rId4"/>
                  <a:stretch>
                    <a:fillRect l="-35294" t="-21429" r="-41176" b="-78571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57143" t="-21429" r="-50000" b="-11428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/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blipFill>
                <a:blip r:embed="rId6"/>
                <a:stretch>
                  <a:fillRect t="-164815" b="-2425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0B47DBF-CCE6-C044-B10B-D498DCA5F847}"/>
              </a:ext>
            </a:extLst>
          </p:cNvPr>
          <p:cNvSpPr txBox="1"/>
          <p:nvPr/>
        </p:nvSpPr>
        <p:spPr>
          <a:xfrm>
            <a:off x="1366665" y="2696480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403D07-3328-A242-B946-D75EE2465C82}"/>
              </a:ext>
            </a:extLst>
          </p:cNvPr>
          <p:cNvSpPr txBox="1"/>
          <p:nvPr/>
        </p:nvSpPr>
        <p:spPr>
          <a:xfrm>
            <a:off x="495665" y="2696481"/>
            <a:ext cx="69215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E2744B-B345-F247-BCD9-AF60861BFE7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704034" y="2237595"/>
            <a:ext cx="111790" cy="458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1704D60-2861-B14A-9917-DA62D848D9C2}"/>
              </a:ext>
            </a:extLst>
          </p:cNvPr>
          <p:cNvCxnSpPr>
            <a:cxnSpLocks/>
          </p:cNvCxnSpPr>
          <p:nvPr/>
        </p:nvCxnSpPr>
        <p:spPr>
          <a:xfrm flipV="1">
            <a:off x="930898" y="2237595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D450E7C-2681-1444-8A0F-3D2315C78F68}"/>
              </a:ext>
            </a:extLst>
          </p:cNvPr>
          <p:cNvSpPr txBox="1"/>
          <p:nvPr/>
        </p:nvSpPr>
        <p:spPr>
          <a:xfrm>
            <a:off x="2209357" y="2691975"/>
            <a:ext cx="168428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9941D06-7BC8-474B-8BE5-78249A75D01C}"/>
              </a:ext>
            </a:extLst>
          </p:cNvPr>
          <p:cNvCxnSpPr>
            <a:cxnSpLocks/>
          </p:cNvCxnSpPr>
          <p:nvPr/>
        </p:nvCxnSpPr>
        <p:spPr>
          <a:xfrm flipH="1" flipV="1">
            <a:off x="2922697" y="2475358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95C0F1E-C03E-F949-AC07-421EE9EAD4A9}"/>
              </a:ext>
            </a:extLst>
          </p:cNvPr>
          <p:cNvSpPr txBox="1"/>
          <p:nvPr/>
        </p:nvSpPr>
        <p:spPr>
          <a:xfrm>
            <a:off x="4136040" y="2691974"/>
            <a:ext cx="99565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56D6174-0CC0-C04B-B4A3-281D23795922}"/>
              </a:ext>
            </a:extLst>
          </p:cNvPr>
          <p:cNvCxnSpPr>
            <a:cxnSpLocks/>
          </p:cNvCxnSpPr>
          <p:nvPr/>
        </p:nvCxnSpPr>
        <p:spPr>
          <a:xfrm flipH="1" flipV="1">
            <a:off x="4377225" y="2475359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F753A2D-6136-014F-9B06-5C71EB521FFC}"/>
              </a:ext>
            </a:extLst>
          </p:cNvPr>
          <p:cNvSpPr txBox="1"/>
          <p:nvPr/>
        </p:nvSpPr>
        <p:spPr>
          <a:xfrm>
            <a:off x="900496" y="3239932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Spesifikk energien består av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3AC5BA34-3B9F-324A-A0B3-76D102AE9B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778" y="3316087"/>
                <a:ext cx="5588222" cy="4320000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sz="2000" dirty="0"/>
                  <a:t> – kinetisk energi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2000" dirty="0"/>
                  <a:t> – potensiell energi (her: tyngde)</a:t>
                </a:r>
              </a:p>
              <a:p>
                <a14:m>
                  <m:oMath xmlns:m="http://schemas.openxmlformats.org/officeDocument/2006/math">
                    <m:r>
                      <a:rPr lang="nb-NO" sz="200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nb-NO" sz="2000" dirty="0"/>
                  <a:t> – indre energi (til molekylene, et mål på hvor mye molekylene vibrerer)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, der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sz="2000" dirty="0"/>
                  <a:t> er entalpi («varme», p er trykk og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 egenvekter til fluidet)</a:t>
                </a:r>
              </a:p>
              <a:p>
                <a:r>
                  <a:rPr lang="nb-NO" sz="2000" dirty="0"/>
                  <a:t>e kalles spesifikk energi (per masseenhet)</a:t>
                </a:r>
              </a:p>
            </p:txBody>
          </p:sp>
        </mc:Choice>
        <mc:Fallback xmlns="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3AC5BA34-3B9F-324A-A0B3-76D102AE9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78" y="3316087"/>
                <a:ext cx="5588222" cy="4320000"/>
              </a:xfrm>
              <a:prstGeom prst="rect">
                <a:avLst/>
              </a:prstGeom>
              <a:blipFill>
                <a:blip r:embed="rId7"/>
                <a:stretch>
                  <a:fillRect l="-90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EB300E8-C789-1D42-AEE5-869EBADAFC21}"/>
              </a:ext>
            </a:extLst>
          </p:cNvPr>
          <p:cNvSpPr/>
          <p:nvPr/>
        </p:nvSpPr>
        <p:spPr>
          <a:xfrm>
            <a:off x="900496" y="3141000"/>
            <a:ext cx="3899504" cy="1025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7418" y="2204200"/>
                <a:ext cx="5112000" cy="4320000"/>
              </a:xfrm>
            </p:spPr>
            <p:txBody>
              <a:bodyPr/>
              <a:lstStyle/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𝑚𝑔𝑧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US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7418" y="2204200"/>
                <a:ext cx="5112000" cy="4320000"/>
              </a:xfr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E7CBC5C5-5217-3843-B6C4-3F97D0006613}"/>
              </a:ext>
            </a:extLst>
          </p:cNvPr>
          <p:cNvSpPr/>
          <p:nvPr/>
        </p:nvSpPr>
        <p:spPr>
          <a:xfrm>
            <a:off x="7854579" y="3756900"/>
            <a:ext cx="2970756" cy="18321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491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Energilikningen er en formulering av termodynamikkens </a:t>
            </a:r>
            <a:br>
              <a:rPr lang="nb-NO" dirty="0"/>
            </a:br>
            <a:r>
              <a:rPr lang="nb-NO" dirty="0"/>
              <a:t>første lov for strømmende (åpne) systemer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7854579" y="1590737"/>
            <a:ext cx="3849688" cy="2018528"/>
            <a:chOff x="7076252" y="857087"/>
            <a:chExt cx="5406341" cy="348582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605430" y="857087"/>
                  <a:ext cx="292772" cy="28565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5430" y="857087"/>
                  <a:ext cx="292772" cy="285656"/>
                </a:xfrm>
                <a:prstGeom prst="rect">
                  <a:avLst/>
                </a:prstGeom>
                <a:blipFill>
                  <a:blip r:embed="rId4"/>
                  <a:stretch>
                    <a:fillRect l="-35294" t="-21429" r="-41176" b="-78571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57143" t="-21429" r="-50000" b="-11428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/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blipFill>
                <a:blip r:embed="rId6"/>
                <a:stretch>
                  <a:fillRect t="-164815" b="-2425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0B47DBF-CCE6-C044-B10B-D498DCA5F847}"/>
              </a:ext>
            </a:extLst>
          </p:cNvPr>
          <p:cNvSpPr txBox="1"/>
          <p:nvPr/>
        </p:nvSpPr>
        <p:spPr>
          <a:xfrm>
            <a:off x="1366665" y="2696480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403D07-3328-A242-B946-D75EE2465C82}"/>
              </a:ext>
            </a:extLst>
          </p:cNvPr>
          <p:cNvSpPr txBox="1"/>
          <p:nvPr/>
        </p:nvSpPr>
        <p:spPr>
          <a:xfrm>
            <a:off x="495665" y="2696481"/>
            <a:ext cx="69215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E2744B-B345-F247-BCD9-AF60861BFE7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704034" y="2237595"/>
            <a:ext cx="111790" cy="458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1704D60-2861-B14A-9917-DA62D848D9C2}"/>
              </a:ext>
            </a:extLst>
          </p:cNvPr>
          <p:cNvCxnSpPr>
            <a:cxnSpLocks/>
          </p:cNvCxnSpPr>
          <p:nvPr/>
        </p:nvCxnSpPr>
        <p:spPr>
          <a:xfrm flipV="1">
            <a:off x="930898" y="2237595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D450E7C-2681-1444-8A0F-3D2315C78F68}"/>
              </a:ext>
            </a:extLst>
          </p:cNvPr>
          <p:cNvSpPr txBox="1"/>
          <p:nvPr/>
        </p:nvSpPr>
        <p:spPr>
          <a:xfrm>
            <a:off x="2209357" y="2691975"/>
            <a:ext cx="168428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9941D06-7BC8-474B-8BE5-78249A75D01C}"/>
              </a:ext>
            </a:extLst>
          </p:cNvPr>
          <p:cNvCxnSpPr>
            <a:cxnSpLocks/>
          </p:cNvCxnSpPr>
          <p:nvPr/>
        </p:nvCxnSpPr>
        <p:spPr>
          <a:xfrm flipH="1" flipV="1">
            <a:off x="2922697" y="2475358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95C0F1E-C03E-F949-AC07-421EE9EAD4A9}"/>
              </a:ext>
            </a:extLst>
          </p:cNvPr>
          <p:cNvSpPr txBox="1"/>
          <p:nvPr/>
        </p:nvSpPr>
        <p:spPr>
          <a:xfrm>
            <a:off x="4136040" y="2691974"/>
            <a:ext cx="99565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56D6174-0CC0-C04B-B4A3-281D23795922}"/>
              </a:ext>
            </a:extLst>
          </p:cNvPr>
          <p:cNvCxnSpPr>
            <a:cxnSpLocks/>
          </p:cNvCxnSpPr>
          <p:nvPr/>
        </p:nvCxnSpPr>
        <p:spPr>
          <a:xfrm flipH="1" flipV="1">
            <a:off x="4377225" y="2475359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F753A2D-6136-014F-9B06-5C71EB521FFC}"/>
              </a:ext>
            </a:extLst>
          </p:cNvPr>
          <p:cNvSpPr txBox="1"/>
          <p:nvPr/>
        </p:nvSpPr>
        <p:spPr>
          <a:xfrm>
            <a:off x="900496" y="3239932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Spesifikk energien består av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3AC5BA34-3B9F-324A-A0B3-76D102AE9B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778" y="3316087"/>
                <a:ext cx="5346348" cy="4320000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sz="2000" dirty="0"/>
                  <a:t> – kinetisk energi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2000" dirty="0"/>
                  <a:t> – potensiell energi (her: tyngde)</a:t>
                </a:r>
              </a:p>
              <a:p>
                <a14:m>
                  <m:oMath xmlns:m="http://schemas.openxmlformats.org/officeDocument/2006/math">
                    <m:r>
                      <a:rPr lang="nb-NO" sz="200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nb-NO" sz="2000" dirty="0"/>
                  <a:t> – indre energi (til molekylene, et mål på hvor mye molekylene vibrerer)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, der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b-NO" sz="2000" dirty="0"/>
                  <a:t> er entalpi («varme», p er trykk og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sz="2000" dirty="0"/>
                  <a:t> egenvekter til fluidet)</a:t>
                </a:r>
              </a:p>
              <a:p>
                <a:r>
                  <a:rPr lang="nb-NO" sz="2000" dirty="0"/>
                  <a:t>e kalles spesifikk energi (per masseenhet)</a:t>
                </a:r>
              </a:p>
            </p:txBody>
          </p:sp>
        </mc:Choice>
        <mc:Fallback xmlns="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3AC5BA34-3B9F-324A-A0B3-76D102AE9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78" y="3316087"/>
                <a:ext cx="5346348" cy="4320000"/>
              </a:xfrm>
              <a:prstGeom prst="rect">
                <a:avLst/>
              </a:prstGeom>
              <a:blipFill>
                <a:blip r:embed="rId7"/>
                <a:stretch>
                  <a:fillRect l="-948" r="-23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EB300E8-C789-1D42-AEE5-869EBADAFC21}"/>
              </a:ext>
            </a:extLst>
          </p:cNvPr>
          <p:cNvSpPr/>
          <p:nvPr/>
        </p:nvSpPr>
        <p:spPr>
          <a:xfrm>
            <a:off x="900496" y="3141000"/>
            <a:ext cx="3899504" cy="1025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84098" y="2246600"/>
                <a:ext cx="6516825" cy="4320000"/>
              </a:xfrm>
            </p:spPr>
            <p:txBody>
              <a:bodyPr/>
              <a:lstStyle/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𝑚𝑔𝑧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2000" dirty="0"/>
                  <a:t>Innsatt i (den generelle) energilikningen: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4098" y="2246600"/>
                <a:ext cx="6516825" cy="4320000"/>
              </a:xfrm>
              <a:blipFill>
                <a:blip r:embed="rId8"/>
                <a:stretch>
                  <a:fillRect l="-2140" b="-24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3B6127D0-19D2-0847-B326-2054825D6584}"/>
              </a:ext>
            </a:extLst>
          </p:cNvPr>
          <p:cNvSpPr/>
          <p:nvPr/>
        </p:nvSpPr>
        <p:spPr>
          <a:xfrm>
            <a:off x="5541441" y="5182050"/>
            <a:ext cx="6530559" cy="91095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BA5B26C-2531-5744-B7AC-72D44F9C0C20}"/>
              </a:ext>
            </a:extLst>
          </p:cNvPr>
          <p:cNvSpPr txBox="1"/>
          <p:nvPr/>
        </p:nvSpPr>
        <p:spPr>
          <a:xfrm>
            <a:off x="7761396" y="6145134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Likn. 7.10 (EFM)</a:t>
            </a:r>
          </a:p>
        </p:txBody>
      </p:sp>
    </p:spTree>
    <p:extLst>
      <p:ext uri="{BB962C8B-B14F-4D97-AF65-F5344CB8AC3E}">
        <p14:creationId xmlns:p14="http://schemas.microsoft.com/office/powerpoint/2010/main" val="343545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Hvilken enhet har spesifikk energi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nb-NO" dirty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13" t="-18605" b="-395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4BBAEC-FA52-7D4E-810C-744B89A0A3E2}"/>
              </a:ext>
            </a:extLst>
          </p:cNvPr>
          <p:cNvSpPr txBox="1"/>
          <p:nvPr/>
        </p:nvSpPr>
        <p:spPr>
          <a:xfrm>
            <a:off x="264000" y="6431232"/>
            <a:ext cx="1828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7854579" y="1590737"/>
            <a:ext cx="3849688" cy="2018528"/>
            <a:chOff x="7076252" y="857087"/>
            <a:chExt cx="5406341" cy="348582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605430" y="857087"/>
                  <a:ext cx="292772" cy="28565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5430" y="857087"/>
                  <a:ext cx="292772" cy="285656"/>
                </a:xfrm>
                <a:prstGeom prst="rect">
                  <a:avLst/>
                </a:prstGeom>
                <a:blipFill>
                  <a:blip r:embed="rId5"/>
                  <a:stretch>
                    <a:fillRect l="-35294" t="-21429" r="-41176" b="-78571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6"/>
                  <a:stretch>
                    <a:fillRect l="-57143" t="-21429" r="-50000" b="-11428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/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D855AC-49E7-A942-B121-7C940D64A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25" y="1794197"/>
                <a:ext cx="3959999" cy="681982"/>
              </a:xfrm>
              <a:prstGeom prst="rect">
                <a:avLst/>
              </a:prstGeom>
              <a:blipFill>
                <a:blip r:embed="rId7"/>
                <a:stretch>
                  <a:fillRect t="-164815" b="-2425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0B47DBF-CCE6-C044-B10B-D498DCA5F847}"/>
              </a:ext>
            </a:extLst>
          </p:cNvPr>
          <p:cNvSpPr txBox="1"/>
          <p:nvPr/>
        </p:nvSpPr>
        <p:spPr>
          <a:xfrm>
            <a:off x="1366665" y="2696480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403D07-3328-A242-B946-D75EE2465C82}"/>
              </a:ext>
            </a:extLst>
          </p:cNvPr>
          <p:cNvSpPr txBox="1"/>
          <p:nvPr/>
        </p:nvSpPr>
        <p:spPr>
          <a:xfrm>
            <a:off x="495665" y="2696481"/>
            <a:ext cx="69215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E2744B-B345-F247-BCD9-AF60861BFE7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1704034" y="2237595"/>
            <a:ext cx="111790" cy="458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1704D60-2861-B14A-9917-DA62D848D9C2}"/>
              </a:ext>
            </a:extLst>
          </p:cNvPr>
          <p:cNvCxnSpPr>
            <a:cxnSpLocks/>
          </p:cNvCxnSpPr>
          <p:nvPr/>
        </p:nvCxnSpPr>
        <p:spPr>
          <a:xfrm flipV="1">
            <a:off x="930898" y="2237595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D450E7C-2681-1444-8A0F-3D2315C78F68}"/>
              </a:ext>
            </a:extLst>
          </p:cNvPr>
          <p:cNvSpPr txBox="1"/>
          <p:nvPr/>
        </p:nvSpPr>
        <p:spPr>
          <a:xfrm>
            <a:off x="2209357" y="2691975"/>
            <a:ext cx="168428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9941D06-7BC8-474B-8BE5-78249A75D01C}"/>
              </a:ext>
            </a:extLst>
          </p:cNvPr>
          <p:cNvCxnSpPr>
            <a:cxnSpLocks/>
          </p:cNvCxnSpPr>
          <p:nvPr/>
        </p:nvCxnSpPr>
        <p:spPr>
          <a:xfrm flipH="1" flipV="1">
            <a:off x="2922697" y="2475358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95C0F1E-C03E-F949-AC07-421EE9EAD4A9}"/>
              </a:ext>
            </a:extLst>
          </p:cNvPr>
          <p:cNvSpPr txBox="1"/>
          <p:nvPr/>
        </p:nvSpPr>
        <p:spPr>
          <a:xfrm>
            <a:off x="4136040" y="2691974"/>
            <a:ext cx="99565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56D6174-0CC0-C04B-B4A3-281D23795922}"/>
              </a:ext>
            </a:extLst>
          </p:cNvPr>
          <p:cNvCxnSpPr>
            <a:cxnSpLocks/>
          </p:cNvCxnSpPr>
          <p:nvPr/>
        </p:nvCxnSpPr>
        <p:spPr>
          <a:xfrm flipH="1" flipV="1">
            <a:off x="4377225" y="2475359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F753A2D-6136-014F-9B06-5C71EB521FFC}"/>
              </a:ext>
            </a:extLst>
          </p:cNvPr>
          <p:cNvSpPr txBox="1"/>
          <p:nvPr/>
        </p:nvSpPr>
        <p:spPr>
          <a:xfrm>
            <a:off x="900496" y="3239932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Spesifikk energien består av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3AC5BA34-3B9F-324A-A0B3-76D102AE9B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778" y="3316087"/>
                <a:ext cx="5346348" cy="4320000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sz="2000" dirty="0"/>
                  <a:t> – kinetisk energi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2000" dirty="0"/>
                  <a:t> – potensiell energi (her: tyngde)</a:t>
                </a:r>
              </a:p>
              <a:p>
                <a14:m>
                  <m:oMath xmlns:m="http://schemas.openxmlformats.org/officeDocument/2006/math">
                    <m:r>
                      <a:rPr lang="nb-NO" sz="200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nb-NO" sz="2000" dirty="0"/>
                  <a:t> – indre energi (til molekylene, et mål på hvor mye molekylene vibrerer)</a:t>
                </a:r>
              </a:p>
              <a:p>
                <a:r>
                  <a:rPr lang="nb-NO" sz="2000" dirty="0"/>
                  <a:t>e kalles spesifikk energi (per masseenhet)</a:t>
                </a:r>
              </a:p>
            </p:txBody>
          </p:sp>
        </mc:Choice>
        <mc:Fallback xmlns="">
          <p:sp>
            <p:nvSpPr>
              <p:cNvPr id="42" name="Content Placeholder 3">
                <a:extLst>
                  <a:ext uri="{FF2B5EF4-FFF2-40B4-BE49-F238E27FC236}">
                    <a16:creationId xmlns:a16="http://schemas.microsoft.com/office/drawing/2014/main" id="{3AC5BA34-3B9F-324A-A0B3-76D102AE9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78" y="3316087"/>
                <a:ext cx="5346348" cy="4320000"/>
              </a:xfrm>
              <a:prstGeom prst="rect">
                <a:avLst/>
              </a:prstGeom>
              <a:blipFill>
                <a:blip r:embed="rId8"/>
                <a:stretch>
                  <a:fillRect l="-9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EB300E8-C789-1D42-AEE5-869EBADAFC21}"/>
              </a:ext>
            </a:extLst>
          </p:cNvPr>
          <p:cNvSpPr/>
          <p:nvPr/>
        </p:nvSpPr>
        <p:spPr>
          <a:xfrm>
            <a:off x="900496" y="3141000"/>
            <a:ext cx="3899504" cy="1025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84098" y="2246600"/>
                <a:ext cx="6516825" cy="4320000"/>
              </a:xfrm>
            </p:spPr>
            <p:txBody>
              <a:bodyPr/>
              <a:lstStyle/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𝑚𝑔𝑧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𝑔𝑧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2000" dirty="0"/>
                  <a:t>Innsatt i (den generelle) energilikningen: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4098" y="2246600"/>
                <a:ext cx="6516825" cy="4320000"/>
              </a:xfrm>
              <a:blipFill>
                <a:blip r:embed="rId9"/>
                <a:stretch>
                  <a:fillRect l="-2140" b="-24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3B6127D0-19D2-0847-B326-2054825D6584}"/>
              </a:ext>
            </a:extLst>
          </p:cNvPr>
          <p:cNvSpPr/>
          <p:nvPr/>
        </p:nvSpPr>
        <p:spPr>
          <a:xfrm>
            <a:off x="5541441" y="5182050"/>
            <a:ext cx="6530559" cy="910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8797F0-D9EB-684B-99CA-E47B0817C3A9}"/>
                  </a:ext>
                </a:extLst>
              </p:cNvPr>
              <p:cNvSpPr txBox="1"/>
              <p:nvPr/>
            </p:nvSpPr>
            <p:spPr>
              <a:xfrm>
                <a:off x="3609776" y="6246566"/>
                <a:ext cx="3014287" cy="461665"/>
              </a:xfrm>
              <a:prstGeom prst="rect">
                <a:avLst/>
              </a:prstGeom>
              <a:noFill/>
              <a:ln w="19050">
                <a:solidFill>
                  <a:srgbClr val="009D7F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sz="2400" dirty="0"/>
                  <a:t>Hva er enheten til </a:t>
                </a:r>
                <a14:m>
                  <m:oMath xmlns:m="http://schemas.openxmlformats.org/officeDocument/2006/math">
                    <m:r>
                      <a:rPr lang="nb-NO" sz="2400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nb-NO" sz="2400" dirty="0"/>
                  <a:t>?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8797F0-D9EB-684B-99CA-E47B0817C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776" y="6246566"/>
                <a:ext cx="3014287" cy="461665"/>
              </a:xfrm>
              <a:prstGeom prst="rect">
                <a:avLst/>
              </a:prstGeom>
              <a:blipFill>
                <a:blip r:embed="rId10"/>
                <a:stretch>
                  <a:fillRect l="-2917" t="-7895" r="-2083" b="-26316"/>
                </a:stretch>
              </a:blipFill>
              <a:ln w="19050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687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Kontrollvolumet kan utføre ulike typer arbeid på omgivelsene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7854579" y="1403683"/>
            <a:ext cx="3849688" cy="2205582"/>
            <a:chOff x="7076252" y="534061"/>
            <a:chExt cx="5406341" cy="38088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110111" y="534061"/>
                  <a:ext cx="292772" cy="49330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</m:acc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10111" y="534061"/>
                  <a:ext cx="292772" cy="493304"/>
                </a:xfrm>
                <a:prstGeom prst="rect">
                  <a:avLst/>
                </a:prstGeom>
                <a:blipFill>
                  <a:blip r:embed="rId4"/>
                  <a:stretch>
                    <a:fillRect l="-33333" t="-8696" r="-266667" b="-1304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57143" t="-21429" r="-50000" b="-11428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EB300E8-C789-1D42-AEE5-869EBADAFC21}"/>
              </a:ext>
            </a:extLst>
          </p:cNvPr>
          <p:cNvSpPr/>
          <p:nvPr/>
        </p:nvSpPr>
        <p:spPr>
          <a:xfrm>
            <a:off x="900496" y="3141000"/>
            <a:ext cx="3899504" cy="1025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84098" y="2246600"/>
                <a:ext cx="6516825" cy="4320000"/>
              </a:xfrm>
            </p:spPr>
            <p:txBody>
              <a:bodyPr/>
              <a:lstStyle/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4098" y="2246600"/>
                <a:ext cx="6516825" cy="4320000"/>
              </a:xfrm>
              <a:blipFill>
                <a:blip r:embed="rId6"/>
                <a:stretch>
                  <a:fillRect b="-279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3B6127D0-19D2-0847-B326-2054825D6584}"/>
              </a:ext>
            </a:extLst>
          </p:cNvPr>
          <p:cNvSpPr/>
          <p:nvPr/>
        </p:nvSpPr>
        <p:spPr>
          <a:xfrm>
            <a:off x="5541441" y="5182050"/>
            <a:ext cx="6530559" cy="910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43EFDA0-2565-4A42-B330-6D631DE0FF3D}"/>
              </a:ext>
            </a:extLst>
          </p:cNvPr>
          <p:cNvGrpSpPr/>
          <p:nvPr/>
        </p:nvGrpSpPr>
        <p:grpSpPr>
          <a:xfrm>
            <a:off x="7045730" y="3915843"/>
            <a:ext cx="4820172" cy="1173174"/>
            <a:chOff x="5964690" y="3479826"/>
            <a:chExt cx="4820172" cy="1173174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ED8FFBC-6CC0-2144-8DF0-FE4F44865268}"/>
                </a:ext>
              </a:extLst>
            </p:cNvPr>
            <p:cNvSpPr/>
            <p:nvPr/>
          </p:nvSpPr>
          <p:spPr>
            <a:xfrm>
              <a:off x="7678800" y="3573000"/>
              <a:ext cx="2520000" cy="108000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386B987-E8C9-744A-8DE4-493A95D224F1}"/>
                </a:ext>
              </a:extLst>
            </p:cNvPr>
            <p:cNvCxnSpPr/>
            <p:nvPr/>
          </p:nvCxnSpPr>
          <p:spPr>
            <a:xfrm>
              <a:off x="7032000" y="4077000"/>
              <a:ext cx="115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0A09854-A3F2-1A4B-9E30-E6E7486A08DB}"/>
                </a:ext>
              </a:extLst>
            </p:cNvPr>
            <p:cNvSpPr txBox="1"/>
            <p:nvPr/>
          </p:nvSpPr>
          <p:spPr>
            <a:xfrm>
              <a:off x="8184000" y="3861000"/>
              <a:ext cx="15840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b-NO" dirty="0"/>
                <a:t>Pumpe/turbin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7FF92C4-722B-6A40-B1D1-12C787087F2E}"/>
                </a:ext>
              </a:extLst>
            </p:cNvPr>
            <p:cNvSpPr txBox="1"/>
            <p:nvPr/>
          </p:nvSpPr>
          <p:spPr>
            <a:xfrm>
              <a:off x="10231220" y="3479826"/>
              <a:ext cx="55364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b-NO" sz="1400" dirty="0">
                  <a:solidFill>
                    <a:srgbClr val="FF0000"/>
                  </a:solidFill>
                </a:rPr>
                <a:t>CV</a:t>
              </a:r>
              <a:endParaRPr lang="nb-NO" dirty="0">
                <a:solidFill>
                  <a:srgbClr val="FF0000"/>
                </a:solidFill>
              </a:endParaRPr>
            </a:p>
          </p:txBody>
        </p:sp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893C06AA-58B0-3046-B60F-3F9D172438B1}"/>
                </a:ext>
              </a:extLst>
            </p:cNvPr>
            <p:cNvSpPr/>
            <p:nvPr/>
          </p:nvSpPr>
          <p:spPr>
            <a:xfrm>
              <a:off x="7215714" y="3789000"/>
              <a:ext cx="318657" cy="576000"/>
            </a:xfrm>
            <a:prstGeom prst="arc">
              <a:avLst>
                <a:gd name="adj1" fmla="val 16200000"/>
                <a:gd name="adj2" fmla="val 6520013"/>
              </a:avLst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86BE4108-60E7-0544-B4FB-D06EC784F5AB}"/>
                    </a:ext>
                  </a:extLst>
                </p:cNvPr>
                <p:cNvSpPr/>
                <p:nvPr/>
              </p:nvSpPr>
              <p:spPr>
                <a:xfrm>
                  <a:off x="5964690" y="3636006"/>
                  <a:ext cx="1417439" cy="37798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i="0"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shaft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86BE4108-60E7-0544-B4FB-D06EC784F5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4690" y="3636006"/>
                  <a:ext cx="1417439" cy="37798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4427A10F-8E9B-A449-A7BE-A834DAB4B0D9}"/>
              </a:ext>
            </a:extLst>
          </p:cNvPr>
          <p:cNvSpPr txBox="1"/>
          <p:nvPr/>
        </p:nvSpPr>
        <p:spPr>
          <a:xfrm>
            <a:off x="5733855" y="6413027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C292799-C659-E248-9C82-95096F05C56A}"/>
              </a:ext>
            </a:extLst>
          </p:cNvPr>
          <p:cNvSpPr txBox="1"/>
          <p:nvPr/>
        </p:nvSpPr>
        <p:spPr>
          <a:xfrm>
            <a:off x="4837393" y="6393926"/>
            <a:ext cx="69215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A127A67-49AC-9145-A56E-FC9833D46284}"/>
              </a:ext>
            </a:extLst>
          </p:cNvPr>
          <p:cNvCxnSpPr>
            <a:cxnSpLocks/>
            <a:stCxn id="51" idx="0"/>
          </p:cNvCxnSpPr>
          <p:nvPr/>
        </p:nvCxnSpPr>
        <p:spPr>
          <a:xfrm flipV="1">
            <a:off x="6071224" y="5954142"/>
            <a:ext cx="111790" cy="458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C3F3839-D0A5-9A40-A83E-80BCF00D23BA}"/>
              </a:ext>
            </a:extLst>
          </p:cNvPr>
          <p:cNvCxnSpPr>
            <a:cxnSpLocks/>
          </p:cNvCxnSpPr>
          <p:nvPr/>
        </p:nvCxnSpPr>
        <p:spPr>
          <a:xfrm flipV="1">
            <a:off x="5272626" y="5935040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386FCAC-C797-0F40-96F5-C28575B2D3A3}"/>
              </a:ext>
            </a:extLst>
          </p:cNvPr>
          <p:cNvSpPr txBox="1"/>
          <p:nvPr/>
        </p:nvSpPr>
        <p:spPr>
          <a:xfrm>
            <a:off x="7184071" y="6360428"/>
            <a:ext cx="168428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616A954-F621-764D-BFCA-7E5FB29DA00A}"/>
              </a:ext>
            </a:extLst>
          </p:cNvPr>
          <p:cNvCxnSpPr>
            <a:cxnSpLocks/>
          </p:cNvCxnSpPr>
          <p:nvPr/>
        </p:nvCxnSpPr>
        <p:spPr>
          <a:xfrm flipH="1" flipV="1">
            <a:off x="7897411" y="6143811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BAFE521-CA39-EB48-8BF2-7CE3309657DB}"/>
              </a:ext>
            </a:extLst>
          </p:cNvPr>
          <p:cNvSpPr txBox="1"/>
          <p:nvPr/>
        </p:nvSpPr>
        <p:spPr>
          <a:xfrm>
            <a:off x="10121147" y="6428100"/>
            <a:ext cx="9956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E884AE3-87E5-3E47-B80C-EFDBE2C22F05}"/>
              </a:ext>
            </a:extLst>
          </p:cNvPr>
          <p:cNvCxnSpPr>
            <a:cxnSpLocks/>
          </p:cNvCxnSpPr>
          <p:nvPr/>
        </p:nvCxnSpPr>
        <p:spPr>
          <a:xfrm flipH="1" flipV="1">
            <a:off x="10362332" y="6211485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8261" y="1800000"/>
                <a:ext cx="5758872" cy="4320000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nb-NO" dirty="0"/>
                  <a:t>Arbeid utført av kontrollvolum på omgivelsene har tre bidrag</a:t>
                </a:r>
              </a:p>
              <a:p>
                <a:pPr lvl="1"/>
                <a:r>
                  <a:rPr lang="nb-NO" dirty="0"/>
                  <a:t>Arbeid utført av trykkrefter,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nb-NO" smtClean="0">
                            <a:latin typeface="Cambria Math" panose="02040503050406030204" pitchFamily="18" charset="0"/>
                          </a:rPr>
                          <m:t>pr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Arbeid utført av viskøse skjærkrefter,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nb-NO" smtClean="0">
                            <a:latin typeface="Cambria Math" panose="02040503050406030204" pitchFamily="18" charset="0"/>
                          </a:rPr>
                          <m:t>v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Arbeid utført av maskiner i strømningen (pumper/turbiner),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nb-NO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Altså: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61" y="1800000"/>
                <a:ext cx="5758872" cy="4320000"/>
              </a:xfrm>
              <a:prstGeom prst="rect">
                <a:avLst/>
              </a:prstGeom>
              <a:blipFill>
                <a:blip r:embed="rId8"/>
                <a:stretch>
                  <a:fillRect l="-1538" t="-11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347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Kontrollvolumet kan utføre ulike typer arbeid på omgivelsene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8183999" y="1403683"/>
            <a:ext cx="3520267" cy="2025317"/>
            <a:chOff x="7076252" y="534061"/>
            <a:chExt cx="5406341" cy="38088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blipFill>
                  <a:blip r:embed="rId4"/>
                  <a:stretch>
                    <a:fillRect l="-43750" t="-8696" r="-50000" b="-869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53846" t="-23077" r="-61538" b="-12307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EB300E8-C789-1D42-AEE5-869EBADAFC21}"/>
              </a:ext>
            </a:extLst>
          </p:cNvPr>
          <p:cNvSpPr/>
          <p:nvPr/>
        </p:nvSpPr>
        <p:spPr>
          <a:xfrm>
            <a:off x="900496" y="3141000"/>
            <a:ext cx="3899504" cy="1025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96222" y="-14973"/>
                <a:ext cx="7694023" cy="3219030"/>
              </a:xfrm>
            </p:spPr>
            <p:txBody>
              <a:bodyPr/>
              <a:lstStyle/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𝑝𝑟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96222" y="-14973"/>
                <a:ext cx="7694023" cy="3219030"/>
              </a:xfrm>
              <a:blipFill>
                <a:blip r:embed="rId6"/>
                <a:stretch>
                  <a:fillRect l="-329" r="-329" b="-712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3B6127D0-19D2-0847-B326-2054825D6584}"/>
              </a:ext>
            </a:extLst>
          </p:cNvPr>
          <p:cNvSpPr/>
          <p:nvPr/>
        </p:nvSpPr>
        <p:spPr>
          <a:xfrm>
            <a:off x="2781220" y="3389592"/>
            <a:ext cx="6530559" cy="910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27A10F-8E9B-A449-A7BE-A834DAB4B0D9}"/>
              </a:ext>
            </a:extLst>
          </p:cNvPr>
          <p:cNvSpPr txBox="1"/>
          <p:nvPr/>
        </p:nvSpPr>
        <p:spPr>
          <a:xfrm>
            <a:off x="2288974" y="3956747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C292799-C659-E248-9C82-95096F05C56A}"/>
              </a:ext>
            </a:extLst>
          </p:cNvPr>
          <p:cNvSpPr txBox="1"/>
          <p:nvPr/>
        </p:nvSpPr>
        <p:spPr>
          <a:xfrm>
            <a:off x="554082" y="4166547"/>
            <a:ext cx="69215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C3F3839-D0A5-9A40-A83E-80BCF00D23BA}"/>
              </a:ext>
            </a:extLst>
          </p:cNvPr>
          <p:cNvCxnSpPr>
            <a:cxnSpLocks/>
          </p:cNvCxnSpPr>
          <p:nvPr/>
        </p:nvCxnSpPr>
        <p:spPr>
          <a:xfrm flipV="1">
            <a:off x="989315" y="3707661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386FCAC-C797-0F40-96F5-C28575B2D3A3}"/>
              </a:ext>
            </a:extLst>
          </p:cNvPr>
          <p:cNvSpPr txBox="1"/>
          <p:nvPr/>
        </p:nvSpPr>
        <p:spPr>
          <a:xfrm>
            <a:off x="4120321" y="4098875"/>
            <a:ext cx="168428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616A954-F621-764D-BFCA-7E5FB29DA00A}"/>
              </a:ext>
            </a:extLst>
          </p:cNvPr>
          <p:cNvCxnSpPr>
            <a:cxnSpLocks/>
          </p:cNvCxnSpPr>
          <p:nvPr/>
        </p:nvCxnSpPr>
        <p:spPr>
          <a:xfrm flipH="1" flipV="1">
            <a:off x="4833661" y="3882258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BAFE521-CA39-EB48-8BF2-7CE3309657DB}"/>
              </a:ext>
            </a:extLst>
          </p:cNvPr>
          <p:cNvSpPr txBox="1"/>
          <p:nvPr/>
        </p:nvSpPr>
        <p:spPr>
          <a:xfrm>
            <a:off x="7057397" y="4166547"/>
            <a:ext cx="9956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E884AE3-87E5-3E47-B80C-EFDBE2C22F05}"/>
              </a:ext>
            </a:extLst>
          </p:cNvPr>
          <p:cNvCxnSpPr>
            <a:cxnSpLocks/>
          </p:cNvCxnSpPr>
          <p:nvPr/>
        </p:nvCxnSpPr>
        <p:spPr>
          <a:xfrm flipH="1" flipV="1">
            <a:off x="7298582" y="3949932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0000" y="1800000"/>
                <a:ext cx="8679262" cy="4320000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nb-NO" dirty="0"/>
                  <a:t>Arbeid utført av kontrollvolum på omgivelsene har tre bidrag:</a:t>
                </a:r>
              </a:p>
              <a:p>
                <a:r>
                  <a:rPr lang="nb-NO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b-NO" sz="2000" dirty="0"/>
                  <a:t> </a:t>
                </a:r>
                <a:r>
                  <a:rPr lang="nb-NO" sz="1800" dirty="0"/>
                  <a:t>trykkarbeid + viskøst arbeid + turbinarbeid</a:t>
                </a:r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00" y="1800000"/>
                <a:ext cx="8679262" cy="4320000"/>
              </a:xfrm>
              <a:prstGeom prst="rect">
                <a:avLst/>
              </a:prstGeom>
              <a:blipFill>
                <a:blip r:embed="rId7"/>
                <a:stretch>
                  <a:fillRect l="-1022" t="-11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Brace 4">
            <a:extLst>
              <a:ext uri="{FF2B5EF4-FFF2-40B4-BE49-F238E27FC236}">
                <a16:creationId xmlns:a16="http://schemas.microsoft.com/office/drawing/2014/main" id="{CDE7141E-7B80-CB42-B1B7-2A672B1D9D09}"/>
              </a:ext>
            </a:extLst>
          </p:cNvPr>
          <p:cNvSpPr/>
          <p:nvPr/>
        </p:nvSpPr>
        <p:spPr>
          <a:xfrm rot="5400000">
            <a:off x="2517846" y="3004453"/>
            <a:ext cx="197847" cy="14561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02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Kontrollvolumet kan utføre ulike typer arbeid på omgivelsene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8183999" y="1403683"/>
            <a:ext cx="3520267" cy="2025317"/>
            <a:chOff x="7076252" y="534061"/>
            <a:chExt cx="5406341" cy="38088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blipFill>
                  <a:blip r:embed="rId4"/>
                  <a:stretch>
                    <a:fillRect l="-43750" t="-8696" r="-50000" b="-8696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53846" t="-23077" r="-61538" b="-12307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EB300E8-C789-1D42-AEE5-869EBADAFC21}"/>
              </a:ext>
            </a:extLst>
          </p:cNvPr>
          <p:cNvSpPr/>
          <p:nvPr/>
        </p:nvSpPr>
        <p:spPr>
          <a:xfrm>
            <a:off x="900496" y="3141000"/>
            <a:ext cx="3899504" cy="1025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96222" y="-14973"/>
                <a:ext cx="7694023" cy="3219030"/>
              </a:xfrm>
            </p:spPr>
            <p:txBody>
              <a:bodyPr/>
              <a:lstStyle/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𝑝𝑟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Content Placeholder 7">
                <a:extLst>
                  <a:ext uri="{FF2B5EF4-FFF2-40B4-BE49-F238E27FC236}">
                    <a16:creationId xmlns:a16="http://schemas.microsoft.com/office/drawing/2014/main" id="{A8B0971F-8581-9E4D-9229-9A357970C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96222" y="-14973"/>
                <a:ext cx="7694023" cy="3219030"/>
              </a:xfrm>
              <a:blipFill>
                <a:blip r:embed="rId6"/>
                <a:stretch>
                  <a:fillRect l="-329" r="-329" b="-712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3B6127D0-19D2-0847-B326-2054825D6584}"/>
              </a:ext>
            </a:extLst>
          </p:cNvPr>
          <p:cNvSpPr/>
          <p:nvPr/>
        </p:nvSpPr>
        <p:spPr>
          <a:xfrm>
            <a:off x="2781220" y="3389592"/>
            <a:ext cx="6530559" cy="910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27A10F-8E9B-A449-A7BE-A834DAB4B0D9}"/>
              </a:ext>
            </a:extLst>
          </p:cNvPr>
          <p:cNvSpPr txBox="1"/>
          <p:nvPr/>
        </p:nvSpPr>
        <p:spPr>
          <a:xfrm>
            <a:off x="2288974" y="3956747"/>
            <a:ext cx="67473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Arbeid</a:t>
            </a:r>
            <a:endParaRPr lang="en-US" sz="12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C292799-C659-E248-9C82-95096F05C56A}"/>
              </a:ext>
            </a:extLst>
          </p:cNvPr>
          <p:cNvSpPr txBox="1"/>
          <p:nvPr/>
        </p:nvSpPr>
        <p:spPr>
          <a:xfrm>
            <a:off x="554082" y="4166547"/>
            <a:ext cx="69215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Varme</a:t>
            </a:r>
            <a:endParaRPr lang="en-US" sz="12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C3F3839-D0A5-9A40-A83E-80BCF00D23BA}"/>
              </a:ext>
            </a:extLst>
          </p:cNvPr>
          <p:cNvCxnSpPr>
            <a:cxnSpLocks/>
          </p:cNvCxnSpPr>
          <p:nvPr/>
        </p:nvCxnSpPr>
        <p:spPr>
          <a:xfrm flipV="1">
            <a:off x="989315" y="3707661"/>
            <a:ext cx="406907" cy="397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386FCAC-C797-0F40-96F5-C28575B2D3A3}"/>
              </a:ext>
            </a:extLst>
          </p:cNvPr>
          <p:cNvSpPr txBox="1"/>
          <p:nvPr/>
        </p:nvSpPr>
        <p:spPr>
          <a:xfrm>
            <a:off x="4120321" y="4098875"/>
            <a:ext cx="168428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Energiakkumulering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616A954-F621-764D-BFCA-7E5FB29DA00A}"/>
              </a:ext>
            </a:extLst>
          </p:cNvPr>
          <p:cNvCxnSpPr>
            <a:cxnSpLocks/>
          </p:cNvCxnSpPr>
          <p:nvPr/>
        </p:nvCxnSpPr>
        <p:spPr>
          <a:xfrm flipH="1" flipV="1">
            <a:off x="4833661" y="3882258"/>
            <a:ext cx="19807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BAFE521-CA39-EB48-8BF2-7CE3309657DB}"/>
              </a:ext>
            </a:extLst>
          </p:cNvPr>
          <p:cNvSpPr txBox="1"/>
          <p:nvPr/>
        </p:nvSpPr>
        <p:spPr>
          <a:xfrm>
            <a:off x="7057397" y="4166547"/>
            <a:ext cx="9956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Energifluks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E884AE3-87E5-3E47-B80C-EFDBE2C22F05}"/>
              </a:ext>
            </a:extLst>
          </p:cNvPr>
          <p:cNvCxnSpPr>
            <a:cxnSpLocks/>
          </p:cNvCxnSpPr>
          <p:nvPr/>
        </p:nvCxnSpPr>
        <p:spPr>
          <a:xfrm flipH="1" flipV="1">
            <a:off x="7298582" y="3949932"/>
            <a:ext cx="88742" cy="216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0000" y="1800000"/>
                <a:ext cx="8679262" cy="4320000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nb-NO" dirty="0"/>
                  <a:t>Arbeid utført av kontrollvolum på omgivelsene har tre bidrag:</a:t>
                </a:r>
              </a:p>
              <a:p>
                <a:r>
                  <a:rPr lang="nb-NO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b-NO" sz="2000" dirty="0"/>
                  <a:t> </a:t>
                </a:r>
                <a:r>
                  <a:rPr lang="nb-NO" sz="1800" dirty="0"/>
                  <a:t>trykkarbeid + viskøst arbeid + turbinarbeid</a:t>
                </a:r>
                <a:r>
                  <a:rPr lang="nb-NO" dirty="0"/>
                  <a:t> 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Trykkarbeidet kan innlemmes i fluksleddet på høyre side, og indre energi kan skrives som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nb-NO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cv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00" y="1800000"/>
                <a:ext cx="8679262" cy="4320000"/>
              </a:xfrm>
              <a:prstGeom prst="rect">
                <a:avLst/>
              </a:prstGeom>
              <a:blipFill>
                <a:blip r:embed="rId7"/>
                <a:stretch>
                  <a:fillRect l="-1022" t="-1173" b="-249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Brace 4">
            <a:extLst>
              <a:ext uri="{FF2B5EF4-FFF2-40B4-BE49-F238E27FC236}">
                <a16:creationId xmlns:a16="http://schemas.microsoft.com/office/drawing/2014/main" id="{CDE7141E-7B80-CB42-B1B7-2A672B1D9D09}"/>
              </a:ext>
            </a:extLst>
          </p:cNvPr>
          <p:cNvSpPr/>
          <p:nvPr/>
        </p:nvSpPr>
        <p:spPr>
          <a:xfrm rot="5400000">
            <a:off x="2517846" y="3004453"/>
            <a:ext cx="197847" cy="145614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2CC39-B2B4-0B42-B4EF-B738E5976F74}"/>
              </a:ext>
            </a:extLst>
          </p:cNvPr>
          <p:cNvSpPr txBox="1"/>
          <p:nvPr/>
        </p:nvSpPr>
        <p:spPr>
          <a:xfrm>
            <a:off x="9125693" y="587151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Likn. 7.20 (EFM)</a:t>
            </a:r>
          </a:p>
        </p:txBody>
      </p:sp>
    </p:spTree>
    <p:extLst>
      <p:ext uri="{BB962C8B-B14F-4D97-AF65-F5344CB8AC3E}">
        <p14:creationId xmlns:p14="http://schemas.microsoft.com/office/powerpoint/2010/main" val="282509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pr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pr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pu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:endParaRPr lang="nb-NO" sz="16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sz="1600" i="0">
                              <a:latin typeface="Cambria Math" panose="02040503050406030204" pitchFamily="18" charset="0"/>
                            </a:rPr>
                            <m:t>pr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1" i="0">
                              <a:latin typeface="Cambria Math" panose="02040503050406030204" pitchFamily="18" charset="0"/>
                            </a:rPr>
                            <m:t>𝐝𝐀</m:t>
                          </m:r>
                          <m:r>
                            <m:rPr>
                              <m:nor/>
                            </m:rPr>
                            <a:rPr lang="nb-NO" sz="1600" b="1" dirty="0"/>
                            <m:t> </m:t>
                          </m:r>
                        </m:e>
                      </m:nary>
                    </m:oMath>
                  </m:oMathPara>
                </a14:m>
                <a:endParaRPr lang="nb-NO" sz="1600" dirty="0"/>
              </a:p>
              <a:p>
                <a:r>
                  <a:rPr lang="nb-NO" dirty="0"/>
                  <a:t>Kombiner og få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ac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1" i="0">
                              <a:latin typeface="Cambria Math" panose="02040503050406030204" pitchFamily="18" charset="0"/>
                            </a:rPr>
                            <m:t>𝐝𝐀</m:t>
                          </m:r>
                          <m:r>
                            <m:rPr>
                              <m:nor/>
                            </m:rPr>
                            <a:rPr lang="nb-NO" sz="1600" b="1" dirty="0"/>
                            <m:t> </m:t>
                          </m:r>
                        </m:e>
                      </m:nary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acc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𝐀</m:t>
                          </m:r>
                          <m:r>
                            <m:rPr>
                              <m:nor/>
                            </m:rPr>
                            <a:rPr lang="nb-NO" sz="1600" b="1" dirty="0"/>
                            <m:t> </m:t>
                          </m:r>
                        </m:e>
                      </m:nary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sz="16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acc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𝑔𝑧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sz="1600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67" t="-26516" b="-437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Detaljer her...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C49AA1E-6D24-4E96-B841-D1EAA5E917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40000" y="2493000"/>
                <a:ext cx="3875739" cy="1413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transportteoremet (RTT) med termodynamikkens 1. lov (TD1)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Skriv energi som summen av indre energi, kinetisk energi og potensiell energi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Del opp arbeidet i TD1 i ulike typer arbeid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Finn et uttrykk for arbeidet til trykkreftene i kontrollflatene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>
                    <a:solidFill>
                      <a:srgbClr val="FF0000"/>
                    </a:solidFill>
                  </a:rPr>
                  <a:t>Bruk 1 – 4 og ordne likningen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stasjonær strømning + ett innløp og ett utløp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r>
                      <a:rPr lang="nb-NO" sz="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800" i="1">
                        <a:latin typeface="Cambria Math" panose="02040503050406030204" pitchFamily="18" charset="0"/>
                      </a:rPr>
                      <m:t>𝑔𝑧</m:t>
                    </m:r>
                  </m:oMath>
                </a14:m>
                <a:r>
                  <a:rPr lang="nb-NO" sz="800" dirty="0"/>
                  <a:t> og temperatur konstant over kontrollflaten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Definer korreksjonsfaktoren </a:t>
                </a:r>
                <a14:m>
                  <m:oMath xmlns:m="http://schemas.openxmlformats.org/officeDocument/2006/math">
                    <m:r>
                      <a:rPr lang="nb-NO" sz="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sz="800" dirty="0"/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</a:t>
                </a:r>
                <a14:m>
                  <m:oMath xmlns:m="http://schemas.openxmlformats.org/officeDocument/2006/math">
                    <m:r>
                      <a:rPr lang="nb-NO" sz="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sz="800" dirty="0"/>
                  <a:t> og gjør en del algebra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Definer energihøyde for pumpe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800" dirty="0"/>
                  <a:t>) og turbin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sz="800" dirty="0"/>
                  <a:t>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Innfør 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sz="800" dirty="0"/>
                  <a:t> og vi er ferdige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C49AA1E-6D24-4E96-B841-D1EAA5E91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000" y="2493000"/>
                <a:ext cx="3875739" cy="1413000"/>
              </a:xfrm>
              <a:prstGeom prst="rect">
                <a:avLst/>
              </a:prstGeom>
              <a:blipFill>
                <a:blip r:embed="rId3"/>
                <a:stretch>
                  <a:fillRect l="-1411" t="-21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Brace 2">
            <a:extLst>
              <a:ext uri="{FF2B5EF4-FFF2-40B4-BE49-F238E27FC236}">
                <a16:creationId xmlns:a16="http://schemas.microsoft.com/office/drawing/2014/main" id="{80391B3A-0DAC-194D-98E4-FEA5A29A7B45}"/>
              </a:ext>
            </a:extLst>
          </p:cNvPr>
          <p:cNvSpPr/>
          <p:nvPr/>
        </p:nvSpPr>
        <p:spPr>
          <a:xfrm rot="5400000">
            <a:off x="8004000" y="6261358"/>
            <a:ext cx="288000" cy="648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5B515E-7952-AA45-98A5-3313DB636DAB}"/>
                  </a:ext>
                </a:extLst>
              </p:cNvPr>
              <p:cNvSpPr txBox="1"/>
              <p:nvPr/>
            </p:nvSpPr>
            <p:spPr>
              <a:xfrm>
                <a:off x="8148000" y="6609615"/>
                <a:ext cx="1963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5B515E-7952-AA45-98A5-3313DB636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000" y="6609615"/>
                <a:ext cx="196336" cy="276999"/>
              </a:xfrm>
              <a:prstGeom prst="rect">
                <a:avLst/>
              </a:prstGeom>
              <a:blipFill>
                <a:blip r:embed="rId4"/>
                <a:stretch>
                  <a:fillRect l="-23529" r="-17647"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517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Fluksleddene kan skrives på en enklere måte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8904000" y="1384396"/>
            <a:ext cx="3088264" cy="2025318"/>
            <a:chOff x="7076252" y="534061"/>
            <a:chExt cx="5406341" cy="38088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blipFill>
                  <a:blip r:embed="rId4"/>
                  <a:stretch>
                    <a:fillRect l="-42857" t="-8333" r="-71429" b="-833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63636" t="-23077" r="-90909" b="-13076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660" y="1516089"/>
                <a:ext cx="11532604" cy="1025026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nb-NO" dirty="0"/>
                  <a:t>Den generelle energilikningen: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nb-NO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cv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</m:oMath>
                </a14:m>
                <a:endParaRPr lang="nb-NO" sz="2000" b="1" dirty="0"/>
              </a:p>
              <a:p>
                <a:endParaRPr lang="nb-NO" dirty="0"/>
              </a:p>
              <a:p>
                <a:r>
                  <a:rPr lang="nb-NO" dirty="0"/>
                  <a:t>Forenkling av fluksleddet:</a:t>
                </a:r>
              </a:p>
              <a:p>
                <a:pPr marL="0" indent="0">
                  <a:buNone/>
                </a:pPr>
                <a:r>
                  <a:rPr lang="nb-NO" dirty="0"/>
                  <a:t>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𝑔𝑧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𝑢𝑡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𝑔𝑧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𝑖𝑛𝑛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𝑖𝑛𝑛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60" y="1516089"/>
                <a:ext cx="11532604" cy="1025026"/>
              </a:xfrm>
              <a:prstGeom prst="rect">
                <a:avLst/>
              </a:prstGeom>
              <a:blipFill>
                <a:blip r:embed="rId6"/>
                <a:stretch>
                  <a:fillRect l="-4290" t="-6098" b="-251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C167582A-AEBC-D848-AA9D-902A3E706D05}"/>
              </a:ext>
            </a:extLst>
          </p:cNvPr>
          <p:cNvSpPr/>
          <p:nvPr/>
        </p:nvSpPr>
        <p:spPr>
          <a:xfrm>
            <a:off x="5383080" y="1993520"/>
            <a:ext cx="2952000" cy="627334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06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Fluksleddene kan skrives på en enklere måte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8904000" y="1384396"/>
            <a:ext cx="3088264" cy="2025318"/>
            <a:chOff x="7076252" y="534061"/>
            <a:chExt cx="5406341" cy="38088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blipFill>
                  <a:blip r:embed="rId4"/>
                  <a:stretch>
                    <a:fillRect l="-42857" t="-8333" r="-71429" b="-833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63636" t="-23077" r="-90909" b="-13076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660" y="1516089"/>
                <a:ext cx="11532604" cy="1025026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nb-NO" dirty="0"/>
                  <a:t>Den generelle energilikningen: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nb-NO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cv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</m:oMath>
                </a14:m>
                <a:endParaRPr lang="nb-NO" sz="2000" b="1" dirty="0"/>
              </a:p>
              <a:p>
                <a:endParaRPr lang="nb-NO" dirty="0"/>
              </a:p>
              <a:p>
                <a:r>
                  <a:rPr lang="nb-NO" dirty="0"/>
                  <a:t>Forenkling av fluksleddet:</a:t>
                </a:r>
              </a:p>
              <a:p>
                <a:pPr marL="0" indent="0">
                  <a:buNone/>
                </a:pPr>
                <a:r>
                  <a:rPr lang="nb-NO" dirty="0"/>
                  <a:t>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𝑔𝑧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𝑢𝑡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𝑔𝑧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𝑖𝑛𝑛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𝑖𝑛𝑛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60" y="1516089"/>
                <a:ext cx="11532604" cy="1025026"/>
              </a:xfrm>
              <a:prstGeom prst="rect">
                <a:avLst/>
              </a:prstGeom>
              <a:blipFill>
                <a:blip r:embed="rId6"/>
                <a:stretch>
                  <a:fillRect l="-4290" t="-6098" b="-251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C167582A-AEBC-D848-AA9D-902A3E706D05}"/>
              </a:ext>
            </a:extLst>
          </p:cNvPr>
          <p:cNvSpPr/>
          <p:nvPr/>
        </p:nvSpPr>
        <p:spPr>
          <a:xfrm>
            <a:off x="5403137" y="1992410"/>
            <a:ext cx="2952000" cy="680398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F26B39-8493-B147-9D03-E66ACD40FE88}"/>
              </a:ext>
            </a:extLst>
          </p:cNvPr>
          <p:cNvSpPr txBox="1"/>
          <p:nvPr/>
        </p:nvSpPr>
        <p:spPr>
          <a:xfrm>
            <a:off x="1714951" y="5080301"/>
            <a:ext cx="9022022" cy="52322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txBody>
          <a:bodyPr wrap="none" rtlCol="0">
            <a:spAutoFit/>
          </a:bodyPr>
          <a:lstStyle/>
          <a:p>
            <a:r>
              <a:rPr lang="nb-NO" sz="2800" dirty="0"/>
              <a:t>Hvilke antakelser har vi gjort for å forenkle fluksleddet? </a:t>
            </a:r>
          </a:p>
        </p:txBody>
      </p:sp>
    </p:spTree>
    <p:extLst>
      <p:ext uri="{BB962C8B-B14F-4D97-AF65-F5344CB8AC3E}">
        <p14:creationId xmlns:p14="http://schemas.microsoft.com/office/powerpoint/2010/main" val="167369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Fluksleddene kan skrives på en enklere måte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8904000" y="1384396"/>
            <a:ext cx="3088264" cy="2025318"/>
            <a:chOff x="7076252" y="534061"/>
            <a:chExt cx="5406341" cy="38088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blipFill>
                  <a:blip r:embed="rId4"/>
                  <a:stretch>
                    <a:fillRect l="-42857" t="-8333" r="-71429" b="-833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63636" t="-23077" r="-90909" b="-13076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660" y="1516089"/>
                <a:ext cx="11532604" cy="1025026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nb-NO" dirty="0"/>
                  <a:t>Den generelle energilikningen: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nb-NO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cv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</m:oMath>
                </a14:m>
                <a:endParaRPr lang="nb-NO" sz="2000" b="1" dirty="0"/>
              </a:p>
              <a:p>
                <a:endParaRPr lang="nb-NO" dirty="0"/>
              </a:p>
              <a:p>
                <a:r>
                  <a:rPr lang="nb-NO" dirty="0"/>
                  <a:t>Forenkling av fluksleddet:</a:t>
                </a:r>
              </a:p>
              <a:p>
                <a:pPr marL="0" indent="0">
                  <a:buNone/>
                </a:pPr>
                <a:r>
                  <a:rPr lang="nb-NO" dirty="0"/>
                  <a:t>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𝑔𝑧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𝑢𝑡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𝑔𝑧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𝑖𝑛𝑛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𝑖𝑛𝑛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60" y="1516089"/>
                <a:ext cx="11532604" cy="1025026"/>
              </a:xfrm>
              <a:prstGeom prst="rect">
                <a:avLst/>
              </a:prstGeom>
              <a:blipFill>
                <a:blip r:embed="rId6"/>
                <a:stretch>
                  <a:fillRect l="-4290" t="-6098" b="-251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C167582A-AEBC-D848-AA9D-902A3E706D05}"/>
              </a:ext>
            </a:extLst>
          </p:cNvPr>
          <p:cNvSpPr/>
          <p:nvPr/>
        </p:nvSpPr>
        <p:spPr>
          <a:xfrm>
            <a:off x="5342612" y="1959497"/>
            <a:ext cx="2952000" cy="680398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F26B39-8493-B147-9D03-E66ACD40FE88}"/>
              </a:ext>
            </a:extLst>
          </p:cNvPr>
          <p:cNvSpPr txBox="1"/>
          <p:nvPr/>
        </p:nvSpPr>
        <p:spPr>
          <a:xfrm>
            <a:off x="611346" y="4509000"/>
            <a:ext cx="8922635" cy="1815882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txBody>
          <a:bodyPr wrap="none" rtlCol="0">
            <a:spAutoFit/>
          </a:bodyPr>
          <a:lstStyle/>
          <a:p>
            <a:r>
              <a:rPr lang="nb-NO" sz="2800" dirty="0"/>
              <a:t>Hvilke antakelser har vi gjort for å forenkle fluksleddet?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dirty="0"/>
              <a:t>Konstant tetthet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dirty="0"/>
              <a:t>Hastigheten V varierer ikke over innløp og utløp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dirty="0"/>
              <a:t>Hastigheten V står normal på innløp</a:t>
            </a:r>
            <a:r>
              <a:rPr lang="nb-NO" sz="2800"/>
              <a:t>/utløp</a:t>
            </a:r>
          </a:p>
        </p:txBody>
      </p:sp>
    </p:spTree>
    <p:extLst>
      <p:ext uri="{BB962C8B-B14F-4D97-AF65-F5344CB8AC3E}">
        <p14:creationId xmlns:p14="http://schemas.microsoft.com/office/powerpoint/2010/main" val="238157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Viskøst arbeid er ofte lik null</a:t>
            </a:r>
            <a:endParaRPr lang="en-US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173D410E-B072-F848-8B32-77E0DA35C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06900" y="-1958879"/>
            <a:ext cx="16891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50C751-911E-544F-8C59-3DED408148AD}"/>
              </a:ext>
            </a:extLst>
          </p:cNvPr>
          <p:cNvGrpSpPr/>
          <p:nvPr/>
        </p:nvGrpSpPr>
        <p:grpSpPr>
          <a:xfrm>
            <a:off x="8904000" y="1384396"/>
            <a:ext cx="3088264" cy="2025318"/>
            <a:chOff x="7076252" y="534061"/>
            <a:chExt cx="5406341" cy="38088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22AE85-F6FB-404E-B6A6-432B99F10465}"/>
                </a:ext>
              </a:extLst>
            </p:cNvPr>
            <p:cNvSpPr/>
            <p:nvPr/>
          </p:nvSpPr>
          <p:spPr>
            <a:xfrm>
              <a:off x="8341835" y="1485358"/>
              <a:ext cx="3285600" cy="1980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C33ED-BC69-4846-AB17-3A151D471768}"/>
                </a:ext>
              </a:extLst>
            </p:cNvPr>
            <p:cNvSpPr txBox="1"/>
            <p:nvPr/>
          </p:nvSpPr>
          <p:spPr>
            <a:xfrm>
              <a:off x="11272170" y="3465358"/>
              <a:ext cx="39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CV</a:t>
              </a:r>
              <a:endParaRPr lang="nb-NO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997EAF4-1225-CD40-BE20-1B6965365B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5435" y="1004243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356FD00-54E7-2C4D-8E63-5A648DA18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99234" y="3141799"/>
              <a:ext cx="995668" cy="12011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/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ED982-6923-764A-8C52-533FC05F3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10112" y="534061"/>
                  <a:ext cx="292773" cy="537211"/>
                </a:xfrm>
                <a:prstGeom prst="rect">
                  <a:avLst/>
                </a:prstGeom>
                <a:blipFill>
                  <a:blip r:embed="rId4"/>
                  <a:stretch>
                    <a:fillRect l="-42857" t="-8333" r="-71429" b="-833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/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oMath>
                    </m:oMathPara>
                  </a14:m>
                  <a:endParaRPr lang="nb-NO" dirty="0"/>
                </a:p>
              </p:txBody>
            </p:sp>
          </mc:Choice>
          <mc:Fallback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890AF95-E493-EB4B-878A-7398DB8974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5116" y="3803645"/>
                  <a:ext cx="226344" cy="287515"/>
                </a:xfrm>
                <a:prstGeom prst="rect">
                  <a:avLst/>
                </a:prstGeom>
                <a:blipFill>
                  <a:blip r:embed="rId5"/>
                  <a:stretch>
                    <a:fillRect l="-63636" t="-23077" r="-90909" b="-130769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A97E3A3-F36B-994C-ADD3-442B2B3A7EBF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C18911F-0181-4143-A8AA-E5BEA8AE8436}"/>
                </a:ext>
              </a:extLst>
            </p:cNvPr>
            <p:cNvCxnSpPr>
              <a:cxnSpLocks/>
            </p:cNvCxnSpPr>
            <p:nvPr/>
          </p:nvCxnSpPr>
          <p:spPr>
            <a:xfrm>
              <a:off x="8099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BF1F1C-5993-344A-AD46-D2F735314710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637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61720-64F7-A447-BD0F-D38FB13E6B73}"/>
                </a:ext>
              </a:extLst>
            </p:cNvPr>
            <p:cNvCxnSpPr>
              <a:cxnSpLocks/>
            </p:cNvCxnSpPr>
            <p:nvPr/>
          </p:nvCxnSpPr>
          <p:spPr>
            <a:xfrm>
              <a:off x="11411435" y="2925358"/>
              <a:ext cx="4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6A05B43-B1F8-714A-8FAC-910728BEE93A}"/>
                </a:ext>
              </a:extLst>
            </p:cNvPr>
            <p:cNvCxnSpPr>
              <a:cxnSpLocks/>
            </p:cNvCxnSpPr>
            <p:nvPr/>
          </p:nvCxnSpPr>
          <p:spPr>
            <a:xfrm>
              <a:off x="7428648" y="2782475"/>
              <a:ext cx="60524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39C787-51EC-A34D-B6DB-5F450F3B1790}"/>
                </a:ext>
              </a:extLst>
            </p:cNvPr>
            <p:cNvSpPr txBox="1"/>
            <p:nvPr/>
          </p:nvSpPr>
          <p:spPr>
            <a:xfrm>
              <a:off x="7076252" y="2886984"/>
              <a:ext cx="1106393" cy="903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Energi inn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296DED-EAEC-9242-9E4A-527E5CEB665C}"/>
                </a:ext>
              </a:extLst>
            </p:cNvPr>
            <p:cNvSpPr txBox="1"/>
            <p:nvPr/>
          </p:nvSpPr>
          <p:spPr>
            <a:xfrm>
              <a:off x="11605429" y="2896767"/>
              <a:ext cx="877164" cy="111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 </a:t>
              </a:r>
            </a:p>
            <a:p>
              <a:r>
                <a:rPr lang="nb-NO" sz="1200" dirty="0"/>
                <a:t>ut + tap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5FA509-3D34-5246-9D6E-D7A092813D8A}"/>
                </a:ext>
              </a:extLst>
            </p:cNvPr>
            <p:cNvSpPr txBox="1"/>
            <p:nvPr/>
          </p:nvSpPr>
          <p:spPr>
            <a:xfrm>
              <a:off x="8463662" y="1697817"/>
              <a:ext cx="2310808" cy="478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/>
                <a:t>Energiakkumulering</a:t>
              </a:r>
              <a:endParaRPr lang="nb-NO" sz="1400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660" y="1516089"/>
                <a:ext cx="11532604" cy="1025026"/>
              </a:xfrm>
              <a:prstGeom prst="rect">
                <a:avLst/>
              </a:prstGeom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nb-NO" dirty="0"/>
                  <a:t>Den generelle energilikningen: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nb-NO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cv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𝑑𝑉</m:t>
                        </m:r>
                      </m:e>
                    </m:nary>
                    <m:r>
                      <a:rPr lang="nb-NO" sz="20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sup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2000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</m:oMath>
                </a14:m>
                <a:endParaRPr lang="nb-NO" sz="2000" b="1" dirty="0"/>
              </a:p>
              <a:p>
                <a:endParaRPr lang="nb-NO" dirty="0"/>
              </a:p>
              <a:p>
                <a:r>
                  <a:rPr lang="nb-NO" dirty="0"/>
                  <a:t>Forenkling av fluksleddet:</a:t>
                </a:r>
              </a:p>
              <a:p>
                <a:pPr marL="0" indent="0">
                  <a:buNone/>
                </a:pPr>
                <a:r>
                  <a:rPr lang="nb-NO" dirty="0"/>
                  <a:t>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𝑔𝑧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b="1">
                            <a:latin typeface="Cambria Math" panose="02040503050406030204" pitchFamily="18" charset="0"/>
                          </a:rPr>
                          <m:t>𝐕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1">
                            <a:latin typeface="Cambria Math" panose="02040503050406030204" pitchFamily="18" charset="0"/>
                          </a:rPr>
                          <m:t>𝐝𝐀</m:t>
                        </m:r>
                      </m:e>
                    </m:nary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𝑔𝑧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𝑢𝑡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𝑔𝑧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𝑖𝑛𝑛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𝑖𝑛𝑛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nb-NO" dirty="0"/>
                  <a:t> 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67" name="Content Placeholder 3">
                <a:extLst>
                  <a:ext uri="{FF2B5EF4-FFF2-40B4-BE49-F238E27FC236}">
                    <a16:creationId xmlns:a16="http://schemas.microsoft.com/office/drawing/2014/main" id="{0718A71F-CE55-3744-9F56-AC78C6A6D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60" y="1516089"/>
                <a:ext cx="11532604" cy="1025026"/>
              </a:xfrm>
              <a:prstGeom prst="rect">
                <a:avLst/>
              </a:prstGeom>
              <a:blipFill>
                <a:blip r:embed="rId6"/>
                <a:stretch>
                  <a:fillRect l="-4290" t="-6098" b="-251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C167582A-AEBC-D848-AA9D-902A3E706D05}"/>
              </a:ext>
            </a:extLst>
          </p:cNvPr>
          <p:cNvSpPr/>
          <p:nvPr/>
        </p:nvSpPr>
        <p:spPr>
          <a:xfrm>
            <a:off x="5382000" y="2008801"/>
            <a:ext cx="2952000" cy="6803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F26B39-8493-B147-9D03-E66ACD40FE88}"/>
              </a:ext>
            </a:extLst>
          </p:cNvPr>
          <p:cNvSpPr txBox="1"/>
          <p:nvPr/>
        </p:nvSpPr>
        <p:spPr>
          <a:xfrm>
            <a:off x="611346" y="4509000"/>
            <a:ext cx="8922635" cy="181588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nb-NO" sz="2800" dirty="0"/>
              <a:t>Hvilke antakelser har vi gjort for å forenkle fluksleddet?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dirty="0"/>
              <a:t>Konstant tetthet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dirty="0"/>
              <a:t>Hastigheten V varierer ikke over innløp og utløp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dirty="0"/>
              <a:t>Hastigheten V står normal på innløp</a:t>
            </a:r>
            <a:r>
              <a:rPr lang="nb-NO" sz="2800"/>
              <a:t>/utløp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A33F6CC0-BCBA-8345-9900-6F05D9E8E79D}"/>
              </a:ext>
            </a:extLst>
          </p:cNvPr>
          <p:cNvSpPr/>
          <p:nvPr/>
        </p:nvSpPr>
        <p:spPr>
          <a:xfrm rot="5400000">
            <a:off x="1782412" y="2224976"/>
            <a:ext cx="131176" cy="576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DE90C0-31DD-A849-B19E-B2A1CE0373FF}"/>
              </a:ext>
            </a:extLst>
          </p:cNvPr>
          <p:cNvSpPr txBox="1"/>
          <p:nvPr/>
        </p:nvSpPr>
        <p:spPr>
          <a:xfrm>
            <a:off x="1394122" y="2553721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Ofte lik 0</a:t>
            </a:r>
          </a:p>
        </p:txBody>
      </p:sp>
    </p:spTree>
    <p:extLst>
      <p:ext uri="{BB962C8B-B14F-4D97-AF65-F5344CB8AC3E}">
        <p14:creationId xmlns:p14="http://schemas.microsoft.com/office/powerpoint/2010/main" val="2670615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858A-9C86-F740-9C8D-C5D32FB12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 wrap="none" anchor="ctr">
            <a:normAutofit/>
          </a:bodyPr>
          <a:lstStyle/>
          <a:p>
            <a:r>
              <a:rPr lang="nb-NO" dirty="0"/>
              <a:t>Etter en del matematikk (Likn. 7.22 til 7.29)</a:t>
            </a:r>
          </a:p>
        </p:txBody>
      </p:sp>
      <p:pic>
        <p:nvPicPr>
          <p:cNvPr id="6" name="Picture Placeholder 5" descr="A person standing in front of a chalkboard&#10;&#10;Description automatically generated">
            <a:extLst>
              <a:ext uri="{FF2B5EF4-FFF2-40B4-BE49-F238E27FC236}">
                <a16:creationId xmlns:a16="http://schemas.microsoft.com/office/drawing/2014/main" id="{B38C966B-F648-734D-AE50-C062EC854F1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0914" r="1" b="20915"/>
          <a:stretch/>
        </p:blipFill>
        <p:spPr>
          <a:xfrm>
            <a:off x="694800" y="1800000"/>
            <a:ext cx="10801875" cy="4320000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C35AE4-BE72-C94C-A5F7-382ABD8EA659}"/>
              </a:ext>
            </a:extLst>
          </p:cNvPr>
          <p:cNvSpPr txBox="1"/>
          <p:nvPr/>
        </p:nvSpPr>
        <p:spPr>
          <a:xfrm>
            <a:off x="9080629" y="5919945"/>
            <a:ext cx="241604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nb-NO" sz="700">
                <a:solidFill>
                  <a:srgbClr val="FFFFFF"/>
                </a:solidFill>
                <a:hlinkClick r:id="rId3" tooltip="http://scherlund.blogspot.com/2015/11/become-mathematician-and-help-inven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nb-NO" sz="700">
                <a:solidFill>
                  <a:srgbClr val="FFFFFF"/>
                </a:solidFill>
              </a:rPr>
              <a:t> by Unknown Author is licensed under </a:t>
            </a:r>
            <a:r>
              <a:rPr lang="nb-NO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nb-NO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50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Resultatet: Energilikningen slik vi skal bruke den</a:t>
            </a:r>
            <a:br>
              <a:rPr lang="nb-NO" dirty="0"/>
            </a:br>
            <a:r>
              <a:rPr lang="nb-NO" dirty="0"/>
              <a:t>(kontrollvolum med ett innløp og ett utløp)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539739" cy="4320000"/>
              </a:xfrm>
            </p:spPr>
            <p:txBody>
              <a:bodyPr/>
              <a:lstStyle/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er en faktor som korrigerer for at hastigheten ikke er konstant over innløp og utløp</a:t>
                </a:r>
              </a:p>
              <a:p>
                <a:r>
                  <a:rPr lang="nb-NO" dirty="0"/>
                  <a:t>Likner på Bernoullis, men med noen ekstra ledd</a:t>
                </a:r>
              </a:p>
              <a:p>
                <a:endParaRPr lang="nb-NO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539739" cy="4320000"/>
              </a:xfrm>
              <a:blipFill>
                <a:blip r:embed="rId2"/>
                <a:stretch>
                  <a:fillRect l="-2326" b="-13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25040" y="1989000"/>
                <a:ext cx="7010960" cy="904030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40" y="1989000"/>
                <a:ext cx="7010960" cy="904030"/>
              </a:xfrm>
              <a:prstGeom prst="rect">
                <a:avLst/>
              </a:prstGeom>
              <a:blipFill>
                <a:blip r:embed="rId3"/>
                <a:stretch>
                  <a:fillRect b="-8108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58" y="4685657"/>
            <a:ext cx="2829500" cy="209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17774D-4F72-4B77-AA85-6CE91AAA10DA}"/>
              </a:ext>
            </a:extLst>
          </p:cNvPr>
          <p:cNvSpPr txBox="1"/>
          <p:nvPr/>
        </p:nvSpPr>
        <p:spPr>
          <a:xfrm>
            <a:off x="1522902" y="4616670"/>
            <a:ext cx="191451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Energihøyde tilført kontrollvolumet av pumpe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E7198C-5747-44DE-B321-B34F8FB4B1C1}"/>
              </a:ext>
            </a:extLst>
          </p:cNvPr>
          <p:cNvSpPr txBox="1"/>
          <p:nvPr/>
        </p:nvSpPr>
        <p:spPr>
          <a:xfrm>
            <a:off x="139880" y="3561243"/>
            <a:ext cx="1815971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Energihøyde ved innløp til kontrollvolumet</a:t>
            </a:r>
            <a:endParaRPr lang="en-US" sz="1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53E8799-17F1-48AF-A5C1-60EEE8AF3A3F}"/>
              </a:ext>
            </a:extLst>
          </p:cNvPr>
          <p:cNvCxnSpPr>
            <a:cxnSpLocks/>
          </p:cNvCxnSpPr>
          <p:nvPr/>
        </p:nvCxnSpPr>
        <p:spPr>
          <a:xfrm flipV="1">
            <a:off x="2796881" y="2702873"/>
            <a:ext cx="437655" cy="1864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D2D6459-4C97-4BE8-B3E5-5E06E8041C62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1047866" y="3170304"/>
            <a:ext cx="448600" cy="390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86C7DF9-2316-403C-8EEE-8C7D375E8D92}"/>
              </a:ext>
            </a:extLst>
          </p:cNvPr>
          <p:cNvSpPr txBox="1"/>
          <p:nvPr/>
        </p:nvSpPr>
        <p:spPr>
          <a:xfrm>
            <a:off x="3398933" y="3852004"/>
            <a:ext cx="179786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Energihøyde ved utløp av kontrollvolumet</a:t>
            </a:r>
            <a:endParaRPr lang="en-US" sz="1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F443623-514A-43A5-B166-3F1774C20700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4297868" y="3296669"/>
            <a:ext cx="213585" cy="555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eft Brace 12">
            <a:extLst>
              <a:ext uri="{FF2B5EF4-FFF2-40B4-BE49-F238E27FC236}">
                <a16:creationId xmlns:a16="http://schemas.microsoft.com/office/drawing/2014/main" id="{AC832C5B-0455-420A-956F-3DCC84E26A59}"/>
              </a:ext>
            </a:extLst>
          </p:cNvPr>
          <p:cNvSpPr/>
          <p:nvPr/>
        </p:nvSpPr>
        <p:spPr>
          <a:xfrm rot="16200000">
            <a:off x="1407373" y="2189546"/>
            <a:ext cx="218665" cy="16842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1EEB1896-58C0-4BD9-99D4-D4540DA7025F}"/>
              </a:ext>
            </a:extLst>
          </p:cNvPr>
          <p:cNvSpPr/>
          <p:nvPr/>
        </p:nvSpPr>
        <p:spPr>
          <a:xfrm rot="16200000">
            <a:off x="4524242" y="2287232"/>
            <a:ext cx="218665" cy="16842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2243A5-CA98-4150-A799-A1AD55A13C2C}"/>
              </a:ext>
            </a:extLst>
          </p:cNvPr>
          <p:cNvSpPr txBox="1"/>
          <p:nvPr/>
        </p:nvSpPr>
        <p:spPr>
          <a:xfrm>
            <a:off x="5333487" y="4325684"/>
            <a:ext cx="191451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Energihøyde tatt ut av kontrollvolumet av turbin</a:t>
            </a:r>
            <a:endParaRPr lang="en-US" sz="14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ACF1C84-6965-482C-9F52-7F865DA1DB07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6290744" y="2702873"/>
            <a:ext cx="248284" cy="16228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F40146E-B14E-4228-B7A7-9E3F3B855565}"/>
              </a:ext>
            </a:extLst>
          </p:cNvPr>
          <p:cNvSpPr txBox="1"/>
          <p:nvPr/>
        </p:nvSpPr>
        <p:spPr>
          <a:xfrm>
            <a:off x="6642848" y="3695012"/>
            <a:ext cx="290013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Energihøyde tapt til termisk energi pga. friksjon (viskøse tap)</a:t>
            </a:r>
            <a:endParaRPr lang="en-US" sz="1400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140BAB-8A62-4CC5-B3EA-17EA243B2CB1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7178082" y="2790806"/>
            <a:ext cx="914835" cy="904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9E9B2BD-CDD7-1F41-9AEE-41D0FF25F400}"/>
              </a:ext>
            </a:extLst>
          </p:cNvPr>
          <p:cNvSpPr txBox="1"/>
          <p:nvPr/>
        </p:nvSpPr>
        <p:spPr>
          <a:xfrm>
            <a:off x="7520385" y="2134937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Likn. 7.29 EFM</a:t>
            </a:r>
          </a:p>
        </p:txBody>
      </p:sp>
    </p:spTree>
    <p:extLst>
      <p:ext uri="{BB962C8B-B14F-4D97-AF65-F5344CB8AC3E}">
        <p14:creationId xmlns:p14="http://schemas.microsoft.com/office/powerpoint/2010/main" val="196899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8. Definer korreksjonsfaktoren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Transport av kinetisk energi gjennom kontrollflatene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Det vil være praktisk å kunne uttrykke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k</m:t>
                        </m:r>
                      </m:sub>
                    </m:sSub>
                  </m:oMath>
                </a14:m>
                <a:r>
                  <a:rPr lang="nb-NO" dirty="0"/>
                  <a:t> vha. middelhastigheten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endParaRPr lang="nb-NO" dirty="0"/>
              </a:p>
              <a:p>
                <a:r>
                  <a:rPr lang="nb-NO" dirty="0"/>
                  <a:t>For å få til det, innfører man en korreksjonsfaktor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som korrigerer for den feilen vi gjør når vi erstatter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dirty="0"/>
                  <a:t> med middelhastighten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 i uttrykket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k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0860" r="-27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E348C5C-472A-4474-9660-E288A7BF4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4" b="77844"/>
          <a:stretch/>
        </p:blipFill>
        <p:spPr bwMode="auto">
          <a:xfrm>
            <a:off x="9389135" y="3720543"/>
            <a:ext cx="2094604" cy="122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5C6BD03D-AC4E-4CA1-85E7-4B7E6F09F7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76584" y="1709774"/>
                <a:ext cx="3875739" cy="1413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transportteoremet (RTT) med termodynamikkens 1. lov (TD1)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Skriv energi som summen av indre energi, kinetisk energi og potensiell energi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Del opp arbeidet i TD1 i ulike typer arbeid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Finn et uttrykk for arbeidet til trykkreftene i kontrollflatene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1 – 4 og ordne likningen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stasjonær strømning + ett innløp og ett utløp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r>
                      <a:rPr lang="nb-NO" sz="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800" i="1">
                        <a:latin typeface="Cambria Math" panose="02040503050406030204" pitchFamily="18" charset="0"/>
                      </a:rPr>
                      <m:t>𝑔𝑧</m:t>
                    </m:r>
                  </m:oMath>
                </a14:m>
                <a:r>
                  <a:rPr lang="nb-NO" sz="800" dirty="0"/>
                  <a:t> og temperatur konstant over kontrollflaten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>
                    <a:solidFill>
                      <a:srgbClr val="FF0000"/>
                    </a:solidFill>
                  </a:rPr>
                  <a:t>Definer korreksjonsfaktoren </a:t>
                </a:r>
                <a14:m>
                  <m:oMath xmlns:m="http://schemas.openxmlformats.org/officeDocument/2006/math">
                    <m:r>
                      <a:rPr lang="nb-NO" sz="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sz="800" dirty="0">
                  <a:solidFill>
                    <a:srgbClr val="FF0000"/>
                  </a:solidFill>
                </a:endParaRP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</a:t>
                </a:r>
                <a14:m>
                  <m:oMath xmlns:m="http://schemas.openxmlformats.org/officeDocument/2006/math">
                    <m:r>
                      <a:rPr lang="nb-NO" sz="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sz="800" dirty="0"/>
                  <a:t> og gjør en del algebra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Definer energihøyde for pumpe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800" dirty="0"/>
                  <a:t>) og turbin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sz="800" dirty="0"/>
                  <a:t>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Innfør 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sz="800" dirty="0"/>
                  <a:t> og vi er ferdige</a:t>
                </a:r>
              </a:p>
            </p:txBody>
          </p:sp>
        </mc:Choice>
        <mc:Fallback xmlns="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5C6BD03D-AC4E-4CA1-85E7-4B7E6F09F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584" y="1709774"/>
                <a:ext cx="3875739" cy="1413000"/>
              </a:xfrm>
              <a:prstGeom prst="rect">
                <a:avLst/>
              </a:prstGeom>
              <a:blipFill>
                <a:blip r:embed="rId5"/>
                <a:stretch>
                  <a:fillRect l="-1411" t="-17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55CD517A-6584-464E-8AB6-81292212B4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" t="61755" r="79639" b="8269"/>
          <a:stretch/>
        </p:blipFill>
        <p:spPr bwMode="auto">
          <a:xfrm>
            <a:off x="7394395" y="3428999"/>
            <a:ext cx="1296001" cy="16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93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8. Definer korreksjonsfaktoren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Definisjonen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: Vi har altså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rett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feil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Bruker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til å korrigere: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rett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feil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rett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feil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num>
                        <m:den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041" r="-2622" b="-275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E348C5C-472A-4474-9660-E288A7BF4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4" b="77844"/>
          <a:stretch/>
        </p:blipFill>
        <p:spPr bwMode="auto">
          <a:xfrm>
            <a:off x="9389135" y="3720543"/>
            <a:ext cx="2094604" cy="122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5C6BD03D-AC4E-4CA1-85E7-4B7E6F09F7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76584" y="1709774"/>
                <a:ext cx="3875739" cy="1413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transportteoremet (RTT) med termodynamikkens 1. lov (TD1)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Skriv energi som summen av indre energi, kinetisk energi og potensiell energi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Del opp arbeidet i TD1 i ulike typer arbeid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Finn et uttrykk for arbeidet til trykkreftene i kontrollflatene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1 – 4 og ordne likningen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stasjonær strømning + ett innløp og ett utløp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r>
                      <a:rPr lang="nb-NO" sz="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800" i="1">
                        <a:latin typeface="Cambria Math" panose="02040503050406030204" pitchFamily="18" charset="0"/>
                      </a:rPr>
                      <m:t>𝑔𝑧</m:t>
                    </m:r>
                  </m:oMath>
                </a14:m>
                <a:r>
                  <a:rPr lang="nb-NO" sz="800" dirty="0"/>
                  <a:t> og temperatur konstant over kontrollflaten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>
                    <a:solidFill>
                      <a:srgbClr val="FF0000"/>
                    </a:solidFill>
                  </a:rPr>
                  <a:t>Definer korreksjonsfaktoren </a:t>
                </a:r>
                <a14:m>
                  <m:oMath xmlns:m="http://schemas.openxmlformats.org/officeDocument/2006/math">
                    <m:r>
                      <a:rPr lang="nb-NO" sz="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sz="800" dirty="0">
                  <a:solidFill>
                    <a:srgbClr val="FF0000"/>
                  </a:solidFill>
                </a:endParaRP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</a:t>
                </a:r>
                <a14:m>
                  <m:oMath xmlns:m="http://schemas.openxmlformats.org/officeDocument/2006/math">
                    <m:r>
                      <a:rPr lang="nb-NO" sz="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sz="800" dirty="0"/>
                  <a:t> og gjør en del algebra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Definer energihøyde for pumpe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800" dirty="0"/>
                  <a:t>) og turbin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sz="800" dirty="0"/>
                  <a:t>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Innfør 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sz="800" dirty="0"/>
                  <a:t> og vi er ferdige</a:t>
                </a:r>
              </a:p>
            </p:txBody>
          </p:sp>
        </mc:Choice>
        <mc:Fallback xmlns="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5C6BD03D-AC4E-4CA1-85E7-4B7E6F09F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584" y="1709774"/>
                <a:ext cx="3875739" cy="1413000"/>
              </a:xfrm>
              <a:prstGeom prst="rect">
                <a:avLst/>
              </a:prstGeom>
              <a:blipFill>
                <a:blip r:embed="rId5"/>
                <a:stretch>
                  <a:fillRect l="-1411" t="-17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55CD517A-6584-464E-8AB6-81292212B4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" t="61755" r="79639" b="8269"/>
          <a:stretch/>
        </p:blipFill>
        <p:spPr bwMode="auto">
          <a:xfrm>
            <a:off x="7394395" y="3428999"/>
            <a:ext cx="1296001" cy="16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23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8. Definer korreksjonsfaktoren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b="0" dirty="0"/>
                  <a:t>Definisjonen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b="0" dirty="0"/>
              </a:p>
              <a:p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rett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feil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Ved konstant tetthet: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rett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feil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sup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e>
                          </m:nary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 dermed følgende vanlige uttrykk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acc>
                                        <m:accPr>
                                          <m:chr m:val="̅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4513" b="-613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E348C5C-472A-4474-9660-E288A7BF4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4" b="77844"/>
          <a:stretch/>
        </p:blipFill>
        <p:spPr bwMode="auto">
          <a:xfrm>
            <a:off x="9389135" y="3720543"/>
            <a:ext cx="2094604" cy="122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5C6BD03D-AC4E-4CA1-85E7-4B7E6F09F7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76584" y="1709774"/>
                <a:ext cx="3875739" cy="1413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transportteoremet (RTT) med termodynamikkens 1. lov (TD1)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Skriv energi som summen av indre energi, kinetisk energi og potensiell energi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Del opp arbeidet i TD1 i ulike typer arbeid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Finn et uttrykk for arbeidet til trykkreftene i kontrollflatene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1 – 4 og ordne likningen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stasjonær strømning + ett innløp og ett utløp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r>
                      <a:rPr lang="nb-NO" sz="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800" i="1">
                        <a:latin typeface="Cambria Math" panose="02040503050406030204" pitchFamily="18" charset="0"/>
                      </a:rPr>
                      <m:t>𝑔𝑧</m:t>
                    </m:r>
                  </m:oMath>
                </a14:m>
                <a:r>
                  <a:rPr lang="nb-NO" sz="800" dirty="0"/>
                  <a:t> og temperatur konstant over kontrollflaten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>
                    <a:solidFill>
                      <a:srgbClr val="FF0000"/>
                    </a:solidFill>
                  </a:rPr>
                  <a:t>Definer korreksjonsfaktoren </a:t>
                </a:r>
                <a14:m>
                  <m:oMath xmlns:m="http://schemas.openxmlformats.org/officeDocument/2006/math">
                    <m:r>
                      <a:rPr lang="nb-NO" sz="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sz="800" dirty="0">
                  <a:solidFill>
                    <a:srgbClr val="FF0000"/>
                  </a:solidFill>
                </a:endParaRP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</a:t>
                </a:r>
                <a14:m>
                  <m:oMath xmlns:m="http://schemas.openxmlformats.org/officeDocument/2006/math">
                    <m:r>
                      <a:rPr lang="nb-NO" sz="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sz="800" dirty="0"/>
                  <a:t> og gjør en del algebra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Definer energihøyde for pumpe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800" dirty="0"/>
                  <a:t>) og turbin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sz="800" dirty="0"/>
                  <a:t>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Innfør 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sz="800" dirty="0"/>
                  <a:t> og vi er ferdige</a:t>
                </a:r>
              </a:p>
            </p:txBody>
          </p:sp>
        </mc:Choice>
        <mc:Fallback xmlns="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5C6BD03D-AC4E-4CA1-85E7-4B7E6F09F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584" y="1709774"/>
                <a:ext cx="3875739" cy="1413000"/>
              </a:xfrm>
              <a:prstGeom prst="rect">
                <a:avLst/>
              </a:prstGeom>
              <a:blipFill>
                <a:blip r:embed="rId5"/>
                <a:stretch>
                  <a:fillRect l="-1411" t="-17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55CD517A-6584-464E-8AB6-81292212B4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" t="61755" r="79639" b="8269"/>
          <a:stretch/>
        </p:blipFill>
        <p:spPr bwMode="auto">
          <a:xfrm>
            <a:off x="7394395" y="3428999"/>
            <a:ext cx="1296001" cy="16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10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8. Definer korreksjonsfaktoren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Ved konstant tetthet har vi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acc>
                                        <m:accPr>
                                          <m:chr m:val="̅"/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laminær rørstrømning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nb-NO" dirty="0"/>
                  <a:t> (EFM eksempel 7.1)</a:t>
                </a:r>
              </a:p>
              <a:p>
                <a:r>
                  <a:rPr lang="nb-NO" dirty="0"/>
                  <a:t>For fullt utviklet turbulent rørstrømning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≈1,05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dyser og andre konvergerende strømningstverrsnitt,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 setter som regel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dirty="0"/>
                  <a:t>, men pass på hvis du er i nærheten av laminær strømning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8900" r="-3814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9D27897-B73A-4ED6-AB0C-222884D4A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4" b="77844"/>
          <a:stretch/>
        </p:blipFill>
        <p:spPr bwMode="auto">
          <a:xfrm>
            <a:off x="9389135" y="3720543"/>
            <a:ext cx="2094604" cy="122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CC007E40-329E-4E48-8068-FE8F7FD5C2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76584" y="1709774"/>
                <a:ext cx="3875739" cy="1413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transportteoremet (RTT) med termodynamikkens 1. lov (TD1)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Skriv energi som summen av indre energi, kinetisk energi og potensiell energi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Del opp arbeidet i TD1 i ulike typer arbeid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Finn et uttrykk for arbeidet til trykkreftene i kontrollflatene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1 – 4 og ordne likningen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stasjonær strømning + ett innløp og ett utløp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r>
                      <a:rPr lang="nb-NO" sz="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800" i="1">
                        <a:latin typeface="Cambria Math" panose="02040503050406030204" pitchFamily="18" charset="0"/>
                      </a:rPr>
                      <m:t>𝑔𝑧</m:t>
                    </m:r>
                  </m:oMath>
                </a14:m>
                <a:r>
                  <a:rPr lang="nb-NO" sz="800" dirty="0"/>
                  <a:t> og temperatur konstant over kontrollflaten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>
                    <a:solidFill>
                      <a:srgbClr val="FF0000"/>
                    </a:solidFill>
                  </a:rPr>
                  <a:t>Definer korreksjonsfaktoren </a:t>
                </a:r>
                <a14:m>
                  <m:oMath xmlns:m="http://schemas.openxmlformats.org/officeDocument/2006/math">
                    <m:r>
                      <a:rPr lang="nb-NO" sz="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sz="800" dirty="0">
                  <a:solidFill>
                    <a:srgbClr val="FF0000"/>
                  </a:solidFill>
                </a:endParaRP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</a:t>
                </a:r>
                <a14:m>
                  <m:oMath xmlns:m="http://schemas.openxmlformats.org/officeDocument/2006/math">
                    <m:r>
                      <a:rPr lang="nb-NO" sz="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sz="800" dirty="0"/>
                  <a:t> og gjør en del algebra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Definer energihøyde for pumpe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800" dirty="0"/>
                  <a:t>) og turbin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sz="800" dirty="0"/>
                  <a:t>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Innfør 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sz="800" dirty="0"/>
                  <a:t> og vi er ferdige</a:t>
                </a:r>
              </a:p>
            </p:txBody>
          </p:sp>
        </mc:Choice>
        <mc:Fallback xmlns="">
          <p:sp>
            <p:nvSpPr>
              <p:cNvPr id="8" name="Content Placeholder 3">
                <a:extLst>
                  <a:ext uri="{FF2B5EF4-FFF2-40B4-BE49-F238E27FC236}">
                    <a16:creationId xmlns:a16="http://schemas.microsoft.com/office/drawing/2014/main" id="{CC007E40-329E-4E48-8068-FE8F7FD5C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584" y="1709774"/>
                <a:ext cx="3875739" cy="1413000"/>
              </a:xfrm>
              <a:prstGeom prst="rect">
                <a:avLst/>
              </a:prstGeom>
              <a:blipFill>
                <a:blip r:embed="rId5"/>
                <a:stretch>
                  <a:fillRect l="-1411" t="-170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9358AC50-5343-48BD-B08D-CC09769F75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" t="61755" r="79639" b="8269"/>
          <a:stretch/>
        </p:blipFill>
        <p:spPr bwMode="auto">
          <a:xfrm>
            <a:off x="7394395" y="3428999"/>
            <a:ext cx="1296001" cy="16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949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Energilikningen oppsummert</a:t>
            </a:r>
            <a:endParaRPr lang="en-US" dirty="0"/>
          </a:p>
        </p:txBody>
      </p:sp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323" y="1629000"/>
            <a:ext cx="9552192" cy="475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3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7.2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1701000"/>
            <a:ext cx="5111750" cy="205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Tank med vann,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=1000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Tapshøyden i røret er gitt som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=0,02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Opplysninger som vist i figur</a:t>
                </a:r>
              </a:p>
              <a:p>
                <a:r>
                  <a:rPr lang="nb-NO" dirty="0"/>
                  <a:t>Hva er trykket i ledningen ved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=2000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nb-NO" dirty="0"/>
                  <a:t>Anta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83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0" y="4322152"/>
            <a:ext cx="5111750" cy="179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79767E-8A0C-5546-877D-A2257EC051CA}"/>
                  </a:ext>
                </a:extLst>
              </p:cNvPr>
              <p:cNvSpPr txBox="1"/>
              <p:nvPr/>
            </p:nvSpPr>
            <p:spPr>
              <a:xfrm>
                <a:off x="2314781" y="5913000"/>
                <a:ext cx="7010960" cy="90403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79767E-8A0C-5546-877D-A2257EC05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781" y="5913000"/>
                <a:ext cx="7010960" cy="904030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267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7.2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1701000"/>
            <a:ext cx="5111750" cy="205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er trykket i ledningen ved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=2000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nb-NO" dirty="0"/>
                  <a:t>?</a:t>
                </a:r>
              </a:p>
              <a:p>
                <a:r>
                  <a:rPr lang="nb-NO" dirty="0"/>
                  <a:t>Energilikningen fra snitt 1 til snitt 2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Fjerner ledd som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nb-NO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0" y="4322152"/>
            <a:ext cx="5111750" cy="179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66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7.2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1701000"/>
            <a:ext cx="5111750" cy="205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Setter inn tapshøyden og kaller middelhastigheten i røret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(=</m:t>
                        </m:r>
                        <m:acc>
                          <m:accPr>
                            <m:chr m:val="̅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0.02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Løser </a:t>
                </a:r>
                <a:r>
                  <a:rPr lang="nb-NO" dirty="0" err="1"/>
                  <a:t>mhp</a:t>
                </a:r>
                <a:r>
                  <a:rPr lang="nb-NO" dirty="0"/>
                  <a:t>. trykkhøyden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+0.02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Bruker kontinuitetslikningen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𝐴𝑉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konst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4372" b="-12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0" y="4322152"/>
            <a:ext cx="5111750" cy="179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69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7.2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1701000"/>
            <a:ext cx="5111750" cy="205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+0.02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𝐴𝑉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konst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800" b="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1+0.02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=80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1+0.02⋅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den>
                          </m:f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⋅0.06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9.81⋅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0.2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=80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−37.37 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=42.6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=9810⋅42.6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Pa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=418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kPa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4372" b="-74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0" y="4322152"/>
            <a:ext cx="5111750" cy="179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3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Hastighetsfordelingen ved laminær strømning i et sirkulært rør er gitt ved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1 −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𝑜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Bestem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acc>
                                        <m:accPr>
                                          <m:chr m:val="̅"/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7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965" y="2905411"/>
            <a:ext cx="3968496" cy="210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01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Bestem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dirty="0"/>
                  <a:t> – en integrasjonsøvelse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sz="18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acc>
                                        <m:accPr>
                                          <m:chr m:val="̅"/>
                                          <m:ctrlP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Bestemmer først middelhastigheten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800" b="0" i="0" dirty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dirty="0" smtClean="0">
                                  <a:latin typeface="Cambria Math" panose="02040503050406030204" pitchFamily="18" charset="0"/>
                                </a:rPr>
                                <m:t>1 −</m:t>
                              </m:r>
                              <m:sSup>
                                <m:sSupPr>
                                  <m:ctrlPr>
                                    <a:rPr lang="nb-NO" sz="18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800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nb-NO" sz="1800" b="0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8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nb-NO" sz="1800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sz="1800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sz="1800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nb-NO" sz="18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𝑟𝑑𝑟</m:t>
                          </m:r>
                        </m:e>
                      </m:nary>
                    </m:oMath>
                  </m:oMathPara>
                </a14:m>
                <a:endParaRPr lang="nb-NO" sz="1800" b="0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nary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1425" b="-2129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965" y="2905411"/>
            <a:ext cx="3968496" cy="210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46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Vannkraftanlegg</a:t>
            </a:r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21842F8B-B4D1-3C44-BAD4-2D95C8DFB8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998"/>
          <a:stretch/>
        </p:blipFill>
        <p:spPr>
          <a:xfrm>
            <a:off x="3648000" y="497222"/>
            <a:ext cx="9816473" cy="541577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DD7D16-E4C5-BE45-B21C-8AFD1D1B37F6}"/>
                  </a:ext>
                </a:extLst>
              </p:cNvPr>
              <p:cNvSpPr txBox="1"/>
              <p:nvPr/>
            </p:nvSpPr>
            <p:spPr>
              <a:xfrm>
                <a:off x="2712000" y="6093000"/>
                <a:ext cx="3380862" cy="62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320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320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sz="3200" dirty="0"/>
                  <a:t>=20m, </a:t>
                </a:r>
                <a14:m>
                  <m:oMath xmlns:m="http://schemas.openxmlformats.org/officeDocument/2006/math">
                    <m:r>
                      <a:rPr lang="nb-NO" sz="320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sz="3200" dirty="0"/>
                  <a:t> = 1.06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DD7D16-E4C5-BE45-B21C-8AFD1D1B3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2000" y="6093000"/>
                <a:ext cx="3380862" cy="624210"/>
              </a:xfrm>
              <a:prstGeom prst="rect">
                <a:avLst/>
              </a:prstGeom>
              <a:blipFill>
                <a:blip r:embed="rId3"/>
                <a:stretch>
                  <a:fillRect l="-1498" t="-14286" r="-3745" b="-244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082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2512</Words>
  <Application>Microsoft Macintosh PowerPoint</Application>
  <PresentationFormat>Widescreen</PresentationFormat>
  <Paragraphs>527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Cambria Math</vt:lpstr>
      <vt:lpstr>NMBU 16:9</vt:lpstr>
      <vt:lpstr>11 – Energilikningen 1</vt:lpstr>
      <vt:lpstr>Energilikningen 1 - Anvendelser</vt:lpstr>
      <vt:lpstr>Energilikningen er en formulering av termodynamikkens  første lov for strømmende (åpne) systemer</vt:lpstr>
      <vt:lpstr>Energilikningen er en formulering av termodynamikkens  første lov for strømmende (åpne) systemer</vt:lpstr>
      <vt:lpstr>Energilikningen er en formulering av termodynamikkens  første lov for strømmende (åpne) systemer</vt:lpstr>
      <vt:lpstr>Energilikningen er en formulering av termodynamikkens  første lov for strømmende (åpne) systemer</vt:lpstr>
      <vt:lpstr>Energilikningen er en formulering av termodynamikkens  første lov for strømmende (åpne) systemer</vt:lpstr>
      <vt:lpstr>Energilikningen er en formulering av termodynamikkens  første lov for strømmende (åpne) systemer</vt:lpstr>
      <vt:lpstr>Energilikningen er en formulering av termodynamikkens  første lov for strømmende (åpne) systemer</vt:lpstr>
      <vt:lpstr>Energilikningen er en formulering av termodynamikkens  første lov for strømmende (åpne) systemer</vt:lpstr>
      <vt:lpstr>Hvilken enhet har spesifikk energi e?</vt:lpstr>
      <vt:lpstr>Kontrollvolumet kan utføre ulike typer arbeid på omgivelsene</vt:lpstr>
      <vt:lpstr>Kontrollvolumet kan utføre ulike typer arbeid på omgivelsene</vt:lpstr>
      <vt:lpstr>Kontrollvolumet kan utføre ulike typer arbeid på omgivelsene</vt:lpstr>
      <vt:lpstr>Detaljer her...</vt:lpstr>
      <vt:lpstr>Fluksleddene kan skrives på en enklere måte</vt:lpstr>
      <vt:lpstr>Fluksleddene kan skrives på en enklere måte</vt:lpstr>
      <vt:lpstr>Fluksleddene kan skrives på en enklere måte</vt:lpstr>
      <vt:lpstr>Viskøst arbeid er ofte lik null</vt:lpstr>
      <vt:lpstr>Etter en del matematikk (Likn. 7.22 til 7.29)</vt:lpstr>
      <vt:lpstr>Resultatet: Energilikningen slik vi skal bruke den (kontrollvolum med ett innløp og ett utløp)</vt:lpstr>
      <vt:lpstr>8. Definer korreksjonsfaktoren α</vt:lpstr>
      <vt:lpstr>8. Definer korreksjonsfaktoren α</vt:lpstr>
      <vt:lpstr>8. Definer korreksjonsfaktoren α</vt:lpstr>
      <vt:lpstr>8. Definer korreksjonsfaktoren α</vt:lpstr>
      <vt:lpstr>Energilikningen oppsummert</vt:lpstr>
      <vt:lpstr>EFM Eksempel 7.2</vt:lpstr>
      <vt:lpstr>EFM Eksempel 7.2</vt:lpstr>
      <vt:lpstr>EFM Eksempel 7.2</vt:lpstr>
      <vt:lpstr>EFM Eksempel 7.2</vt:lpstr>
      <vt:lpstr>EFM Eksempel 7.1</vt:lpstr>
      <vt:lpstr>EFM Eksempel 7.1</vt:lpstr>
      <vt:lpstr>Vannkraftanlegg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2022-03-02T12:32:11Z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2019-09-12T08:41:25.3111492Z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41fafe98-455b-4fbb-99c0-327a502203f1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