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52"/>
  </p:notesMasterIdLst>
  <p:sldIdLst>
    <p:sldId id="262" r:id="rId2"/>
    <p:sldId id="302" r:id="rId3"/>
    <p:sldId id="515" r:id="rId4"/>
    <p:sldId id="566" r:id="rId5"/>
    <p:sldId id="567" r:id="rId6"/>
    <p:sldId id="569" r:id="rId7"/>
    <p:sldId id="568" r:id="rId8"/>
    <p:sldId id="556" r:id="rId9"/>
    <p:sldId id="516" r:id="rId10"/>
    <p:sldId id="570" r:id="rId11"/>
    <p:sldId id="571" r:id="rId12"/>
    <p:sldId id="572" r:id="rId13"/>
    <p:sldId id="573" r:id="rId14"/>
    <p:sldId id="517" r:id="rId15"/>
    <p:sldId id="557" r:id="rId16"/>
    <p:sldId id="574" r:id="rId17"/>
    <p:sldId id="558" r:id="rId18"/>
    <p:sldId id="403" r:id="rId19"/>
    <p:sldId id="526" r:id="rId20"/>
    <p:sldId id="528" r:id="rId21"/>
    <p:sldId id="530" r:id="rId22"/>
    <p:sldId id="539" r:id="rId23"/>
    <p:sldId id="518" r:id="rId24"/>
    <p:sldId id="551" r:id="rId25"/>
    <p:sldId id="575" r:id="rId26"/>
    <p:sldId id="576" r:id="rId27"/>
    <p:sldId id="577" r:id="rId28"/>
    <p:sldId id="578" r:id="rId29"/>
    <p:sldId id="533" r:id="rId30"/>
    <p:sldId id="552" r:id="rId31"/>
    <p:sldId id="560" r:id="rId32"/>
    <p:sldId id="519" r:id="rId33"/>
    <p:sldId id="561" r:id="rId34"/>
    <p:sldId id="540" r:id="rId35"/>
    <p:sldId id="520" r:id="rId36"/>
    <p:sldId id="542" r:id="rId37"/>
    <p:sldId id="550" r:id="rId38"/>
    <p:sldId id="543" r:id="rId39"/>
    <p:sldId id="544" r:id="rId40"/>
    <p:sldId id="545" r:id="rId41"/>
    <p:sldId id="546" r:id="rId42"/>
    <p:sldId id="547" r:id="rId43"/>
    <p:sldId id="548" r:id="rId44"/>
    <p:sldId id="523" r:id="rId45"/>
    <p:sldId id="562" r:id="rId46"/>
    <p:sldId id="553" r:id="rId47"/>
    <p:sldId id="563" r:id="rId48"/>
    <p:sldId id="564" r:id="rId49"/>
    <p:sldId id="565" r:id="rId50"/>
    <p:sldId id="270" r:id="rId51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FF0000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ACCD5D-9241-DC45-BC81-AA8797523D30}" v="3" dt="2022-03-07T15:10:35.5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4660"/>
  </p:normalViewPr>
  <p:slideViewPr>
    <p:cSldViewPr>
      <p:cViewPr varScale="1">
        <p:scale>
          <a:sx n="118" d="100"/>
          <a:sy n="118" d="100"/>
        </p:scale>
        <p:origin x="224" y="3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07.03.2022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539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slide" Target="slide34.xml"/><Relationship Id="rId4" Type="http://schemas.openxmlformats.org/officeDocument/2006/relationships/slide" Target="slide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5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11" Type="http://schemas.openxmlformats.org/officeDocument/2006/relationships/image" Target="../media/image25.png"/><Relationship Id="rId10" Type="http://schemas.openxmlformats.org/officeDocument/2006/relationships/image" Target="../media/image24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5.jpeg"/><Relationship Id="rId7" Type="http://schemas.openxmlformats.org/officeDocument/2006/relationships/image" Target="../media/image22.png"/><Relationship Id="rId12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openxmlformats.org/officeDocument/2006/relationships/image" Target="../media/image32.png"/><Relationship Id="rId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5.jpeg"/><Relationship Id="rId7" Type="http://schemas.openxmlformats.org/officeDocument/2006/relationships/image" Target="../media/image22.png"/><Relationship Id="rId12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openxmlformats.org/officeDocument/2006/relationships/image" Target="../media/image32.png"/><Relationship Id="rId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1.png"/><Relationship Id="rId3" Type="http://schemas.openxmlformats.org/officeDocument/2006/relationships/image" Target="../media/image15.jpeg"/><Relationship Id="rId7" Type="http://schemas.openxmlformats.org/officeDocument/2006/relationships/image" Target="../media/image22.png"/><Relationship Id="rId12" Type="http://schemas.openxmlformats.org/officeDocument/2006/relationships/image" Target="../media/image33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openxmlformats.org/officeDocument/2006/relationships/image" Target="../media/image32.png"/><Relationship Id="rId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7.png"/><Relationship Id="rId3" Type="http://schemas.openxmlformats.org/officeDocument/2006/relationships/image" Target="../media/image15.jpeg"/><Relationship Id="rId7" Type="http://schemas.openxmlformats.org/officeDocument/2006/relationships/image" Target="../media/image22.png"/><Relationship Id="rId12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.png"/><Relationship Id="rId11" Type="http://schemas.openxmlformats.org/officeDocument/2006/relationships/image" Target="../media/image32.png"/><Relationship Id="rId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7.jpeg"/><Relationship Id="rId9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8.png"/><Relationship Id="rId7" Type="http://schemas.openxmlformats.org/officeDocument/2006/relationships/image" Target="../media/image4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17.jpeg"/><Relationship Id="rId9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1.png"/><Relationship Id="rId5" Type="http://schemas.openxmlformats.org/officeDocument/2006/relationships/image" Target="../media/image361.pn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6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8.png"/><Relationship Id="rId5" Type="http://schemas.openxmlformats.org/officeDocument/2006/relationships/image" Target="../media/image56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80.png"/><Relationship Id="rId4" Type="http://schemas.openxmlformats.org/officeDocument/2006/relationships/image" Target="../media/image47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0.png"/><Relationship Id="rId4" Type="http://schemas.openxmlformats.org/officeDocument/2006/relationships/image" Target="../media/image2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0.png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7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61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00.png"/><Relationship Id="rId5" Type="http://schemas.openxmlformats.org/officeDocument/2006/relationships/image" Target="../media/image590.png"/><Relationship Id="rId4" Type="http://schemas.openxmlformats.org/officeDocument/2006/relationships/image" Target="../media/image65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0.png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12 – Energilikningen 2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TPS200 – Fluidmekanikk 1: Innføring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/>
              <a:t>07-03-2021 – Endre Joachim Lerheim Mossige, Universitetslektor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5" y="1800000"/>
            <a:ext cx="5689352" cy="4320000"/>
          </a:xfrm>
        </p:spPr>
        <p:txBody>
          <a:bodyPr/>
          <a:lstStyle/>
          <a:p>
            <a:r>
              <a:rPr lang="nb-NO" dirty="0">
                <a:hlinkClick r:id="rId2" action="ppaction://hlinksldjump"/>
              </a:rPr>
              <a:t>Pumpeeffekt (EFM 7.4)</a:t>
            </a:r>
          </a:p>
          <a:p>
            <a:r>
              <a:rPr lang="nb-NO" dirty="0">
                <a:solidFill>
                  <a:srgbClr val="009D7F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Effekt og </a:t>
            </a:r>
            <a:r>
              <a:rPr lang="nb-NO" u="sng" dirty="0">
                <a:solidFill>
                  <a:srgbClr val="009D7F"/>
                </a:solidFill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virkningsgrad</a:t>
            </a:r>
            <a:r>
              <a:rPr lang="nb-NO" u="sng" dirty="0">
                <a:solidFill>
                  <a:srgbClr val="009D7F"/>
                </a:solidFill>
              </a:rPr>
              <a:t> (EFM 7.5)</a:t>
            </a:r>
            <a:endParaRPr lang="nb-NO" u="sng" dirty="0">
              <a:solidFill>
                <a:srgbClr val="009D7F"/>
              </a:solidFill>
              <a:hlinkClick r:id="rId2" action="ppaction://hlinksldjump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nb-NO" dirty="0">
                <a:solidFill>
                  <a:srgbClr val="009D7F"/>
                </a:solidFill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Energilikningen vs. Bernoullis likning</a:t>
            </a:r>
            <a:r>
              <a:rPr lang="nb-NO" dirty="0">
                <a:solidFill>
                  <a:srgbClr val="009D7F"/>
                </a:solidFill>
              </a:rPr>
              <a:t> (7.6)</a:t>
            </a:r>
            <a:endParaRPr lang="nb-NO" dirty="0"/>
          </a:p>
          <a:p>
            <a:r>
              <a:rPr lang="nb-NO" dirty="0">
                <a:solidFill>
                  <a:srgbClr val="009D7F"/>
                </a:solidFill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Energitap ved brå utvidelse</a:t>
            </a:r>
            <a:r>
              <a:rPr lang="nb-NO" dirty="0">
                <a:solidFill>
                  <a:srgbClr val="009D7F"/>
                </a:solidFill>
              </a:rPr>
              <a:t> (7.7)</a:t>
            </a:r>
          </a:p>
          <a:p>
            <a:r>
              <a:rPr lang="nb-NO" dirty="0">
                <a:hlinkClick r:id="rId5" action="ppaction://hlinksldjump"/>
              </a:rPr>
              <a:t>Energilinje og trykklinje</a:t>
            </a:r>
            <a:r>
              <a:rPr lang="nb-NO" dirty="0"/>
              <a:t> </a:t>
            </a:r>
            <a:r>
              <a:rPr lang="nb-NO" dirty="0">
                <a:solidFill>
                  <a:srgbClr val="009D7F"/>
                </a:solidFill>
              </a:rPr>
              <a:t>(7.8)</a:t>
            </a:r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5943F5D-F7DA-A147-BC27-229E79D7D04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677" y="1478642"/>
            <a:ext cx="5111750" cy="307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7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7.3 - Pumpeeffekt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𝑃𝑢𝑚𝑝𝑒𝑒𝑓𝑓𝑒𝑘𝑡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: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𝑔𝑄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b-NO" dirty="0"/>
                  <a:t> er energihøyden til pumpa</a:t>
                </a:r>
              </a:p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𝑇𝑢𝑟𝑏𝑖𝑛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𝑒𝑒𝑓𝑓𝑒𝑘𝑡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: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𝑔𝑄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  <m:r>
                      <a:rPr lang="en-US" i="1" dirty="0">
                        <a:latin typeface="Cambria Math" panose="02040503050406030204" pitchFamily="18" charset="0"/>
                      </a:rPr>
                      <m:t>𝑔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dirty="0"/>
                  <a:t> er energihøyden til turbinen</a:t>
                </a:r>
              </a:p>
              <a:p>
                <a:r>
                  <a:rPr lang="nb-NO" dirty="0"/>
                  <a:t>Energihøyder h: </a:t>
                </a:r>
              </a:p>
              <a:p>
                <a:pPr lvl="1"/>
                <a:r>
                  <a:rPr lang="nb-NO" dirty="0"/>
                  <a:t>Energi per vektenhet til fluidiet (</a:t>
                </a:r>
                <a:r>
                  <a:rPr lang="nb-NO" dirty="0" err="1"/>
                  <a:t>mgh</a:t>
                </a:r>
                <a:r>
                  <a:rPr lang="nb-NO" dirty="0"/>
                  <a:t>/mg=h)</a:t>
                </a:r>
              </a:p>
              <a:p>
                <a:pPr lvl="1"/>
                <a:r>
                  <a:rPr lang="nb-NO" dirty="0"/>
                  <a:t>Energien som passerer gjennom et tverrsnitt per tidsenhet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1466" r="-14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933" y="2997000"/>
            <a:ext cx="5111750" cy="307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744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00" y="169644"/>
            <a:ext cx="9588000" cy="533642"/>
          </a:xfrm>
        </p:spPr>
        <p:txBody>
          <a:bodyPr/>
          <a:lstStyle/>
          <a:p>
            <a:r>
              <a:rPr lang="nb-NO" dirty="0"/>
              <a:t>EFM Eksempel 7.3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582000" y="987505"/>
                <a:ext cx="5112000" cy="4320000"/>
              </a:xfrm>
            </p:spPr>
            <p:txBody>
              <a:bodyPr/>
              <a:lstStyle/>
              <a:p>
                <a:r>
                  <a:rPr lang="nb-NO" dirty="0"/>
                  <a:t>Hvilken effekt må pumpen levere til strømningen?</a:t>
                </a:r>
              </a:p>
              <a:p>
                <a:r>
                  <a:rPr lang="nb-NO" dirty="0"/>
                  <a:t>Tallverdier som vist i figur: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=0.5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=0.5</m:t>
                    </m:r>
                    <m:sSup>
                      <m:sSup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dirty="0"/>
                  <a:t>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=30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40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=70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𝑘𝑃𝑎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(overtrykk),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350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err="1" smtClean="0">
                        <a:latin typeface="Cambria Math" panose="02040503050406030204" pitchFamily="18" charset="0"/>
                      </a:rPr>
                      <m:t>𝑘𝑃𝑎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dirty="0"/>
                  <a:t>(overtrykk),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1.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nb-NO" dirty="0"/>
              </a:p>
              <a:p>
                <a:r>
                  <a:rPr lang="nb-NO" dirty="0"/>
                  <a:t>Vann med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=9810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r>
                  <a:rPr lang="nb-NO" b="1" dirty="0"/>
                  <a:t>Sett opp et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nb-NO" b="1" i="1" dirty="0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endParaRPr lang="en-US" b="1" dirty="0"/>
              </a:p>
              <a:p>
                <a:r>
                  <a:rPr lang="en-US" b="1" dirty="0"/>
                  <a:t>Sett inn </a:t>
                </a:r>
                <a:r>
                  <a:rPr lang="en-US" b="1" dirty="0" err="1"/>
                  <a:t>tallverdier</a:t>
                </a:r>
                <a:r>
                  <a:rPr lang="en-US" b="1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en-US" b="1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582000" y="987505"/>
                <a:ext cx="5112000" cy="4320000"/>
              </a:xfrm>
              <a:blipFill>
                <a:blip r:embed="rId2"/>
                <a:stretch>
                  <a:fillRect l="-2970" t="-1754" b="-181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000" y="1341000"/>
            <a:ext cx="6548913" cy="393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7C6C16-A71D-A54B-AFAD-3A1E4DB4A1EC}"/>
                  </a:ext>
                </a:extLst>
              </p:cNvPr>
              <p:cNvSpPr txBox="1"/>
              <p:nvPr/>
            </p:nvSpPr>
            <p:spPr>
              <a:xfrm>
                <a:off x="422489" y="6122520"/>
                <a:ext cx="5066836" cy="637675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7C6C16-A71D-A54B-AFAD-3A1E4DB4A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89" y="6122520"/>
                <a:ext cx="5066836" cy="637675"/>
              </a:xfrm>
              <a:prstGeom prst="rect">
                <a:avLst/>
              </a:prstGeom>
              <a:blipFill>
                <a:blip r:embed="rId4"/>
                <a:stretch>
                  <a:fillRect b="-1346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B401-0FF7-0A43-A50E-C342C0C446E1}"/>
                  </a:ext>
                </a:extLst>
              </p:cNvPr>
              <p:cNvSpPr txBox="1"/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𝑃𝑢𝑚𝑝𝑒𝑒𝑓𝑓𝑒𝑘𝑡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𝑔𝑄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B401-0FF7-0A43-A50E-C342C0C44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blipFill>
                <a:blip r:embed="rId5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C482C66-2C5F-054C-BCF7-1334BAA1EECE}"/>
              </a:ext>
            </a:extLst>
          </p:cNvPr>
          <p:cNvSpPr txBox="1"/>
          <p:nvPr/>
        </p:nvSpPr>
        <p:spPr>
          <a:xfrm>
            <a:off x="422489" y="5785382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Energilikningen:</a:t>
            </a:r>
          </a:p>
        </p:txBody>
      </p:sp>
    </p:spTree>
    <p:extLst>
      <p:ext uri="{BB962C8B-B14F-4D97-AF65-F5344CB8AC3E}">
        <p14:creationId xmlns:p14="http://schemas.microsoft.com/office/powerpoint/2010/main" val="216689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82000" y="169644"/>
                <a:ext cx="9588000" cy="533642"/>
              </a:xfrm>
            </p:spPr>
            <p:txBody>
              <a:bodyPr/>
              <a:lstStyle/>
              <a:p>
                <a:r>
                  <a:rPr lang="nb-NO" dirty="0"/>
                  <a:t>Løsning: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82000" y="169644"/>
                <a:ext cx="9588000" cy="533642"/>
              </a:xfrm>
              <a:blipFill>
                <a:blip r:embed="rId2"/>
                <a:stretch>
                  <a:fillRect l="-2513" t="-23256" b="-372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582000" y="987505"/>
                <a:ext cx="5658000" cy="4320000"/>
              </a:xfrm>
            </p:spPr>
            <p:txBody>
              <a:bodyPr/>
              <a:lstStyle/>
              <a:p>
                <a:r>
                  <a:rPr lang="nb-NO" dirty="0"/>
                  <a:t>Hastighetsleddene kansellerer fordi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= 0 </m:t>
                    </m:r>
                  </m:oMath>
                </a14:m>
                <a:r>
                  <a:rPr lang="nb-NO" dirty="0"/>
                  <a:t>(ingen turbiner)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sz="2800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nb-NO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den>
                        </m:f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nb-NO" sz="2400" i="1"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b-NO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24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nb-NO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den>
                        </m:f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nb-NO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nb-NO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nb-NO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sz="24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582000" y="987505"/>
                <a:ext cx="5658000" cy="4320000"/>
              </a:xfrm>
              <a:blipFill>
                <a:blip r:embed="rId3"/>
                <a:stretch>
                  <a:fillRect l="-2908" t="-175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000" y="1341000"/>
            <a:ext cx="6548913" cy="393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7C6C16-A71D-A54B-AFAD-3A1E4DB4A1EC}"/>
                  </a:ext>
                </a:extLst>
              </p:cNvPr>
              <p:cNvSpPr txBox="1"/>
              <p:nvPr/>
            </p:nvSpPr>
            <p:spPr>
              <a:xfrm>
                <a:off x="422489" y="6122520"/>
                <a:ext cx="5066836" cy="6376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7C6C16-A71D-A54B-AFAD-3A1E4DB4A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89" y="6122520"/>
                <a:ext cx="5066836" cy="637675"/>
              </a:xfrm>
              <a:prstGeom prst="rect">
                <a:avLst/>
              </a:prstGeom>
              <a:blipFill>
                <a:blip r:embed="rId5"/>
                <a:stretch>
                  <a:fillRect b="-13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B401-0FF7-0A43-A50E-C342C0C446E1}"/>
                  </a:ext>
                </a:extLst>
              </p:cNvPr>
              <p:cNvSpPr txBox="1"/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𝑃𝑢𝑚𝑝𝑒𝑒𝑓𝑓𝑒𝑘𝑡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𝑔𝑄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B401-0FF7-0A43-A50E-C342C0C44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C482C66-2C5F-054C-BCF7-1334BAA1EECE}"/>
              </a:ext>
            </a:extLst>
          </p:cNvPr>
          <p:cNvSpPr txBox="1"/>
          <p:nvPr/>
        </p:nvSpPr>
        <p:spPr>
          <a:xfrm>
            <a:off x="422489" y="5785382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Energilikningen:</a:t>
            </a:r>
          </a:p>
        </p:txBody>
      </p:sp>
    </p:spTree>
    <p:extLst>
      <p:ext uri="{BB962C8B-B14F-4D97-AF65-F5344CB8AC3E}">
        <p14:creationId xmlns:p14="http://schemas.microsoft.com/office/powerpoint/2010/main" val="320454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582000" y="169644"/>
                <a:ext cx="9588000" cy="533642"/>
              </a:xfrm>
            </p:spPr>
            <p:txBody>
              <a:bodyPr/>
              <a:lstStyle/>
              <a:p>
                <a:r>
                  <a:rPr lang="nb-NO" dirty="0"/>
                  <a:t>Løsning: Uttrykk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582000" y="169644"/>
                <a:ext cx="9588000" cy="533642"/>
              </a:xfrm>
              <a:blipFill>
                <a:blip r:embed="rId2"/>
                <a:stretch>
                  <a:fillRect l="-2513" t="-23256" b="-372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582000" y="987505"/>
                <a:ext cx="5658000" cy="4320000"/>
              </a:xfrm>
            </p:spPr>
            <p:txBody>
              <a:bodyPr/>
              <a:lstStyle/>
              <a:p>
                <a:r>
                  <a:rPr lang="nb-NO" dirty="0"/>
                  <a:t>Hastighetsleddene kansellerer fordi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nb-NO" i="1" dirty="0" smtClean="0">
                        <a:latin typeface="Cambria Math" panose="02040503050406030204" pitchFamily="18" charset="0"/>
                      </a:rPr>
                      <m:t> = 0 </m:t>
                    </m:r>
                  </m:oMath>
                </a14:m>
                <a:r>
                  <a:rPr lang="nb-NO" dirty="0"/>
                  <a:t>(ingen turbiner)</a:t>
                </a:r>
              </a:p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sz="2800" b="0" dirty="0"/>
              </a:p>
              <a:p>
                <a:pPr marL="0" indent="0">
                  <a:buNone/>
                </a:pPr>
                <a:endParaRPr lang="en-US" sz="2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20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2000" dirty="0"/>
              </a:p>
              <a:p>
                <a:r>
                  <a:rPr lang="nb-NO" sz="1800" dirty="0"/>
                  <a:t>Setter inn kjente tall: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350000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9810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+40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70000</m:t>
                              </m:r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9810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+30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+3 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1" i="1">
                          <a:latin typeface="Cambria Math" panose="02040503050406030204" pitchFamily="18" charset="0"/>
                        </a:rPr>
                        <m:t>𝟒𝟏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sz="1800" b="1" i="1"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nb-NO" sz="1800" b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800" b="1" i="1">
                          <a:latin typeface="Cambria Math" panose="02040503050406030204" pitchFamily="18" charset="0"/>
                        </a:rPr>
                        <m:t>𝐦</m:t>
                      </m:r>
                    </m:oMath>
                  </m:oMathPara>
                </a14:m>
                <a:endParaRPr lang="nb-NO" sz="1800" b="1" dirty="0"/>
              </a:p>
              <a:p>
                <a:endParaRPr lang="en-US" sz="28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582000" y="987505"/>
                <a:ext cx="5658000" cy="4320000"/>
              </a:xfrm>
              <a:blipFill>
                <a:blip r:embed="rId3"/>
                <a:stretch>
                  <a:fillRect l="-2908" t="-1754" b="-134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444" y="1341001"/>
            <a:ext cx="6347469" cy="38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7C6C16-A71D-A54B-AFAD-3A1E4DB4A1EC}"/>
                  </a:ext>
                </a:extLst>
              </p:cNvPr>
              <p:cNvSpPr txBox="1"/>
              <p:nvPr/>
            </p:nvSpPr>
            <p:spPr>
              <a:xfrm>
                <a:off x="422489" y="6122520"/>
                <a:ext cx="5066836" cy="6376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7C6C16-A71D-A54B-AFAD-3A1E4DB4A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89" y="6122520"/>
                <a:ext cx="5066836" cy="637675"/>
              </a:xfrm>
              <a:prstGeom prst="rect">
                <a:avLst/>
              </a:prstGeom>
              <a:blipFill>
                <a:blip r:embed="rId5"/>
                <a:stretch>
                  <a:fillRect b="-13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B401-0FF7-0A43-A50E-C342C0C446E1}"/>
                  </a:ext>
                </a:extLst>
              </p:cNvPr>
              <p:cNvSpPr txBox="1"/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𝑃𝑢𝑚𝑝𝑒𝑒𝑓𝑓𝑒𝑘𝑡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𝑔𝑄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B401-0FF7-0A43-A50E-C342C0C44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C482C66-2C5F-054C-BCF7-1334BAA1EECE}"/>
              </a:ext>
            </a:extLst>
          </p:cNvPr>
          <p:cNvSpPr txBox="1"/>
          <p:nvPr/>
        </p:nvSpPr>
        <p:spPr>
          <a:xfrm>
            <a:off x="422489" y="5785382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Energilikningen: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2A3843-F66E-1148-8F4E-946519E0AEF1}"/>
              </a:ext>
            </a:extLst>
          </p:cNvPr>
          <p:cNvSpPr/>
          <p:nvPr/>
        </p:nvSpPr>
        <p:spPr>
          <a:xfrm>
            <a:off x="696000" y="4149000"/>
            <a:ext cx="5330354" cy="16363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44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00" y="169644"/>
            <a:ext cx="9588000" cy="533642"/>
          </a:xfrm>
        </p:spPr>
        <p:txBody>
          <a:bodyPr/>
          <a:lstStyle/>
          <a:p>
            <a:r>
              <a:rPr lang="nb-NO" dirty="0"/>
              <a:t>Hvilken effekt må pumpen levere til strømningen?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582000" y="987505"/>
                <a:ext cx="5658000" cy="4320000"/>
              </a:xfrm>
            </p:spPr>
            <p:txBody>
              <a:bodyPr/>
              <a:lstStyle/>
              <a:p>
                <a:endParaRPr lang="nb-NO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sz="2800" b="0" dirty="0"/>
              </a:p>
              <a:p>
                <a:r>
                  <a:rPr lang="nb-NO" sz="2400" dirty="0"/>
                  <a:t>Tallverdier som vist i figur: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nb-NO" sz="2400" dirty="0"/>
                  <a:t> </a:t>
                </a:r>
                <a14:m>
                  <m:oMath xmlns:m="http://schemas.openxmlformats.org/officeDocument/2006/math">
                    <m:r>
                      <a:rPr lang="nb-NO" sz="2400" i="1" dirty="0">
                        <a:latin typeface="Cambria Math" panose="02040503050406030204" pitchFamily="18" charset="0"/>
                      </a:rPr>
                      <m:t>= 3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sz="2400" dirty="0"/>
                  <a:t>, </a:t>
                </a:r>
                <a14:m>
                  <m:oMath xmlns:m="http://schemas.openxmlformats.org/officeDocument/2006/math">
                    <m:r>
                      <a:rPr lang="nb-NO" sz="2400" i="1" dirty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=0.5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sz="2400" dirty="0"/>
                  <a:t>, </a:t>
                </a:r>
                <a14:m>
                  <m:oMath xmlns:m="http://schemas.openxmlformats.org/officeDocument/2006/math">
                    <m:r>
                      <a:rPr lang="nb-NO" sz="2400" i="1" dirty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=0.5</m:t>
                    </m:r>
                    <m:sSup>
                      <m:sSup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24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nb-NO" sz="2400" dirty="0"/>
                  <a:t>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400" i="1" dirty="0">
                        <a:latin typeface="Cambria Math" panose="02040503050406030204" pitchFamily="18" charset="0"/>
                      </a:rPr>
                      <m:t> =30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400" i="1" dirty="0">
                        <a:latin typeface="Cambria Math" panose="02040503050406030204" pitchFamily="18" charset="0"/>
                      </a:rPr>
                      <m:t> = 40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nb-NO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400" i="1" dirty="0">
                        <a:latin typeface="Cambria Math" panose="02040503050406030204" pitchFamily="18" charset="0"/>
                      </a:rPr>
                      <m:t> =70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𝑘𝑃𝑎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2400" dirty="0"/>
                  <a:t>(overtrykk),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400" i="1" dirty="0">
                        <a:latin typeface="Cambria Math" panose="02040503050406030204" pitchFamily="18" charset="0"/>
                      </a:rPr>
                      <m:t> = 350 </m:t>
                    </m:r>
                    <m:r>
                      <a:rPr lang="nb-NO" sz="2400" i="1" dirty="0" err="1">
                        <a:latin typeface="Cambria Math" panose="02040503050406030204" pitchFamily="18" charset="0"/>
                      </a:rPr>
                      <m:t>𝑘𝑃𝑎</m:t>
                    </m:r>
                    <m:r>
                      <a:rPr lang="nb-NO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nb-NO" sz="2400" dirty="0"/>
                  <a:t>(overtrykk),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400" i="1" dirty="0">
                        <a:latin typeface="Cambria Math" panose="02040503050406030204" pitchFamily="18" charset="0"/>
                      </a:rPr>
                      <m:t> =</m:t>
                    </m:r>
                    <m:sSub>
                      <m:sSubPr>
                        <m:ctrlPr>
                          <a:rPr lang="nb-NO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400" i="1" dirty="0">
                        <a:latin typeface="Cambria Math" panose="02040503050406030204" pitchFamily="18" charset="0"/>
                      </a:rPr>
                      <m:t> = 1.0</m:t>
                    </m:r>
                  </m:oMath>
                </a14:m>
                <a:endParaRPr lang="nb-NO" sz="2400" dirty="0"/>
              </a:p>
              <a:p>
                <a:r>
                  <a:rPr lang="nb-NO" sz="2400" dirty="0"/>
                  <a:t>Vann med </a:t>
                </a:r>
                <a14:m>
                  <m:oMath xmlns:m="http://schemas.openxmlformats.org/officeDocument/2006/math">
                    <m:r>
                      <a:rPr lang="nb-NO" sz="2400" i="1">
                        <a:latin typeface="Cambria Math" panose="02040503050406030204" pitchFamily="18" charset="0"/>
                      </a:rPr>
                      <m:t>𝛾</m:t>
                    </m:r>
                    <m:r>
                      <a:rPr lang="nb-NO" sz="2400" i="1">
                        <a:latin typeface="Cambria Math" panose="02040503050406030204" pitchFamily="18" charset="0"/>
                      </a:rPr>
                      <m:t>=9810 </m:t>
                    </m:r>
                    <m:r>
                      <m:rPr>
                        <m:sty m:val="p"/>
                      </m:rPr>
                      <a:rPr lang="nb-NO" sz="2400">
                        <a:latin typeface="Cambria Math" panose="02040503050406030204" pitchFamily="18" charset="0"/>
                      </a:rPr>
                      <m:t>N</m:t>
                    </m:r>
                    <m:r>
                      <a:rPr lang="nb-NO" sz="240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sz="240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sz="240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sz="2800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582000" y="987505"/>
                <a:ext cx="5658000" cy="4320000"/>
              </a:xfrm>
              <a:blipFill>
                <a:blip r:embed="rId2"/>
                <a:stretch>
                  <a:fillRect l="-290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000" y="1341000"/>
            <a:ext cx="6548913" cy="3937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7C6C16-A71D-A54B-AFAD-3A1E4DB4A1EC}"/>
                  </a:ext>
                </a:extLst>
              </p:cNvPr>
              <p:cNvSpPr txBox="1"/>
              <p:nvPr/>
            </p:nvSpPr>
            <p:spPr>
              <a:xfrm>
                <a:off x="422489" y="6122520"/>
                <a:ext cx="5066836" cy="6376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acc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D7C6C16-A71D-A54B-AFAD-3A1E4DB4A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89" y="6122520"/>
                <a:ext cx="5066836" cy="637675"/>
              </a:xfrm>
              <a:prstGeom prst="rect">
                <a:avLst/>
              </a:prstGeom>
              <a:blipFill>
                <a:blip r:embed="rId4"/>
                <a:stretch>
                  <a:fillRect b="-13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B401-0FF7-0A43-A50E-C342C0C446E1}"/>
                  </a:ext>
                </a:extLst>
              </p:cNvPr>
              <p:cNvSpPr txBox="1"/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𝑃𝑢𝑚𝑝𝑒𝑒𝑓𝑓𝑒𝑘𝑡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𝑔𝑄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9EEB401-0FF7-0A43-A50E-C342C0C44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blipFill>
                <a:blip r:embed="rId5"/>
                <a:stretch>
                  <a:fillRect b="-8824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C482C66-2C5F-054C-BCF7-1334BAA1EECE}"/>
              </a:ext>
            </a:extLst>
          </p:cNvPr>
          <p:cNvSpPr txBox="1"/>
          <p:nvPr/>
        </p:nvSpPr>
        <p:spPr>
          <a:xfrm>
            <a:off x="422489" y="5785382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Energilikningen:</a:t>
            </a:r>
          </a:p>
        </p:txBody>
      </p:sp>
    </p:spTree>
    <p:extLst>
      <p:ext uri="{BB962C8B-B14F-4D97-AF65-F5344CB8AC3E}">
        <p14:creationId xmlns:p14="http://schemas.microsoft.com/office/powerpoint/2010/main" val="411824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effekt må pumpen levere til strømningen?</a:t>
                </a:r>
              </a:p>
              <a:p>
                <a:r>
                  <a:rPr lang="nb-NO" dirty="0"/>
                  <a:t>Løst </a:t>
                </a:r>
                <a:r>
                  <a:rPr lang="nb-NO" dirty="0" err="1"/>
                  <a:t>mhp</a:t>
                </a:r>
                <a:r>
                  <a:rPr lang="nb-NO" dirty="0"/>
                  <a:t>. løftehøyden til pumpen</a:t>
                </a:r>
              </a:p>
              <a:p>
                <a:pPr marL="0" indent="0">
                  <a:buNone/>
                </a:pPr>
                <a:endParaRPr lang="nb-NO" sz="18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Setter inn kjente tall:</a:t>
                </a:r>
              </a:p>
              <a:p>
                <a:pPr marL="0" indent="0">
                  <a:buNone/>
                </a:pPr>
                <a:endParaRPr lang="nb-NO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350000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9810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40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70000</m:t>
                              </m:r>
                            </m:num>
                            <m:den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9810</m:t>
                              </m:r>
                            </m:den>
                          </m:f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30</m:t>
                          </m:r>
                        </m:e>
                      </m:d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0" smtClean="0">
                          <a:latin typeface="Cambria Math" panose="02040503050406030204" pitchFamily="18" charset="0"/>
                        </a:rPr>
                        <m:t>=41.5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sz="1800" dirty="0"/>
              </a:p>
              <a:p>
                <a:r>
                  <a:rPr lang="nb-NO" dirty="0"/>
                  <a:t>Nødvendig pumpeeffekt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𝑄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=9810⋅0.5⋅41.5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W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𝟐𝟎𝟑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𝐤𝐖</m:t>
                      </m:r>
                    </m:oMath>
                  </m:oMathPara>
                </a14:m>
                <a:endParaRPr lang="nb-NO" sz="1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99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933" y="2997000"/>
            <a:ext cx="5111750" cy="307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FB68BD5-F18D-6644-A950-66A35C493A05}"/>
              </a:ext>
            </a:extLst>
          </p:cNvPr>
          <p:cNvSpPr/>
          <p:nvPr/>
        </p:nvSpPr>
        <p:spPr>
          <a:xfrm>
            <a:off x="552000" y="5661000"/>
            <a:ext cx="5112000" cy="1008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1052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Virkningsgrad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(Mekanisk) virkningsgrad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nb-NO" dirty="0"/>
                  <a:t>: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Uttak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Tilf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rsel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ut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inn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For en pumpe er tilført effekt den elektriske effekten og uttatt effekt er hydraulisk effekt</a:t>
                </a:r>
              </a:p>
              <a:p>
                <a:r>
                  <a:rPr lang="nb-NO" dirty="0"/>
                  <a:t>For en turbin er tilført effekt den hydrauliske effekten og uttatt effekt er elektrisk effekt</a:t>
                </a:r>
              </a:p>
              <a:p>
                <a:r>
                  <a:rPr lang="nb-NO" dirty="0"/>
                  <a:t>Kan dele opp samlet virkningsgrad i flere underkomponenter</a:t>
                </a:r>
              </a:p>
              <a:p>
                <a:r>
                  <a:rPr lang="nb-NO" dirty="0"/>
                  <a:t>Mer om dette i TPS210!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b="-1994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2342695"/>
            <a:ext cx="4294710" cy="43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/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pumpe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turbin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F71DAB-5A7D-D247-B771-6545A1BC18EE}"/>
                  </a:ext>
                </a:extLst>
              </p:cNvPr>
              <p:cNvSpPr txBox="1"/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1F71DAB-5A7D-D247-B771-6545A1BC18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blipFill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E2B7A1-D7C8-A04C-B891-B4E24CE88E74}"/>
                  </a:ext>
                </a:extLst>
              </p:cNvPr>
              <p:cNvSpPr txBox="1"/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7E2B7A1-D7C8-A04C-B891-B4E24CE88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7FCABC-03BE-B140-9BDA-7C8D72A78711}"/>
                  </a:ext>
                </a:extLst>
              </p:cNvPr>
              <p:cNvSpPr txBox="1"/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37FCABC-03BE-B140-9BDA-7C8D72A787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blipFill>
                <a:blip r:embed="rId9"/>
                <a:stretch>
                  <a:fillRect l="-10714" t="-13043"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A700A0-0834-E340-BC0B-F75F777CDC5D}"/>
                  </a:ext>
                </a:extLst>
              </p:cNvPr>
              <p:cNvSpPr txBox="1"/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DA700A0-0834-E340-BC0B-F75F777CD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blipFill>
                <a:blip r:embed="rId10"/>
                <a:stretch>
                  <a:fillRect l="-14286" t="-11538" r="-7143" b="-15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460601-A487-FA49-BC89-884BEA46D7C3}"/>
                  </a:ext>
                </a:extLst>
              </p:cNvPr>
              <p:cNvSpPr txBox="1"/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460601-A487-FA49-BC89-884BEA46D7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blipFill>
                <a:blip r:embed="rId11"/>
                <a:stretch>
                  <a:fillRect l="-10345" t="-12000" r="-10345" b="-2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AA328E-872A-0E42-ABA6-F1ABCCDACF87}"/>
                  </a:ext>
                </a:extLst>
              </p:cNvPr>
              <p:cNvSpPr txBox="1"/>
              <p:nvPr/>
            </p:nvSpPr>
            <p:spPr>
              <a:xfrm>
                <a:off x="7736879" y="3772617"/>
                <a:ext cx="1250599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AA328E-872A-0E42-ABA6-F1ABCCDACF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79" y="3772617"/>
                <a:ext cx="1250599" cy="313419"/>
              </a:xfrm>
              <a:prstGeom prst="rect">
                <a:avLst/>
              </a:prstGeom>
              <a:blipFill>
                <a:blip r:embed="rId12"/>
                <a:stretch>
                  <a:fillRect l="-4040" t="-12000"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6C46CAE-E7B2-A14E-B0BD-21DE3760E057}"/>
                  </a:ext>
                </a:extLst>
              </p:cNvPr>
              <p:cNvSpPr txBox="1"/>
              <p:nvPr/>
            </p:nvSpPr>
            <p:spPr>
              <a:xfrm>
                <a:off x="9723223" y="3772617"/>
                <a:ext cx="1258550" cy="3142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6C46CAE-E7B2-A14E-B0BD-21DE3760E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223" y="3772617"/>
                <a:ext cx="1258550" cy="314253"/>
              </a:xfrm>
              <a:prstGeom prst="rect">
                <a:avLst/>
              </a:prstGeom>
              <a:blipFill>
                <a:blip r:embed="rId13"/>
                <a:stretch>
                  <a:fillRect l="-4000" t="-12000" r="-1000" b="-2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031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Virkningsgrad - oppgave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Pumpen i eksempel 7.3 drives av en elektrisk motor (effekt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</a:p>
              <a:p>
                <a:r>
                  <a:rPr lang="nb-NO" dirty="0"/>
                  <a:t>75% av den elektriske energien går til å drive pumpen, dvs.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=75%.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50% av pumpens effekt går til å pumpe fluidet, dvs.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%.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Hvilken effekt må el-nettet levere for at pumpen skal yte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44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2342695"/>
            <a:ext cx="4294710" cy="43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/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pumpe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turbin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8BBDCD-9B11-BE4B-BBA7-F33F93BFED17}"/>
                  </a:ext>
                </a:extLst>
              </p:cNvPr>
              <p:cNvSpPr txBox="1"/>
              <p:nvPr/>
            </p:nvSpPr>
            <p:spPr>
              <a:xfrm>
                <a:off x="7396386" y="4365000"/>
                <a:ext cx="3133935" cy="121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(Mekanisk) virkningsgrad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Uttak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Tilf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rsel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ut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inn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8BBDCD-9B11-BE4B-BBA7-F33F93BFE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386" y="4365000"/>
                <a:ext cx="3133935" cy="1218219"/>
              </a:xfrm>
              <a:prstGeom prst="rect">
                <a:avLst/>
              </a:prstGeom>
              <a:blipFill>
                <a:blip r:embed="rId5"/>
                <a:stretch>
                  <a:fillRect l="-1619" t="-2062" b="-51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609D2D-9754-754D-920E-AA46ED85D80D}"/>
                  </a:ext>
                </a:extLst>
              </p:cNvPr>
              <p:cNvSpPr txBox="1"/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609D2D-9754-754D-920E-AA46ED85D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3EF6EA-C8A6-5447-B208-45979CBBEB79}"/>
                  </a:ext>
                </a:extLst>
              </p:cNvPr>
              <p:cNvSpPr txBox="1"/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3EF6EA-C8A6-5447-B208-45979CBBE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DBF2A-B8AE-BC45-9F96-1724E185AFE8}"/>
                  </a:ext>
                </a:extLst>
              </p:cNvPr>
              <p:cNvSpPr txBox="1"/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DBF2A-B8AE-BC45-9F96-1724E185A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blipFill>
                <a:blip r:embed="rId8"/>
                <a:stretch>
                  <a:fillRect l="-10714" t="-13043"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3C2B5-3C95-CB4F-8671-15AD7F3BD863}"/>
                  </a:ext>
                </a:extLst>
              </p:cNvPr>
              <p:cNvSpPr txBox="1"/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3C2B5-3C95-CB4F-8671-15AD7F3BD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blipFill>
                <a:blip r:embed="rId9"/>
                <a:stretch>
                  <a:fillRect l="-14286" t="-11538" r="-7143" b="-15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4B2220-8C7F-454C-B255-26CC85396E6F}"/>
                  </a:ext>
                </a:extLst>
              </p:cNvPr>
              <p:cNvSpPr txBox="1"/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4B2220-8C7F-454C-B255-26CC85396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blipFill>
                <a:blip r:embed="rId10"/>
                <a:stretch>
                  <a:fillRect l="-10345" t="-12000" r="-10345" b="-2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3E4C05-B621-4B43-8C41-19F3742BC56B}"/>
                  </a:ext>
                </a:extLst>
              </p:cNvPr>
              <p:cNvSpPr txBox="1"/>
              <p:nvPr/>
            </p:nvSpPr>
            <p:spPr>
              <a:xfrm>
                <a:off x="7736879" y="3772617"/>
                <a:ext cx="1388713" cy="34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3E4C05-B621-4B43-8C41-19F3742BC5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79" y="3772617"/>
                <a:ext cx="1388713" cy="348300"/>
              </a:xfrm>
              <a:prstGeom prst="rect">
                <a:avLst/>
              </a:prstGeom>
              <a:blipFill>
                <a:blip r:embed="rId11"/>
                <a:stretch>
                  <a:fillRect l="-3636" t="-10714" b="-17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7BC963-60E9-2845-B0B7-DAC133904F0A}"/>
                  </a:ext>
                </a:extLst>
              </p:cNvPr>
              <p:cNvSpPr txBox="1"/>
              <p:nvPr/>
            </p:nvSpPr>
            <p:spPr>
              <a:xfrm>
                <a:off x="9723223" y="3772617"/>
                <a:ext cx="1410771" cy="3492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7BC963-60E9-2845-B0B7-DAC133904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223" y="3772617"/>
                <a:ext cx="1410771" cy="349263"/>
              </a:xfrm>
              <a:prstGeom prst="rect">
                <a:avLst/>
              </a:prstGeom>
              <a:blipFill>
                <a:blip r:embed="rId12"/>
                <a:stretch>
                  <a:fillRect l="-2679" t="-10714" r="-893" b="-2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430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Virkningsgrad - svar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Pumpen i eksempel 7.3 drives av en elektrisk motor (effekt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</a:p>
              <a:p>
                <a:r>
                  <a:rPr lang="nb-NO" dirty="0"/>
                  <a:t>75% av den elektriske energien går til å drive pumpen, dvs.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=75%.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50% av pumpens effekt går til å pumpe fluidet, dvs.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%.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Hvilken effekt må el-nettet levere for at pumpen skal yte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</m:acc>
                      </m:e>
                      <m:sub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𝒆</m:t>
                        </m:r>
                      </m:sub>
                    </m:sSub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b="1" i="1" smtClean="0"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</m:acc>
                          </m:e>
                          <m:sub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𝜼</m:t>
                            </m:r>
                          </m:e>
                          <m:sub>
                            <m:r>
                              <a:rPr lang="en-US" sz="2800" b="1" i="1" smtClean="0">
                                <a:latin typeface="Cambria Math" panose="02040503050406030204" pitchFamily="18" charset="0"/>
                              </a:rPr>
                              <m:t>𝟏𝟐</m:t>
                            </m:r>
                          </m:sub>
                        </m:sSub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𝟐𝟎𝟒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𝒌𝑾</m:t>
                        </m:r>
                      </m:num>
                      <m:den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800" b="1" i="1" smtClean="0">
                            <a:latin typeface="Cambria Math" panose="02040503050406030204" pitchFamily="18" charset="0"/>
                          </a:rPr>
                          <m:t>𝟕𝟓</m:t>
                        </m:r>
                      </m:den>
                    </m:f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𝟐𝟕𝟐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𝒌𝑾</m:t>
                    </m:r>
                  </m:oMath>
                </a14:m>
                <a:endParaRPr lang="en-US" sz="2400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960" t="-2053" r="-4455" b="-410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2342695"/>
            <a:ext cx="4294710" cy="43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/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pumpe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turbin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8BBDCD-9B11-BE4B-BBA7-F33F93BFED17}"/>
                  </a:ext>
                </a:extLst>
              </p:cNvPr>
              <p:cNvSpPr txBox="1"/>
              <p:nvPr/>
            </p:nvSpPr>
            <p:spPr>
              <a:xfrm>
                <a:off x="7396386" y="4365000"/>
                <a:ext cx="3133935" cy="121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(Mekanisk) virkningsgrad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Uttak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Tilf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rsel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ut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inn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8BBDCD-9B11-BE4B-BBA7-F33F93BFE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386" y="4365000"/>
                <a:ext cx="3133935" cy="1218219"/>
              </a:xfrm>
              <a:prstGeom prst="rect">
                <a:avLst/>
              </a:prstGeom>
              <a:blipFill>
                <a:blip r:embed="rId5"/>
                <a:stretch>
                  <a:fillRect l="-1619" t="-2062" b="-51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609D2D-9754-754D-920E-AA46ED85D80D}"/>
                  </a:ext>
                </a:extLst>
              </p:cNvPr>
              <p:cNvSpPr txBox="1"/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609D2D-9754-754D-920E-AA46ED85D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3EF6EA-C8A6-5447-B208-45979CBBEB79}"/>
                  </a:ext>
                </a:extLst>
              </p:cNvPr>
              <p:cNvSpPr txBox="1"/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3EF6EA-C8A6-5447-B208-45979CBBE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DBF2A-B8AE-BC45-9F96-1724E185AFE8}"/>
                  </a:ext>
                </a:extLst>
              </p:cNvPr>
              <p:cNvSpPr txBox="1"/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DBF2A-B8AE-BC45-9F96-1724E185A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blipFill>
                <a:blip r:embed="rId8"/>
                <a:stretch>
                  <a:fillRect l="-10714" t="-13043"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3C2B5-3C95-CB4F-8671-15AD7F3BD863}"/>
                  </a:ext>
                </a:extLst>
              </p:cNvPr>
              <p:cNvSpPr txBox="1"/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3C2B5-3C95-CB4F-8671-15AD7F3BD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blipFill>
                <a:blip r:embed="rId9"/>
                <a:stretch>
                  <a:fillRect l="-14286" t="-11538" r="-7143" b="-15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4B2220-8C7F-454C-B255-26CC85396E6F}"/>
                  </a:ext>
                </a:extLst>
              </p:cNvPr>
              <p:cNvSpPr txBox="1"/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4B2220-8C7F-454C-B255-26CC85396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blipFill>
                <a:blip r:embed="rId10"/>
                <a:stretch>
                  <a:fillRect l="-10345" t="-12000" r="-10345" b="-2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3E4C05-B621-4B43-8C41-19F3742BC56B}"/>
                  </a:ext>
                </a:extLst>
              </p:cNvPr>
              <p:cNvSpPr txBox="1"/>
              <p:nvPr/>
            </p:nvSpPr>
            <p:spPr>
              <a:xfrm>
                <a:off x="7736879" y="3772617"/>
                <a:ext cx="1388713" cy="34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3E4C05-B621-4B43-8C41-19F3742BC5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79" y="3772617"/>
                <a:ext cx="1388713" cy="348300"/>
              </a:xfrm>
              <a:prstGeom prst="rect">
                <a:avLst/>
              </a:prstGeom>
              <a:blipFill>
                <a:blip r:embed="rId11"/>
                <a:stretch>
                  <a:fillRect l="-3636" t="-10714" b="-17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7BC963-60E9-2845-B0B7-DAC133904F0A}"/>
                  </a:ext>
                </a:extLst>
              </p:cNvPr>
              <p:cNvSpPr txBox="1"/>
              <p:nvPr/>
            </p:nvSpPr>
            <p:spPr>
              <a:xfrm>
                <a:off x="9723223" y="3772617"/>
                <a:ext cx="1410771" cy="3492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7BC963-60E9-2845-B0B7-DAC133904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223" y="3772617"/>
                <a:ext cx="1410771" cy="349263"/>
              </a:xfrm>
              <a:prstGeom prst="rect">
                <a:avLst/>
              </a:prstGeom>
              <a:blipFill>
                <a:blip r:embed="rId12"/>
                <a:stretch>
                  <a:fillRect l="-2679" t="-10714" r="-893" b="-2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261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Virkningsgrad – oppgave 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Pumpen i eksempel 7.3 drives av en elektrisk motor (effekt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</a:p>
              <a:p>
                <a:r>
                  <a:rPr lang="nb-NO" dirty="0"/>
                  <a:t>50% av pumpens effekt går til å pumpe fluidet, dvs.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%.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=204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=41.5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i="1" dirty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=1000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𝑘𝑔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 =0.5 </m:t>
                    </m:r>
                    <m:sSup>
                      <m:sSupPr>
                        <m:ctrlPr>
                          <a:rPr lang="nb-NO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nb-NO" i="1" dirty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 dirty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nb-NO" dirty="0"/>
              </a:p>
              <a:p>
                <a:r>
                  <a:rPr lang="en-US" b="1" dirty="0" err="1"/>
                  <a:t>Hvilken</a:t>
                </a:r>
                <a:r>
                  <a:rPr lang="en-US" b="1" dirty="0"/>
                  <a:t> </a:t>
                </a:r>
                <a:r>
                  <a:rPr lang="en-US" b="1" dirty="0" err="1"/>
                  <a:t>volumstrøm</a:t>
                </a:r>
                <a:r>
                  <a:rPr lang="en-US" b="1" dirty="0"/>
                  <a:t> </a:t>
                </a:r>
                <a:r>
                  <a:rPr lang="en-US" b="1" dirty="0" err="1"/>
                  <a:t>kan</a:t>
                </a:r>
                <a:r>
                  <a:rPr lang="en-US" b="1" dirty="0"/>
                  <a:t> vi </a:t>
                </a:r>
                <a:r>
                  <a:rPr lang="en-US" b="1" dirty="0" err="1"/>
                  <a:t>forvente</a:t>
                </a:r>
                <a:r>
                  <a:rPr lang="en-US" b="1" dirty="0"/>
                  <a:t> at </a:t>
                </a:r>
                <a:r>
                  <a:rPr lang="en-US" b="1" dirty="0" err="1"/>
                  <a:t>pumpen</a:t>
                </a:r>
                <a:r>
                  <a:rPr lang="en-US" b="1" dirty="0"/>
                  <a:t> </a:t>
                </a:r>
                <a:r>
                  <a:rPr lang="en-US" b="1" dirty="0" err="1"/>
                  <a:t>leverer</a:t>
                </a:r>
                <a:r>
                  <a:rPr lang="en-US" b="1" dirty="0"/>
                  <a:t>?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46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2342695"/>
            <a:ext cx="4294710" cy="43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/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pumpe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turbin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8BBDCD-9B11-BE4B-BBA7-F33F93BFED17}"/>
                  </a:ext>
                </a:extLst>
              </p:cNvPr>
              <p:cNvSpPr txBox="1"/>
              <p:nvPr/>
            </p:nvSpPr>
            <p:spPr>
              <a:xfrm>
                <a:off x="7396386" y="4365000"/>
                <a:ext cx="3133935" cy="121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(Mekanisk) virkningsgrad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Uttak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Tilf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rsel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ut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inn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8BBDCD-9B11-BE4B-BBA7-F33F93BFE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386" y="4365000"/>
                <a:ext cx="3133935" cy="1218219"/>
              </a:xfrm>
              <a:prstGeom prst="rect">
                <a:avLst/>
              </a:prstGeom>
              <a:blipFill>
                <a:blip r:embed="rId5"/>
                <a:stretch>
                  <a:fillRect l="-1619" t="-2062" b="-51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609D2D-9754-754D-920E-AA46ED85D80D}"/>
                  </a:ext>
                </a:extLst>
              </p:cNvPr>
              <p:cNvSpPr txBox="1"/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609D2D-9754-754D-920E-AA46ED85D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3EF6EA-C8A6-5447-B208-45979CBBEB79}"/>
                  </a:ext>
                </a:extLst>
              </p:cNvPr>
              <p:cNvSpPr txBox="1"/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3EF6EA-C8A6-5447-B208-45979CBBE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DBF2A-B8AE-BC45-9F96-1724E185AFE8}"/>
                  </a:ext>
                </a:extLst>
              </p:cNvPr>
              <p:cNvSpPr txBox="1"/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DBF2A-B8AE-BC45-9F96-1724E185A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blipFill>
                <a:blip r:embed="rId8"/>
                <a:stretch>
                  <a:fillRect l="-10714" t="-13043"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3C2B5-3C95-CB4F-8671-15AD7F3BD863}"/>
                  </a:ext>
                </a:extLst>
              </p:cNvPr>
              <p:cNvSpPr txBox="1"/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3C2B5-3C95-CB4F-8671-15AD7F3BD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blipFill>
                <a:blip r:embed="rId9"/>
                <a:stretch>
                  <a:fillRect l="-14286" t="-11538" r="-7143" b="-15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4B2220-8C7F-454C-B255-26CC85396E6F}"/>
                  </a:ext>
                </a:extLst>
              </p:cNvPr>
              <p:cNvSpPr txBox="1"/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4B2220-8C7F-454C-B255-26CC85396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blipFill>
                <a:blip r:embed="rId10"/>
                <a:stretch>
                  <a:fillRect l="-10345" t="-12000" r="-10345" b="-2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3E4C05-B621-4B43-8C41-19F3742BC56B}"/>
                  </a:ext>
                </a:extLst>
              </p:cNvPr>
              <p:cNvSpPr txBox="1"/>
              <p:nvPr/>
            </p:nvSpPr>
            <p:spPr>
              <a:xfrm>
                <a:off x="7736879" y="3772617"/>
                <a:ext cx="1388713" cy="34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3E4C05-B621-4B43-8C41-19F3742BC5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79" y="3772617"/>
                <a:ext cx="1388713" cy="348300"/>
              </a:xfrm>
              <a:prstGeom prst="rect">
                <a:avLst/>
              </a:prstGeom>
              <a:blipFill>
                <a:blip r:embed="rId11"/>
                <a:stretch>
                  <a:fillRect l="-3636" t="-10714" b="-17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7BC963-60E9-2845-B0B7-DAC133904F0A}"/>
                  </a:ext>
                </a:extLst>
              </p:cNvPr>
              <p:cNvSpPr txBox="1"/>
              <p:nvPr/>
            </p:nvSpPr>
            <p:spPr>
              <a:xfrm>
                <a:off x="9723223" y="3772617"/>
                <a:ext cx="1410771" cy="3492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7BC963-60E9-2845-B0B7-DAC133904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223" y="3772617"/>
                <a:ext cx="1410771" cy="349263"/>
              </a:xfrm>
              <a:prstGeom prst="rect">
                <a:avLst/>
              </a:prstGeom>
              <a:blipFill>
                <a:blip r:embed="rId12"/>
                <a:stretch>
                  <a:fillRect l="-2679" t="-10714" r="-893" b="-214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A6732F5-B5EA-4941-98AE-6C22E9F39954}"/>
                  </a:ext>
                </a:extLst>
              </p:cNvPr>
              <p:cNvSpPr txBox="1"/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𝑃𝑢𝑚𝑝𝑒𝑒𝑓𝑓𝑒𝑘𝑡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𝑔𝑄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A6732F5-B5EA-4941-98AE-6C22E9F39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blipFill>
                <a:blip r:embed="rId13"/>
                <a:stretch>
                  <a:fillRect b="-90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93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Virkningsgrad – oppgave 2 (svar)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Pumpen i eksempel 7.3 drives av en elektrisk motor (effekt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nb-NO" dirty="0"/>
                  <a:t>)</a:t>
                </a:r>
              </a:p>
              <a:p>
                <a:r>
                  <a:rPr lang="nb-NO" dirty="0"/>
                  <a:t>50% av pumpens effekt går til å pumpe fluidet, dvs.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50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%.</m:t>
                    </m:r>
                  </m:oMath>
                </a14:m>
                <a:endParaRPr lang="nb-NO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=41.5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nb-NO" i="1" dirty="0" smtClean="0">
                        <a:latin typeface="Cambria Math" panose="02040503050406030204" pitchFamily="18" charset="0"/>
                      </a:rPr>
                      <m:t>𝜌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=1000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𝑘𝑔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 =0.5 </m:t>
                    </m:r>
                    <m:sSup>
                      <m:sSup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nb-NO" dirty="0"/>
              </a:p>
              <a:p>
                <a:r>
                  <a:rPr lang="en-US" dirty="0" err="1"/>
                  <a:t>Hvilken</a:t>
                </a:r>
                <a:r>
                  <a:rPr lang="en-US" dirty="0"/>
                  <a:t> </a:t>
                </a:r>
                <a:r>
                  <a:rPr lang="en-US" dirty="0" err="1"/>
                  <a:t>volumstrøm</a:t>
                </a:r>
                <a:r>
                  <a:rPr lang="en-US" dirty="0"/>
                  <a:t> </a:t>
                </a:r>
                <a:r>
                  <a:rPr lang="en-US" dirty="0" err="1"/>
                  <a:t>kan</a:t>
                </a:r>
                <a:r>
                  <a:rPr lang="en-US" dirty="0"/>
                  <a:t> vi </a:t>
                </a:r>
                <a:r>
                  <a:rPr lang="en-US" dirty="0" err="1"/>
                  <a:t>forvente</a:t>
                </a:r>
                <a:r>
                  <a:rPr lang="en-US" dirty="0"/>
                  <a:t> at </a:t>
                </a:r>
                <a:r>
                  <a:rPr lang="en-US" dirty="0" err="1"/>
                  <a:t>pumpen</a:t>
                </a:r>
                <a:r>
                  <a:rPr lang="en-US" dirty="0"/>
                  <a:t> </a:t>
                </a:r>
                <a:r>
                  <a:rPr lang="en-US" dirty="0" err="1"/>
                  <a:t>leverer</a:t>
                </a:r>
                <a:r>
                  <a:rPr lang="en-US" dirty="0"/>
                  <a:t>?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=0.5⋅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=0.5⋅204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=102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102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𝑸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𝟐𝟓</m:t>
                    </m:r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endParaRPr lang="en-US" b="1" dirty="0"/>
              </a:p>
              <a:p>
                <a:endParaRPr lang="en-US" b="1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970" t="-2053" r="-3465" b="-674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00" y="2342695"/>
            <a:ext cx="4294710" cy="430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/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pumpe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turbin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Akseleffekt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BE2C489-CBD9-4182-890D-45B157A1CC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000" y="337799"/>
                <a:ext cx="3269357" cy="17480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8BBDCD-9B11-BE4B-BBA7-F33F93BFED17}"/>
                  </a:ext>
                </a:extLst>
              </p:cNvPr>
              <p:cNvSpPr txBox="1"/>
              <p:nvPr/>
            </p:nvSpPr>
            <p:spPr>
              <a:xfrm>
                <a:off x="7396386" y="4365000"/>
                <a:ext cx="3133935" cy="1218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(Mekanisk) virkningsgrad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nb-NO" dirty="0"/>
                  <a:t>:</a:t>
                </a:r>
              </a:p>
              <a:p>
                <a:endParaRPr lang="nb-NO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Uttak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Tilf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rsel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av</m:t>
                          </m:r>
                          <m:r>
                            <a:rPr lang="nb-NO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ut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b-NO">
                                  <a:latin typeface="Cambria Math" panose="02040503050406030204" pitchFamily="18" charset="0"/>
                                </a:rPr>
                                <m:t>inn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D8BBDCD-9B11-BE4B-BBA7-F33F93BFED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6386" y="4365000"/>
                <a:ext cx="3133935" cy="1218219"/>
              </a:xfrm>
              <a:prstGeom prst="rect">
                <a:avLst/>
              </a:prstGeom>
              <a:blipFill>
                <a:blip r:embed="rId5"/>
                <a:stretch>
                  <a:fillRect l="-1619" t="-2062" b="-515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609D2D-9754-754D-920E-AA46ED85D80D}"/>
                  </a:ext>
                </a:extLst>
              </p:cNvPr>
              <p:cNvSpPr txBox="1"/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7609D2D-9754-754D-920E-AA46ED85D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6421" y="2125155"/>
                <a:ext cx="570413" cy="369332"/>
              </a:xfrm>
              <a:prstGeom prst="rect">
                <a:avLst/>
              </a:prstGeom>
              <a:blipFill>
                <a:blip r:embed="rId6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3EF6EA-C8A6-5447-B208-45979CBBEB79}"/>
                  </a:ext>
                </a:extLst>
              </p:cNvPr>
              <p:cNvSpPr txBox="1"/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3EF6EA-C8A6-5447-B208-45979CBBEB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0456" y="2166121"/>
                <a:ext cx="575735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DBF2A-B8AE-BC45-9F96-1724E185AFE8}"/>
                  </a:ext>
                </a:extLst>
              </p:cNvPr>
              <p:cNvSpPr txBox="1"/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2ADBF2A-B8AE-BC45-9F96-1724E185A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000" y="2847954"/>
                <a:ext cx="340157" cy="285656"/>
              </a:xfrm>
              <a:prstGeom prst="rect">
                <a:avLst/>
              </a:prstGeom>
              <a:blipFill>
                <a:blip r:embed="rId8"/>
                <a:stretch>
                  <a:fillRect l="-10714" t="-13043" b="-130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3C2B5-3C95-CB4F-8671-15AD7F3BD863}"/>
                  </a:ext>
                </a:extLst>
              </p:cNvPr>
              <p:cNvSpPr txBox="1"/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2D3C2B5-3C95-CB4F-8671-15AD7F3BD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80299" y="2823219"/>
                <a:ext cx="351570" cy="313419"/>
              </a:xfrm>
              <a:prstGeom prst="rect">
                <a:avLst/>
              </a:prstGeom>
              <a:blipFill>
                <a:blip r:embed="rId9"/>
                <a:stretch>
                  <a:fillRect l="-14286" t="-11538" r="-7143" b="-1538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4B2220-8C7F-454C-B255-26CC85396E6F}"/>
                  </a:ext>
                </a:extLst>
              </p:cNvPr>
              <p:cNvSpPr txBox="1"/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54B2220-8C7F-454C-B255-26CC85396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4441" y="2820191"/>
                <a:ext cx="351570" cy="313419"/>
              </a:xfrm>
              <a:prstGeom prst="rect">
                <a:avLst/>
              </a:prstGeom>
              <a:blipFill>
                <a:blip r:embed="rId10"/>
                <a:stretch>
                  <a:fillRect l="-10345" t="-12000" r="-10345" b="-24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3E4C05-B621-4B43-8C41-19F3742BC56B}"/>
                  </a:ext>
                </a:extLst>
              </p:cNvPr>
              <p:cNvSpPr txBox="1"/>
              <p:nvPr/>
            </p:nvSpPr>
            <p:spPr>
              <a:xfrm>
                <a:off x="7736879" y="3772617"/>
                <a:ext cx="1388713" cy="3483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A3E4C05-B621-4B43-8C41-19F3742BC5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79" y="3772617"/>
                <a:ext cx="1388713" cy="348300"/>
              </a:xfrm>
              <a:prstGeom prst="rect">
                <a:avLst/>
              </a:prstGeom>
              <a:blipFill>
                <a:blip r:embed="rId11"/>
                <a:stretch>
                  <a:fillRect l="-3636" t="-10714" b="-1785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7BC963-60E9-2845-B0B7-DAC133904F0A}"/>
                  </a:ext>
                </a:extLst>
              </p:cNvPr>
              <p:cNvSpPr txBox="1"/>
              <p:nvPr/>
            </p:nvSpPr>
            <p:spPr>
              <a:xfrm>
                <a:off x="9723223" y="3772617"/>
                <a:ext cx="1410771" cy="349263"/>
              </a:xfrm>
              <a:prstGeom prst="rect">
                <a:avLst/>
              </a:prstGeom>
              <a:noFill/>
              <a:ln>
                <a:solidFill>
                  <a:srgbClr val="009D7F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sz="20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B7BC963-60E9-2845-B0B7-DAC133904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223" y="3772617"/>
                <a:ext cx="1410771" cy="349263"/>
              </a:xfrm>
              <a:prstGeom prst="rect">
                <a:avLst/>
              </a:prstGeom>
              <a:blipFill>
                <a:blip r:embed="rId12"/>
                <a:stretch>
                  <a:fillRect l="-2679" t="-6897" r="-893" b="-20690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C9D5EF-6BC1-154C-9791-9A1FE61ACD8A}"/>
                  </a:ext>
                </a:extLst>
              </p:cNvPr>
              <p:cNvSpPr txBox="1"/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noFill/>
              <a:ln>
                <a:solidFill>
                  <a:srgbClr val="009D7F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𝑃𝑢𝑚𝑝𝑒𝑒𝑓𝑓𝑒𝑘𝑡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: 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b-NO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</m:acc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𝑔𝑄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US" i="1" dirty="0">
                          <a:latin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6C9D5EF-6BC1-154C-9791-9A1FE61ACD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6354" y="6316319"/>
                <a:ext cx="6096000" cy="405752"/>
              </a:xfrm>
              <a:prstGeom prst="rect">
                <a:avLst/>
              </a:prstGeom>
              <a:blipFill>
                <a:blip r:embed="rId13"/>
                <a:stretch>
                  <a:fillRect b="-8824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4410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7.4 - Oppgave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>
              <a:xfrm>
                <a:off x="708261" y="1800000"/>
                <a:ext cx="5677296" cy="4320000"/>
              </a:xfrm>
            </p:spPr>
            <p:txBody>
              <a:bodyPr/>
              <a:lstStyle/>
              <a:p>
                <a:r>
                  <a:rPr lang="nb-NO" dirty="0"/>
                  <a:t>Et vannkraftverk fører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=14.1 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nb-NO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b="0" i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s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ved</a:t>
                </a:r>
                <a:r>
                  <a:rPr lang="en-US" dirty="0"/>
                  <a:t> </a:t>
                </a:r>
                <a:r>
                  <a:rPr lang="en-US" dirty="0" err="1"/>
                  <a:t>maksimal</a:t>
                </a:r>
                <a:r>
                  <a:rPr lang="en-US" dirty="0"/>
                  <a:t> </a:t>
                </a:r>
                <a:r>
                  <a:rPr lang="en-US" dirty="0" err="1"/>
                  <a:t>produksjon</a:t>
                </a:r>
                <a:endParaRPr lang="en-US" dirty="0"/>
              </a:p>
              <a:p>
                <a:r>
                  <a:rPr lang="nb-NO" dirty="0"/>
                  <a:t>Totalt tap fra reservoaret til undervannet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=1,5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endParaRPr lang="en-US" dirty="0"/>
              </a:p>
              <a:p>
                <a:r>
                  <a:rPr lang="nb-NO" dirty="0"/>
                  <a:t>Samlet virkningsgrad for turbin og generator er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=87 %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≈0,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≈0</m:t>
                    </m:r>
                  </m:oMath>
                </a14:m>
                <a:endParaRPr lang="nb-NO" dirty="0"/>
              </a:p>
              <a:p>
                <a:pPr lvl="1"/>
                <a:r>
                  <a:rPr lang="nb-NO" dirty="0"/>
                  <a:t>a) Uttrykk fallhøyden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dirty="0"/>
                  <a:t> </a:t>
                </a:r>
              </a:p>
              <a:p>
                <a:pPr lvl="1"/>
                <a:r>
                  <a:rPr lang="nb-NO" dirty="0"/>
                  <a:t>b) Regn 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nb-NO" dirty="0"/>
                  <a:t> ved å sette inn kjente tall</a:t>
                </a:r>
              </a:p>
              <a:p>
                <a:pPr lvl="1"/>
                <a:r>
                  <a:rPr lang="nb-NO" dirty="0"/>
                  <a:t>c) Hvor mye effekt yter turbinen</a:t>
                </a:r>
              </a:p>
              <a:p>
                <a:pPr lvl="1"/>
                <a:r>
                  <a:rPr lang="nb-NO" dirty="0"/>
                  <a:t>d) Hvilken effekt leveres til strømnettet?</a:t>
                </a:r>
              </a:p>
              <a:p>
                <a:pPr marL="468000" lvl="1" indent="0">
                  <a:buNone/>
                </a:pPr>
                <a:r>
                  <a:rPr lang="nb-NO" dirty="0"/>
                  <a:t>										c= Regn ut turbin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xfrm>
                <a:off x="708261" y="1800000"/>
                <a:ext cx="5677296" cy="4320000"/>
              </a:xfrm>
              <a:blipFill>
                <a:blip r:embed="rId2"/>
                <a:stretch>
                  <a:fillRect l="-2679" t="-2053" r="-4018" b="-4662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0A81F095-6926-184B-8485-20DD9B75D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882" y="945000"/>
            <a:ext cx="4691425" cy="332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F4E0985-424F-B945-A2E4-FEB918542A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557" y="4316295"/>
            <a:ext cx="5111750" cy="216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A94008F-34F6-A94E-9078-74383BF50F20}"/>
                  </a:ext>
                </a:extLst>
              </p:cNvPr>
              <p:cNvSpPr/>
              <p:nvPr/>
            </p:nvSpPr>
            <p:spPr>
              <a:xfrm>
                <a:off x="9120000" y="1772853"/>
                <a:ext cx="13320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=1,5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A94008F-34F6-A94E-9078-74383BF50F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000" y="1772853"/>
                <a:ext cx="1332031" cy="369332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31F4C43-BBC3-0B44-B00A-07ABBDE0A128}"/>
                  </a:ext>
                </a:extLst>
              </p:cNvPr>
              <p:cNvSpPr/>
              <p:nvPr/>
            </p:nvSpPr>
            <p:spPr>
              <a:xfrm>
                <a:off x="9242726" y="2116121"/>
                <a:ext cx="298030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=87 %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(</a:t>
                </a:r>
                <a:r>
                  <a:rPr lang="en-US" dirty="0" err="1"/>
                  <a:t>fra</a:t>
                </a:r>
                <a:r>
                  <a:rPr lang="en-US" dirty="0"/>
                  <a:t> fluid via </a:t>
                </a:r>
                <a:r>
                  <a:rPr lang="en-US" dirty="0" err="1"/>
                  <a:t>turbin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strøm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31F4C43-BBC3-0B44-B00A-07ABBDE0A1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726" y="2116121"/>
                <a:ext cx="2980303" cy="646331"/>
              </a:xfrm>
              <a:prstGeom prst="rect">
                <a:avLst/>
              </a:prstGeom>
              <a:blipFill>
                <a:blip r:embed="rId6"/>
                <a:stretch>
                  <a:fillRect l="-1695" r="-847" b="-13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3257AE6-A784-FD4A-AB4A-31B33B5C7D44}"/>
                  </a:ext>
                </a:extLst>
              </p:cNvPr>
              <p:cNvSpPr txBox="1"/>
              <p:nvPr/>
            </p:nvSpPr>
            <p:spPr>
              <a:xfrm>
                <a:off x="6096000" y="559673"/>
                <a:ext cx="10338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3257AE6-A784-FD4A-AB4A-31B33B5C7D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59673"/>
                <a:ext cx="1033809" cy="276999"/>
              </a:xfrm>
              <a:prstGeom prst="rect">
                <a:avLst/>
              </a:prstGeom>
              <a:blipFill>
                <a:blip r:embed="rId7"/>
                <a:stretch>
                  <a:fillRect l="-1220" r="-2439" b="-2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19ED11B-EC5D-324E-922F-D6762EBB15D7}"/>
                  </a:ext>
                </a:extLst>
              </p:cNvPr>
              <p:cNvSpPr txBox="1"/>
              <p:nvPr/>
            </p:nvSpPr>
            <p:spPr>
              <a:xfrm>
                <a:off x="7032000" y="3032485"/>
                <a:ext cx="1543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=14.1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19ED11B-EC5D-324E-922F-D6762EBB15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2000" y="3032485"/>
                <a:ext cx="1543051" cy="276999"/>
              </a:xfrm>
              <a:prstGeom prst="rect">
                <a:avLst/>
              </a:prstGeom>
              <a:blipFill>
                <a:blip r:embed="rId8"/>
                <a:stretch>
                  <a:fillRect l="-3252" r="-813" b="-4347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597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7.4 – Løsning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882" y="945000"/>
            <a:ext cx="4691425" cy="332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effekt leveres til strømnettet?</a:t>
                </a:r>
              </a:p>
              <a:p>
                <a:r>
                  <a:rPr lang="nb-NO" dirty="0"/>
                  <a:t>Energilikningen: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r>
                  <a:rPr lang="en-US" dirty="0" err="1"/>
                  <a:t>Forenklet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r>
                  <a:rPr lang="en-US" dirty="0" err="1"/>
                  <a:t>Løst</a:t>
                </a:r>
                <a:r>
                  <a:rPr lang="en-US" dirty="0"/>
                  <a:t> </a:t>
                </a:r>
                <a:r>
                  <a:rPr lang="en-US" dirty="0" err="1"/>
                  <a:t>mhp</a:t>
                </a:r>
                <a:r>
                  <a:rPr lang="en-US" dirty="0"/>
                  <a:t>. </a:t>
                </a:r>
                <a:r>
                  <a:rPr lang="en-US" dirty="0" err="1"/>
                  <a:t>turbinens</a:t>
                </a:r>
                <a:r>
                  <a:rPr lang="en-US" dirty="0"/>
                  <a:t> </a:t>
                </a:r>
                <a:r>
                  <a:rPr lang="en-US" dirty="0" err="1"/>
                  <a:t>såkalte</a:t>
                </a:r>
                <a:r>
                  <a:rPr lang="en-US" dirty="0"/>
                  <a:t> </a:t>
                </a:r>
                <a:r>
                  <a:rPr lang="en-US" dirty="0" err="1"/>
                  <a:t>fallhøyde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=61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−1.5 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=59.5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557" y="4316295"/>
            <a:ext cx="5111750" cy="216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BB30375-DA59-4A64-B34F-D5AE6931EA5F}"/>
                  </a:ext>
                </a:extLst>
              </p:cNvPr>
              <p:cNvSpPr/>
              <p:nvPr/>
            </p:nvSpPr>
            <p:spPr>
              <a:xfrm>
                <a:off x="9120000" y="1772853"/>
                <a:ext cx="13320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=1,5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BB30375-DA59-4A64-B34F-D5AE6931EA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000" y="1772853"/>
                <a:ext cx="1332031" cy="369332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62D111-D03A-4E90-9756-04D9FBDB729F}"/>
                  </a:ext>
                </a:extLst>
              </p:cNvPr>
              <p:cNvSpPr/>
              <p:nvPr/>
            </p:nvSpPr>
            <p:spPr>
              <a:xfrm>
                <a:off x="9242726" y="2116121"/>
                <a:ext cx="298030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=87 %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(</a:t>
                </a:r>
                <a:r>
                  <a:rPr lang="en-US" dirty="0" err="1"/>
                  <a:t>fra</a:t>
                </a:r>
                <a:r>
                  <a:rPr lang="en-US" dirty="0"/>
                  <a:t> fluid via </a:t>
                </a:r>
                <a:r>
                  <a:rPr lang="en-US" dirty="0" err="1"/>
                  <a:t>turbin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strøm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62D111-D03A-4E90-9756-04D9FBDB7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726" y="2116121"/>
                <a:ext cx="2980303" cy="646331"/>
              </a:xfrm>
              <a:prstGeom prst="rect">
                <a:avLst/>
              </a:prstGeom>
              <a:blipFill>
                <a:blip r:embed="rId6"/>
                <a:stretch>
                  <a:fillRect l="-1695" r="-847" b="-13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D42E89-DC88-4C4D-BB0E-84390EC3733D}"/>
                  </a:ext>
                </a:extLst>
              </p:cNvPr>
              <p:cNvSpPr txBox="1"/>
              <p:nvPr/>
            </p:nvSpPr>
            <p:spPr>
              <a:xfrm>
                <a:off x="6371741" y="5774500"/>
                <a:ext cx="1543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=14.1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D42E89-DC88-4C4D-BB0E-84390EC37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741" y="5774500"/>
                <a:ext cx="1543051" cy="276999"/>
              </a:xfrm>
              <a:prstGeom prst="rect">
                <a:avLst/>
              </a:prstGeom>
              <a:blipFill>
                <a:blip r:embed="rId7"/>
                <a:stretch>
                  <a:fillRect l="-3252" r="-813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AE5E424-3FAF-5E4C-9DFE-5F562316D656}"/>
                  </a:ext>
                </a:extLst>
              </p:cNvPr>
              <p:cNvSpPr txBox="1"/>
              <p:nvPr/>
            </p:nvSpPr>
            <p:spPr>
              <a:xfrm>
                <a:off x="6096000" y="559673"/>
                <a:ext cx="10338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AE5E424-3FAF-5E4C-9DFE-5F562316D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59673"/>
                <a:ext cx="1033809" cy="276999"/>
              </a:xfrm>
              <a:prstGeom prst="rect">
                <a:avLst/>
              </a:prstGeom>
              <a:blipFill>
                <a:blip r:embed="rId8"/>
                <a:stretch>
                  <a:fillRect l="-1220" r="-2439" b="-2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F0FC03-AFB6-FB4C-BBB2-5FD9EAAA0E74}"/>
                  </a:ext>
                </a:extLst>
              </p:cNvPr>
              <p:cNvSpPr txBox="1"/>
              <p:nvPr/>
            </p:nvSpPr>
            <p:spPr>
              <a:xfrm>
                <a:off x="10692402" y="3290500"/>
                <a:ext cx="9002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F0FC03-AFB6-FB4C-BBB2-5FD9EAAA0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2402" y="3290500"/>
                <a:ext cx="900246" cy="276999"/>
              </a:xfrm>
              <a:prstGeom prst="rect">
                <a:avLst/>
              </a:prstGeom>
              <a:blipFill>
                <a:blip r:embed="rId9"/>
                <a:stretch>
                  <a:fillRect l="-1389" r="-4167" b="-2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4687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7.4 – Løsning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7882" y="945000"/>
            <a:ext cx="4691425" cy="332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effekt leveres til strømnettet?</a:t>
                </a:r>
              </a:p>
              <a:p>
                <a:r>
                  <a:rPr lang="nb-NO" dirty="0"/>
                  <a:t>Energilikningen:</a:t>
                </a:r>
              </a:p>
              <a:p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sz="1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r>
                  <a:rPr lang="en-US" dirty="0" err="1"/>
                  <a:t>Forenklet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1800" dirty="0"/>
              </a:p>
              <a:p>
                <a:r>
                  <a:rPr lang="en-US" dirty="0" err="1"/>
                  <a:t>Løst</a:t>
                </a:r>
                <a:r>
                  <a:rPr lang="en-US" dirty="0"/>
                  <a:t> </a:t>
                </a:r>
                <a:r>
                  <a:rPr lang="en-US" dirty="0" err="1"/>
                  <a:t>mhp</a:t>
                </a:r>
                <a:r>
                  <a:rPr lang="en-US" dirty="0"/>
                  <a:t>. </a:t>
                </a:r>
                <a:r>
                  <a:rPr lang="en-US" dirty="0" err="1"/>
                  <a:t>turbinens</a:t>
                </a:r>
                <a:r>
                  <a:rPr lang="en-US" dirty="0"/>
                  <a:t> </a:t>
                </a:r>
                <a:r>
                  <a:rPr lang="en-US" dirty="0" err="1"/>
                  <a:t>såkalte</a:t>
                </a:r>
                <a:r>
                  <a:rPr lang="en-US" dirty="0"/>
                  <a:t> </a:t>
                </a:r>
                <a:r>
                  <a:rPr lang="en-US" dirty="0" err="1"/>
                  <a:t>fallhøyde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=61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−1.5 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=59.5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US" sz="1800" dirty="0"/>
              </a:p>
              <a:p>
                <a:r>
                  <a:rPr lang="nb-NO" dirty="0">
                    <a:ea typeface="Cambria Math" panose="02040503050406030204" pitchFamily="18" charset="0"/>
                  </a:rPr>
                  <a:t>Hydraulisk effekt levert til turbin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sSub>
                        <m:sSubPr>
                          <m:ctrlPr>
                            <a:rPr 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=9810⋅14.1⋅59.5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</m:t>
                      </m:r>
                      <m:r>
                        <a:rPr lang="nb-NO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=8.23 </m:t>
                      </m:r>
                      <m:r>
                        <m:rPr>
                          <m:sty m:val="p"/>
                        </m:rPr>
                        <a:rPr lang="nb-NO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MW</m:t>
                      </m:r>
                    </m:oMath>
                  </m:oMathPara>
                </a14:m>
                <a:endParaRPr lang="nb-NO" sz="18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 b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5557" y="4316295"/>
            <a:ext cx="5111750" cy="216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BB30375-DA59-4A64-B34F-D5AE6931EA5F}"/>
                  </a:ext>
                </a:extLst>
              </p:cNvPr>
              <p:cNvSpPr/>
              <p:nvPr/>
            </p:nvSpPr>
            <p:spPr>
              <a:xfrm>
                <a:off x="9120000" y="1772853"/>
                <a:ext cx="13320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=1,5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BB30375-DA59-4A64-B34F-D5AE6931EA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0000" y="1772853"/>
                <a:ext cx="1332031" cy="369332"/>
              </a:xfrm>
              <a:prstGeom prst="rect">
                <a:avLst/>
              </a:prstGeom>
              <a:blipFill>
                <a:blip r:embed="rId5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62D111-D03A-4E90-9756-04D9FBDB729F}"/>
                  </a:ext>
                </a:extLst>
              </p:cNvPr>
              <p:cNvSpPr/>
              <p:nvPr/>
            </p:nvSpPr>
            <p:spPr>
              <a:xfrm>
                <a:off x="9242726" y="2116121"/>
                <a:ext cx="298030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=87 %</m:t>
                    </m:r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(</a:t>
                </a:r>
                <a:r>
                  <a:rPr lang="en-US" dirty="0" err="1"/>
                  <a:t>fra</a:t>
                </a:r>
                <a:r>
                  <a:rPr lang="en-US" dirty="0"/>
                  <a:t> fluid via </a:t>
                </a:r>
                <a:r>
                  <a:rPr lang="en-US" dirty="0" err="1"/>
                  <a:t>turbin</a:t>
                </a:r>
                <a:r>
                  <a:rPr lang="en-US" dirty="0"/>
                  <a:t> </a:t>
                </a:r>
                <a:r>
                  <a:rPr lang="en-US" dirty="0" err="1"/>
                  <a:t>til</a:t>
                </a:r>
                <a:r>
                  <a:rPr lang="en-US" dirty="0"/>
                  <a:t> </a:t>
                </a:r>
                <a:r>
                  <a:rPr lang="en-US" dirty="0" err="1"/>
                  <a:t>strøm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62D111-D03A-4E90-9756-04D9FBDB7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2726" y="2116121"/>
                <a:ext cx="2980303" cy="646331"/>
              </a:xfrm>
              <a:prstGeom prst="rect">
                <a:avLst/>
              </a:prstGeom>
              <a:blipFill>
                <a:blip r:embed="rId6"/>
                <a:stretch>
                  <a:fillRect l="-1695" r="-847" b="-1346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D42E89-DC88-4C4D-BB0E-84390EC3733D}"/>
                  </a:ext>
                </a:extLst>
              </p:cNvPr>
              <p:cNvSpPr txBox="1"/>
              <p:nvPr/>
            </p:nvSpPr>
            <p:spPr>
              <a:xfrm>
                <a:off x="6371741" y="5774500"/>
                <a:ext cx="15430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=14.1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BD42E89-DC88-4C4D-BB0E-84390EC373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741" y="5774500"/>
                <a:ext cx="1543051" cy="276999"/>
              </a:xfrm>
              <a:prstGeom prst="rect">
                <a:avLst/>
              </a:prstGeom>
              <a:blipFill>
                <a:blip r:embed="rId7"/>
                <a:stretch>
                  <a:fillRect l="-3252" r="-813" b="-3913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AE5E424-3FAF-5E4C-9DFE-5F562316D656}"/>
                  </a:ext>
                </a:extLst>
              </p:cNvPr>
              <p:cNvSpPr txBox="1"/>
              <p:nvPr/>
            </p:nvSpPr>
            <p:spPr>
              <a:xfrm>
                <a:off x="6096000" y="559673"/>
                <a:ext cx="10338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AE5E424-3FAF-5E4C-9DFE-5F562316D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59673"/>
                <a:ext cx="1033809" cy="276999"/>
              </a:xfrm>
              <a:prstGeom prst="rect">
                <a:avLst/>
              </a:prstGeom>
              <a:blipFill>
                <a:blip r:embed="rId8"/>
                <a:stretch>
                  <a:fillRect l="-1220" r="-2439" b="-2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F0FC03-AFB6-FB4C-BBB2-5FD9EAAA0E74}"/>
                  </a:ext>
                </a:extLst>
              </p:cNvPr>
              <p:cNvSpPr txBox="1"/>
              <p:nvPr/>
            </p:nvSpPr>
            <p:spPr>
              <a:xfrm>
                <a:off x="10692402" y="3290500"/>
                <a:ext cx="9002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F0FC03-AFB6-FB4C-BBB2-5FD9EAAA0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2402" y="3290500"/>
                <a:ext cx="900246" cy="276999"/>
              </a:xfrm>
              <a:prstGeom prst="rect">
                <a:avLst/>
              </a:prstGeom>
              <a:blipFill>
                <a:blip r:embed="rId9"/>
                <a:stretch>
                  <a:fillRect l="-1389" r="-4167" b="-2272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E0AD4CAE-5B0A-564E-BC36-6818E26EB073}"/>
              </a:ext>
            </a:extLst>
          </p:cNvPr>
          <p:cNvSpPr/>
          <p:nvPr/>
        </p:nvSpPr>
        <p:spPr>
          <a:xfrm>
            <a:off x="599352" y="5229000"/>
            <a:ext cx="5207092" cy="1152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739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7.4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055" y="821162"/>
            <a:ext cx="4691425" cy="332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effekt leveres til strømnettet?</a:t>
                </a:r>
              </a:p>
              <a:p>
                <a:r>
                  <a:rPr lang="nb-NO" dirty="0">
                    <a:ea typeface="Cambria Math" panose="02040503050406030204" pitchFamily="18" charset="0"/>
                  </a:rPr>
                  <a:t>Hydraulisk effekt levert til turbin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sSub>
                        <m:sSubPr>
                          <m:ctrlP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=9810⋅14.1⋅59.5 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</m:t>
                      </m:r>
                      <m:r>
                        <a:rPr lang="nb-NO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=8.23 </m:t>
                      </m:r>
                      <m:r>
                        <m:rPr>
                          <m:sty m:val="p"/>
                        </m:rPr>
                        <a:rPr lang="nb-NO" sz="18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MW</m:t>
                      </m:r>
                    </m:oMath>
                  </m:oMathPara>
                </a14:m>
                <a:endParaRPr lang="nb-NO" sz="1800" dirty="0">
                  <a:ea typeface="Cambria Math" panose="02040503050406030204" pitchFamily="18" charset="0"/>
                </a:endParaRPr>
              </a:p>
              <a:p>
                <a:r>
                  <a:rPr lang="nb-NO" dirty="0"/>
                  <a:t>Virkningsgrad (i denne oppgaven)</a:t>
                </a:r>
              </a:p>
              <a:p>
                <a:pPr marL="0" indent="0">
                  <a:buNone/>
                </a:pPr>
                <a:endParaRPr lang="nb-NO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nb-NO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Elektrisk</m:t>
                          </m:r>
                          <m: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800" b="0" i="0" smtClean="0">
                              <a:latin typeface="Cambria Math" panose="02040503050406030204" pitchFamily="18" charset="0"/>
                            </a:rPr>
                            <m:t>effekt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Hydraulisk</m:t>
                          </m:r>
                          <m:r>
                            <a:rPr lang="nb-NO" sz="18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nb-NO" sz="1800">
                              <a:latin typeface="Cambria Math" panose="02040503050406030204" pitchFamily="18" charset="0"/>
                            </a:rPr>
                            <m:t>effekt</m:t>
                          </m:r>
                        </m:den>
                      </m:f>
                      <m:r>
                        <a:rPr lang="nb-NO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nb-NO" sz="18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nb-NO" sz="18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𝜼</m:t>
                      </m:r>
                      <m:sSub>
                        <m:sSubPr>
                          <m:ctrlPr>
                            <a:rPr lang="nb-NO" sz="1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𝑷</m:t>
                          </m:r>
                        </m:e>
                        <m:sub>
                          <m:r>
                            <a:rPr lang="nb-NO" sz="18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sub>
                      </m:sSub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𝟖𝟕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𝐌𝐖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𝟏𝟔</m:t>
                      </m:r>
                      <m:r>
                        <a:rPr lang="nb-NO" sz="18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800" b="1" i="0" smtClean="0">
                          <a:latin typeface="Cambria Math" panose="02040503050406030204" pitchFamily="18" charset="0"/>
                        </a:rPr>
                        <m:t>𝐌𝐖</m:t>
                      </m:r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970" t="-205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730" y="4192457"/>
            <a:ext cx="5111750" cy="2163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BB30375-DA59-4A64-B34F-D5AE6931EA5F}"/>
                  </a:ext>
                </a:extLst>
              </p:cNvPr>
              <p:cNvSpPr/>
              <p:nvPr/>
            </p:nvSpPr>
            <p:spPr>
              <a:xfrm>
                <a:off x="9864675" y="1746789"/>
                <a:ext cx="13320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=1,5 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BB30375-DA59-4A64-B34F-D5AE6931EA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4675" y="1746789"/>
                <a:ext cx="1332031" cy="369332"/>
              </a:xfrm>
              <a:prstGeom prst="rect">
                <a:avLst/>
              </a:prstGeom>
              <a:blipFill>
                <a:blip r:embed="rId5"/>
                <a:stretch>
                  <a:fillRect b="-1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62D111-D03A-4E90-9756-04D9FBDB729F}"/>
                  </a:ext>
                </a:extLst>
              </p:cNvPr>
              <p:cNvSpPr/>
              <p:nvPr/>
            </p:nvSpPr>
            <p:spPr>
              <a:xfrm>
                <a:off x="9989939" y="2116121"/>
                <a:ext cx="119167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=87 %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662D111-D03A-4E90-9756-04D9FBDB7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9939" y="2116121"/>
                <a:ext cx="1191672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6345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Energilikningen vs. </a:t>
            </a:r>
            <a:r>
              <a:rPr lang="nb-NO" dirty="0" err="1"/>
              <a:t>Bernoullis</a:t>
            </a:r>
            <a:r>
              <a:rPr lang="nb-NO" dirty="0"/>
              <a:t> likning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Effekt og virkningsgrad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Energitap ved brå utvidelse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Energilinje og trykklinje</a:t>
            </a:r>
          </a:p>
        </p:txBody>
      </p:sp>
    </p:spTree>
    <p:extLst>
      <p:ext uri="{BB962C8B-B14F-4D97-AF65-F5344CB8AC3E}">
        <p14:creationId xmlns:p14="http://schemas.microsoft.com/office/powerpoint/2010/main" val="108939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Energilikningen – bevaring av energi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Termodynamikkens 1. lov + transport-teoremet ga oss energilikningen: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Alle ledd har dimensjon lengde og kan tolkes som energi per tyngdeenhet fluid</a:t>
            </a:r>
          </a:p>
          <a:p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0674" y="2847562"/>
                <a:ext cx="5328000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674" y="2847562"/>
                <a:ext cx="5328000" cy="7010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000" y="4417398"/>
            <a:ext cx="2877312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Brace 3"/>
          <p:cNvSpPr/>
          <p:nvPr/>
        </p:nvSpPr>
        <p:spPr>
          <a:xfrm rot="5400000">
            <a:off x="1295106" y="2887502"/>
            <a:ext cx="203739" cy="17024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/>
          <p:cNvSpPr/>
          <p:nvPr/>
        </p:nvSpPr>
        <p:spPr>
          <a:xfrm rot="5400000">
            <a:off x="3671782" y="2887503"/>
            <a:ext cx="203739" cy="17024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3105" y="3870009"/>
            <a:ext cx="178773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Energihøyde i snitt 1 (innløp) av kontrollflaten</a:t>
            </a:r>
            <a:endParaRPr lang="en-US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2837151" y="3870008"/>
            <a:ext cx="178773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Energihøyde i snitt 2 (utløp) av kontrollflaten</a:t>
            </a:r>
            <a:endParaRPr lang="en-US" sz="1100" dirty="0"/>
          </a:p>
        </p:txBody>
      </p:sp>
      <p:sp>
        <p:nvSpPr>
          <p:cNvPr id="10" name="TextBox 9"/>
          <p:cNvSpPr txBox="1"/>
          <p:nvPr/>
        </p:nvSpPr>
        <p:spPr>
          <a:xfrm>
            <a:off x="1284261" y="4417398"/>
            <a:ext cx="1787739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Energihøyde tilført kontrollvolumet av pumpe</a:t>
            </a:r>
            <a:endParaRPr lang="en-US" sz="1100" dirty="0"/>
          </a:p>
        </p:txBody>
      </p:sp>
      <p:cxnSp>
        <p:nvCxnSpPr>
          <p:cNvPr id="12" name="Straight Arrow Connector 11"/>
          <p:cNvCxnSpPr>
            <a:cxnSpLocks/>
            <a:stCxn id="10" idx="0"/>
          </p:cNvCxnSpPr>
          <p:nvPr/>
        </p:nvCxnSpPr>
        <p:spPr>
          <a:xfrm flipV="1">
            <a:off x="2178131" y="3607472"/>
            <a:ext cx="384282" cy="809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48000" y="4395812"/>
            <a:ext cx="170247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Energihøyde tatt ut av kontrollvolumet av turbin</a:t>
            </a:r>
            <a:endParaRPr lang="en-US" sz="1100" dirty="0"/>
          </a:p>
        </p:txBody>
      </p:sp>
      <p:cxnSp>
        <p:nvCxnSpPr>
          <p:cNvPr id="14" name="Straight Arrow Connector 13"/>
          <p:cNvCxnSpPr>
            <a:cxnSpLocks/>
            <a:stCxn id="13" idx="0"/>
          </p:cNvCxnSpPr>
          <p:nvPr/>
        </p:nvCxnSpPr>
        <p:spPr>
          <a:xfrm flipV="1">
            <a:off x="4499239" y="3585886"/>
            <a:ext cx="406139" cy="8099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361797" y="3990849"/>
            <a:ext cx="1468247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Energihøyde tapt til termisk energi pga. friksjon (viskøse tap)</a:t>
            </a:r>
            <a:endParaRPr lang="en-US" sz="1100" dirty="0"/>
          </a:p>
        </p:txBody>
      </p:sp>
      <p:cxnSp>
        <p:nvCxnSpPr>
          <p:cNvPr id="16" name="Straight Arrow Connector 15"/>
          <p:cNvCxnSpPr>
            <a:cxnSpLocks/>
          </p:cNvCxnSpPr>
          <p:nvPr/>
        </p:nvCxnSpPr>
        <p:spPr>
          <a:xfrm flipH="1" flipV="1">
            <a:off x="5520000" y="3607472"/>
            <a:ext cx="254038" cy="404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757087" y="1181063"/>
                <a:ext cx="4188326" cy="2980624"/>
              </a:xfrm>
              <a:prstGeom prst="rect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nb-NO" dirty="0"/>
                  <a:t>Trykkhøyde: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den>
                    </m:f>
                  </m:oMath>
                </a14:m>
                <a:endParaRPr lang="nb-NO" dirty="0"/>
              </a:p>
              <a:p>
                <a:r>
                  <a:rPr lang="nb-NO" dirty="0"/>
                  <a:t>Stedshøyde: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dirty="0"/>
              </a:p>
              <a:p>
                <a:r>
                  <a:rPr lang="nb-NO" dirty="0"/>
                  <a:t>Hastighetshøyde: </a:t>
                </a:r>
                <a14:m>
                  <m:oMath xmlns:m="http://schemas.openxmlformats.org/officeDocument/2006/math"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</m:acc>
                          </m:e>
                          <m:sup>
                            <m:r>
                              <a:rPr lang="nb-NO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endParaRPr lang="nb-NO" dirty="0"/>
              </a:p>
              <a:p>
                <a:r>
                  <a:rPr lang="nb-NO" b="0" dirty="0"/>
                  <a:t>Middelhastighet: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</m:acc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nb-NO" b="0" dirty="0"/>
              </a:p>
              <a:p>
                <a:endParaRPr lang="nb-NO" b="0" dirty="0"/>
              </a:p>
              <a:p>
                <a:r>
                  <a:rPr lang="nb-NO" b="0" dirty="0"/>
                  <a:t>Korreksjonsfaktor for hastighetshøyde:</a:t>
                </a:r>
              </a:p>
              <a:p>
                <a:endParaRPr lang="nb-NO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supHide m:val="o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num>
                                    <m:den>
                                      <m:acc>
                                        <m:accPr>
                                          <m:chr m:val="̅"/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  <m:t>𝑉</m:t>
                                          </m:r>
                                        </m:e>
                                      </m:acc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087" y="1181063"/>
                <a:ext cx="4188326" cy="2980624"/>
              </a:xfrm>
              <a:prstGeom prst="rect">
                <a:avLst/>
              </a:prstGeom>
              <a:blipFill>
                <a:blip r:embed="rId4"/>
                <a:stretch>
                  <a:fillRect l="-1013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493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Energilikningen vs. Bernoullis likning: Ulike fysiske lover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Energilikningen: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 err="1"/>
              <a:t>Bernoullis</a:t>
            </a:r>
            <a:r>
              <a:rPr lang="nb-NO" dirty="0"/>
              <a:t> likning: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Kommer fra ulike fysiske lover:</a:t>
            </a:r>
          </a:p>
          <a:p>
            <a:pPr lvl="1"/>
            <a:r>
              <a:rPr lang="nb-NO" dirty="0" err="1"/>
              <a:t>Bernoullis</a:t>
            </a:r>
            <a:r>
              <a:rPr lang="nb-NO" dirty="0"/>
              <a:t> likning kommer fra </a:t>
            </a:r>
            <a:r>
              <a:rPr lang="nb-NO" dirty="0" err="1"/>
              <a:t>Eulers</a:t>
            </a:r>
            <a:r>
              <a:rPr lang="nb-NO" dirty="0"/>
              <a:t> likning integrert langs en strømlinje. Kun trykkarbeid og mekanisk energi.</a:t>
            </a:r>
          </a:p>
          <a:p>
            <a:pPr lvl="1"/>
            <a:r>
              <a:rPr lang="nb-NO" dirty="0"/>
              <a:t>Energilikningen kommer fra termodynamikkens 1. lov der tap til er termisk energi pga. viskøse krefter er inkludert. Trykkarbeid, maskinarbeid, mekanisk energi og indre energi.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74800" y="2344615"/>
                <a:ext cx="5328000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800" y="2344615"/>
                <a:ext cx="5328000" cy="7010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337400" y="3881762"/>
                <a:ext cx="3202800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400" y="3881762"/>
                <a:ext cx="3202800" cy="7010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D82E58FE-172B-6647-A00A-0E0BF0108ED5}"/>
              </a:ext>
            </a:extLst>
          </p:cNvPr>
          <p:cNvSpPr txBox="1"/>
          <p:nvPr/>
        </p:nvSpPr>
        <p:spPr>
          <a:xfrm>
            <a:off x="3144000" y="6290569"/>
            <a:ext cx="6724918" cy="369332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I hvilke tilfeller kan vi bruke </a:t>
            </a:r>
            <a:r>
              <a:rPr lang="nb-NO" dirty="0" err="1"/>
              <a:t>Bernoulli</a:t>
            </a:r>
            <a:r>
              <a:rPr lang="nb-NO" dirty="0"/>
              <a:t> istedenfor energilikningen?</a:t>
            </a:r>
          </a:p>
        </p:txBody>
      </p:sp>
    </p:spTree>
    <p:extLst>
      <p:ext uri="{BB962C8B-B14F-4D97-AF65-F5344CB8AC3E}">
        <p14:creationId xmlns:p14="http://schemas.microsoft.com/office/powerpoint/2010/main" val="70819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Energilikningen vs. Bernoullis likning: Generalitet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Energilikningen: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 err="1"/>
              <a:t>Bernoullis</a:t>
            </a:r>
            <a:r>
              <a:rPr lang="nb-NO" dirty="0"/>
              <a:t> likning: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Vi kan komme til </a:t>
            </a:r>
            <a:r>
              <a:rPr lang="nb-NO" dirty="0" err="1"/>
              <a:t>Bernoullis</a:t>
            </a:r>
            <a:r>
              <a:rPr lang="nb-NO" dirty="0"/>
              <a:t> likning fra energilikningen, men ikke motsatt</a:t>
            </a:r>
          </a:p>
          <a:p>
            <a:pPr lvl="1"/>
            <a:r>
              <a:rPr lang="nb-NO" dirty="0"/>
              <a:t>Ingen viskøse tap</a:t>
            </a:r>
          </a:p>
          <a:p>
            <a:pPr lvl="1"/>
            <a:r>
              <a:rPr lang="nb-NO" dirty="0"/>
              <a:t>Ingen pumpe/turbin</a:t>
            </a:r>
          </a:p>
          <a:p>
            <a:pPr lvl="1"/>
            <a:r>
              <a:rPr lang="nb-NO" dirty="0"/>
              <a:t>La kontrollvolumet være et uendelig tynt rør, dvs. en strømlinje (middelverdier for energihøydene blir da punktverdier på strømlinjen)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274800" y="2344615"/>
                <a:ext cx="5328000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4800" y="2344615"/>
                <a:ext cx="5328000" cy="70108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337400" y="3881762"/>
                <a:ext cx="3202800" cy="701089"/>
              </a:xfrm>
              <a:prstGeom prst="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400" y="3881762"/>
                <a:ext cx="3202800" cy="7010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0495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Energilikningen vs. 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Bernoullis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likning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Effekt og virkningsgrad</a:t>
            </a:r>
          </a:p>
          <a:p>
            <a:r>
              <a:rPr lang="nb-NO" dirty="0"/>
              <a:t>Energitap ved brå utvidelse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Energilinje og trykklinje</a:t>
            </a:r>
          </a:p>
        </p:txBody>
      </p:sp>
    </p:spTree>
    <p:extLst>
      <p:ext uri="{BB962C8B-B14F-4D97-AF65-F5344CB8AC3E}">
        <p14:creationId xmlns:p14="http://schemas.microsoft.com/office/powerpoint/2010/main" val="56335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 ved utvidelser og innsnevringer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130" y="1616782"/>
            <a:ext cx="5111750" cy="288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Eksempler på det som kalles </a:t>
                </a:r>
                <a:r>
                  <a:rPr lang="nb-NO" i="1" dirty="0"/>
                  <a:t>singulærtap</a:t>
                </a:r>
                <a:r>
                  <a:rPr lang="nb-NO" dirty="0"/>
                  <a:t>: Tap som oppstår lokalt i motsetning til tap som skjer kontinuerlig langs røret</a:t>
                </a:r>
              </a:p>
              <a:p>
                <a:r>
                  <a:rPr lang="nb-NO" dirty="0"/>
                  <a:t>Vanligvis på formen: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endParaRPr lang="nb-NO" dirty="0"/>
              </a:p>
              <a:p>
                <a:pPr lvl="1"/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nb-NO" dirty="0"/>
                  <a:t> er en (empirisk bestemt) koeffisient som avhenger av geometrien og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nb-NO" dirty="0"/>
                  <a:t> er vanligvis den største hastigheten som inngår</a:t>
                </a:r>
              </a:p>
              <a:p>
                <a:r>
                  <a:rPr lang="nb-NO" dirty="0"/>
                  <a:t>Tap er vanligvis betydelig større ved utvidelser (økt turbulens pga. separasjon) enn ved innsnevringer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529" b="-1269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930A1353-9736-4670-8D68-0F6BF4B605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0" r="9855"/>
          <a:stretch/>
        </p:blipFill>
        <p:spPr bwMode="auto">
          <a:xfrm>
            <a:off x="8274017" y="4869000"/>
            <a:ext cx="2009308" cy="18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913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 ved brå utvidelse – Oppgave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1989000"/>
            <a:ext cx="6047088" cy="341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Vi vil utlede bruke energilikningen til å utlede en teoretisk formel for energitapet fra 1 til 2</a:t>
            </a:r>
          </a:p>
          <a:p>
            <a:r>
              <a:rPr lang="nb-NO" dirty="0"/>
              <a:t>Bruk et kontrollvolum som vist</a:t>
            </a:r>
          </a:p>
          <a:p>
            <a:pPr lvl="1"/>
            <a:r>
              <a:rPr lang="nb-NO" dirty="0"/>
              <a:t>Snitt 1 rett etter utvidelsen</a:t>
            </a:r>
          </a:p>
          <a:p>
            <a:pPr lvl="1"/>
            <a:r>
              <a:rPr lang="nb-NO" dirty="0"/>
              <a:t>Snitt 2 er langt nok unna utvidelsen til at strømningen har stabilisert seg</a:t>
            </a:r>
          </a:p>
          <a:p>
            <a:r>
              <a:rPr lang="nb-NO" dirty="0"/>
              <a:t>Anta inkompressibel strømning, konstant trykk over tverrsnitt 1 og se bort fra skjærkrefter på kontrollvolumet over den korte avstanden</a:t>
            </a:r>
          </a:p>
        </p:txBody>
      </p:sp>
    </p:spTree>
    <p:extLst>
      <p:ext uri="{BB962C8B-B14F-4D97-AF65-F5344CB8AC3E}">
        <p14:creationId xmlns:p14="http://schemas.microsoft.com/office/powerpoint/2010/main" val="249553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 ved brå utvidelse – Oppgave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1989000"/>
            <a:ext cx="6047088" cy="341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Vi vil utlede bruke energilikningen til å utlede en teoretisk formel for energitapet fra 1 til 2</a:t>
                </a:r>
              </a:p>
              <a:p>
                <a:r>
                  <a:rPr lang="nb-NO" sz="2000" dirty="0"/>
                  <a:t>Bruk et kontrollvolum som vist</a:t>
                </a:r>
              </a:p>
              <a:p>
                <a:pPr lvl="1"/>
                <a:r>
                  <a:rPr lang="nb-NO" sz="2000" dirty="0"/>
                  <a:t>Snitt 1 rett etter utvidelsen</a:t>
                </a:r>
              </a:p>
              <a:p>
                <a:pPr lvl="1"/>
                <a:r>
                  <a:rPr lang="nb-NO" sz="2000" dirty="0"/>
                  <a:t>Snitt 2 er langt nok unna utvidelsen til at strømningen har stabilisert seg</a:t>
                </a:r>
              </a:p>
              <a:p>
                <a:r>
                  <a:rPr lang="nb-NO" sz="2000" dirty="0"/>
                  <a:t>Anta inkompressibel strømning, konstant trykk over tverrsnitt 1 og se bort fra skjærkrefter på kontrollvolumet over den korte avstanden (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=0)</m:t>
                    </m:r>
                  </m:oMath>
                </a14:m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723" t="-1173" b="-76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60DEA-2B89-394E-AED0-FDC1696FDAC7}"/>
                  </a:ext>
                </a:extLst>
              </p:cNvPr>
              <p:cNvSpPr txBox="1"/>
              <p:nvPr/>
            </p:nvSpPr>
            <p:spPr>
              <a:xfrm>
                <a:off x="984000" y="6350587"/>
                <a:ext cx="10944000" cy="496674"/>
              </a:xfrm>
              <a:prstGeom prst="rect">
                <a:avLst/>
              </a:prstGeom>
              <a:noFill/>
              <a:ln>
                <a:solidFill>
                  <a:srgbClr val="009D7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Bruk impulslikningen til å uttrykke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𝝆</m:t>
                        </m:r>
                      </m:den>
                    </m:f>
                  </m:oMath>
                </a14:m>
                <a:r>
                  <a:rPr lang="nb-NO" b="1" dirty="0"/>
                  <a:t> ved V2, V1, A1,A2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60DEA-2B89-394E-AED0-FDC1696FD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6350587"/>
                <a:ext cx="10944000" cy="496674"/>
              </a:xfrm>
              <a:prstGeom prst="rect">
                <a:avLst/>
              </a:prstGeom>
              <a:blipFill>
                <a:blip r:embed="rId4"/>
                <a:stretch>
                  <a:fillRect l="-347" b="-2439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0D77D4-E710-FF47-B33E-CC8F53A41891}"/>
                  </a:ext>
                </a:extLst>
              </p:cNvPr>
              <p:cNvSpPr txBox="1"/>
              <p:nvPr/>
            </p:nvSpPr>
            <p:spPr>
              <a:xfrm>
                <a:off x="6490286" y="5552324"/>
                <a:ext cx="5331396" cy="7213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0D77D4-E710-FF47-B33E-CC8F53A41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286" y="5552324"/>
                <a:ext cx="5331396" cy="721351"/>
              </a:xfrm>
              <a:prstGeom prst="rect">
                <a:avLst/>
              </a:prstGeom>
              <a:blipFill>
                <a:blip r:embed="rId5"/>
                <a:stretch>
                  <a:fillRect l="-14286" t="-156140" r="-238" b="-2263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180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 ved brå utvidelse – Løsning trykkforskjell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1989000"/>
            <a:ext cx="6047088" cy="341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Vi vil utlede bruke energilikningen til å utlede en teoretisk formel for energitapet fra 1 til 2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nary>
                  </m:oMath>
                </a14:m>
                <a:r>
                  <a:rPr lang="nb-NO" sz="2000" dirty="0"/>
                  <a:t>) (1)</a:t>
                </a:r>
              </a:p>
              <a:p>
                <a:r>
                  <a:rPr lang="nb-NO" sz="2000" dirty="0"/>
                  <a:t>Deler (1) på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4950" t="-11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60DEA-2B89-394E-AED0-FDC1696FDAC7}"/>
                  </a:ext>
                </a:extLst>
              </p:cNvPr>
              <p:cNvSpPr txBox="1"/>
              <p:nvPr/>
            </p:nvSpPr>
            <p:spPr>
              <a:xfrm>
                <a:off x="984000" y="6350587"/>
                <a:ext cx="10944000" cy="496674"/>
              </a:xfrm>
              <a:prstGeom prst="rect">
                <a:avLst/>
              </a:prstGeom>
              <a:noFill/>
              <a:ln>
                <a:solidFill>
                  <a:srgbClr val="009D7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Bruk impulslikningen til å uttrykke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𝚫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𝒑</m:t>
                            </m:r>
                          </m:e>
                          <m:sub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𝝆</m:t>
                        </m:r>
                      </m:den>
                    </m:f>
                  </m:oMath>
                </a14:m>
                <a:r>
                  <a:rPr lang="nb-NO" b="1" dirty="0"/>
                  <a:t> ved V2, V1, A1,A2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60DEA-2B89-394E-AED0-FDC1696FD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6350587"/>
                <a:ext cx="10944000" cy="496674"/>
              </a:xfrm>
              <a:prstGeom prst="rect">
                <a:avLst/>
              </a:prstGeom>
              <a:blipFill>
                <a:blip r:embed="rId4"/>
                <a:stretch>
                  <a:fillRect l="-347" b="-2439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0D77D4-E710-FF47-B33E-CC8F53A41891}"/>
                  </a:ext>
                </a:extLst>
              </p:cNvPr>
              <p:cNvSpPr txBox="1"/>
              <p:nvPr/>
            </p:nvSpPr>
            <p:spPr>
              <a:xfrm>
                <a:off x="6490286" y="5552324"/>
                <a:ext cx="5331396" cy="7213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0D77D4-E710-FF47-B33E-CC8F53A41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286" y="5552324"/>
                <a:ext cx="5331396" cy="721351"/>
              </a:xfrm>
              <a:prstGeom prst="rect">
                <a:avLst/>
              </a:prstGeom>
              <a:blipFill>
                <a:blip r:embed="rId5"/>
                <a:stretch>
                  <a:fillRect l="-14286" t="-156140" r="-238" b="-2263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0530AF-0750-FE41-B219-7E655EADDAD6}"/>
                  </a:ext>
                </a:extLst>
              </p:cNvPr>
              <p:cNvSpPr txBox="1"/>
              <p:nvPr/>
            </p:nvSpPr>
            <p:spPr>
              <a:xfrm>
                <a:off x="840000" y="4077000"/>
                <a:ext cx="2551148" cy="567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0530AF-0750-FE41-B219-7E655EADD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00" y="4077000"/>
                <a:ext cx="2551148" cy="567271"/>
              </a:xfrm>
              <a:prstGeom prst="rect">
                <a:avLst/>
              </a:prstGeom>
              <a:blipFill>
                <a:blip r:embed="rId6"/>
                <a:stretch>
                  <a:fillRect l="-1990" t="-6667"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4575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nb-NO" dirty="0"/>
                  <a:t>Tap ved brå utvidelse – Oppgave: Finn tapshøyden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nb-NO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81" t="-11628" b="-32558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1989000"/>
            <a:ext cx="6047088" cy="341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Vi vil utlede bruke energilikningen til å utlede en teoretisk formel for energitapet fra 1 til 2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nary>
                  </m:oMath>
                </a14:m>
                <a:r>
                  <a:rPr lang="nb-NO" sz="2000" dirty="0"/>
                  <a:t>) (1)</a:t>
                </a:r>
              </a:p>
              <a:p>
                <a:r>
                  <a:rPr lang="nb-NO" sz="2000" dirty="0"/>
                  <a:t>Deler (1) på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4"/>
                <a:stretch>
                  <a:fillRect l="-4950" t="-11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60DEA-2B89-394E-AED0-FDC1696FDAC7}"/>
                  </a:ext>
                </a:extLst>
              </p:cNvPr>
              <p:cNvSpPr txBox="1"/>
              <p:nvPr/>
            </p:nvSpPr>
            <p:spPr>
              <a:xfrm>
                <a:off x="984000" y="6350587"/>
                <a:ext cx="10944000" cy="369332"/>
              </a:xfrm>
              <a:prstGeom prst="rect">
                <a:avLst/>
              </a:prstGeom>
              <a:noFill/>
              <a:ln>
                <a:solidFill>
                  <a:srgbClr val="009D7F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Bruk energilikningen og kontinuitetslikningen til å </a:t>
                </a:r>
                <a:r>
                  <a:rPr lang="en-US" b="1" dirty="0" err="1"/>
                  <a:t>uttrykke</a:t>
                </a:r>
                <a:r>
                  <a:rPr lang="en-US" b="1" dirty="0"/>
                  <a:t> </a:t>
                </a:r>
                <a:r>
                  <a:rPr lang="en-US" b="1" dirty="0" err="1"/>
                  <a:t>tapshøyden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endParaRPr lang="nb-NO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60DEA-2B89-394E-AED0-FDC1696FD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6350587"/>
                <a:ext cx="10944000" cy="369332"/>
              </a:xfrm>
              <a:prstGeom prst="rect">
                <a:avLst/>
              </a:prstGeom>
              <a:blipFill>
                <a:blip r:embed="rId5"/>
                <a:stretch>
                  <a:fillRect l="-347" t="-6452" b="-25806"/>
                </a:stretch>
              </a:blipFill>
              <a:ln>
                <a:solidFill>
                  <a:srgbClr val="009D7F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0530AF-0750-FE41-B219-7E655EADDAD6}"/>
                  </a:ext>
                </a:extLst>
              </p:cNvPr>
              <p:cNvSpPr txBox="1"/>
              <p:nvPr/>
            </p:nvSpPr>
            <p:spPr>
              <a:xfrm>
                <a:off x="840000" y="4077000"/>
                <a:ext cx="2551148" cy="567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0530AF-0750-FE41-B219-7E655EADD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00" y="4077000"/>
                <a:ext cx="2551148" cy="567271"/>
              </a:xfrm>
              <a:prstGeom prst="rect">
                <a:avLst/>
              </a:prstGeom>
              <a:blipFill>
                <a:blip r:embed="rId6"/>
                <a:stretch>
                  <a:fillRect l="-1990" t="-6667"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251F14-2346-1E47-B875-F75ECB182BEB}"/>
                  </a:ext>
                </a:extLst>
              </p:cNvPr>
              <p:cNvSpPr txBox="1"/>
              <p:nvPr/>
            </p:nvSpPr>
            <p:spPr>
              <a:xfrm>
                <a:off x="6311544" y="5534204"/>
                <a:ext cx="5328000" cy="70108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̅"/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b-NO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</m:acc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A251F14-2346-1E47-B875-F75ECB182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544" y="5534204"/>
                <a:ext cx="5328000" cy="701089"/>
              </a:xfrm>
              <a:prstGeom prst="rect">
                <a:avLst/>
              </a:prstGeom>
              <a:blipFill>
                <a:blip r:embed="rId7"/>
                <a:stretch>
                  <a:fillRect b="-701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014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Tap ved brå utvidelse – Løsning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2000" y="1989000"/>
            <a:ext cx="6047088" cy="3415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Vi vil utlede bruke energilikningen til å utlede en teoretisk formel for energitapet fra 1 til 2</a:t>
                </a:r>
              </a:p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nb-NO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nary>
                  </m:oMath>
                </a14:m>
                <a:r>
                  <a:rPr lang="nb-NO" sz="2000" dirty="0"/>
                  <a:t>) (1)</a:t>
                </a:r>
              </a:p>
              <a:p>
                <a:r>
                  <a:rPr lang="nb-NO" sz="2000" dirty="0"/>
                  <a:t>Deler (1) på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2000" dirty="0"/>
              </a:p>
              <a:p>
                <a:endParaRPr lang="nb-NO" sz="2000" dirty="0"/>
              </a:p>
              <a:p>
                <a:endParaRPr lang="nb-NO" sz="2000" dirty="0"/>
              </a:p>
              <a:p>
                <a:r>
                  <a:rPr lang="nb-NO" sz="2000" dirty="0"/>
                  <a:t>Kontinuitet: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i="1" dirty="0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nb-NO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nb-NO" sz="20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000" dirty="0"/>
              </a:p>
              <a:p>
                <a:r>
                  <a:rPr lang="en-US" sz="2000" dirty="0" err="1"/>
                  <a:t>Løser</a:t>
                </a:r>
                <a:r>
                  <a:rPr lang="en-US" sz="2000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000" dirty="0"/>
              </a:p>
              <a:p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4950" t="-117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60DEA-2B89-394E-AED0-FDC1696FDAC7}"/>
                  </a:ext>
                </a:extLst>
              </p:cNvPr>
              <p:cNvSpPr txBox="1"/>
              <p:nvPr/>
            </p:nvSpPr>
            <p:spPr>
              <a:xfrm>
                <a:off x="984000" y="6350587"/>
                <a:ext cx="1094400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b="1" dirty="0"/>
                  <a:t>Bruk energilikningen og kontinuitetslikningen til å </a:t>
                </a:r>
                <a:r>
                  <a:rPr lang="en-US" b="1" dirty="0" err="1"/>
                  <a:t>uttrykke</a:t>
                </a:r>
                <a:r>
                  <a:rPr lang="en-US" b="1" dirty="0"/>
                  <a:t> </a:t>
                </a:r>
                <a:r>
                  <a:rPr lang="en-US" b="1" dirty="0" err="1"/>
                  <a:t>tapshøyden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dirty="0" smtClean="0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en-US" b="1" i="1" dirty="0" err="1">
                            <a:latin typeface="Cambria Math" panose="02040503050406030204" pitchFamily="18" charset="0"/>
                          </a:rPr>
                          <m:t>𝑳</m:t>
                        </m:r>
                      </m:sub>
                    </m:sSub>
                  </m:oMath>
                </a14:m>
                <a:endParaRPr lang="nb-NO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160DEA-2B89-394E-AED0-FDC1696FD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4000" y="6350587"/>
                <a:ext cx="10944000" cy="369332"/>
              </a:xfrm>
              <a:prstGeom prst="rect">
                <a:avLst/>
              </a:prstGeom>
              <a:blipFill>
                <a:blip r:embed="rId4"/>
                <a:stretch>
                  <a:fillRect l="-463" t="-10345" b="-3103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0D77D4-E710-FF47-B33E-CC8F53A41891}"/>
                  </a:ext>
                </a:extLst>
              </p:cNvPr>
              <p:cNvSpPr txBox="1"/>
              <p:nvPr/>
            </p:nvSpPr>
            <p:spPr>
              <a:xfrm>
                <a:off x="6490286" y="5552324"/>
                <a:ext cx="5331396" cy="7213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 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90D77D4-E710-FF47-B33E-CC8F53A418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286" y="5552324"/>
                <a:ext cx="5331396" cy="721351"/>
              </a:xfrm>
              <a:prstGeom prst="rect">
                <a:avLst/>
              </a:prstGeom>
              <a:blipFill>
                <a:blip r:embed="rId5"/>
                <a:stretch>
                  <a:fillRect l="-14286" t="-156140" r="-238" b="-22631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0530AF-0750-FE41-B219-7E655EADDAD6}"/>
                  </a:ext>
                </a:extLst>
              </p:cNvPr>
              <p:cNvSpPr txBox="1"/>
              <p:nvPr/>
            </p:nvSpPr>
            <p:spPr>
              <a:xfrm>
                <a:off x="840000" y="4077000"/>
                <a:ext cx="2551148" cy="5672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C0530AF-0750-FE41-B219-7E655EADDA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000" y="4077000"/>
                <a:ext cx="2551148" cy="567271"/>
              </a:xfrm>
              <a:prstGeom prst="rect">
                <a:avLst/>
              </a:prstGeom>
              <a:blipFill>
                <a:blip r:embed="rId6"/>
                <a:stretch>
                  <a:fillRect l="-1990" t="-6667" b="-133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7291A947-4E84-5C40-9B87-5FE0A84E1BB5}"/>
              </a:ext>
            </a:extLst>
          </p:cNvPr>
          <p:cNvSpPr/>
          <p:nvPr/>
        </p:nvSpPr>
        <p:spPr>
          <a:xfrm>
            <a:off x="480000" y="4797000"/>
            <a:ext cx="4320000" cy="1224000"/>
          </a:xfrm>
          <a:prstGeom prst="rect">
            <a:avLst/>
          </a:prstGeom>
          <a:noFill/>
          <a:ln>
            <a:solidFill>
              <a:srgbClr val="009D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695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4. Brå utvidelse – bruk kontinuitetslikningen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5668" y="1985424"/>
            <a:ext cx="5111750" cy="2887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  <a:p>
                <a:r>
                  <a:rPr lang="nb-NO" sz="2000" dirty="0"/>
                  <a:t>Bruk kontinuitetslikningen:</a:t>
                </a: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⟹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−2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i="1">
                          <a:latin typeface="Cambria Math" panose="02040503050406030204" pitchFamily="18" charset="0"/>
                        </a:rPr>
                        <m:t>−2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nb-NO" sz="20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2000" b="0" dirty="0"/>
              </a:p>
              <a:p>
                <a:r>
                  <a:rPr lang="nb-NO" sz="2000" dirty="0"/>
                  <a:t>Kan også skrives</a:t>
                </a:r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861" t="-5501" b="-15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800000" y="5369078"/>
                <a:ext cx="1728000" cy="60016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Singulærtapskoeffisient for brå utvidelse (her 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100" dirty="0"/>
                  <a:t> referansehastigheten)</a:t>
                </a:r>
                <a:endParaRPr lang="en-US" sz="11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000" y="5369078"/>
                <a:ext cx="1728000" cy="600164"/>
              </a:xfrm>
              <a:prstGeom prst="rect">
                <a:avLst/>
              </a:prstGeom>
              <a:blipFill>
                <a:blip r:embed="rId4"/>
                <a:stretch>
                  <a:fillRect b="-500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>
            <a:cxnSpLocks/>
            <a:stCxn id="4" idx="1"/>
          </p:cNvCxnSpPr>
          <p:nvPr/>
        </p:nvCxnSpPr>
        <p:spPr>
          <a:xfrm flipH="1">
            <a:off x="4296000" y="5669160"/>
            <a:ext cx="504000" cy="491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2ED06A6-47DE-4393-BCA0-7E008BFDEA09}"/>
                  </a:ext>
                </a:extLst>
              </p:cNvPr>
              <p:cNvSpPr/>
              <p:nvPr/>
            </p:nvSpPr>
            <p:spPr>
              <a:xfrm>
                <a:off x="7294984" y="5725244"/>
                <a:ext cx="3433119" cy="87081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b-NO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nb-NO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nb-NO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𝐷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nb-NO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nb-NO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𝐷</m:t>
                                              </m:r>
                                            </m:e>
                                            <m:sub>
                                              <m:r>
                                                <a:rPr lang="nb-NO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2ED06A6-47DE-4393-BCA0-7E008BFDEA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984" y="5725244"/>
                <a:ext cx="3433119" cy="87081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809DE5A-E72B-4010-B8B5-C78CFE6FAAD0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>
            <a:off x="6528000" y="5669160"/>
            <a:ext cx="766984" cy="491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10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Brå utvidelse – ekstremtilfellet med stort kar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sz="2000" dirty="0"/>
                  <a:t>Tap ved brå utvidelse er altså:</a:t>
                </a:r>
              </a:p>
              <a:p>
                <a:endParaRPr lang="nb-NO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nb-NO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nb-NO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≡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r>
                  <a:rPr lang="nb-NO" sz="2000" dirty="0"/>
                  <a:t>For overgang fra et rør til et stort reservoar 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nb-NO" sz="2000" dirty="0"/>
                  <a:t> får vi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2000" dirty="0"/>
              </a:p>
              <a:p>
                <a:pPr lvl="1"/>
                <a:r>
                  <a:rPr lang="nb-NO" sz="2000" dirty="0"/>
                  <a:t>Vi taper hele hastighetshøyden, altså er tapskoeffisienten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nb-NO" sz="2000" dirty="0"/>
              </a:p>
              <a:p>
                <a:pPr lvl="1"/>
                <a:r>
                  <a:rPr lang="nb-NO" sz="2000" dirty="0"/>
                  <a:t>Strengt tatt taper vi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f>
                      <m:f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den>
                    </m:f>
                  </m:oMath>
                </a14:m>
                <a:r>
                  <a:rPr lang="nb-NO" sz="2000" dirty="0"/>
                  <a:t>, altså er tapskoeffisienten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2000" dirty="0"/>
              </a:p>
              <a:p>
                <a:pPr lvl="1"/>
                <a:r>
                  <a:rPr lang="nb-NO" sz="2000" dirty="0"/>
                  <a:t>All kinetisk energi går over i termisk energi i reservoaret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861" t="-1269" r="-2026" b="-1932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21D49B57-DB92-495A-8F31-F2CB491FFF1A}"/>
              </a:ext>
            </a:extLst>
          </p:cNvPr>
          <p:cNvGrpSpPr/>
          <p:nvPr/>
        </p:nvGrpSpPr>
        <p:grpSpPr>
          <a:xfrm>
            <a:off x="6801059" y="2349000"/>
            <a:ext cx="4910939" cy="3096000"/>
            <a:chOff x="7607999" y="2925000"/>
            <a:chExt cx="3191740" cy="170848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39FCC72-1F0A-42DB-A6AC-4D0D5BFBC774}"/>
                </a:ext>
              </a:extLst>
            </p:cNvPr>
            <p:cNvSpPr/>
            <p:nvPr/>
          </p:nvSpPr>
          <p:spPr>
            <a:xfrm flipV="1">
              <a:off x="7615513" y="4356616"/>
              <a:ext cx="936001" cy="8035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2631178-BC42-49C0-BE49-57BF5708C1BF}"/>
                </a:ext>
              </a:extLst>
            </p:cNvPr>
            <p:cNvSpPr/>
            <p:nvPr/>
          </p:nvSpPr>
          <p:spPr>
            <a:xfrm>
              <a:off x="8544000" y="3141000"/>
              <a:ext cx="2255739" cy="1296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0754457-B9A8-44C9-A946-1FE219245FCE}"/>
                </a:ext>
              </a:extLst>
            </p:cNvPr>
            <p:cNvCxnSpPr>
              <a:cxnSpLocks/>
            </p:cNvCxnSpPr>
            <p:nvPr/>
          </p:nvCxnSpPr>
          <p:spPr>
            <a:xfrm>
              <a:off x="7607999" y="4437000"/>
              <a:ext cx="319174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9C97599-9BBC-4293-BFB5-3E106B2A63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99739" y="2925000"/>
              <a:ext cx="0" cy="1512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31A9433-DF9A-42EA-AE9B-31E466279C0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44000" y="2925000"/>
              <a:ext cx="0" cy="14205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B3D38B8-E83B-4025-87E9-A8C2579816FF}"/>
                </a:ext>
              </a:extLst>
            </p:cNvPr>
            <p:cNvCxnSpPr>
              <a:cxnSpLocks/>
            </p:cNvCxnSpPr>
            <p:nvPr/>
          </p:nvCxnSpPr>
          <p:spPr>
            <a:xfrm>
              <a:off x="7607999" y="4345516"/>
              <a:ext cx="936001" cy="0"/>
            </a:xfrm>
            <a:prstGeom prst="line">
              <a:avLst/>
            </a:prstGeom>
            <a:solidFill>
              <a:srgbClr val="00B0F0"/>
            </a:solidFill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19681A9-7EAA-45D1-8477-646857935CB0}"/>
                </a:ext>
              </a:extLst>
            </p:cNvPr>
            <p:cNvCxnSpPr/>
            <p:nvPr/>
          </p:nvCxnSpPr>
          <p:spPr>
            <a:xfrm>
              <a:off x="7824000" y="4149000"/>
              <a:ext cx="0" cy="19651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FB511EBC-844E-4F41-8B5B-6B1D2247E401}"/>
                </a:ext>
              </a:extLst>
            </p:cNvPr>
            <p:cNvCxnSpPr/>
            <p:nvPr/>
          </p:nvCxnSpPr>
          <p:spPr>
            <a:xfrm>
              <a:off x="7824000" y="4436971"/>
              <a:ext cx="0" cy="19651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56E0591-3668-4727-A12C-669C7F8A5503}"/>
                </a:ext>
              </a:extLst>
            </p:cNvPr>
            <p:cNvCxnSpPr/>
            <p:nvPr/>
          </p:nvCxnSpPr>
          <p:spPr>
            <a:xfrm>
              <a:off x="9336000" y="3141000"/>
              <a:ext cx="0" cy="1295971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51B1ADC5-661B-468C-B248-B51F8416B1C6}"/>
                    </a:ext>
                  </a:extLst>
                </p:cNvPr>
                <p:cNvSpPr/>
                <p:nvPr/>
              </p:nvSpPr>
              <p:spPr>
                <a:xfrm>
                  <a:off x="7663798" y="3917854"/>
                  <a:ext cx="322801" cy="2038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51B1ADC5-661B-468C-B248-B51F8416B1C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63798" y="3917854"/>
                  <a:ext cx="322801" cy="20381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B5C8F54-376E-4058-A8DF-6CA5C8DA69E2}"/>
                    </a:ext>
                  </a:extLst>
                </p:cNvPr>
                <p:cNvSpPr/>
                <p:nvPr/>
              </p:nvSpPr>
              <p:spPr>
                <a:xfrm>
                  <a:off x="9309357" y="3610198"/>
                  <a:ext cx="326260" cy="20381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nb-NO" dirty="0"/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6B5C8F54-376E-4058-A8DF-6CA5C8DA69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09357" y="3610198"/>
                  <a:ext cx="326260" cy="20381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52121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7.5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Vann strømmer gjennom en innsnevring i et rør med oppgitte verdier som vist</a:t>
                </a:r>
              </a:p>
              <a:p>
                <a:r>
                  <a:rPr lang="nb-NO" dirty="0"/>
                  <a:t>Tap i innsnevringen gitt ved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=0,1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r>
                  <a:rPr lang="nb-NO" dirty="0"/>
                  <a:t>Hvilken kraft må virke på innsnevringen for å holde den på plass?</a:t>
                </a:r>
              </a:p>
              <a:p>
                <a:r>
                  <a:rPr lang="nb-NO" dirty="0"/>
                  <a:t>Anta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42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1886063"/>
            <a:ext cx="3767328" cy="208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794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7.5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5085000"/>
            <a:ext cx="5111750" cy="1140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kraft må virke på innsnevringen for å holde den på plass?</a:t>
                </a:r>
              </a:p>
              <a:p>
                <a:r>
                  <a:rPr lang="nb-NO" dirty="0"/>
                  <a:t>Impulslikningen: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Hastighetene finner vi fra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nb-NO" dirty="0"/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=10.0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=22.5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Trykket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dirty="0"/>
                  <a:t> finner vi fra energilikningen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+0.1</m:t>
                      </m:r>
                      <m:f>
                        <m:f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⟹</m:t>
                      </m:r>
                      <m:sSub>
                        <m:sSub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=21.5 </m:t>
                      </m:r>
                      <m:r>
                        <m:rPr>
                          <m:sty m:val="p"/>
                        </m:rPr>
                        <a:rPr lang="nb-NO" sz="2000" b="0" i="0" smtClean="0">
                          <a:latin typeface="Cambria Math" panose="02040503050406030204" pitchFamily="18" charset="0"/>
                        </a:rPr>
                        <m:t>kPa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291" b="-437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1886063"/>
            <a:ext cx="3767328" cy="208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7D29FBB-54ED-43D6-A0D8-42BB80719BD3}"/>
                  </a:ext>
                </a:extLst>
              </p:cNvPr>
              <p:cNvSpPr/>
              <p:nvPr/>
            </p:nvSpPr>
            <p:spPr>
              <a:xfrm>
                <a:off x="6168000" y="3357000"/>
                <a:ext cx="1400127" cy="7010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=0,1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7D29FBB-54ED-43D6-A0D8-42BB80719B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000" y="3357000"/>
                <a:ext cx="1400127" cy="7010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357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7.5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00" y="5085000"/>
            <a:ext cx="5111750" cy="1140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Hvilken kraft må virke på innsnevringen for å holde den på plass?</a:t>
                </a:r>
              </a:p>
              <a:p>
                <a:r>
                  <a:rPr lang="nb-NO" dirty="0"/>
                  <a:t>Impulslikningen: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=10.0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0" smtClean="0">
                          <a:latin typeface="Cambria Math" panose="02040503050406030204" pitchFamily="18" charset="0"/>
                        </a:rPr>
                        <m:t>=22.5</m:t>
                      </m:r>
                      <m:f>
                        <m:fPr>
                          <m:type m:val="lin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m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nb-NO" b="0" i="0" smtClean="0">
                              <a:latin typeface="Cambria Math" panose="02040503050406030204" pitchFamily="18" charset="0"/>
                            </a:rPr>
                            <m:t>s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=21.5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kPa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Vi får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sSub>
                        <m:sSub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=−8.16 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kN</m:t>
                      </m:r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Kraften virker mot venstre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3099" t="-1975" r="-42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000" y="1886063"/>
            <a:ext cx="3767328" cy="2084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7D29FBB-54ED-43D6-A0D8-42BB80719BD3}"/>
                  </a:ext>
                </a:extLst>
              </p:cNvPr>
              <p:cNvSpPr/>
              <p:nvPr/>
            </p:nvSpPr>
            <p:spPr>
              <a:xfrm>
                <a:off x="6168000" y="3357000"/>
                <a:ext cx="1400127" cy="70108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i="1">
                          <a:latin typeface="Cambria Math" panose="02040503050406030204" pitchFamily="18" charset="0"/>
                        </a:rPr>
                        <m:t>=0,1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7D29FBB-54ED-43D6-A0D8-42BB80719B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000" y="3357000"/>
                <a:ext cx="1400127" cy="7010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592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9/9a/HooverDamFrontWater.jpg">
            <a:extLst>
              <a:ext uri="{FF2B5EF4-FFF2-40B4-BE49-F238E27FC236}">
                <a16:creationId xmlns:a16="http://schemas.microsoft.com/office/drawing/2014/main" id="{F410EF51-E82F-4103-BD4C-1B2CE11DF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82" y="-10800"/>
            <a:ext cx="5401218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Energilikningen vs. </a:t>
            </a:r>
            <a:r>
              <a:rPr lang="nb-NO" dirty="0" err="1">
                <a:solidFill>
                  <a:schemeClr val="bg1">
                    <a:lumMod val="85000"/>
                  </a:schemeClr>
                </a:solidFill>
              </a:rPr>
              <a:t>Bernoullis</a:t>
            </a:r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 likning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Effekt og virkningsgrad</a:t>
            </a:r>
          </a:p>
          <a:p>
            <a:r>
              <a:rPr lang="nb-NO" dirty="0">
                <a:solidFill>
                  <a:schemeClr val="bg1">
                    <a:lumMod val="85000"/>
                  </a:schemeClr>
                </a:solidFill>
              </a:rPr>
              <a:t>Energitap ved brå utvidelse</a:t>
            </a:r>
          </a:p>
          <a:p>
            <a:r>
              <a:rPr lang="nb-NO" dirty="0"/>
              <a:t>Energilinje og trykklinje</a:t>
            </a:r>
          </a:p>
        </p:txBody>
      </p:sp>
    </p:spTree>
    <p:extLst>
      <p:ext uri="{BB962C8B-B14F-4D97-AF65-F5344CB8AC3E}">
        <p14:creationId xmlns:p14="http://schemas.microsoft.com/office/powerpoint/2010/main" val="5315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Meget nyttige grafiske verktøy for å illustrere hvordan energihøydene i energilikningen varierer langs et rør eller en kanal</a:t>
                </a:r>
              </a:p>
              <a:p>
                <a:r>
                  <a:rPr lang="nb-NO" dirty="0"/>
                  <a:t>Energilinje (</a:t>
                </a:r>
                <a:r>
                  <a:rPr lang="nb-NO" dirty="0" err="1"/>
                  <a:t>energy</a:t>
                </a:r>
                <a:r>
                  <a:rPr lang="nb-NO" dirty="0"/>
                  <a:t> grade line; EGL) – summen av alle de tre energihøydene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  <a:p>
                <a:r>
                  <a:rPr lang="nb-NO" dirty="0"/>
                  <a:t>Trykklinje (</a:t>
                </a:r>
                <a:r>
                  <a:rPr lang="nb-NO" dirty="0" err="1"/>
                  <a:t>hydraulic</a:t>
                </a:r>
                <a:r>
                  <a:rPr lang="nb-NO" dirty="0"/>
                  <a:t> grade line; HGL) – summen av stedshøyde og trykkhøyde</a:t>
                </a:r>
              </a:p>
              <a:p>
                <a:pPr marL="0" indent="0">
                  <a:buNone/>
                </a:pPr>
                <a:endParaRPr lang="nb-NO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1669" b="-166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80818"/>
            <a:ext cx="5111750" cy="335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2C211D4-89E0-42E2-9616-507E0C1C340F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2C211D4-89E0-42E2-9616-507E0C1C34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A928A9F-8C92-4FED-9B54-D21E59DB603E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A928A9F-8C92-4FED-9B54-D21E59DB60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7D1BBF0-1DF5-4558-A192-EE607353763E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7D1BBF0-1DF5-4558-A192-EE60735376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3093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 – regler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i="0" dirty="0" smtClean="0"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0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1" dirty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faller under ledningen, har vi trykk lavere enn atmosfæretrykket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265" t="-423" r="-3099" b="-12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80818"/>
            <a:ext cx="5111750" cy="335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9F92C37-BF09-4FA1-B27B-2F9CC09A6530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9F92C37-BF09-4FA1-B27B-2F9CC09A65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41BA086-6474-48CB-8491-376055073E13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341BA086-6474-48CB-8491-376055073E1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29FFE81-6C2D-452C-B3E9-D2B2FBC99E4F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929FFE81-6C2D-452C-B3E9-D2B2FBC99E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4696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 – regler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i="0" dirty="0" smtClean="0"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0" dirty="0" smtClean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1" dirty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faller under ledningen, har vi trykk lavere enn atmosfæretrykket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265" t="-423" r="-3099" b="-12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80818"/>
            <a:ext cx="5111750" cy="335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8328000" y="3069000"/>
            <a:ext cx="216000" cy="21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616000" y="2997000"/>
            <a:ext cx="216000" cy="216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>
            <a:off x="3216000" y="3285000"/>
            <a:ext cx="6480000" cy="43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>
          <a:xfrm>
            <a:off x="2568000" y="3573000"/>
            <a:ext cx="7056000" cy="648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7289FCB-6A1B-4637-A46F-3708A3BE56C6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07289FCB-6A1B-4637-A46F-3708A3BE56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2544731-1F8B-4692-B4E2-0C91425D1009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2544731-1F8B-4692-B4E2-0C91425D10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C75CF4E-53E1-406C-A868-749B6543DE9D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C75CF4E-53E1-406C-A868-749B6543DE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350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 – regler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faller under ledningen, har vi trykk lavere enn atmosfæretrykket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265" t="-423" r="-3099" b="-12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280818"/>
            <a:ext cx="5111750" cy="3358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5736000" y="1989000"/>
            <a:ext cx="1656000" cy="43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4759422" y="2781000"/>
            <a:ext cx="3352578" cy="150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 flipV="1">
            <a:off x="5664000" y="2931358"/>
            <a:ext cx="2664000" cy="929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</p:cNvCxnSpPr>
          <p:nvPr/>
        </p:nvCxnSpPr>
        <p:spPr>
          <a:xfrm flipV="1">
            <a:off x="5160000" y="4797000"/>
            <a:ext cx="6192000" cy="720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D1F7C0D-24B1-4349-9272-5D957E6E5EC5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D1F7C0D-24B1-4349-9272-5D957E6E5E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57E061D-550F-42A9-98E1-B9756A2E1BA2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357E061D-550F-42A9-98E1-B9756A2E1B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138FAF-744F-4FAD-9E62-1D5E89E4F62A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C138FAF-744F-4FAD-9E62-1D5E89E4F6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2029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 – regler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faller under ledningen, har vi trykk lavere enn atmosfæretrykket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2265" t="-423" r="-3099" b="-12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2722531"/>
            <a:ext cx="3962400" cy="247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733137" y="2290531"/>
            <a:ext cx="2802863" cy="706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27F2ABC-DDE4-4364-803D-3D48CAC13467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927F2ABC-DDE4-4364-803D-3D48CAC134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252AED-B0AC-497A-8641-5BCDF18AC4E7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3252AED-B0AC-497A-8641-5BCDF18AC4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2A974AB-A79D-433A-88E0-3957838B538F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2A974AB-A79D-433A-88E0-3957838B53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337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523421"/>
            <a:ext cx="5111750" cy="2873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 – regler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faller under ledningen, har vi trykk lavere enn atmosfæretrykket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265" t="-423" r="-3099" b="-12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/>
          <p:cNvCxnSpPr/>
          <p:nvPr/>
        </p:nvCxnSpPr>
        <p:spPr>
          <a:xfrm>
            <a:off x="4728000" y="4509000"/>
            <a:ext cx="5555325" cy="3573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54ED099-A48E-4F65-B6E9-32583725CE9A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54ED099-A48E-4F65-B6E9-32583725CE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DFE536A-282D-48B4-869C-E585229D3B9F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DFE536A-282D-48B4-869C-E585229D3B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525C6D-9875-44E8-9D21-F7F6F1FD2849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525C6D-9875-44E8-9D21-F7F6F1FD28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14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530555"/>
            <a:ext cx="5111750" cy="2858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 – regler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faller under ledningen, har vi trykk lavere enn atmosfæretrykket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265" t="-423" r="-3099" b="-12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5880000" y="2874031"/>
            <a:ext cx="1308237" cy="2592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664000" y="1965031"/>
            <a:ext cx="792000" cy="7439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880000" y="3274524"/>
            <a:ext cx="3059213" cy="2191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9768000" y="4137600"/>
            <a:ext cx="479450" cy="1411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336000" y="5549363"/>
                <a:ext cx="2255739" cy="1141274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/>
                  <a:t>For overgang fra et rør til et stort reservoar 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1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nb-NO" sz="11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100" dirty="0"/>
                  <a:t> </a:t>
                </a:r>
                <a:r>
                  <a:rPr lang="en-US" sz="1100" dirty="0" err="1"/>
                  <a:t>får</a:t>
                </a:r>
                <a:r>
                  <a:rPr lang="en-US" sz="1100" dirty="0"/>
                  <a:t> vi</a:t>
                </a:r>
              </a:p>
              <a:p>
                <a:endParaRPr lang="nb-NO" sz="11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sz="1100" b="0" dirty="0"/>
              </a:p>
              <a:p>
                <a:r>
                  <a:rPr lang="nb-NO" sz="1100" dirty="0"/>
                  <a:t>Vi taper hele hastighetshøyden!</a:t>
                </a:r>
                <a:endParaRPr lang="en-US" sz="11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6000" y="5549363"/>
                <a:ext cx="2255739" cy="1141274"/>
              </a:xfrm>
              <a:prstGeom prst="rect">
                <a:avLst/>
              </a:prstGeom>
              <a:blipFill>
                <a:blip r:embed="rId4"/>
                <a:stretch>
                  <a:fillRect b="-1579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reeform 17"/>
          <p:cNvSpPr/>
          <p:nvPr/>
        </p:nvSpPr>
        <p:spPr>
          <a:xfrm>
            <a:off x="5678905" y="1949116"/>
            <a:ext cx="5569876" cy="2277979"/>
          </a:xfrm>
          <a:custGeom>
            <a:avLst/>
            <a:gdLst>
              <a:gd name="connsiteX0" fmla="*/ 0 w 5569876"/>
              <a:gd name="connsiteY0" fmla="*/ 0 h 2277979"/>
              <a:gd name="connsiteX1" fmla="*/ 72190 w 5569876"/>
              <a:gd name="connsiteY1" fmla="*/ 8021 h 2277979"/>
              <a:gd name="connsiteX2" fmla="*/ 5101390 w 5569876"/>
              <a:gd name="connsiteY2" fmla="*/ 208547 h 2277979"/>
              <a:gd name="connsiteX3" fmla="*/ 5053263 w 5569876"/>
              <a:gd name="connsiteY3" fmla="*/ 2277979 h 2277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76" h="2277979">
                <a:moveTo>
                  <a:pt x="0" y="0"/>
                </a:moveTo>
                <a:lnTo>
                  <a:pt x="72190" y="8021"/>
                </a:lnTo>
                <a:lnTo>
                  <a:pt x="5101390" y="208547"/>
                </a:lnTo>
                <a:cubicBezTo>
                  <a:pt x="5931569" y="586873"/>
                  <a:pt x="5492416" y="1432426"/>
                  <a:pt x="5053263" y="2277979"/>
                </a:cubicBezTo>
              </a:path>
            </a:pathLst>
          </a:custGeom>
          <a:noFill/>
          <a:ln w="9525">
            <a:solidFill>
              <a:srgbClr val="009D7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EF3BBA-F0D8-45DD-8AA6-E97F9507AAAB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F2EF3BBA-F0D8-45DD-8AA6-E97F9507AA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8711367-4AEF-4A9E-9181-499E0CA1BDD4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8711367-4AEF-4A9E-9181-499E0CA1BD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622E502-CF9A-48E6-B353-99522D685E11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622E502-CF9A-48E6-B353-99522D685E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956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48318"/>
            <a:ext cx="5111750" cy="2023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 – regler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faller under ledningen, har vi trykk lavere enn atmosfæretrykket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265" t="-423" r="-3099" b="-12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5196012" y="4581000"/>
            <a:ext cx="4055065" cy="21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5880000" y="3745827"/>
            <a:ext cx="2880000" cy="17202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 flipV="1">
            <a:off x="5664000" y="3429000"/>
            <a:ext cx="2808000" cy="489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3FF4AA-6E42-4186-B854-547DF03D5F95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63FF4AA-6E42-4186-B854-547DF03D5F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3A6E5A2-9744-497B-A632-9558A7DB93B1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E3A6E5A2-9744-497B-A632-9558A7DB93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96C6456-40A1-47F3-A8DE-4A7B960A218B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96C6456-40A1-47F3-A8DE-4A7B960A21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0564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8" y="2993699"/>
            <a:ext cx="5111750" cy="193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Energilinje og trykklinje – regler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chemeClr val="bg1">
                                <a:lumMod val="8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600" b="0" i="1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600" b="0" i="1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/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6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>
                    <a:solidFill>
                      <a:schemeClr val="bg1">
                        <a:lumMod val="85000"/>
                      </a:schemeClr>
                    </a:solidFill>
                  </a:rPr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6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600" dirty="0"/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i="0" dirty="0" smtClean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600" dirty="0"/>
                  <a:t> faller under ledningen, har vi trykk lavere enn atmosfæretrykket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3"/>
                <a:stretch>
                  <a:fillRect l="-2265" t="-423" r="-3099" b="-1241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V="1">
            <a:off x="5196012" y="4221000"/>
            <a:ext cx="5723988" cy="576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cxnSpLocks/>
          </p:cNvCxnSpPr>
          <p:nvPr/>
        </p:nvCxnSpPr>
        <p:spPr>
          <a:xfrm flipV="1">
            <a:off x="5664000" y="3429000"/>
            <a:ext cx="1944000" cy="4896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5820261" y="3792301"/>
            <a:ext cx="3011739" cy="23276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17">
            <a:extLst>
              <a:ext uri="{FF2B5EF4-FFF2-40B4-BE49-F238E27FC236}">
                <a16:creationId xmlns:a16="http://schemas.microsoft.com/office/drawing/2014/main" id="{21857BDC-58EB-41A4-9C85-57F0510D9956}"/>
              </a:ext>
            </a:extLst>
          </p:cNvPr>
          <p:cNvSpPr/>
          <p:nvPr/>
        </p:nvSpPr>
        <p:spPr>
          <a:xfrm>
            <a:off x="4943338" y="2821011"/>
            <a:ext cx="3384662" cy="607990"/>
          </a:xfrm>
          <a:custGeom>
            <a:avLst/>
            <a:gdLst>
              <a:gd name="connsiteX0" fmla="*/ 0 w 5569876"/>
              <a:gd name="connsiteY0" fmla="*/ 0 h 2277979"/>
              <a:gd name="connsiteX1" fmla="*/ 72190 w 5569876"/>
              <a:gd name="connsiteY1" fmla="*/ 8021 h 2277979"/>
              <a:gd name="connsiteX2" fmla="*/ 5101390 w 5569876"/>
              <a:gd name="connsiteY2" fmla="*/ 208547 h 2277979"/>
              <a:gd name="connsiteX3" fmla="*/ 5053263 w 5569876"/>
              <a:gd name="connsiteY3" fmla="*/ 2277979 h 2277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76" h="2277979">
                <a:moveTo>
                  <a:pt x="0" y="0"/>
                </a:moveTo>
                <a:lnTo>
                  <a:pt x="72190" y="8021"/>
                </a:lnTo>
                <a:lnTo>
                  <a:pt x="5101390" y="208547"/>
                </a:lnTo>
                <a:cubicBezTo>
                  <a:pt x="5931569" y="586873"/>
                  <a:pt x="5492416" y="1432426"/>
                  <a:pt x="5053263" y="2277979"/>
                </a:cubicBezTo>
              </a:path>
            </a:pathLst>
          </a:custGeom>
          <a:noFill/>
          <a:ln w="9525">
            <a:solidFill>
              <a:srgbClr val="009D7F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2BC3247-48EE-4B28-AFFA-EB16D85AC1D3}"/>
                  </a:ext>
                </a:extLst>
              </p:cNvPr>
              <p:cNvSpPr/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f>
                        <m:f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nb-NO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nb-NO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nb-NO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nb-NO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B2BC3247-48EE-4B28-AFFA-EB16D85AC1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1128097"/>
                <a:ext cx="5256311" cy="7010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745FC01-A249-472A-8A1E-338AE87E62E5}"/>
                  </a:ext>
                </a:extLst>
              </p:cNvPr>
              <p:cNvSpPr/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EGL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nb-NO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745FC01-A249-472A-8A1E-338AE87E62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6000" y="248271"/>
                <a:ext cx="2202974" cy="6967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0A12EEA-EA5A-4FD9-B438-FBEC04EE1266}"/>
                  </a:ext>
                </a:extLst>
              </p:cNvPr>
              <p:cNvSpPr/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HGL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𝛾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0A12EEA-EA5A-4FD9-B438-FBEC04EE12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3431" y="291616"/>
                <a:ext cx="1496307" cy="61003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6283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Skisser kvalitativt </a:t>
            </a:r>
            <a:r>
              <a:rPr lang="nb-NO" dirty="0" err="1"/>
              <a:t>trykklinjen</a:t>
            </a:r>
            <a:r>
              <a:rPr lang="nb-NO" dirty="0"/>
              <a:t> og energilinjen for det viste systemet</a:t>
            </a:r>
            <a:endParaRPr lang="en-US" dirty="0"/>
          </a:p>
        </p:txBody>
      </p:sp>
      <p:pic>
        <p:nvPicPr>
          <p:cNvPr id="8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997" y="2952000"/>
            <a:ext cx="7911488" cy="316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8020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EFM Eksempel 7.6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Skisser kvalitativt </a:t>
                </a:r>
                <a:r>
                  <a:rPr lang="nb-NO" dirty="0" err="1"/>
                  <a:t>trykklinjen</a:t>
                </a:r>
                <a:r>
                  <a:rPr lang="nb-NO" dirty="0"/>
                  <a:t> og energilinjen for det viste systemet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050" dirty="0"/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05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050" dirty="0"/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050" dirty="0"/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05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050" dirty="0"/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050" dirty="0"/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050" dirty="0"/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050" dirty="0"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050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050" i="1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05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05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050" i="1"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05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05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050" i="1" dirty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05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05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05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05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050" i="1" dirty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05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050" dirty="0"/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050" dirty="0">
                    <a:solidFill>
                      <a:schemeClr val="bg1">
                        <a:lumMod val="85000"/>
                      </a:schemeClr>
                    </a:solidFill>
                  </a:rPr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05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05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050" dirty="0">
                    <a:solidFill>
                      <a:schemeClr val="bg1">
                        <a:lumMod val="85000"/>
                      </a:schemeClr>
                    </a:solidFill>
                  </a:rPr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050" i="1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050" i="1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05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050" dirty="0">
                    <a:solidFill>
                      <a:schemeClr val="bg1">
                        <a:lumMod val="85000"/>
                      </a:schemeClr>
                    </a:solidFill>
                  </a:rPr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05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05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050" dirty="0">
                    <a:solidFill>
                      <a:schemeClr val="bg1">
                        <a:lumMod val="85000"/>
                      </a:schemeClr>
                    </a:solidFill>
                  </a:rPr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05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050" dirty="0">
                    <a:solidFill>
                      <a:schemeClr val="bg1">
                        <a:lumMod val="85000"/>
                      </a:schemeClr>
                    </a:solidFill>
                  </a:rPr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05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050" dirty="0">
                    <a:solidFill>
                      <a:schemeClr val="bg1">
                        <a:lumMod val="85000"/>
                      </a:schemeClr>
                    </a:solidFill>
                  </a:rPr>
                  <a:t> faller under ledningen, har vi trykk lavere enn atmosfæretrykket</a:t>
                </a:r>
                <a:endParaRPr lang="nb-NO" sz="240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b="-550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289B53C-79C4-49F9-B039-EE332E1623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029" y="4077000"/>
            <a:ext cx="6086785" cy="230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96F52757-4552-4F21-BF81-E95AA561C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261" y="1194484"/>
            <a:ext cx="6086785" cy="230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202B7B-4247-48A1-BEDD-61CD5C4D4583}"/>
              </a:ext>
            </a:extLst>
          </p:cNvPr>
          <p:cNvSpPr/>
          <p:nvPr/>
        </p:nvSpPr>
        <p:spPr>
          <a:xfrm>
            <a:off x="7536000" y="945000"/>
            <a:ext cx="3168000" cy="212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456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 oppgave 2019 – Oppgave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Skisser kvalitativt </a:t>
            </a:r>
            <a:r>
              <a:rPr lang="nb-NO" dirty="0" err="1"/>
              <a:t>trykklinjen</a:t>
            </a:r>
            <a:r>
              <a:rPr lang="nb-NO" dirty="0"/>
              <a:t> og energilinjen for det viste systemet for to ulike situasjoner</a:t>
            </a:r>
          </a:p>
          <a:p>
            <a:pPr marL="925200" lvl="1" indent="-457200">
              <a:buFont typeface="+mj-lt"/>
              <a:buAutoNum type="arabicPeriod"/>
            </a:pPr>
            <a:r>
              <a:rPr lang="nb-NO" dirty="0"/>
              <a:t>Uten å ta hensyn til tap</a:t>
            </a:r>
          </a:p>
          <a:p>
            <a:pPr marL="925200" lvl="1" indent="-457200">
              <a:buFont typeface="+mj-lt"/>
              <a:buAutoNum type="arabicPeriod"/>
            </a:pPr>
            <a:r>
              <a:rPr lang="en-US" dirty="0" err="1"/>
              <a:t>Ved</a:t>
            </a:r>
            <a:r>
              <a:rPr lang="en-US" dirty="0"/>
              <a:t> å ta </a:t>
            </a:r>
            <a:r>
              <a:rPr lang="en-US" dirty="0" err="1"/>
              <a:t>hensyn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tap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0F32E8-EAD5-4A70-91DF-B46ADD675D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48391" y="1800225"/>
            <a:ext cx="4781644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617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 oppgave 2019 – Oppgave 4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0"/>
              </p:nvPr>
            </p:nvSpPr>
            <p:spPr/>
            <p:txBody>
              <a:bodyPr/>
              <a:lstStyle/>
              <a:p>
                <a:r>
                  <a:rPr lang="nb-NO" dirty="0"/>
                  <a:t>Skisser kvalitativt </a:t>
                </a:r>
                <a:r>
                  <a:rPr lang="nb-NO" dirty="0" err="1"/>
                  <a:t>trykklinjen</a:t>
                </a:r>
                <a:r>
                  <a:rPr lang="nb-NO" dirty="0"/>
                  <a:t> og energilinjen for det viste systemet for to ulike situasjoner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100" dirty="0"/>
                  <a:t>Stort reservoar: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100" dirty="0"/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100" dirty="0"/>
                  <a:t> er like og i overflaten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100" dirty="0">
                    <a:solidFill>
                      <a:schemeClr val="bg1">
                        <a:lumMod val="85000"/>
                      </a:schemeClr>
                    </a:solidFill>
                  </a:rPr>
                  <a:t>En pumpe hever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1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1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100" dirty="0"/>
                  <a:t>Stasjonær strømning i rør med konstant diameter og ruhet: Helningen på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100" dirty="0"/>
                  <a:t> er konstant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100" dirty="0">
                        <a:latin typeface="Cambria Math" panose="02040503050406030204" pitchFamily="18" charset="0"/>
                      </a:rPr>
                      <m:t> –</m:t>
                    </m:r>
                    <m:r>
                      <m:rPr>
                        <m:sty m:val="p"/>
                      </m:rPr>
                      <a:rPr lang="nb-NO" sz="1100" dirty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100" dirty="0">
                        <a:latin typeface="Cambria Math" panose="02040503050406030204" pitchFamily="18" charset="0"/>
                      </a:rPr>
                      <m:t> =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𝛼</m:t>
                    </m:r>
                    <m:sSup>
                      <m:sSup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100" i="1">
                        <a:latin typeface="Cambria Math" panose="02040503050406030204" pitchFamily="18" charset="0"/>
                      </a:rPr>
                      <m:t>/2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nb-NO" sz="11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100" i="1" dirty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nb-NO" sz="1100" i="1" dirty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nb-NO" sz="11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100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100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100" i="1" dirty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nb-NO" sz="1100" dirty="0"/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100" dirty="0">
                    <a:solidFill>
                      <a:srgbClr val="FF0000"/>
                    </a:solidFill>
                  </a:rPr>
                  <a:t> synker i strømningsretningen med mindre en pumpe er tilstede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100" dirty="0">
                    <a:solidFill>
                      <a:schemeClr val="bg1">
                        <a:lumMod val="85000"/>
                      </a:schemeClr>
                    </a:solidFill>
                  </a:rPr>
                  <a:t>En turbin senker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100" dirty="0">
                    <a:solidFill>
                      <a:schemeClr val="bg1">
                        <a:lumMod val="85000"/>
                      </a:schemeClr>
                    </a:solidFill>
                  </a:rPr>
                  <a:t> og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r>
                  <a:rPr lang="nb-NO" sz="1100" dirty="0">
                    <a:solidFill>
                      <a:schemeClr val="bg1">
                        <a:lumMod val="85000"/>
                      </a:schemeClr>
                    </a:solidFill>
                  </a:rPr>
                  <a:t> i et punkt</a:t>
                </a: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100" dirty="0">
                    <a:solidFill>
                      <a:schemeClr val="tx1"/>
                    </a:solidFill>
                  </a:rPr>
                  <a:t>Ved en rørende til fri atmosfære er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HGL</m:t>
                    </m:r>
                    <m:r>
                      <a:rPr lang="nb-NO" sz="1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1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endParaRPr lang="nb-NO" sz="1100" dirty="0">
                  <a:solidFill>
                    <a:schemeClr val="tx1"/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100" dirty="0">
                    <a:solidFill>
                      <a:schemeClr val="bg1">
                        <a:lumMod val="85000"/>
                      </a:schemeClr>
                    </a:solidFill>
                  </a:rPr>
                  <a:t>En endring i diameter leder til (1) endring i differansen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  <m:r>
                      <a:rPr lang="nb-NO" sz="110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nb-NO" sz="110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100" dirty="0">
                    <a:solidFill>
                      <a:schemeClr val="bg1">
                        <a:lumMod val="85000"/>
                      </a:schemeClr>
                    </a:solidFill>
                  </a:rPr>
                  <a:t> og (2) endring i helningen til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solidFill>
                          <a:schemeClr val="bg1">
                            <a:lumMod val="85000"/>
                          </a:schemeClr>
                        </a:solidFill>
                        <a:latin typeface="Cambria Math" panose="02040503050406030204" pitchFamily="18" charset="0"/>
                      </a:rPr>
                      <m:t>EGL</m:t>
                    </m:r>
                  </m:oMath>
                </a14:m>
                <a:endParaRPr lang="nb-NO" sz="11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pPr marL="457200" indent="-457200">
                  <a:lnSpc>
                    <a:spcPts val="2500"/>
                  </a:lnSpc>
                  <a:spcBef>
                    <a:spcPts val="0"/>
                  </a:spcBef>
                  <a:buFont typeface="+mj-lt"/>
                  <a:buAutoNum type="arabicPeriod"/>
                </a:pPr>
                <a:r>
                  <a:rPr lang="nb-NO" sz="1100" dirty="0">
                    <a:solidFill>
                      <a:schemeClr val="tx1"/>
                    </a:solidFill>
                  </a:rPr>
                  <a:t>Hvis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1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HGL</m:t>
                    </m:r>
                  </m:oMath>
                </a14:m>
                <a:r>
                  <a:rPr lang="nb-NO" sz="1100" dirty="0">
                    <a:solidFill>
                      <a:schemeClr val="tx1"/>
                    </a:solidFill>
                  </a:rPr>
                  <a:t> faller under ledningen, har vi trykk lavere enn atmosfæretrykket</a:t>
                </a:r>
                <a:endParaRPr lang="nb-NO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0"/>
              </p:nvPr>
            </p:nvSpPr>
            <p:spPr>
              <a:blipFill>
                <a:blip r:embed="rId2"/>
                <a:stretch>
                  <a:fillRect l="-3099" t="-1975" r="-3933" b="-138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0F32E8-EAD5-4A70-91DF-B46ADD675D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548391" y="1800225"/>
            <a:ext cx="4781644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36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 oppgave 2019 – Oppgave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Skisser kvalitativt </a:t>
            </a:r>
            <a:r>
              <a:rPr lang="nb-NO" dirty="0" err="1"/>
              <a:t>trykklinjen</a:t>
            </a:r>
            <a:r>
              <a:rPr lang="nb-NO" dirty="0"/>
              <a:t> og energilinjen for det viste systemet for to ulike situasjoner</a:t>
            </a:r>
          </a:p>
          <a:p>
            <a:pPr marL="925200" lvl="1" indent="-457200">
              <a:buFont typeface="+mj-lt"/>
              <a:buAutoNum type="arabicPeriod"/>
            </a:pPr>
            <a:r>
              <a:rPr lang="nb-NO" dirty="0">
                <a:solidFill>
                  <a:srgbClr val="FF0000"/>
                </a:solidFill>
              </a:rPr>
              <a:t>Uten å ta hensyn til tap</a:t>
            </a:r>
          </a:p>
          <a:p>
            <a:pPr marL="925200" lvl="1" indent="-457200">
              <a:buFont typeface="+mj-lt"/>
              <a:buAutoNum type="arabicPeriod"/>
            </a:pPr>
            <a:r>
              <a:rPr lang="en-US" dirty="0" err="1"/>
              <a:t>Ved</a:t>
            </a:r>
            <a:r>
              <a:rPr lang="en-US" dirty="0"/>
              <a:t> å ta </a:t>
            </a:r>
            <a:r>
              <a:rPr lang="en-US" dirty="0" err="1"/>
              <a:t>hensyn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tap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3C55765-EE4C-439D-B681-FF904712E0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37277" y="1800225"/>
            <a:ext cx="4803871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41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 oppgave 2019 – Oppgave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b-NO" dirty="0"/>
              <a:t>Skisser kvalitativt </a:t>
            </a:r>
            <a:r>
              <a:rPr lang="nb-NO" dirty="0" err="1"/>
              <a:t>trykklinjen</a:t>
            </a:r>
            <a:r>
              <a:rPr lang="nb-NO" dirty="0"/>
              <a:t> og energilinjen for det viste systemet for to ulike situasjoner</a:t>
            </a:r>
          </a:p>
          <a:p>
            <a:pPr marL="925200" lvl="1" indent="-457200">
              <a:buFont typeface="+mj-lt"/>
              <a:buAutoNum type="arabicPeriod"/>
            </a:pPr>
            <a:r>
              <a:rPr lang="nb-NO" dirty="0"/>
              <a:t>Uten å ta hensyn til tap</a:t>
            </a:r>
          </a:p>
          <a:p>
            <a:pPr marL="925200" lvl="1" indent="-457200">
              <a:buFont typeface="+mj-lt"/>
              <a:buAutoNum type="arabicPeriod"/>
            </a:pPr>
            <a:r>
              <a:rPr lang="en-US" dirty="0" err="1">
                <a:solidFill>
                  <a:srgbClr val="FF0000"/>
                </a:solidFill>
              </a:rPr>
              <a:t>Ved</a:t>
            </a:r>
            <a:r>
              <a:rPr lang="en-US" dirty="0">
                <a:solidFill>
                  <a:srgbClr val="FF0000"/>
                </a:solidFill>
              </a:rPr>
              <a:t> å ta </a:t>
            </a:r>
            <a:r>
              <a:rPr lang="en-US" dirty="0" err="1">
                <a:solidFill>
                  <a:srgbClr val="FF0000"/>
                </a:solidFill>
              </a:rPr>
              <a:t>hensyn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til</a:t>
            </a:r>
            <a:r>
              <a:rPr lang="en-US" dirty="0">
                <a:solidFill>
                  <a:srgbClr val="FF0000"/>
                </a:solidFill>
              </a:rPr>
              <a:t> tap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37CEFF-E219-4C9A-B9FD-C56E24457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80394" y="1800225"/>
            <a:ext cx="4717638" cy="431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66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06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4272</Words>
  <Application>Microsoft Macintosh PowerPoint</Application>
  <PresentationFormat>Widescreen</PresentationFormat>
  <Paragraphs>552</Paragraphs>
  <Slides>50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Arial</vt:lpstr>
      <vt:lpstr>Calibri</vt:lpstr>
      <vt:lpstr>Cambria Math</vt:lpstr>
      <vt:lpstr>NMBU 16:9</vt:lpstr>
      <vt:lpstr>12 – Energilikningen 2</vt:lpstr>
      <vt:lpstr>Agenda</vt:lpstr>
      <vt:lpstr>EFM 7.3 - Pumpeeffekt</vt:lpstr>
      <vt:lpstr>EFM Eksempel 7.3</vt:lpstr>
      <vt:lpstr>Løsning: Uttrykk for h_p</vt:lpstr>
      <vt:lpstr>Løsning: Uttrykk for h_p</vt:lpstr>
      <vt:lpstr>Hvilken effekt må pumpen levere til strømningen?</vt:lpstr>
      <vt:lpstr>EFM Eksempel 7.3</vt:lpstr>
      <vt:lpstr>Virkningsgrad</vt:lpstr>
      <vt:lpstr>Virkningsgrad - oppgave</vt:lpstr>
      <vt:lpstr>Virkningsgrad - svar</vt:lpstr>
      <vt:lpstr>Virkningsgrad – oppgave 2</vt:lpstr>
      <vt:lpstr>Virkningsgrad – oppgave 2 (svar)</vt:lpstr>
      <vt:lpstr>EFM Eksempel 7.4 - Oppgave</vt:lpstr>
      <vt:lpstr>EFM Eksempel 7.4 – Løsning</vt:lpstr>
      <vt:lpstr>EFM Eksempel 7.4 – Løsning</vt:lpstr>
      <vt:lpstr>EFM Eksempel 7.4</vt:lpstr>
      <vt:lpstr>Agenda</vt:lpstr>
      <vt:lpstr>Energilikningen – bevaring av energi</vt:lpstr>
      <vt:lpstr>Energilikningen vs. Bernoullis likning: Ulike fysiske lover</vt:lpstr>
      <vt:lpstr>Energilikningen vs. Bernoullis likning: Generalitet</vt:lpstr>
      <vt:lpstr>Agenda</vt:lpstr>
      <vt:lpstr>Tap ved utvidelser og innsnevringer</vt:lpstr>
      <vt:lpstr>Tap ved brå utvidelse – Oppgave</vt:lpstr>
      <vt:lpstr>Tap ved brå utvidelse – Oppgave</vt:lpstr>
      <vt:lpstr>Tap ved brå utvidelse – Løsning trykkforskjell</vt:lpstr>
      <vt:lpstr>Tap ved brå utvidelse – Oppgave: Finn tapshøyden h_L</vt:lpstr>
      <vt:lpstr>Tap ved brå utvidelse – Løsning</vt:lpstr>
      <vt:lpstr>4. Brå utvidelse – bruk kontinuitetslikningen</vt:lpstr>
      <vt:lpstr>Brå utvidelse – ekstremtilfellet med stort kar</vt:lpstr>
      <vt:lpstr>EFM Eksempel 7.5</vt:lpstr>
      <vt:lpstr>EFM Eksempel 7.5</vt:lpstr>
      <vt:lpstr>EFM Eksempel 7.5</vt:lpstr>
      <vt:lpstr>Agenda</vt:lpstr>
      <vt:lpstr>Energilinje og trykklinje</vt:lpstr>
      <vt:lpstr>Energilinje og trykklinje – regler</vt:lpstr>
      <vt:lpstr>Energilinje og trykklinje – regler</vt:lpstr>
      <vt:lpstr>Energilinje og trykklinje – regler</vt:lpstr>
      <vt:lpstr>Energilinje og trykklinje – regler</vt:lpstr>
      <vt:lpstr>Energilinje og trykklinje – regler</vt:lpstr>
      <vt:lpstr>Energilinje og trykklinje – regler</vt:lpstr>
      <vt:lpstr>Energilinje og trykklinje – regler</vt:lpstr>
      <vt:lpstr>Energilinje og trykklinje – regler</vt:lpstr>
      <vt:lpstr>EFM Eksempel 7.6</vt:lpstr>
      <vt:lpstr>EFM Eksempel 7.6</vt:lpstr>
      <vt:lpstr>Obligatorisk oppgave 2019 – Oppgave 4</vt:lpstr>
      <vt:lpstr>Obligatorisk oppgave 2019 – Oppgave 4</vt:lpstr>
      <vt:lpstr>Obligatorisk oppgave 2019 – Oppgave 4</vt:lpstr>
      <vt:lpstr>Obligatorisk oppgave 2019 – Oppgave 4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2022-03-07T15:11:09Z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2019-09-12T08:41:25.4309224Z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4eaae1d3-bd38-40a8-9344-a01d2b977ca0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