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43"/>
  </p:notesMasterIdLst>
  <p:sldIdLst>
    <p:sldId id="262" r:id="rId2"/>
    <p:sldId id="434" r:id="rId3"/>
    <p:sldId id="427" r:id="rId4"/>
    <p:sldId id="438" r:id="rId5"/>
    <p:sldId id="407" r:id="rId6"/>
    <p:sldId id="408" r:id="rId7"/>
    <p:sldId id="439" r:id="rId8"/>
    <p:sldId id="445" r:id="rId9"/>
    <p:sldId id="446" r:id="rId10"/>
    <p:sldId id="447" r:id="rId11"/>
    <p:sldId id="449" r:id="rId12"/>
    <p:sldId id="448" r:id="rId13"/>
    <p:sldId id="450" r:id="rId14"/>
    <p:sldId id="428" r:id="rId15"/>
    <p:sldId id="452" r:id="rId16"/>
    <p:sldId id="453" r:id="rId17"/>
    <p:sldId id="419" r:id="rId18"/>
    <p:sldId id="420" r:id="rId19"/>
    <p:sldId id="430" r:id="rId20"/>
    <p:sldId id="451" r:id="rId21"/>
    <p:sldId id="455" r:id="rId22"/>
    <p:sldId id="422" r:id="rId23"/>
    <p:sldId id="409" r:id="rId24"/>
    <p:sldId id="410" r:id="rId25"/>
    <p:sldId id="412" r:id="rId26"/>
    <p:sldId id="415" r:id="rId27"/>
    <p:sldId id="423" r:id="rId28"/>
    <p:sldId id="416" r:id="rId29"/>
    <p:sldId id="457" r:id="rId30"/>
    <p:sldId id="456" r:id="rId31"/>
    <p:sldId id="431" r:id="rId32"/>
    <p:sldId id="440" r:id="rId33"/>
    <p:sldId id="442" r:id="rId34"/>
    <p:sldId id="441" r:id="rId35"/>
    <p:sldId id="417" r:id="rId36"/>
    <p:sldId id="432" r:id="rId37"/>
    <p:sldId id="411" r:id="rId38"/>
    <p:sldId id="421" r:id="rId39"/>
    <p:sldId id="425" r:id="rId40"/>
    <p:sldId id="426" r:id="rId41"/>
    <p:sldId id="270" r:id="rId4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44" autoAdjust="0"/>
    <p:restoredTop sz="94660"/>
  </p:normalViewPr>
  <p:slideViewPr>
    <p:cSldViewPr>
      <p:cViewPr varScale="1">
        <p:scale>
          <a:sx n="111" d="100"/>
          <a:sy n="111" d="100"/>
        </p:scale>
        <p:origin x="232" y="4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09.03.2022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620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hyperlink" Target="http://physics.stackexchange.com/questions/281281/about-the-definition-of-boundary-laye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http://physics.stackexchange.com/questions/281281/about-the-definition-of-boundary-laye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tall_(fluid_mechanics)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tall_(fluid_mechanics)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viation.stackexchange.com/questions/23233/what-is-the-purpose-of-the-small-fins-on-top-of-the-wing-surface-of-boeing-aircr" TargetMode="External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sa/3.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physics.stackexchange.com/questions/253069/why-does-a-pot-start-rotating-when-coffee-is-stirred-inside" TargetMode="Externa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physics.stackexchange.com/questions/253069/why-does-a-pot-start-rotating-when-coffee-is-stirred-inside" TargetMode="Externa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hyperlink" Target="http://physics.stackexchange.com/questions/227309/air-core-vortex-physical-explanation-of-the-air-entrainment-hook-at-f-co-0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physics.stackexchange.com/questions/253069/why-does-a-pot-start-rotating-when-coffee-is-stirred-inside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wMxK2GtFFq0?t=1287" TargetMode="External"/><Relationship Id="rId3" Type="http://schemas.openxmlformats.org/officeDocument/2006/relationships/hyperlink" Target="https://youtu.be/wMxK2GtFFq0" TargetMode="External"/><Relationship Id="rId7" Type="http://schemas.openxmlformats.org/officeDocument/2006/relationships/hyperlink" Target="https://youtu.be/wMxK2GtFFq0?t=1120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wMxK2GtFFq0?t=920" TargetMode="External"/><Relationship Id="rId5" Type="http://schemas.openxmlformats.org/officeDocument/2006/relationships/hyperlink" Target="https://youtu.be/wMxK2GtFFq0?t=644" TargetMode="External"/><Relationship Id="rId4" Type="http://schemas.openxmlformats.org/officeDocument/2006/relationships/hyperlink" Target="https://youtu.be/wMxK2GtFFq0?t=111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oVG1MVKHgo?t=729" TargetMode="External"/><Relationship Id="rId2" Type="http://schemas.openxmlformats.org/officeDocument/2006/relationships/hyperlink" Target="https://youtu.be/5oVG1MVKHgo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hyperlink" Target="https://youtu.be/5oVG1MVKHgo?t=1540" TargetMode="External"/><Relationship Id="rId4" Type="http://schemas.openxmlformats.org/officeDocument/2006/relationships/hyperlink" Target="https://youtu.be/5oVG1MVKHgo?t=1099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8748" y="537599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13 – Viskøse grensesjikt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68000" y="1507628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68000" y="1961228"/>
            <a:ext cx="1584000" cy="369332"/>
          </a:xfrm>
        </p:spPr>
        <p:txBody>
          <a:bodyPr/>
          <a:lstStyle/>
          <a:p>
            <a:r>
              <a:rPr lang="nb-NO" dirty="0"/>
              <a:t>9-03-2022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E206FCF-AF28-0B4E-AAAD-E4F611B62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4452" y="2437788"/>
            <a:ext cx="10468503" cy="398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ADA1C5-337D-E945-9891-E56A3DD75FCF}"/>
              </a:ext>
            </a:extLst>
          </p:cNvPr>
          <p:cNvSpPr txBox="1"/>
          <p:nvPr/>
        </p:nvSpPr>
        <p:spPr>
          <a:xfrm>
            <a:off x="414452" y="6425789"/>
            <a:ext cx="5867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Bilde fra Creative </a:t>
            </a:r>
            <a:r>
              <a:rPr lang="nb-NO" sz="900" dirty="0" err="1">
                <a:solidFill>
                  <a:schemeClr val="bg1"/>
                </a:solidFill>
              </a:rPr>
              <a:t>Commons</a:t>
            </a:r>
            <a:endParaRPr lang="nb-NO" sz="900" dirty="0">
              <a:solidFill>
                <a:schemeClr val="bg1"/>
              </a:solidFill>
            </a:endParaRP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B275B258-DC09-9A47-8D55-A136D2061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349" y="-2196376"/>
            <a:ext cx="4748998" cy="202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6D75C1-5798-7C49-A105-7357A1CCC434}"/>
              </a:ext>
            </a:extLst>
          </p:cNvPr>
          <p:cNvSpPr txBox="1"/>
          <p:nvPr/>
        </p:nvSpPr>
        <p:spPr>
          <a:xfrm>
            <a:off x="8184000" y="3038485"/>
            <a:ext cx="1451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Fristrømhastighet</a:t>
            </a: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8748" y="537599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13 – Viskøse grensesjikt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68000" y="1507628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68000" y="1961228"/>
            <a:ext cx="1584000" cy="369332"/>
          </a:xfrm>
        </p:spPr>
        <p:txBody>
          <a:bodyPr/>
          <a:lstStyle/>
          <a:p>
            <a:r>
              <a:rPr lang="nb-NO" dirty="0"/>
              <a:t>9-03-2022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E206FCF-AF28-0B4E-AAAD-E4F611B62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4452" y="2437788"/>
            <a:ext cx="10468503" cy="398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ADA1C5-337D-E945-9891-E56A3DD75FCF}"/>
              </a:ext>
            </a:extLst>
          </p:cNvPr>
          <p:cNvSpPr txBox="1"/>
          <p:nvPr/>
        </p:nvSpPr>
        <p:spPr>
          <a:xfrm>
            <a:off x="414452" y="6425789"/>
            <a:ext cx="5867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Bilde fra Creative </a:t>
            </a:r>
            <a:r>
              <a:rPr lang="nb-NO" sz="900" dirty="0" err="1">
                <a:solidFill>
                  <a:schemeClr val="bg1"/>
                </a:solidFill>
              </a:rPr>
              <a:t>Commons</a:t>
            </a:r>
            <a:endParaRPr lang="nb-NO" sz="900" dirty="0">
              <a:solidFill>
                <a:schemeClr val="bg1"/>
              </a:solidFill>
            </a:endParaRP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B275B258-DC09-9A47-8D55-A136D2061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349" y="-2196376"/>
            <a:ext cx="4748998" cy="202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E25358-7A37-1A45-A0C8-EF512049A52E}"/>
                  </a:ext>
                </a:extLst>
              </p:cNvPr>
              <p:cNvSpPr txBox="1"/>
              <p:nvPr/>
            </p:nvSpPr>
            <p:spPr>
              <a:xfrm>
                <a:off x="9562281" y="2869207"/>
                <a:ext cx="268240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u="sng" dirty="0"/>
                  <a:t>Friksjonsfri strømning: </a:t>
                </a:r>
              </a:p>
              <a:p>
                <a:r>
                  <a:rPr lang="nb-NO" dirty="0" err="1"/>
                  <a:t>Euler</a:t>
                </a:r>
                <a:r>
                  <a:rPr lang="nb-NO" dirty="0"/>
                  <a:t>/</a:t>
                </a:r>
                <a:r>
                  <a:rPr lang="nb-NO" dirty="0" err="1"/>
                  <a:t>Bernoulli</a:t>
                </a:r>
                <a:r>
                  <a:rPr lang="nb-NO" dirty="0"/>
                  <a:t> (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≈∞)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E25358-7A37-1A45-A0C8-EF512049A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281" y="2869207"/>
                <a:ext cx="2682401" cy="646331"/>
              </a:xfrm>
              <a:prstGeom prst="rect">
                <a:avLst/>
              </a:prstGeom>
              <a:blipFill>
                <a:blip r:embed="rId6"/>
                <a:stretch>
                  <a:fillRect l="-2358" t="-5882" b="-137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A284C19-E82B-5840-9565-5DFFF732394D}"/>
              </a:ext>
            </a:extLst>
          </p:cNvPr>
          <p:cNvSpPr txBox="1"/>
          <p:nvPr/>
        </p:nvSpPr>
        <p:spPr>
          <a:xfrm>
            <a:off x="8184000" y="3038485"/>
            <a:ext cx="1451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Fristrømhastighet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968760-C0EC-8C43-A5D6-2EF4CF9B7FDC}"/>
                  </a:ext>
                </a:extLst>
              </p:cNvPr>
              <p:cNvSpPr txBox="1"/>
              <p:nvPr/>
            </p:nvSpPr>
            <p:spPr>
              <a:xfrm>
                <a:off x="9844409" y="3669003"/>
                <a:ext cx="1869614" cy="6494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u="sng" dirty="0"/>
                  <a:t>Turbulent</a:t>
                </a:r>
              </a:p>
              <a:p>
                <a14:m>
                  <m:oMath xmlns:m="http://schemas.openxmlformats.org/officeDocument/2006/math">
                    <m:r>
                      <a:rPr lang="en-US" b="0" i="1" u="sng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u="sng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u="sng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u="sng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u="sng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u="sng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u="sng" smtClean="0">
                        <a:latin typeface="Cambria Math" panose="02040503050406030204" pitchFamily="18" charset="0"/>
                      </a:rPr>
                      <m:t>&lt;∞)</m:t>
                    </m:r>
                  </m:oMath>
                </a14:m>
                <a:r>
                  <a:rPr lang="nb-NO" u="sng" dirty="0"/>
                  <a:t> </a:t>
                </a:r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968760-C0EC-8C43-A5D6-2EF4CF9B7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4409" y="3669003"/>
                <a:ext cx="1869614" cy="649409"/>
              </a:xfrm>
              <a:prstGeom prst="rect">
                <a:avLst/>
              </a:prstGeom>
              <a:blipFill>
                <a:blip r:embed="rId7"/>
                <a:stretch>
                  <a:fillRect l="-3378" t="-3846" b="-9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Brace 8">
            <a:extLst>
              <a:ext uri="{FF2B5EF4-FFF2-40B4-BE49-F238E27FC236}">
                <a16:creationId xmlns:a16="http://schemas.microsoft.com/office/drawing/2014/main" id="{891BD3CE-1BAD-9E49-8F26-6356C73640CC}"/>
              </a:ext>
            </a:extLst>
          </p:cNvPr>
          <p:cNvSpPr/>
          <p:nvPr/>
        </p:nvSpPr>
        <p:spPr>
          <a:xfrm>
            <a:off x="9562281" y="2869207"/>
            <a:ext cx="45719" cy="559793"/>
          </a:xfrm>
          <a:prstGeom prst="rightBrac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6DA77B80-210D-9C44-B12E-AA699A152FF9}"/>
              </a:ext>
            </a:extLst>
          </p:cNvPr>
          <p:cNvSpPr/>
          <p:nvPr/>
        </p:nvSpPr>
        <p:spPr>
          <a:xfrm>
            <a:off x="9480000" y="3525256"/>
            <a:ext cx="155038" cy="982529"/>
          </a:xfrm>
          <a:prstGeom prst="rightBrac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7F7CAD-346E-EE46-A097-7E102D356014}"/>
                  </a:ext>
                </a:extLst>
              </p:cNvPr>
              <p:cNvSpPr txBox="1"/>
              <p:nvPr/>
            </p:nvSpPr>
            <p:spPr>
              <a:xfrm>
                <a:off x="9911735" y="4677063"/>
                <a:ext cx="2098844" cy="6494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u="sng" dirty="0"/>
                  <a:t>Viskøs strømning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5⋅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7F7CAD-346E-EE46-A097-7E102D356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735" y="4677063"/>
                <a:ext cx="2098844" cy="649409"/>
              </a:xfrm>
              <a:prstGeom prst="rect">
                <a:avLst/>
              </a:prstGeom>
              <a:blipFill>
                <a:blip r:embed="rId8"/>
                <a:stretch>
                  <a:fillRect l="-2410" t="-3846" b="-76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9A16F91-5A98-724B-835A-C070B4EA5E1C}"/>
              </a:ext>
            </a:extLst>
          </p:cNvPr>
          <p:cNvCxnSpPr>
            <a:stCxn id="16" idx="1"/>
          </p:cNvCxnSpPr>
          <p:nvPr/>
        </p:nvCxnSpPr>
        <p:spPr>
          <a:xfrm flipH="1" flipV="1">
            <a:off x="9608000" y="4677063"/>
            <a:ext cx="303735" cy="3247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8BE3647-50DF-994B-827A-96AE8227CC90}"/>
              </a:ext>
            </a:extLst>
          </p:cNvPr>
          <p:cNvCxnSpPr/>
          <p:nvPr/>
        </p:nvCxnSpPr>
        <p:spPr>
          <a:xfrm>
            <a:off x="9192000" y="4653000"/>
            <a:ext cx="115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6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Grensesjiktet – gir opphav til separasjon rundt en </a:t>
            </a:r>
            <a:r>
              <a:rPr lang="nb-NO" dirty="0" err="1"/>
              <a:t>flyvinge</a:t>
            </a:r>
            <a:endParaRPr lang="en-US" dirty="0"/>
          </a:p>
        </p:txBody>
      </p:sp>
      <p:pic>
        <p:nvPicPr>
          <p:cNvPr id="7" name="Picture 6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20FE4453-21A3-F54B-87C2-C31C19061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5273" y="2133000"/>
            <a:ext cx="4583560" cy="31668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A8FA03-2E62-E345-8C9C-B10FF9DC4081}"/>
              </a:ext>
            </a:extLst>
          </p:cNvPr>
          <p:cNvSpPr txBox="1"/>
          <p:nvPr/>
        </p:nvSpPr>
        <p:spPr>
          <a:xfrm>
            <a:off x="27445" y="6495274"/>
            <a:ext cx="66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3" tooltip="http://en.wikipedia.org/wiki/stall_(fluid_mechanics)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4" tooltip="https://creativecommons.org/licenses/by-sa/3.0/"/>
              </a:rPr>
              <a:t>CC BY-SA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397105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Grensesjiktet – gir opphav til separasjon rundt en </a:t>
            </a:r>
            <a:r>
              <a:rPr lang="nb-NO" dirty="0" err="1"/>
              <a:t>flyvinge</a:t>
            </a:r>
            <a:endParaRPr lang="en-US" dirty="0"/>
          </a:p>
        </p:txBody>
      </p:sp>
      <p:pic>
        <p:nvPicPr>
          <p:cNvPr id="7" name="Picture 6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20FE4453-21A3-F54B-87C2-C31C19061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5273" y="2133000"/>
            <a:ext cx="4583560" cy="31668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A8FA03-2E62-E345-8C9C-B10FF9DC4081}"/>
              </a:ext>
            </a:extLst>
          </p:cNvPr>
          <p:cNvSpPr txBox="1"/>
          <p:nvPr/>
        </p:nvSpPr>
        <p:spPr>
          <a:xfrm>
            <a:off x="27445" y="6495274"/>
            <a:ext cx="66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3" tooltip="http://en.wikipedia.org/wiki/stall_(fluid_mechanics)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4" tooltip="https://creativecommons.org/licenses/by-sa/3.0/"/>
              </a:rPr>
              <a:t>CC BY-SA</a:t>
            </a:r>
            <a:endParaRPr lang="nb-NO" sz="9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0CD5A5-DC23-B743-89A9-90BDC0462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31" y="2565000"/>
            <a:ext cx="5976000" cy="255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7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viskøse grensesjiktet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b-NO" sz="2000" dirty="0"/>
              <a:t>Ludwig </a:t>
            </a:r>
            <a:r>
              <a:rPr lang="nb-NO" sz="2000" dirty="0" err="1"/>
              <a:t>Prandtl</a:t>
            </a:r>
            <a:r>
              <a:rPr lang="nb-NO" sz="2000" dirty="0"/>
              <a:t>, 1905: Virkningen til friksjonen (viskositeten) er i praksis ofte begrenset til et tynt </a:t>
            </a:r>
            <a:r>
              <a:rPr lang="nb-NO" sz="2000" i="1" dirty="0"/>
              <a:t>grensesjikt</a:t>
            </a:r>
            <a:r>
              <a:rPr lang="nb-NO" sz="2000" dirty="0"/>
              <a:t> (</a:t>
            </a:r>
            <a:r>
              <a:rPr lang="nb-NO" sz="2000" dirty="0" err="1"/>
              <a:t>boundary</a:t>
            </a:r>
            <a:r>
              <a:rPr lang="nb-NO" sz="2000" dirty="0"/>
              <a:t> </a:t>
            </a:r>
            <a:r>
              <a:rPr lang="nb-NO" sz="2000" dirty="0" err="1"/>
              <a:t>layer</a:t>
            </a:r>
            <a:r>
              <a:rPr lang="nb-NO" sz="2000" dirty="0"/>
              <a:t>) nær </a:t>
            </a:r>
            <a:r>
              <a:rPr lang="nb-NO" sz="2000" i="1" dirty="0"/>
              <a:t>faste flater</a:t>
            </a:r>
            <a:r>
              <a:rPr lang="nb-NO" sz="2000" dirty="0"/>
              <a:t> og utenfor dette sjiktet kan strømningen gjerne idealiseres som friksjonsfri</a:t>
            </a:r>
          </a:p>
          <a:p>
            <a:pPr lvl="1">
              <a:lnSpc>
                <a:spcPct val="100000"/>
              </a:lnSpc>
            </a:pPr>
            <a:r>
              <a:rPr lang="nb-NO" sz="2000" dirty="0"/>
              <a:t>Viste hvordan man kan regne på grensesjiktet og få god overensstemmelse med observasjoner</a:t>
            </a:r>
          </a:p>
          <a:p>
            <a:pPr lvl="1">
              <a:lnSpc>
                <a:spcPct val="100000"/>
              </a:lnSpc>
            </a:pPr>
            <a:r>
              <a:rPr lang="nb-NO" sz="2000" dirty="0"/>
              <a:t>Før </a:t>
            </a:r>
            <a:r>
              <a:rPr lang="nb-NO" sz="2000" dirty="0" err="1"/>
              <a:t>Prandtl</a:t>
            </a:r>
            <a:r>
              <a:rPr lang="nb-NO" sz="2000" dirty="0"/>
              <a:t>: Skarpt skille mellom teoretisk (friksjonsfri) og eksperimentell fluidmekanikk</a:t>
            </a:r>
          </a:p>
          <a:p>
            <a:pPr>
              <a:lnSpc>
                <a:spcPct val="100000"/>
              </a:lnSpc>
            </a:pPr>
            <a:r>
              <a:rPr lang="nb-NO" sz="2000" dirty="0"/>
              <a:t>For oss: Bakgrunn for rørstrømning og beregning av løft- og </a:t>
            </a:r>
            <a:r>
              <a:rPr lang="nb-NO" sz="2000" dirty="0" err="1"/>
              <a:t>dragkrefter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00" y="4266610"/>
            <a:ext cx="4748998" cy="202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Prandtl portra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00" y="267357"/>
            <a:ext cx="1944000" cy="273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45811" y="3167390"/>
            <a:ext cx="215489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Ludwig </a:t>
            </a:r>
            <a:r>
              <a:rPr lang="nb-NO" sz="1100" dirty="0" err="1"/>
              <a:t>Prandtl</a:t>
            </a:r>
            <a:r>
              <a:rPr lang="nb-NO" sz="1100" dirty="0"/>
              <a:t> (Wikipedia)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5845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 – modell for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Grensesjiktet er den delen av strømningen der skjærkrefter er vesentlige</a:t>
                </a:r>
              </a:p>
              <a:p>
                <a:r>
                  <a:rPr lang="nb-NO" dirty="0"/>
                  <a:t>Hastigheten utenfor grensesjiktet kalles fristrømmen, 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Grensesjiktet starter ved platens ende og blir tykkere etterhvert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F13C0DE-4687-416F-9B61-D1C9A720B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90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 – modell for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Grensesjiktet er den delen av strømningen der skjærkrefter er vesentlige</a:t>
                </a:r>
              </a:p>
              <a:p>
                <a:r>
                  <a:rPr lang="nb-NO" dirty="0"/>
                  <a:t>Hastigheten utenfor grensesjiktet kalles fristrømmen, 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Grensesjiktet starter ved platens ende og blir tykkere etterhvert</a:t>
                </a:r>
              </a:p>
              <a:p>
                <a:r>
                  <a:rPr lang="nb-NO" dirty="0"/>
                  <a:t>Tykkelsen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nb-NO" dirty="0"/>
                  <a:t> på grensesjiktet defineres som det punktet der hastigheten i grensesjiktet er 99 % av fristrømmen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 b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F13C0DE-4687-416F-9B61-D1C9A720B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76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</p:spPr>
            <p:txBody>
              <a:bodyPr/>
              <a:lstStyle/>
              <a:p>
                <a:r>
                  <a:rPr lang="nb-NO" dirty="0"/>
                  <a:t>Man bruker et Reynoldstall med avstanden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som lengdeskala for å beskrive tilstanden til grensesjiktet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Overgang til turbulens 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500 000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  <a:blipFill>
                <a:blip r:embed="rId2"/>
                <a:stretch>
                  <a:fillRect l="-2746" t="-2053" r="-41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937A83B-9160-A340-A107-C211E8013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06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</p:spPr>
            <p:txBody>
              <a:bodyPr/>
              <a:lstStyle/>
              <a:p>
                <a:r>
                  <a:rPr lang="nb-NO" dirty="0"/>
                  <a:t>Man bruker et Reynoldstall med avstanden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som lengdeskala for å beskrive tilstanden til grensesjiktet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Overgang fra laminær til turbulent strømning 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500 000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  <a:blipFill>
                <a:blip r:embed="rId2"/>
                <a:stretch>
                  <a:fillRect l="-2746" t="-2053" r="-41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937A83B-9160-A340-A107-C211E8013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6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 – Oppgave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</p:spPr>
            <p:txBody>
              <a:bodyPr/>
              <a:lstStyle/>
              <a:p>
                <a:r>
                  <a:rPr lang="nb-NO" dirty="0"/>
                  <a:t>Man bruker et Reynoldstall med avstanden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som lengdeskala for å beskrive tilstanden til grensesjiktet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Overgang til turbulens 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500 000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b="1" dirty="0"/>
                  <a:t>Vann med kinematisk viskositet </a:t>
                </a:r>
                <a14:m>
                  <m:oMath xmlns:m="http://schemas.openxmlformats.org/officeDocument/2006/math">
                    <m:r>
                      <a:rPr lang="nb-NO" b="1" i="1">
                        <a:latin typeface="Cambria Math" panose="02040503050406030204" pitchFamily="18" charset="0"/>
                      </a:rPr>
                      <m:t>𝝂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  <m:r>
                      <a:rPr lang="nb-NO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nb-NO" b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𝐬</m:t>
                    </m:r>
                  </m:oMath>
                </a14:m>
                <a:r>
                  <a:rPr lang="nb-NO" b="1" dirty="0"/>
                  <a:t> strømmer over en flat plate som er 1,5 m lang. Hastigheten i fristrømmen er U0 = 5 m/s. Rekker strømningen å bli turbulent?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  <a:blipFill>
                <a:blip r:embed="rId2"/>
                <a:stretch>
                  <a:fillRect l="-2746" t="-2053" r="-4119" b="-129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937A83B-9160-A340-A107-C211E8013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F42C6-BCFC-C147-BCE5-DAC4BF468FC7}"/>
              </a:ext>
            </a:extLst>
          </p:cNvPr>
          <p:cNvSpPr txBox="1"/>
          <p:nvPr/>
        </p:nvSpPr>
        <p:spPr>
          <a:xfrm>
            <a:off x="9011451" y="3786495"/>
            <a:ext cx="1242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 = 5m</a:t>
            </a:r>
          </a:p>
          <a:p>
            <a:r>
              <a:rPr lang="nb-NO" dirty="0"/>
              <a:t>U0 = 5m/s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881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 – Oppgave 1 løsning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</p:spPr>
            <p:txBody>
              <a:bodyPr/>
              <a:lstStyle/>
              <a:p>
                <a:r>
                  <a:rPr lang="nb-NO" dirty="0"/>
                  <a:t>Man bruker et Reynoldstall med avstanden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som lengdeskala for å beskrive tilstanden til grensesjiktet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Overgang til turbulens 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500 000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Beregner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6.25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&gt;5⋅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  <a:blipFill>
                <a:blip r:embed="rId2"/>
                <a:stretch>
                  <a:fillRect l="-2746" t="-2053" r="-41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937A83B-9160-A340-A107-C211E8013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70A084-5B28-6A4A-A6F8-49765BDC3D27}"/>
              </a:ext>
            </a:extLst>
          </p:cNvPr>
          <p:cNvSpPr/>
          <p:nvPr/>
        </p:nvSpPr>
        <p:spPr>
          <a:xfrm>
            <a:off x="840000" y="4653000"/>
            <a:ext cx="4896000" cy="1728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5701E-5583-DD42-AECB-8C45ADA61426}"/>
              </a:ext>
            </a:extLst>
          </p:cNvPr>
          <p:cNvSpPr txBox="1"/>
          <p:nvPr/>
        </p:nvSpPr>
        <p:spPr>
          <a:xfrm>
            <a:off x="5952000" y="573300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Ja!</a:t>
            </a:r>
          </a:p>
        </p:txBody>
      </p:sp>
    </p:spTree>
    <p:extLst>
      <p:ext uri="{BB962C8B-B14F-4D97-AF65-F5344CB8AC3E}">
        <p14:creationId xmlns:p14="http://schemas.microsoft.com/office/powerpoint/2010/main" val="215008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 – Oppgave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</p:spPr>
            <p:txBody>
              <a:bodyPr/>
              <a:lstStyle/>
              <a:p>
                <a:r>
                  <a:rPr lang="nb-NO" dirty="0"/>
                  <a:t>Man bruker et Reynoldstall med avstanden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som lengdeskala for å beskrive tilstanden til grensesjiktet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Overgang til turbulens 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500 000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Vann med kinematisk viskositet </a:t>
                </a:r>
                <a14:m>
                  <m:oMath xmlns:m="http://schemas.openxmlformats.org/officeDocument/2006/math">
                    <m:r>
                      <a:rPr lang="nb-NO" b="0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>
                        <a:latin typeface="Cambria Math" panose="02040503050406030204" pitchFamily="18" charset="0"/>
                      </a:rPr>
                      <m:t>=1.2⋅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dirty="0"/>
                  <a:t> strømmer over en flat plate. Hastigheten i fristrømmen er 5 m/s. </a:t>
                </a:r>
              </a:p>
              <a:p>
                <a:r>
                  <a:rPr lang="nb-NO" b="1" dirty="0"/>
                  <a:t>Ved hvilken lengde x blir strømningen turbulent? 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531739" cy="4320000"/>
              </a:xfrm>
              <a:blipFill>
                <a:blip r:embed="rId2"/>
                <a:stretch>
                  <a:fillRect l="-2746" t="-2053" r="-4119" b="-164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937A83B-9160-A340-A107-C211E8013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065470-BD52-644A-A514-702B1A435C09}"/>
              </a:ext>
            </a:extLst>
          </p:cNvPr>
          <p:cNvSpPr txBox="1"/>
          <p:nvPr/>
        </p:nvSpPr>
        <p:spPr>
          <a:xfrm>
            <a:off x="8927864" y="3784463"/>
            <a:ext cx="1242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 = 5m</a:t>
            </a:r>
          </a:p>
          <a:p>
            <a:r>
              <a:rPr lang="nb-NO" dirty="0"/>
              <a:t>U0 = 5m/s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188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på en plan flate – Oppgave 2 Løsning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531739" cy="4869000"/>
              </a:xfrm>
            </p:spPr>
            <p:txBody>
              <a:bodyPr/>
              <a:lstStyle/>
              <a:p>
                <a:r>
                  <a:rPr lang="nb-NO" dirty="0"/>
                  <a:t>Man bruker et Reynoldstall med avstanden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 som lengdeskala for å beskrive tilstanden til grensesjiktet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Overgang til turbulens 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500 000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b="1" dirty="0"/>
                  <a:t>Strømningen blir turbulent ved </a:t>
                </a:r>
                <a:endParaRPr lang="en-US" sz="2800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800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=5⋅1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⋅1.2⋅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𝟏𝟐𝐦</m:t>
                      </m:r>
                    </m:oMath>
                  </m:oMathPara>
                </a14:m>
                <a:endParaRPr lang="nb-NO" sz="2000" b="1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531739" cy="4869000"/>
              </a:xfrm>
              <a:blipFill>
                <a:blip r:embed="rId2"/>
                <a:stretch>
                  <a:fillRect l="-2746" t="-1818" r="-41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937A83B-9160-A340-A107-C211E8013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88E150-5DA2-DC40-B82D-874A351403F8}"/>
              </a:ext>
            </a:extLst>
          </p:cNvPr>
          <p:cNvSpPr txBox="1"/>
          <p:nvPr/>
        </p:nvSpPr>
        <p:spPr>
          <a:xfrm>
            <a:off x="8912458" y="3784463"/>
            <a:ext cx="1242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 = 5m</a:t>
            </a:r>
          </a:p>
          <a:p>
            <a:r>
              <a:rPr lang="nb-NO" dirty="0"/>
              <a:t>U0 = 5m/s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85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82E9-226B-4F14-A031-01BA156A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Grensesjikttykkelse – </a:t>
            </a:r>
            <a:br>
              <a:rPr lang="nb-NO" dirty="0"/>
            </a:br>
            <a:r>
              <a:rPr lang="nb-NO" dirty="0"/>
              <a:t>Er turbulente eller laminære grensesjikt tykkest?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202E0-35F0-475A-B471-7438384BC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2000" y="1781297"/>
            <a:ext cx="4464675" cy="43385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CE87FD-BAEA-487E-BBE3-FFD67ABD9967}"/>
              </a:ext>
            </a:extLst>
          </p:cNvPr>
          <p:cNvSpPr txBox="1"/>
          <p:nvPr/>
        </p:nvSpPr>
        <p:spPr>
          <a:xfrm>
            <a:off x="8616000" y="6310591"/>
            <a:ext cx="100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White (2016)</a:t>
            </a:r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69826-5E67-3F4A-B2A8-6862A0D221C1}"/>
              </a:ext>
            </a:extLst>
          </p:cNvPr>
          <p:cNvSpPr txBox="1"/>
          <p:nvPr/>
        </p:nvSpPr>
        <p:spPr>
          <a:xfrm>
            <a:off x="7032000" y="4077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Laminært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F17D0-D3E5-184A-B00D-7209FBDCEC80}"/>
              </a:ext>
            </a:extLst>
          </p:cNvPr>
          <p:cNvSpPr txBox="1"/>
          <p:nvPr/>
        </p:nvSpPr>
        <p:spPr>
          <a:xfrm>
            <a:off x="7032000" y="5845870"/>
            <a:ext cx="1150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Turbulent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6D2EDE9D-0AFE-FB48-9A01-3CBF4DD16B5E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dirty="0"/>
                  <a:t>Og hva skjer med grensesjikttykkelsen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→∞ ?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6D2EDE9D-0AFE-FB48-9A01-3CBF4DD16B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218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810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82E9-226B-4F14-A031-01BA156A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Laminære grensesjikt er tykkere enn turbulente grensesjikt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202E0-35F0-475A-B471-7438384BC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6614" y="1474823"/>
            <a:ext cx="4780061" cy="46449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DDC36A-AD10-418B-8EA3-8BB63FD98D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Ved lave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kan vi ikke lenger behandle grensesjiktet uavhengig av fristrømmen</a:t>
                </a:r>
              </a:p>
              <a:p>
                <a:pPr lvl="1"/>
                <a:r>
                  <a:rPr lang="nb-NO" dirty="0"/>
                  <a:t>Man får tykke grensesjikt</a:t>
                </a:r>
              </a:p>
              <a:p>
                <a:pPr lvl="1"/>
                <a:r>
                  <a:rPr lang="nb-NO" dirty="0"/>
                  <a:t>Grensesjiktet påvirker fristrømmen sterkere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DDC36A-AD10-418B-8EA3-8BB63FD98D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14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5CE87FD-BAEA-487E-BBE3-FFD67ABD9967}"/>
              </a:ext>
            </a:extLst>
          </p:cNvPr>
          <p:cNvSpPr txBox="1"/>
          <p:nvPr/>
        </p:nvSpPr>
        <p:spPr>
          <a:xfrm>
            <a:off x="8616000" y="6310591"/>
            <a:ext cx="100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White (2016)</a:t>
            </a:r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69826-5E67-3F4A-B2A8-6862A0D221C1}"/>
              </a:ext>
            </a:extLst>
          </p:cNvPr>
          <p:cNvSpPr txBox="1"/>
          <p:nvPr/>
        </p:nvSpPr>
        <p:spPr>
          <a:xfrm>
            <a:off x="7032000" y="4077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Laminært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F17D0-D3E5-184A-B00D-7209FBDCEC80}"/>
              </a:ext>
            </a:extLst>
          </p:cNvPr>
          <p:cNvSpPr txBox="1"/>
          <p:nvPr/>
        </p:nvSpPr>
        <p:spPr>
          <a:xfrm>
            <a:off x="7032000" y="5845870"/>
            <a:ext cx="1150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Turbulent</a:t>
            </a:r>
          </a:p>
        </p:txBody>
      </p:sp>
    </p:spTree>
    <p:extLst>
      <p:ext uri="{BB962C8B-B14F-4D97-AF65-F5344CB8AC3E}">
        <p14:creationId xmlns:p14="http://schemas.microsoft.com/office/powerpoint/2010/main" val="189759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82E9-226B-4F14-A031-01BA156A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Laminære grensesjikt er tykkere enn turbulente grensesjikt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202E0-35F0-475A-B471-7438384BC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6614" y="1474823"/>
            <a:ext cx="4780061" cy="46449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DDC36A-AD10-418B-8EA3-8BB63FD98D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Ved lave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kan vi ikke lenger behandle grensesjiktet uavhengig av fristrømmen</a:t>
                </a:r>
              </a:p>
              <a:p>
                <a:pPr lvl="1"/>
                <a:r>
                  <a:rPr lang="nb-NO" dirty="0"/>
                  <a:t>Man får tykke grensesjikt</a:t>
                </a:r>
              </a:p>
              <a:p>
                <a:pPr lvl="1"/>
                <a:r>
                  <a:rPr lang="nb-NO" dirty="0"/>
                  <a:t>Grensesjiktet påvirker fristrømmen sterkere</a:t>
                </a:r>
              </a:p>
              <a:p>
                <a:r>
                  <a:rPr lang="nb-NO" dirty="0"/>
                  <a:t>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nb-NO" dirty="0"/>
                  <a:t> går grensesjikttykkelsen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nb-NO" dirty="0"/>
                  <a:t>. 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=&gt;</m:t>
                    </m:r>
                  </m:oMath>
                </a14:m>
                <a:r>
                  <a:rPr lang="nb-NO" dirty="0" err="1"/>
                  <a:t>Friskjonsfri</a:t>
                </a:r>
                <a:r>
                  <a:rPr lang="nb-NO" dirty="0"/>
                  <a:t> strømning (</a:t>
                </a:r>
                <a:r>
                  <a:rPr lang="nb-NO" dirty="0" err="1"/>
                  <a:t>Euler</a:t>
                </a:r>
                <a:r>
                  <a:rPr lang="nb-NO" dirty="0"/>
                  <a:t>/</a:t>
                </a:r>
                <a:r>
                  <a:rPr lang="nb-NO" dirty="0" err="1"/>
                  <a:t>Bernoulli</a:t>
                </a:r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DDC36A-AD10-418B-8EA3-8BB63FD98D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14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5CE87FD-BAEA-487E-BBE3-FFD67ABD9967}"/>
              </a:ext>
            </a:extLst>
          </p:cNvPr>
          <p:cNvSpPr txBox="1"/>
          <p:nvPr/>
        </p:nvSpPr>
        <p:spPr>
          <a:xfrm>
            <a:off x="8616000" y="6310591"/>
            <a:ext cx="100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White (2016)</a:t>
            </a:r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69826-5E67-3F4A-B2A8-6862A0D221C1}"/>
              </a:ext>
            </a:extLst>
          </p:cNvPr>
          <p:cNvSpPr txBox="1"/>
          <p:nvPr/>
        </p:nvSpPr>
        <p:spPr>
          <a:xfrm>
            <a:off x="7032000" y="4077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Laminært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F17D0-D3E5-184A-B00D-7209FBDCEC80}"/>
              </a:ext>
            </a:extLst>
          </p:cNvPr>
          <p:cNvSpPr txBox="1"/>
          <p:nvPr/>
        </p:nvSpPr>
        <p:spPr>
          <a:xfrm>
            <a:off x="7032000" y="5845870"/>
            <a:ext cx="1150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Turbulent</a:t>
            </a:r>
          </a:p>
        </p:txBody>
      </p:sp>
    </p:spTree>
    <p:extLst>
      <p:ext uri="{BB962C8B-B14F-4D97-AF65-F5344CB8AC3E}">
        <p14:creationId xmlns:p14="http://schemas.microsoft.com/office/powerpoint/2010/main" val="44744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Tykkelsen til grensesjiktet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 stasjonær strømning av et </a:t>
                </a:r>
                <a:r>
                  <a:rPr lang="nb-NO" dirty="0" err="1"/>
                  <a:t>Newtonsk</a:t>
                </a:r>
                <a:r>
                  <a:rPr lang="nb-NO" dirty="0"/>
                  <a:t> fluid der fristrømmen er parallell til platen og platen er «glatt»</a:t>
                </a:r>
              </a:p>
              <a:p>
                <a:r>
                  <a:rPr lang="nb-NO" dirty="0"/>
                  <a:t>Tykkelsen til det laminære grensesjiktet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5,0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Tykkelsen til det turbulente grensesjiktet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,16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980" b="-9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676" y="1432634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mhhe.com/engcs/civil/finnemore/graphics/images/fin32020_ch09/Chapter9partAFigures91to911/images/fin32020_0904.jpg">
            <a:extLst>
              <a:ext uri="{FF2B5EF4-FFF2-40B4-BE49-F238E27FC236}">
                <a16:creationId xmlns:a16="http://schemas.microsoft.com/office/drawing/2014/main" id="{F079CB4C-B5D6-794A-99C5-5A2DA5926D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5"/>
          <a:stretch/>
        </p:blipFill>
        <p:spPr bwMode="auto">
          <a:xfrm>
            <a:off x="5232000" y="3960000"/>
            <a:ext cx="6829469" cy="220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57EA15-5338-3F41-B154-8CC60806FC22}"/>
              </a:ext>
            </a:extLst>
          </p:cNvPr>
          <p:cNvCxnSpPr/>
          <p:nvPr/>
        </p:nvCxnSpPr>
        <p:spPr>
          <a:xfrm flipV="1">
            <a:off x="8472000" y="5733000"/>
            <a:ext cx="288000" cy="64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03B2EF3-C6A4-0445-A6A9-FD1BE1CC2BF2}"/>
              </a:ext>
            </a:extLst>
          </p:cNvPr>
          <p:cNvSpPr txBox="1"/>
          <p:nvPr/>
        </p:nvSpPr>
        <p:spPr>
          <a:xfrm>
            <a:off x="7119623" y="6426871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Grensesjikttykkelsen (stiplet linje)</a:t>
            </a:r>
          </a:p>
        </p:txBody>
      </p:sp>
    </p:spTree>
    <p:extLst>
      <p:ext uri="{BB962C8B-B14F-4D97-AF65-F5344CB8AC3E}">
        <p14:creationId xmlns:p14="http://schemas.microsoft.com/office/powerpoint/2010/main" val="2585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Tykkelsen til grensesjiktet: Oppgave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Vann med kinematisk viskositet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=1.2⋅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strømmer over en flat plate som er 1,5 m lang. Hastigheten i fristrømmen er 5 m/s. </a:t>
                </a:r>
                <a:r>
                  <a:rPr lang="nb-NO" b="1" dirty="0"/>
                  <a:t>Hvor tykt er grensesjiktet ved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den>
                    </m:f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nb-NO" b="1" dirty="0"/>
                  <a:t>?</a:t>
                </a:r>
              </a:p>
              <a:p>
                <a:r>
                  <a:rPr lang="nb-NO" dirty="0"/>
                  <a:t>Tykkelsen til det laminære grensesjiktet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5,0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Tykkelsen til det turbulente grensesjiktet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0,16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p>
                          </m:sSubSup>
                        </m:den>
                      </m:f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475" b="-269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61836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7E9A4E-ACAA-2540-B9E1-B74B095FC331}"/>
              </a:ext>
            </a:extLst>
          </p:cNvPr>
          <p:cNvSpPr txBox="1"/>
          <p:nvPr/>
        </p:nvSpPr>
        <p:spPr>
          <a:xfrm>
            <a:off x="9048000" y="4958202"/>
            <a:ext cx="1242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 = 5m</a:t>
            </a:r>
          </a:p>
          <a:p>
            <a:r>
              <a:rPr lang="nb-NO" dirty="0"/>
              <a:t>U0 = 5m/s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031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Tykkelsen til grensesjiktet: Oppgave 3 Løsning (del1/2)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819741" cy="4320000"/>
              </a:xfrm>
            </p:spPr>
            <p:txBody>
              <a:bodyPr/>
              <a:lstStyle/>
              <a:p>
                <a:r>
                  <a:rPr lang="nb-NO" dirty="0"/>
                  <a:t>Vann med kinematisk viskositet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=1.2⋅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strømmer over en flat plate som er 1,5 m lang. Hastigheten i fristrømmen er 5 m/s. Hvor tykt er grensesjiktet ved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=0,5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=0.75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nb-NO" dirty="0"/>
              </a:p>
              <a:p>
                <a:r>
                  <a:rPr lang="nb-NO" dirty="0"/>
                  <a:t>Beregner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3.125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&gt;5⋅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i="1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819741" cy="4320000"/>
              </a:xfrm>
              <a:blipFill>
                <a:blip r:embed="rId2"/>
                <a:stretch>
                  <a:fillRect l="-2609" t="-2053" r="-28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61836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64935C-8F1C-814C-B4A2-C31F0593A4C3}"/>
              </a:ext>
            </a:extLst>
          </p:cNvPr>
          <p:cNvSpPr/>
          <p:nvPr/>
        </p:nvSpPr>
        <p:spPr>
          <a:xfrm>
            <a:off x="479999" y="3285000"/>
            <a:ext cx="6048001" cy="21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674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Tykkelsen til grensesjiktet: Oppgave 3 Løsning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819741" cy="4320000"/>
              </a:xfrm>
            </p:spPr>
            <p:txBody>
              <a:bodyPr/>
              <a:lstStyle/>
              <a:p>
                <a:r>
                  <a:rPr lang="nb-NO" dirty="0"/>
                  <a:t>Vann med kinematisk viskositet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=1.2⋅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strømmer over en flat plate som er 1,5 m lang. Hastigheten i fristrømmen er 5 m/s. Hvor tykt er grensesjiktet ved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=0,5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=0.75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nb-NO" dirty="0"/>
              </a:p>
              <a:p>
                <a:r>
                  <a:rPr lang="nb-NO" dirty="0"/>
                  <a:t>Beregner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3.125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&gt;5⋅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Tykkelse for et turbulent sjikt: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0,16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p>
                          </m:sSub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0.16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3.125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0.75 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819741" cy="4320000"/>
              </a:xfrm>
              <a:blipFill>
                <a:blip r:embed="rId2"/>
                <a:stretch>
                  <a:fillRect l="-2609" t="-2053" r="-2826" b="-211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61836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64935C-8F1C-814C-B4A2-C31F0593A4C3}"/>
              </a:ext>
            </a:extLst>
          </p:cNvPr>
          <p:cNvSpPr/>
          <p:nvPr/>
        </p:nvSpPr>
        <p:spPr>
          <a:xfrm>
            <a:off x="479999" y="3285000"/>
            <a:ext cx="6048001" cy="3456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59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8033-727D-F24A-8575-D1F8F41F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 kan unngå at strømningen separerer rundt en </a:t>
            </a:r>
            <a:r>
              <a:rPr lang="nb-NO" dirty="0" err="1"/>
              <a:t>flyvinge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ved å kontrollere grensesjiktet</a:t>
            </a:r>
          </a:p>
        </p:txBody>
      </p:sp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E13F19F1-4114-EA4B-B947-E997C411B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72000" y="1561373"/>
            <a:ext cx="4104000" cy="434191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F31FE-C2AD-2545-BA3D-9B27180D519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Gjøres ved å påføre et sug gjennom flyvingen </a:t>
            </a:r>
          </a:p>
          <a:p>
            <a:r>
              <a:rPr lang="nb-NO" dirty="0"/>
              <a:t>Kan også brukes til å unngå overgang fra laminær til turbulent strømning</a:t>
            </a:r>
          </a:p>
          <a:p>
            <a:r>
              <a:rPr lang="nb-NO" dirty="0"/>
              <a:t>Dette brukes for å redusere </a:t>
            </a:r>
            <a:r>
              <a:rPr lang="nb-NO" dirty="0" err="1"/>
              <a:t>friskjonstap</a:t>
            </a:r>
            <a:endParaRPr lang="nb-NO" dirty="0"/>
          </a:p>
          <a:p>
            <a:r>
              <a:rPr lang="nb-NO" dirty="0"/>
              <a:t>Engelsk: </a:t>
            </a:r>
            <a:r>
              <a:rPr lang="nb-NO" dirty="0" err="1"/>
              <a:t>Boundary</a:t>
            </a:r>
            <a:r>
              <a:rPr lang="nb-NO" dirty="0"/>
              <a:t> </a:t>
            </a:r>
            <a:r>
              <a:rPr lang="nb-NO" dirty="0" err="1"/>
              <a:t>layer</a:t>
            </a:r>
            <a:r>
              <a:rPr lang="nb-NO" dirty="0"/>
              <a:t> </a:t>
            </a:r>
            <a:r>
              <a:rPr lang="nb-NO" dirty="0" err="1"/>
              <a:t>control</a:t>
            </a:r>
            <a:r>
              <a:rPr lang="nb-NO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F9F3D4-0D63-484A-9E46-98B2415BB216}"/>
              </a:ext>
            </a:extLst>
          </p:cNvPr>
          <p:cNvSpPr txBox="1"/>
          <p:nvPr/>
        </p:nvSpPr>
        <p:spPr>
          <a:xfrm>
            <a:off x="6697471" y="5913000"/>
            <a:ext cx="36113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3" tooltip="http://aviation.stackexchange.com/questions/23233/what-is-the-purpose-of-the-small-fins-on-top-of-the-wing-surface-of-boeing-aircr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4" tooltip="https://creativecommons.org/licenses/by-sa/3.0/"/>
              </a:rPr>
              <a:t>CC BY-SA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2518821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 ved veggen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Skjærspenning er stort sett høyere i det turbulente sjiktet enn i det laminære</a:t>
                </a:r>
              </a:p>
              <a:p>
                <a:r>
                  <a:rPr lang="nb-NO" dirty="0"/>
                  <a:t>Skjærspenningen er synkende med avstand fra platens begynnelse, både for laminært og turbulent grensesjikt</a:t>
                </a:r>
              </a:p>
              <a:p>
                <a:r>
                  <a:rPr lang="nb-NO" dirty="0"/>
                  <a:t>Figuren viser en beregning for vann (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=1,1⋅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=1000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), platen </a:t>
                </a:r>
                <a:r>
                  <a:rPr lang="en-US" dirty="0" err="1"/>
                  <a:t>er</a:t>
                </a:r>
                <a:r>
                  <a:rPr lang="en-US" dirty="0"/>
                  <a:t> 1.0 m </a:t>
                </a:r>
                <a:r>
                  <a:rPr lang="en-US" dirty="0" err="1"/>
                  <a:t>lang</a:t>
                </a:r>
                <a:r>
                  <a:rPr lang="en-US" dirty="0"/>
                  <a:t>, </a:t>
                </a:r>
                <a:r>
                  <a:rPr lang="en-US" dirty="0" err="1"/>
                  <a:t>fristrømmen</a:t>
                </a:r>
                <a:r>
                  <a:rPr lang="en-US" dirty="0"/>
                  <a:t> </a:t>
                </a:r>
                <a:r>
                  <a:rPr lang="en-US" dirty="0" err="1"/>
                  <a:t>har</a:t>
                </a:r>
                <a:r>
                  <a:rPr lang="en-US" dirty="0"/>
                  <a:t> </a:t>
                </a:r>
                <a:r>
                  <a:rPr lang="en-US" dirty="0" err="1"/>
                  <a:t>hastighet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=111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6323"/>
            <a:ext cx="5111750" cy="376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06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Hastighetsprofil for laminært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Husk Newtons </a:t>
                </a:r>
                <a:r>
                  <a:rPr lang="nb-NO" dirty="0" err="1"/>
                  <a:t>viskositetslov</a:t>
                </a:r>
                <a:r>
                  <a:rPr lang="nb-NO" dirty="0"/>
                  <a:t> som relaterer skjærspenning til hastighetsgradienten – høyere skjærspenning ved flaten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Figuren viser den såkalte </a:t>
                </a:r>
                <a:r>
                  <a:rPr lang="nb-NO" dirty="0" err="1"/>
                  <a:t>Blasius</a:t>
                </a:r>
                <a:r>
                  <a:rPr lang="nb-NO" dirty="0"/>
                  <a:t>-løsningen for det laminære hastighetsprofilet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koordinat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måler</a:t>
                </a:r>
                <a:r>
                  <a:rPr lang="en-US" dirty="0"/>
                  <a:t> </a:t>
                </a:r>
                <a:r>
                  <a:rPr lang="en-US" dirty="0" err="1"/>
                  <a:t>avstanden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den </a:t>
                </a:r>
                <a:r>
                  <a:rPr lang="en-US" dirty="0" err="1"/>
                  <a:t>faste</a:t>
                </a:r>
                <a:r>
                  <a:rPr lang="en-US" dirty="0"/>
                  <a:t> </a:t>
                </a:r>
                <a:r>
                  <a:rPr lang="en-US" dirty="0" err="1"/>
                  <a:t>flaten</a:t>
                </a:r>
                <a:endParaRPr lang="en-US" dirty="0"/>
              </a:p>
              <a:p>
                <a:r>
                  <a:rPr lang="nb-NO" dirty="0"/>
                  <a:t>Hastigheten er 0 ved den faste flaten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00" y="2264126"/>
            <a:ext cx="4670554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mhhe.com/engcs/civil/finnemore/graphics/images/fin32020_ch09/Chapter9partAFigures91to911/images/fin32020_0904.jpg">
            <a:extLst>
              <a:ext uri="{FF2B5EF4-FFF2-40B4-BE49-F238E27FC236}">
                <a16:creationId xmlns:a16="http://schemas.microsoft.com/office/drawing/2014/main" id="{705E260C-03D8-4665-A37C-716B025EDE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5"/>
          <a:stretch/>
        </p:blipFill>
        <p:spPr bwMode="auto">
          <a:xfrm>
            <a:off x="8040000" y="261244"/>
            <a:ext cx="3936000" cy="126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Hastighetsprofil for turbulent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747740" cy="4320000"/>
              </a:xfrm>
            </p:spPr>
            <p:txBody>
              <a:bodyPr/>
              <a:lstStyle/>
              <a:p>
                <a:r>
                  <a:rPr lang="nb-NO" dirty="0"/>
                  <a:t>Flere løsninger finnes, en blanding av teori og empiri</a:t>
                </a:r>
              </a:p>
              <a:p>
                <a:r>
                  <a:rPr lang="nb-NO" dirty="0"/>
                  <a:t>Figuren viser en såkalt logaritmisk hastighetsfordeling</a:t>
                </a:r>
              </a:p>
              <a:p>
                <a:pPr lvl="1"/>
                <a:r>
                  <a:rPr lang="nb-NO" dirty="0"/>
                  <a:t>Her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rad>
                  </m:oMath>
                </a14:m>
                <a:r>
                  <a:rPr lang="nb-NO" dirty="0"/>
                  <a:t> den såkalte skjærhastigheten (ingen fysisk hastighet, men har enhetene til hastighet)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er skjærspenningen ved veggen</a:t>
                </a:r>
              </a:p>
              <a:p>
                <a:r>
                  <a:rPr lang="nb-NO" dirty="0"/>
                  <a:t>Brattere hastighetsgradient enn laminært profil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:r>
                  <a:rPr lang="nb-NO" b="1" dirty="0">
                    <a:sym typeface="Wingdings" panose="05000000000000000000" pitchFamily="2" charset="2"/>
                  </a:rPr>
                  <a:t>Større skjærspenninger ved flaten</a:t>
                </a:r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747740" cy="4320000"/>
              </a:xfrm>
              <a:blipFill>
                <a:blip r:embed="rId2"/>
                <a:stretch>
                  <a:fillRect l="-2643" t="-2053" r="-3744" b="-43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0" y="2260883"/>
            <a:ext cx="3827794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mhhe.com/engcs/civil/finnemore/graphics/images/fin32020_ch09/Chapter9partAFigures91to911/images/fin32020_0904.jpg">
            <a:extLst>
              <a:ext uri="{FF2B5EF4-FFF2-40B4-BE49-F238E27FC236}">
                <a16:creationId xmlns:a16="http://schemas.microsoft.com/office/drawing/2014/main" id="{CFB187BD-B754-4DD9-8FDB-C56FC61B7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5"/>
          <a:stretch/>
        </p:blipFill>
        <p:spPr bwMode="auto">
          <a:xfrm>
            <a:off x="8040000" y="261244"/>
            <a:ext cx="3936000" cy="126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06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på plate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Forholdet mellom </a:t>
                </a:r>
                <a:r>
                  <a:rPr lang="nb-NO" dirty="0" err="1"/>
                  <a:t>dragkraften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(skjærkraft, friksjonskraft) på platen og bevegelsesenergien per volum multiplisert med et areal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dirty="0"/>
                  <a:t> er et dimensjonsløst tall som kalles </a:t>
                </a:r>
                <a:r>
                  <a:rPr lang="nb-NO" b="1" dirty="0"/>
                  <a:t>drag-koeffisienten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arealet</a:t>
                </a:r>
                <a:r>
                  <a:rPr lang="en-US" dirty="0"/>
                  <a:t> </a:t>
                </a:r>
                <a:r>
                  <a:rPr lang="en-US" dirty="0" err="1"/>
                  <a:t>av</a:t>
                </a:r>
                <a:r>
                  <a:rPr lang="en-US" dirty="0"/>
                  <a:t> </a:t>
                </a:r>
                <a:r>
                  <a:rPr lang="en-US" dirty="0" err="1"/>
                  <a:t>én</a:t>
                </a:r>
                <a:r>
                  <a:rPr lang="en-US" dirty="0"/>
                  <a:t> side </a:t>
                </a:r>
                <a:r>
                  <a:rPr lang="en-US" dirty="0" err="1"/>
                  <a:t>eller</a:t>
                </a:r>
                <a:r>
                  <a:rPr lang="en-US" dirty="0"/>
                  <a:t> </a:t>
                </a:r>
                <a:r>
                  <a:rPr lang="en-US" dirty="0" err="1"/>
                  <a:t>begge</a:t>
                </a:r>
                <a:r>
                  <a:rPr lang="en-US" dirty="0"/>
                  <a:t> sider </a:t>
                </a:r>
                <a:r>
                  <a:rPr lang="en-US" dirty="0" err="1"/>
                  <a:t>av</a:t>
                </a:r>
                <a:r>
                  <a:rPr lang="en-US" dirty="0"/>
                  <a:t> platen</a:t>
                </a:r>
              </a:p>
              <a:p>
                <a:r>
                  <a:rPr lang="nb-NO" dirty="0" err="1"/>
                  <a:t>Dragkraften</a:t>
                </a:r>
                <a:r>
                  <a:rPr lang="nb-NO" dirty="0"/>
                  <a:t> blir dermed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733" b="-293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309" y="2786539"/>
            <a:ext cx="3797808" cy="23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49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på plate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02" y="1800225"/>
            <a:ext cx="621359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0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ved laminært og blandet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&lt;500 000</m:t>
                    </m:r>
                  </m:oMath>
                </a14:m>
                <a:r>
                  <a:rPr lang="nb-NO" dirty="0"/>
                  <a:t>, (dvs. at man bruker hele platens lengde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 i beregningen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nb-NO" dirty="0"/>
                  <a:t>) antas hele grensesjiktet å være laminært</a:t>
                </a:r>
              </a:p>
              <a:p>
                <a:r>
                  <a:rPr lang="nb-NO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&gt;500 000</m:t>
                    </m:r>
                  </m:oMath>
                </a14:m>
                <a:r>
                  <a:rPr lang="nb-NO" dirty="0"/>
                  <a:t> antas grensesjiktet å være først laminært og deretter turbulent (blandet grensesjikt)</a:t>
                </a:r>
              </a:p>
              <a:p>
                <a:r>
                  <a:rPr lang="nb-NO" dirty="0"/>
                  <a:t>Hvis det er ruhetselementer ytterst på platen som gjør grensesjiktet turbulent helt fra starten av platen har man et «</a:t>
                </a:r>
                <a:r>
                  <a:rPr lang="nb-NO" dirty="0" err="1"/>
                  <a:t>tripped</a:t>
                </a:r>
                <a:r>
                  <a:rPr lang="nb-NO" dirty="0"/>
                  <a:t>» grensesjikt</a:t>
                </a:r>
              </a:p>
              <a:p>
                <a:r>
                  <a:rPr lang="nb-NO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nb-NO" dirty="0"/>
                  <a:t> kan grensesjiktet antas å være turbulent hele veien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980" b="-210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0" y="1570957"/>
            <a:ext cx="4618647" cy="16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CBA3834-82DB-477C-A77B-8D8FEF6B1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436" y="3405923"/>
            <a:ext cx="5598169" cy="1319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443C18B-3821-4809-9FF0-34BF7CB90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147" y="4941000"/>
            <a:ext cx="4402647" cy="17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8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på plate – Oppgave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Olje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=900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=8,0⋅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) strømmer på hver side av en flat plate</a:t>
                </a:r>
              </a:p>
              <a:p>
                <a:r>
                  <a:rPr lang="nb-NO" dirty="0"/>
                  <a:t>Platen har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nb-NO" dirty="0"/>
                  <a:t> og lengde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=750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Fristrømshastigheten</a:t>
                </a:r>
                <a:r>
                  <a:rPr lang="nb-NO" dirty="0"/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=4.5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dragkoeffisienten</a:t>
                </a:r>
                <a:r>
                  <a:rPr lang="nb-NO" dirty="0"/>
                  <a:t> Cf?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38" y="1629000"/>
            <a:ext cx="4811631" cy="29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7EFE5CF-A681-D540-98FB-9BAD58A3B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61" y="5221123"/>
            <a:ext cx="4618647" cy="16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DCB3238-8F19-CB46-837E-2282ADFA8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5035690"/>
            <a:ext cx="4402647" cy="17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36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på plate – Oppgave 4 løsning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Dragkraften og dens effekt?</a:t>
                </a:r>
              </a:p>
              <a:p>
                <a:r>
                  <a:rPr lang="nb-NO" dirty="0"/>
                  <a:t>Beregner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=42188&lt;5⋅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Bruker </a:t>
                </a:r>
                <a:r>
                  <a:rPr lang="nb-NO" dirty="0" err="1"/>
                  <a:t>dragkoeffisient</a:t>
                </a:r>
                <a:r>
                  <a:rPr lang="nb-NO" dirty="0"/>
                  <a:t> for laminært grensesjikt: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1.33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=6.48⋅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309" y="2786539"/>
            <a:ext cx="3797808" cy="23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BEA0AC8-E36F-4A3B-B8EA-7739923DDFF5}"/>
                  </a:ext>
                </a:extLst>
              </p:cNvPr>
              <p:cNvSpPr/>
              <p:nvPr/>
            </p:nvSpPr>
            <p:spPr>
              <a:xfrm>
                <a:off x="7014162" y="1427590"/>
                <a:ext cx="3779946" cy="9264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=900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=8,0⋅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=750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BEA0AC8-E36F-4A3B-B8EA-7739923DDF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162" y="1427590"/>
                <a:ext cx="3779946" cy="926407"/>
              </a:xfrm>
              <a:prstGeom prst="rect">
                <a:avLst/>
              </a:prstGeom>
              <a:blipFill>
                <a:blip r:embed="rId4"/>
                <a:stretch>
                  <a:fillRect t="-2703" b="-67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724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på plate – Oppgave 5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623948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Olje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=900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=8,0⋅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) strømmer på hver side av en flat plate</a:t>
                </a:r>
              </a:p>
              <a:p>
                <a:r>
                  <a:rPr lang="nb-NO" dirty="0"/>
                  <a:t>Platen har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nb-NO" dirty="0"/>
                  <a:t> og lengde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=750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Fristrømshastigheten</a:t>
                </a:r>
                <a:r>
                  <a:rPr lang="nb-NO" dirty="0"/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=4.5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dragkraften</a:t>
                </a:r>
                <a:r>
                  <a:rPr lang="nb-NO" dirty="0"/>
                  <a:t> på platen?</a:t>
                </a:r>
              </a:p>
              <a:p>
                <a:r>
                  <a:rPr lang="nb-NO" dirty="0"/>
                  <a:t>Hvilken effekt er knyttet til </a:t>
                </a:r>
                <a:r>
                  <a:rPr lang="nb-NO" dirty="0" err="1"/>
                  <a:t>dragkraften</a:t>
                </a:r>
                <a:r>
                  <a:rPr lang="nb-NO" dirty="0"/>
                  <a:t>?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623948"/>
                <a:ext cx="5112000" cy="4320000"/>
              </a:xfrm>
              <a:blipFill>
                <a:blip r:embed="rId2"/>
                <a:stretch>
                  <a:fillRect l="-2970" t="-2047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38" y="1629000"/>
            <a:ext cx="4811631" cy="29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7EFE5CF-A681-D540-98FB-9BAD58A3B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61" y="5221123"/>
            <a:ext cx="4618647" cy="16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DCB3238-8F19-CB46-837E-2282ADFA8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5035690"/>
            <a:ext cx="4402647" cy="17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3675EFDE-B933-574D-A475-832F1F3344F5}"/>
              </a:ext>
            </a:extLst>
          </p:cNvPr>
          <p:cNvSpPr/>
          <p:nvPr/>
        </p:nvSpPr>
        <p:spPr>
          <a:xfrm>
            <a:off x="264000" y="4293000"/>
            <a:ext cx="431325" cy="2160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405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Dragkraft</a:t>
            </a:r>
            <a:r>
              <a:rPr lang="nb-NO" dirty="0"/>
              <a:t> på plate – Oppgave 5 løsning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Dragkraften og dens effekt?</a:t>
                </a:r>
              </a:p>
              <a:p>
                <a:r>
                  <a:rPr lang="nb-NO" dirty="0"/>
                  <a:t>Beregner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=42188&lt;5⋅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Bruker </a:t>
                </a:r>
                <a:r>
                  <a:rPr lang="nb-NO" dirty="0" err="1"/>
                  <a:t>dragkoeffisient</a:t>
                </a:r>
                <a:r>
                  <a:rPr lang="nb-NO" dirty="0"/>
                  <a:t> for laminært grensesjikt: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1.33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=6.48⋅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 err="1"/>
                  <a:t>Dragkraft</a:t>
                </a:r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=6.48⋅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⋅900⋅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⋅2⋅0.25⋅0.75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=22.1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Effekt: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=99.6 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76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309" y="2786539"/>
            <a:ext cx="3797808" cy="23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BEA0AC8-E36F-4A3B-B8EA-7739923DDFF5}"/>
                  </a:ext>
                </a:extLst>
              </p:cNvPr>
              <p:cNvSpPr/>
              <p:nvPr/>
            </p:nvSpPr>
            <p:spPr>
              <a:xfrm>
                <a:off x="7014162" y="1427590"/>
                <a:ext cx="3779946" cy="9264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=900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=8,0⋅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=750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BEA0AC8-E36F-4A3B-B8EA-7739923DDF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162" y="1427590"/>
                <a:ext cx="3779946" cy="926407"/>
              </a:xfrm>
              <a:prstGeom prst="rect">
                <a:avLst/>
              </a:prstGeom>
              <a:blipFill>
                <a:blip r:embed="rId4"/>
                <a:stretch>
                  <a:fillRect t="-2632" b="-59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9A737AB-04A8-C343-A7EC-B65AA9387CFB}"/>
              </a:ext>
            </a:extLst>
          </p:cNvPr>
          <p:cNvSpPr/>
          <p:nvPr/>
        </p:nvSpPr>
        <p:spPr>
          <a:xfrm>
            <a:off x="336000" y="4221000"/>
            <a:ext cx="5760000" cy="2376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86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i et rør – modell for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Grensesjiktet er den delen av strømningen der skjærkrefter er vesentlige</a:t>
                </a:r>
              </a:p>
              <a:p>
                <a:r>
                  <a:rPr lang="nb-NO" dirty="0"/>
                  <a:t>Hastigheten utenfor grensesjiktet kalles fristrømmen, 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Grensesjiktet starter ved platens ende og blir tykkere etterhvert</a:t>
                </a:r>
              </a:p>
              <a:p>
                <a:r>
                  <a:rPr lang="nb-NO" dirty="0"/>
                  <a:t>Tykkelsen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nb-NO" dirty="0"/>
                  <a:t> på grensesjiktet defineres som det punktet der hastigheten i grensesjiktet er 99 % av fristrømmen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 b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F13C0DE-4687-416F-9B61-D1C9A720B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1B9D3C1-0BE7-EA47-AF30-AAB32DDAD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371741" y="4100015"/>
            <a:ext cx="5308600" cy="2273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F7284E-67ED-5242-93CE-5C7DBE936526}"/>
              </a:ext>
            </a:extLst>
          </p:cNvPr>
          <p:cNvSpPr txBox="1"/>
          <p:nvPr/>
        </p:nvSpPr>
        <p:spPr>
          <a:xfrm>
            <a:off x="9299480" y="13822679"/>
            <a:ext cx="530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://physics.stackexchange.com/questions/253069/why-does-a-pot-start-rotating-when-coffee-is-stirred-inside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502A6-BE59-FA43-8CC6-5DCC0D574E15}"/>
              </a:ext>
            </a:extLst>
          </p:cNvPr>
          <p:cNvSpPr txBox="1"/>
          <p:nvPr/>
        </p:nvSpPr>
        <p:spPr>
          <a:xfrm>
            <a:off x="6888000" y="6373315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Grensesjikt ved laminær rørstrømning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51E72-BF1C-C845-AAEB-4B8F8ECCBFB6}"/>
              </a:ext>
            </a:extLst>
          </p:cNvPr>
          <p:cNvSpPr txBox="1"/>
          <p:nvPr/>
        </p:nvSpPr>
        <p:spPr>
          <a:xfrm>
            <a:off x="192000" y="6560615"/>
            <a:ext cx="2882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Bilder: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37143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i et rør – modell for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Grensesjiktet er den delen av strømningen der skjærkrefter er vesentlige</a:t>
                </a:r>
              </a:p>
              <a:p>
                <a:r>
                  <a:rPr lang="nb-NO" dirty="0"/>
                  <a:t>Hastigheten utenfor grensesjiktet kalles fristrømmen, 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Grensesjiktet starter ved platens ende og blir tykkere etterhvert</a:t>
                </a:r>
              </a:p>
              <a:p>
                <a:r>
                  <a:rPr lang="nb-NO" dirty="0"/>
                  <a:t>Tykkelsen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nb-NO" dirty="0"/>
                  <a:t> på grensesjiktet defineres som det punktet der hastigheten i grensesjiktet er 99 % av fristrømmen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 b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F13C0DE-4687-416F-9B61-D1C9A720B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1788097"/>
            <a:ext cx="5111750" cy="199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1B9D3C1-0BE7-EA47-AF30-AAB32DDAD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371741" y="4100015"/>
            <a:ext cx="5308600" cy="2273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F7284E-67ED-5242-93CE-5C7DBE936526}"/>
              </a:ext>
            </a:extLst>
          </p:cNvPr>
          <p:cNvSpPr txBox="1"/>
          <p:nvPr/>
        </p:nvSpPr>
        <p:spPr>
          <a:xfrm>
            <a:off x="9299480" y="13822679"/>
            <a:ext cx="530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://physics.stackexchange.com/questions/253069/why-does-a-pot-start-rotating-when-coffee-is-stirred-inside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502A6-BE59-FA43-8CC6-5DCC0D574E15}"/>
              </a:ext>
            </a:extLst>
          </p:cNvPr>
          <p:cNvSpPr txBox="1"/>
          <p:nvPr/>
        </p:nvSpPr>
        <p:spPr>
          <a:xfrm>
            <a:off x="6888000" y="6373315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Grensesjikt ved laminær rørstrømning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51E72-BF1C-C845-AAEB-4B8F8ECCBFB6}"/>
              </a:ext>
            </a:extLst>
          </p:cNvPr>
          <p:cNvSpPr txBox="1"/>
          <p:nvPr/>
        </p:nvSpPr>
        <p:spPr>
          <a:xfrm>
            <a:off x="192000" y="6560615"/>
            <a:ext cx="2882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Bilder: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32B2F2-BCB7-6545-BFCB-4E70B1642589}"/>
              </a:ext>
            </a:extLst>
          </p:cNvPr>
          <p:cNvSpPr/>
          <p:nvPr/>
        </p:nvSpPr>
        <p:spPr>
          <a:xfrm>
            <a:off x="10128000" y="4509000"/>
            <a:ext cx="1552341" cy="1611000"/>
          </a:xfrm>
          <a:prstGeom prst="rect">
            <a:avLst/>
          </a:prstGeom>
          <a:noFill/>
          <a:ln w="28575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051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Grensesjiktet i et rør – modell for grensesjikt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Grensesjiktet er den delen av strømningen der skjærkrefter er vesentlige</a:t>
                </a:r>
              </a:p>
              <a:p>
                <a:r>
                  <a:rPr lang="nb-NO" dirty="0"/>
                  <a:t>Hastigheten utenfor grensesjiktet kalles fristrømmen, 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Grensesjiktet starter ved platens ende og blir tykkere etterhvert</a:t>
                </a:r>
              </a:p>
              <a:p>
                <a:r>
                  <a:rPr lang="nb-NO" dirty="0"/>
                  <a:t>Tykkelsen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nb-NO" dirty="0"/>
                  <a:t> på grensesjiktet defineres som det punktet der hastigheten i grensesjiktet er 99 % av fristrømmen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 b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41B9D3C1-0BE7-EA47-AF30-AAB32DDAD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371741" y="4100015"/>
            <a:ext cx="5308600" cy="2273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F7284E-67ED-5242-93CE-5C7DBE936526}"/>
              </a:ext>
            </a:extLst>
          </p:cNvPr>
          <p:cNvSpPr txBox="1"/>
          <p:nvPr/>
        </p:nvSpPr>
        <p:spPr>
          <a:xfrm>
            <a:off x="9299480" y="13822679"/>
            <a:ext cx="530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4" tooltip="http://physics.stackexchange.com/questions/253069/why-does-a-pot-start-rotating-when-coffee-is-stirred-inside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5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502A6-BE59-FA43-8CC6-5DCC0D574E15}"/>
              </a:ext>
            </a:extLst>
          </p:cNvPr>
          <p:cNvSpPr txBox="1"/>
          <p:nvPr/>
        </p:nvSpPr>
        <p:spPr>
          <a:xfrm>
            <a:off x="6888000" y="6373315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Grensesjikt ved laminær rørstrømning</a:t>
            </a:r>
          </a:p>
        </p:txBody>
      </p:sp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76ED30D6-CC59-7145-82D6-7279374BB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202649" y="1478642"/>
            <a:ext cx="3648104" cy="30695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F74346-F0B5-D74D-8BB6-93B1F09B1EB7}"/>
              </a:ext>
            </a:extLst>
          </p:cNvPr>
          <p:cNvSpPr txBox="1"/>
          <p:nvPr/>
        </p:nvSpPr>
        <p:spPr>
          <a:xfrm>
            <a:off x="192000" y="6560615"/>
            <a:ext cx="2882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Bilder: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9BC032-03BF-C542-BED4-D6FC7728C594}"/>
              </a:ext>
            </a:extLst>
          </p:cNvPr>
          <p:cNvSpPr txBox="1"/>
          <p:nvPr/>
        </p:nvSpPr>
        <p:spPr>
          <a:xfrm>
            <a:off x="8136341" y="2741088"/>
            <a:ext cx="23262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Laminært grensesjikt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186C6-C940-F048-A234-52D36AE4C4C5}"/>
              </a:ext>
            </a:extLst>
          </p:cNvPr>
          <p:cNvSpPr txBox="1"/>
          <p:nvPr/>
        </p:nvSpPr>
        <p:spPr>
          <a:xfrm>
            <a:off x="7862902" y="4223231"/>
            <a:ext cx="23176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Turbulent grensesjikt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88ECEF-459A-AC45-9EC1-FE77E3AF6C22}"/>
              </a:ext>
            </a:extLst>
          </p:cNvPr>
          <p:cNvSpPr/>
          <p:nvPr/>
        </p:nvSpPr>
        <p:spPr>
          <a:xfrm>
            <a:off x="7086731" y="1499420"/>
            <a:ext cx="3858790" cy="3069550"/>
          </a:xfrm>
          <a:prstGeom prst="rect">
            <a:avLst/>
          </a:prstGeom>
          <a:noFill/>
          <a:ln w="28575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241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Grensesjiktsformler</a:t>
            </a:r>
            <a:r>
              <a:rPr lang="nb-NO" dirty="0"/>
              <a:t> oppsummert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552" y="1893475"/>
            <a:ext cx="9454896" cy="413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07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90407-E4BA-4003-A810-FD50F8137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s. 243 i læreboka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FD2F1-3585-48D7-A617-E61F2002B25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Ubåt med lengde 150 m og midlere diameter 12 m</a:t>
            </a:r>
          </a:p>
          <a:p>
            <a:r>
              <a:rPr lang="nb-NO" dirty="0"/>
              <a:t>Beregner </a:t>
            </a:r>
            <a:r>
              <a:rPr lang="nb-NO" dirty="0" err="1"/>
              <a:t>dragkraften</a:t>
            </a:r>
            <a:r>
              <a:rPr lang="nb-NO" dirty="0"/>
              <a:t> på ubåten ved å tilnærme ubåten som en flat plate med samme overflateareal</a:t>
            </a:r>
          </a:p>
          <a:p>
            <a:r>
              <a:rPr lang="nb-NO" dirty="0"/>
              <a:t>Kunne vi gjort det samme med luftmotstanden på en bil?</a:t>
            </a:r>
          </a:p>
          <a:p>
            <a:r>
              <a:rPr lang="nb-NO" dirty="0"/>
              <a:t>Hvorfor kan man gjøre dette?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A277FB-98C6-4F39-A746-F23C828BC1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1915319"/>
            <a:ext cx="5111750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3EEF31-D929-4865-8558-01B9DF2390AB}"/>
              </a:ext>
            </a:extLst>
          </p:cNvPr>
          <p:cNvSpPr txBox="1"/>
          <p:nvPr/>
        </p:nvSpPr>
        <p:spPr>
          <a:xfrm>
            <a:off x="6383338" y="6120000"/>
            <a:ext cx="88241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0043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 ved veggen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Forholdet mellom skjærspenningen ved veggen og dynamisk trykk er et dimensjonsløst tall, kalt lokal skjærspenningskoeffisient/lokal friksjonskoeffisient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b="0" dirty="0"/>
                  <a:t>Altså, hvis vi kjenner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b="0" dirty="0"/>
                  <a:t> kan vi beregne skjærspenningen</a:t>
                </a:r>
              </a:p>
              <a:p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529" b="-5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6323"/>
            <a:ext cx="5111750" cy="376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05F57E-B821-447E-8031-236890A91B9A}"/>
                  </a:ext>
                </a:extLst>
              </p:cNvPr>
              <p:cNvSpPr txBox="1"/>
              <p:nvPr/>
            </p:nvSpPr>
            <p:spPr>
              <a:xfrm>
                <a:off x="6456000" y="1131151"/>
                <a:ext cx="4320000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I rørstrømning har vi en parallell størrelse som kalles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05F57E-B821-447E-8031-236890A91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31151"/>
                <a:ext cx="4320000" cy="646331"/>
              </a:xfrm>
              <a:prstGeom prst="rect">
                <a:avLst/>
              </a:prstGeom>
              <a:blipFill>
                <a:blip r:embed="rId4"/>
                <a:stretch>
                  <a:fillRect l="-985" t="-4630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64C4A5-315E-4F73-843A-BA8D79C6EC72}"/>
              </a:ext>
            </a:extLst>
          </p:cNvPr>
          <p:cNvCxnSpPr>
            <a:stCxn id="3" idx="1"/>
          </p:cNvCxnSpPr>
          <p:nvPr/>
        </p:nvCxnSpPr>
        <p:spPr>
          <a:xfrm flipH="1">
            <a:off x="4440000" y="1454317"/>
            <a:ext cx="2016000" cy="2694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68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 ved veggen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b="0" dirty="0"/>
                  <a:t>Det finnes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b="0" dirty="0"/>
                  <a:t> for det laminære og turbulente grensesjiktet</a:t>
                </a:r>
              </a:p>
              <a:p>
                <a:r>
                  <a:rPr lang="nb-NO" dirty="0"/>
                  <a:t>Laminært grensesjikt:</a:t>
                </a:r>
                <a:endParaRPr lang="nb-NO" b="0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0,664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Turbulent grensesjikt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455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b="0" i="0" smtClean="0">
                                              <a:latin typeface="Cambria Math" panose="02040503050406030204" pitchFamily="18" charset="0"/>
                                            </a:rPr>
                                            <m:t>0,06 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nb-NO">
                                              <a:latin typeface="Cambria Math" panose="02040503050406030204" pitchFamily="18" charset="0"/>
                                            </a:rPr>
                                            <m:t>R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nb-NO">
                                                  <a:latin typeface="Cambria Math" panose="02040503050406030204" pitchFamily="18" charset="0"/>
                                                </a:rPr>
                                                <m:t>e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2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6323"/>
            <a:ext cx="5111750" cy="376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27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6C283-1740-4009-9557-702C1F3D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God gammel film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CD9EA9-C562-4F2E-8F7C-8A5059A6B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3338" y="2287472"/>
            <a:ext cx="5111750" cy="334509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2C3D3-ED58-47A9-A415-F13B924DC1C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Introduksjon: </a:t>
            </a:r>
            <a:r>
              <a:rPr lang="nb-NO" dirty="0">
                <a:hlinkClick r:id="rId3"/>
              </a:rPr>
              <a:t>0:00</a:t>
            </a:r>
            <a:endParaRPr lang="nb-NO" dirty="0"/>
          </a:p>
          <a:p>
            <a:r>
              <a:rPr lang="nb-NO" dirty="0"/>
              <a:t>Laminære sjikt, flate plater: </a:t>
            </a:r>
            <a:r>
              <a:rPr lang="nb-NO" dirty="0">
                <a:hlinkClick r:id="rId4"/>
              </a:rPr>
              <a:t>1:51</a:t>
            </a:r>
            <a:endParaRPr lang="nb-NO" dirty="0"/>
          </a:p>
          <a:p>
            <a:pPr lvl="1"/>
            <a:r>
              <a:rPr lang="nb-NO" dirty="0"/>
              <a:t>6:06 – 10:36: Litt komplisert om virvling (</a:t>
            </a:r>
            <a:r>
              <a:rPr lang="nb-NO" dirty="0" err="1"/>
              <a:t>vorticity</a:t>
            </a:r>
            <a:r>
              <a:rPr lang="nb-NO" dirty="0"/>
              <a:t>) – tenk at virvling er knyttet til skjærbevegelse</a:t>
            </a:r>
          </a:p>
          <a:p>
            <a:r>
              <a:rPr lang="nb-NO" dirty="0"/>
              <a:t>Trykkgradienter og separasjon av grensesjiktet: </a:t>
            </a:r>
            <a:r>
              <a:rPr lang="nb-NO" dirty="0">
                <a:hlinkClick r:id="rId5"/>
              </a:rPr>
              <a:t>10:37</a:t>
            </a:r>
            <a:endParaRPr lang="nb-NO" dirty="0"/>
          </a:p>
          <a:p>
            <a:r>
              <a:rPr lang="nb-NO" dirty="0"/>
              <a:t>Turbulente grensesjikt: </a:t>
            </a:r>
            <a:r>
              <a:rPr lang="nb-NO" dirty="0">
                <a:hlinkClick r:id="rId6"/>
              </a:rPr>
              <a:t>15:20</a:t>
            </a:r>
            <a:endParaRPr lang="nb-NO" dirty="0"/>
          </a:p>
          <a:p>
            <a:r>
              <a:rPr lang="nb-NO" dirty="0"/>
              <a:t>Turbulente sjikt, flate plater: </a:t>
            </a:r>
            <a:r>
              <a:rPr lang="nb-NO" dirty="0">
                <a:hlinkClick r:id="rId7"/>
              </a:rPr>
              <a:t>18:40</a:t>
            </a:r>
            <a:endParaRPr lang="nb-NO" dirty="0"/>
          </a:p>
          <a:p>
            <a:r>
              <a:rPr lang="nb-NO" dirty="0"/>
              <a:t>Separasjon av turbulente sjikt: </a:t>
            </a:r>
            <a:r>
              <a:rPr lang="nb-NO" dirty="0">
                <a:hlinkClick r:id="rId8"/>
              </a:rPr>
              <a:t>21:29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961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6C283-1740-4009-9557-702C1F3D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God gammel film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2C3D3-ED58-47A9-A415-F13B924DC1C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Introduksjon og grensesjikt for flate plater: </a:t>
            </a:r>
            <a:r>
              <a:rPr lang="nb-NO" dirty="0">
                <a:hlinkClick r:id="rId2"/>
              </a:rPr>
              <a:t>0:00</a:t>
            </a:r>
            <a:endParaRPr lang="nb-NO" dirty="0"/>
          </a:p>
          <a:p>
            <a:r>
              <a:rPr lang="nb-NO" dirty="0"/>
              <a:t>Grensesjikt i rørstrømning: </a:t>
            </a:r>
            <a:r>
              <a:rPr lang="nb-NO" dirty="0">
                <a:hlinkClick r:id="rId3"/>
              </a:rPr>
              <a:t>12:09</a:t>
            </a:r>
            <a:endParaRPr lang="nb-NO" dirty="0"/>
          </a:p>
          <a:p>
            <a:r>
              <a:rPr lang="nb-NO" dirty="0"/>
              <a:t>Separasjon av grensesjikt: </a:t>
            </a:r>
            <a:r>
              <a:rPr lang="nb-NO" dirty="0">
                <a:hlinkClick r:id="rId4"/>
              </a:rPr>
              <a:t>18:09</a:t>
            </a:r>
            <a:endParaRPr lang="nb-NO" dirty="0"/>
          </a:p>
          <a:p>
            <a:r>
              <a:rPr lang="nb-NO" dirty="0"/>
              <a:t>Effekt av ruhet: </a:t>
            </a:r>
            <a:r>
              <a:rPr lang="nb-NO" dirty="0">
                <a:hlinkClick r:id="rId5"/>
              </a:rPr>
              <a:t>25:40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70E818C-844F-4370-AE6E-A6CAD8BC4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383338" y="2235153"/>
            <a:ext cx="5111750" cy="34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7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2127</Words>
  <Application>Microsoft Macintosh PowerPoint</Application>
  <PresentationFormat>Widescreen</PresentationFormat>
  <Paragraphs>283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Cambria Math</vt:lpstr>
      <vt:lpstr>Times New Roman</vt:lpstr>
      <vt:lpstr>NMBU 16:9</vt:lpstr>
      <vt:lpstr>13 – Viskøse grensesjikt</vt:lpstr>
      <vt:lpstr>13 – Viskøse grensesjikt</vt:lpstr>
      <vt:lpstr>Grensesjiktet – gir opphav til separasjon rundt en flyvinge</vt:lpstr>
      <vt:lpstr>Grensesjiktet – gir opphav til separasjon rundt en flyvinge</vt:lpstr>
      <vt:lpstr>Det viskøse grensesjiktet</vt:lpstr>
      <vt:lpstr>Grensesjiktet på en plan flate – modell for grensesjikt</vt:lpstr>
      <vt:lpstr>Grensesjiktet på en plan flate – modell for grensesjikt</vt:lpstr>
      <vt:lpstr>Grensesjiktet på en plan flate</vt:lpstr>
      <vt:lpstr>Grensesjiktet på en plan flate</vt:lpstr>
      <vt:lpstr>Grensesjiktet på en plan flate – Oppgave 1</vt:lpstr>
      <vt:lpstr>Grensesjiktet på en plan flate – Oppgave 1 løsning</vt:lpstr>
      <vt:lpstr>Grensesjiktet på en plan flate – Oppgave 2</vt:lpstr>
      <vt:lpstr>Grensesjiktet på en plan flate – Oppgave 2 Løsning</vt:lpstr>
      <vt:lpstr>Grensesjikttykkelse –  Er turbulente eller laminære grensesjikt tykkest?</vt:lpstr>
      <vt:lpstr>Laminære grensesjikt er tykkere enn turbulente grensesjikt</vt:lpstr>
      <vt:lpstr>Laminære grensesjikt er tykkere enn turbulente grensesjikt</vt:lpstr>
      <vt:lpstr>Tykkelsen til grensesjiktet</vt:lpstr>
      <vt:lpstr>Tykkelsen til grensesjiktet: Oppgave 3</vt:lpstr>
      <vt:lpstr>Tykkelsen til grensesjiktet: Oppgave 3 Løsning (del1/2)</vt:lpstr>
      <vt:lpstr>Tykkelsen til grensesjiktet: Oppgave 3 Løsning</vt:lpstr>
      <vt:lpstr>Vi kan unngå at strømningen separerer rundt en flyvinge  ved å kontrollere grensesjiktet</vt:lpstr>
      <vt:lpstr>Skjærspenning ved veggen</vt:lpstr>
      <vt:lpstr>Hastighetsprofil for laminært grensesjikt</vt:lpstr>
      <vt:lpstr>Hastighetsprofil for turbulent grensesjikt</vt:lpstr>
      <vt:lpstr>Dragkraft på plate</vt:lpstr>
      <vt:lpstr>Dragkraft på plate</vt:lpstr>
      <vt:lpstr>Dragkraft ved laminært og blandet grensesjikt</vt:lpstr>
      <vt:lpstr>Dragkraft på plate – Oppgave 4</vt:lpstr>
      <vt:lpstr>Dragkraft på plate – Oppgave 4 løsning</vt:lpstr>
      <vt:lpstr>Dragkraft på plate – Oppgave 5</vt:lpstr>
      <vt:lpstr>Dragkraft på plate – Oppgave 5 løsning</vt:lpstr>
      <vt:lpstr>Grensesjiktet i et rør – modell for grensesjikt</vt:lpstr>
      <vt:lpstr>Grensesjiktet i et rør – modell for grensesjikt</vt:lpstr>
      <vt:lpstr>Grensesjiktet i et rør – modell for grensesjikt</vt:lpstr>
      <vt:lpstr>Grensesjiktsformler oppsummert</vt:lpstr>
      <vt:lpstr>Eksempel på s. 243 i læreboka</vt:lpstr>
      <vt:lpstr>Skjærspenning ved veggen</vt:lpstr>
      <vt:lpstr>Skjærspenning ved veggen</vt:lpstr>
      <vt:lpstr>God gammel film 1</vt:lpstr>
      <vt:lpstr>God gammel film 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2022-03-09T15:07:12Z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2019-09-12T08:41:26.8246625Z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98a35956-abf0-4acd-bd12-bc3e44a5a7d0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