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 autoCompressPictures="0">
  <p:sldMasterIdLst>
    <p:sldMasterId id="2147483687" r:id="rId4"/>
  </p:sldMasterIdLst>
  <p:notesMasterIdLst>
    <p:notesMasterId r:id="rId78"/>
  </p:notesMasterIdLst>
  <p:sldIdLst>
    <p:sldId id="262" r:id="rId5"/>
    <p:sldId id="361" r:id="rId6"/>
    <p:sldId id="362" r:id="rId7"/>
    <p:sldId id="363" r:id="rId8"/>
    <p:sldId id="320" r:id="rId9"/>
    <p:sldId id="368" r:id="rId10"/>
    <p:sldId id="323" r:id="rId11"/>
    <p:sldId id="302" r:id="rId12"/>
    <p:sldId id="303" r:id="rId13"/>
    <p:sldId id="327" r:id="rId14"/>
    <p:sldId id="328" r:id="rId15"/>
    <p:sldId id="365" r:id="rId16"/>
    <p:sldId id="364" r:id="rId17"/>
    <p:sldId id="321" r:id="rId18"/>
    <p:sldId id="326" r:id="rId19"/>
    <p:sldId id="367" r:id="rId20"/>
    <p:sldId id="308" r:id="rId21"/>
    <p:sldId id="329" r:id="rId22"/>
    <p:sldId id="330" r:id="rId23"/>
    <p:sldId id="369" r:id="rId24"/>
    <p:sldId id="370" r:id="rId25"/>
    <p:sldId id="309" r:id="rId26"/>
    <p:sldId id="372" r:id="rId27"/>
    <p:sldId id="374" r:id="rId28"/>
    <p:sldId id="371" r:id="rId29"/>
    <p:sldId id="373" r:id="rId30"/>
    <p:sldId id="351" r:id="rId31"/>
    <p:sldId id="311" r:id="rId32"/>
    <p:sldId id="375" r:id="rId33"/>
    <p:sldId id="331" r:id="rId34"/>
    <p:sldId id="377" r:id="rId35"/>
    <p:sldId id="378" r:id="rId36"/>
    <p:sldId id="355" r:id="rId37"/>
    <p:sldId id="376" r:id="rId38"/>
    <p:sldId id="332" r:id="rId39"/>
    <p:sldId id="333" r:id="rId40"/>
    <p:sldId id="334" r:id="rId41"/>
    <p:sldId id="356" r:id="rId42"/>
    <p:sldId id="335" r:id="rId43"/>
    <p:sldId id="379" r:id="rId44"/>
    <p:sldId id="380" r:id="rId45"/>
    <p:sldId id="336" r:id="rId46"/>
    <p:sldId id="382" r:id="rId47"/>
    <p:sldId id="352" r:id="rId48"/>
    <p:sldId id="383" r:id="rId49"/>
    <p:sldId id="313" r:id="rId50"/>
    <p:sldId id="314" r:id="rId51"/>
    <p:sldId id="337" r:id="rId52"/>
    <p:sldId id="338" r:id="rId53"/>
    <p:sldId id="386" r:id="rId54"/>
    <p:sldId id="385" r:id="rId55"/>
    <p:sldId id="384" r:id="rId56"/>
    <p:sldId id="387" r:id="rId57"/>
    <p:sldId id="353" r:id="rId58"/>
    <p:sldId id="317" r:id="rId59"/>
    <p:sldId id="381" r:id="rId60"/>
    <p:sldId id="357" r:id="rId61"/>
    <p:sldId id="339" r:id="rId62"/>
    <p:sldId id="340" r:id="rId63"/>
    <p:sldId id="341" r:id="rId64"/>
    <p:sldId id="388" r:id="rId65"/>
    <p:sldId id="342" r:id="rId66"/>
    <p:sldId id="390" r:id="rId67"/>
    <p:sldId id="343" r:id="rId68"/>
    <p:sldId id="344" r:id="rId69"/>
    <p:sldId id="346" r:id="rId70"/>
    <p:sldId id="347" r:id="rId71"/>
    <p:sldId id="348" r:id="rId72"/>
    <p:sldId id="358" r:id="rId73"/>
    <p:sldId id="349" r:id="rId74"/>
    <p:sldId id="359" r:id="rId75"/>
    <p:sldId id="360" r:id="rId76"/>
    <p:sldId id="270" r:id="rId77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D7F"/>
    <a:srgbClr val="FF0000"/>
    <a:srgbClr val="CBDFD8"/>
    <a:srgbClr val="E7F0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05" autoAdjust="0"/>
    <p:restoredTop sz="94660"/>
  </p:normalViewPr>
  <p:slideViewPr>
    <p:cSldViewPr>
      <p:cViewPr varScale="1">
        <p:scale>
          <a:sx n="118" d="100"/>
          <a:sy n="118" d="100"/>
        </p:scale>
        <p:origin x="232" y="32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013BB-223A-4A7A-A9B6-504A14290792}" type="datetimeFigureOut">
              <a:rPr lang="nb-NO" smtClean="0"/>
              <a:t>14.03.2022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0BF349-27A5-44C1-8C69-2C3879FAD2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6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4120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339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7771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94216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72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5390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nledning logo og nav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 userDrawn="1"/>
        </p:nvGrpSpPr>
        <p:grpSpPr>
          <a:xfrm>
            <a:off x="3528161" y="2571888"/>
            <a:ext cx="5137308" cy="1713601"/>
            <a:chOff x="3528161" y="2571888"/>
            <a:chExt cx="5137308" cy="1713601"/>
          </a:xfrm>
        </p:grpSpPr>
        <p:pic>
          <p:nvPicPr>
            <p:cNvPr id="2" name="Bilde 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3528161" y="2571888"/>
              <a:ext cx="2135791" cy="1713600"/>
            </a:xfrm>
            <a:prstGeom prst="rect">
              <a:avLst/>
            </a:prstGeom>
          </p:spPr>
        </p:pic>
        <p:pic>
          <p:nvPicPr>
            <p:cNvPr id="8" name="Bilde 7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96000" y="2572510"/>
              <a:ext cx="2569469" cy="17129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9401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ledning animert logo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365579"/>
            <a:ext cx="2520000" cy="21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9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"/>
          <p:cNvSpPr>
            <a:spLocks noGrp="1"/>
          </p:cNvSpPr>
          <p:nvPr>
            <p:ph type="ctrTitle"/>
          </p:nvPr>
        </p:nvSpPr>
        <p:spPr>
          <a:xfrm>
            <a:off x="768000" y="2617200"/>
            <a:ext cx="10656000" cy="738664"/>
          </a:xfrm>
        </p:spPr>
        <p:txBody>
          <a:bodyPr anchor="b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Undertittel 2"/>
          <p:cNvSpPr>
            <a:spLocks noGrp="1"/>
          </p:cNvSpPr>
          <p:nvPr>
            <p:ph type="subTitle" idx="1"/>
          </p:nvPr>
        </p:nvSpPr>
        <p:spPr>
          <a:xfrm>
            <a:off x="768000" y="3502800"/>
            <a:ext cx="10656000" cy="36933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8000" y="3956400"/>
            <a:ext cx="10656000" cy="3365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6" name="Plassholder for tekst 6"/>
          <p:cNvSpPr>
            <a:spLocks noGrp="1"/>
          </p:cNvSpPr>
          <p:nvPr>
            <p:ph type="body" sz="quarter" idx="12" hasCustomPrompt="1"/>
          </p:nvPr>
        </p:nvSpPr>
        <p:spPr>
          <a:xfrm>
            <a:off x="10821600" y="406800"/>
            <a:ext cx="676800" cy="54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.</a:t>
            </a:r>
          </a:p>
        </p:txBody>
      </p:sp>
      <p:pic>
        <p:nvPicPr>
          <p:cNvPr id="3" name="Bild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646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heldekkende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bilde 1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tIns="864000" anchor="ctr" anchorCtr="1"/>
          <a:lstStyle>
            <a:lvl1pPr marL="0" indent="0">
              <a:buNone/>
              <a:defRPr/>
            </a:lvl1pPr>
          </a:lstStyle>
          <a:p>
            <a:r>
              <a:rPr lang="nb-NO"/>
              <a:t>Klikk ikon for å sette inn heldekkende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258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1080135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0660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94800" y="1800000"/>
            <a:ext cx="108018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35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384000" y="1800000"/>
            <a:ext cx="51126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6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382800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439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/>
          <p:cNvSpPr>
            <a:spLocks noGrp="1"/>
          </p:cNvSpPr>
          <p:nvPr>
            <p:ph type="ctrTitle"/>
          </p:nvPr>
        </p:nvSpPr>
        <p:spPr>
          <a:xfrm>
            <a:off x="768000" y="2205000"/>
            <a:ext cx="10656000" cy="738664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TekstSylinder 3"/>
          <p:cNvSpPr txBox="1"/>
          <p:nvPr userDrawn="1"/>
        </p:nvSpPr>
        <p:spPr>
          <a:xfrm>
            <a:off x="551384" y="4077072"/>
            <a:ext cx="1224136" cy="2232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000" y="4051894"/>
            <a:ext cx="10692000" cy="2329434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82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22957" y="405000"/>
            <a:ext cx="673043" cy="540000"/>
          </a:xfrm>
          <a:prstGeom prst="rect">
            <a:avLst/>
          </a:prstGeom>
        </p:spPr>
      </p:pic>
      <p:sp>
        <p:nvSpPr>
          <p:cNvPr id="8" name="Plassholder for tittel 7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lysbildenummer 9"/>
          <p:cNvSpPr>
            <a:spLocks noGrp="1"/>
          </p:cNvSpPr>
          <p:nvPr>
            <p:ph type="sldNum" sz="quarter" idx="4"/>
          </p:nvPr>
        </p:nvSpPr>
        <p:spPr>
          <a:xfrm>
            <a:off x="695325" y="6264000"/>
            <a:ext cx="2743200" cy="2031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009D7F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1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68" r:id="rId2"/>
    <p:sldLayoutId id="2147483649" r:id="rId3"/>
    <p:sldLayoutId id="2147483705" r:id="rId4"/>
    <p:sldLayoutId id="2147483698" r:id="rId5"/>
    <p:sldLayoutId id="2147483695" r:id="rId6"/>
    <p:sldLayoutId id="2147483691" r:id="rId7"/>
    <p:sldLayoutId id="2147483701" r:id="rId8"/>
    <p:sldLayoutId id="2147483664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009D7F"/>
          </a:solidFill>
          <a:latin typeface="+mj-lt"/>
          <a:ea typeface="+mj-ea"/>
          <a:cs typeface="+mj-cs"/>
        </a:defRPr>
      </a:lvl1pPr>
    </p:titleStyle>
    <p:bodyStyle>
      <a:lvl1pPr marL="198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4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2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physics.stackexchange.com/questions/227309/air-core-vortex-physical-explanation-of-the-air-entrainment-hook-at-f-co-0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pxhere.com/en/photo/925035" TargetMode="External"/><Relationship Id="rId5" Type="http://schemas.openxmlformats.org/officeDocument/2006/relationships/image" Target="../media/image8.jpg"/><Relationship Id="rId4" Type="http://schemas.openxmlformats.org/officeDocument/2006/relationships/hyperlink" Target="https://theansweris27.com/laminar-and-turbulent-steady-flow-in-an-s-bend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physics.stackexchange.com/questions/227309/air-core-vortex-physical-explanation-of-the-air-entrainment-hook-at-f-co-0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pxhere.com/en/photo/925035" TargetMode="External"/><Relationship Id="rId5" Type="http://schemas.openxmlformats.org/officeDocument/2006/relationships/image" Target="../media/image8.jpg"/><Relationship Id="rId4" Type="http://schemas.openxmlformats.org/officeDocument/2006/relationships/hyperlink" Target="https://theansweris27.com/laminar-and-turbulent-steady-flow-in-an-s-bend/" TargetMode="External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physics.stackexchange.com/questions/227309/air-core-vortex-physical-explanation-of-the-air-entrainment-hook-at-f-co-0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pxhere.com/en/photo/925035" TargetMode="External"/><Relationship Id="rId5" Type="http://schemas.openxmlformats.org/officeDocument/2006/relationships/image" Target="../media/image8.jpg"/><Relationship Id="rId4" Type="http://schemas.openxmlformats.org/officeDocument/2006/relationships/hyperlink" Target="https://theansweris27.com/laminar-and-turbulent-steady-flow-in-an-s-bend/" TargetMode="External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physics.stackexchange.com/questions/227309/air-core-vortex-physical-explanation-of-the-air-entrainment-hook-at-f-co-0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pxhere.com/en/photo/925035" TargetMode="External"/><Relationship Id="rId5" Type="http://schemas.openxmlformats.org/officeDocument/2006/relationships/image" Target="../media/image8.jpg"/><Relationship Id="rId4" Type="http://schemas.openxmlformats.org/officeDocument/2006/relationships/hyperlink" Target="https://theansweris27.com/laminar-and-turbulent-steady-flow-in-an-s-bend/" TargetMode="External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png"/><Relationship Id="rId4" Type="http://schemas.openxmlformats.org/officeDocument/2006/relationships/hyperlink" Target="http://physics.stackexchange.com/questions/227309/air-core-vortex-physical-explanation-of-the-air-entrainment-hook-at-f-co-0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jpe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5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jpeg"/><Relationship Id="rId5" Type="http://schemas.openxmlformats.org/officeDocument/2006/relationships/image" Target="../media/image56.png"/><Relationship Id="rId4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57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jpe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0.png"/><Relationship Id="rId5" Type="http://schemas.openxmlformats.org/officeDocument/2006/relationships/image" Target="../media/image11.jpeg"/><Relationship Id="rId4" Type="http://schemas.openxmlformats.org/officeDocument/2006/relationships/image" Target="../media/image47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5.png"/><Relationship Id="rId5" Type="http://schemas.openxmlformats.org/officeDocument/2006/relationships/image" Target="../media/image11.jpeg"/><Relationship Id="rId4" Type="http://schemas.openxmlformats.org/officeDocument/2006/relationships/image" Target="../media/image64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51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9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9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590.png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60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20.png"/><Relationship Id="rId4" Type="http://schemas.openxmlformats.org/officeDocument/2006/relationships/image" Target="../media/image61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65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6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67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69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0.png"/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8.png"/><Relationship Id="rId4" Type="http://schemas.openxmlformats.org/officeDocument/2006/relationships/image" Target="../media/image85.jpeg"/></Relationships>
</file>

<file path=ppt/slides/_rels/slide68.xml.rels><?xml version="1.0" encoding="UTF-8" standalone="yes"?>
<Relationships xmlns="http://schemas.openxmlformats.org/package/2006/relationships"><Relationship Id="rId7" Type="http://schemas.openxmlformats.org/officeDocument/2006/relationships/image" Target="../media/image68.png"/><Relationship Id="rId2" Type="http://schemas.openxmlformats.org/officeDocument/2006/relationships/image" Target="../media/image73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5.jpeg"/><Relationship Id="rId5" Type="http://schemas.openxmlformats.org/officeDocument/2006/relationships/image" Target="../media/image63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74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64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750.png"/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760.png"/><Relationship Id="rId1" Type="http://schemas.openxmlformats.org/officeDocument/2006/relationships/slideLayout" Target="../slideLayouts/slideLayout8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68000" y="701229"/>
            <a:ext cx="10656000" cy="738664"/>
          </a:xfrm>
        </p:spPr>
        <p:txBody>
          <a:bodyPr>
            <a:normAutofit/>
          </a:bodyPr>
          <a:lstStyle/>
          <a:p>
            <a:r>
              <a:rPr lang="nb-NO" dirty="0"/>
              <a:t>14 – Rørstrømning 1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842400" y="1549656"/>
            <a:ext cx="10656000" cy="369332"/>
          </a:xfrm>
        </p:spPr>
        <p:txBody>
          <a:bodyPr/>
          <a:lstStyle/>
          <a:p>
            <a:r>
              <a:rPr lang="nb-NO" dirty="0"/>
              <a:t>TPS200 – Fluidmekanikk 1: Innføring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779399" y="2067778"/>
            <a:ext cx="4062095" cy="454066"/>
          </a:xfrm>
        </p:spPr>
        <p:txBody>
          <a:bodyPr/>
          <a:lstStyle/>
          <a:p>
            <a:r>
              <a:rPr lang="nb-NO" dirty="0"/>
              <a:t>14-03-2022 (EFM 10.1-10.5)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7" name="Picture 6" descr="Chart, diagram&#10;&#10;Description automatically generated">
            <a:extLst>
              <a:ext uri="{FF2B5EF4-FFF2-40B4-BE49-F238E27FC236}">
                <a16:creationId xmlns:a16="http://schemas.microsoft.com/office/drawing/2014/main" id="{E539FAAF-D6F1-D748-90A6-D32354C929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456000" y="3275025"/>
            <a:ext cx="5154070" cy="25989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9E2685-4C74-6245-9544-2577FDAAE275}"/>
              </a:ext>
            </a:extLst>
          </p:cNvPr>
          <p:cNvSpPr txBox="1"/>
          <p:nvPr/>
        </p:nvSpPr>
        <p:spPr>
          <a:xfrm>
            <a:off x="166252" y="6606966"/>
            <a:ext cx="1932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pic>
        <p:nvPicPr>
          <p:cNvPr id="10" name="Picture 9" descr="A picture containing grass, mountain, outdoor, sky&#10;&#10;Description automatically generated">
            <a:extLst>
              <a:ext uri="{FF2B5EF4-FFF2-40B4-BE49-F238E27FC236}">
                <a16:creationId xmlns:a16="http://schemas.microsoft.com/office/drawing/2014/main" id="{A1B760C0-64FB-E046-8220-C57871C943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42400" y="2637000"/>
            <a:ext cx="4927500" cy="3285000"/>
          </a:xfrm>
          <a:prstGeom prst="rect">
            <a:avLst/>
          </a:prstGeom>
        </p:spPr>
      </p:pic>
      <p:pic>
        <p:nvPicPr>
          <p:cNvPr id="12" name="Picture 11" descr="Diagram, engineering drawing&#10;&#10;Description automatically generated">
            <a:extLst>
              <a:ext uri="{FF2B5EF4-FFF2-40B4-BE49-F238E27FC236}">
                <a16:creationId xmlns:a16="http://schemas.microsoft.com/office/drawing/2014/main" id="{A1A5521C-E1C4-4045-9258-A3A4192197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6569496" y="227043"/>
            <a:ext cx="3126503" cy="263067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2413443-EE76-DB40-9201-14D609B6C8F4}"/>
              </a:ext>
            </a:extLst>
          </p:cNvPr>
          <p:cNvSpPr txBox="1"/>
          <p:nvPr/>
        </p:nvSpPr>
        <p:spPr>
          <a:xfrm>
            <a:off x="784432" y="5949000"/>
            <a:ext cx="5425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Regne ut energitapet i et langt oljerør:</a:t>
            </a:r>
          </a:p>
          <a:p>
            <a:r>
              <a:rPr lang="nb-NO" dirty="0">
                <a:solidFill>
                  <a:schemeClr val="bg1"/>
                </a:solidFill>
              </a:rPr>
              <a:t>Hvor skal pumpene stå og hvilken effekt må de ha?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E216B0-56DD-E64E-BFEF-58FDA9E37B9D}"/>
              </a:ext>
            </a:extLst>
          </p:cNvPr>
          <p:cNvSpPr txBox="1"/>
          <p:nvPr/>
        </p:nvSpPr>
        <p:spPr>
          <a:xfrm>
            <a:off x="6384000" y="5935788"/>
            <a:ext cx="3531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Regne ut friksjonstapet i rørbend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0343FF-9A7D-CD4F-9375-0AC5C1EBEFDA}"/>
              </a:ext>
            </a:extLst>
          </p:cNvPr>
          <p:cNvSpPr txBox="1"/>
          <p:nvPr/>
        </p:nvSpPr>
        <p:spPr>
          <a:xfrm>
            <a:off x="6312000" y="2892021"/>
            <a:ext cx="5968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Regne ut friksjonstapet i </a:t>
            </a:r>
            <a:r>
              <a:rPr lang="nb-NO" u="sng" dirty="0">
                <a:solidFill>
                  <a:schemeClr val="bg1"/>
                </a:solidFill>
              </a:rPr>
              <a:t>laminær</a:t>
            </a:r>
            <a:r>
              <a:rPr lang="nb-NO" dirty="0">
                <a:solidFill>
                  <a:schemeClr val="bg1"/>
                </a:solidFill>
              </a:rPr>
              <a:t> vs. turbulent strømning</a:t>
            </a:r>
          </a:p>
        </p:txBody>
      </p:sp>
    </p:spTree>
    <p:extLst>
      <p:ext uri="{BB962C8B-B14F-4D97-AF65-F5344CB8AC3E}">
        <p14:creationId xmlns:p14="http://schemas.microsoft.com/office/powerpoint/2010/main" val="317913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68000" y="701229"/>
            <a:ext cx="10656000" cy="738664"/>
          </a:xfrm>
        </p:spPr>
        <p:txBody>
          <a:bodyPr>
            <a:normAutofit/>
          </a:bodyPr>
          <a:lstStyle/>
          <a:p>
            <a:r>
              <a:rPr lang="nb-NO" dirty="0"/>
              <a:t>14 – Rørstrømning 1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842400" y="1549656"/>
            <a:ext cx="10656000" cy="369332"/>
          </a:xfrm>
        </p:spPr>
        <p:txBody>
          <a:bodyPr/>
          <a:lstStyle/>
          <a:p>
            <a:r>
              <a:rPr lang="nb-NO" dirty="0"/>
              <a:t>TPS200 – Fluidmekanikk 1: Innføring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7" name="Picture 6" descr="Chart, diagram&#10;&#10;Description automatically generated">
            <a:extLst>
              <a:ext uri="{FF2B5EF4-FFF2-40B4-BE49-F238E27FC236}">
                <a16:creationId xmlns:a16="http://schemas.microsoft.com/office/drawing/2014/main" id="{E539FAAF-D6F1-D748-90A6-D32354C929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456000" y="3275025"/>
            <a:ext cx="5154070" cy="25989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9E2685-4C74-6245-9544-2577FDAAE275}"/>
              </a:ext>
            </a:extLst>
          </p:cNvPr>
          <p:cNvSpPr txBox="1"/>
          <p:nvPr/>
        </p:nvSpPr>
        <p:spPr>
          <a:xfrm>
            <a:off x="166252" y="6606966"/>
            <a:ext cx="1932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pic>
        <p:nvPicPr>
          <p:cNvPr id="10" name="Picture 9" descr="A picture containing grass, mountain, outdoor, sky&#10;&#10;Description automatically generated">
            <a:extLst>
              <a:ext uri="{FF2B5EF4-FFF2-40B4-BE49-F238E27FC236}">
                <a16:creationId xmlns:a16="http://schemas.microsoft.com/office/drawing/2014/main" id="{A1B760C0-64FB-E046-8220-C57871C943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42400" y="2637000"/>
            <a:ext cx="4927500" cy="3285000"/>
          </a:xfrm>
          <a:prstGeom prst="rect">
            <a:avLst/>
          </a:prstGeom>
        </p:spPr>
      </p:pic>
      <p:pic>
        <p:nvPicPr>
          <p:cNvPr id="12" name="Picture 11" descr="Diagram, engineering drawing&#10;&#10;Description automatically generated">
            <a:extLst>
              <a:ext uri="{FF2B5EF4-FFF2-40B4-BE49-F238E27FC236}">
                <a16:creationId xmlns:a16="http://schemas.microsoft.com/office/drawing/2014/main" id="{A1A5521C-E1C4-4045-9258-A3A4192197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6569496" y="227043"/>
            <a:ext cx="3126503" cy="263067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2413443-EE76-DB40-9201-14D609B6C8F4}"/>
              </a:ext>
            </a:extLst>
          </p:cNvPr>
          <p:cNvSpPr txBox="1"/>
          <p:nvPr/>
        </p:nvSpPr>
        <p:spPr>
          <a:xfrm>
            <a:off x="784432" y="5949000"/>
            <a:ext cx="5425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Regne ut energitapet i et langt oljerør:</a:t>
            </a:r>
          </a:p>
          <a:p>
            <a:r>
              <a:rPr lang="nb-NO" dirty="0">
                <a:solidFill>
                  <a:schemeClr val="bg1"/>
                </a:solidFill>
              </a:rPr>
              <a:t>Hvor skal pumpene stå og hvilken effekt må de ha?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E216B0-56DD-E64E-BFEF-58FDA9E37B9D}"/>
              </a:ext>
            </a:extLst>
          </p:cNvPr>
          <p:cNvSpPr txBox="1"/>
          <p:nvPr/>
        </p:nvSpPr>
        <p:spPr>
          <a:xfrm>
            <a:off x="6384000" y="5935788"/>
            <a:ext cx="3531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Regne ut friksjonstapet i rørbend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0343FF-9A7D-CD4F-9375-0AC5C1EBEFDA}"/>
              </a:ext>
            </a:extLst>
          </p:cNvPr>
          <p:cNvSpPr txBox="1"/>
          <p:nvPr/>
        </p:nvSpPr>
        <p:spPr>
          <a:xfrm>
            <a:off x="6312000" y="2892021"/>
            <a:ext cx="5968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Regne ut friksjonstapet i laminær vs. turbulent strømning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3">
                <a:extLst>
                  <a:ext uri="{FF2B5EF4-FFF2-40B4-BE49-F238E27FC236}">
                    <a16:creationId xmlns:a16="http://schemas.microsoft.com/office/drawing/2014/main" id="{4C57C880-58EE-BD4D-B5EE-A43E217E48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7886" y="2517798"/>
                <a:ext cx="5112000" cy="343120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/>
              <a:lstStyle>
                <a:lvl1pPr marL="198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nb-NO" dirty="0"/>
                  <a:t>Hovedkategorier av spørsmål vi skal kunne svare på:</a:t>
                </a:r>
              </a:p>
              <a:p>
                <a:pPr lvl="1"/>
                <a:r>
                  <a:rPr lang="nb-NO" dirty="0"/>
                  <a:t>Gitt diameter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nb-NO" dirty="0"/>
                  <a:t> og vannføring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nb-NO" dirty="0"/>
                  <a:t>, bestem energitapet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endParaRPr lang="nb-NO" dirty="0"/>
              </a:p>
              <a:p>
                <a:pPr lvl="1"/>
                <a:r>
                  <a:rPr lang="nb-NO" dirty="0">
                    <a:solidFill>
                      <a:schemeClr val="bg2">
                        <a:lumMod val="85000"/>
                      </a:schemeClr>
                    </a:solidFill>
                  </a:rPr>
                  <a:t>Gitt diameter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bg2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nb-NO" dirty="0">
                    <a:solidFill>
                      <a:schemeClr val="bg2">
                        <a:lumMod val="85000"/>
                      </a:schemeClr>
                    </a:solidFill>
                  </a:rPr>
                  <a:t> og energitapet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solidFill>
                              <a:schemeClr val="bg2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smtClean="0">
                            <a:solidFill>
                              <a:schemeClr val="bg2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smtClean="0">
                            <a:solidFill>
                              <a:schemeClr val="bg2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dirty="0">
                    <a:solidFill>
                      <a:schemeClr val="bg2">
                        <a:lumMod val="85000"/>
                      </a:schemeClr>
                    </a:solidFill>
                  </a:rPr>
                  <a:t>, bestem vannføringen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bg2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nb-NO" dirty="0">
                  <a:solidFill>
                    <a:schemeClr val="bg2">
                      <a:lumMod val="85000"/>
                    </a:schemeClr>
                  </a:solidFill>
                </a:endParaRPr>
              </a:p>
              <a:p>
                <a:pPr lvl="1"/>
                <a:r>
                  <a:rPr lang="nb-NO" dirty="0">
                    <a:solidFill>
                      <a:schemeClr val="bg2">
                        <a:lumMod val="85000"/>
                      </a:schemeClr>
                    </a:solidFill>
                  </a:rPr>
                  <a:t>Gitt vannføring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bg2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nb-NO" dirty="0">
                    <a:solidFill>
                      <a:schemeClr val="bg2">
                        <a:lumMod val="85000"/>
                      </a:schemeClr>
                    </a:solidFill>
                  </a:rPr>
                  <a:t> og energitap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solidFill>
                              <a:schemeClr val="bg2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smtClean="0">
                            <a:solidFill>
                              <a:schemeClr val="bg2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smtClean="0">
                            <a:solidFill>
                              <a:schemeClr val="bg2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dirty="0">
                    <a:solidFill>
                      <a:schemeClr val="bg2">
                        <a:lumMod val="85000"/>
                      </a:schemeClr>
                    </a:solidFill>
                  </a:rPr>
                  <a:t>, bestem diameter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bg2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nb-NO" dirty="0">
                  <a:solidFill>
                    <a:schemeClr val="bg2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Content Placeholder 3">
                <a:extLst>
                  <a:ext uri="{FF2B5EF4-FFF2-40B4-BE49-F238E27FC236}">
                    <a16:creationId xmlns:a16="http://schemas.microsoft.com/office/drawing/2014/main" id="{4C57C880-58EE-BD4D-B5EE-A43E217E48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886" y="2517798"/>
                <a:ext cx="5112000" cy="3431202"/>
              </a:xfrm>
              <a:prstGeom prst="rect">
                <a:avLst/>
              </a:prstGeom>
              <a:blipFill>
                <a:blip r:embed="rId9"/>
                <a:stretch>
                  <a:fillRect l="-1733" t="-147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9A4028D9-3826-9B4E-BAF9-2C68083D3158}"/>
              </a:ext>
            </a:extLst>
          </p:cNvPr>
          <p:cNvSpPr txBox="1">
            <a:spLocks/>
          </p:cNvSpPr>
          <p:nvPr/>
        </p:nvSpPr>
        <p:spPr>
          <a:xfrm>
            <a:off x="779399" y="2067778"/>
            <a:ext cx="4062095" cy="454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66000" indent="-198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4000" indent="-198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98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2000" indent="-198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14-03-2022 (EFM 10.1-10.5)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1389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68000" y="701229"/>
            <a:ext cx="10656000" cy="738664"/>
          </a:xfrm>
        </p:spPr>
        <p:txBody>
          <a:bodyPr>
            <a:normAutofit/>
          </a:bodyPr>
          <a:lstStyle/>
          <a:p>
            <a:r>
              <a:rPr lang="nb-NO" dirty="0"/>
              <a:t>14 – Rørstrømning 1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842400" y="1549656"/>
            <a:ext cx="10656000" cy="369332"/>
          </a:xfrm>
        </p:spPr>
        <p:txBody>
          <a:bodyPr/>
          <a:lstStyle/>
          <a:p>
            <a:r>
              <a:rPr lang="nb-NO" dirty="0"/>
              <a:t>TPS200 – Fluidmekanikk 1: Innføring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7" name="Picture 6" descr="Chart, diagram&#10;&#10;Description automatically generated">
            <a:extLst>
              <a:ext uri="{FF2B5EF4-FFF2-40B4-BE49-F238E27FC236}">
                <a16:creationId xmlns:a16="http://schemas.microsoft.com/office/drawing/2014/main" id="{E539FAAF-D6F1-D748-90A6-D32354C929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456000" y="3275025"/>
            <a:ext cx="5154070" cy="25989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9E2685-4C74-6245-9544-2577FDAAE275}"/>
              </a:ext>
            </a:extLst>
          </p:cNvPr>
          <p:cNvSpPr txBox="1"/>
          <p:nvPr/>
        </p:nvSpPr>
        <p:spPr>
          <a:xfrm>
            <a:off x="166252" y="6606966"/>
            <a:ext cx="1932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pic>
        <p:nvPicPr>
          <p:cNvPr id="10" name="Picture 9" descr="A picture containing grass, mountain, outdoor, sky&#10;&#10;Description automatically generated">
            <a:extLst>
              <a:ext uri="{FF2B5EF4-FFF2-40B4-BE49-F238E27FC236}">
                <a16:creationId xmlns:a16="http://schemas.microsoft.com/office/drawing/2014/main" id="{A1B760C0-64FB-E046-8220-C57871C943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42400" y="2637000"/>
            <a:ext cx="4927500" cy="3285000"/>
          </a:xfrm>
          <a:prstGeom prst="rect">
            <a:avLst/>
          </a:prstGeom>
        </p:spPr>
      </p:pic>
      <p:pic>
        <p:nvPicPr>
          <p:cNvPr id="12" name="Picture 11" descr="Diagram, engineering drawing&#10;&#10;Description automatically generated">
            <a:extLst>
              <a:ext uri="{FF2B5EF4-FFF2-40B4-BE49-F238E27FC236}">
                <a16:creationId xmlns:a16="http://schemas.microsoft.com/office/drawing/2014/main" id="{A1A5521C-E1C4-4045-9258-A3A4192197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6569496" y="227043"/>
            <a:ext cx="3126503" cy="263067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2413443-EE76-DB40-9201-14D609B6C8F4}"/>
              </a:ext>
            </a:extLst>
          </p:cNvPr>
          <p:cNvSpPr txBox="1"/>
          <p:nvPr/>
        </p:nvSpPr>
        <p:spPr>
          <a:xfrm>
            <a:off x="784432" y="5949000"/>
            <a:ext cx="5425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Regne ut energitapet i et langt oljerør:</a:t>
            </a:r>
          </a:p>
          <a:p>
            <a:r>
              <a:rPr lang="nb-NO" dirty="0">
                <a:solidFill>
                  <a:schemeClr val="bg1"/>
                </a:solidFill>
              </a:rPr>
              <a:t>Hvor skal pumpene stå og hvilken effekt må de ha?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E216B0-56DD-E64E-BFEF-58FDA9E37B9D}"/>
              </a:ext>
            </a:extLst>
          </p:cNvPr>
          <p:cNvSpPr txBox="1"/>
          <p:nvPr/>
        </p:nvSpPr>
        <p:spPr>
          <a:xfrm>
            <a:off x="6384000" y="5935788"/>
            <a:ext cx="3531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Regne ut friksjonstapet i rørbend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0343FF-9A7D-CD4F-9375-0AC5C1EBEFDA}"/>
              </a:ext>
            </a:extLst>
          </p:cNvPr>
          <p:cNvSpPr txBox="1"/>
          <p:nvPr/>
        </p:nvSpPr>
        <p:spPr>
          <a:xfrm>
            <a:off x="6312000" y="2892021"/>
            <a:ext cx="5968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Regne ut friksjonstapet i laminær vs. turbulent strømning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3">
                <a:extLst>
                  <a:ext uri="{FF2B5EF4-FFF2-40B4-BE49-F238E27FC236}">
                    <a16:creationId xmlns:a16="http://schemas.microsoft.com/office/drawing/2014/main" id="{4C57C880-58EE-BD4D-B5EE-A43E217E48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7886" y="2517798"/>
                <a:ext cx="5112000" cy="343120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/>
              <a:lstStyle>
                <a:lvl1pPr marL="198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nb-NO" dirty="0"/>
                  <a:t>Hovedkategorier av spørsmål vi skal kunne svare på:</a:t>
                </a:r>
              </a:p>
              <a:p>
                <a:pPr lvl="1"/>
                <a:r>
                  <a:rPr lang="nb-NO" dirty="0">
                    <a:solidFill>
                      <a:schemeClr val="bg2">
                        <a:lumMod val="85000"/>
                      </a:schemeClr>
                    </a:solidFill>
                  </a:rPr>
                  <a:t>Gitt diameter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bg2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nb-NO" dirty="0">
                    <a:solidFill>
                      <a:schemeClr val="bg2">
                        <a:lumMod val="85000"/>
                      </a:schemeClr>
                    </a:solidFill>
                  </a:rPr>
                  <a:t> og vannføring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bg2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nb-NO" dirty="0">
                    <a:solidFill>
                      <a:schemeClr val="bg2">
                        <a:lumMod val="85000"/>
                      </a:schemeClr>
                    </a:solidFill>
                  </a:rPr>
                  <a:t>, bestem energitapet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solidFill>
                              <a:schemeClr val="bg2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smtClean="0">
                            <a:solidFill>
                              <a:schemeClr val="bg2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smtClean="0">
                            <a:solidFill>
                              <a:schemeClr val="bg2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endParaRPr lang="nb-NO" dirty="0">
                  <a:solidFill>
                    <a:schemeClr val="bg2">
                      <a:lumMod val="85000"/>
                    </a:schemeClr>
                  </a:solidFill>
                </a:endParaRPr>
              </a:p>
              <a:p>
                <a:pPr lvl="1"/>
                <a:r>
                  <a:rPr lang="nb-NO" dirty="0">
                    <a:solidFill>
                      <a:schemeClr val="tx1"/>
                    </a:solidFill>
                  </a:rPr>
                  <a:t>Gitt diameter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nb-NO" dirty="0">
                    <a:solidFill>
                      <a:schemeClr val="tx1"/>
                    </a:solidFill>
                  </a:rPr>
                  <a:t> og energitapet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dirty="0">
                    <a:solidFill>
                      <a:schemeClr val="tx1"/>
                    </a:solidFill>
                  </a:rPr>
                  <a:t>, bestem vannføringen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nb-NO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nb-NO" dirty="0">
                    <a:solidFill>
                      <a:schemeClr val="bg2">
                        <a:lumMod val="85000"/>
                      </a:schemeClr>
                    </a:solidFill>
                  </a:rPr>
                  <a:t>Gitt vannføring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bg2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nb-NO" dirty="0">
                    <a:solidFill>
                      <a:schemeClr val="bg2">
                        <a:lumMod val="85000"/>
                      </a:schemeClr>
                    </a:solidFill>
                  </a:rPr>
                  <a:t> og energitap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solidFill>
                              <a:schemeClr val="bg2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smtClean="0">
                            <a:solidFill>
                              <a:schemeClr val="bg2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smtClean="0">
                            <a:solidFill>
                              <a:schemeClr val="bg2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dirty="0">
                    <a:solidFill>
                      <a:schemeClr val="bg2">
                        <a:lumMod val="85000"/>
                      </a:schemeClr>
                    </a:solidFill>
                  </a:rPr>
                  <a:t>, bestem diameter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bg2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nb-NO" dirty="0">
                  <a:solidFill>
                    <a:schemeClr val="bg2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Content Placeholder 3">
                <a:extLst>
                  <a:ext uri="{FF2B5EF4-FFF2-40B4-BE49-F238E27FC236}">
                    <a16:creationId xmlns:a16="http://schemas.microsoft.com/office/drawing/2014/main" id="{4C57C880-58EE-BD4D-B5EE-A43E217E48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886" y="2517798"/>
                <a:ext cx="5112000" cy="3431202"/>
              </a:xfrm>
              <a:prstGeom prst="rect">
                <a:avLst/>
              </a:prstGeom>
              <a:blipFill>
                <a:blip r:embed="rId9"/>
                <a:stretch>
                  <a:fillRect l="-1733" t="-147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5AEE1310-B64E-FF4B-A811-9BEF54031275}"/>
              </a:ext>
            </a:extLst>
          </p:cNvPr>
          <p:cNvSpPr txBox="1">
            <a:spLocks/>
          </p:cNvSpPr>
          <p:nvPr/>
        </p:nvSpPr>
        <p:spPr>
          <a:xfrm>
            <a:off x="779399" y="2067778"/>
            <a:ext cx="4062095" cy="454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66000" indent="-198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4000" indent="-198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98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2000" indent="-198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14-03-2022 (EFM 10.1-10.5)</a:t>
            </a:r>
          </a:p>
        </p:txBody>
      </p:sp>
    </p:spTree>
    <p:extLst>
      <p:ext uri="{BB962C8B-B14F-4D97-AF65-F5344CB8AC3E}">
        <p14:creationId xmlns:p14="http://schemas.microsoft.com/office/powerpoint/2010/main" val="376742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68000" y="701229"/>
            <a:ext cx="10656000" cy="738664"/>
          </a:xfrm>
        </p:spPr>
        <p:txBody>
          <a:bodyPr>
            <a:normAutofit/>
          </a:bodyPr>
          <a:lstStyle/>
          <a:p>
            <a:r>
              <a:rPr lang="nb-NO" dirty="0"/>
              <a:t>14 – Rørstrømning 1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842400" y="1549656"/>
            <a:ext cx="10656000" cy="369332"/>
          </a:xfrm>
        </p:spPr>
        <p:txBody>
          <a:bodyPr/>
          <a:lstStyle/>
          <a:p>
            <a:r>
              <a:rPr lang="nb-NO" dirty="0"/>
              <a:t>TPS200 – Fluidmekanikk 1: Innføring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7" name="Picture 6" descr="Chart, diagram&#10;&#10;Description automatically generated">
            <a:extLst>
              <a:ext uri="{FF2B5EF4-FFF2-40B4-BE49-F238E27FC236}">
                <a16:creationId xmlns:a16="http://schemas.microsoft.com/office/drawing/2014/main" id="{E539FAAF-D6F1-D748-90A6-D32354C929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456000" y="3275025"/>
            <a:ext cx="5154070" cy="25989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9E2685-4C74-6245-9544-2577FDAAE275}"/>
              </a:ext>
            </a:extLst>
          </p:cNvPr>
          <p:cNvSpPr txBox="1"/>
          <p:nvPr/>
        </p:nvSpPr>
        <p:spPr>
          <a:xfrm>
            <a:off x="166252" y="6606966"/>
            <a:ext cx="1932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Bilder fra Creative </a:t>
            </a:r>
            <a:r>
              <a:rPr lang="nb-NO" sz="900" dirty="0" err="1"/>
              <a:t>Commons</a:t>
            </a:r>
            <a:endParaRPr lang="nb-NO" sz="900" dirty="0"/>
          </a:p>
        </p:txBody>
      </p:sp>
      <p:pic>
        <p:nvPicPr>
          <p:cNvPr id="10" name="Picture 9" descr="A picture containing grass, mountain, outdoor, sky&#10;&#10;Description automatically generated">
            <a:extLst>
              <a:ext uri="{FF2B5EF4-FFF2-40B4-BE49-F238E27FC236}">
                <a16:creationId xmlns:a16="http://schemas.microsoft.com/office/drawing/2014/main" id="{A1B760C0-64FB-E046-8220-C57871C943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42400" y="2637000"/>
            <a:ext cx="4927500" cy="3285000"/>
          </a:xfrm>
          <a:prstGeom prst="rect">
            <a:avLst/>
          </a:prstGeom>
        </p:spPr>
      </p:pic>
      <p:pic>
        <p:nvPicPr>
          <p:cNvPr id="12" name="Picture 11" descr="Diagram, engineering drawing&#10;&#10;Description automatically generated">
            <a:extLst>
              <a:ext uri="{FF2B5EF4-FFF2-40B4-BE49-F238E27FC236}">
                <a16:creationId xmlns:a16="http://schemas.microsoft.com/office/drawing/2014/main" id="{A1A5521C-E1C4-4045-9258-A3A4192197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6569496" y="227043"/>
            <a:ext cx="3126503" cy="263067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2413443-EE76-DB40-9201-14D609B6C8F4}"/>
              </a:ext>
            </a:extLst>
          </p:cNvPr>
          <p:cNvSpPr txBox="1"/>
          <p:nvPr/>
        </p:nvSpPr>
        <p:spPr>
          <a:xfrm>
            <a:off x="784432" y="5949000"/>
            <a:ext cx="5425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Regne ut energitapet i et langt oljerør:</a:t>
            </a:r>
          </a:p>
          <a:p>
            <a:r>
              <a:rPr lang="nb-NO" dirty="0">
                <a:solidFill>
                  <a:schemeClr val="bg1"/>
                </a:solidFill>
              </a:rPr>
              <a:t>Hvor skal pumpene stå og hvilken effekt må de ha?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E216B0-56DD-E64E-BFEF-58FDA9E37B9D}"/>
              </a:ext>
            </a:extLst>
          </p:cNvPr>
          <p:cNvSpPr txBox="1"/>
          <p:nvPr/>
        </p:nvSpPr>
        <p:spPr>
          <a:xfrm>
            <a:off x="6384000" y="5935788"/>
            <a:ext cx="3531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Regne ut friksjonstapet i rørbend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0343FF-9A7D-CD4F-9375-0AC5C1EBEFDA}"/>
              </a:ext>
            </a:extLst>
          </p:cNvPr>
          <p:cNvSpPr txBox="1"/>
          <p:nvPr/>
        </p:nvSpPr>
        <p:spPr>
          <a:xfrm>
            <a:off x="6312000" y="2892021"/>
            <a:ext cx="5968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Regne ut friksjonstapet i laminær vs. turbulent strømning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3">
                <a:extLst>
                  <a:ext uri="{FF2B5EF4-FFF2-40B4-BE49-F238E27FC236}">
                    <a16:creationId xmlns:a16="http://schemas.microsoft.com/office/drawing/2014/main" id="{4C57C880-58EE-BD4D-B5EE-A43E217E48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7886" y="2517798"/>
                <a:ext cx="5112000" cy="343120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/>
              <a:lstStyle>
                <a:lvl1pPr marL="198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nb-NO" dirty="0"/>
                  <a:t>Hovedkategorier av spørsmål vi skal kunne svare på:</a:t>
                </a:r>
              </a:p>
              <a:p>
                <a:pPr lvl="1"/>
                <a:r>
                  <a:rPr lang="nb-NO" dirty="0">
                    <a:solidFill>
                      <a:schemeClr val="bg2">
                        <a:lumMod val="85000"/>
                      </a:schemeClr>
                    </a:solidFill>
                  </a:rPr>
                  <a:t>Gitt diameter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bg2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nb-NO" dirty="0">
                    <a:solidFill>
                      <a:schemeClr val="bg2">
                        <a:lumMod val="85000"/>
                      </a:schemeClr>
                    </a:solidFill>
                  </a:rPr>
                  <a:t> og vannføring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bg2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nb-NO" dirty="0">
                    <a:solidFill>
                      <a:schemeClr val="bg2">
                        <a:lumMod val="85000"/>
                      </a:schemeClr>
                    </a:solidFill>
                  </a:rPr>
                  <a:t>, bestem energitapet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solidFill>
                              <a:schemeClr val="bg2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smtClean="0">
                            <a:solidFill>
                              <a:schemeClr val="bg2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smtClean="0">
                            <a:solidFill>
                              <a:schemeClr val="bg2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endParaRPr lang="nb-NO" dirty="0">
                  <a:solidFill>
                    <a:schemeClr val="bg2">
                      <a:lumMod val="85000"/>
                    </a:schemeClr>
                  </a:solidFill>
                </a:endParaRPr>
              </a:p>
              <a:p>
                <a:pPr lvl="1"/>
                <a:r>
                  <a:rPr lang="nb-NO" dirty="0">
                    <a:solidFill>
                      <a:schemeClr val="bg2">
                        <a:lumMod val="85000"/>
                      </a:schemeClr>
                    </a:solidFill>
                  </a:rPr>
                  <a:t>Gitt diameter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bg2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nb-NO" dirty="0">
                    <a:solidFill>
                      <a:schemeClr val="bg2">
                        <a:lumMod val="85000"/>
                      </a:schemeClr>
                    </a:solidFill>
                  </a:rPr>
                  <a:t> og energitapet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solidFill>
                              <a:schemeClr val="bg2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smtClean="0">
                            <a:solidFill>
                              <a:schemeClr val="bg2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smtClean="0">
                            <a:solidFill>
                              <a:schemeClr val="bg2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dirty="0">
                    <a:solidFill>
                      <a:schemeClr val="bg2">
                        <a:lumMod val="85000"/>
                      </a:schemeClr>
                    </a:solidFill>
                  </a:rPr>
                  <a:t>, bestem vannføringen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bg2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nb-NO" dirty="0">
                  <a:solidFill>
                    <a:schemeClr val="bg2">
                      <a:lumMod val="85000"/>
                    </a:schemeClr>
                  </a:solidFill>
                </a:endParaRPr>
              </a:p>
              <a:p>
                <a:pPr lvl="1"/>
                <a:r>
                  <a:rPr lang="nb-NO" dirty="0">
                    <a:solidFill>
                      <a:schemeClr val="tx1"/>
                    </a:solidFill>
                  </a:rPr>
                  <a:t>Gitt vannføring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nb-NO" dirty="0">
                    <a:solidFill>
                      <a:schemeClr val="tx1"/>
                    </a:solidFill>
                  </a:rPr>
                  <a:t> og energitap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dirty="0">
                    <a:solidFill>
                      <a:schemeClr val="tx1"/>
                    </a:solidFill>
                  </a:rPr>
                  <a:t>, bestem diameter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Content Placeholder 3">
                <a:extLst>
                  <a:ext uri="{FF2B5EF4-FFF2-40B4-BE49-F238E27FC236}">
                    <a16:creationId xmlns:a16="http://schemas.microsoft.com/office/drawing/2014/main" id="{4C57C880-58EE-BD4D-B5EE-A43E217E48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886" y="2517798"/>
                <a:ext cx="5112000" cy="3431202"/>
              </a:xfrm>
              <a:prstGeom prst="rect">
                <a:avLst/>
              </a:prstGeom>
              <a:blipFill>
                <a:blip r:embed="rId9"/>
                <a:stretch>
                  <a:fillRect l="-1733" t="-147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91222618-B519-B047-B162-7BA7F4AE3E44}"/>
              </a:ext>
            </a:extLst>
          </p:cNvPr>
          <p:cNvSpPr txBox="1">
            <a:spLocks/>
          </p:cNvSpPr>
          <p:nvPr/>
        </p:nvSpPr>
        <p:spPr>
          <a:xfrm>
            <a:off x="779399" y="2067778"/>
            <a:ext cx="4062095" cy="4540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66000" indent="-198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4000" indent="-198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98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2000" indent="-198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14-03-2022 (EFM 10.1-10.5)</a:t>
            </a:r>
          </a:p>
        </p:txBody>
      </p:sp>
    </p:spTree>
    <p:extLst>
      <p:ext uri="{BB962C8B-B14F-4D97-AF65-F5344CB8AC3E}">
        <p14:creationId xmlns:p14="http://schemas.microsoft.com/office/powerpoint/2010/main" val="320421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Introduksjon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Kapittelet handler essensielt om hvordan man beregner energitapet (tapshøyden)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nb-NO" dirty="0"/>
                  <a:t>Energilikningen:</a:t>
                </a:r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sz="1800" dirty="0"/>
              </a:p>
              <a:p>
                <a:endParaRPr lang="nb-NO" dirty="0"/>
              </a:p>
              <a:p>
                <a:r>
                  <a:rPr lang="nb-NO" dirty="0"/>
                  <a:t>Med andre ord: Beregne hvor mye energilinja (EGL) faller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843" y="1989000"/>
            <a:ext cx="6080048" cy="3400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478766" y="3878884"/>
            <a:ext cx="341495" cy="36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23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Introduksjon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Kapittelet handler essensielt om hvordan man beregner energitapet (tapshøyden)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nb-NO" dirty="0"/>
                  <a:t>Energilikningen:</a:t>
                </a:r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sz="1800" dirty="0"/>
              </a:p>
              <a:p>
                <a:endParaRPr lang="nb-NO" dirty="0"/>
              </a:p>
              <a:p>
                <a:r>
                  <a:rPr lang="nb-NO" dirty="0"/>
                  <a:t>Vi kaller tapshøyden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 i rørstrøm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843" y="1989000"/>
            <a:ext cx="6080048" cy="3400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478766" y="3878884"/>
            <a:ext cx="341495" cy="36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B1B0EE1-A98D-D241-974F-C10BDAD15A71}"/>
                  </a:ext>
                </a:extLst>
              </p:cNvPr>
              <p:cNvSpPr txBox="1"/>
              <p:nvPr/>
            </p:nvSpPr>
            <p:spPr>
              <a:xfrm>
                <a:off x="5802838" y="4869000"/>
                <a:ext cx="1013162" cy="391582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 dirty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B1B0EE1-A98D-D241-974F-C10BDAD15A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2838" y="4869000"/>
                <a:ext cx="1013162" cy="391582"/>
              </a:xfrm>
              <a:prstGeom prst="rect">
                <a:avLst/>
              </a:prstGeom>
              <a:blipFill>
                <a:blip r:embed="rId4"/>
                <a:stretch>
                  <a:fillRect b="-6061"/>
                </a:stretch>
              </a:blipFill>
              <a:ln w="190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E3409CC-2B5A-0F4D-ABCD-7A52600FB292}"/>
              </a:ext>
            </a:extLst>
          </p:cNvPr>
          <p:cNvCxnSpPr>
            <a:cxnSpLocks/>
          </p:cNvCxnSpPr>
          <p:nvPr/>
        </p:nvCxnSpPr>
        <p:spPr>
          <a:xfrm flipH="1" flipV="1">
            <a:off x="5664000" y="4365000"/>
            <a:ext cx="377843" cy="504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381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dirty="0"/>
                  <a:t>Friskjonstapet/tapshøyden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 avhenger sterkere av hastighet</a:t>
                </a:r>
                <a:br>
                  <a:rPr lang="nb-NO" dirty="0"/>
                </a:br>
                <a:r>
                  <a:rPr lang="nb-NO" dirty="0"/>
                  <a:t>V i turbulent strømning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55814" r="-6085" b="-7674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Friksjonstapet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 avhenger av strømningsregimet</a:t>
                </a:r>
              </a:p>
              <a:p>
                <a:r>
                  <a:rPr lang="nb-NO" dirty="0"/>
                  <a:t>Laminær strømning (i dag)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∝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nb-NO" dirty="0"/>
              </a:p>
              <a:p>
                <a:r>
                  <a:rPr lang="nb-NO" dirty="0"/>
                  <a:t>Turbulent strømning, «glatte» rør: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1,75</m:t>
                        </m:r>
                      </m:sup>
                    </m:sSup>
                  </m:oMath>
                </a14:m>
                <a:endParaRPr lang="nb-NO" dirty="0"/>
              </a:p>
              <a:p>
                <a:r>
                  <a:rPr lang="nb-NO" dirty="0"/>
                  <a:t>Turbulent strømning, «ru» rør: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nb-NO" dirty="0"/>
              </a:p>
              <a:p>
                <a:r>
                  <a:rPr lang="nb-NO" dirty="0"/>
                  <a:t>Overgangssoner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 b="-234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http://www.mhhe.com/engcs/civil/finnemore/graphics/images/fin32020_ch08/Chapter8partAFigures81to820/images/fin32020_0801.jp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226" y="1917000"/>
            <a:ext cx="3563773" cy="4399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5DC4AD6-50C5-C942-B743-CDF267624B3F}"/>
              </a:ext>
            </a:extLst>
          </p:cNvPr>
          <p:cNvSpPr/>
          <p:nvPr/>
        </p:nvSpPr>
        <p:spPr>
          <a:xfrm>
            <a:off x="7032000" y="1629000"/>
            <a:ext cx="4176000" cy="4687346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59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Introduksjon og klassifisering av rørstrømning</a:t>
            </a:r>
          </a:p>
          <a:p>
            <a:r>
              <a:rPr lang="nb-NO" dirty="0" err="1"/>
              <a:t>Darcy-Weisbachs</a:t>
            </a:r>
            <a:r>
              <a:rPr lang="nb-NO" dirty="0"/>
              <a:t> likning for friksjonstap</a:t>
            </a:r>
          </a:p>
          <a:p>
            <a:r>
              <a:rPr lang="nb-NO" dirty="0"/>
              <a:t>Trykk og skjærspenning i rørstrømning</a:t>
            </a:r>
          </a:p>
          <a:p>
            <a:r>
              <a:rPr lang="nb-NO" dirty="0"/>
              <a:t>Friksjonstap i laminær rørstrømning</a:t>
            </a:r>
          </a:p>
        </p:txBody>
      </p:sp>
      <p:pic>
        <p:nvPicPr>
          <p:cNvPr id="1026" name="Picture 2" descr="https://upload.wikimedia.org/wikipedia/commons/9/9a/HooverDamFrontWater.jpg">
            <a:extLst>
              <a:ext uri="{FF2B5EF4-FFF2-40B4-BE49-F238E27FC236}">
                <a16:creationId xmlns:a16="http://schemas.microsoft.com/office/drawing/2014/main" id="{F410EF51-E82F-4103-BD4C-1B2CE11DF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82" y="-10800"/>
            <a:ext cx="5401218" cy="68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272000" y="6551390"/>
            <a:ext cx="187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/>
              <a:t>U.S. </a:t>
            </a:r>
            <a:r>
              <a:rPr lang="nb-NO" sz="1050" dirty="0" err="1"/>
              <a:t>Bureau</a:t>
            </a:r>
            <a:r>
              <a:rPr lang="nb-NO" sz="1050" dirty="0"/>
              <a:t> </a:t>
            </a:r>
            <a:r>
              <a:rPr lang="nb-NO" sz="1050" dirty="0" err="1"/>
              <a:t>of</a:t>
            </a:r>
            <a:r>
              <a:rPr lang="nb-NO" sz="1050" dirty="0"/>
              <a:t> </a:t>
            </a:r>
            <a:r>
              <a:rPr lang="nb-NO" sz="1050" dirty="0" err="1"/>
              <a:t>Reclamation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61471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Fra tidligere: Laminær og turbulent strømning i rør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Laminær strømning: Partikkelbanene er glatte og fine – strømningen foregår «lagvis»</a:t>
            </a:r>
          </a:p>
          <a:p>
            <a:r>
              <a:rPr lang="nb-NO" dirty="0"/>
              <a:t>Turbulent strømning: Partikkelbanene er uregelmessige – strømningen er preget av virvler av ulike størrelser</a:t>
            </a:r>
          </a:p>
          <a:p>
            <a:r>
              <a:rPr lang="nb-NO" dirty="0"/>
              <a:t>Figur viser fargestoff i glassrør:</a:t>
            </a:r>
          </a:p>
          <a:p>
            <a:pPr lvl="1"/>
            <a:r>
              <a:rPr lang="nb-NO" dirty="0"/>
              <a:t>b) lavt Reynoldstall</a:t>
            </a:r>
          </a:p>
          <a:p>
            <a:pPr lvl="1"/>
            <a:r>
              <a:rPr lang="nb-NO" dirty="0"/>
              <a:t>c) høyt Reynoldstall</a:t>
            </a:r>
          </a:p>
          <a:p>
            <a:pPr lvl="1"/>
            <a:r>
              <a:rPr lang="nb-NO" dirty="0"/>
              <a:t>d) høyt Reynoldstall øyeblikksbilde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071846"/>
            <a:ext cx="5111750" cy="3776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820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Reynoldstallet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Strømningsregimet karakteriseres med Reynoldstallet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𝑉𝐷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𝑉𝐷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acc>
                            <m:accPr>
                              <m:chr m:val="̇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Boka skriver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/>
                  <a:t> for å understreke at diameteren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nb-NO" dirty="0"/>
                  <a:t> er lengdeskalaen som brukes</a:t>
                </a:r>
              </a:p>
              <a:p>
                <a:r>
                  <a:rPr lang="nb-NO" dirty="0"/>
                  <a:t>Reynoldstallet er forholdet mellom «treghetskrefter»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nb-NO" dirty="0"/>
                  <a:t>) og viskøse krefter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sz="2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𝑉𝐷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𝑉𝐷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𝑉𝐷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2970" b="-190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071846"/>
            <a:ext cx="5111750" cy="3776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835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Reynoldstallet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>
                  <a:lnSpc>
                    <a:spcPts val="2200"/>
                  </a:lnSpc>
                </a:pPr>
                <a:r>
                  <a:rPr lang="nb-NO" sz="2400" dirty="0"/>
                  <a:t>Skillet mellom laminær og turbulent strømning er ikke helt skarpt</a:t>
                </a:r>
              </a:p>
              <a:p>
                <a:pPr>
                  <a:lnSpc>
                    <a:spcPts val="2200"/>
                  </a:lnSpc>
                </a:pPr>
                <a:r>
                  <a:rPr lang="nb-NO" sz="2400" dirty="0"/>
                  <a:t>Lærebok:</a:t>
                </a:r>
              </a:p>
              <a:p>
                <a:pPr lvl="1">
                  <a:lnSpc>
                    <a:spcPts val="2200"/>
                  </a:lnSpc>
                </a:pPr>
                <a:r>
                  <a:rPr lang="nb-NO" sz="2400" dirty="0"/>
                  <a:t>Laminær ved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400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sz="24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nb-NO" sz="2400" i="1">
                        <a:latin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400" dirty="0"/>
              </a:p>
              <a:p>
                <a:pPr lvl="1">
                  <a:lnSpc>
                    <a:spcPts val="2200"/>
                  </a:lnSpc>
                </a:pPr>
                <a:r>
                  <a:rPr lang="nb-NO" sz="2400" dirty="0"/>
                  <a:t>Overgang ved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40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mellom</a:t>
                </a:r>
                <a:r>
                  <a:rPr lang="en-US" sz="2400" dirty="0"/>
                  <a:t> 2000 </a:t>
                </a:r>
                <a:r>
                  <a:rPr lang="en-US" sz="2400" dirty="0" err="1"/>
                  <a:t>og</a:t>
                </a:r>
                <a:r>
                  <a:rPr lang="en-US" sz="2400" dirty="0"/>
                  <a:t> 3000</a:t>
                </a:r>
              </a:p>
              <a:p>
                <a:pPr lvl="1">
                  <a:lnSpc>
                    <a:spcPts val="2200"/>
                  </a:lnSpc>
                </a:pPr>
                <a:r>
                  <a:rPr lang="nb-NO" sz="2400" dirty="0"/>
                  <a:t>Turbulent ved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400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nb-NO" sz="2400" i="1">
                        <a:latin typeface="Cambria Math" panose="02040503050406030204" pitchFamily="18" charset="0"/>
                      </a:rPr>
                      <m:t>300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dirty="0"/>
              </a:p>
              <a:p>
                <a:pPr>
                  <a:lnSpc>
                    <a:spcPts val="2200"/>
                  </a:lnSpc>
                </a:pPr>
                <a:r>
                  <a:rPr lang="nb-NO" sz="2400" dirty="0"/>
                  <a:t>Vanlig oppgitt skille: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2400">
                            <a:latin typeface="Cambria Math" panose="02040503050406030204" pitchFamily="18" charset="0"/>
                          </a:rPr>
                          <m:t>Re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cr</m:t>
                        </m:r>
                      </m:sub>
                    </m:sSub>
                    <m:r>
                      <a:rPr lang="nb-NO" sz="2400" i="1">
                        <a:latin typeface="Cambria Math" panose="02040503050406030204" pitchFamily="18" charset="0"/>
                      </a:rPr>
                      <m:t>=2300</m:t>
                    </m:r>
                  </m:oMath>
                </a14:m>
                <a:endParaRPr lang="en-US" sz="2400" dirty="0"/>
              </a:p>
              <a:p>
                <a:pPr>
                  <a:lnSpc>
                    <a:spcPts val="2000"/>
                  </a:lnSpc>
                </a:pPr>
                <a:endParaRPr lang="en-US" sz="2000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218" t="-3812" r="-24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071846"/>
            <a:ext cx="5111750" cy="3776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EE08E41-B1C0-844B-BAA5-A8770D610D32}"/>
              </a:ext>
            </a:extLst>
          </p:cNvPr>
          <p:cNvSpPr txBox="1"/>
          <p:nvPr/>
        </p:nvSpPr>
        <p:spPr>
          <a:xfrm>
            <a:off x="8908245" y="4293000"/>
            <a:ext cx="21307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Re &lt; 2000 (laminært)</a:t>
            </a:r>
          </a:p>
        </p:txBody>
      </p:sp>
    </p:spTree>
    <p:extLst>
      <p:ext uri="{BB962C8B-B14F-4D97-AF65-F5344CB8AC3E}">
        <p14:creationId xmlns:p14="http://schemas.microsoft.com/office/powerpoint/2010/main" val="341244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Reynoldstallet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>
                  <a:lnSpc>
                    <a:spcPts val="2200"/>
                  </a:lnSpc>
                </a:pPr>
                <a:r>
                  <a:rPr lang="nb-NO" sz="2400" dirty="0"/>
                  <a:t>Skillet mellom laminær og turbulent strømning er ikke helt skarpt</a:t>
                </a:r>
              </a:p>
              <a:p>
                <a:pPr>
                  <a:lnSpc>
                    <a:spcPts val="2200"/>
                  </a:lnSpc>
                </a:pPr>
                <a:r>
                  <a:rPr lang="nb-NO" sz="2400" dirty="0"/>
                  <a:t>Lærebok:</a:t>
                </a:r>
              </a:p>
              <a:p>
                <a:pPr lvl="1">
                  <a:lnSpc>
                    <a:spcPts val="2200"/>
                  </a:lnSpc>
                </a:pPr>
                <a:r>
                  <a:rPr lang="nb-NO" sz="2400" dirty="0"/>
                  <a:t>Laminær ved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400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sz="24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nb-NO" sz="2400" i="1">
                        <a:latin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400" dirty="0"/>
              </a:p>
              <a:p>
                <a:pPr lvl="1">
                  <a:lnSpc>
                    <a:spcPts val="2200"/>
                  </a:lnSpc>
                </a:pPr>
                <a:r>
                  <a:rPr lang="nb-NO" sz="2400" dirty="0"/>
                  <a:t>Overgang ved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40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mellom</a:t>
                </a:r>
                <a:r>
                  <a:rPr lang="en-US" sz="2400" dirty="0"/>
                  <a:t> 2000 </a:t>
                </a:r>
                <a:r>
                  <a:rPr lang="en-US" sz="2400" dirty="0" err="1"/>
                  <a:t>og</a:t>
                </a:r>
                <a:r>
                  <a:rPr lang="en-US" sz="2400" dirty="0"/>
                  <a:t> 3000</a:t>
                </a:r>
              </a:p>
              <a:p>
                <a:pPr lvl="1">
                  <a:lnSpc>
                    <a:spcPts val="2200"/>
                  </a:lnSpc>
                </a:pPr>
                <a:r>
                  <a:rPr lang="nb-NO" sz="2400" dirty="0"/>
                  <a:t>Turbulent ved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400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nb-NO" sz="2400" i="1">
                        <a:latin typeface="Cambria Math" panose="02040503050406030204" pitchFamily="18" charset="0"/>
                      </a:rPr>
                      <m:t>300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dirty="0"/>
              </a:p>
              <a:p>
                <a:pPr>
                  <a:lnSpc>
                    <a:spcPts val="2200"/>
                  </a:lnSpc>
                </a:pPr>
                <a:r>
                  <a:rPr lang="nb-NO" sz="2400" dirty="0"/>
                  <a:t>Vanlig oppgitt skille: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2400">
                            <a:latin typeface="Cambria Math" panose="02040503050406030204" pitchFamily="18" charset="0"/>
                          </a:rPr>
                          <m:t>Re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cr</m:t>
                        </m:r>
                      </m:sub>
                    </m:sSub>
                    <m:r>
                      <a:rPr lang="nb-NO" sz="2400" i="1">
                        <a:latin typeface="Cambria Math" panose="02040503050406030204" pitchFamily="18" charset="0"/>
                      </a:rPr>
                      <m:t>=2300</m:t>
                    </m:r>
                  </m:oMath>
                </a14:m>
                <a:endParaRPr lang="en-US" sz="2400" dirty="0"/>
              </a:p>
              <a:p>
                <a:pPr>
                  <a:lnSpc>
                    <a:spcPts val="2000"/>
                  </a:lnSpc>
                </a:pPr>
                <a:endParaRPr lang="en-US" sz="2000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218" t="-3812" r="-24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071846"/>
            <a:ext cx="5111750" cy="3776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EE08E41-B1C0-844B-BAA5-A8770D610D32}"/>
              </a:ext>
            </a:extLst>
          </p:cNvPr>
          <p:cNvSpPr txBox="1"/>
          <p:nvPr/>
        </p:nvSpPr>
        <p:spPr>
          <a:xfrm>
            <a:off x="8908245" y="4293000"/>
            <a:ext cx="21307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Re &lt; 2000 (laminært)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1A5B34-9FF5-6D4A-9FDE-D898A33D88B6}"/>
              </a:ext>
            </a:extLst>
          </p:cNvPr>
          <p:cNvSpPr txBox="1"/>
          <p:nvPr/>
        </p:nvSpPr>
        <p:spPr>
          <a:xfrm>
            <a:off x="8908244" y="4901319"/>
            <a:ext cx="28200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2000 &lt;Re &lt; 3000 (overgang)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9C2741-4A1A-CE4B-9574-EB8E548C358F}"/>
              </a:ext>
            </a:extLst>
          </p:cNvPr>
          <p:cNvSpPr/>
          <p:nvPr/>
        </p:nvSpPr>
        <p:spPr>
          <a:xfrm>
            <a:off x="8328000" y="4631554"/>
            <a:ext cx="504000" cy="43904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148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Reynoldstallet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>
                  <a:lnSpc>
                    <a:spcPts val="2200"/>
                  </a:lnSpc>
                </a:pPr>
                <a:r>
                  <a:rPr lang="nb-NO" sz="2400" dirty="0"/>
                  <a:t>Skillet mellom laminær og turbulent strømning er ikke helt skarpt</a:t>
                </a:r>
              </a:p>
              <a:p>
                <a:pPr>
                  <a:lnSpc>
                    <a:spcPts val="2200"/>
                  </a:lnSpc>
                </a:pPr>
                <a:r>
                  <a:rPr lang="nb-NO" sz="2400" dirty="0"/>
                  <a:t>Lærebok:</a:t>
                </a:r>
              </a:p>
              <a:p>
                <a:pPr lvl="1">
                  <a:lnSpc>
                    <a:spcPts val="2200"/>
                  </a:lnSpc>
                </a:pPr>
                <a:r>
                  <a:rPr lang="nb-NO" sz="2400" dirty="0"/>
                  <a:t>Laminær ved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400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sz="24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nb-NO" sz="2400" i="1">
                        <a:latin typeface="Cambria Math" panose="02040503050406030204" pitchFamily="18" charset="0"/>
                      </a:rPr>
                      <m:t>00</m:t>
                    </m:r>
                  </m:oMath>
                </a14:m>
                <a:endParaRPr lang="en-US" sz="2400" dirty="0"/>
              </a:p>
              <a:p>
                <a:pPr lvl="1">
                  <a:lnSpc>
                    <a:spcPts val="2200"/>
                  </a:lnSpc>
                </a:pPr>
                <a:r>
                  <a:rPr lang="nb-NO" sz="2400" dirty="0"/>
                  <a:t>Overgang ved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40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mellom</a:t>
                </a:r>
                <a:r>
                  <a:rPr lang="en-US" sz="2400" dirty="0"/>
                  <a:t> 2000 </a:t>
                </a:r>
                <a:r>
                  <a:rPr lang="en-US" sz="2400" dirty="0" err="1"/>
                  <a:t>og</a:t>
                </a:r>
                <a:r>
                  <a:rPr lang="en-US" sz="2400" dirty="0"/>
                  <a:t> 3000</a:t>
                </a:r>
              </a:p>
              <a:p>
                <a:pPr lvl="1">
                  <a:lnSpc>
                    <a:spcPts val="2200"/>
                  </a:lnSpc>
                </a:pPr>
                <a:r>
                  <a:rPr lang="nb-NO" sz="2400" dirty="0"/>
                  <a:t>Turbulent ved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400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nb-NO" sz="2400" i="1">
                        <a:latin typeface="Cambria Math" panose="02040503050406030204" pitchFamily="18" charset="0"/>
                      </a:rPr>
                      <m:t>300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dirty="0"/>
              </a:p>
              <a:p>
                <a:pPr>
                  <a:lnSpc>
                    <a:spcPts val="2200"/>
                  </a:lnSpc>
                </a:pPr>
                <a:r>
                  <a:rPr lang="nb-NO" sz="2400" dirty="0"/>
                  <a:t>Vanlig oppgitt skille: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sz="2400">
                            <a:latin typeface="Cambria Math" panose="02040503050406030204" pitchFamily="18" charset="0"/>
                          </a:rPr>
                          <m:t>Re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cr</m:t>
                        </m:r>
                      </m:sub>
                    </m:sSub>
                    <m:r>
                      <a:rPr lang="nb-NO" sz="2400" i="1">
                        <a:latin typeface="Cambria Math" panose="02040503050406030204" pitchFamily="18" charset="0"/>
                      </a:rPr>
                      <m:t>=2300</m:t>
                    </m:r>
                  </m:oMath>
                </a14:m>
                <a:endParaRPr lang="en-US" sz="2400" dirty="0"/>
              </a:p>
              <a:p>
                <a:pPr>
                  <a:lnSpc>
                    <a:spcPts val="2000"/>
                  </a:lnSpc>
                </a:pPr>
                <a:endParaRPr lang="en-US" sz="2000" dirty="0"/>
              </a:p>
            </p:txBody>
          </p:sp>
        </mc:Choice>
        <mc:Fallback xmlns=""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218" t="-3812" r="-24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071846"/>
            <a:ext cx="5111750" cy="3776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EE08E41-B1C0-844B-BAA5-A8770D610D32}"/>
              </a:ext>
            </a:extLst>
          </p:cNvPr>
          <p:cNvSpPr txBox="1"/>
          <p:nvPr/>
        </p:nvSpPr>
        <p:spPr>
          <a:xfrm>
            <a:off x="8908245" y="4293000"/>
            <a:ext cx="21307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Re &lt; 2000 (laminært)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1A5B34-9FF5-6D4A-9FDE-D898A33D88B6}"/>
              </a:ext>
            </a:extLst>
          </p:cNvPr>
          <p:cNvSpPr txBox="1"/>
          <p:nvPr/>
        </p:nvSpPr>
        <p:spPr>
          <a:xfrm>
            <a:off x="8873322" y="5070596"/>
            <a:ext cx="21307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b="1" dirty="0"/>
              <a:t>Re &lt; 3000 </a:t>
            </a:r>
            <a:r>
              <a:rPr lang="nb-NO" sz="1600" dirty="0"/>
              <a:t>(turbulent)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9C2741-4A1A-CE4B-9574-EB8E548C358F}"/>
              </a:ext>
            </a:extLst>
          </p:cNvPr>
          <p:cNvSpPr/>
          <p:nvPr/>
        </p:nvSpPr>
        <p:spPr>
          <a:xfrm>
            <a:off x="8908243" y="4631554"/>
            <a:ext cx="1375081" cy="43904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882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Reynolds originale tegninger</a:t>
            </a:r>
            <a:endParaRPr lang="en-US" dirty="0"/>
          </a:p>
        </p:txBody>
      </p:sp>
      <p:pic>
        <p:nvPicPr>
          <p:cNvPr id="7" name="Picture 2" descr="https://upload.wikimedia.org/wikipedia/commons/thumb/f/f3/Reynolds_fluid_turbulence_experiment_1883.jpg/1024px-Reynolds_fluid_turbulence_experiment_1883.jpg"/>
          <p:cNvPicPr>
            <a:picLocks noGrp="1" noChangeAspect="1" noChangeArrowheads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31" y="1800225"/>
            <a:ext cx="4467937" cy="431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upload.wikimedia.org/wikipedia/commons/thumb/1/12/Reynolds_observations_turbulence_1883.svg/1280px-Reynolds_observations_turbulence_1883.svg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877" y="1800225"/>
            <a:ext cx="4936672" cy="431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7325" y="6421407"/>
            <a:ext cx="12960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dirty="0"/>
              <a:t>Wikipedia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69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Reynoldsapparatet i labben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F2424E2-0912-442C-A39A-DB57F3295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00" y="2062330"/>
            <a:ext cx="1257657" cy="446288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E86A8C9-3A32-4BB7-88CB-0C4E0E5420B0}"/>
              </a:ext>
            </a:extLst>
          </p:cNvPr>
          <p:cNvSpPr txBox="1"/>
          <p:nvPr/>
        </p:nvSpPr>
        <p:spPr>
          <a:xfrm>
            <a:off x="275255" y="1584359"/>
            <a:ext cx="28687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Parabelformet hastighetsprofil i laminær rørstrømning</a:t>
            </a:r>
            <a:endParaRPr lang="en-US" sz="1200" dirty="0"/>
          </a:p>
        </p:txBody>
      </p:sp>
      <p:pic>
        <p:nvPicPr>
          <p:cNvPr id="11" name="Picture 10" descr="Diagram, engineering drawing&#10;&#10;Description automatically generated">
            <a:extLst>
              <a:ext uri="{FF2B5EF4-FFF2-40B4-BE49-F238E27FC236}">
                <a16:creationId xmlns:a16="http://schemas.microsoft.com/office/drawing/2014/main" id="{4465865A-2307-A443-B4EA-9EBE1E4AEB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57064"/>
          <a:stretch/>
        </p:blipFill>
        <p:spPr>
          <a:xfrm rot="5400000">
            <a:off x="367994" y="3502606"/>
            <a:ext cx="4540176" cy="16402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7A9DD5A-6410-A945-A877-B767A4EACBB5}"/>
              </a:ext>
            </a:extLst>
          </p:cNvPr>
          <p:cNvSpPr txBox="1"/>
          <p:nvPr/>
        </p:nvSpPr>
        <p:spPr>
          <a:xfrm>
            <a:off x="40797" y="6564971"/>
            <a:ext cx="24240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Bilde fra Creative </a:t>
            </a:r>
            <a:r>
              <a:rPr lang="nb-NO" sz="1400" dirty="0" err="1"/>
              <a:t>Commons</a:t>
            </a:r>
            <a:endParaRPr lang="nb-NO" sz="1400" dirty="0"/>
          </a:p>
        </p:txBody>
      </p:sp>
      <p:pic>
        <p:nvPicPr>
          <p:cNvPr id="15" name="Picture 2" descr="https://upload.wikimedia.org/wikipedia/commons/thumb/1/12/Reynolds_observations_turbulence_1883.svg/1280px-Reynolds_observations_turbulence_1883.svg.png">
            <a:extLst>
              <a:ext uri="{FF2B5EF4-FFF2-40B4-BE49-F238E27FC236}">
                <a16:creationId xmlns:a16="http://schemas.microsoft.com/office/drawing/2014/main" id="{15955E8E-FCA7-904D-A933-3A9B8B5C417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180" y="2205000"/>
            <a:ext cx="3373715" cy="29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7CDF92E-DD90-E344-853B-74B2FE0AFD8F}"/>
              </a:ext>
            </a:extLst>
          </p:cNvPr>
          <p:cNvSpPr/>
          <p:nvPr/>
        </p:nvSpPr>
        <p:spPr>
          <a:xfrm>
            <a:off x="3458185" y="2052620"/>
            <a:ext cx="3241515" cy="10163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064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Reynoldsapparatet i labben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F2424E2-0912-442C-A39A-DB57F3295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00" y="2062330"/>
            <a:ext cx="1257657" cy="446288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E86A8C9-3A32-4BB7-88CB-0C4E0E5420B0}"/>
              </a:ext>
            </a:extLst>
          </p:cNvPr>
          <p:cNvSpPr txBox="1"/>
          <p:nvPr/>
        </p:nvSpPr>
        <p:spPr>
          <a:xfrm>
            <a:off x="275255" y="1584359"/>
            <a:ext cx="28687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Parabelformet hastighetsprofil i laminær rørstrømning</a:t>
            </a:r>
            <a:endParaRPr lang="en-US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A9DD5A-6410-A945-A877-B767A4EACBB5}"/>
              </a:ext>
            </a:extLst>
          </p:cNvPr>
          <p:cNvSpPr txBox="1"/>
          <p:nvPr/>
        </p:nvSpPr>
        <p:spPr>
          <a:xfrm>
            <a:off x="40797" y="6564971"/>
            <a:ext cx="24240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Bilde fra Creative </a:t>
            </a:r>
            <a:r>
              <a:rPr lang="nb-NO" sz="1400" dirty="0" err="1"/>
              <a:t>Commons</a:t>
            </a:r>
            <a:endParaRPr lang="nb-NO" sz="14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5ADE925-7660-F541-A394-F183CE674E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8000" y="1701000"/>
            <a:ext cx="1640205" cy="48102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517E759-BA2D-7740-A53B-319648A3E6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127"/>
          <a:stretch/>
        </p:blipFill>
        <p:spPr>
          <a:xfrm>
            <a:off x="8716505" y="1703842"/>
            <a:ext cx="1226191" cy="481660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5EC0C32-795B-5E4C-AB30-A24DE0FD5A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15920" y="1709021"/>
            <a:ext cx="1640206" cy="4816606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C48E07E-542E-7D42-9B2B-6CE3AFBA3DA8}"/>
              </a:ext>
            </a:extLst>
          </p:cNvPr>
          <p:cNvCxnSpPr/>
          <p:nvPr/>
        </p:nvCxnSpPr>
        <p:spPr>
          <a:xfrm>
            <a:off x="7032000" y="1413000"/>
            <a:ext cx="4320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83C81BA-D08B-5E4F-A15B-D2FBCD22B4F8}"/>
                  </a:ext>
                </a:extLst>
              </p:cNvPr>
              <p:cNvSpPr txBox="1"/>
              <p:nvPr/>
            </p:nvSpPr>
            <p:spPr>
              <a:xfrm>
                <a:off x="8623651" y="1007013"/>
                <a:ext cx="1411898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Økende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i="0" dirty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83C81BA-D08B-5E4F-A15B-D2FBCD22B4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3651" y="1007013"/>
                <a:ext cx="1411898" cy="369332"/>
              </a:xfrm>
              <a:prstGeom prst="rect">
                <a:avLst/>
              </a:prstGeom>
              <a:blipFill>
                <a:blip r:embed="rId6"/>
                <a:stretch>
                  <a:fillRect l="-4464" t="-6667" b="-2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B64F7-6A6B-1442-926F-A3CDAF472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21" name="Picture 2" descr="https://upload.wikimedia.org/wikipedia/commons/thumb/1/12/Reynolds_observations_turbulence_1883.svg/1280px-Reynolds_observations_turbulence_1883.svg.png">
            <a:extLst>
              <a:ext uri="{FF2B5EF4-FFF2-40B4-BE49-F238E27FC236}">
                <a16:creationId xmlns:a16="http://schemas.microsoft.com/office/drawing/2014/main" id="{E96B26DC-B26E-1E47-9306-D8F7D020C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180" y="2205000"/>
            <a:ext cx="3373715" cy="29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236FB14-775F-9B46-B794-BDBC60382BFC}"/>
              </a:ext>
            </a:extLst>
          </p:cNvPr>
          <p:cNvSpPr/>
          <p:nvPr/>
        </p:nvSpPr>
        <p:spPr>
          <a:xfrm>
            <a:off x="3395243" y="3317636"/>
            <a:ext cx="3241515" cy="18393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1476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Utvikling av grensesjikt, som gir opphav til hastighetsprofilet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Når et fluid strømmer inn i et rør, trengs det en viss strømningslengde for å oppnå et stabilt hastighetsprofil</a:t>
            </a:r>
          </a:p>
          <a:p>
            <a:pPr lvl="1"/>
            <a:r>
              <a:rPr lang="nb-NO" dirty="0"/>
              <a:t>Grensesjiktene vokser fra hver side av røret til de møtes i sentrum</a:t>
            </a:r>
          </a:p>
          <a:p>
            <a:pPr lvl="1"/>
            <a:r>
              <a:rPr lang="nb-NO" dirty="0"/>
              <a:t>Gjelder enten det stabile profilet er laminært eller turbulent</a:t>
            </a:r>
          </a:p>
          <a:p>
            <a:pPr lvl="1"/>
            <a:r>
              <a:rPr lang="nb-NO" dirty="0"/>
              <a:t>Skjærspenningen er høyere i utviklingssonen enn i den stabile sonen pga. høyere hastighetsgradienter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000" y="2497691"/>
            <a:ext cx="5859022" cy="3600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059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dirty="0"/>
                  <a:t>Innløpslengden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nb-NO" dirty="0"/>
                  <a:t> avhenger av om </a:t>
                </a:r>
                <a:r>
                  <a:rPr lang="nb-NO" dirty="0" err="1"/>
                  <a:t>str;mningen</a:t>
                </a:r>
                <a:r>
                  <a:rPr lang="nb-NO" dirty="0"/>
                  <a:t> er laminær </a:t>
                </a:r>
                <a:br>
                  <a:rPr lang="nb-NO" dirty="0"/>
                </a:br>
                <a:r>
                  <a:rPr lang="nb-NO" dirty="0"/>
                  <a:t>eller turbulent, og av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𝑅𝑒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53488" r="-3704" b="-7441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Avstanden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nb-NO" dirty="0"/>
                  <a:t> fra innløpet til der hastighetsprofilet er </a:t>
                </a:r>
                <a:r>
                  <a:rPr lang="nb-NO" i="1" dirty="0"/>
                  <a:t>fullt utviklet </a:t>
                </a:r>
                <a:r>
                  <a:rPr lang="nb-NO" dirty="0"/>
                  <a:t>(gjelder for situasjonen vist i figuren med sirkulært rør, innløp fra basseng)</a:t>
                </a:r>
                <a:endParaRPr lang="nb-NO" i="1" dirty="0"/>
              </a:p>
              <a:p>
                <a:r>
                  <a:rPr lang="nb-NO" dirty="0"/>
                  <a:t>Laminær strømning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&lt;2000)</m:t>
                    </m:r>
                  </m:oMath>
                </a14:m>
                <a:r>
                  <a:rPr lang="nb-NO" dirty="0"/>
                  <a:t>:</a:t>
                </a:r>
              </a:p>
              <a:p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=0,05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Re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Turbulent strømning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&gt;3</m:t>
                    </m:r>
                    <m:r>
                      <a:rPr lang="nb-NO">
                        <a:latin typeface="Cambria Math" panose="02040503050406030204" pitchFamily="18" charset="0"/>
                      </a:rPr>
                      <m:t>000)</m:t>
                    </m:r>
                  </m:oMath>
                </a14:m>
                <a:r>
                  <a:rPr lang="nb-NO" dirty="0"/>
                  <a:t>:</a:t>
                </a:r>
              </a:p>
              <a:p>
                <a:pPr lvl="1"/>
                <a:r>
                  <a:rPr lang="nb-NO" dirty="0"/>
                  <a:t>Læreboka: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=50</m:t>
                    </m:r>
                  </m:oMath>
                </a14:m>
                <a:endParaRPr lang="nb-NO" dirty="0"/>
              </a:p>
              <a:p>
                <a:pPr lvl="1"/>
                <a:r>
                  <a:rPr lang="nb-NO" dirty="0"/>
                  <a:t>Andre lærebøker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  <m:r>
                      <a:rPr lang="nb-NO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dirty="0"/>
                  <a:t>:</a:t>
                </a:r>
              </a:p>
              <a:p>
                <a:pPr marL="4680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=1,6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p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 r="-4703" b="-2844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5D061-0C40-D043-AF3D-E3FC885058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41AAC0FF-0A7E-9942-BD7B-97BBC818B1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000" y="2497691"/>
            <a:ext cx="5859022" cy="3600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514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Løsning: </a:t>
            </a:r>
            <a:r>
              <a:rPr lang="nb-NO" dirty="0" err="1"/>
              <a:t>Kahoot</a:t>
            </a:r>
            <a:r>
              <a:rPr lang="nb-NO" dirty="0"/>
              <a:t>! 1: Utvikling av hastighetsprofilet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Det trengs en (forholdsvis) større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nb-NO" dirty="0"/>
                  <a:t> for laminær strømning fordi tykkelsen til grensesjiktet vokser saktere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346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0" y="2709000"/>
            <a:ext cx="5111750" cy="314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983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Utvikling av hastighetsprofilet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Det trengs en (forholdsvis) større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nb-NO" dirty="0"/>
                  <a:t> for laminær strømning fordi tykkelsen til grensesjiktet vokser saktere</a:t>
                </a:r>
              </a:p>
              <a:p>
                <a:r>
                  <a:rPr lang="nb-NO" dirty="0"/>
                  <a:t>Energitapsformlene vi lærer i TPS200 gjelder for fullt utviklet strømning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346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0" y="2709000"/>
            <a:ext cx="5111750" cy="314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301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Utvikling av hastighetsprofilet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Det trengs en (forholdsvis) større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nb-NO" dirty="0"/>
                  <a:t> for laminær strømning fordi tykkelsen til grensesjiktet vokser saktere</a:t>
                </a:r>
              </a:p>
              <a:p>
                <a:r>
                  <a:rPr lang="nb-NO" dirty="0"/>
                  <a:t>Energitapsformlene vi lærer i TPS200 gjelder for fullt utviklet strømning</a:t>
                </a:r>
              </a:p>
              <a:p>
                <a:r>
                  <a:rPr lang="nb-NO" dirty="0"/>
                  <a:t>Det ekstra tapet ved innløpet til røret tas vanligvis hensyn til ved hjelp av en singulærtapskoeffisient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346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0" y="2709000"/>
            <a:ext cx="5111750" cy="314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6175056-7EDF-9A41-9017-500736EC3553}"/>
              </a:ext>
            </a:extLst>
          </p:cNvPr>
          <p:cNvSpPr/>
          <p:nvPr/>
        </p:nvSpPr>
        <p:spPr>
          <a:xfrm>
            <a:off x="6816000" y="2925000"/>
            <a:ext cx="720000" cy="1008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605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10.1 – Innløpslengden ved luftstrømning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Vi har et rør som vist</a:t>
                </a:r>
              </a:p>
              <a:p>
                <a:r>
                  <a:rPr lang="nb-NO" dirty="0"/>
                  <a:t>Det strømmer</a:t>
                </a:r>
              </a:p>
              <a:p>
                <a:pPr lvl="1"/>
                <a:r>
                  <a:rPr lang="nb-NO" dirty="0"/>
                  <a:t>Luft: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=1.79⋅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nb-NO" dirty="0"/>
              </a:p>
              <a:p>
                <a:r>
                  <a:rPr lang="nb-NO" dirty="0"/>
                  <a:t>Er strømningen laminær eller turbulent?</a:t>
                </a:r>
              </a:p>
              <a:p>
                <a:r>
                  <a:rPr lang="nb-NO" dirty="0"/>
                  <a:t>Hva blir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401"/>
          <a:stretch/>
        </p:blipFill>
        <p:spPr bwMode="auto">
          <a:xfrm>
            <a:off x="4872000" y="3858394"/>
            <a:ext cx="6797687" cy="1091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7BCE926-6414-8A46-B216-8AEF38F7A35E}"/>
                  </a:ext>
                </a:extLst>
              </p:cNvPr>
              <p:cNvSpPr txBox="1"/>
              <p:nvPr/>
            </p:nvSpPr>
            <p:spPr>
              <a:xfrm>
                <a:off x="553916" y="5778998"/>
                <a:ext cx="4219810" cy="9970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Re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𝑉𝐷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𝑉𝐷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4</m:t>
                          </m:r>
                          <m:acc>
                            <m:accPr>
                              <m:chr m:val="̇"/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7BCE926-6414-8A46-B216-8AEF38F7A3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16" y="5778998"/>
                <a:ext cx="4219810" cy="997004"/>
              </a:xfrm>
              <a:prstGeom prst="rect">
                <a:avLst/>
              </a:prstGeom>
              <a:blipFill>
                <a:blip r:embed="rId4"/>
                <a:stretch>
                  <a:fillRect b="-63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173AA19-1C0D-D442-94FF-57EE77BE2CB1}"/>
                  </a:ext>
                </a:extLst>
              </p:cNvPr>
              <p:cNvSpPr txBox="1"/>
              <p:nvPr/>
            </p:nvSpPr>
            <p:spPr>
              <a:xfrm>
                <a:off x="6371741" y="4638546"/>
                <a:ext cx="4160819" cy="1168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:r>
                  <a:rPr lang="nb-NO" sz="2000" dirty="0"/>
                  <a:t>Laminær (Re&lt;2000)</a:t>
                </a:r>
                <a:r>
                  <a:rPr lang="nb-NO" dirty="0"/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4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nb-NO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num>
                      <m:den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𝐷</m:t>
                        </m:r>
                      </m:den>
                    </m:f>
                    <m:r>
                      <a:rPr lang="nb-NO" sz="2400" i="1">
                        <a:latin typeface="Cambria Math" panose="02040503050406030204" pitchFamily="18" charset="0"/>
                      </a:rPr>
                      <m:t>=0,05</m:t>
                    </m:r>
                    <m:r>
                      <m:rPr>
                        <m:sty m:val="p"/>
                      </m:rPr>
                      <a:rPr lang="nb-NO" sz="240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endParaRPr lang="nb-NO" sz="2400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173AA19-1C0D-D442-94FF-57EE77BE2C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741" y="4638546"/>
                <a:ext cx="4160819" cy="1168846"/>
              </a:xfrm>
              <a:prstGeom prst="rect">
                <a:avLst/>
              </a:prstGeom>
              <a:blipFill>
                <a:blip r:embed="rId5"/>
                <a:stretch>
                  <a:fillRect l="-152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9F532FD-8DB5-014D-920B-5EF8E5E27006}"/>
                  </a:ext>
                </a:extLst>
              </p:cNvPr>
              <p:cNvSpPr txBox="1"/>
              <p:nvPr/>
            </p:nvSpPr>
            <p:spPr>
              <a:xfrm>
                <a:off x="5851771" y="5498844"/>
                <a:ext cx="609845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1"/>
                <a:r>
                  <a:rPr lang="nb-NO" sz="2000" dirty="0"/>
                  <a:t>Turbulent (Re&gt;3000):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num>
                      <m:den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den>
                    </m:f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=50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9F532FD-8DB5-014D-920B-5EF8E5E270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1771" y="5498844"/>
                <a:ext cx="6098458" cy="461665"/>
              </a:xfrm>
              <a:prstGeom prst="rect">
                <a:avLst/>
              </a:prstGeom>
              <a:blipFill>
                <a:blip r:embed="rId6"/>
                <a:stretch>
                  <a:fillRect t="-121053" b="-18684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296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10.1 – løsning (luft)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  <a:p>
                <a:r>
                  <a:rPr lang="en-US" dirty="0" err="1"/>
                  <a:t>Reynoldstall</a:t>
                </a:r>
                <a:r>
                  <a:rPr lang="en-US" dirty="0"/>
                  <a:t>: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luft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𝑉𝐷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=3352⟹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Turbulent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30"/>
          <a:stretch/>
        </p:blipFill>
        <p:spPr bwMode="auto">
          <a:xfrm>
            <a:off x="5579468" y="1917000"/>
            <a:ext cx="5917207" cy="93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C31AC659-7A89-4030-BE6F-4554C30C2EBF}"/>
              </a:ext>
            </a:extLst>
          </p:cNvPr>
          <p:cNvSpPr txBox="1">
            <a:spLocks/>
          </p:cNvSpPr>
          <p:nvPr/>
        </p:nvSpPr>
        <p:spPr>
          <a:xfrm>
            <a:off x="6516243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 marL="198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4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2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endParaRPr lang="nb-NO" dirty="0">
              <a:latin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68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10.1 – løsning (luft)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  <a:p>
                <a:r>
                  <a:rPr lang="en-US" dirty="0" err="1"/>
                  <a:t>Reynoldstall</a:t>
                </a:r>
                <a:r>
                  <a:rPr lang="en-US" dirty="0"/>
                  <a:t>: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luft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𝑉𝐷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=3352⟹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Turbulent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30"/>
          <a:stretch/>
        </p:blipFill>
        <p:spPr bwMode="auto">
          <a:xfrm>
            <a:off x="5579468" y="1917000"/>
            <a:ext cx="5917207" cy="93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3">
                <a:extLst>
                  <a:ext uri="{FF2B5EF4-FFF2-40B4-BE49-F238E27FC236}">
                    <a16:creationId xmlns:a16="http://schemas.microsoft.com/office/drawing/2014/main" id="{C31AC659-7A89-4030-BE6F-4554C30C2EB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16243" y="3141000"/>
                <a:ext cx="5112000" cy="2979000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198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nb-NO" dirty="0"/>
              </a:p>
              <a:p>
                <a:r>
                  <a:rPr lang="nb-NO" dirty="0"/>
                  <a:t>Utviklingslengden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nb-NO" dirty="0"/>
                  <a:t>:</a:t>
                </a:r>
              </a:p>
              <a:p>
                <a:endParaRPr lang="nb-NO" dirty="0"/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luft</m:t>
                          </m:r>
                        </m:sub>
                      </m:sSub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50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=0.25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nb-NO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Content Placeholder 3">
                <a:extLst>
                  <a:ext uri="{FF2B5EF4-FFF2-40B4-BE49-F238E27FC236}">
                    <a16:creationId xmlns:a16="http://schemas.microsoft.com/office/drawing/2014/main" id="{C31AC659-7A89-4030-BE6F-4554C30C2E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43" y="3141000"/>
                <a:ext cx="5112000" cy="2979000"/>
              </a:xfrm>
              <a:prstGeom prst="rect">
                <a:avLst/>
              </a:prstGeom>
              <a:blipFill>
                <a:blip r:embed="rId4"/>
                <a:stretch>
                  <a:fillRect l="-322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095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10.1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Vi har et rør som vist</a:t>
                </a:r>
              </a:p>
              <a:p>
                <a:r>
                  <a:rPr lang="nb-NO" dirty="0"/>
                  <a:t>Det strømmer</a:t>
                </a:r>
              </a:p>
              <a:p>
                <a:pPr lvl="1"/>
                <a:r>
                  <a:rPr lang="nb-NO" dirty="0"/>
                  <a:t>Vann: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=1.14⋅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nb-NO" dirty="0"/>
              </a:p>
              <a:p>
                <a:r>
                  <a:rPr lang="nb-NO" dirty="0"/>
                  <a:t>Er strømningen laminær eller turbulent?</a:t>
                </a:r>
              </a:p>
              <a:p>
                <a:r>
                  <a:rPr lang="nb-NO" dirty="0"/>
                  <a:t>Hva blir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00065" y="3717511"/>
            <a:ext cx="6797687" cy="1406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216083E-4723-2048-8D2E-1673FA1FFB71}"/>
              </a:ext>
            </a:extLst>
          </p:cNvPr>
          <p:cNvSpPr/>
          <p:nvPr/>
        </p:nvSpPr>
        <p:spPr>
          <a:xfrm>
            <a:off x="4613006" y="4429576"/>
            <a:ext cx="2664000" cy="3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B6320D0-1E7A-4344-8ECC-A41DA215F1AC}"/>
                  </a:ext>
                </a:extLst>
              </p:cNvPr>
              <p:cNvSpPr txBox="1"/>
              <p:nvPr/>
            </p:nvSpPr>
            <p:spPr>
              <a:xfrm>
                <a:off x="553916" y="5778998"/>
                <a:ext cx="4219810" cy="9970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Re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𝑉𝐷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𝑉𝐷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4</m:t>
                          </m:r>
                          <m:acc>
                            <m:accPr>
                              <m:chr m:val="̇"/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B6320D0-1E7A-4344-8ECC-A41DA215F1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916" y="5778998"/>
                <a:ext cx="4219810" cy="997004"/>
              </a:xfrm>
              <a:prstGeom prst="rect">
                <a:avLst/>
              </a:prstGeom>
              <a:blipFill>
                <a:blip r:embed="rId4"/>
                <a:stretch>
                  <a:fillRect b="-63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E441290-23AE-134E-B0D0-1BB9ACFC366F}"/>
                  </a:ext>
                </a:extLst>
              </p:cNvPr>
              <p:cNvSpPr txBox="1"/>
              <p:nvPr/>
            </p:nvSpPr>
            <p:spPr>
              <a:xfrm>
                <a:off x="6249602" y="4827113"/>
                <a:ext cx="4160819" cy="1168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:r>
                  <a:rPr lang="nb-NO" sz="2000" dirty="0"/>
                  <a:t>Laminær (Re&lt;2000)</a:t>
                </a:r>
                <a:r>
                  <a:rPr lang="nb-NO" dirty="0"/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4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nb-NO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num>
                      <m:den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𝐷</m:t>
                        </m:r>
                      </m:den>
                    </m:f>
                    <m:r>
                      <a:rPr lang="nb-NO" sz="2400" i="1">
                        <a:latin typeface="Cambria Math" panose="02040503050406030204" pitchFamily="18" charset="0"/>
                      </a:rPr>
                      <m:t>=0,05</m:t>
                    </m:r>
                    <m:r>
                      <m:rPr>
                        <m:sty m:val="p"/>
                      </m:rPr>
                      <a:rPr lang="nb-NO" sz="240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endParaRPr lang="nb-NO" sz="2400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E441290-23AE-134E-B0D0-1BB9ACFC36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9602" y="4827113"/>
                <a:ext cx="4160819" cy="1168846"/>
              </a:xfrm>
              <a:prstGeom prst="rect">
                <a:avLst/>
              </a:prstGeom>
              <a:blipFill>
                <a:blip r:embed="rId5"/>
                <a:stretch>
                  <a:fillRect l="-152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EA910D4-B37E-A84E-99F9-AB1962EC73D6}"/>
                  </a:ext>
                </a:extLst>
              </p:cNvPr>
              <p:cNvSpPr txBox="1"/>
              <p:nvPr/>
            </p:nvSpPr>
            <p:spPr>
              <a:xfrm>
                <a:off x="5820699" y="5730688"/>
                <a:ext cx="609845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1"/>
                <a:r>
                  <a:rPr lang="nb-NO" sz="2000" dirty="0"/>
                  <a:t>Turbulent (Re&gt;3000):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num>
                      <m:den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den>
                    </m:f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=50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EA910D4-B37E-A84E-99F9-AB1962EC73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0699" y="5730688"/>
                <a:ext cx="6098458" cy="461665"/>
              </a:xfrm>
              <a:prstGeom prst="rect">
                <a:avLst/>
              </a:prstGeom>
              <a:blipFill>
                <a:blip r:embed="rId6"/>
                <a:stretch>
                  <a:fillRect t="-127027" b="-19459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860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10.1 – løsning (vann)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  <a:p>
                <a:r>
                  <a:rPr lang="en-US" dirty="0" err="1"/>
                  <a:t>Reynoldstall</a:t>
                </a:r>
                <a:r>
                  <a:rPr lang="en-US" dirty="0"/>
                  <a:t>: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vann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4</m:t>
                          </m:r>
                          <m:acc>
                            <m:accPr>
                              <m:chr m:val="̇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𝜌𝜈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1787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⟹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Lamin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æ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43" y="1917000"/>
            <a:ext cx="4980432" cy="103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3">
                <a:extLst>
                  <a:ext uri="{FF2B5EF4-FFF2-40B4-BE49-F238E27FC236}">
                    <a16:creationId xmlns:a16="http://schemas.microsoft.com/office/drawing/2014/main" id="{C31AC659-7A89-4030-BE6F-4554C30C2EB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16243" y="1800000"/>
                <a:ext cx="5112000" cy="4320000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198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Utviklingslengden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nb-NO" dirty="0"/>
                  <a:t>:</a:t>
                </a:r>
              </a:p>
              <a:p>
                <a:pPr marL="0" indent="0">
                  <a:buNone/>
                </a:pPr>
                <a:endParaRPr lang="nb-NO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vann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0.05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=0.45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nb-NO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Content Placeholder 3">
                <a:extLst>
                  <a:ext uri="{FF2B5EF4-FFF2-40B4-BE49-F238E27FC236}">
                    <a16:creationId xmlns:a16="http://schemas.microsoft.com/office/drawing/2014/main" id="{C31AC659-7A89-4030-BE6F-4554C30C2E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43" y="1800000"/>
                <a:ext cx="5112000" cy="4320000"/>
              </a:xfrm>
              <a:prstGeom prst="rect">
                <a:avLst/>
              </a:prstGeom>
              <a:blipFill>
                <a:blip r:embed="rId4"/>
                <a:stretch>
                  <a:fillRect l="-322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96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Introduksjon og klassifisering av rørstrømning</a:t>
            </a:r>
          </a:p>
          <a:p>
            <a:r>
              <a:rPr lang="nb-NO" dirty="0" err="1"/>
              <a:t>Darcy-Weisbachs</a:t>
            </a:r>
            <a:r>
              <a:rPr lang="nb-NO" dirty="0"/>
              <a:t> likning for friksjonstap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Trykk og skjærspenning i rørstrømning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Friksjonstap i laminær rørstrømning</a:t>
            </a:r>
          </a:p>
        </p:txBody>
      </p:sp>
      <p:pic>
        <p:nvPicPr>
          <p:cNvPr id="1026" name="Picture 2" descr="https://upload.wikimedia.org/wikipedia/commons/9/9a/HooverDamFrontWater.jpg">
            <a:extLst>
              <a:ext uri="{FF2B5EF4-FFF2-40B4-BE49-F238E27FC236}">
                <a16:creationId xmlns:a16="http://schemas.microsoft.com/office/drawing/2014/main" id="{F410EF51-E82F-4103-BD4C-1B2CE11DF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82" y="-10800"/>
            <a:ext cx="5401218" cy="68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259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dirty="0"/>
                  <a:t>Darcy-Weisbach likning brukes for å regne ut friksjonstapet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16279" r="-6085" b="-302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Energitap i rørstrømning består av</a:t>
                </a:r>
              </a:p>
              <a:p>
                <a:pPr lvl="1"/>
                <a:r>
                  <a:rPr lang="nb-NO" dirty="0"/>
                  <a:t>Friksjonstap som skyldes skjærspenning på fluidet med opprinnelse ved rørveggen</a:t>
                </a:r>
              </a:p>
              <a:p>
                <a:pPr lvl="1"/>
                <a:r>
                  <a:rPr lang="nb-NO" dirty="0"/>
                  <a:t>Enkelttap (singulærtap) som skyldes at strømningen forstyrres av komponenter (bend, ventiler osv.)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∑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r>
                  <a:rPr lang="nb-NO" dirty="0" err="1"/>
                  <a:t>Darcy-Weisbachs</a:t>
                </a:r>
                <a:r>
                  <a:rPr lang="nb-NO" dirty="0"/>
                  <a:t> likning er den teoretisk korrekte formelen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b="-437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43C02DEA-E10F-7641-89A0-25BF046C6B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0" y="2709000"/>
            <a:ext cx="5111750" cy="314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3A32B9F-6269-3340-8A2D-627A116900D9}"/>
              </a:ext>
            </a:extLst>
          </p:cNvPr>
          <p:cNvSpPr/>
          <p:nvPr/>
        </p:nvSpPr>
        <p:spPr>
          <a:xfrm>
            <a:off x="8040000" y="2979686"/>
            <a:ext cx="3024000" cy="1008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E18813-A62B-F443-A37B-5B1F9302088A}"/>
              </a:ext>
            </a:extLst>
          </p:cNvPr>
          <p:cNvSpPr/>
          <p:nvPr/>
        </p:nvSpPr>
        <p:spPr>
          <a:xfrm>
            <a:off x="3000000" y="4869000"/>
            <a:ext cx="360000" cy="504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801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dirty="0"/>
                  <a:t>For å få den totale tapshøyden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dirty="0"/>
                  <a:t> må vi legge til enkelttap fra</a:t>
                </a:r>
                <a:br>
                  <a:rPr lang="nb-NO" dirty="0"/>
                </a:br>
                <a:r>
                  <a:rPr lang="nb-NO" dirty="0"/>
                  <a:t>innsnevringer, rørbend, ekspansjoner osv. (neste time)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53488" r="-6349" b="-7441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Energitap i rørstrømning består av</a:t>
                </a:r>
              </a:p>
              <a:p>
                <a:pPr lvl="1"/>
                <a:r>
                  <a:rPr lang="nb-NO" dirty="0"/>
                  <a:t>Friksjonstap som skyldes skjærspenning på fluidet med opprinnelse ved rørveggen</a:t>
                </a:r>
              </a:p>
              <a:p>
                <a:pPr lvl="1"/>
                <a:r>
                  <a:rPr lang="nb-NO" dirty="0"/>
                  <a:t>Enkelttap (singulærtap) som skyldes at strømningen forstyrres av komponenter (bend, ventiler osv.)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∑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r>
                  <a:rPr lang="nb-NO" dirty="0" err="1"/>
                  <a:t>Darcy-Weisbachs</a:t>
                </a:r>
                <a:r>
                  <a:rPr lang="nb-NO" dirty="0"/>
                  <a:t> likning er den teoretisk korrekte formelen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 b="-439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43C02DEA-E10F-7641-89A0-25BF046C6B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0" y="2709000"/>
            <a:ext cx="5111750" cy="314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3A32B9F-6269-3340-8A2D-627A116900D9}"/>
              </a:ext>
            </a:extLst>
          </p:cNvPr>
          <p:cNvSpPr/>
          <p:nvPr/>
        </p:nvSpPr>
        <p:spPr>
          <a:xfrm>
            <a:off x="6816000" y="2925000"/>
            <a:ext cx="720000" cy="1008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BBDD91-CD5B-2243-8B78-348ABDB63781}"/>
              </a:ext>
            </a:extLst>
          </p:cNvPr>
          <p:cNvSpPr/>
          <p:nvPr/>
        </p:nvSpPr>
        <p:spPr>
          <a:xfrm>
            <a:off x="3576000" y="4869000"/>
            <a:ext cx="720000" cy="454774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6880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dirty="0"/>
                  <a:t>Darcy-Weisbach likning: regne ut </a:t>
                </a:r>
                <a:br>
                  <a:rPr lang="nb-NO" dirty="0"/>
                </a:br>
                <a:r>
                  <a:rPr lang="nb-NO" dirty="0" err="1"/>
                  <a:t>friksjontapet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55814" b="-697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nb-NO" sz="2000" dirty="0"/>
              <a:t>Plan for utledning:</a:t>
            </a:r>
          </a:p>
          <a:p>
            <a:pPr marL="925200" lvl="1" indent="-457200">
              <a:lnSpc>
                <a:spcPct val="100000"/>
              </a:lnSpc>
              <a:buFont typeface="+mj-lt"/>
              <a:buAutoNum type="arabicPeriod"/>
            </a:pPr>
            <a:r>
              <a:rPr lang="nb-NO" sz="2000" dirty="0"/>
              <a:t>Anta fullt utviklet, inkompressibel, stasjonær strømning i et rør med konstant tverrsnitt (ikke nødvendigvis sirkulært)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213" y="1269000"/>
            <a:ext cx="5111750" cy="2401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000" y="4149000"/>
            <a:ext cx="3694176" cy="227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304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dirty="0"/>
                  <a:t>Darcy-Weisbach likning: regne ut </a:t>
                </a:r>
                <a:br>
                  <a:rPr lang="nb-NO" dirty="0"/>
                </a:br>
                <a:r>
                  <a:rPr lang="nb-NO" dirty="0" err="1"/>
                  <a:t>friksjontapet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55814" b="-697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nb-NO" sz="2000" dirty="0"/>
              <a:t>Plan for utledning:</a:t>
            </a:r>
          </a:p>
          <a:p>
            <a:pPr marL="925200" lvl="1" indent="-457200">
              <a:lnSpc>
                <a:spcPct val="100000"/>
              </a:lnSpc>
              <a:buFont typeface="+mj-lt"/>
              <a:buAutoNum type="arabicPeriod"/>
            </a:pPr>
            <a:r>
              <a:rPr lang="nb-NO" sz="2000" dirty="0"/>
              <a:t>Anta fullt utviklet, inkompressibel, stasjonær strømning i et rør med konstant tverrsnitt (ikke nødvendigvis sirkulært)</a:t>
            </a:r>
          </a:p>
          <a:p>
            <a:pPr marL="925200" lvl="1" indent="-457200">
              <a:lnSpc>
                <a:spcPct val="100000"/>
              </a:lnSpc>
              <a:buFont typeface="+mj-lt"/>
              <a:buAutoNum type="arabicPeriod"/>
            </a:pPr>
            <a:r>
              <a:rPr lang="nb-NO" sz="2000" dirty="0"/>
              <a:t>Bruk et kontrollvolum som sammenfaller med det indre av røret og sett opp impulslikningen med trykk, skjær og tyngde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213" y="1269000"/>
            <a:ext cx="5111750" cy="2401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000" y="4149000"/>
            <a:ext cx="3694176" cy="227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3119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dirty="0"/>
                  <a:t>Darcy-Weisbach likning: regne ut </a:t>
                </a:r>
                <a:br>
                  <a:rPr lang="nb-NO" dirty="0"/>
                </a:br>
                <a:r>
                  <a:rPr lang="nb-NO" dirty="0" err="1"/>
                  <a:t>friksjontapet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55814" b="-697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>
                  <a:lnSpc>
                    <a:spcPct val="100000"/>
                  </a:lnSpc>
                </a:pPr>
                <a:r>
                  <a:rPr lang="nb-NO" sz="2000" dirty="0"/>
                  <a:t>Plan for utledning:</a:t>
                </a:r>
              </a:p>
              <a:p>
                <a:pPr marL="925200" lvl="1" indent="-457200">
                  <a:lnSpc>
                    <a:spcPct val="100000"/>
                  </a:lnSpc>
                  <a:buFont typeface="+mj-lt"/>
                  <a:buAutoNum type="arabicPeriod"/>
                </a:pPr>
                <a:r>
                  <a:rPr lang="nb-NO" sz="2000" dirty="0"/>
                  <a:t>Anta fullt utviklet, inkompressibel, stasjonær strømning i et rør med konstant tverrsnitt (ikke nødvendigvis sirkulært)</a:t>
                </a:r>
              </a:p>
              <a:p>
                <a:pPr marL="925200" lvl="1" indent="-457200">
                  <a:lnSpc>
                    <a:spcPct val="100000"/>
                  </a:lnSpc>
                  <a:buFont typeface="+mj-lt"/>
                  <a:buAutoNum type="arabicPeriod"/>
                </a:pPr>
                <a:r>
                  <a:rPr lang="nb-NO" sz="2000" dirty="0"/>
                  <a:t>Bruk et kontrollvolum som sammenfaller med det indre av røret og sett opp impulslikningen med trykk, skjær og tyngde</a:t>
                </a:r>
              </a:p>
              <a:p>
                <a:pPr marL="925200" lvl="1" indent="-457200">
                  <a:lnSpc>
                    <a:spcPct val="100000"/>
                  </a:lnSpc>
                  <a:buFont typeface="+mj-lt"/>
                  <a:buAutoNum type="arabicPeriod"/>
                </a:pPr>
                <a:r>
                  <a:rPr lang="nb-NO" sz="2000" dirty="0"/>
                  <a:t>Kombiner med energilikningen for å få et uttrykk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nb-NO" sz="2000" dirty="0"/>
              </a:p>
              <a:p>
                <a:pPr marL="925200" lvl="1" indent="-457200">
                  <a:lnSpc>
                    <a:spcPct val="100000"/>
                  </a:lnSpc>
                  <a:buFont typeface="+mj-lt"/>
                  <a:buAutoNum type="arabicPeriod"/>
                </a:pPr>
                <a:r>
                  <a:rPr lang="nb-NO" sz="2000" dirty="0"/>
                  <a:t>Gjør noen matematiske triks for å få likningen på vanlig form</a:t>
                </a: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723" t="-1760" r="-4208" b="-997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213" y="1269000"/>
            <a:ext cx="5111750" cy="2401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000" y="4149000"/>
            <a:ext cx="3694176" cy="227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243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Darcy-Weisbach</a:t>
            </a:r>
            <a:r>
              <a:rPr lang="nb-NO" dirty="0"/>
              <a:t> likning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Fullt utviklet, inkompressibel, stasjonær strømning i et rør med konstant tverrsnitt. Kontrollvolum som vist.</a:t>
                </a:r>
              </a:p>
              <a:p>
                <a:r>
                  <a:rPr lang="nb-NO" dirty="0"/>
                  <a:t>Impulslikningen:</a:t>
                </a:r>
              </a:p>
              <a:p>
                <a:pPr marL="0" indent="0">
                  <a:buNone/>
                </a:pPr>
                <a:endParaRPr lang="nb-NO" b="1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𝐅</m:t>
                              </m:r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ekst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en-US" b="1" i="1" dirty="0">
                  <a:latin typeface="Cambria Math" panose="02040503050406030204" pitchFamily="18" charset="0"/>
                </a:endParaRPr>
              </a:p>
              <a:p>
                <a:r>
                  <a:rPr lang="en-US" dirty="0" err="1"/>
                  <a:t>Hva</a:t>
                </a:r>
                <a:r>
                  <a:rPr lang="en-US" dirty="0"/>
                  <a:t> </a:t>
                </a:r>
                <a:r>
                  <a:rPr lang="en-US" dirty="0" err="1"/>
                  <a:t>blir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∑"/>
                                <m:subHide m:val="on"/>
                                <m:supHide m:val="on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r>
                                  <a:rPr lang="en-US" b="1" i="0" smtClean="0">
                                    <a:latin typeface="Cambria Math" panose="02040503050406030204" pitchFamily="18" charset="0"/>
                                  </a:rPr>
                                  <m:t>𝐅</m:t>
                                </m:r>
                              </m:e>
                            </m:nary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ekst</m:t>
                        </m:r>
                      </m:sub>
                    </m:sSub>
                  </m:oMath>
                </a14:m>
                <a:r>
                  <a:rPr lang="en-US" dirty="0"/>
                  <a:t> under </a:t>
                </a:r>
                <a:r>
                  <a:rPr lang="en-US" dirty="0" err="1"/>
                  <a:t>stasjonære</a:t>
                </a:r>
                <a:r>
                  <a:rPr lang="en-US" dirty="0"/>
                  <a:t> forhold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:r>
                  <a:rPr lang="en-US" dirty="0" err="1"/>
                  <a:t>konstant</a:t>
                </a:r>
                <a:r>
                  <a:rPr lang="en-US" dirty="0"/>
                  <a:t> </a:t>
                </a:r>
                <a:r>
                  <a:rPr lang="en-US" dirty="0" err="1"/>
                  <a:t>tverrsnitt</a:t>
                </a:r>
                <a:r>
                  <a:rPr lang="en-US" dirty="0"/>
                  <a:t>?</a:t>
                </a: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4208" b="-615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000" y="4149000"/>
            <a:ext cx="3694176" cy="227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B6F5BA0C-08C5-44DB-864B-C950239178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213" y="1269000"/>
            <a:ext cx="5111750" cy="2401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903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Darcy-Weisbach</a:t>
            </a:r>
            <a:r>
              <a:rPr lang="nb-NO" dirty="0"/>
              <a:t> likning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Fullt utviklet, inkompressibel, stasjonær strømning i et rør med konstant tverrsnitt. Kontrollvolum som vist.</a:t>
                </a:r>
              </a:p>
              <a:p>
                <a:r>
                  <a:rPr lang="nb-NO" dirty="0"/>
                  <a:t>Impulslikningen:</a:t>
                </a:r>
              </a:p>
              <a:p>
                <a:pPr marL="0" indent="0">
                  <a:buNone/>
                </a:pPr>
                <a:endParaRPr lang="nb-NO" b="1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𝐅</m:t>
                              </m:r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ekst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cv</m:t>
                          </m:r>
                        </m:sub>
                        <m:sup/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𝐯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𝐕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𝐝𝐀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Stasjonær strømning </a:t>
                </a:r>
                <a:r>
                  <a:rPr lang="nb-NO" dirty="0">
                    <a:sym typeface="Wingdings" panose="05000000000000000000" pitchFamily="2" charset="2"/>
                  </a:rPr>
                  <a:t></a:t>
                </a:r>
                <a:r>
                  <a:rPr lang="nb-NO" dirty="0"/>
                  <a:t> tidsderiverte faller bort</a:t>
                </a:r>
              </a:p>
              <a:p>
                <a:r>
                  <a:rPr lang="nb-NO" dirty="0"/>
                  <a:t>Konstant hastighetsprofil </a:t>
                </a:r>
                <a:r>
                  <a:rPr lang="nb-NO" dirty="0">
                    <a:sym typeface="Wingdings" panose="05000000000000000000" pitchFamily="2" charset="2"/>
                  </a:rPr>
                  <a:t></a:t>
                </a:r>
                <a:r>
                  <a:rPr lang="nb-NO" dirty="0"/>
                  <a:t> siste ledd faller bort</a:t>
                </a:r>
              </a:p>
              <a:p>
                <a:r>
                  <a:rPr lang="nb-NO" dirty="0"/>
                  <a:t>Vi får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𝐅</m:t>
                              </m:r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ekst</m:t>
                          </m:r>
                        </m:sub>
                      </m:sSub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4208" b="-1876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000" y="4149000"/>
            <a:ext cx="3694176" cy="227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B6F5BA0C-08C5-44DB-864B-C950239178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213" y="1269000"/>
            <a:ext cx="5111750" cy="2401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4D3AEFB-24F7-E24A-8875-0FD55BFE032F}"/>
              </a:ext>
            </a:extLst>
          </p:cNvPr>
          <p:cNvSpPr/>
          <p:nvPr/>
        </p:nvSpPr>
        <p:spPr>
          <a:xfrm>
            <a:off x="552000" y="4365000"/>
            <a:ext cx="5268261" cy="2493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584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Darcy-Weisbach</a:t>
            </a:r>
            <a:r>
              <a:rPr lang="nb-NO" dirty="0"/>
              <a:t> likning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Vi har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𝐅</m:t>
                              </m:r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ekst</m:t>
                          </m:r>
                        </m:sub>
                      </m:sSub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Vi har trykkrefter, tyngdekraft og skjærkraft ved rørveggen. I </a:t>
                </a:r>
                <a14:m>
                  <m:oMath xmlns:m="http://schemas.openxmlformats.org/officeDocument/2006/math">
                    <m:r>
                      <a:rPr lang="nb-NO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nb-NO" dirty="0"/>
                  <a:t>-retning: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𝐿</m:t>
                      </m:r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  <a:p>
                <a:pPr lvl="1"/>
                <a:r>
                  <a:rPr lang="nb-NO" dirty="0"/>
                  <a:t>Her 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nb-NO" dirty="0"/>
                  <a:t> omkretsen til tverrsnittet 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dirty="0"/>
                  <a:t> er midlere skjærspenning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func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r>
                  <a:rPr lang="nb-NO" dirty="0"/>
                  <a:t> og vi får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f>
                            <m:fPr>
                              <m:type m:val="lin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b="-3864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000" y="4149000"/>
            <a:ext cx="3694176" cy="227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2F559DE2-1E63-4092-9281-245F07102B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213" y="1269000"/>
            <a:ext cx="5111750" cy="2401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65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Darcy-Weisbach</a:t>
            </a:r>
            <a:r>
              <a:rPr lang="nb-NO" dirty="0"/>
              <a:t> likning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f>
                            <m:fPr>
                              <m:type m:val="lin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Energilikningen mellom 1 og 2:</a:t>
                </a:r>
              </a:p>
              <a:p>
                <a:pPr marL="0" indent="0">
                  <a:buNone/>
                </a:pPr>
                <a:endParaRPr lang="nb-NO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sz="1800" dirty="0"/>
              </a:p>
              <a:p>
                <a:endParaRPr lang="nb-NO" dirty="0"/>
              </a:p>
              <a:p>
                <a:r>
                  <a:rPr lang="nb-NO" dirty="0"/>
                  <a:t>Forenkles for vår situasjon til</a:t>
                </a: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𝛾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𝛾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𝛾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 err="1"/>
                  <a:t>Kombinér</a:t>
                </a:r>
                <a:r>
                  <a:rPr lang="nb-NO" dirty="0"/>
                  <a:t> med impulslikningen og kall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𝛾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f>
                            <m:fPr>
                              <m:type m:val="li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0155" r="-596" b="-3385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000" y="4149000"/>
            <a:ext cx="3694176" cy="227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D8D8EDA9-C7F5-4757-A77D-F6D435ABDB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213" y="1269000"/>
            <a:ext cx="5111750" cy="2401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35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Darcy-Weisbach</a:t>
            </a:r>
            <a:r>
              <a:rPr lang="nb-NO" dirty="0"/>
              <a:t> likning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𝛾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f>
                            <m:fPr>
                              <m:type m:val="li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nb-NO" sz="2000" dirty="0"/>
                  <a:t>Størrelsen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nb-NO" sz="2000" dirty="0"/>
                  <a:t> kalles hydraulisk radius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nb-NO" sz="2000" dirty="0"/>
              </a:p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Et uttrykk for friksjonstapet</a:t>
                </a:r>
              </a:p>
              <a:p>
                <a:pPr lvl="1"/>
                <a:r>
                  <a:rPr lang="nb-NO" dirty="0"/>
                  <a:t>Stemmer det med intuisjonen?</a:t>
                </a:r>
              </a:p>
              <a:p>
                <a:pPr lvl="1"/>
                <a:endParaRPr lang="nb-NO" dirty="0"/>
              </a:p>
              <a:p>
                <a:r>
                  <a:rPr lang="nb-NO" dirty="0"/>
                  <a:t>Vi ønsker å skrive dette på en litt annen form med dimensjonsløse faktorer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0155" r="-45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000" y="4149000"/>
            <a:ext cx="3694176" cy="227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302DCDE1-8530-470D-A1A9-00F7A99991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213" y="1269000"/>
            <a:ext cx="5111750" cy="2401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4329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Darcy-Weisbach</a:t>
            </a:r>
            <a:r>
              <a:rPr lang="nb-NO" dirty="0"/>
              <a:t> likning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Gjør et triks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li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type m:val="lin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type m:val="li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type m:val="li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nb-NO" dirty="0"/>
              </a:p>
              <a:p>
                <a:r>
                  <a:rPr lang="nb-NO" dirty="0"/>
                  <a:t>Forenkle og innfør en faktor 4 (konvensjon)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type m:val="li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r="-9178" b="-2214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000" y="4149000"/>
            <a:ext cx="3694176" cy="227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302DCDE1-8530-470D-A1A9-00F7A99991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213" y="1269000"/>
            <a:ext cx="5111750" cy="2401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7637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Darcy-Weisbach</a:t>
            </a:r>
            <a:r>
              <a:rPr lang="nb-NO" dirty="0"/>
              <a:t> likning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type m:val="li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Den første brøken er </a:t>
                </a:r>
                <a:r>
                  <a:rPr lang="nb-NO" dirty="0" err="1"/>
                  <a:t>dimensjonsløs</a:t>
                </a:r>
                <a:r>
                  <a:rPr lang="nb-NO" dirty="0"/>
                  <a:t> og kalles friksjonsfaktoren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 (avhenger av flere ting – kommer tilbake til den)</a:t>
                </a:r>
              </a:p>
              <a:p>
                <a:endParaRPr lang="nb-NO" dirty="0"/>
              </a:p>
              <a:p>
                <a:r>
                  <a:rPr lang="nb-NO" dirty="0">
                    <a:solidFill>
                      <a:schemeClr val="bg2">
                        <a:lumMod val="85000"/>
                      </a:schemeClr>
                    </a:solidFill>
                  </a:rPr>
                  <a:t>Darcy-Weisbachs likning for friksjonstap for vilkårlig tverrsnitt blir da</a:t>
                </a:r>
              </a:p>
              <a:p>
                <a:endParaRPr lang="nb-NO" dirty="0">
                  <a:solidFill>
                    <a:schemeClr val="bg2">
                      <a:lumMod val="85000"/>
                    </a:schemeClr>
                  </a:solidFill>
                </a:endParaRPr>
              </a:p>
              <a:p>
                <a:r>
                  <a:rPr lang="nb-NO" dirty="0">
                    <a:solidFill>
                      <a:schemeClr val="bg2">
                        <a:lumMod val="85000"/>
                      </a:schemeClr>
                    </a:solidFill>
                  </a:rPr>
                  <a:t>For sirkulære tverrsnitt er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2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solidFill>
                          <a:schemeClr val="bg2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nb-NO" b="0" i="1" smtClean="0">
                            <a:solidFill>
                              <a:schemeClr val="bg2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solidFill>
                              <a:schemeClr val="bg2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nb-NO" b="0" i="1" smtClean="0">
                            <a:solidFill>
                              <a:schemeClr val="bg2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den>
                    </m:f>
                    <m:r>
                      <a:rPr lang="nb-NO" b="0" i="1" smtClean="0">
                        <a:solidFill>
                          <a:schemeClr val="bg2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solidFill>
                          <a:schemeClr val="bg2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nb-NO" b="0" i="1" smtClean="0">
                        <a:solidFill>
                          <a:schemeClr val="bg2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/4</m:t>
                    </m:r>
                  </m:oMath>
                </a14:m>
                <a:r>
                  <a:rPr lang="nb-NO" dirty="0">
                    <a:solidFill>
                      <a:schemeClr val="bg2">
                        <a:lumMod val="85000"/>
                      </a:schemeClr>
                    </a:solidFill>
                  </a:rPr>
                  <a:t> og vi får </a:t>
                </a:r>
                <a:r>
                  <a:rPr lang="nb-NO" dirty="0" err="1">
                    <a:solidFill>
                      <a:schemeClr val="bg2">
                        <a:lumMod val="85000"/>
                      </a:schemeClr>
                    </a:solidFill>
                  </a:rPr>
                  <a:t>Darcy-Weisbachs</a:t>
                </a:r>
                <a:r>
                  <a:rPr lang="nb-NO" dirty="0">
                    <a:solidFill>
                      <a:schemeClr val="bg2">
                        <a:lumMod val="85000"/>
                      </a:schemeClr>
                    </a:solidFill>
                  </a:rPr>
                  <a:t> likning for sirkulære rør</a:t>
                </a: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10264" r="-3218" b="-117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254" y="4421844"/>
            <a:ext cx="3250896" cy="2000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5923223" y="5564635"/>
                <a:ext cx="1583999" cy="69672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chemeClr val="bg2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bg2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bg2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i="1">
                              <a:solidFill>
                                <a:schemeClr val="bg2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bg2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chemeClr val="bg2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nb-NO" i="1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i="1">
                              <a:solidFill>
                                <a:schemeClr val="bg2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solidFill>
                                    <a:schemeClr val="bg2">
                                      <a:lumMod val="8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solidFill>
                                    <a:schemeClr val="bg2">
                                      <a:lumMod val="8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solidFill>
                                    <a:schemeClr val="bg2">
                                      <a:lumMod val="8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solidFill>
                                <a:schemeClr val="bg2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solidFill>
                                <a:schemeClr val="bg2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3223" y="5564635"/>
                <a:ext cx="1583999" cy="696729"/>
              </a:xfrm>
              <a:prstGeom prst="rect">
                <a:avLst/>
              </a:prstGeom>
              <a:blipFill>
                <a:blip r:embed="rId4"/>
                <a:stretch>
                  <a:fillRect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5851222" y="3955735"/>
                <a:ext cx="1728000" cy="69672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chemeClr val="bg2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bg2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bg2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i="1">
                              <a:solidFill>
                                <a:schemeClr val="bg2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bg2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chemeClr val="bg2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b="0" i="1" smtClean="0">
                              <a:solidFill>
                                <a:schemeClr val="bg2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nb-NO" i="1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i="1">
                              <a:solidFill>
                                <a:schemeClr val="bg2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solidFill>
                                    <a:schemeClr val="bg2">
                                      <a:lumMod val="8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solidFill>
                                    <a:schemeClr val="bg2">
                                      <a:lumMod val="8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solidFill>
                                    <a:schemeClr val="bg2">
                                      <a:lumMod val="8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solidFill>
                                <a:schemeClr val="bg2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solidFill>
                                <a:schemeClr val="bg2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1222" y="3955735"/>
                <a:ext cx="1728000" cy="696729"/>
              </a:xfrm>
              <a:prstGeom prst="rect">
                <a:avLst/>
              </a:prstGeom>
              <a:blipFill>
                <a:blip r:embed="rId5"/>
                <a:stretch>
                  <a:fillRect b="-71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66067A51-0E3A-41F1-8EC3-461183B65C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890" y="1629000"/>
            <a:ext cx="4258963" cy="2000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1211930-C025-4E92-B62B-E6FD6733CBFB}"/>
                  </a:ext>
                </a:extLst>
              </p:cNvPr>
              <p:cNvSpPr txBox="1"/>
              <p:nvPr/>
            </p:nvSpPr>
            <p:spPr>
              <a:xfrm>
                <a:off x="6052287" y="2572976"/>
                <a:ext cx="1325869" cy="658578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type m:val="li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1211930-C025-4E92-B62B-E6FD6733CB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287" y="2572976"/>
                <a:ext cx="1325869" cy="65857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729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Darcy-Weisbach</a:t>
            </a:r>
            <a:r>
              <a:rPr lang="nb-NO" dirty="0"/>
              <a:t> likning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type m:val="li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Den første brøken er </a:t>
                </a:r>
                <a:r>
                  <a:rPr lang="nb-NO" dirty="0" err="1"/>
                  <a:t>dimensjonsløs</a:t>
                </a:r>
                <a:r>
                  <a:rPr lang="nb-NO" dirty="0"/>
                  <a:t> og kalles friksjonsfaktoren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 (avhenger av flere ting – kommer tilbake til den)</a:t>
                </a:r>
              </a:p>
              <a:p>
                <a:endParaRPr lang="nb-NO" dirty="0"/>
              </a:p>
              <a:p>
                <a:r>
                  <a:rPr lang="nb-NO" dirty="0" err="1"/>
                  <a:t>Darcy-Weisbachs</a:t>
                </a:r>
                <a:r>
                  <a:rPr lang="nb-NO" dirty="0"/>
                  <a:t> likning for friksjonstap for vilkårlig tverrsnitt blir da</a:t>
                </a:r>
              </a:p>
              <a:p>
                <a:endParaRPr lang="nb-NO" dirty="0"/>
              </a:p>
              <a:p>
                <a:r>
                  <a:rPr lang="nb-NO" dirty="0">
                    <a:solidFill>
                      <a:schemeClr val="bg2">
                        <a:lumMod val="85000"/>
                      </a:schemeClr>
                    </a:solidFill>
                  </a:rPr>
                  <a:t>For sirkulære tverrsnitt er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bg2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solidFill>
                          <a:schemeClr val="bg2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nb-NO" b="0" i="1" smtClean="0">
                            <a:solidFill>
                              <a:schemeClr val="bg2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solidFill>
                              <a:schemeClr val="bg2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nb-NO" b="0" i="1" smtClean="0">
                            <a:solidFill>
                              <a:schemeClr val="bg2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den>
                    </m:f>
                    <m:r>
                      <a:rPr lang="nb-NO" b="0" i="1" smtClean="0">
                        <a:solidFill>
                          <a:schemeClr val="bg2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solidFill>
                          <a:schemeClr val="bg2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nb-NO" b="0" i="1" smtClean="0">
                        <a:solidFill>
                          <a:schemeClr val="bg2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/4</m:t>
                    </m:r>
                  </m:oMath>
                </a14:m>
                <a:r>
                  <a:rPr lang="nb-NO" dirty="0">
                    <a:solidFill>
                      <a:schemeClr val="bg2">
                        <a:lumMod val="85000"/>
                      </a:schemeClr>
                    </a:solidFill>
                  </a:rPr>
                  <a:t> og vi får </a:t>
                </a:r>
                <a:r>
                  <a:rPr lang="nb-NO" dirty="0" err="1">
                    <a:solidFill>
                      <a:schemeClr val="bg2">
                        <a:lumMod val="85000"/>
                      </a:schemeClr>
                    </a:solidFill>
                  </a:rPr>
                  <a:t>Darcy-Weisbachs</a:t>
                </a:r>
                <a:r>
                  <a:rPr lang="nb-NO" dirty="0">
                    <a:solidFill>
                      <a:schemeClr val="bg2">
                        <a:lumMod val="85000"/>
                      </a:schemeClr>
                    </a:solidFill>
                  </a:rPr>
                  <a:t> likning for sirkulære rør</a:t>
                </a: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10264" r="-3218" b="-117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254" y="4421844"/>
            <a:ext cx="3250896" cy="2000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5923223" y="5564635"/>
                <a:ext cx="1583999" cy="69672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chemeClr val="bg2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bg2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bg2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i="1">
                              <a:solidFill>
                                <a:schemeClr val="bg2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bg2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chemeClr val="bg2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nb-NO" i="1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i="1">
                              <a:solidFill>
                                <a:schemeClr val="bg2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solidFill>
                                    <a:schemeClr val="bg2">
                                      <a:lumMod val="8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solidFill>
                                    <a:schemeClr val="bg2">
                                      <a:lumMod val="8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solidFill>
                                    <a:schemeClr val="bg2">
                                      <a:lumMod val="8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solidFill>
                                <a:schemeClr val="bg2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solidFill>
                                <a:schemeClr val="bg2">
                                  <a:lumMod val="8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3223" y="5564635"/>
                <a:ext cx="1583999" cy="696729"/>
              </a:xfrm>
              <a:prstGeom prst="rect">
                <a:avLst/>
              </a:prstGeom>
              <a:blipFill>
                <a:blip r:embed="rId4"/>
                <a:stretch>
                  <a:fillRect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5851222" y="3955735"/>
                <a:ext cx="1728000" cy="69672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1222" y="3955735"/>
                <a:ext cx="1728000" cy="696729"/>
              </a:xfrm>
              <a:prstGeom prst="rect">
                <a:avLst/>
              </a:prstGeom>
              <a:blipFill>
                <a:blip r:embed="rId5"/>
                <a:stretch>
                  <a:fillRect b="-5172"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66067A51-0E3A-41F1-8EC3-461183B65C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890" y="1629000"/>
            <a:ext cx="4258963" cy="2000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1211930-C025-4E92-B62B-E6FD6733CBFB}"/>
                  </a:ext>
                </a:extLst>
              </p:cNvPr>
              <p:cNvSpPr txBox="1"/>
              <p:nvPr/>
            </p:nvSpPr>
            <p:spPr>
              <a:xfrm>
                <a:off x="6052287" y="2572976"/>
                <a:ext cx="1325869" cy="658578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type m:val="li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1211930-C025-4E92-B62B-E6FD6733CB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287" y="2572976"/>
                <a:ext cx="1325869" cy="658578"/>
              </a:xfrm>
              <a:prstGeom prst="rect">
                <a:avLst/>
              </a:prstGeom>
              <a:blipFill>
                <a:blip r:embed="rId7"/>
                <a:stretch>
                  <a:fillRect t="-18868" r="-2857" b="-9434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5415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Darcy-Weisbach</a:t>
            </a:r>
            <a:r>
              <a:rPr lang="nb-NO" dirty="0"/>
              <a:t> likning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type m:val="li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Den første brøken er </a:t>
                </a:r>
                <a:r>
                  <a:rPr lang="nb-NO" dirty="0" err="1"/>
                  <a:t>dimensjonsløs</a:t>
                </a:r>
                <a:r>
                  <a:rPr lang="nb-NO" dirty="0"/>
                  <a:t> og kalles friksjonsfaktoren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 (avhenger av flere ting – kommer tilbake til den)</a:t>
                </a:r>
              </a:p>
              <a:p>
                <a:endParaRPr lang="nb-NO" dirty="0"/>
              </a:p>
              <a:p>
                <a:r>
                  <a:rPr lang="nb-NO" dirty="0" err="1"/>
                  <a:t>Darcy-Weisbachs</a:t>
                </a:r>
                <a:r>
                  <a:rPr lang="nb-NO" dirty="0"/>
                  <a:t> likning for friksjonstap for vilkårlig tverrsnitt blir da</a:t>
                </a:r>
              </a:p>
              <a:p>
                <a:endParaRPr lang="nb-NO" dirty="0"/>
              </a:p>
              <a:p>
                <a:r>
                  <a:rPr lang="nb-NO" dirty="0">
                    <a:solidFill>
                      <a:schemeClr val="tx1"/>
                    </a:solidFill>
                  </a:rPr>
                  <a:t>For sirkulære tverrsnitt er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den>
                    </m:f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/4</m:t>
                    </m:r>
                  </m:oMath>
                </a14:m>
                <a:r>
                  <a:rPr lang="nb-NO" dirty="0">
                    <a:solidFill>
                      <a:schemeClr val="tx1"/>
                    </a:solidFill>
                  </a:rPr>
                  <a:t> og vi får </a:t>
                </a:r>
                <a:r>
                  <a:rPr lang="nb-NO" dirty="0" err="1">
                    <a:solidFill>
                      <a:schemeClr val="tx1"/>
                    </a:solidFill>
                  </a:rPr>
                  <a:t>Darcy-Weisbachs</a:t>
                </a:r>
                <a:r>
                  <a:rPr lang="nb-NO" dirty="0">
                    <a:solidFill>
                      <a:schemeClr val="tx1"/>
                    </a:solidFill>
                  </a:rPr>
                  <a:t> likning for sirkulære rør</a:t>
                </a: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10264" r="-3218" b="-117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254" y="4421844"/>
            <a:ext cx="3250896" cy="2000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5923223" y="5564635"/>
                <a:ext cx="1583999" cy="696729"/>
              </a:xfrm>
              <a:prstGeom prst="rect">
                <a:avLst/>
              </a:prstGeom>
              <a:ln>
                <a:solidFill>
                  <a:srgbClr val="009D7F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3223" y="5564635"/>
                <a:ext cx="1583999" cy="696729"/>
              </a:xfrm>
              <a:prstGeom prst="rect">
                <a:avLst/>
              </a:prstGeom>
              <a:blipFill>
                <a:blip r:embed="rId4"/>
                <a:stretch>
                  <a:fillRect b="-5263"/>
                </a:stretch>
              </a:blipFill>
              <a:ln>
                <a:solidFill>
                  <a:srgbClr val="009D7F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5851222" y="3955735"/>
                <a:ext cx="1728000" cy="69672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1222" y="3955735"/>
                <a:ext cx="1728000" cy="696729"/>
              </a:xfrm>
              <a:prstGeom prst="rect">
                <a:avLst/>
              </a:prstGeom>
              <a:blipFill>
                <a:blip r:embed="rId5"/>
                <a:stretch>
                  <a:fillRect b="-71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66067A51-0E3A-41F1-8EC3-461183B65C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890" y="1629000"/>
            <a:ext cx="4258963" cy="2000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1211930-C025-4E92-B62B-E6FD6733CBFB}"/>
                  </a:ext>
                </a:extLst>
              </p:cNvPr>
              <p:cNvSpPr txBox="1"/>
              <p:nvPr/>
            </p:nvSpPr>
            <p:spPr>
              <a:xfrm>
                <a:off x="6052287" y="2572976"/>
                <a:ext cx="1325869" cy="658578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type m:val="li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1211930-C025-4E92-B62B-E6FD6733CB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287" y="2572976"/>
                <a:ext cx="1325869" cy="658578"/>
              </a:xfrm>
              <a:prstGeom prst="rect">
                <a:avLst/>
              </a:prstGeom>
              <a:blipFill>
                <a:blip r:embed="rId7"/>
                <a:stretch>
                  <a:fillRect t="-18868" r="-2857" b="-9434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4739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Darcy-Weisbach</a:t>
            </a:r>
            <a:r>
              <a:rPr lang="nb-NO" dirty="0"/>
              <a:t> likning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r>
                  <a:rPr lang="nb-NO" dirty="0"/>
                  <a:t>Da har vi et uttrykk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 på plass</a:t>
                </a:r>
              </a:p>
              <a:p>
                <a:r>
                  <a:rPr lang="nb-NO" dirty="0"/>
                  <a:t>Resten handler om å bestemme friksjonsfaktoren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nb-NO" dirty="0"/>
              </a:p>
              <a:p>
                <a:r>
                  <a:rPr lang="nb-NO" dirty="0"/>
                  <a:t>Det er måten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 varierer med strømningsregimet (laminær vs. turbulent) og ruhet i røret som gir opphav til variasjonene i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484267" y="1800000"/>
                <a:ext cx="1583999" cy="69672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4267" y="1800000"/>
                <a:ext cx="1583999" cy="6967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24267" y="1800001"/>
                <a:ext cx="1728000" cy="69672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267" y="1800001"/>
                <a:ext cx="1728000" cy="6967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2" descr="http://www.mhhe.com/engcs/civil/finnemore/graphics/images/fin32020_ch08/Chapter8partAFigures81to820/images/fin32020_0801.jpg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000" y="1649085"/>
            <a:ext cx="3744000" cy="4621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03D5639-6BC2-4673-A968-B5F67EC7BC82}"/>
                  </a:ext>
                </a:extLst>
              </p:cNvPr>
              <p:cNvSpPr txBox="1"/>
              <p:nvPr/>
            </p:nvSpPr>
            <p:spPr>
              <a:xfrm>
                <a:off x="4500266" y="1807454"/>
                <a:ext cx="1325869" cy="658578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type m:val="li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03D5639-6BC2-4673-A968-B5F67EC7BC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0266" y="1807454"/>
                <a:ext cx="1325869" cy="65857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346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Darcy-Weisbach</a:t>
            </a:r>
            <a:r>
              <a:rPr lang="nb-NO" dirty="0"/>
              <a:t> likning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r>
                  <a:rPr lang="nb-NO" dirty="0"/>
                  <a:t>Da har vi et uttrykk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 på plass</a:t>
                </a:r>
              </a:p>
              <a:p>
                <a:r>
                  <a:rPr lang="nb-NO" dirty="0"/>
                  <a:t>Resten handler om å bestemme friksjonsfaktoren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nb-NO" dirty="0"/>
              </a:p>
              <a:p>
                <a:r>
                  <a:rPr lang="nb-NO" dirty="0"/>
                  <a:t>Det er måten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 varierer med strømningsregimet (laminær vs. turbulent) og ruhet i røret som gir opphav til variasjonene i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nb-NO" dirty="0"/>
              </a:p>
              <a:p>
                <a:r>
                  <a:rPr lang="nb-NO" b="1" dirty="0"/>
                  <a:t>I dag: Laminær strømning der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𝒇</m:t>
                    </m:r>
                  </m:oMath>
                </a14:m>
                <a:r>
                  <a:rPr lang="nb-NO" b="1" dirty="0"/>
                  <a:t> avhenger kun av </a:t>
                </a:r>
                <a14:m>
                  <m:oMath xmlns:m="http://schemas.openxmlformats.org/officeDocument/2006/math">
                    <m:r>
                      <a:rPr lang="nb-NO" b="1" i="0" smtClean="0">
                        <a:latin typeface="Cambria Math" panose="02040503050406030204" pitchFamily="18" charset="0"/>
                      </a:rPr>
                      <m:t>𝐑𝐞</m:t>
                    </m:r>
                  </m:oMath>
                </a14:m>
                <a:endParaRPr lang="nb-NO" b="1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b="-1143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2484267" y="1800000"/>
                <a:ext cx="1583999" cy="69672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4267" y="1800000"/>
                <a:ext cx="1583999" cy="696729"/>
              </a:xfrm>
              <a:prstGeom prst="rect">
                <a:avLst/>
              </a:prstGeom>
              <a:blipFill>
                <a:blip r:embed="rId3"/>
                <a:stretch>
                  <a:fillRect b="-5172"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324267" y="1800001"/>
                <a:ext cx="1728000" cy="69672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267" y="1800001"/>
                <a:ext cx="1728000" cy="696729"/>
              </a:xfrm>
              <a:prstGeom prst="rect">
                <a:avLst/>
              </a:prstGeom>
              <a:blipFill>
                <a:blip r:embed="rId4"/>
                <a:stretch>
                  <a:fillRect b="-5172"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2" descr="http://www.mhhe.com/engcs/civil/finnemore/graphics/images/fin32020_ch08/Chapter8partAFigures81to820/images/fin32020_0801.jpg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000" y="1649085"/>
            <a:ext cx="3744000" cy="4621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03D5639-6BC2-4673-A968-B5F67EC7BC82}"/>
                  </a:ext>
                </a:extLst>
              </p:cNvPr>
              <p:cNvSpPr txBox="1"/>
              <p:nvPr/>
            </p:nvSpPr>
            <p:spPr>
              <a:xfrm>
                <a:off x="4500266" y="1807454"/>
                <a:ext cx="1325869" cy="658578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type m:val="li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03D5639-6BC2-4673-A968-B5F67EC7BC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0266" y="1807454"/>
                <a:ext cx="1325869" cy="658578"/>
              </a:xfrm>
              <a:prstGeom prst="rect">
                <a:avLst/>
              </a:prstGeom>
              <a:blipFill>
                <a:blip r:embed="rId6"/>
                <a:stretch>
                  <a:fillRect t="-16364" r="-1869" b="-89091"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AC4106DC-CE84-F144-BA8D-53B6ACDDBFBB}"/>
              </a:ext>
            </a:extLst>
          </p:cNvPr>
          <p:cNvSpPr/>
          <p:nvPr/>
        </p:nvSpPr>
        <p:spPr>
          <a:xfrm>
            <a:off x="7176000" y="4869000"/>
            <a:ext cx="1440000" cy="1401915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6946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Introduksjon og klassifisering av rørstrømning</a:t>
            </a:r>
          </a:p>
          <a:p>
            <a:r>
              <a:rPr lang="nb-NO" dirty="0" err="1">
                <a:solidFill>
                  <a:schemeClr val="bg1">
                    <a:lumMod val="85000"/>
                  </a:schemeClr>
                </a:solidFill>
              </a:rPr>
              <a:t>Darcy-Weisbachs</a:t>
            </a:r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 likning for friksjonstap</a:t>
            </a:r>
          </a:p>
          <a:p>
            <a:r>
              <a:rPr lang="nb-NO" dirty="0"/>
              <a:t>Trykk og skjærspenning i rørstrømning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Friksjonstap i laminær rørstrømning</a:t>
            </a:r>
          </a:p>
        </p:txBody>
      </p:sp>
      <p:pic>
        <p:nvPicPr>
          <p:cNvPr id="1026" name="Picture 2" descr="https://upload.wikimedia.org/wikipedia/commons/9/9a/HooverDamFrontWater.jpg">
            <a:extLst>
              <a:ext uri="{FF2B5EF4-FFF2-40B4-BE49-F238E27FC236}">
                <a16:creationId xmlns:a16="http://schemas.microsoft.com/office/drawing/2014/main" id="{F410EF51-E82F-4103-BD4C-1B2CE11DF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82" y="-10800"/>
            <a:ext cx="5401218" cy="68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6739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Trykkfordeling i rørstrømning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708260" y="1800000"/>
            <a:ext cx="5459739" cy="4320000"/>
          </a:xfrm>
        </p:spPr>
        <p:txBody>
          <a:bodyPr/>
          <a:lstStyle/>
          <a:p>
            <a:r>
              <a:rPr lang="nb-NO" dirty="0"/>
              <a:t>Repetisjon: Når strømlinjene er parallelle, som ved fullt utviklet rørstrømning, er trykkfordelingen hydrostatisk på tvers av strømningsretningen</a:t>
            </a:r>
          </a:p>
          <a:p>
            <a:r>
              <a:rPr lang="nb-NO" dirty="0"/>
              <a:t>Hva vil dette si for trykkfordelingen på tvers av røret?</a:t>
            </a:r>
          </a:p>
          <a:p>
            <a:endParaRPr lang="nb-NO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30215A-E3A6-4886-B27D-E233AF6DE0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59" r="48476" b="22166"/>
          <a:stretch/>
        </p:blipFill>
        <p:spPr>
          <a:xfrm>
            <a:off x="6371741" y="621000"/>
            <a:ext cx="3396259" cy="348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156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Vi har hydrostatisk </a:t>
            </a:r>
            <a:br>
              <a:rPr lang="nb-NO" dirty="0"/>
            </a:br>
            <a:r>
              <a:rPr lang="nb-NO" dirty="0"/>
              <a:t>trykkfordeling på tvers av røret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Repetisjon: Når strømlinjene er parallelle, som ved fullt utviklet rørstrømning, er trykkfordelingen hydrostatisk på tvers av strømningsretningen</a:t>
            </a:r>
          </a:p>
          <a:p>
            <a:endParaRPr lang="nb-NO" dirty="0"/>
          </a:p>
          <a:p>
            <a:r>
              <a:rPr lang="nb-NO" dirty="0"/>
              <a:t>Altså hydrostatisk trykkfordeling på tvers av røret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00" y="4293000"/>
            <a:ext cx="5111750" cy="2250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C30215A-E3A6-4886-B27D-E233AF6DE0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59"/>
          <a:stretch/>
        </p:blipFill>
        <p:spPr>
          <a:xfrm>
            <a:off x="6371741" y="621000"/>
            <a:ext cx="4355737" cy="298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26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Skjærspenningsfordeling i rørstrømning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Trengs for å utlede friksjonsfaktor for laminær rørstrømning</a:t>
                </a:r>
              </a:p>
              <a:p>
                <a:r>
                  <a:rPr lang="nb-NO" dirty="0"/>
                  <a:t>Sirkulært rør, </a:t>
                </a:r>
                <a:r>
                  <a:rPr lang="nb-NO" dirty="0" err="1"/>
                  <a:t>Newtonsk</a:t>
                </a:r>
                <a:r>
                  <a:rPr lang="nb-NO" dirty="0"/>
                  <a:t> væske</a:t>
                </a:r>
              </a:p>
              <a:p>
                <a:r>
                  <a:rPr lang="nb-NO" dirty="0"/>
                  <a:t>Velg et sylindrisk kontrollvolum sentrert i røret (fyller ikke nødvendigvis tverrsnittet)</a:t>
                </a:r>
              </a:p>
              <a:p>
                <a:r>
                  <a:rPr lang="nb-NO" dirty="0"/>
                  <a:t>På samme måte som ved utledningen av D-W gir impulslikningen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  <m:r>
                                <a:rPr lang="nb-NO" b="1">
                                  <a:latin typeface="Cambria Math" panose="02040503050406030204" pitchFamily="18" charset="0"/>
                                </a:rPr>
                                <m:t>𝐅</m:t>
                              </m:r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ekst</m:t>
                          </m:r>
                        </m:sub>
                      </m:sSub>
                      <m:r>
                        <a:rPr lang="nb-NO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1" i="1"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I s-retning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𝑝𝐴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𝑑𝑝</m:t>
                              </m:r>
                            </m:num>
                            <m:den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den>
                          </m:f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𝐿</m:t>
                      </m:r>
                      <m:func>
                        <m:func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⋅2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3337" b="-1819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00" y="1701000"/>
            <a:ext cx="5111750" cy="195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000" y="4293000"/>
            <a:ext cx="3986784" cy="1993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514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Skjærspenningsfordeling i rørstrømning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𝑝𝐴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𝑑𝑝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den>
                          </m:f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nb-NO" sz="18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m:rPr>
                          <m:sty m:val="p"/>
                        </m:rPr>
                        <a:rPr lang="nb-NO" sz="180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𝐿</m:t>
                      </m:r>
                      <m:func>
                        <m:func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⋅2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m:rPr>
                          <m:sty m:val="p"/>
                        </m:rPr>
                        <a:rPr lang="nb-NO" sz="180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800" dirty="0"/>
              </a:p>
              <a:p>
                <a:r>
                  <a:rPr lang="nb-NO" sz="2000" dirty="0"/>
                  <a:t>Forenkles til</a:t>
                </a:r>
              </a:p>
              <a:p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𝛾</m:t>
                      </m:r>
                      <m:func>
                        <m:func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⋅2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80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8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nb-NO" sz="18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m:rPr>
                            <m:sty m:val="p"/>
                          </m:rPr>
                          <a:rPr lang="nb-NO" sz="18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func>
                  </m:oMath>
                </a14:m>
                <a:r>
                  <a:rPr lang="en-US" sz="1800" dirty="0"/>
                  <a:t> </a:t>
                </a:r>
                <a:r>
                  <a:rPr lang="en-US" sz="1800" dirty="0" err="1"/>
                  <a:t>og</a:t>
                </a:r>
                <a:r>
                  <a:rPr lang="en-US" sz="1800" dirty="0"/>
                  <a:t> vi </a:t>
                </a:r>
                <a:r>
                  <a:rPr lang="en-US" sz="1800" dirty="0" err="1"/>
                  <a:t>får</a:t>
                </a:r>
                <a:endParaRPr lang="en-US" sz="1800" dirty="0"/>
              </a:p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m:rPr>
                          <m:sty m:val="p"/>
                        </m:rPr>
                        <a:rPr lang="nb-NO" sz="180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⋅2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m:rPr>
                          <m:sty m:val="p"/>
                        </m:rPr>
                        <a:rPr lang="nb-NO" sz="180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800" dirty="0"/>
              </a:p>
              <a:p>
                <a:r>
                  <a:rPr lang="nb-NO" sz="1800" dirty="0"/>
                  <a:t>Dividerer med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US" sz="1800" dirty="0"/>
              </a:p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800" dirty="0"/>
              </a:p>
              <a:p>
                <a:pPr marL="0" indent="0">
                  <a:buNone/>
                </a:pPr>
                <a:endParaRPr lang="en-US" sz="18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861" b="-145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00" y="1701000"/>
            <a:ext cx="5111750" cy="195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000" y="4293000"/>
            <a:ext cx="3986784" cy="1993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876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Skjærspenningsfordeling i rørstrømning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800" dirty="0"/>
              </a:p>
              <a:p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/>
                  <a:t> </a:t>
                </a:r>
                <a:r>
                  <a:rPr lang="en-US" sz="1800" dirty="0" err="1"/>
                  <a:t>og</a:t>
                </a:r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nb-NO" sz="18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nb-NO" sz="18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𝑑𝑧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𝑑𝑠</m:t>
                    </m:r>
                  </m:oMath>
                </a14:m>
                <a:endParaRPr lang="en-US" sz="1800" dirty="0"/>
              </a:p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𝑑𝑧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𝜏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800" dirty="0"/>
              </a:p>
              <a:p>
                <a:r>
                  <a:rPr lang="nb-NO" sz="1800" dirty="0"/>
                  <a:t>Løst </a:t>
                </a:r>
                <a:r>
                  <a:rPr lang="nb-NO" sz="1800" dirty="0" err="1"/>
                  <a:t>mhp</a:t>
                </a:r>
                <a:r>
                  <a:rPr lang="nb-NO" sz="1800" dirty="0"/>
                  <a:t>. skjærspenningen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endParaRPr lang="en-US" sz="1800" dirty="0"/>
              </a:p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den>
                          </m:f>
                          <m:d>
                            <m:d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475" t="-322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78BF548-1A0C-9C4F-B465-6D94C4AD4D26}"/>
              </a:ext>
            </a:extLst>
          </p:cNvPr>
          <p:cNvCxnSpPr/>
          <p:nvPr/>
        </p:nvCxnSpPr>
        <p:spPr>
          <a:xfrm>
            <a:off x="6312000" y="3429000"/>
            <a:ext cx="37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721BDDD-1568-FD45-BD7A-8DBEB7D1BF54}"/>
              </a:ext>
            </a:extLst>
          </p:cNvPr>
          <p:cNvCxnSpPr/>
          <p:nvPr/>
        </p:nvCxnSpPr>
        <p:spPr>
          <a:xfrm>
            <a:off x="6312000" y="4581000"/>
            <a:ext cx="37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BA4C51B-780F-8F4C-B065-ED71448A8AF1}"/>
              </a:ext>
            </a:extLst>
          </p:cNvPr>
          <p:cNvCxnSpPr/>
          <p:nvPr/>
        </p:nvCxnSpPr>
        <p:spPr>
          <a:xfrm>
            <a:off x="6312000" y="4005000"/>
            <a:ext cx="3744000" cy="0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561C7D4-0FA0-B742-9D9C-57C37DF69805}"/>
              </a:ext>
            </a:extLst>
          </p:cNvPr>
          <p:cNvCxnSpPr/>
          <p:nvPr/>
        </p:nvCxnSpPr>
        <p:spPr>
          <a:xfrm flipV="1">
            <a:off x="6816000" y="3573000"/>
            <a:ext cx="0" cy="43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18AAD66-77E8-0640-9AFD-116ACF1A5260}"/>
                  </a:ext>
                </a:extLst>
              </p:cNvPr>
              <p:cNvSpPr txBox="1"/>
              <p:nvPr/>
            </p:nvSpPr>
            <p:spPr>
              <a:xfrm>
                <a:off x="6474905" y="3650500"/>
                <a:ext cx="1781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18AAD66-77E8-0640-9AFD-116ACF1A52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4905" y="3650500"/>
                <a:ext cx="178190" cy="276999"/>
              </a:xfrm>
              <a:prstGeom prst="rect">
                <a:avLst/>
              </a:prstGeom>
              <a:blipFill>
                <a:blip r:embed="rId3"/>
                <a:stretch>
                  <a:fillRect l="-13333" r="-13333" b="-43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159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1: Skjærspenningsfordeling i rørstrømning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800" dirty="0"/>
              </a:p>
              <a:p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/>
                  <a:t> </a:t>
                </a:r>
                <a:r>
                  <a:rPr lang="en-US" sz="1800" dirty="0" err="1"/>
                  <a:t>og</a:t>
                </a:r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nb-NO" sz="18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nb-NO" sz="18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𝑑𝑧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𝑑𝑠</m:t>
                    </m:r>
                  </m:oMath>
                </a14:m>
                <a:endParaRPr lang="en-US" sz="1800" dirty="0"/>
              </a:p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𝑑𝑧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𝜏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800" dirty="0"/>
              </a:p>
              <a:p>
                <a:r>
                  <a:rPr lang="nb-NO" sz="1800" dirty="0"/>
                  <a:t>Løst </a:t>
                </a:r>
                <a:r>
                  <a:rPr lang="nb-NO" sz="1800" dirty="0" err="1"/>
                  <a:t>mhp</a:t>
                </a:r>
                <a:r>
                  <a:rPr lang="nb-NO" sz="1800" dirty="0"/>
                  <a:t>. skjærspenningen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endParaRPr lang="en-US" sz="1800" dirty="0"/>
              </a:p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den>
                          </m:f>
                          <m:d>
                            <m:d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800" dirty="0"/>
              </a:p>
              <a:p>
                <a:pPr marL="0" indent="0">
                  <a:buNone/>
                </a:pPr>
                <a:endParaRPr lang="en-US" sz="1800" dirty="0"/>
              </a:p>
              <a:p>
                <a:r>
                  <a:rPr lang="en-US" sz="1800" dirty="0" err="1"/>
                  <a:t>Ved</a:t>
                </a:r>
                <a:r>
                  <a:rPr lang="en-US" sz="1800" dirty="0"/>
                  <a:t> </a:t>
                </a:r>
                <a:r>
                  <a:rPr lang="en-US" sz="1800" dirty="0" err="1"/>
                  <a:t>hvilken</a:t>
                </a:r>
                <a:r>
                  <a:rPr lang="en-US" sz="1800" dirty="0"/>
                  <a:t> </a:t>
                </a:r>
                <a:r>
                  <a:rPr lang="en-US" sz="1800" dirty="0" err="1"/>
                  <a:t>avstand</a:t>
                </a:r>
                <a:r>
                  <a:rPr lang="en-US" sz="1800" dirty="0"/>
                  <a:t> </a:t>
                </a:r>
                <a:r>
                  <a:rPr lang="en-US" sz="1800" dirty="0" err="1"/>
                  <a:t>fra</a:t>
                </a:r>
                <a:r>
                  <a:rPr lang="en-US" sz="1800" dirty="0"/>
                  <a:t> </a:t>
                </a:r>
                <a:r>
                  <a:rPr lang="en-US" sz="1800" dirty="0" err="1"/>
                  <a:t>midten</a:t>
                </a:r>
                <a:r>
                  <a:rPr lang="en-US" sz="1800" dirty="0"/>
                  <a:t> av </a:t>
                </a:r>
                <a:r>
                  <a:rPr lang="en-US" sz="1800" dirty="0" err="1"/>
                  <a:t>rører</a:t>
                </a:r>
                <a:r>
                  <a:rPr lang="en-US" sz="1800" dirty="0"/>
                  <a:t> er </a:t>
                </a:r>
                <a:r>
                  <a:rPr lang="en-US" sz="1800" dirty="0" err="1"/>
                  <a:t>skjærfordelingen</a:t>
                </a:r>
                <a:r>
                  <a:rPr lang="en-US" sz="1800" dirty="0"/>
                  <a:t> </a:t>
                </a:r>
                <a:r>
                  <a:rPr lang="en-US" sz="1800" dirty="0" err="1"/>
                  <a:t>størst</a:t>
                </a:r>
                <a:r>
                  <a:rPr lang="en-US" sz="1800" dirty="0"/>
                  <a:t>, </a:t>
                </a:r>
                <a:r>
                  <a:rPr lang="en-US" sz="1800" dirty="0" err="1"/>
                  <a:t>og</a:t>
                </a:r>
                <a:r>
                  <a:rPr lang="en-US" sz="1800" dirty="0"/>
                  <a:t> </a:t>
                </a:r>
                <a:r>
                  <a:rPr lang="en-US" sz="1800" dirty="0" err="1"/>
                  <a:t>hvor</a:t>
                </a:r>
                <a:r>
                  <a:rPr lang="en-US" sz="1800" dirty="0"/>
                  <a:t> er den </a:t>
                </a:r>
                <a:r>
                  <a:rPr lang="en-US" sz="1800" dirty="0" err="1"/>
                  <a:t>minst</a:t>
                </a:r>
                <a:r>
                  <a:rPr lang="en-US" sz="1800" dirty="0"/>
                  <a:t>? </a:t>
                </a: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475" t="-3226" b="-615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78BF548-1A0C-9C4F-B465-6D94C4AD4D26}"/>
              </a:ext>
            </a:extLst>
          </p:cNvPr>
          <p:cNvCxnSpPr/>
          <p:nvPr/>
        </p:nvCxnSpPr>
        <p:spPr>
          <a:xfrm>
            <a:off x="6312000" y="3429000"/>
            <a:ext cx="37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721BDDD-1568-FD45-BD7A-8DBEB7D1BF54}"/>
              </a:ext>
            </a:extLst>
          </p:cNvPr>
          <p:cNvCxnSpPr/>
          <p:nvPr/>
        </p:nvCxnSpPr>
        <p:spPr>
          <a:xfrm>
            <a:off x="6312000" y="4581000"/>
            <a:ext cx="37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BA4C51B-780F-8F4C-B065-ED71448A8AF1}"/>
              </a:ext>
            </a:extLst>
          </p:cNvPr>
          <p:cNvCxnSpPr/>
          <p:nvPr/>
        </p:nvCxnSpPr>
        <p:spPr>
          <a:xfrm>
            <a:off x="6312000" y="4005000"/>
            <a:ext cx="3744000" cy="0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561C7D4-0FA0-B742-9D9C-57C37DF69805}"/>
              </a:ext>
            </a:extLst>
          </p:cNvPr>
          <p:cNvCxnSpPr/>
          <p:nvPr/>
        </p:nvCxnSpPr>
        <p:spPr>
          <a:xfrm flipV="1">
            <a:off x="6816000" y="3573000"/>
            <a:ext cx="0" cy="43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18AAD66-77E8-0640-9AFD-116ACF1A5260}"/>
                  </a:ext>
                </a:extLst>
              </p:cNvPr>
              <p:cNvSpPr txBox="1"/>
              <p:nvPr/>
            </p:nvSpPr>
            <p:spPr>
              <a:xfrm>
                <a:off x="6474905" y="3650500"/>
                <a:ext cx="1781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18AAD66-77E8-0640-9AFD-116ACF1A52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4905" y="3650500"/>
                <a:ext cx="178190" cy="276999"/>
              </a:xfrm>
              <a:prstGeom prst="rect">
                <a:avLst/>
              </a:prstGeom>
              <a:blipFill>
                <a:blip r:embed="rId3"/>
                <a:stretch>
                  <a:fillRect l="-13333" r="-13333" b="-43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7274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2: Skjærspenningsfordeling i rørstrømning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7547740" cy="43200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800" dirty="0"/>
              </a:p>
              <a:p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/>
                  <a:t> </a:t>
                </a:r>
                <a:r>
                  <a:rPr lang="en-US" sz="1800" dirty="0" err="1"/>
                  <a:t>og</a:t>
                </a:r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nb-NO" sz="18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nb-NO" sz="18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𝑑𝑧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𝑑𝑠</m:t>
                    </m:r>
                  </m:oMath>
                </a14:m>
                <a:endParaRPr lang="en-US" sz="1800" dirty="0"/>
              </a:p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𝑑𝑧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𝜏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800" dirty="0"/>
              </a:p>
              <a:p>
                <a:r>
                  <a:rPr lang="nb-NO" sz="1800" dirty="0"/>
                  <a:t>Løst </a:t>
                </a:r>
                <a:r>
                  <a:rPr lang="nb-NO" sz="1800" dirty="0" err="1"/>
                  <a:t>mhp</a:t>
                </a:r>
                <a:r>
                  <a:rPr lang="nb-NO" sz="1800" dirty="0"/>
                  <a:t>. skjærspenningen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endParaRPr lang="en-US" sz="1800" dirty="0"/>
              </a:p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den>
                          </m:f>
                          <m:d>
                            <m:d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800" dirty="0"/>
              </a:p>
              <a:p>
                <a:pPr marL="0" indent="0">
                  <a:buNone/>
                </a:pPr>
                <a:endParaRPr lang="en-US" sz="1800" dirty="0"/>
              </a:p>
              <a:p>
                <a:r>
                  <a:rPr lang="en-US" sz="1800" dirty="0" err="1"/>
                  <a:t>Ved</a:t>
                </a:r>
                <a:r>
                  <a:rPr lang="en-US" sz="1800" dirty="0"/>
                  <a:t> </a:t>
                </a:r>
                <a:r>
                  <a:rPr lang="en-US" sz="1800" dirty="0" err="1"/>
                  <a:t>hvilken</a:t>
                </a:r>
                <a:r>
                  <a:rPr lang="en-US" sz="1800" dirty="0"/>
                  <a:t> </a:t>
                </a:r>
                <a:r>
                  <a:rPr lang="en-US" sz="1800" dirty="0" err="1"/>
                  <a:t>avstand</a:t>
                </a:r>
                <a:r>
                  <a:rPr lang="en-US" sz="1800" dirty="0"/>
                  <a:t> </a:t>
                </a:r>
                <a:r>
                  <a:rPr lang="en-US" sz="1800" dirty="0" err="1"/>
                  <a:t>fra</a:t>
                </a:r>
                <a:r>
                  <a:rPr lang="en-US" sz="1800" dirty="0"/>
                  <a:t> </a:t>
                </a:r>
                <a:r>
                  <a:rPr lang="en-US" sz="1800" dirty="0" err="1"/>
                  <a:t>midten</a:t>
                </a:r>
                <a:r>
                  <a:rPr lang="en-US" sz="1800" dirty="0"/>
                  <a:t> av </a:t>
                </a:r>
                <a:r>
                  <a:rPr lang="en-US" sz="1800" dirty="0" err="1"/>
                  <a:t>rører</a:t>
                </a:r>
                <a:r>
                  <a:rPr lang="en-US" sz="1800" dirty="0"/>
                  <a:t> er </a:t>
                </a:r>
                <a:r>
                  <a:rPr lang="en-US" sz="1800" dirty="0" err="1"/>
                  <a:t>skjærfordelingen</a:t>
                </a:r>
                <a:r>
                  <a:rPr lang="en-US" sz="1800" dirty="0"/>
                  <a:t> </a:t>
                </a:r>
                <a:r>
                  <a:rPr lang="en-US" sz="1800" dirty="0" err="1"/>
                  <a:t>størst</a:t>
                </a:r>
                <a:r>
                  <a:rPr lang="en-US" sz="1800" dirty="0"/>
                  <a:t>, </a:t>
                </a:r>
                <a:r>
                  <a:rPr lang="en-US" sz="1800" dirty="0" err="1"/>
                  <a:t>og</a:t>
                </a:r>
                <a:r>
                  <a:rPr lang="en-US" sz="1800" dirty="0"/>
                  <a:t> </a:t>
                </a:r>
                <a:r>
                  <a:rPr lang="en-US" sz="1800" dirty="0" err="1"/>
                  <a:t>hvor</a:t>
                </a:r>
                <a:r>
                  <a:rPr lang="en-US" sz="1800" dirty="0"/>
                  <a:t> er den </a:t>
                </a:r>
                <a:r>
                  <a:rPr lang="en-US" sz="1800" dirty="0" err="1"/>
                  <a:t>minst</a:t>
                </a:r>
                <a:r>
                  <a:rPr lang="en-US" sz="1800" dirty="0"/>
                  <a:t>?</a:t>
                </a:r>
              </a:p>
              <a:p>
                <a:r>
                  <a:rPr lang="en-US" sz="1800" b="1" dirty="0" err="1"/>
                  <a:t>Hvordan</a:t>
                </a:r>
                <a:r>
                  <a:rPr lang="en-US" sz="1800" b="1" dirty="0"/>
                  <a:t> </a:t>
                </a:r>
                <a:r>
                  <a:rPr lang="en-US" sz="1800" b="1" dirty="0" err="1"/>
                  <a:t>avhenger</a:t>
                </a:r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a:rPr lang="en-US" sz="1800" b="1" i="1" dirty="0" smtClean="0">
                        <a:latin typeface="Cambria Math" panose="02040503050406030204" pitchFamily="18" charset="0"/>
                      </a:rPr>
                      <m:t>𝝉</m:t>
                    </m:r>
                  </m:oMath>
                </a14:m>
                <a:r>
                  <a:rPr lang="en-US" sz="1800" b="1" dirty="0"/>
                  <a:t> av r </a:t>
                </a:r>
                <a:r>
                  <a:rPr lang="en-US" sz="1800" b="1" dirty="0" err="1"/>
                  <a:t>ved</a:t>
                </a:r>
                <a:r>
                  <a:rPr lang="en-US" sz="1800" b="1" dirty="0"/>
                  <a:t> </a:t>
                </a:r>
                <a:r>
                  <a:rPr lang="en-US" sz="1800" b="1" dirty="0" err="1"/>
                  <a:t>fullt</a:t>
                </a:r>
                <a:r>
                  <a:rPr lang="en-US" sz="1800" b="1" dirty="0"/>
                  <a:t> </a:t>
                </a:r>
                <a:r>
                  <a:rPr lang="en-US" sz="1800" b="1" dirty="0" err="1"/>
                  <a:t>utviklet</a:t>
                </a:r>
                <a:r>
                  <a:rPr lang="en-US" sz="1800" b="1" dirty="0"/>
                  <a:t> </a:t>
                </a:r>
                <a:r>
                  <a:rPr lang="en-US" sz="1800" b="1" dirty="0" err="1"/>
                  <a:t>laminær</a:t>
                </a:r>
                <a:r>
                  <a:rPr lang="en-US" sz="1800" b="1" dirty="0"/>
                  <a:t> </a:t>
                </a:r>
                <a:r>
                  <a:rPr lang="en-US" sz="1800" b="1" dirty="0" err="1"/>
                  <a:t>strømning</a:t>
                </a:r>
                <a:r>
                  <a:rPr lang="en-US" sz="1800" b="1" dirty="0"/>
                  <a:t> </a:t>
                </a: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7547740" cy="4320000"/>
              </a:xfrm>
              <a:blipFill>
                <a:blip r:embed="rId2"/>
                <a:stretch>
                  <a:fillRect l="-1681" t="-3226" b="-1759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78BF548-1A0C-9C4F-B465-6D94C4AD4D26}"/>
              </a:ext>
            </a:extLst>
          </p:cNvPr>
          <p:cNvCxnSpPr/>
          <p:nvPr/>
        </p:nvCxnSpPr>
        <p:spPr>
          <a:xfrm>
            <a:off x="6312000" y="3429000"/>
            <a:ext cx="37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721BDDD-1568-FD45-BD7A-8DBEB7D1BF54}"/>
              </a:ext>
            </a:extLst>
          </p:cNvPr>
          <p:cNvCxnSpPr/>
          <p:nvPr/>
        </p:nvCxnSpPr>
        <p:spPr>
          <a:xfrm>
            <a:off x="6312000" y="4581000"/>
            <a:ext cx="37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BA4C51B-780F-8F4C-B065-ED71448A8AF1}"/>
              </a:ext>
            </a:extLst>
          </p:cNvPr>
          <p:cNvCxnSpPr/>
          <p:nvPr/>
        </p:nvCxnSpPr>
        <p:spPr>
          <a:xfrm>
            <a:off x="6312000" y="4005000"/>
            <a:ext cx="3744000" cy="0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561C7D4-0FA0-B742-9D9C-57C37DF69805}"/>
              </a:ext>
            </a:extLst>
          </p:cNvPr>
          <p:cNvCxnSpPr/>
          <p:nvPr/>
        </p:nvCxnSpPr>
        <p:spPr>
          <a:xfrm flipV="1">
            <a:off x="6816000" y="3573000"/>
            <a:ext cx="0" cy="43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18AAD66-77E8-0640-9AFD-116ACF1A5260}"/>
                  </a:ext>
                </a:extLst>
              </p:cNvPr>
              <p:cNvSpPr txBox="1"/>
              <p:nvPr/>
            </p:nvSpPr>
            <p:spPr>
              <a:xfrm>
                <a:off x="6474905" y="3650500"/>
                <a:ext cx="17819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18AAD66-77E8-0640-9AFD-116ACF1A52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4905" y="3650500"/>
                <a:ext cx="178190" cy="276999"/>
              </a:xfrm>
              <a:prstGeom prst="rect">
                <a:avLst/>
              </a:prstGeom>
              <a:blipFill>
                <a:blip r:embed="rId3"/>
                <a:stretch>
                  <a:fillRect l="-13333" r="-13333" b="-43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8635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Skjærspenningsfordeling i rørstrømning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323739" cy="43200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800" dirty="0"/>
              </a:p>
              <a:p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/>
                  <a:t> </a:t>
                </a:r>
                <a:r>
                  <a:rPr lang="en-US" sz="1800" dirty="0" err="1"/>
                  <a:t>og</a:t>
                </a:r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nb-NO" sz="18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nb-NO" sz="18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𝑑𝑧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𝑑𝑠</m:t>
                    </m:r>
                  </m:oMath>
                </a14:m>
                <a:endParaRPr lang="en-US" sz="1800" dirty="0"/>
              </a:p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𝑑𝑧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𝜏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800" dirty="0"/>
              </a:p>
              <a:p>
                <a:r>
                  <a:rPr lang="nb-NO" sz="1800" dirty="0"/>
                  <a:t>Løst </a:t>
                </a:r>
                <a:r>
                  <a:rPr lang="nb-NO" sz="1800" dirty="0" err="1"/>
                  <a:t>mhp</a:t>
                </a:r>
                <a:r>
                  <a:rPr lang="nb-NO" sz="1800" dirty="0"/>
                  <a:t>. skjærspenningen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endParaRPr lang="en-US" sz="1800" dirty="0"/>
              </a:p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den>
                          </m:f>
                          <m:d>
                            <m:d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800" dirty="0"/>
              </a:p>
              <a:p>
                <a:r>
                  <a:rPr lang="nb-NO" sz="1800" dirty="0"/>
                  <a:t>Altså varierer skjærspenningen lineært fra maksimum ved rørveggen (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1800" dirty="0"/>
                  <a:t>) til 0 i sentrum av røret (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800" dirty="0"/>
                  <a:t>). </a:t>
                </a: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323739" cy="4320000"/>
              </a:xfrm>
              <a:blipFill>
                <a:blip r:embed="rId2"/>
                <a:stretch>
                  <a:fillRect l="-2004" t="-322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983EA6EF-1C89-4C40-855E-DF176C5E5277}"/>
              </a:ext>
            </a:extLst>
          </p:cNvPr>
          <p:cNvSpPr/>
          <p:nvPr/>
        </p:nvSpPr>
        <p:spPr>
          <a:xfrm>
            <a:off x="840000" y="4149000"/>
            <a:ext cx="6120000" cy="1800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0289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Skjærspenningsfordeling i rørstrømning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827740" cy="43200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800" dirty="0"/>
              </a:p>
              <a:p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/>
                  <a:t> </a:t>
                </a:r>
                <a:r>
                  <a:rPr lang="en-US" sz="1800" dirty="0" err="1"/>
                  <a:t>og</a:t>
                </a:r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nb-NO" sz="18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nb-NO" sz="18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𝑑𝑧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𝑑𝑠</m:t>
                    </m:r>
                  </m:oMath>
                </a14:m>
                <a:endParaRPr lang="en-US" sz="1800" dirty="0"/>
              </a:p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𝑑𝑧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𝜏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800" dirty="0"/>
              </a:p>
              <a:p>
                <a:r>
                  <a:rPr lang="nb-NO" sz="1800" dirty="0"/>
                  <a:t>Løst </a:t>
                </a:r>
                <a:r>
                  <a:rPr lang="nb-NO" sz="1800" dirty="0" err="1"/>
                  <a:t>mhp</a:t>
                </a:r>
                <a:r>
                  <a:rPr lang="nb-NO" sz="1800" dirty="0"/>
                  <a:t>. skjærspenningen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endParaRPr lang="en-US" sz="1800" dirty="0"/>
              </a:p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den>
                          </m:f>
                          <m:d>
                            <m:d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800" dirty="0"/>
              </a:p>
              <a:p>
                <a:r>
                  <a:rPr lang="nb-NO" sz="1800" dirty="0"/>
                  <a:t>Altså varierer skjærspenningen lineært fra maksimum ved rørveggen (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1800" dirty="0"/>
                  <a:t>) til 0 i sentrum av røret (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800" dirty="0"/>
                  <a:t>). </a:t>
                </a:r>
              </a:p>
              <a:p>
                <a:r>
                  <a:rPr lang="nb-NO" sz="1800" b="1" dirty="0"/>
                  <a:t>Ved fullt utviklet laminær rørstrømning avtar skjærspenningen lineært med avstanden fra senter i røret</a:t>
                </a:r>
                <a:endParaRPr lang="en-US" sz="1800" b="1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827740" cy="4320000"/>
              </a:xfrm>
              <a:blipFill>
                <a:blip r:embed="rId2"/>
                <a:stretch>
                  <a:fillRect l="-1855" t="-3226" b="-1407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709" y="3073051"/>
            <a:ext cx="5017008" cy="1773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668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Introduksjon og klassifisering av rørstrømning</a:t>
            </a:r>
          </a:p>
          <a:p>
            <a:r>
              <a:rPr lang="nb-NO" dirty="0" err="1">
                <a:solidFill>
                  <a:schemeClr val="bg1">
                    <a:lumMod val="85000"/>
                  </a:schemeClr>
                </a:solidFill>
              </a:rPr>
              <a:t>Darcy-Weisbachs</a:t>
            </a:r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 likning for friksjonstap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Trykk og skjærspenning i rørstrømning</a:t>
            </a:r>
          </a:p>
          <a:p>
            <a:r>
              <a:rPr lang="nb-NO" dirty="0"/>
              <a:t>Friksjonstap i laminær rørstrømning</a:t>
            </a:r>
          </a:p>
        </p:txBody>
      </p:sp>
      <p:pic>
        <p:nvPicPr>
          <p:cNvPr id="1026" name="Picture 2" descr="https://upload.wikimedia.org/wikipedia/commons/9/9a/HooverDamFrontWater.jpg">
            <a:extLst>
              <a:ext uri="{FF2B5EF4-FFF2-40B4-BE49-F238E27FC236}">
                <a16:creationId xmlns:a16="http://schemas.microsoft.com/office/drawing/2014/main" id="{F410EF51-E82F-4103-BD4C-1B2CE11DF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82" y="-10800"/>
            <a:ext cx="5401218" cy="68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3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Laminær rørstrømning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Mål: Finne formel for friksjonsfaktoren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 i laminær rørstrømning</a:t>
                </a: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2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3091894"/>
            <a:ext cx="5111750" cy="173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8433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Laminær rørstrømning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Mål: Finne formel for friksjonsfaktoren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 i laminær rørstrømning</a:t>
                </a:r>
              </a:p>
              <a:p>
                <a:r>
                  <a:rPr lang="nb-NO" dirty="0"/>
                  <a:t>Steg i utledning:</a:t>
                </a:r>
              </a:p>
              <a:p>
                <a:pPr lvl="1"/>
                <a:r>
                  <a:rPr lang="nb-NO" dirty="0"/>
                  <a:t>Kombinere skjærspennings-fordelingen fra impulslikningen med Newtons </a:t>
                </a:r>
                <a:r>
                  <a:rPr lang="nb-NO" dirty="0" err="1"/>
                  <a:t>viskositetslov</a:t>
                </a:r>
                <a:r>
                  <a:rPr lang="nb-NO" dirty="0"/>
                  <a:t> for laminær strømning: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𝜇𝜕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𝑣𝑒𝑔𝑔</m:t>
                        </m:r>
                      </m:sub>
                    </m:sSub>
                  </m:oMath>
                </a14:m>
                <a:endParaRPr lang="nb-NO" dirty="0"/>
              </a:p>
              <a:p>
                <a:pPr lvl="1"/>
                <a:r>
                  <a:rPr lang="nb-NO" dirty="0"/>
                  <a:t>Matematikk gir oss deretter hastighetsfordelingen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dirty="0"/>
                  <a:t> og etter hvert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396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3091894"/>
            <a:ext cx="5111750" cy="173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9058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Laminær rørstrømning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Stasjonær, laminær strømning av inkompressibelt fluid i sirkulært rør er også kalt Poiseuille-strømning eller Hagen-Poiseuille-strømning</a:t>
                </a:r>
              </a:p>
              <a:p>
                <a:r>
                  <a:rPr lang="nb-NO" dirty="0"/>
                  <a:t>Utgangspunkt er Newtons </a:t>
                </a:r>
                <a:r>
                  <a:rPr lang="nb-NO" dirty="0" err="1"/>
                  <a:t>viskositetslov</a:t>
                </a: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 betegner avstand fra rørveggen – det er mer praktisk å bruke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nb-NO" dirty="0"/>
              </a:p>
              <a:p>
                <a:r>
                  <a:rPr lang="nb-NO" dirty="0"/>
                  <a:t>Et variabelskifte gir</a:t>
                </a: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3713" b="-527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3091894"/>
            <a:ext cx="5111750" cy="173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079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Laminær rørstrømning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Vi har tidligere utledet et uttrykk for skjærspenningsfordeling i radiell retning fra impulslikningen</a:t>
                </a:r>
              </a:p>
              <a:p>
                <a:pPr marL="0" indent="0">
                  <a:buNone/>
                </a:pPr>
                <a:endParaRPr lang="nb-NO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i="1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den>
                          </m:f>
                          <m:d>
                            <m:d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400" dirty="0"/>
              </a:p>
              <a:p>
                <a:endParaRPr lang="nb-NO" dirty="0"/>
              </a:p>
              <a:p>
                <a:r>
                  <a:rPr lang="nb-NO" dirty="0"/>
                  <a:t>Kombiner de to likningene og få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den>
                      </m:f>
                      <m:r>
                        <a:rPr lang="nb-NO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d>
                        <m:d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𝛾</m:t>
                          </m:r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5078" b="-423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3091894"/>
            <a:ext cx="5111750" cy="173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1490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Laminær rørstrømning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den>
                      </m:f>
                      <m:r>
                        <a:rPr lang="nb-NO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d>
                        <m:d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𝛾</m:t>
                          </m:r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nb-NO" sz="2400" dirty="0"/>
              </a:p>
              <a:p>
                <a:endParaRPr lang="nb-NO" sz="2400" dirty="0"/>
              </a:p>
              <a:p>
                <a:r>
                  <a:rPr lang="nb-NO" sz="2400" dirty="0"/>
                  <a:t>Venstre side avhenger av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nb-NO" sz="2400" dirty="0"/>
                  <a:t> – høyre side av </a:t>
                </a:r>
                <a14:m>
                  <m:oMath xmlns:m="http://schemas.openxmlformats.org/officeDocument/2006/math"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nb-NO" sz="2400" dirty="0"/>
                  <a:t>. Hvis dette skal stemme, må hver side være konstant!</a:t>
                </a:r>
              </a:p>
              <a:p>
                <a:r>
                  <a:rPr lang="nb-NO" sz="2400" dirty="0"/>
                  <a:t>Høyresiden kan skrives</a:t>
                </a:r>
              </a:p>
              <a:p>
                <a:pPr marL="0" indent="0">
                  <a:buNone/>
                </a:pPr>
                <a:endParaRPr lang="nb-NO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𝛾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den>
                          </m:f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𝑑h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337" r="-309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3091894"/>
            <a:ext cx="5111750" cy="173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440000" y="6120000"/>
                <a:ext cx="2088000" cy="64633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/>
                  <a:t>Uttrykket er konstant, altså kan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𝑑h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𝑑𝑠</m:t>
                    </m:r>
                  </m:oMath>
                </a14:m>
                <a:r>
                  <a:rPr lang="nb-NO" sz="1200" dirty="0"/>
                  <a:t> skrives som en endelig differanse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2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sz="12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nb-NO" sz="12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0000" y="6120000"/>
                <a:ext cx="2088000" cy="646331"/>
              </a:xfrm>
              <a:prstGeom prst="rect">
                <a:avLst/>
              </a:prstGeom>
              <a:blipFill>
                <a:blip r:embed="rId4"/>
                <a:stretch>
                  <a:fillRect t="-926" b="-463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cxnSpLocks/>
            <a:stCxn id="3" idx="0"/>
          </p:cNvCxnSpPr>
          <p:nvPr/>
        </p:nvCxnSpPr>
        <p:spPr>
          <a:xfrm flipH="1" flipV="1">
            <a:off x="4872000" y="5518808"/>
            <a:ext cx="612000" cy="601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64AA68F-5FA1-4990-BF7A-052ED34C6652}"/>
                  </a:ext>
                </a:extLst>
              </p:cNvPr>
              <p:cNvSpPr/>
              <p:nvPr/>
            </p:nvSpPr>
            <p:spPr>
              <a:xfrm>
                <a:off x="3072000" y="6136338"/>
                <a:ext cx="1205330" cy="61003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64AA68F-5FA1-4990-BF7A-052ED34C66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2000" y="6136338"/>
                <a:ext cx="1205330" cy="61003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0A83B43-A61C-465E-A37D-5E83E18CFB09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3674665" y="5518808"/>
            <a:ext cx="378001" cy="6175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066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Oppgave: Kombiner likningene for å finne et uttrykk for V(r)</a:t>
            </a:r>
            <a:br>
              <a:rPr lang="nb-NO" dirty="0"/>
            </a:br>
            <a:r>
              <a:rPr lang="nb-NO" dirty="0"/>
              <a:t>(Laminær rørstrømning)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696000" y="1800000"/>
                <a:ext cx="5112000" cy="4320000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den>
                      </m:f>
                      <m:r>
                        <a:rPr lang="nb-NO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d>
                        <m:d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𝛾</m:t>
                          </m:r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nb-NO" sz="2400" dirty="0"/>
              </a:p>
              <a:p>
                <a:endParaRPr lang="nb-NO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𝛾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nb-NO" sz="2000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696000" y="1800000"/>
                <a:ext cx="5112000" cy="43200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3091894"/>
            <a:ext cx="5111750" cy="173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179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Løsning: Laminær rørstrømning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696000" y="1800000"/>
                <a:ext cx="5112000" cy="4320000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den>
                      </m:f>
                      <m:r>
                        <a:rPr lang="nb-NO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d>
                        <m:d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𝛾</m:t>
                          </m:r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nb-NO" sz="2400" dirty="0"/>
              </a:p>
              <a:p>
                <a:endParaRPr lang="nb-NO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𝛾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nb-NO" sz="2000" dirty="0"/>
              </a:p>
              <a:p>
                <a:r>
                  <a:rPr lang="nb-NO" sz="2000" dirty="0"/>
                  <a:t>Kombiner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𝑑𝑟</m:t>
                          </m:r>
                        </m:den>
                      </m:f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nb-NO" sz="2000" dirty="0"/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𝑑𝑟</m:t>
                          </m:r>
                        </m:den>
                      </m:f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num>
                            <m:den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nb-NO" sz="2000" dirty="0"/>
              </a:p>
              <a:p>
                <a:r>
                  <a:rPr lang="nb-NO" sz="2000" dirty="0"/>
                  <a:t>Integrer </a:t>
                </a:r>
                <a:r>
                  <a:rPr lang="nb-NO" sz="2000" dirty="0" err="1"/>
                  <a:t>mhp</a:t>
                </a:r>
                <a:r>
                  <a:rPr lang="nb-NO" sz="2000" dirty="0"/>
                  <a:t>. </a:t>
                </a:r>
                <a14:m>
                  <m:oMath xmlns:m="http://schemas.openxmlformats.org/officeDocument/2006/math">
                    <m:r>
                      <a:rPr lang="nb-NO" sz="200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nb-NO" sz="2000" dirty="0"/>
                  <a:t> og finn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sz="2000" dirty="0"/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696000" y="1800000"/>
                <a:ext cx="5112000" cy="4320000"/>
              </a:xfrm>
              <a:blipFill>
                <a:blip r:embed="rId2"/>
                <a:stretch>
                  <a:fillRect l="-2723" b="-117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3091894"/>
            <a:ext cx="5111750" cy="173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6243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Oppgave: Hva er </a:t>
            </a:r>
            <a:r>
              <a:rPr lang="nb-NO" dirty="0" err="1"/>
              <a:t>Vmax</a:t>
            </a:r>
            <a:r>
              <a:rPr lang="nb-NO" dirty="0"/>
              <a:t> ved laminær rørstrømning?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696000" y="1800000"/>
                <a:ext cx="5112000" cy="43200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nb-NO" sz="2000" dirty="0"/>
              </a:p>
              <a:p>
                <a:r>
                  <a:rPr lang="nb-NO" sz="2000" dirty="0"/>
                  <a:t>Vi har at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b-NO" sz="2000" dirty="0"/>
                  <a:t> ved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(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heft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sz="2000" dirty="0"/>
                  <a:t>. Det gir</a:t>
                </a:r>
              </a:p>
              <a:p>
                <a:pPr marL="0" indent="0">
                  <a:buNone/>
                </a:pPr>
                <a:endParaRPr lang="nb-NO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nb-NO" sz="2000" dirty="0"/>
              </a:p>
              <a:p>
                <a:r>
                  <a:rPr lang="nb-NO" sz="2000" dirty="0"/>
                  <a:t>Hastighetsfordelingen blir dermed</a:t>
                </a:r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18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18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18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nb-NO" sz="1800" dirty="0"/>
              </a:p>
              <a:p>
                <a:r>
                  <a:rPr lang="nb-NO" sz="2000" dirty="0"/>
                  <a:t>Hva er </a:t>
                </a:r>
                <a:r>
                  <a:rPr lang="nb-NO" sz="2000" dirty="0" err="1"/>
                  <a:t>Vmax</a:t>
                </a:r>
                <a:r>
                  <a:rPr lang="nb-NO" sz="2000" dirty="0"/>
                  <a:t>?</a:t>
                </a:r>
              </a:p>
              <a:p>
                <a:pPr marL="0" indent="0">
                  <a:buNone/>
                </a:pPr>
                <a:endParaRPr lang="nb-NO" sz="2000" dirty="0"/>
              </a:p>
              <a:p>
                <a:pPr marL="0" indent="0">
                  <a:buNone/>
                </a:pPr>
                <a:endParaRPr lang="nb-NO" sz="2000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696000" y="1800000"/>
                <a:ext cx="5112000" cy="4320000"/>
              </a:xfrm>
              <a:blipFill>
                <a:blip r:embed="rId2"/>
                <a:stretch>
                  <a:fillRect l="-2723" t="-5572" r="-2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3091894"/>
            <a:ext cx="5111750" cy="173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336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Laminær rørstrømning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696000" y="1800000"/>
                <a:ext cx="5112000" cy="43200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nb-NO" sz="2000" dirty="0"/>
              </a:p>
              <a:p>
                <a:r>
                  <a:rPr lang="nb-NO" sz="2000" dirty="0"/>
                  <a:t>Vi har at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b-NO" sz="2000" dirty="0"/>
                  <a:t> ved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(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heft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b-NO" sz="2000" dirty="0"/>
                  <a:t>. Det gir</a:t>
                </a:r>
              </a:p>
              <a:p>
                <a:pPr marL="0" indent="0">
                  <a:buNone/>
                </a:pPr>
                <a:endParaRPr lang="nb-NO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nb-NO" sz="2000" dirty="0"/>
              </a:p>
              <a:p>
                <a:r>
                  <a:rPr lang="nb-NO" sz="2000" dirty="0"/>
                  <a:t>Hastighetsfordelingen blir dermed</a:t>
                </a:r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18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18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18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nb-NO" sz="1800" dirty="0"/>
              </a:p>
              <a:p>
                <a:r>
                  <a:rPr lang="nb-NO" sz="2000" dirty="0"/>
                  <a:t>Maks hastighet i sentrum (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b-NO" sz="2000" dirty="0"/>
                  <a:t>)</a:t>
                </a:r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maks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nb-NO" sz="2000" dirty="0"/>
              </a:p>
              <a:p>
                <a:pPr marL="0" indent="0">
                  <a:buNone/>
                </a:pPr>
                <a:endParaRPr lang="nb-NO" sz="2000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696000" y="1800000"/>
                <a:ext cx="5112000" cy="4320000"/>
              </a:xfrm>
              <a:blipFill>
                <a:blip r:embed="rId2"/>
                <a:stretch>
                  <a:fillRect l="-2723" t="-5572" r="-248" b="-76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3091894"/>
            <a:ext cx="5111750" cy="173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3584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Laminær rørstrømning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696000" y="1800000"/>
                <a:ext cx="5112000" cy="4320000"/>
              </a:xfrm>
            </p:spPr>
            <p:txBody>
              <a:bodyPr/>
              <a:lstStyle/>
              <a:p>
                <a:r>
                  <a:rPr lang="nb-NO" sz="2000" dirty="0"/>
                  <a:t>Hastighetsfordelingen blir</a:t>
                </a:r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18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1800" dirty="0"/>
              </a:p>
              <a:p>
                <a:r>
                  <a:rPr lang="nb-NO" sz="2000" dirty="0"/>
                  <a:t>Maks hastighet i sentrum (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/>
                  <a:t>)</a:t>
                </a:r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maks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  <a:p>
                <a:r>
                  <a:rPr lang="nb-NO" sz="2000" dirty="0"/>
                  <a:t>Kombiner og få</a:t>
                </a:r>
              </a:p>
              <a:p>
                <a:pPr marL="0" indent="0">
                  <a:buNone/>
                </a:pPr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maks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nb-NO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nb-NO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696000" y="1800000"/>
                <a:ext cx="5112000" cy="4320000"/>
              </a:xfrm>
              <a:blipFill>
                <a:blip r:embed="rId2"/>
                <a:stretch>
                  <a:fillRect l="-2861" t="-126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00" y="1125000"/>
            <a:ext cx="5111750" cy="173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C559C60D-6D55-4C49-9F2A-7D1615DE0D9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92000" y="3141000"/>
                <a:ext cx="3024000" cy="3501000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198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maks</m:t>
                          </m:r>
                        </m:sub>
                      </m:sSub>
                      <m:r>
                        <a:rPr lang="nb-NO" sz="2000" i="1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maks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nb-NO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2000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nb-NO" sz="2000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C559C60D-6D55-4C49-9F2A-7D1615DE0D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2000" y="3141000"/>
                <a:ext cx="3024000" cy="3501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03DD5670-A2B0-9343-A6EC-F7956933DA0C}"/>
              </a:ext>
            </a:extLst>
          </p:cNvPr>
          <p:cNvSpPr/>
          <p:nvPr/>
        </p:nvSpPr>
        <p:spPr>
          <a:xfrm>
            <a:off x="840000" y="4509000"/>
            <a:ext cx="4392000" cy="1611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735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Laminær rørstrømning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696000" y="1800000"/>
                <a:ext cx="5112000" cy="4320000"/>
              </a:xfrm>
            </p:spPr>
            <p:txBody>
              <a:bodyPr/>
              <a:lstStyle/>
              <a:p>
                <a:r>
                  <a:rPr lang="nb-NO" sz="2000" dirty="0"/>
                  <a:t>Volumstrømmen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err="1"/>
                  <a:t>kan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finnes</a:t>
                </a:r>
                <a:r>
                  <a:rPr lang="en-US" sz="2000" dirty="0"/>
                  <a:t> </a:t>
                </a:r>
                <a:r>
                  <a:rPr lang="en-US" sz="2000" dirty="0" err="1"/>
                  <a:t>ved</a:t>
                </a:r>
                <a:endParaRPr lang="en-US" sz="2000" dirty="0"/>
              </a:p>
              <a:p>
                <a:pPr marL="0" indent="0">
                  <a:buNone/>
                </a:pPr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pHide m:val="on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𝑉𝑑𝐴</m:t>
                          </m:r>
                        </m:e>
                      </m:nary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𝑟𝑑𝑟</m:t>
                          </m:r>
                        </m:e>
                      </m:nary>
                    </m:oMath>
                  </m:oMathPara>
                </a14:m>
                <a:endParaRPr lang="en-US" sz="2000" dirty="0"/>
              </a:p>
              <a:p>
                <a:r>
                  <a:rPr lang="nb-NO" sz="2000" dirty="0"/>
                  <a:t>Man får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bSup>
                                <m:sSub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  <a:p>
                <a:r>
                  <a:rPr lang="nb-NO" sz="2000" dirty="0"/>
                  <a:t>Gjennomsnittshastigheten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</m:oMath>
                </a14:m>
                <a:r>
                  <a:rPr lang="en-US" sz="2000" dirty="0"/>
                  <a:t>:</a:t>
                </a:r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nb-NO" sz="2000" i="1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2000">
                                  <a:latin typeface="Cambria Math" panose="02040503050406030204" pitchFamily="18" charset="0"/>
                                </a:rPr>
                                <m:t>maks</m:t>
                              </m:r>
                            </m:sub>
                          </m:sSub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  <a:p>
                <a:r>
                  <a:rPr lang="nb-NO" sz="2000" dirty="0"/>
                  <a:t>Uttrykt ved diameter:</a:t>
                </a:r>
                <a:endParaRPr lang="en-US" sz="2000" dirty="0"/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nb-NO" sz="2000" i="1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p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696000" y="1800000"/>
                <a:ext cx="5112000" cy="4320000"/>
              </a:xfrm>
              <a:blipFill>
                <a:blip r:embed="rId2"/>
                <a:stretch>
                  <a:fillRect l="-2861" t="-15515" b="-155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A381DBDB-A7C7-4BE2-AD5A-84AFC918DC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00" y="1125000"/>
            <a:ext cx="5111750" cy="173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C8092168-2790-4F53-92AF-26A5176D55C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92000" y="3141000"/>
                <a:ext cx="3024000" cy="3501000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198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maks</m:t>
                          </m:r>
                        </m:sub>
                      </m:sSub>
                      <m:r>
                        <a:rPr lang="nb-NO" sz="2000" i="1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maks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nb-NO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2000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nb-NO" sz="2000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bSup>
                                <m:sSub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maks</m:t>
                              </m:r>
                            </m:sub>
                          </m:sSub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p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C8092168-2790-4F53-92AF-26A5176D55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2000" y="3141000"/>
                <a:ext cx="3024000" cy="3501000"/>
              </a:xfrm>
              <a:prstGeom prst="rect">
                <a:avLst/>
              </a:prstGeom>
              <a:blipFill>
                <a:blip r:embed="rId4"/>
                <a:stretch>
                  <a:fillRect l="-1210" r="-10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498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Laminær rørstrømning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696000" y="1800000"/>
                <a:ext cx="5112000" cy="4320000"/>
              </a:xfrm>
            </p:spPr>
            <p:txBody>
              <a:bodyPr/>
              <a:lstStyle/>
              <a:p>
                <a:r>
                  <a:rPr lang="nb-NO" sz="2000" dirty="0"/>
                  <a:t>Hvordan finne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000" dirty="0" err="1"/>
                  <a:t>og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/>
                  <a:t>?</a:t>
                </a:r>
              </a:p>
              <a:p>
                <a:r>
                  <a:rPr lang="nb-NO" sz="2000" dirty="0"/>
                  <a:t>Fra energilikningen</a:t>
                </a:r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den>
                          </m:f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den>
                          </m:f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  <a:p>
                <a:r>
                  <a:rPr lang="nb-NO" sz="2000" dirty="0"/>
                  <a:t>Fra gjennomsnittshastigheten i laminær strømning</a:t>
                </a:r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nb-NO" sz="2000" i="1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den>
                              </m:f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den>
                              </m:f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  <a:p>
                <a:r>
                  <a:rPr lang="nb-NO" sz="2000" dirty="0"/>
                  <a:t>Omskrevet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0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nb-NO" sz="2000" dirty="0"/>
                  <a:t>):</a:t>
                </a:r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den>
                          </m:f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den>
                          </m:f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acc>
                            <m:accPr>
                              <m:chr m:val="̅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696000" y="1800000"/>
                <a:ext cx="5112000" cy="4320000"/>
              </a:xfrm>
              <a:blipFill>
                <a:blip r:embed="rId2"/>
                <a:stretch>
                  <a:fillRect l="-2861" t="-1410" b="-1495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000" y="549000"/>
            <a:ext cx="2737104" cy="2048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349E6BC-3686-418E-BB98-C90A0916FB1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92000" y="3141000"/>
                <a:ext cx="3024000" cy="3501000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198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maks</m:t>
                          </m:r>
                        </m:sub>
                      </m:sSub>
                      <m:r>
                        <a:rPr lang="nb-NO" sz="2000" i="1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maks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nb-NO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2000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nb-NO" sz="2000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bSup>
                                <m:sSub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maks</m:t>
                              </m:r>
                            </m:sub>
                          </m:sSub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p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A349E6BC-3686-418E-BB98-C90A0916FB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2000" y="3141000"/>
                <a:ext cx="3024000" cy="3501000"/>
              </a:xfrm>
              <a:prstGeom prst="rect">
                <a:avLst/>
              </a:prstGeom>
              <a:blipFill>
                <a:blip r:embed="rId4"/>
                <a:stretch>
                  <a:fillRect l="-1210" r="-10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4583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Laminær rørstrømning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696000" y="1800000"/>
                <a:ext cx="5112000" cy="4320000"/>
              </a:xfrm>
            </p:spPr>
            <p:txBody>
              <a:bodyPr/>
              <a:lstStyle/>
              <a:p>
                <a:r>
                  <a:rPr lang="nb-NO" sz="2000" dirty="0"/>
                  <a:t>Hvordan finne friksjonstapet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000" dirty="0"/>
                  <a:t>?</a:t>
                </a:r>
              </a:p>
              <a:p>
                <a:r>
                  <a:rPr lang="en-US" sz="2000" dirty="0" err="1"/>
                  <a:t>Energilikningen</a:t>
                </a:r>
                <a:r>
                  <a:rPr lang="en-US" sz="2000" dirty="0"/>
                  <a:t>:</a:t>
                </a:r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den>
                          </m:f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den>
                          </m:f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  <a:p>
                <a:r>
                  <a:rPr lang="en-US" sz="2000" dirty="0" err="1"/>
                  <a:t>Impulslikningen</a:t>
                </a:r>
                <a:r>
                  <a:rPr lang="en-US" sz="2000" dirty="0"/>
                  <a:t>:</a:t>
                </a:r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den>
                          </m:f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den>
                          </m:f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acc>
                            <m:accPr>
                              <m:chr m:val="̅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000" dirty="0"/>
              </a:p>
              <a:p>
                <a:r>
                  <a:rPr lang="nb-NO" sz="2000" dirty="0" err="1"/>
                  <a:t>Kombinér</a:t>
                </a:r>
                <a:r>
                  <a:rPr lang="nb-NO" sz="2000" dirty="0"/>
                  <a:t> og få friksjonstapet i laminær rørstrømning:</a:t>
                </a:r>
              </a:p>
              <a:p>
                <a:pPr marL="0" indent="0">
                  <a:buNone/>
                </a:pPr>
                <a:endParaRPr lang="nb-NO" sz="20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696000" y="1800000"/>
                <a:ext cx="5112000" cy="4320000"/>
              </a:xfrm>
              <a:blipFill>
                <a:blip r:embed="rId2"/>
                <a:stretch>
                  <a:fillRect l="-2861" t="-141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136000" y="5887642"/>
                <a:ext cx="1583999" cy="691023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32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  <m:acc>
                            <m:accPr>
                              <m:chr m:val="̅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𝛾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6000" y="5887642"/>
                <a:ext cx="1583999" cy="6910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1C45EE9E-D3D8-46A8-96C7-3A7C27E258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000" y="549000"/>
            <a:ext cx="2737104" cy="2048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7813AC64-C7B3-40E2-B81B-50A182C3DC5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92000" y="3141000"/>
                <a:ext cx="3024000" cy="3501000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198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maks</m:t>
                          </m:r>
                        </m:sub>
                      </m:sSub>
                      <m:r>
                        <a:rPr lang="nb-NO" sz="2000" i="1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maks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nb-NO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2000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nb-NO" sz="2000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bSup>
                                <m:sSub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maks</m:t>
                              </m:r>
                            </m:sub>
                          </m:sSub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p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7813AC64-C7B3-40E2-B81B-50A182C3DC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2000" y="3141000"/>
                <a:ext cx="3024000" cy="3501000"/>
              </a:xfrm>
              <a:prstGeom prst="rect">
                <a:avLst/>
              </a:prstGeom>
              <a:blipFill>
                <a:blip r:embed="rId5"/>
                <a:stretch>
                  <a:fillRect l="-1210" r="-10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222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Laminær rørstrømning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696000" y="1800000"/>
                <a:ext cx="5112000" cy="43200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32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  <m:acc>
                            <m:accPr>
                              <m:chr m:val="̅"/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𝛾</m:t>
                          </m:r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000" dirty="0"/>
              </a:p>
              <a:p>
                <a:r>
                  <a:rPr lang="nb-NO" sz="2000" b="0" dirty="0"/>
                  <a:t>Skriv om for å identifisere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sz="2000" b="0" dirty="0"/>
                  <a:t>:</a:t>
                </a:r>
              </a:p>
              <a:p>
                <a:endParaRPr lang="nb-NO" sz="20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32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  <m:acc>
                            <m:accPr>
                              <m:chr m:val="̅"/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acc>
                            <m:accPr>
                              <m:chr m:val="̅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64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acc>
                            <m:accPr>
                              <m:chr m:val="̅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Re</m:t>
                          </m:r>
                        </m:den>
                      </m:f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sz="2000" b="0" dirty="0"/>
              </a:p>
              <a:p>
                <a:r>
                  <a:rPr lang="nb-NO" sz="2000" dirty="0"/>
                  <a:t>Sammenlikn med </a:t>
                </a:r>
                <a:r>
                  <a:rPr lang="nb-NO" sz="2000" dirty="0" err="1"/>
                  <a:t>Darcy-Weisbach</a:t>
                </a:r>
                <a:endParaRPr lang="nb-NO" sz="2000" dirty="0"/>
              </a:p>
              <a:p>
                <a:pPr marL="0" indent="0">
                  <a:buNone/>
                </a:pPr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sz="2000" b="0" dirty="0"/>
              </a:p>
              <a:p>
                <a:r>
                  <a:rPr lang="nb-NO" sz="2000" dirty="0"/>
                  <a:t>Vi ser at friksjonsfaktoren ved laminær strømning blir (kun avhengig av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000" i="0" dirty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nb-NO" sz="2000" b="0" dirty="0"/>
                  <a:t>):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696000" y="1800000"/>
                <a:ext cx="5112000" cy="4320000"/>
              </a:xfrm>
              <a:blipFill>
                <a:blip r:embed="rId2"/>
                <a:stretch>
                  <a:fillRect l="-2861" t="-507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784000" y="5858468"/>
                <a:ext cx="935999" cy="61273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Re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4000" y="5858468"/>
                <a:ext cx="935999" cy="6127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50620A50-48B9-46D3-B1E8-D7066362A1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000" y="549000"/>
            <a:ext cx="2737104" cy="2048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36031A46-5E53-4D5C-86DB-049A9A4E7E1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92000" y="3141000"/>
                <a:ext cx="3024000" cy="3501000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198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maks</m:t>
                          </m:r>
                        </m:sub>
                      </m:sSub>
                      <m:r>
                        <a:rPr lang="nb-NO" sz="2000" i="1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maks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nb-NO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2000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nb-NO" sz="2000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bSup>
                                <m:sSub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maks</m:t>
                              </m:r>
                            </m:sub>
                          </m:sSub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p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36031A46-5E53-4D5C-86DB-049A9A4E7E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2000" y="3141000"/>
                <a:ext cx="3024000" cy="3501000"/>
              </a:xfrm>
              <a:prstGeom prst="rect">
                <a:avLst/>
              </a:prstGeom>
              <a:blipFill>
                <a:blip r:embed="rId7"/>
                <a:stretch>
                  <a:fillRect l="-1210" r="-10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386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Laminær rørstrømning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696000" y="1800000"/>
                <a:ext cx="5112000" cy="4320000"/>
              </a:xfrm>
            </p:spPr>
            <p:txBody>
              <a:bodyPr/>
              <a:lstStyle/>
              <a:p>
                <a:r>
                  <a:rPr lang="nb-NO" sz="2000" b="0" dirty="0"/>
                  <a:t>Alternativ utregning, uten å gå via energilikningen (vi brukte den i stedet da vi utledet et uttrykk for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sz="2000" b="0" dirty="0"/>
                  <a:t>)</a:t>
                </a:r>
              </a:p>
              <a:p>
                <a:pPr marL="0" indent="0">
                  <a:buNone/>
                </a:pPr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maks</m:t>
                              </m:r>
                            </m:sub>
                          </m:s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sSubSup>
                            <m:sSub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𝜇</m:t>
                          </m:r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2000">
                                  <a:latin typeface="Cambria Math" panose="02040503050406030204" pitchFamily="18" charset="0"/>
                                </a:rPr>
                                <m:t>maks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sz="2000" b="0" dirty="0"/>
              </a:p>
              <a:p>
                <a:pPr marL="0" indent="0">
                  <a:buNone/>
                </a:pPr>
                <a:endParaRPr lang="nb-NO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type m:val="lin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=4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𝜇</m:t>
                          </m:r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2000">
                                  <a:latin typeface="Cambria Math" panose="02040503050406030204" pitchFamily="18" charset="0"/>
                                </a:rPr>
                                <m:t>maks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maks</m:t>
                              </m:r>
                            </m:sub>
                          </m:sSub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32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𝜇</m:t>
                          </m:r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2000">
                                  <a:latin typeface="Cambria Math" panose="02040503050406030204" pitchFamily="18" charset="0"/>
                                </a:rPr>
                                <m:t>maks</m:t>
                              </m:r>
                            </m:sub>
                          </m:sSub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𝐷</m:t>
                          </m:r>
                          <m:acc>
                            <m:accPr>
                              <m:chr m:val="̅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maks</m:t>
                              </m:r>
                            </m:sub>
                          </m:s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64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acc>
                            <m:accPr>
                              <m:chr m:val="̅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f>
                            <m:f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̅"/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Re</m:t>
                          </m:r>
                        </m:den>
                      </m:f>
                    </m:oMath>
                  </m:oMathPara>
                </a14:m>
                <a:endParaRPr lang="nb-NO" sz="2000" b="0" dirty="0"/>
              </a:p>
              <a:p>
                <a:pPr marL="0" indent="0">
                  <a:buNone/>
                </a:pPr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64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𝐷</m:t>
                          </m:r>
                          <m:acc>
                            <m:accPr>
                              <m:chr m:val="̅"/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den>
                      </m:f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20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32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acc>
                            <m:accPr>
                              <m:chr m:val="̅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𝜌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696000" y="1800000"/>
                <a:ext cx="5112000" cy="4320000"/>
              </a:xfrm>
              <a:blipFill>
                <a:blip r:embed="rId2"/>
                <a:stretch>
                  <a:fillRect l="-2861" t="-1269" r="-2503" b="-902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50620A50-48B9-46D3-B1E8-D7066362A1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000" y="549000"/>
            <a:ext cx="2737104" cy="2048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36031A46-5E53-4D5C-86DB-049A9A4E7E1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92000" y="3141000"/>
                <a:ext cx="3024000" cy="3501000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198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maks</m:t>
                          </m:r>
                        </m:sub>
                      </m:sSub>
                      <m:r>
                        <a:rPr lang="nb-NO" sz="2000" i="1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maks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nb-NO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2000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nb-NO" sz="2000" i="1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bSup>
                                <m:sSub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maks</m:t>
                              </m:r>
                            </m:sub>
                          </m:sSub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p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𝛾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36031A46-5E53-4D5C-86DB-049A9A4E7E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2000" y="3141000"/>
                <a:ext cx="3024000" cy="3501000"/>
              </a:xfrm>
              <a:prstGeom prst="rect">
                <a:avLst/>
              </a:prstGeom>
              <a:blipFill>
                <a:blip r:embed="rId4"/>
                <a:stretch>
                  <a:fillRect l="-1210" r="-10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733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10.2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Olje med tetthet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=850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kg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, </a:t>
                </a:r>
                <a:r>
                  <a:rPr lang="en-US" dirty="0" err="1"/>
                  <a:t>kinematisk</a:t>
                </a:r>
                <a:r>
                  <a:rPr lang="en-US" dirty="0"/>
                  <a:t> </a:t>
                </a:r>
                <a:r>
                  <a:rPr lang="en-US" dirty="0" err="1"/>
                  <a:t>viskositet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=6⋅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en-US" dirty="0"/>
              </a:p>
              <a:p>
                <a:r>
                  <a:rPr lang="nb-NO" dirty="0"/>
                  <a:t>Rør med diameter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=15 </m:t>
                    </m:r>
                    <m:r>
                      <m:rPr>
                        <m:sty m:val="p"/>
                      </m:rPr>
                      <a:rPr lang="nb-NO" i="0" dirty="0" smtClean="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endParaRPr lang="nb-NO" dirty="0"/>
              </a:p>
              <a:p>
                <a:r>
                  <a:rPr lang="nb-NO" dirty="0"/>
                  <a:t>Volumstrøm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Q</m:t>
                    </m:r>
                    <m:r>
                      <a:rPr lang="nb-NO" b="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0,020 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en-US" dirty="0"/>
              </a:p>
              <a:p>
                <a:r>
                  <a:rPr lang="nb-NO" dirty="0"/>
                  <a:t>Hva blir friksjonstapet i et 100 m langt rør?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F38B3C-420E-465E-BBA2-153DBEF834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000" y="2205000"/>
            <a:ext cx="3521372" cy="263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53E8BE6-F0DF-3946-8924-44D5B442440E}"/>
                  </a:ext>
                </a:extLst>
              </p:cNvPr>
              <p:cNvSpPr txBox="1"/>
              <p:nvPr/>
            </p:nvSpPr>
            <p:spPr>
              <a:xfrm>
                <a:off x="1560000" y="5301000"/>
                <a:ext cx="3661451" cy="7021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64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  <m:acc>
                            <m:accPr>
                              <m:chr m:val="̅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den>
                      </m:f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32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  <m:acc>
                            <m:accPr>
                              <m:chr m:val="̅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53E8BE6-F0DF-3946-8924-44D5B44244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0000" y="5301000"/>
                <a:ext cx="3661451" cy="702115"/>
              </a:xfrm>
              <a:prstGeom prst="rect">
                <a:avLst/>
              </a:prstGeom>
              <a:blipFill>
                <a:blip r:embed="rId4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942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10.2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Olje med tetthet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=850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kg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, </a:t>
                </a:r>
                <a:r>
                  <a:rPr lang="en-US" dirty="0" err="1"/>
                  <a:t>kinematisk</a:t>
                </a:r>
                <a:r>
                  <a:rPr lang="en-US" dirty="0"/>
                  <a:t> </a:t>
                </a:r>
                <a:r>
                  <a:rPr lang="en-US" dirty="0" err="1"/>
                  <a:t>viskositet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=6⋅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en-US" dirty="0"/>
              </a:p>
              <a:p>
                <a:r>
                  <a:rPr lang="nb-NO" dirty="0"/>
                  <a:t>Rør med diameter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=15 </m:t>
                    </m:r>
                    <m:r>
                      <m:rPr>
                        <m:sty m:val="p"/>
                      </m:rPr>
                      <a:rPr lang="nb-NO" i="0" dirty="0" smtClean="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endParaRPr lang="nb-NO" dirty="0"/>
              </a:p>
              <a:p>
                <a:r>
                  <a:rPr lang="nb-NO" dirty="0"/>
                  <a:t>Volumstrøm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Q</m:t>
                    </m:r>
                    <m:r>
                      <a:rPr lang="nb-NO" b="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0,020 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en-US" dirty="0"/>
              </a:p>
              <a:p>
                <a:r>
                  <a:rPr lang="nb-NO" dirty="0"/>
                  <a:t>Hva blir friksjonstapet i et 100 m langt rør?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nb-NO" sz="1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nb-NO" sz="1800" b="0" i="1" dirty="0" smtClean="0">
                          <a:latin typeface="Cambria Math" panose="02040503050406030204" pitchFamily="18" charset="0"/>
                        </a:rPr>
                        <m:t>=1.13</m:t>
                      </m:r>
                      <m:f>
                        <m:fPr>
                          <m:type m:val="lin"/>
                          <m:ctrl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1800" b="0" i="0" dirty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800" b="0" i="0" dirty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  <m:r>
                        <a:rPr lang="nb-NO" sz="1800" b="0" i="0" dirty="0" smtClean="0">
                          <a:latin typeface="Cambria Math" panose="02040503050406030204" pitchFamily="18" charset="0"/>
                        </a:rPr>
                        <m:t>;    </m:t>
                      </m:r>
                      <m:r>
                        <a:rPr lang="nb-NO" sz="1800" b="0" i="1" dirty="0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sz="1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32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  <m:acc>
                            <m:accPr>
                              <m:chr m:val="̅"/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𝑔𝐷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32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  <m:acc>
                            <m:accPr>
                              <m:chr m:val="̅"/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𝑔𝐷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32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⋅6⋅</m:t>
                          </m:r>
                          <m:sSup>
                            <m:sSup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sup>
                          </m:s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⋅100⋅1.13</m:t>
                          </m:r>
                        </m:num>
                        <m:den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9.81⋅0.15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sz="1800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sz="1800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0" smtClean="0">
                          <a:latin typeface="Cambria Math" panose="02040503050406030204" pitchFamily="18" charset="0"/>
                        </a:rPr>
                        <m:t>=9.84 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596" b="-80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F38B3C-420E-465E-BBA2-153DBEF834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000" y="2205000"/>
            <a:ext cx="3521372" cy="263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771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10.2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Olje med tetthet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=850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kg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, </a:t>
                </a:r>
                <a:r>
                  <a:rPr lang="en-US" dirty="0" err="1"/>
                  <a:t>kinematisk</a:t>
                </a:r>
                <a:r>
                  <a:rPr lang="en-US" dirty="0"/>
                  <a:t> </a:t>
                </a:r>
                <a:r>
                  <a:rPr lang="en-US" dirty="0" err="1"/>
                  <a:t>viskositet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=6⋅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en-US" dirty="0"/>
              </a:p>
              <a:p>
                <a:r>
                  <a:rPr lang="nb-NO" dirty="0"/>
                  <a:t>Rør med diameter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=15 </m:t>
                    </m:r>
                    <m:r>
                      <m:rPr>
                        <m:sty m:val="p"/>
                      </m:rPr>
                      <a:rPr lang="nb-NO" i="0" dirty="0" smtClean="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endParaRPr lang="nb-NO" dirty="0"/>
              </a:p>
              <a:p>
                <a:r>
                  <a:rPr lang="nb-NO" dirty="0"/>
                  <a:t>Volumstrøm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Q</m:t>
                    </m:r>
                    <m:r>
                      <a:rPr lang="nb-NO" b="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0,020 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en-US" dirty="0"/>
              </a:p>
              <a:p>
                <a:r>
                  <a:rPr lang="nb-NO" dirty="0"/>
                  <a:t>Hva blir friksjonstapet i et 100 m langt rør?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  <m:r>
                        <a:rPr lang="nb-NO" sz="1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nb-NO" sz="1800" b="0" i="1" dirty="0" smtClean="0">
                          <a:latin typeface="Cambria Math" panose="02040503050406030204" pitchFamily="18" charset="0"/>
                        </a:rPr>
                        <m:t>=1.13</m:t>
                      </m:r>
                      <m:f>
                        <m:fPr>
                          <m:type m:val="lin"/>
                          <m:ctrl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1800" b="0" i="0" dirty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800" b="0" i="0" dirty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  <m:r>
                        <a:rPr lang="nb-NO" sz="1800" b="0" i="0" dirty="0" smtClean="0">
                          <a:latin typeface="Cambria Math" panose="02040503050406030204" pitchFamily="18" charset="0"/>
                        </a:rPr>
                        <m:t>;    </m:t>
                      </m:r>
                      <m:r>
                        <a:rPr lang="nb-NO" sz="1800" b="0" i="1" dirty="0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nb-NO" sz="1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nb-NO" sz="1800" b="0" i="1" dirty="0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Re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64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acc>
                            <m:accPr>
                              <m:chr m:val="̅"/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=0.226</m:t>
                      </m:r>
                    </m:oMath>
                  </m:oMathPara>
                </a14:m>
                <a:endParaRPr lang="nb-NO" sz="1800" b="0" dirty="0"/>
              </a:p>
              <a:p>
                <a:pPr marL="0" indent="0">
                  <a:buNone/>
                </a:pPr>
                <a:endParaRPr lang="nb-NO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=0.226⋅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0.15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1.13</m:t>
                              </m:r>
                            </m:e>
                            <m: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19.62</m:t>
                          </m:r>
                        </m:den>
                      </m:f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1800" b="0" i="0" smtClean="0">
                          <a:latin typeface="Cambria Math" panose="02040503050406030204" pitchFamily="18" charset="0"/>
                        </a:rPr>
                        <m:t>=9.84 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sz="1800" b="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b="-119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F38B3C-420E-465E-BBA2-153DBEF834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000" y="2205000"/>
            <a:ext cx="3521372" cy="263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120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063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MBU 16:9">
  <a:themeElements>
    <a:clrScheme name="NMBU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9D7F"/>
      </a:accent1>
      <a:accent2>
        <a:srgbClr val="FEC843"/>
      </a:accent2>
      <a:accent3>
        <a:srgbClr val="556680"/>
      </a:accent3>
      <a:accent4>
        <a:srgbClr val="00A1CD"/>
      </a:accent4>
      <a:accent5>
        <a:srgbClr val="000000"/>
      </a:accent5>
      <a:accent6>
        <a:srgbClr val="C8ACB7"/>
      </a:accent6>
      <a:hlink>
        <a:srgbClr val="009D7F"/>
      </a:hlink>
      <a:folHlink>
        <a:srgbClr val="77645A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3C2596ABFB154EAC7C703BD897B7E9" ma:contentTypeVersion="13" ma:contentTypeDescription="Create a new document." ma:contentTypeScope="" ma:versionID="2b11ecb0d716ce3f4202afb64dcba953">
  <xsd:schema xmlns:xsd="http://www.w3.org/2001/XMLSchema" xmlns:xs="http://www.w3.org/2001/XMLSchema" xmlns:p="http://schemas.microsoft.com/office/2006/metadata/properties" xmlns:ns3="0849e8e1-4416-411a-9a73-9fc57d626ad8" xmlns:ns4="0bb334dc-4f99-4243-be58-e87d3e7aa039" targetNamespace="http://schemas.microsoft.com/office/2006/metadata/properties" ma:root="true" ma:fieldsID="314f625654f6c78748ac3669c5740151" ns3:_="" ns4:_="">
    <xsd:import namespace="0849e8e1-4416-411a-9a73-9fc57d626ad8"/>
    <xsd:import namespace="0bb334dc-4f99-4243-be58-e87d3e7aa03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49e8e1-4416-411a-9a73-9fc57d626ad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b334dc-4f99-4243-be58-e87d3e7aa0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C13BE96-2CF4-4786-9738-9197E797C570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0849e8e1-4416-411a-9a73-9fc57d626ad8"/>
    <ds:schemaRef ds:uri="0bb334dc-4f99-4243-be58-e87d3e7aa039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8EF49E4-C9D9-4DA9-8D31-20AF050CF3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849e8e1-4416-411a-9a73-9fc57d626ad8"/>
    <ds:schemaRef ds:uri="0bb334dc-4f99-4243-be58-e87d3e7aa0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EF27934-7A9F-4E70-B0D6-6FDDF572713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3766</Words>
  <Application>Microsoft Macintosh PowerPoint</Application>
  <PresentationFormat>Widescreen</PresentationFormat>
  <Paragraphs>632</Paragraphs>
  <Slides>73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7" baseType="lpstr">
      <vt:lpstr>Arial</vt:lpstr>
      <vt:lpstr>Calibri</vt:lpstr>
      <vt:lpstr>Cambria Math</vt:lpstr>
      <vt:lpstr>NMBU 16:9</vt:lpstr>
      <vt:lpstr>14 – Rørstrømning 1</vt:lpstr>
      <vt:lpstr>14 – Rørstrømning 1</vt:lpstr>
      <vt:lpstr>14 – Rørstrømning 1</vt:lpstr>
      <vt:lpstr>14 – Rørstrømning 1</vt:lpstr>
      <vt:lpstr>Introduksjon</vt:lpstr>
      <vt:lpstr>Introduksjon</vt:lpstr>
      <vt:lpstr>Friskjonstapet/tapshøyden h_f avhenger sterkere av hastighet V i turbulent strømning</vt:lpstr>
      <vt:lpstr>Agenda</vt:lpstr>
      <vt:lpstr>Fra tidligere: Laminær og turbulent strømning i rør</vt:lpstr>
      <vt:lpstr>Reynoldstallet</vt:lpstr>
      <vt:lpstr>Reynoldstallet</vt:lpstr>
      <vt:lpstr>Reynoldstallet</vt:lpstr>
      <vt:lpstr>Reynoldstallet</vt:lpstr>
      <vt:lpstr>Reynolds originale tegninger</vt:lpstr>
      <vt:lpstr>Reynoldsapparatet i labben</vt:lpstr>
      <vt:lpstr>Reynoldsapparatet i labben</vt:lpstr>
      <vt:lpstr>Utvikling av grensesjikt, som gir opphav til hastighetsprofilet</vt:lpstr>
      <vt:lpstr>Innløpslengden L_e avhenger av om str;mningen er laminær  eller turbulent, og av Re</vt:lpstr>
      <vt:lpstr>Løsning: Kahoot! 1: Utvikling av hastighetsprofilet</vt:lpstr>
      <vt:lpstr>Utvikling av hastighetsprofilet</vt:lpstr>
      <vt:lpstr>Utvikling av hastighetsprofilet</vt:lpstr>
      <vt:lpstr>EFM Eksempel 10.1 – Innløpslengden ved luftstrømning </vt:lpstr>
      <vt:lpstr>EFM Eksempel 10.1 – løsning (luft)</vt:lpstr>
      <vt:lpstr>EFM Eksempel 10.1 – løsning (luft)</vt:lpstr>
      <vt:lpstr>EFM Eksempel 10.1</vt:lpstr>
      <vt:lpstr>EFM Eksempel 10.1 – løsning (vann)</vt:lpstr>
      <vt:lpstr>Agenda</vt:lpstr>
      <vt:lpstr>Darcy-Weisbach likning brukes for å regne ut friksjonstapet h_f</vt:lpstr>
      <vt:lpstr>For å få den totale tapshøyden h_L må vi legge til enkelttap fra innsnevringer, rørbend, ekspansjoner osv. (neste time)</vt:lpstr>
      <vt:lpstr>Darcy-Weisbach likning: regne ut  friksjontapet h_f</vt:lpstr>
      <vt:lpstr>Darcy-Weisbach likning: regne ut  friksjontapet h_f</vt:lpstr>
      <vt:lpstr>Darcy-Weisbach likning: regne ut  friksjontapet h_f</vt:lpstr>
      <vt:lpstr>Darcy-Weisbach likning</vt:lpstr>
      <vt:lpstr>Darcy-Weisbach likning</vt:lpstr>
      <vt:lpstr>Darcy-Weisbach likning</vt:lpstr>
      <vt:lpstr>Darcy-Weisbach likning</vt:lpstr>
      <vt:lpstr>Darcy-Weisbach likning</vt:lpstr>
      <vt:lpstr>Darcy-Weisbach likning</vt:lpstr>
      <vt:lpstr>Darcy-Weisbach likning</vt:lpstr>
      <vt:lpstr>Darcy-Weisbach likning</vt:lpstr>
      <vt:lpstr>Darcy-Weisbach likning</vt:lpstr>
      <vt:lpstr>Darcy-Weisbach likning</vt:lpstr>
      <vt:lpstr>Darcy-Weisbach likning</vt:lpstr>
      <vt:lpstr>Agenda</vt:lpstr>
      <vt:lpstr>Trykkfordeling i rørstrømning</vt:lpstr>
      <vt:lpstr>Vi har hydrostatisk  trykkfordeling på tvers av røret</vt:lpstr>
      <vt:lpstr>Skjærspenningsfordeling i rørstrømning</vt:lpstr>
      <vt:lpstr>Skjærspenningsfordeling i rørstrømning</vt:lpstr>
      <vt:lpstr>Skjærspenningsfordeling i rørstrømning</vt:lpstr>
      <vt:lpstr>Oppgave 1: Skjærspenningsfordeling i rørstrømning</vt:lpstr>
      <vt:lpstr>Oppgave 2: Skjærspenningsfordeling i rørstrømning</vt:lpstr>
      <vt:lpstr>Skjærspenningsfordeling i rørstrømning</vt:lpstr>
      <vt:lpstr>Skjærspenningsfordeling i rørstrømning</vt:lpstr>
      <vt:lpstr>Agenda</vt:lpstr>
      <vt:lpstr>Laminær rørstrømning</vt:lpstr>
      <vt:lpstr>Laminær rørstrømning</vt:lpstr>
      <vt:lpstr>Laminær rørstrømning</vt:lpstr>
      <vt:lpstr>Laminær rørstrømning</vt:lpstr>
      <vt:lpstr>Laminær rørstrømning</vt:lpstr>
      <vt:lpstr>Oppgave: Kombiner likningene for å finne et uttrykk for V(r) (Laminær rørstrømning)</vt:lpstr>
      <vt:lpstr>Løsning: Laminær rørstrømning</vt:lpstr>
      <vt:lpstr>Oppgave: Hva er Vmax ved laminær rørstrømning?</vt:lpstr>
      <vt:lpstr>Laminær rørstrømning</vt:lpstr>
      <vt:lpstr>Laminær rørstrømning</vt:lpstr>
      <vt:lpstr>Laminær rørstrømning</vt:lpstr>
      <vt:lpstr>Laminær rørstrømning</vt:lpstr>
      <vt:lpstr>Laminær rørstrømning</vt:lpstr>
      <vt:lpstr>Laminær rørstrømning</vt:lpstr>
      <vt:lpstr>Laminær rørstrømning</vt:lpstr>
      <vt:lpstr>EFM Eksempel 10.2</vt:lpstr>
      <vt:lpstr>EFM Eksempel 10.2</vt:lpstr>
      <vt:lpstr>EFM Eksempel 10.2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/>
  <cp:lastModifiedBy/>
  <cp:revision>1</cp:revision>
  <dcterms:created xsi:type="dcterms:W3CDTF">2017-01-04T09:15:10Z</dcterms:created>
  <dcterms:modified xsi:type="dcterms:W3CDTF">2022-03-14T11:39:26Z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iteId">
    <vt:lpwstr>eec01f8e-737f-43e3-9ed5-f8a59913bd82</vt:lpwstr>
  </property>
  <property fmtid="{D5CDD505-2E9C-101B-9397-08002B2CF9AE}" pid="4" name="MSIP_Label_d0484126-3486-41a9-802e-7f1e2277276c_Owner">
    <vt:lpwstr>vegard.nilsen@nmbu.no</vt:lpwstr>
  </property>
  <property fmtid="{D5CDD505-2E9C-101B-9397-08002B2CF9AE}" pid="5" name="MSIP_Label_d0484126-3486-41a9-802e-7f1e2277276c_SetDate">
    <vt:lpwstr>2019-09-12T08:41:27.3084864Z</vt:lpwstr>
  </property>
  <property fmtid="{D5CDD505-2E9C-101B-9397-08002B2CF9AE}" pid="6" name="MSIP_Label_d0484126-3486-41a9-802e-7f1e2277276c_Name">
    <vt:lpwstr>Internal</vt:lpwstr>
  </property>
  <property fmtid="{D5CDD505-2E9C-101B-9397-08002B2CF9AE}" pid="7" name="MSIP_Label_d0484126-3486-41a9-802e-7f1e2277276c_Application">
    <vt:lpwstr>Microsoft Azure Information Protection</vt:lpwstr>
  </property>
  <property fmtid="{D5CDD505-2E9C-101B-9397-08002B2CF9AE}" pid="8" name="MSIP_Label_d0484126-3486-41a9-802e-7f1e2277276c_ActionId">
    <vt:lpwstr>ca5bc3b8-71db-4170-83f5-fc39627ec8f6</vt:lpwstr>
  </property>
  <property fmtid="{D5CDD505-2E9C-101B-9397-08002B2CF9AE}" pid="9" name="MSIP_Label_d0484126-3486-41a9-802e-7f1e2277276c_Extended_MSFT_Method">
    <vt:lpwstr>Manual</vt:lpwstr>
  </property>
  <property fmtid="{D5CDD505-2E9C-101B-9397-08002B2CF9AE}" pid="10" name="Sensitivity">
    <vt:lpwstr>Internal</vt:lpwstr>
  </property>
  <property fmtid="{D5CDD505-2E9C-101B-9397-08002B2CF9AE}" pid="11" name="ContentTypeId">
    <vt:lpwstr>0x0101005C3C2596ABFB154EAC7C703BD897B7E9</vt:lpwstr>
  </property>
</Properties>
</file>