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59"/>
  </p:notesMasterIdLst>
  <p:sldIdLst>
    <p:sldId id="262" r:id="rId2"/>
    <p:sldId id="428" r:id="rId3"/>
    <p:sldId id="302" r:id="rId4"/>
    <p:sldId id="429" r:id="rId5"/>
    <p:sldId id="430" r:id="rId6"/>
    <p:sldId id="431" r:id="rId7"/>
    <p:sldId id="432" r:id="rId8"/>
    <p:sldId id="434" r:id="rId9"/>
    <p:sldId id="433" r:id="rId10"/>
    <p:sldId id="435" r:id="rId11"/>
    <p:sldId id="436" r:id="rId12"/>
    <p:sldId id="349" r:id="rId13"/>
    <p:sldId id="439" r:id="rId14"/>
    <p:sldId id="438" r:id="rId15"/>
    <p:sldId id="440" r:id="rId16"/>
    <p:sldId id="437" r:id="rId17"/>
    <p:sldId id="379" r:id="rId18"/>
    <p:sldId id="380" r:id="rId19"/>
    <p:sldId id="444" r:id="rId20"/>
    <p:sldId id="441" r:id="rId21"/>
    <p:sldId id="442" r:id="rId22"/>
    <p:sldId id="443" r:id="rId23"/>
    <p:sldId id="445" r:id="rId24"/>
    <p:sldId id="447" r:id="rId25"/>
    <p:sldId id="460" r:id="rId26"/>
    <p:sldId id="448" r:id="rId27"/>
    <p:sldId id="449" r:id="rId28"/>
    <p:sldId id="451" r:id="rId29"/>
    <p:sldId id="450" r:id="rId30"/>
    <p:sldId id="452" r:id="rId31"/>
    <p:sldId id="453" r:id="rId32"/>
    <p:sldId id="454" r:id="rId33"/>
    <p:sldId id="455" r:id="rId34"/>
    <p:sldId id="456" r:id="rId35"/>
    <p:sldId id="457" r:id="rId36"/>
    <p:sldId id="458" r:id="rId37"/>
    <p:sldId id="459" r:id="rId38"/>
    <p:sldId id="461" r:id="rId39"/>
    <p:sldId id="360" r:id="rId40"/>
    <p:sldId id="405" r:id="rId41"/>
    <p:sldId id="407" r:id="rId42"/>
    <p:sldId id="406" r:id="rId43"/>
    <p:sldId id="408" r:id="rId44"/>
    <p:sldId id="391" r:id="rId45"/>
    <p:sldId id="462" r:id="rId46"/>
    <p:sldId id="412" r:id="rId47"/>
    <p:sldId id="413" r:id="rId48"/>
    <p:sldId id="411" r:id="rId49"/>
    <p:sldId id="361" r:id="rId50"/>
    <p:sldId id="420" r:id="rId51"/>
    <p:sldId id="415" r:id="rId52"/>
    <p:sldId id="416" r:id="rId53"/>
    <p:sldId id="417" r:id="rId54"/>
    <p:sldId id="418" r:id="rId55"/>
    <p:sldId id="419" r:id="rId56"/>
    <p:sldId id="425" r:id="rId57"/>
    <p:sldId id="270" r:id="rId58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31905A-3F13-9248-87F1-870E1E1DA512}" v="730" dt="2022-03-16T12:14:08.2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7" autoAdjust="0"/>
    <p:restoredTop sz="94660"/>
  </p:normalViewPr>
  <p:slideViewPr>
    <p:cSldViewPr>
      <p:cViewPr varScale="1">
        <p:scale>
          <a:sx n="87" d="100"/>
          <a:sy n="87" d="100"/>
        </p:scale>
        <p:origin x="208" y="9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16.03.2022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3307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56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2017.igem.org/Team:UAlberta/Model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physics.stackexchange.com/questions/227309/air-core-vortex-physical-explanation-of-the-air-entrainment-hook-at-f-co-0" TargetMode="External"/><Relationship Id="rId5" Type="http://schemas.openxmlformats.org/officeDocument/2006/relationships/image" Target="../media/image8.jpg"/><Relationship Id="rId10" Type="http://schemas.openxmlformats.org/officeDocument/2006/relationships/hyperlink" Target="https://pxhere.com/en/photo/1150490" TargetMode="External"/><Relationship Id="rId4" Type="http://schemas.openxmlformats.org/officeDocument/2006/relationships/hyperlink" Target="http://physics.stackexchange.com/questions/253069/why-does-a-pot-start-rotating-when-coffee-is-stirred-inside" TargetMode="External"/><Relationship Id="rId9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2017.igem.org/Team:UAlberta/Model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physics.stackexchange.com/questions/227309/air-core-vortex-physical-explanation-of-the-air-entrainment-hook-at-f-co-0" TargetMode="External"/><Relationship Id="rId5" Type="http://schemas.openxmlformats.org/officeDocument/2006/relationships/image" Target="../media/image8.jpg"/><Relationship Id="rId10" Type="http://schemas.openxmlformats.org/officeDocument/2006/relationships/hyperlink" Target="http://2012.igem.org/Team:Lyon-INSA/Context" TargetMode="External"/><Relationship Id="rId4" Type="http://schemas.openxmlformats.org/officeDocument/2006/relationships/hyperlink" Target="http://physics.stackexchange.com/questions/253069/why-does-a-pot-start-rotating-when-coffee-is-stirred-inside" TargetMode="External"/><Relationship Id="rId9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2012.igem.org/Team:Lyon-INSA/Context" TargetMode="External"/><Relationship Id="rId4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2012.igem.org/Team:Lyon-INSA/Context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6.jpe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9.png"/><Relationship Id="rId4" Type="http://schemas.openxmlformats.org/officeDocument/2006/relationships/image" Target="../media/image37.png"/><Relationship Id="rId9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7.png"/><Relationship Id="rId7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18.jpeg"/><Relationship Id="rId4" Type="http://schemas.openxmlformats.org/officeDocument/2006/relationships/image" Target="../media/image38.png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6.jpe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openxmlformats.org/officeDocument/2006/relationships/image" Target="../media/image4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11" Type="http://schemas.openxmlformats.org/officeDocument/2006/relationships/image" Target="../media/image56.png"/><Relationship Id="rId5" Type="http://schemas.openxmlformats.org/officeDocument/2006/relationships/image" Target="../media/image38.png"/><Relationship Id="rId10" Type="http://schemas.openxmlformats.org/officeDocument/2006/relationships/image" Target="../media/image55.png"/><Relationship Id="rId4" Type="http://schemas.openxmlformats.org/officeDocument/2006/relationships/image" Target="../media/image37.png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11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5" Type="http://schemas.openxmlformats.org/officeDocument/2006/relationships/image" Target="../media/image45.png"/><Relationship Id="rId10" Type="http://schemas.openxmlformats.org/officeDocument/2006/relationships/image" Target="../media/image20.jpeg"/><Relationship Id="rId4" Type="http://schemas.openxmlformats.org/officeDocument/2006/relationships/image" Target="../media/image39.png"/><Relationship Id="rId9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png"/><Relationship Id="rId7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8.png"/><Relationship Id="rId7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8.png"/><Relationship Id="rId7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6.png"/><Relationship Id="rId7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4" Type="http://schemas.openxmlformats.org/officeDocument/2006/relationships/image" Target="../media/image20.jpeg"/><Relationship Id="rId9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6.png"/><Relationship Id="rId7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4" Type="http://schemas.openxmlformats.org/officeDocument/2006/relationships/image" Target="../media/image20.jpeg"/><Relationship Id="rId9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6.png"/><Relationship Id="rId7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4" Type="http://schemas.openxmlformats.org/officeDocument/2006/relationships/image" Target="../media/image20.jpeg"/><Relationship Id="rId9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hyperlink" Target="http://portalternativo.com/2016/11/ivan-moody-five-finger-death-punch-achaca-a-una-crisis-su-erratico-comportamiento-en-un-reciente-concierto/" TargetMode="External"/><Relationship Id="rId10" Type="http://schemas.openxmlformats.org/officeDocument/2006/relationships/image" Target="../media/image70.png"/><Relationship Id="rId4" Type="http://schemas.openxmlformats.org/officeDocument/2006/relationships/image" Target="../media/image20.jpeg"/><Relationship Id="rId9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3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0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0.png"/><Relationship Id="rId3" Type="http://schemas.openxmlformats.org/officeDocument/2006/relationships/image" Target="../media/image72.jpeg"/><Relationship Id="rId7" Type="http://schemas.openxmlformats.org/officeDocument/2006/relationships/image" Target="../media/image1170.png"/><Relationship Id="rId2" Type="http://schemas.openxmlformats.org/officeDocument/2006/relationships/image" Target="../media/image12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60.png"/><Relationship Id="rId5" Type="http://schemas.openxmlformats.org/officeDocument/2006/relationships/image" Target="../media/image1150.png"/><Relationship Id="rId10" Type="http://schemas.openxmlformats.org/officeDocument/2006/relationships/image" Target="../media/image1230.png"/><Relationship Id="rId4" Type="http://schemas.openxmlformats.org/officeDocument/2006/relationships/image" Target="../media/image1140.png"/><Relationship Id="rId9" Type="http://schemas.openxmlformats.org/officeDocument/2006/relationships/image" Target="../media/image119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1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1.png"/><Relationship Id="rId4" Type="http://schemas.openxmlformats.org/officeDocument/2006/relationships/image" Target="../media/image11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6.png"/><Relationship Id="rId2" Type="http://schemas.openxmlformats.org/officeDocument/2006/relationships/image" Target="../media/image12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82.jpeg"/><Relationship Id="rId7" Type="http://schemas.openxmlformats.org/officeDocument/2006/relationships/image" Target="../media/image1300.png"/><Relationship Id="rId2" Type="http://schemas.openxmlformats.org/officeDocument/2006/relationships/image" Target="../media/image12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90.png"/><Relationship Id="rId5" Type="http://schemas.openxmlformats.org/officeDocument/2006/relationships/image" Target="../media/image1280.png"/><Relationship Id="rId4" Type="http://schemas.openxmlformats.org/officeDocument/2006/relationships/image" Target="../media/image127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82.jpeg"/><Relationship Id="rId7" Type="http://schemas.openxmlformats.org/officeDocument/2006/relationships/image" Target="../media/image1300.png"/><Relationship Id="rId2" Type="http://schemas.openxmlformats.org/officeDocument/2006/relationships/image" Target="../media/image13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90.png"/><Relationship Id="rId5" Type="http://schemas.openxmlformats.org/officeDocument/2006/relationships/image" Target="../media/image1280.png"/><Relationship Id="rId4" Type="http://schemas.openxmlformats.org/officeDocument/2006/relationships/image" Target="../media/image127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82.jpeg"/><Relationship Id="rId7" Type="http://schemas.openxmlformats.org/officeDocument/2006/relationships/image" Target="../media/image1300.png"/><Relationship Id="rId2" Type="http://schemas.openxmlformats.org/officeDocument/2006/relationships/image" Target="../media/image13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90.png"/><Relationship Id="rId5" Type="http://schemas.openxmlformats.org/officeDocument/2006/relationships/image" Target="../media/image1280.png"/><Relationship Id="rId4" Type="http://schemas.openxmlformats.org/officeDocument/2006/relationships/image" Target="../media/image1270.png"/><Relationship Id="rId9" Type="http://schemas.openxmlformats.org/officeDocument/2006/relationships/image" Target="../media/image18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82.jpeg"/><Relationship Id="rId7" Type="http://schemas.openxmlformats.org/officeDocument/2006/relationships/image" Target="../media/image1300.png"/><Relationship Id="rId2" Type="http://schemas.openxmlformats.org/officeDocument/2006/relationships/image" Target="../media/image13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90.png"/><Relationship Id="rId5" Type="http://schemas.openxmlformats.org/officeDocument/2006/relationships/image" Target="../media/image1280.png"/><Relationship Id="rId4" Type="http://schemas.openxmlformats.org/officeDocument/2006/relationships/image" Target="../media/image127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82.jpeg"/><Relationship Id="rId7" Type="http://schemas.openxmlformats.org/officeDocument/2006/relationships/image" Target="../media/image1300.png"/><Relationship Id="rId2" Type="http://schemas.openxmlformats.org/officeDocument/2006/relationships/image" Target="../media/image13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40.png"/><Relationship Id="rId5" Type="http://schemas.openxmlformats.org/officeDocument/2006/relationships/image" Target="../media/image1280.png"/><Relationship Id="rId4" Type="http://schemas.openxmlformats.org/officeDocument/2006/relationships/image" Target="../media/image1270.png"/><Relationship Id="rId9" Type="http://schemas.openxmlformats.org/officeDocument/2006/relationships/image" Target="../media/image13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3600" y="406800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15 – Rørstrømning 2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3600" y="1269000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726942" y="1765971"/>
            <a:ext cx="4865057" cy="369332"/>
          </a:xfrm>
        </p:spPr>
        <p:txBody>
          <a:bodyPr/>
          <a:lstStyle/>
          <a:p>
            <a:r>
              <a:rPr lang="nb-NO" dirty="0"/>
              <a:t>16-03-2022 (EFM 10.6, 10.7)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E2E821B4-B982-0B48-9A69-C4A926F12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84000" y="-2593186"/>
            <a:ext cx="5308600" cy="2273300"/>
          </a:xfrm>
          <a:prstGeom prst="rect">
            <a:avLst/>
          </a:prstGeom>
        </p:spPr>
      </p:pic>
      <p:pic>
        <p:nvPicPr>
          <p:cNvPr id="10" name="Picture 9" descr="Diagram, engineering drawing&#10;&#10;Description automatically generated">
            <a:extLst>
              <a:ext uri="{FF2B5EF4-FFF2-40B4-BE49-F238E27FC236}">
                <a16:creationId xmlns:a16="http://schemas.microsoft.com/office/drawing/2014/main" id="{A0503166-0D56-7241-BCB4-EC41488E5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84000" y="-2847357"/>
            <a:ext cx="2882900" cy="2425700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3A083611-6866-1243-9E72-370587C166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r="45130"/>
          <a:stretch/>
        </p:blipFill>
        <p:spPr>
          <a:xfrm>
            <a:off x="863663" y="2448978"/>
            <a:ext cx="4055700" cy="36703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DF8ACB-1F45-C64B-981A-7159B42D356F}"/>
              </a:ext>
            </a:extLst>
          </p:cNvPr>
          <p:cNvSpPr txBox="1"/>
          <p:nvPr/>
        </p:nvSpPr>
        <p:spPr>
          <a:xfrm>
            <a:off x="73184" y="6523723"/>
            <a:ext cx="28183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8D10DB-F192-664E-AC9E-3316C7A6064F}"/>
              </a:ext>
            </a:extLst>
          </p:cNvPr>
          <p:cNvSpPr txBox="1"/>
          <p:nvPr/>
        </p:nvSpPr>
        <p:spPr>
          <a:xfrm>
            <a:off x="336000" y="6154391"/>
            <a:ext cx="5493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Hva blir friksjonstapet når strømningen er turbulent?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97E8A5-100F-364B-99D5-A8616D974D2B}"/>
              </a:ext>
            </a:extLst>
          </p:cNvPr>
          <p:cNvSpPr txBox="1"/>
          <p:nvPr/>
        </p:nvSpPr>
        <p:spPr>
          <a:xfrm>
            <a:off x="7665261" y="6161149"/>
            <a:ext cx="3557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Hvilken rørdiameter gir minst </a:t>
            </a:r>
          </a:p>
          <a:p>
            <a:r>
              <a:rPr lang="nb-NO" dirty="0">
                <a:solidFill>
                  <a:schemeClr val="bg1"/>
                </a:solidFill>
              </a:rPr>
              <a:t>friksjonstap i et vannkraftanlegg?</a:t>
            </a:r>
          </a:p>
        </p:txBody>
      </p:sp>
      <p:pic>
        <p:nvPicPr>
          <p:cNvPr id="24" name="Picture 23" descr="A picture containing tree, outdoor, green, plant&#10;&#10;Description automatically generated">
            <a:extLst>
              <a:ext uri="{FF2B5EF4-FFF2-40B4-BE49-F238E27FC236}">
                <a16:creationId xmlns:a16="http://schemas.microsoft.com/office/drawing/2014/main" id="{2561B49D-0D4A-D740-B9F2-1F8D0F16AE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7344063" y="1152222"/>
            <a:ext cx="3751627" cy="500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3600" y="406800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15 – Rørstrømning 2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3600" y="1269000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E2E821B4-B982-0B48-9A69-C4A926F12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84000" y="-2593186"/>
            <a:ext cx="5308600" cy="2273300"/>
          </a:xfrm>
          <a:prstGeom prst="rect">
            <a:avLst/>
          </a:prstGeom>
        </p:spPr>
      </p:pic>
      <p:pic>
        <p:nvPicPr>
          <p:cNvPr id="10" name="Picture 9" descr="Diagram, engineering drawing&#10;&#10;Description automatically generated">
            <a:extLst>
              <a:ext uri="{FF2B5EF4-FFF2-40B4-BE49-F238E27FC236}">
                <a16:creationId xmlns:a16="http://schemas.microsoft.com/office/drawing/2014/main" id="{A0503166-0D56-7241-BCB4-EC41488E5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84000" y="-2847357"/>
            <a:ext cx="2882900" cy="2425700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3A083611-6866-1243-9E72-370587C166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r="45130"/>
          <a:stretch/>
        </p:blipFill>
        <p:spPr>
          <a:xfrm>
            <a:off x="863663" y="2448978"/>
            <a:ext cx="4055700" cy="36703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DF8ACB-1F45-C64B-981A-7159B42D356F}"/>
              </a:ext>
            </a:extLst>
          </p:cNvPr>
          <p:cNvSpPr txBox="1"/>
          <p:nvPr/>
        </p:nvSpPr>
        <p:spPr>
          <a:xfrm>
            <a:off x="73184" y="6523723"/>
            <a:ext cx="28183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pic>
        <p:nvPicPr>
          <p:cNvPr id="19" name="Picture 1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81442CE-DAE8-524E-83AA-678AED4929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312000" y="2092027"/>
            <a:ext cx="5654783" cy="402725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58D10DB-F192-664E-AC9E-3316C7A6064F}"/>
              </a:ext>
            </a:extLst>
          </p:cNvPr>
          <p:cNvSpPr txBox="1"/>
          <p:nvPr/>
        </p:nvSpPr>
        <p:spPr>
          <a:xfrm>
            <a:off x="336000" y="6154391"/>
            <a:ext cx="5493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Hva blir friksjonstapet når strømningen er turbulent?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97E8A5-100F-364B-99D5-A8616D974D2B}"/>
              </a:ext>
            </a:extLst>
          </p:cNvPr>
          <p:cNvSpPr txBox="1"/>
          <p:nvPr/>
        </p:nvSpPr>
        <p:spPr>
          <a:xfrm>
            <a:off x="6472971" y="6154391"/>
            <a:ext cx="5634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Hva har ruhet fra </a:t>
            </a:r>
            <a:r>
              <a:rPr lang="nb-NO" dirty="0" err="1">
                <a:solidFill>
                  <a:schemeClr val="bg1"/>
                </a:solidFill>
              </a:rPr>
              <a:t>biofilm</a:t>
            </a:r>
            <a:r>
              <a:rPr lang="nb-NO" dirty="0">
                <a:solidFill>
                  <a:schemeClr val="bg1"/>
                </a:solidFill>
              </a:rPr>
              <a:t> å si for friksjonstapet i et rør?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5FC93791-6AD7-A34A-8DCA-77F74265AFAA}"/>
              </a:ext>
            </a:extLst>
          </p:cNvPr>
          <p:cNvSpPr txBox="1">
            <a:spLocks/>
          </p:cNvSpPr>
          <p:nvPr/>
        </p:nvSpPr>
        <p:spPr>
          <a:xfrm>
            <a:off x="726942" y="1765971"/>
            <a:ext cx="4865057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16-03-2022 (EFM 10.6, 10.7)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234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Oppsummering fra sist (laminær strømning i rør)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for turbulent strømning og glatte rør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for turbulent strømning og ru rør</a:t>
                </a:r>
              </a:p>
              <a:p>
                <a:r>
                  <a:rPr lang="nb-NO" dirty="0"/>
                  <a:t>Problemløsning med eksempler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72000" y="6551390"/>
            <a:ext cx="187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/>
              <a:t>U.S. </a:t>
            </a:r>
            <a:r>
              <a:rPr lang="nb-NO" sz="1050" dirty="0" err="1"/>
              <a:t>Bureau</a:t>
            </a:r>
            <a:r>
              <a:rPr lang="nb-NO" sz="1050" dirty="0"/>
              <a:t> </a:t>
            </a:r>
            <a:r>
              <a:rPr lang="nb-NO" sz="1050" dirty="0" err="1"/>
              <a:t>of</a:t>
            </a:r>
            <a:r>
              <a:rPr lang="nb-NO" sz="1050" dirty="0"/>
              <a:t> </a:t>
            </a:r>
            <a:r>
              <a:rPr lang="nb-NO" sz="1050" dirty="0" err="1"/>
              <a:t>Reclamation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6147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Friksjontap</a:t>
            </a:r>
            <a:r>
              <a:rPr lang="nb-NO" dirty="0"/>
              <a:t> for laminær rørstrøm kan regnes ut med </a:t>
            </a:r>
            <a:br>
              <a:rPr lang="nb-NO" dirty="0"/>
            </a:br>
            <a:r>
              <a:rPr lang="nb-NO" dirty="0"/>
              <a:t>formel 10.33 i EFM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24" y="1800000"/>
                <a:ext cx="6264675" cy="3933000"/>
              </a:xfrm>
            </p:spPr>
            <p:txBody>
              <a:bodyPr/>
              <a:lstStyle/>
              <a:p>
                <a:r>
                  <a:rPr lang="nb-NO" dirty="0"/>
                  <a:t>Tapshøyden: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2000" dirty="0"/>
                  <a:t> (10.33)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nb-NO" dirty="0"/>
                  <a:t>: gjennomsnittshastighet, L = rørlengden, D = rørdiameter</a:t>
                </a:r>
              </a:p>
              <a:p>
                <a:r>
                  <a:rPr lang="nb-NO" dirty="0"/>
                  <a:t>Finnes ved å kombinere energilikningen (10.29) med et uttrykk for middelhastigheten (10.27).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4" y="1800000"/>
                <a:ext cx="6264675" cy="3933000"/>
              </a:xfrm>
              <a:blipFill>
                <a:blip r:embed="rId2"/>
                <a:stretch>
                  <a:fillRect l="-2626" t="-2251" r="-12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5579373-B755-9F47-8A40-80C7558C0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713" y="1765536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70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Friksjontap</a:t>
            </a:r>
            <a:r>
              <a:rPr lang="nb-NO" dirty="0"/>
              <a:t> for laminær rørstrøm kan regnes ut med </a:t>
            </a:r>
            <a:br>
              <a:rPr lang="nb-NO" dirty="0"/>
            </a:br>
            <a:r>
              <a:rPr lang="nb-NO" dirty="0"/>
              <a:t>formel 10.12 i EFM (</a:t>
            </a:r>
            <a:r>
              <a:rPr lang="nb-NO" dirty="0" err="1"/>
              <a:t>Darcy-Weisbach</a:t>
            </a:r>
            <a:r>
              <a:rPr lang="nb-NO" dirty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24" y="1800000"/>
                <a:ext cx="6264675" cy="3933000"/>
              </a:xfrm>
            </p:spPr>
            <p:txBody>
              <a:bodyPr/>
              <a:lstStyle/>
              <a:p>
                <a:r>
                  <a:rPr lang="nb-NO" dirty="0"/>
                  <a:t>Tapshøyden: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2000" dirty="0"/>
                  <a:t> (10.33)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nb-NO" dirty="0"/>
                  <a:t>: gjennomsnittshastighet, L = rørlengden, D = rørdiameter</a:t>
                </a:r>
              </a:p>
              <a:p>
                <a:r>
                  <a:rPr lang="nb-NO" dirty="0"/>
                  <a:t>Finnes ved å kombinere energilikningen (10.29) med et uttrykk for middelhastigheten (10.27).</a:t>
                </a:r>
              </a:p>
              <a:p>
                <a:r>
                  <a:rPr lang="nb-NO" dirty="0"/>
                  <a:t>Tapshøyden kan også uttrykkes ved </a:t>
                </a:r>
                <a:r>
                  <a:rPr lang="nb-NO" dirty="0" err="1"/>
                  <a:t>Darcy-Weisbachs</a:t>
                </a:r>
                <a:r>
                  <a:rPr lang="nb-NO" dirty="0"/>
                  <a:t> formel: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(10.12)</m:t>
                      </m:r>
                    </m:oMath>
                  </m:oMathPara>
                </a14:m>
                <a:endParaRPr lang="nb-NO" sz="2400" dirty="0"/>
              </a:p>
              <a:p>
                <a:pPr marL="0" indent="0">
                  <a:buNone/>
                </a:pPr>
                <a:r>
                  <a:rPr lang="nb-NO" dirty="0"/>
                  <a:t>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er friksjonsfaktoren (</a:t>
                </a:r>
                <a:r>
                  <a:rPr lang="nb-NO" dirty="0" err="1"/>
                  <a:t>dimensjonsløs</a:t>
                </a:r>
                <a:r>
                  <a:rPr lang="nb-NO" dirty="0"/>
                  <a:t>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4" y="1800000"/>
                <a:ext cx="6264675" cy="3933000"/>
              </a:xfrm>
              <a:blipFill>
                <a:blip r:embed="rId2"/>
                <a:stretch>
                  <a:fillRect l="-2626" t="-2251" r="-1212" b="-260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5579373-B755-9F47-8A40-80C7558C0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713" y="1765536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32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Friksjonsfaktoren for laminær rørstrøm er gitt ved forholdet </a:t>
            </a:r>
            <a:br>
              <a:rPr lang="nb-NO" dirty="0"/>
            </a:br>
            <a:r>
              <a:rPr lang="nb-NO" dirty="0"/>
              <a:t>mellom skjærkrefter og bevegelseskrefter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24" y="1800000"/>
                <a:ext cx="7704676" cy="3933000"/>
              </a:xfrm>
            </p:spPr>
            <p:txBody>
              <a:bodyPr/>
              <a:lstStyle/>
              <a:p>
                <a:r>
                  <a:rPr lang="nb-NO" dirty="0"/>
                  <a:t>Tapshøyden: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2000" dirty="0"/>
                  <a:t> (10.33)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nb-NO" dirty="0"/>
                  <a:t>: gjennomsnittshastighet, L = rørlengden, </a:t>
                </a:r>
              </a:p>
              <a:p>
                <a:pPr marL="0" indent="0">
                  <a:buNone/>
                </a:pPr>
                <a:r>
                  <a:rPr lang="nb-NO" dirty="0"/>
                  <a:t>D = rørdiameter</a:t>
                </a:r>
              </a:p>
              <a:p>
                <a:r>
                  <a:rPr lang="nb-NO" dirty="0"/>
                  <a:t>Tapshøyden kan også uttrykkes ved </a:t>
                </a:r>
                <a:r>
                  <a:rPr lang="nb-NO" dirty="0" err="1"/>
                  <a:t>Darcy-Weisbachs</a:t>
                </a:r>
                <a:r>
                  <a:rPr lang="nb-NO" dirty="0"/>
                  <a:t> formel: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(10.12)</m:t>
                      </m:r>
                    </m:oMath>
                  </m:oMathPara>
                </a14:m>
                <a:endParaRPr lang="nb-NO" sz="2400" dirty="0"/>
              </a:p>
              <a:p>
                <a:endParaRPr lang="nb-NO" sz="2400" dirty="0"/>
              </a:p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4⋅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𝑠𝑘𝑗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æ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𝑟𝑠𝑝𝑒𝑛𝑛𝑖𝑛𝑔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å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𝑣𝑒𝑔𝑔</m:t>
                        </m:r>
                      </m:num>
                      <m:den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𝑘𝑖𝑛𝑒𝑡𝑖𝑠𝑘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𝑒𝑛𝑒𝑟𝑔𝑖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𝑣𝑜𝑙𝑢𝑚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/2)</m:t>
                        </m:r>
                      </m:den>
                    </m:f>
                  </m:oMath>
                </a14:m>
                <a:r>
                  <a:rPr lang="nb-NO" sz="2400" dirty="0"/>
                  <a:t> (10.11)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4" y="1800000"/>
                <a:ext cx="7704676" cy="3933000"/>
              </a:xfrm>
              <a:blipFill>
                <a:blip r:embed="rId2"/>
                <a:stretch>
                  <a:fillRect l="-2961" t="-2251" b="-237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5579373-B755-9F47-8A40-80C7558C0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037" y="1800000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14B750-F77C-8D4A-B9CB-BEBAF356F5D5}"/>
              </a:ext>
            </a:extLst>
          </p:cNvPr>
          <p:cNvSpPr/>
          <p:nvPr/>
        </p:nvSpPr>
        <p:spPr>
          <a:xfrm>
            <a:off x="840000" y="5589000"/>
            <a:ext cx="7704676" cy="108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197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Friksjonsfaktoren er proporsjonal med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nb-NO" dirty="0"/>
                  <a:t>) 1/Re for </a:t>
                </a:r>
                <a:br>
                  <a:rPr lang="nb-NO" dirty="0"/>
                </a:br>
                <a:r>
                  <a:rPr lang="nb-NO" dirty="0"/>
                  <a:t>laminær, fullt utviklet rørstrømning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24" y="1800000"/>
                <a:ext cx="7704676" cy="3933000"/>
              </a:xfrm>
            </p:spPr>
            <p:txBody>
              <a:bodyPr/>
              <a:lstStyle/>
              <a:p>
                <a:r>
                  <a:rPr lang="nb-NO" dirty="0"/>
                  <a:t>Tapshøyden: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2000" dirty="0"/>
                  <a:t> (10.33)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nb-NO" dirty="0"/>
                  <a:t>: gjennomsnittshastighet, L = rørlengden, </a:t>
                </a:r>
              </a:p>
              <a:p>
                <a:pPr marL="0" indent="0">
                  <a:buNone/>
                </a:pPr>
                <a:r>
                  <a:rPr lang="nb-NO" dirty="0"/>
                  <a:t>D = rørdiameter</a:t>
                </a:r>
              </a:p>
              <a:p>
                <a:r>
                  <a:rPr lang="nb-NO" dirty="0"/>
                  <a:t>Tapshøyden kan også uttrykkes ved </a:t>
                </a:r>
                <a:r>
                  <a:rPr lang="nb-NO" dirty="0" err="1"/>
                  <a:t>Darcy-Weisbachs</a:t>
                </a:r>
                <a:r>
                  <a:rPr lang="nb-NO" dirty="0"/>
                  <a:t> formel: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(10.12)</m:t>
                      </m:r>
                    </m:oMath>
                  </m:oMathPara>
                </a14:m>
                <a:endParaRPr lang="nb-NO" sz="2400" dirty="0"/>
              </a:p>
              <a:p>
                <a:endParaRPr lang="nb-NO" sz="2400" dirty="0"/>
              </a:p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4⋅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𝑠𝑘𝑗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æ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𝑟𝑠𝑝𝑒𝑛𝑛𝑖𝑛𝑔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å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𝑣𝑒𝑔𝑔</m:t>
                        </m:r>
                      </m:num>
                      <m:den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𝑘𝑖𝑛𝑒𝑡𝑖𝑠𝑘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𝑒𝑛𝑒𝑟𝑔𝑖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𝑣𝑜𝑙𝑢𝑚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/2)</m:t>
                        </m:r>
                      </m:den>
                    </m:f>
                  </m:oMath>
                </a14:m>
                <a:r>
                  <a:rPr lang="nb-NO" sz="2400" dirty="0"/>
                  <a:t> (10.11)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4" y="1800000"/>
                <a:ext cx="7704676" cy="3933000"/>
              </a:xfrm>
              <a:blipFill>
                <a:blip r:embed="rId3"/>
                <a:stretch>
                  <a:fillRect l="-2961" t="-2251" b="-237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5579373-B755-9F47-8A40-80C7558C0D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037" y="1800000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14B750-F77C-8D4A-B9CB-BEBAF356F5D5}"/>
              </a:ext>
            </a:extLst>
          </p:cNvPr>
          <p:cNvSpPr/>
          <p:nvPr/>
        </p:nvSpPr>
        <p:spPr>
          <a:xfrm>
            <a:off x="840000" y="5589000"/>
            <a:ext cx="7704676" cy="108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04AEEE-1007-FB49-A7DB-DA40BB9DBACB}"/>
              </a:ext>
            </a:extLst>
          </p:cNvPr>
          <p:cNvCxnSpPr/>
          <p:nvPr/>
        </p:nvCxnSpPr>
        <p:spPr>
          <a:xfrm flipH="1">
            <a:off x="8256000" y="5805000"/>
            <a:ext cx="1296000" cy="288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C099DF-85F4-0844-BD42-3FB96952B690}"/>
                  </a:ext>
                </a:extLst>
              </p:cNvPr>
              <p:cNvSpPr txBox="1"/>
              <p:nvPr/>
            </p:nvSpPr>
            <p:spPr>
              <a:xfrm>
                <a:off x="9552000" y="5553557"/>
                <a:ext cx="155324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C099DF-85F4-0844-BD42-3FB96952B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000" y="5553557"/>
                <a:ext cx="1553246" cy="430887"/>
              </a:xfrm>
              <a:prstGeom prst="rect">
                <a:avLst/>
              </a:prstGeom>
              <a:blipFill>
                <a:blip r:embed="rId5"/>
                <a:stretch>
                  <a:fillRect l="-7317" r="-3252" b="-34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829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Friksjonsfaktoren kan skrives som en konstant (et tall) ganger</a:t>
            </a:r>
            <a:br>
              <a:rPr lang="nb-NO" dirty="0"/>
            </a:br>
            <a:r>
              <a:rPr lang="nb-NO" dirty="0"/>
              <a:t>1/Re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24" y="1800000"/>
                <a:ext cx="7704676" cy="3933000"/>
              </a:xfrm>
            </p:spPr>
            <p:txBody>
              <a:bodyPr/>
              <a:lstStyle/>
              <a:p>
                <a:r>
                  <a:rPr lang="nb-NO" dirty="0"/>
                  <a:t>Tapshøyden: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2000" dirty="0"/>
                  <a:t> (10.33)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nb-NO" dirty="0"/>
                  <a:t>: gjennomsnittshastighet, L = rørlengden, </a:t>
                </a:r>
              </a:p>
              <a:p>
                <a:pPr marL="0" indent="0">
                  <a:buNone/>
                </a:pPr>
                <a:r>
                  <a:rPr lang="nb-NO" dirty="0"/>
                  <a:t>D = rørdiameter</a:t>
                </a:r>
              </a:p>
              <a:p>
                <a:r>
                  <a:rPr lang="nb-NO" dirty="0"/>
                  <a:t>Tapshøyden kan også uttrykkes ved </a:t>
                </a:r>
                <a:r>
                  <a:rPr lang="nb-NO" dirty="0" err="1"/>
                  <a:t>Darcy-Weisbachs</a:t>
                </a:r>
                <a:r>
                  <a:rPr lang="nb-NO" dirty="0"/>
                  <a:t> formel: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(10.12)</m:t>
                      </m:r>
                    </m:oMath>
                  </m:oMathPara>
                </a14:m>
                <a:endParaRPr lang="nb-NO" sz="2400" dirty="0"/>
              </a:p>
              <a:p>
                <a:endParaRPr lang="nb-NO" sz="2400" dirty="0"/>
              </a:p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4⋅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𝑠𝑘𝑗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æ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𝑟𝑠𝑝𝑒𝑛𝑛𝑖𝑛𝑔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å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𝑣𝑒𝑔𝑔</m:t>
                        </m:r>
                      </m:num>
                      <m:den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𝑘𝑖𝑛𝑒𝑡𝑖𝑠𝑘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𝑒𝑛𝑒𝑟𝑔𝑖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𝑣𝑜𝑙𝑢𝑚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/2)</m:t>
                        </m:r>
                      </m:den>
                    </m:f>
                  </m:oMath>
                </a14:m>
                <a:r>
                  <a:rPr lang="nb-NO" sz="2400" dirty="0"/>
                  <a:t> (10.11)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4" y="1800000"/>
                <a:ext cx="7704676" cy="3933000"/>
              </a:xfrm>
              <a:blipFill>
                <a:blip r:embed="rId2"/>
                <a:stretch>
                  <a:fillRect l="-2961" t="-2251" b="-237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5579373-B755-9F47-8A40-80C7558C0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037" y="1800000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14B750-F77C-8D4A-B9CB-BEBAF356F5D5}"/>
              </a:ext>
            </a:extLst>
          </p:cNvPr>
          <p:cNvSpPr/>
          <p:nvPr/>
        </p:nvSpPr>
        <p:spPr>
          <a:xfrm>
            <a:off x="840000" y="5589000"/>
            <a:ext cx="7704676" cy="108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04AEEE-1007-FB49-A7DB-DA40BB9DBACB}"/>
              </a:ext>
            </a:extLst>
          </p:cNvPr>
          <p:cNvCxnSpPr/>
          <p:nvPr/>
        </p:nvCxnSpPr>
        <p:spPr>
          <a:xfrm flipH="1">
            <a:off x="8256000" y="5805000"/>
            <a:ext cx="1296000" cy="288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C099DF-85F4-0844-BD42-3FB96952B690}"/>
                  </a:ext>
                </a:extLst>
              </p:cNvPr>
              <p:cNvSpPr txBox="1"/>
              <p:nvPr/>
            </p:nvSpPr>
            <p:spPr>
              <a:xfrm>
                <a:off x="9552000" y="5553557"/>
                <a:ext cx="155324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C099DF-85F4-0844-BD42-3FB96952B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000" y="5553557"/>
                <a:ext cx="1553246" cy="430887"/>
              </a:xfrm>
              <a:prstGeom prst="rect">
                <a:avLst/>
              </a:prstGeom>
              <a:blipFill>
                <a:blip r:embed="rId4"/>
                <a:stretch>
                  <a:fillRect l="-7317" r="-3252" b="-34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8E3195-748F-6741-A5C9-7251E200A7A2}"/>
                  </a:ext>
                </a:extLst>
              </p:cNvPr>
              <p:cNvSpPr txBox="1"/>
              <p:nvPr/>
            </p:nvSpPr>
            <p:spPr>
              <a:xfrm>
                <a:off x="9506702" y="6187612"/>
                <a:ext cx="2402003" cy="430887"/>
              </a:xfrm>
              <a:prstGeom prst="rect">
                <a:avLst/>
              </a:prstGeom>
              <a:noFill/>
              <a:ln w="19050">
                <a:solidFill>
                  <a:srgbClr val="009D7F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𝐾𝑜𝑛𝑠𝑡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./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8E3195-748F-6741-A5C9-7251E200A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702" y="6187612"/>
                <a:ext cx="2402003" cy="430887"/>
              </a:xfrm>
              <a:prstGeom prst="rect">
                <a:avLst/>
              </a:prstGeom>
              <a:blipFill>
                <a:blip r:embed="rId5"/>
                <a:stretch>
                  <a:fillRect l="-3646" r="-2083" b="-29730"/>
                </a:stretch>
              </a:blipFill>
              <a:ln w="19050"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60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Oppgave:</a:t>
            </a:r>
            <a:r>
              <a:rPr lang="nb-NO" dirty="0"/>
              <a:t> Kombiner 10.33 med 10.12 og for å finne </a:t>
            </a:r>
            <a:br>
              <a:rPr lang="nb-NO" dirty="0"/>
            </a:br>
            <a:r>
              <a:rPr lang="nb-NO" dirty="0"/>
              <a:t>konstanten ‘Konst.’ i f = Konst./Re.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24" y="1800000"/>
                <a:ext cx="7704676" cy="3933000"/>
              </a:xfrm>
            </p:spPr>
            <p:txBody>
              <a:bodyPr/>
              <a:lstStyle/>
              <a:p>
                <a:r>
                  <a:rPr lang="nb-NO" dirty="0"/>
                  <a:t>Tapshøyden: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2000" dirty="0"/>
                  <a:t> (10.33)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nb-NO" dirty="0"/>
                  <a:t>: gjennomsnittshastighet, L = rørlengden, </a:t>
                </a:r>
              </a:p>
              <a:p>
                <a:pPr marL="0" indent="0">
                  <a:buNone/>
                </a:pPr>
                <a:r>
                  <a:rPr lang="nb-NO" dirty="0"/>
                  <a:t>D = rørdiameter</a:t>
                </a:r>
              </a:p>
              <a:p>
                <a:r>
                  <a:rPr lang="nb-NO" dirty="0"/>
                  <a:t>Tapshøyden kan også uttrykkes ved </a:t>
                </a:r>
                <a:r>
                  <a:rPr lang="nb-NO" dirty="0" err="1"/>
                  <a:t>Darcy-Weisbachs</a:t>
                </a:r>
                <a:r>
                  <a:rPr lang="nb-NO" dirty="0"/>
                  <a:t> formel: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(10.12)</m:t>
                      </m:r>
                    </m:oMath>
                  </m:oMathPara>
                </a14:m>
                <a:endParaRPr lang="nb-NO" sz="2400" dirty="0"/>
              </a:p>
              <a:p>
                <a:endParaRPr lang="nb-NO" sz="2400" dirty="0"/>
              </a:p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4⋅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𝑠𝑘𝑗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æ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𝑟𝑠𝑝𝑒𝑛𝑛𝑖𝑛𝑔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å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𝑣𝑒𝑔𝑔</m:t>
                        </m:r>
                      </m:num>
                      <m:den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𝑘𝑖𝑛𝑒𝑡𝑖𝑠𝑘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𝑒𝑛𝑒𝑟𝑔𝑖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𝑝𝑒𝑟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3200" b="0" i="1" smtClean="0">
                            <a:latin typeface="Cambria Math" panose="02040503050406030204" pitchFamily="18" charset="0"/>
                          </a:rPr>
                          <m:t>𝑣𝑜𝑙𝑢𝑚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/2)</m:t>
                        </m:r>
                      </m:den>
                    </m:f>
                  </m:oMath>
                </a14:m>
                <a:r>
                  <a:rPr lang="nb-NO" sz="2400" dirty="0"/>
                  <a:t> (10.11)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4" y="1800000"/>
                <a:ext cx="7704676" cy="3933000"/>
              </a:xfrm>
              <a:blipFill>
                <a:blip r:embed="rId2"/>
                <a:stretch>
                  <a:fillRect l="-2961" t="-2251" b="-237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5579373-B755-9F47-8A40-80C7558C0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037" y="1800000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14B750-F77C-8D4A-B9CB-BEBAF356F5D5}"/>
              </a:ext>
            </a:extLst>
          </p:cNvPr>
          <p:cNvSpPr/>
          <p:nvPr/>
        </p:nvSpPr>
        <p:spPr>
          <a:xfrm>
            <a:off x="840000" y="5589000"/>
            <a:ext cx="7704676" cy="108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04AEEE-1007-FB49-A7DB-DA40BB9DBACB}"/>
              </a:ext>
            </a:extLst>
          </p:cNvPr>
          <p:cNvCxnSpPr/>
          <p:nvPr/>
        </p:nvCxnSpPr>
        <p:spPr>
          <a:xfrm flipH="1">
            <a:off x="8256000" y="5805000"/>
            <a:ext cx="1296000" cy="288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C099DF-85F4-0844-BD42-3FB96952B690}"/>
                  </a:ext>
                </a:extLst>
              </p:cNvPr>
              <p:cNvSpPr txBox="1"/>
              <p:nvPr/>
            </p:nvSpPr>
            <p:spPr>
              <a:xfrm>
                <a:off x="9552000" y="5553557"/>
                <a:ext cx="155324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4C099DF-85F4-0844-BD42-3FB96952B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000" y="5553557"/>
                <a:ext cx="1553246" cy="430887"/>
              </a:xfrm>
              <a:prstGeom prst="rect">
                <a:avLst/>
              </a:prstGeom>
              <a:blipFill>
                <a:blip r:embed="rId4"/>
                <a:stretch>
                  <a:fillRect l="-7317" r="-3252" b="-34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0D3F5A-9BAC-2140-848B-3283F681AF87}"/>
                  </a:ext>
                </a:extLst>
              </p:cNvPr>
              <p:cNvSpPr txBox="1"/>
              <p:nvPr/>
            </p:nvSpPr>
            <p:spPr>
              <a:xfrm>
                <a:off x="9506702" y="6187612"/>
                <a:ext cx="2402003" cy="430887"/>
              </a:xfrm>
              <a:prstGeom prst="rect">
                <a:avLst/>
              </a:prstGeom>
              <a:noFill/>
              <a:ln w="19050">
                <a:solidFill>
                  <a:srgbClr val="009D7F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𝐾𝑜𝑛𝑠𝑡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./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0D3F5A-9BAC-2140-848B-3283F681AF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702" y="6187612"/>
                <a:ext cx="2402003" cy="430887"/>
              </a:xfrm>
              <a:prstGeom prst="rect">
                <a:avLst/>
              </a:prstGeom>
              <a:blipFill>
                <a:blip r:embed="rId5"/>
                <a:stretch>
                  <a:fillRect l="-3646" r="-2083" b="-29730"/>
                </a:stretch>
              </a:blipFill>
              <a:ln w="19050"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992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Løsning:</a:t>
            </a:r>
            <a:r>
              <a:rPr lang="nb-NO" dirty="0"/>
              <a:t> Friksjonsfaktoren f for laminær, fullt utviklet </a:t>
            </a:r>
            <a:br>
              <a:rPr lang="nb-NO" dirty="0"/>
            </a:br>
            <a:r>
              <a:rPr lang="nb-NO" dirty="0"/>
              <a:t>rørstrømning er ...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24" y="1800000"/>
                <a:ext cx="7704676" cy="2925000"/>
              </a:xfrm>
            </p:spPr>
            <p:txBody>
              <a:bodyPr/>
              <a:lstStyle/>
              <a:p>
                <a:r>
                  <a:rPr lang="nb-NO" dirty="0"/>
                  <a:t>Setter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= (10.33) = (10.12), dvs.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r>
                  <a:rPr lang="nb-NO" sz="2800" dirty="0"/>
                  <a:t> </a:t>
                </a:r>
                <a:endParaRPr lang="nb-NO" sz="2000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nb-NO" dirty="0"/>
                  <a:t>: gjennomsnittshastighet, L = rørlengden, </a:t>
                </a:r>
              </a:p>
              <a:p>
                <a:pPr marL="0" indent="0">
                  <a:buNone/>
                </a:pPr>
                <a:r>
                  <a:rPr lang="nb-NO" dirty="0"/>
                  <a:t>	D = rørdiameter</a:t>
                </a:r>
              </a:p>
              <a:p>
                <a:r>
                  <a:rPr lang="nb-NO" dirty="0"/>
                  <a:t>Løser for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32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acc>
                              <m:accPr>
                                <m:chr m:val="̅"/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sSup>
                              <m:sSup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nb-NO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4" y="1800000"/>
                <a:ext cx="7704676" cy="2925000"/>
              </a:xfrm>
              <a:blipFill>
                <a:blip r:embed="rId2"/>
                <a:stretch>
                  <a:fillRect l="-2961" t="-3030" b="-411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5579373-B755-9F47-8A40-80C7558C0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037" y="1800000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eft Brace 4">
            <a:extLst>
              <a:ext uri="{FF2B5EF4-FFF2-40B4-BE49-F238E27FC236}">
                <a16:creationId xmlns:a16="http://schemas.microsoft.com/office/drawing/2014/main" id="{C8CDE572-4BB4-9043-8D0B-8DF1718327FB}"/>
              </a:ext>
            </a:extLst>
          </p:cNvPr>
          <p:cNvSpPr/>
          <p:nvPr/>
        </p:nvSpPr>
        <p:spPr>
          <a:xfrm rot="16200000">
            <a:off x="2350576" y="5479576"/>
            <a:ext cx="74845" cy="93600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E1C1BC-349B-4A42-AFD4-CEE2D5AF66BD}"/>
              </a:ext>
            </a:extLst>
          </p:cNvPr>
          <p:cNvSpPr txBox="1"/>
          <p:nvPr/>
        </p:nvSpPr>
        <p:spPr>
          <a:xfrm>
            <a:off x="2007124" y="598499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10.33</a:t>
            </a:r>
          </a:p>
        </p:txBody>
      </p:sp>
    </p:spTree>
    <p:extLst>
      <p:ext uri="{BB962C8B-B14F-4D97-AF65-F5344CB8AC3E}">
        <p14:creationId xmlns:p14="http://schemas.microsoft.com/office/powerpoint/2010/main" val="33088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Løsning:</a:t>
            </a:r>
            <a:r>
              <a:rPr lang="nb-NO" dirty="0"/>
              <a:t> Friksjonsfaktoren f for laminær, fullt utviklet </a:t>
            </a:r>
            <a:br>
              <a:rPr lang="nb-NO" dirty="0"/>
            </a:br>
            <a:r>
              <a:rPr lang="nb-NO" dirty="0"/>
              <a:t>rørstrømning er f =64/Re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95324" y="1800000"/>
                <a:ext cx="7704676" cy="2925000"/>
              </a:xfrm>
            </p:spPr>
            <p:txBody>
              <a:bodyPr/>
              <a:lstStyle/>
              <a:p>
                <a:r>
                  <a:rPr lang="nb-NO" dirty="0"/>
                  <a:t>Setter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= (10.33) = (10.12), dvs.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r>
                  <a:rPr lang="nb-NO" sz="2800" dirty="0"/>
                  <a:t> </a:t>
                </a:r>
                <a:endParaRPr lang="nb-NO" sz="2000" dirty="0"/>
              </a:p>
              <a:p>
                <a:pPr marL="468000" lvl="1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nb-NO" dirty="0"/>
                  <a:t>: gjennomsnittshastighet, L = rørlengden, </a:t>
                </a:r>
              </a:p>
              <a:p>
                <a:pPr marL="0" indent="0">
                  <a:buNone/>
                </a:pPr>
                <a:r>
                  <a:rPr lang="nb-NO" dirty="0"/>
                  <a:t>	D = rørdiameter</a:t>
                </a:r>
              </a:p>
              <a:p>
                <a:r>
                  <a:rPr lang="nb-NO" dirty="0"/>
                  <a:t>Løser for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32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acc>
                              <m:accPr>
                                <m:chr m:val="̅"/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sSup>
                              <m:sSup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p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acc>
                          <m:accPr>
                            <m:chr m:val="̅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den>
                    </m:f>
                  </m:oMath>
                </a14:m>
                <a:endParaRPr lang="nb-NO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5324" y="1800000"/>
                <a:ext cx="7704676" cy="2925000"/>
              </a:xfrm>
              <a:blipFill>
                <a:blip r:embed="rId2"/>
                <a:stretch>
                  <a:fillRect l="-2961" t="-3030" b="-419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5579373-B755-9F47-8A40-80C7558C0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037" y="1800000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0A6C3D-797A-B546-9080-06890DE378CB}"/>
              </a:ext>
            </a:extLst>
          </p:cNvPr>
          <p:cNvSpPr/>
          <p:nvPr/>
        </p:nvSpPr>
        <p:spPr>
          <a:xfrm>
            <a:off x="6096000" y="4941000"/>
            <a:ext cx="648000" cy="936000"/>
          </a:xfrm>
          <a:prstGeom prst="rect">
            <a:avLst/>
          </a:prstGeom>
          <a:noFill/>
          <a:ln w="1905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D6B56C-B114-AA45-B7D4-99B99264E8BC}"/>
              </a:ext>
            </a:extLst>
          </p:cNvPr>
          <p:cNvCxnSpPr/>
          <p:nvPr/>
        </p:nvCxnSpPr>
        <p:spPr>
          <a:xfrm flipH="1">
            <a:off x="6888000" y="5085000"/>
            <a:ext cx="648000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EEA5D2-3BD3-CC4B-BA77-355D043E818A}"/>
                  </a:ext>
                </a:extLst>
              </p:cNvPr>
              <p:cNvSpPr txBox="1"/>
              <p:nvPr/>
            </p:nvSpPr>
            <p:spPr>
              <a:xfrm>
                <a:off x="7680000" y="4907858"/>
                <a:ext cx="13299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(10.34)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EEA5D2-3BD3-CC4B-BA77-355D043E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000" y="4907858"/>
                <a:ext cx="1329916" cy="369332"/>
              </a:xfrm>
              <a:prstGeom prst="rect">
                <a:avLst/>
              </a:prstGeom>
              <a:blipFill>
                <a:blip r:embed="rId4"/>
                <a:stretch>
                  <a:fillRect l="-6604" t="-6667" r="-6604" b="-4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588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2781000"/>
              </a:xfrm>
            </p:spPr>
            <p:txBody>
              <a:bodyPr/>
              <a:lstStyle/>
              <a:p>
                <a:r>
                  <a:rPr lang="nb-NO" dirty="0"/>
                  <a:t>Olje med tetthet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kinematisk</a:t>
                </a:r>
                <a:r>
                  <a:rPr lang="en-US" dirty="0"/>
                  <a:t> </a:t>
                </a:r>
                <a:r>
                  <a:rPr lang="en-US" dirty="0" err="1"/>
                  <a:t>viskositet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Rør med diameter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Volumstrøm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0,020 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2781000"/>
              </a:xfrm>
              <a:blipFill>
                <a:blip r:embed="rId2"/>
                <a:stretch>
                  <a:fillRect l="-2970" t="-318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38B3C-420E-465E-BBA2-153DBEF83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962710"/>
            <a:ext cx="3521372" cy="263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3E8BE6-F0DF-3946-8924-44D5B442440E}"/>
                  </a:ext>
                </a:extLst>
              </p:cNvPr>
              <p:cNvSpPr txBox="1"/>
              <p:nvPr/>
            </p:nvSpPr>
            <p:spPr>
              <a:xfrm>
                <a:off x="6096000" y="5913000"/>
                <a:ext cx="5328000" cy="713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𝑓</m:t>
                    </m:r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nb-NO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24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p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nb-NO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64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𝐷</m:t>
                        </m:r>
                        <m:acc>
                          <m:accPr>
                            <m:chr m:val="̅"/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nb-NO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24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p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nb-NO" sz="24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𝜌</m:t>
                        </m:r>
                        <m:sSup>
                          <m:sSup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𝑔𝐷</m:t>
                            </m:r>
                          </m:e>
                          <m:sup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2400" dirty="0"/>
                  <a:t> (10.33)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3E8BE6-F0DF-3946-8924-44D5B4424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913000"/>
                <a:ext cx="5328000" cy="713337"/>
              </a:xfrm>
              <a:prstGeom prst="rect">
                <a:avLst/>
              </a:prstGeom>
              <a:blipFill>
                <a:blip r:embed="rId4"/>
                <a:stretch>
                  <a:fillRect l="-476" b="-87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8808D0-6BA3-AA4B-BC5E-05CBEB6AE6B8}"/>
                  </a:ext>
                </a:extLst>
              </p:cNvPr>
              <p:cNvSpPr txBox="1"/>
              <p:nvPr/>
            </p:nvSpPr>
            <p:spPr>
              <a:xfrm>
                <a:off x="120000" y="5682742"/>
                <a:ext cx="5112000" cy="11752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</a:rPr>
                        <m:t> (10.12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40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8808D0-6BA3-AA4B-BC5E-05CBEB6AE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0" y="5682742"/>
                <a:ext cx="5112000" cy="11752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54BCC3-32B8-0944-967E-98B23BEE5BC1}"/>
                  </a:ext>
                </a:extLst>
              </p:cNvPr>
              <p:cNvSpPr txBox="1"/>
              <p:nvPr/>
            </p:nvSpPr>
            <p:spPr>
              <a:xfrm>
                <a:off x="6128555" y="4501510"/>
                <a:ext cx="1018677" cy="6939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54BCC3-32B8-0944-967E-98B23BEE5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8555" y="4501510"/>
                <a:ext cx="1018677" cy="693908"/>
              </a:xfrm>
              <a:prstGeom prst="rect">
                <a:avLst/>
              </a:prstGeom>
              <a:blipFill>
                <a:blip r:embed="rId6"/>
                <a:stretch>
                  <a:fillRect l="-8642" r="-4938" b="-1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942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10.2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2781000"/>
              </a:xfrm>
            </p:spPr>
            <p:txBody>
              <a:bodyPr/>
              <a:lstStyle/>
              <a:p>
                <a:r>
                  <a:rPr lang="nb-NO" dirty="0"/>
                  <a:t>Olje med tetthet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kinematisk</a:t>
                </a:r>
                <a:r>
                  <a:rPr lang="en-US" dirty="0"/>
                  <a:t> </a:t>
                </a:r>
                <a:r>
                  <a:rPr lang="en-US" dirty="0" err="1"/>
                  <a:t>viskositet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Rør med diameter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Volumstrøm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0,020 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US" dirty="0"/>
              </a:p>
              <a:p>
                <a:r>
                  <a:rPr lang="nb-NO" b="1" dirty="0"/>
                  <a:t>Hva blir friksjonstapet i et 100 m langt rør (Bruk D-W, (10.12))?</a:t>
                </a:r>
              </a:p>
              <a:p>
                <a:r>
                  <a:rPr lang="nb-NO" dirty="0"/>
                  <a:t>Hvis ferdig, regn ut med (10.33)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2781000"/>
              </a:xfrm>
              <a:blipFill>
                <a:blip r:embed="rId2"/>
                <a:stretch>
                  <a:fillRect l="-2970" t="-3182" b="-3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38B3C-420E-465E-BBA2-153DBEF83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962710"/>
            <a:ext cx="3521372" cy="263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3E8BE6-F0DF-3946-8924-44D5B442440E}"/>
                  </a:ext>
                </a:extLst>
              </p:cNvPr>
              <p:cNvSpPr txBox="1"/>
              <p:nvPr/>
            </p:nvSpPr>
            <p:spPr>
              <a:xfrm>
                <a:off x="6096000" y="5913000"/>
                <a:ext cx="5328000" cy="7987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8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800" i="1"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nb-NO" sz="28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nb-NO" sz="2800" i="1">
                            <a:latin typeface="Cambria Math" panose="02040503050406030204" pitchFamily="18" charset="0"/>
                          </a:rPr>
                          <m:t>𝐿</m:t>
                        </m:r>
                        <m:acc>
                          <m:accPr>
                            <m:chr m:val="̅"/>
                            <m:ctrlPr>
                              <a:rPr lang="nb-NO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8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num>
                      <m:den>
                        <m:r>
                          <a:rPr lang="nb-NO" sz="2800" i="1">
                            <a:latin typeface="Cambria Math" panose="02040503050406030204" pitchFamily="18" charset="0"/>
                          </a:rPr>
                          <m:t>𝜌</m:t>
                        </m:r>
                        <m:sSup>
                          <m:sSupPr>
                            <m:ctrlPr>
                              <a:rPr lang="nb-N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800" i="1">
                                <a:latin typeface="Cambria Math" panose="02040503050406030204" pitchFamily="18" charset="0"/>
                              </a:rPr>
                              <m:t>𝑔𝐷</m:t>
                            </m:r>
                          </m:e>
                          <m:sup>
                            <m:r>
                              <a:rPr lang="nb-NO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2800" dirty="0"/>
                  <a:t> </a:t>
                </a:r>
                <a:r>
                  <a:rPr lang="nb-NO" sz="2400" dirty="0"/>
                  <a:t>(10.33)</a:t>
                </a:r>
                <a:endParaRPr lang="nb-NO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3E8BE6-F0DF-3946-8924-44D5B4424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913000"/>
                <a:ext cx="5328000" cy="798745"/>
              </a:xfrm>
              <a:prstGeom prst="rect">
                <a:avLst/>
              </a:prstGeom>
              <a:blipFill>
                <a:blip r:embed="rId4"/>
                <a:stretch>
                  <a:fillRect l="-714" b="-62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8808D0-6BA3-AA4B-BC5E-05CBEB6AE6B8}"/>
                  </a:ext>
                </a:extLst>
              </p:cNvPr>
              <p:cNvSpPr txBox="1"/>
              <p:nvPr/>
            </p:nvSpPr>
            <p:spPr>
              <a:xfrm>
                <a:off x="120000" y="5682742"/>
                <a:ext cx="5112000" cy="11752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</a:rPr>
                        <m:t> (10.12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40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28808D0-6BA3-AA4B-BC5E-05CBEB6AE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0" y="5682742"/>
                <a:ext cx="5112000" cy="11752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54BCC3-32B8-0944-967E-98B23BEE5BC1}"/>
                  </a:ext>
                </a:extLst>
              </p:cNvPr>
              <p:cNvSpPr txBox="1"/>
              <p:nvPr/>
            </p:nvSpPr>
            <p:spPr>
              <a:xfrm>
                <a:off x="6128555" y="4501510"/>
                <a:ext cx="1018677" cy="6939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54BCC3-32B8-0944-967E-98B23BEE5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8555" y="4501510"/>
                <a:ext cx="1018677" cy="693908"/>
              </a:xfrm>
              <a:prstGeom prst="rect">
                <a:avLst/>
              </a:prstGeom>
              <a:blipFill>
                <a:blip r:embed="rId6"/>
                <a:stretch>
                  <a:fillRect l="-8642" r="-4938" b="-1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324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Løsning: </a:t>
            </a:r>
            <a:r>
              <a:rPr lang="nb-NO" dirty="0"/>
              <a:t>EFM Eksempel 10.2 (D-W likning)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819740" cy="4320000"/>
              </a:xfrm>
            </p:spPr>
            <p:txBody>
              <a:bodyPr/>
              <a:lstStyle/>
              <a:p>
                <a:r>
                  <a:rPr lang="nb-NO" dirty="0"/>
                  <a:t>Olje med tetthet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kinematisk</a:t>
                </a:r>
                <a:r>
                  <a:rPr lang="en-US" dirty="0"/>
                  <a:t> </a:t>
                </a:r>
                <a:r>
                  <a:rPr lang="en-US" dirty="0" err="1"/>
                  <a:t>viskositet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Rør med diameter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Volumstrøm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0,020 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Hva blir friksjonstapet (tapshøyden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) i et 100 m langt rør (</a:t>
                </a:r>
                <a14:m>
                  <m:oMath xmlns:m="http://schemas.openxmlformats.org/officeDocument/2006/math">
                    <m:r>
                      <a:rPr lang="nb-NO" sz="2400" i="1" dirty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)?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=1.13</m:t>
                      </m:r>
                      <m:f>
                        <m:fPr>
                          <m:type m:val="li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sz="1800" b="0" i="0" dirty="0" smtClean="0">
                          <a:latin typeface="Cambria Math" panose="02040503050406030204" pitchFamily="18" charset="0"/>
                        </a:rPr>
                        <m:t>;   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=0.226</m:t>
                      </m:r>
                    </m:oMath>
                  </m:oMathPara>
                </a14:m>
                <a:endParaRPr lang="nb-NO" sz="1800" b="0" dirty="0"/>
              </a:p>
              <a:p>
                <a:pPr marL="0" indent="0">
                  <a:buNone/>
                </a:pPr>
                <a:endParaRPr lang="nb-NO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819740" cy="4320000"/>
              </a:xfrm>
              <a:blipFill>
                <a:blip r:embed="rId2"/>
                <a:stretch>
                  <a:fillRect l="-2609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38B3C-420E-465E-BBA2-153DBEF83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2205000"/>
            <a:ext cx="3521372" cy="263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20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Løsning: </a:t>
            </a:r>
            <a:r>
              <a:rPr lang="nb-NO" dirty="0"/>
              <a:t>EFM Eksempel 10.2 (D-W likning)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819740" cy="4320000"/>
              </a:xfrm>
            </p:spPr>
            <p:txBody>
              <a:bodyPr/>
              <a:lstStyle/>
              <a:p>
                <a:r>
                  <a:rPr lang="nb-NO" dirty="0"/>
                  <a:t>Olje med tetthet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kinematisk</a:t>
                </a:r>
                <a:r>
                  <a:rPr lang="en-US" dirty="0"/>
                  <a:t> </a:t>
                </a:r>
                <a:r>
                  <a:rPr lang="en-US" dirty="0" err="1"/>
                  <a:t>viskositet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Rør med diameter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Volumstrøm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0,020 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Hva blir friksjonstapet (tapshøyden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) i et 100 m langt rør (</a:t>
                </a:r>
                <a14:m>
                  <m:oMath xmlns:m="http://schemas.openxmlformats.org/officeDocument/2006/math">
                    <m:r>
                      <a:rPr lang="nb-NO" sz="2400" i="1" dirty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nb-NO" dirty="0"/>
                  <a:t>)?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=1.13</m:t>
                      </m:r>
                      <m:f>
                        <m:fPr>
                          <m:type m:val="li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sz="1800" b="0" i="0" dirty="0" smtClean="0">
                          <a:latin typeface="Cambria Math" panose="02040503050406030204" pitchFamily="18" charset="0"/>
                        </a:rPr>
                        <m:t>;   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=0.226</m:t>
                      </m:r>
                    </m:oMath>
                  </m:oMathPara>
                </a14:m>
                <a:endParaRPr lang="nb-NO" sz="1800" b="0" dirty="0"/>
              </a:p>
              <a:p>
                <a:pPr marL="0" indent="0">
                  <a:buNone/>
                </a:pP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=0.226⋅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0.15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1.13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19.62</m:t>
                          </m:r>
                        </m:den>
                      </m:f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𝟖𝟒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𝐦</m:t>
                      </m:r>
                    </m:oMath>
                  </m:oMathPara>
                </a14:m>
                <a:endParaRPr lang="nb-NO" sz="2000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819740" cy="4320000"/>
              </a:xfrm>
              <a:blipFill>
                <a:blip r:embed="rId2"/>
                <a:stretch>
                  <a:fillRect l="-2609" t="-2053" b="-126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38B3C-420E-465E-BBA2-153DBEF83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2205000"/>
            <a:ext cx="3521372" cy="263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B219D62-DC97-8A45-A43F-864A6CF66D40}"/>
              </a:ext>
            </a:extLst>
          </p:cNvPr>
          <p:cNvSpPr/>
          <p:nvPr/>
        </p:nvSpPr>
        <p:spPr>
          <a:xfrm>
            <a:off x="708260" y="5733000"/>
            <a:ext cx="6899740" cy="1125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29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EFM Eksempel 10.2 (likning 10.33)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7259739" cy="4320000"/>
              </a:xfrm>
            </p:spPr>
            <p:txBody>
              <a:bodyPr/>
              <a:lstStyle/>
              <a:p>
                <a:r>
                  <a:rPr lang="nb-NO" dirty="0"/>
                  <a:t>Olje med tetthet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kinematisk</a:t>
                </a:r>
                <a:r>
                  <a:rPr lang="en-US" dirty="0"/>
                  <a:t> </a:t>
                </a:r>
                <a:r>
                  <a:rPr lang="en-US" dirty="0" err="1"/>
                  <a:t>viskositet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Rør med diameter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Volumstrøm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0,020 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Hva blir friksjonstapet i et 100 m langt rør? (</a:t>
                </a:r>
                <a14:m>
                  <m:oMath xmlns:m="http://schemas.openxmlformats.org/officeDocument/2006/math">
                    <m:r>
                      <a:rPr lang="nb-NO" sz="2400" i="1" dirty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</m:oMath>
                </a14:m>
                <a:r>
                  <a:rPr lang="nb-NO" dirty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=1.13</m:t>
                      </m:r>
                      <m:f>
                        <m:fPr>
                          <m:type m:val="li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sz="1800" b="0" i="0" dirty="0" smtClean="0">
                          <a:latin typeface="Cambria Math" panose="02040503050406030204" pitchFamily="18" charset="0"/>
                        </a:rPr>
                        <m:t>;    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𝑔𝐷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𝑔𝐷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⋅6⋅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⋅100⋅1.13</m:t>
                          </m:r>
                        </m:num>
                        <m:den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9.81⋅0.15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sz="2000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𝟖𝟒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𝐦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7259739" cy="4320000"/>
              </a:xfrm>
              <a:blipFill>
                <a:blip r:embed="rId2"/>
                <a:stretch>
                  <a:fillRect l="-2094" t="-2053" b="-23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38B3C-420E-465E-BBA2-153DBEF83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2205000"/>
            <a:ext cx="3521372" cy="263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71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Oppsummering fra sist</a:t>
                </a:r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for turbulent strømning og glatte rør</a:t>
                </a:r>
              </a:p>
              <a:p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 for turbulent strømning og ru rør</a:t>
                </a:r>
              </a:p>
              <a:p>
                <a:r>
                  <a:rPr lang="nb-NO" dirty="0">
                    <a:solidFill>
                      <a:schemeClr val="bg1">
                        <a:lumMod val="85000"/>
                      </a:schemeClr>
                    </a:solidFill>
                  </a:rPr>
                  <a:t>Problemløsning med eksempler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9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For turbulent strømning regnes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ut ved iterasjon (Likn. 10.37)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r="-7804" b="-325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</p:spPr>
            <p:txBody>
              <a:bodyPr/>
              <a:lstStyle/>
              <a:p>
                <a:r>
                  <a:rPr lang="nb-NO" dirty="0"/>
                  <a:t>For turbulent strømning kan ikke friksjonsfaktoren f skrives som en eksplisitt funksjon av Re</a:t>
                </a:r>
              </a:p>
              <a:p>
                <a:r>
                  <a:rPr lang="nb-NO" dirty="0"/>
                  <a:t>Friksjonsfaktor ved turbulent strømning: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=2.0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√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−0.8</m:t>
                        </m:r>
                      </m:e>
                    </m:func>
                  </m:oMath>
                </a14:m>
                <a:r>
                  <a:rPr lang="nb-NO" dirty="0"/>
                  <a:t> </a:t>
                </a:r>
                <a:r>
                  <a:rPr lang="nb-NO" sz="2000" dirty="0"/>
                  <a:t>(10.37)</a:t>
                </a: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finnes ved iterasjon</a:t>
                </a:r>
              </a:p>
              <a:p>
                <a:pPr lvl="1"/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  <a:blipFill>
                <a:blip r:embed="rId3"/>
                <a:stretch>
                  <a:fillRect l="-2414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7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036" y="2071846"/>
            <a:ext cx="4492052" cy="351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67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For turbulent strømning regnes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ut ved iterasjon (Likn. 10.37)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r="-7804" b="-325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</p:spPr>
            <p:txBody>
              <a:bodyPr/>
              <a:lstStyle/>
              <a:p>
                <a:r>
                  <a:rPr lang="nb-NO" dirty="0"/>
                  <a:t>For turbulent strømning kan ikke friksjonsfaktoren f skrives som en eksplisitt funksjon av Re</a:t>
                </a:r>
              </a:p>
              <a:p>
                <a:r>
                  <a:rPr lang="nb-NO" dirty="0"/>
                  <a:t>Friksjonsfaktor ved turbulent strømning: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√</m:t>
                        </m:r>
                        <m: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US" b="0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=2.0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𝑅𝑒</m:t>
                            </m:r>
                            <m: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√</m:t>
                            </m:r>
                            <m: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−0.8</m:t>
                        </m:r>
                      </m:e>
                    </m:func>
                  </m:oMath>
                </a14:m>
                <a:r>
                  <a:rPr lang="nb-NO" dirty="0">
                    <a:solidFill>
                      <a:srgbClr val="009D7F"/>
                    </a:solidFill>
                  </a:rPr>
                  <a:t> </a:t>
                </a:r>
                <a:r>
                  <a:rPr lang="nb-NO" sz="2000" dirty="0">
                    <a:solidFill>
                      <a:srgbClr val="009D7F"/>
                    </a:solidFill>
                  </a:rPr>
                  <a:t>(10.37)</a:t>
                </a:r>
                <a:endParaRPr lang="nb-NO" dirty="0">
                  <a:solidFill>
                    <a:srgbClr val="009D7F"/>
                  </a:solidFill>
                </a:endParaRPr>
              </a:p>
              <a:p>
                <a:pPr marL="0" indent="0">
                  <a:buNone/>
                </a:pPr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finnes ved iterasjon</a:t>
                </a:r>
              </a:p>
              <a:p>
                <a:pPr lvl="1"/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  <a:blipFill>
                <a:blip r:embed="rId3"/>
                <a:stretch>
                  <a:fillRect l="-2414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3E64A95-864B-6642-BF25-80ACCCE93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800000"/>
            <a:ext cx="5544000" cy="445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CD6696-0DFB-A84A-AB6F-8C0FF93A03BB}"/>
              </a:ext>
            </a:extLst>
          </p:cNvPr>
          <p:cNvSpPr txBox="1"/>
          <p:nvPr/>
        </p:nvSpPr>
        <p:spPr>
          <a:xfrm>
            <a:off x="9782553" y="6459359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Fra: </a:t>
            </a:r>
            <a:r>
              <a:rPr lang="nb-NO" sz="1600" dirty="0" err="1"/>
              <a:t>Nikuradse</a:t>
            </a:r>
            <a:r>
              <a:rPr lang="nb-NO" sz="1600" dirty="0"/>
              <a:t>, 1933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E849F70-3B7A-1340-A0E2-3C50CB0EFD4D}"/>
                  </a:ext>
                </a:extLst>
              </p:cNvPr>
              <p:cNvSpPr txBox="1"/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(100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E849F70-3B7A-1340-A0E2-3C50CB0EFD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blipFill>
                <a:blip r:embed="rId5"/>
                <a:stretch>
                  <a:fillRect r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38EF95-15C2-9D4D-8A8D-285D7D5E52EB}"/>
                  </a:ext>
                </a:extLst>
              </p:cNvPr>
              <p:cNvSpPr txBox="1"/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38EF95-15C2-9D4D-8A8D-285D7D5E5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blipFill>
                <a:blip r:embed="rId6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4334DE8-4332-174C-9A9E-36FFEBCFDD46}"/>
                  </a:ext>
                </a:extLst>
              </p:cNvPr>
              <p:cNvSpPr txBox="1"/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4334DE8-4332-174C-9A9E-36FFEBCFD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blipFill>
                <a:blip r:embed="rId7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5FD2EC-FD8A-184B-8354-72CC807F0C7B}"/>
                  </a:ext>
                </a:extLst>
              </p:cNvPr>
              <p:cNvSpPr txBox="1"/>
              <p:nvPr/>
            </p:nvSpPr>
            <p:spPr>
              <a:xfrm rot="2269586">
                <a:off x="8648332" y="4787111"/>
                <a:ext cx="90569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(10.37)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5FD2EC-FD8A-184B-8354-72CC807F0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69586">
                <a:off x="8648332" y="4787111"/>
                <a:ext cx="905697" cy="307777"/>
              </a:xfrm>
              <a:prstGeom prst="rect">
                <a:avLst/>
              </a:prstGeom>
              <a:blipFill>
                <a:blip r:embed="rId8"/>
                <a:stretch>
                  <a:fillRect l="-12329" t="-4688" r="-5479"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49440D6D-E1A9-4B48-BFE4-EF064C993BA1}"/>
              </a:ext>
            </a:extLst>
          </p:cNvPr>
          <p:cNvSpPr/>
          <p:nvPr/>
        </p:nvSpPr>
        <p:spPr>
          <a:xfrm>
            <a:off x="8108123" y="2996999"/>
            <a:ext cx="3774685" cy="108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084EA14-AD84-B749-B02E-1AF57BC95821}"/>
              </a:ext>
            </a:extLst>
          </p:cNvPr>
          <p:cNvSpPr/>
          <p:nvPr/>
        </p:nvSpPr>
        <p:spPr>
          <a:xfrm>
            <a:off x="8936217" y="1864893"/>
            <a:ext cx="2775783" cy="1276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0CBED2-F266-8049-A251-A7B3D8065108}"/>
              </a:ext>
            </a:extLst>
          </p:cNvPr>
          <p:cNvSpPr/>
          <p:nvPr/>
        </p:nvSpPr>
        <p:spPr>
          <a:xfrm rot="2269278">
            <a:off x="8278243" y="3275561"/>
            <a:ext cx="3490696" cy="1750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72D9BC-38CF-9A46-8760-68C3B331954A}"/>
              </a:ext>
            </a:extLst>
          </p:cNvPr>
          <p:cNvSpPr/>
          <p:nvPr/>
        </p:nvSpPr>
        <p:spPr>
          <a:xfrm>
            <a:off x="10415999" y="2042537"/>
            <a:ext cx="1466809" cy="3762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797D82-27E4-B14C-89CB-9E7C9D0CFA6C}"/>
              </a:ext>
            </a:extLst>
          </p:cNvPr>
          <p:cNvSpPr/>
          <p:nvPr/>
        </p:nvSpPr>
        <p:spPr>
          <a:xfrm>
            <a:off x="7991584" y="4065946"/>
            <a:ext cx="707449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CB2D00-2CAC-C54A-A9A9-44AF8DB16125}"/>
              </a:ext>
            </a:extLst>
          </p:cNvPr>
          <p:cNvCxnSpPr/>
          <p:nvPr/>
        </p:nvCxnSpPr>
        <p:spPr>
          <a:xfrm>
            <a:off x="7570362" y="3429000"/>
            <a:ext cx="3061638" cy="2376001"/>
          </a:xfrm>
          <a:prstGeom prst="line">
            <a:avLst/>
          </a:prstGeom>
          <a:ln w="57150">
            <a:solidFill>
              <a:srgbClr val="009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14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For turbulent strømning regnes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ut ved iterasjon (Likn. 10.37)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r="-7804" b="-325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</p:spPr>
            <p:txBody>
              <a:bodyPr/>
              <a:lstStyle/>
              <a:p>
                <a:r>
                  <a:rPr lang="nb-NO" dirty="0"/>
                  <a:t>For turbulent strømning kan ikke friksjonsfaktoren f skrives som en eksplisitt funksjon av Re</a:t>
                </a:r>
              </a:p>
              <a:p>
                <a:r>
                  <a:rPr lang="nb-NO" dirty="0"/>
                  <a:t>Friksjonsfaktor ved turbulent strømning: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=2.0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√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−0.8</m:t>
                        </m:r>
                      </m:e>
                    </m:func>
                  </m:oMath>
                </a14:m>
                <a:r>
                  <a:rPr lang="nb-NO" dirty="0"/>
                  <a:t> </a:t>
                </a:r>
                <a:r>
                  <a:rPr lang="nb-NO" sz="2000" dirty="0"/>
                  <a:t>(10.37)</a:t>
                </a: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finnes ved iterasjon</a:t>
                </a:r>
              </a:p>
              <a:p>
                <a:r>
                  <a:rPr lang="nb-NO" dirty="0"/>
                  <a:t>Forutsetter at veggene er glatte (ingen ruhet)</a:t>
                </a:r>
              </a:p>
              <a:p>
                <a:pPr lvl="1"/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  <a:blipFill>
                <a:blip r:embed="rId3"/>
                <a:stretch>
                  <a:fillRect l="-2414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D12A0AB-207B-8947-B151-2EC602AF9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55482" y="2092027"/>
            <a:ext cx="5011301" cy="356897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61D9731-C923-D941-BA6B-5FDEC6DD423B}"/>
              </a:ext>
            </a:extLst>
          </p:cNvPr>
          <p:cNvCxnSpPr/>
          <p:nvPr/>
        </p:nvCxnSpPr>
        <p:spPr>
          <a:xfrm>
            <a:off x="6888000" y="1800000"/>
            <a:ext cx="4824000" cy="4005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943F1F2-8DCB-FF4D-A622-0307D1029C72}"/>
              </a:ext>
            </a:extLst>
          </p:cNvPr>
          <p:cNvCxnSpPr>
            <a:cxnSpLocks/>
          </p:cNvCxnSpPr>
          <p:nvPr/>
        </p:nvCxnSpPr>
        <p:spPr>
          <a:xfrm flipH="1">
            <a:off x="7070517" y="1557000"/>
            <a:ext cx="4641483" cy="4392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28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Ruhet gjør at friksjonen i røret øker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</p:spPr>
            <p:txBody>
              <a:bodyPr/>
              <a:lstStyle/>
              <a:p>
                <a:r>
                  <a:rPr lang="nb-NO" dirty="0"/>
                  <a:t>For turbulent strømning kan ikke friksjonsfaktoren f skrives som en eksplisitt funksjon av Re</a:t>
                </a:r>
              </a:p>
              <a:p>
                <a:r>
                  <a:rPr lang="nb-NO" dirty="0"/>
                  <a:t>Friksjonsfaktor ved turbulent strømning: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=2.0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√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−0.8</m:t>
                        </m:r>
                      </m:e>
                    </m:func>
                  </m:oMath>
                </a14:m>
                <a:r>
                  <a:rPr lang="nb-NO" dirty="0"/>
                  <a:t> </a:t>
                </a:r>
                <a:r>
                  <a:rPr lang="nb-NO" sz="2000" dirty="0"/>
                  <a:t>(10.37)</a:t>
                </a: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finnes ved iterasjon</a:t>
                </a:r>
              </a:p>
              <a:p>
                <a:r>
                  <a:rPr lang="nb-NO" dirty="0"/>
                  <a:t>Forutsetter at veggene er glatte (ingen ruhet)</a:t>
                </a:r>
              </a:p>
              <a:p>
                <a:r>
                  <a:rPr lang="nb-NO" b="1" dirty="0"/>
                  <a:t>Ruhet gjør at friksjonsfaktoren </a:t>
                </a:r>
                <a14:m>
                  <m:oMath xmlns:m="http://schemas.openxmlformats.org/officeDocument/2006/math">
                    <m:r>
                      <a:rPr lang="nb-NO" b="1" i="1" dirty="0" smtClean="0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nb-NO" b="1" dirty="0"/>
                  <a:t> øker</a:t>
                </a:r>
              </a:p>
              <a:p>
                <a:pPr lvl="1"/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  <a:blipFill>
                <a:blip r:embed="rId2"/>
                <a:stretch>
                  <a:fillRect l="-2414" t="-2053" b="-102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D12A0AB-207B-8947-B151-2EC602AF9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55482" y="2092027"/>
            <a:ext cx="5011301" cy="356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4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Friksjonsfaktoren som funksjon av Re for glatte rør (ingen ruhet)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</p:spPr>
            <p:txBody>
              <a:bodyPr/>
              <a:lstStyle/>
              <a:p>
                <a:r>
                  <a:rPr lang="nb-NO" dirty="0"/>
                  <a:t>For turbulent strømning kan ikke friksjonsfaktoren f skrives som en eksplisitt funksjon av Re</a:t>
                </a:r>
              </a:p>
              <a:p>
                <a:r>
                  <a:rPr lang="nb-NO" dirty="0"/>
                  <a:t>Friksjonsfaktor ved turbulent strømning: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√</m:t>
                        </m:r>
                        <m: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US" b="0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=2.0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𝑅𝑒</m:t>
                            </m:r>
                            <m: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√</m:t>
                            </m:r>
                            <m:r>
                              <a:rPr lang="en-US" b="0" i="1" smtClean="0">
                                <a:solidFill>
                                  <a:srgbClr val="009D7F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9D7F"/>
                            </a:solidFill>
                            <a:latin typeface="Cambria Math" panose="02040503050406030204" pitchFamily="18" charset="0"/>
                          </a:rPr>
                          <m:t>−0.8</m:t>
                        </m:r>
                      </m:e>
                    </m:func>
                  </m:oMath>
                </a14:m>
                <a:r>
                  <a:rPr lang="nb-NO" dirty="0">
                    <a:solidFill>
                      <a:srgbClr val="009D7F"/>
                    </a:solidFill>
                  </a:rPr>
                  <a:t> </a:t>
                </a:r>
                <a:r>
                  <a:rPr lang="nb-NO" sz="2000" dirty="0">
                    <a:solidFill>
                      <a:srgbClr val="009D7F"/>
                    </a:solidFill>
                  </a:rPr>
                  <a:t>(10.37)</a:t>
                </a:r>
                <a:endParaRPr lang="nb-NO" dirty="0">
                  <a:solidFill>
                    <a:srgbClr val="009D7F"/>
                  </a:solidFill>
                </a:endParaRPr>
              </a:p>
              <a:p>
                <a:pPr marL="0" indent="0">
                  <a:buNone/>
                </a:pPr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finnes ved iterasjon</a:t>
                </a:r>
              </a:p>
              <a:p>
                <a:r>
                  <a:rPr lang="nb-NO" dirty="0"/>
                  <a:t>Forutsetter at veggene er glatte (ingen ruhet)</a:t>
                </a:r>
              </a:p>
              <a:p>
                <a:r>
                  <a:rPr lang="nb-NO" dirty="0"/>
                  <a:t>Ruhet gjør at friksjonsfaktoren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øker</a:t>
                </a:r>
              </a:p>
              <a:p>
                <a:pPr lvl="1"/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294775" cy="4320000"/>
              </a:xfrm>
              <a:blipFill>
                <a:blip r:embed="rId2"/>
                <a:stretch>
                  <a:fillRect l="-2414" t="-2053" b="-102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12B21CC5-D97F-EA4E-A2CB-79FA7FA403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800000"/>
            <a:ext cx="5544000" cy="445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5AFEDB-7A2D-5547-99BE-DFEA9DBF09D6}"/>
              </a:ext>
            </a:extLst>
          </p:cNvPr>
          <p:cNvSpPr txBox="1"/>
          <p:nvPr/>
        </p:nvSpPr>
        <p:spPr>
          <a:xfrm>
            <a:off x="9782553" y="6459359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Fra: </a:t>
            </a:r>
            <a:r>
              <a:rPr lang="nb-NO" sz="1600" dirty="0" err="1"/>
              <a:t>Nikuradse</a:t>
            </a:r>
            <a:r>
              <a:rPr lang="nb-NO" sz="1600" dirty="0"/>
              <a:t>, 1933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052469-F8A6-324D-9BBB-3C9738581B85}"/>
                  </a:ext>
                </a:extLst>
              </p:cNvPr>
              <p:cNvSpPr txBox="1"/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(100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2052469-F8A6-324D-9BBB-3C9738581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blipFill>
                <a:blip r:embed="rId4"/>
                <a:stretch>
                  <a:fillRect r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3ECA9A-B8B1-C54F-B7B7-38EBD8D7ABF5}"/>
                  </a:ext>
                </a:extLst>
              </p:cNvPr>
              <p:cNvSpPr txBox="1"/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33ECA9A-B8B1-C54F-B7B7-38EBD8D7A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blipFill>
                <a:blip r:embed="rId5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AF78B5F-F321-0249-9458-104147CC21AD}"/>
                  </a:ext>
                </a:extLst>
              </p:cNvPr>
              <p:cNvSpPr txBox="1"/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AF78B5F-F321-0249-9458-104147CC2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blipFill>
                <a:blip r:embed="rId6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7B51CD-E033-E84C-ADF2-A99CDA2BB04A}"/>
                  </a:ext>
                </a:extLst>
              </p:cNvPr>
              <p:cNvSpPr txBox="1"/>
              <p:nvPr/>
            </p:nvSpPr>
            <p:spPr>
              <a:xfrm rot="2269586">
                <a:off x="8648332" y="4787111"/>
                <a:ext cx="90569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(10.37)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7B51CD-E033-E84C-ADF2-A99CDA2BB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69586">
                <a:off x="8648332" y="4787111"/>
                <a:ext cx="905697" cy="307777"/>
              </a:xfrm>
              <a:prstGeom prst="rect">
                <a:avLst/>
              </a:prstGeom>
              <a:blipFill>
                <a:blip r:embed="rId7"/>
                <a:stretch>
                  <a:fillRect l="-12329" t="-4688" r="-5479"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DC311FED-290D-D842-840D-3DF0F76A80BA}"/>
              </a:ext>
            </a:extLst>
          </p:cNvPr>
          <p:cNvSpPr/>
          <p:nvPr/>
        </p:nvSpPr>
        <p:spPr>
          <a:xfrm>
            <a:off x="8108123" y="2996999"/>
            <a:ext cx="3774685" cy="108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CFDA0B-8240-D64F-A68B-6764E871D6FA}"/>
              </a:ext>
            </a:extLst>
          </p:cNvPr>
          <p:cNvSpPr/>
          <p:nvPr/>
        </p:nvSpPr>
        <p:spPr>
          <a:xfrm>
            <a:off x="8936217" y="1864893"/>
            <a:ext cx="2775783" cy="1276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0B82ED-07B2-E644-9140-CC960010D348}"/>
              </a:ext>
            </a:extLst>
          </p:cNvPr>
          <p:cNvSpPr/>
          <p:nvPr/>
        </p:nvSpPr>
        <p:spPr>
          <a:xfrm rot="2269278">
            <a:off x="8278243" y="3275561"/>
            <a:ext cx="3490696" cy="1750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1EC36E-CEE1-CC4C-A384-1F2F38F024C9}"/>
              </a:ext>
            </a:extLst>
          </p:cNvPr>
          <p:cNvSpPr/>
          <p:nvPr/>
        </p:nvSpPr>
        <p:spPr>
          <a:xfrm>
            <a:off x="10415999" y="2042537"/>
            <a:ext cx="1466809" cy="3762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01F8AA-1E75-9D4C-90DB-73FE9ABCDD72}"/>
              </a:ext>
            </a:extLst>
          </p:cNvPr>
          <p:cNvSpPr/>
          <p:nvPr/>
        </p:nvSpPr>
        <p:spPr>
          <a:xfrm>
            <a:off x="7991584" y="4065946"/>
            <a:ext cx="707449" cy="6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10C0D28-4C80-944A-AEAC-2EEF781FBB3C}"/>
              </a:ext>
            </a:extLst>
          </p:cNvPr>
          <p:cNvCxnSpPr/>
          <p:nvPr/>
        </p:nvCxnSpPr>
        <p:spPr>
          <a:xfrm>
            <a:off x="7570362" y="3429000"/>
            <a:ext cx="3061638" cy="2376001"/>
          </a:xfrm>
          <a:prstGeom prst="line">
            <a:avLst/>
          </a:prstGeom>
          <a:ln w="57150">
            <a:solidFill>
              <a:srgbClr val="009D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Friksjonsfaktoren som funksjon av Re og ruhet (Fig. 10.13)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294775" cy="4113000"/>
              </a:xfrm>
            </p:spPr>
            <p:txBody>
              <a:bodyPr/>
              <a:lstStyle/>
              <a:p>
                <a:r>
                  <a:rPr lang="nb-NO" dirty="0"/>
                  <a:t>For turbulent strømning kan ikke friksjonsfaktoren f skrives som en eksplisitt funksjon av Re</a:t>
                </a:r>
              </a:p>
              <a:p>
                <a:r>
                  <a:rPr lang="nb-NO" dirty="0"/>
                  <a:t>Friksjonsfaktor ved turbulent strømning: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=2.0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√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−0.8</m:t>
                        </m:r>
                      </m:e>
                    </m:func>
                  </m:oMath>
                </a14:m>
                <a:r>
                  <a:rPr lang="nb-NO" dirty="0"/>
                  <a:t> </a:t>
                </a:r>
                <a:r>
                  <a:rPr lang="nb-NO" sz="2000" dirty="0"/>
                  <a:t>(10.37)</a:t>
                </a: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finnes ved iterasjon</a:t>
                </a:r>
              </a:p>
              <a:p>
                <a:r>
                  <a:rPr lang="nb-NO" dirty="0"/>
                  <a:t>Forutsetter at veggene er glatte (ingen ruhet)</a:t>
                </a:r>
              </a:p>
              <a:p>
                <a:r>
                  <a:rPr lang="nb-NO" b="1" dirty="0"/>
                  <a:t>Relativ ruhetshøyde: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𝑫</m:t>
                    </m:r>
                  </m:oMath>
                </a14:m>
                <a:r>
                  <a:rPr lang="nb-NO" b="1" dirty="0"/>
                  <a:t>, 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nb-NO" b="1" dirty="0"/>
                  <a:t> er </a:t>
                </a:r>
              </a:p>
              <a:p>
                <a:pPr marL="0" indent="0">
                  <a:buNone/>
                </a:pPr>
                <a:r>
                  <a:rPr lang="nb-NO" b="1" dirty="0"/>
                  <a:t>høyden på ruhetselementene </a:t>
                </a:r>
              </a:p>
              <a:p>
                <a:pPr lvl="1"/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294775" cy="4113000"/>
              </a:xfrm>
              <a:blipFill>
                <a:blip r:embed="rId2"/>
                <a:stretch>
                  <a:fillRect l="-2616" t="-2154" b="-28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C018F6-E110-5C41-976E-7FA303CB6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800000"/>
            <a:ext cx="5544000" cy="445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A3B114-1202-564F-83E8-B895E15B3DC3}"/>
              </a:ext>
            </a:extLst>
          </p:cNvPr>
          <p:cNvSpPr txBox="1"/>
          <p:nvPr/>
        </p:nvSpPr>
        <p:spPr>
          <a:xfrm>
            <a:off x="9782553" y="6459359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Fra: </a:t>
            </a:r>
            <a:r>
              <a:rPr lang="nb-NO" sz="1600" dirty="0" err="1"/>
              <a:t>Nikuradse</a:t>
            </a:r>
            <a:r>
              <a:rPr lang="nb-NO" sz="1600" dirty="0"/>
              <a:t>, 1933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/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(100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blipFill>
                <a:blip r:embed="rId4"/>
                <a:stretch>
                  <a:fillRect r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/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blipFill>
                <a:blip r:embed="rId5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/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blipFill>
                <a:blip r:embed="rId6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/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(10.37)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blipFill>
                <a:blip r:embed="rId7"/>
                <a:stretch>
                  <a:fillRect l="-13889" t="-4688" r="-6944"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BB95357D-DD54-5844-A901-FB8B4F03070A}"/>
              </a:ext>
            </a:extLst>
          </p:cNvPr>
          <p:cNvSpPr/>
          <p:nvPr/>
        </p:nvSpPr>
        <p:spPr>
          <a:xfrm>
            <a:off x="7968000" y="1800000"/>
            <a:ext cx="4224000" cy="3933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89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Friksjonsfaktoren som funksjon av Re og ruhet (Fig. 10.13)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294775" cy="4113000"/>
              </a:xfrm>
            </p:spPr>
            <p:txBody>
              <a:bodyPr/>
              <a:lstStyle/>
              <a:p>
                <a:endParaRPr lang="nb-NO" b="1" dirty="0"/>
              </a:p>
              <a:p>
                <a:endParaRPr lang="nb-NO" b="1" dirty="0"/>
              </a:p>
              <a:p>
                <a:endParaRPr lang="nb-NO" b="1" dirty="0"/>
              </a:p>
              <a:p>
                <a:endParaRPr lang="nb-NO" b="1" dirty="0"/>
              </a:p>
              <a:p>
                <a:endParaRPr lang="nb-NO" b="1" dirty="0"/>
              </a:p>
              <a:p>
                <a:endParaRPr lang="nb-NO" b="1" dirty="0"/>
              </a:p>
              <a:p>
                <a:r>
                  <a:rPr lang="nb-NO" dirty="0"/>
                  <a:t>Relativ ruhetshøyde: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/>
                  <a:t>, 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b-NO" dirty="0"/>
                  <a:t> er </a:t>
                </a:r>
              </a:p>
              <a:p>
                <a:pPr marL="0" indent="0">
                  <a:buNone/>
                </a:pPr>
                <a:r>
                  <a:rPr lang="nb-NO" dirty="0"/>
                  <a:t>høyden på ruhetselementene </a:t>
                </a:r>
              </a:p>
              <a:p>
                <a:pPr lvl="1"/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294775" cy="4113000"/>
              </a:xfrm>
              <a:blipFill>
                <a:blip r:embed="rId2"/>
                <a:stretch>
                  <a:fillRect l="-26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C018F6-E110-5C41-976E-7FA303CB6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800000"/>
            <a:ext cx="5544000" cy="445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A3B114-1202-564F-83E8-B895E15B3DC3}"/>
              </a:ext>
            </a:extLst>
          </p:cNvPr>
          <p:cNvSpPr txBox="1"/>
          <p:nvPr/>
        </p:nvSpPr>
        <p:spPr>
          <a:xfrm>
            <a:off x="9782553" y="6459359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Fra: </a:t>
            </a:r>
            <a:r>
              <a:rPr lang="nb-NO" sz="1600" dirty="0" err="1"/>
              <a:t>Nikuradse</a:t>
            </a:r>
            <a:r>
              <a:rPr lang="nb-NO" sz="1600" dirty="0"/>
              <a:t>, 1933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/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(100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blipFill>
                <a:blip r:embed="rId4"/>
                <a:stretch>
                  <a:fillRect r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/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blipFill>
                <a:blip r:embed="rId5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/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blipFill>
                <a:blip r:embed="rId6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/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(10.37)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blipFill>
                <a:blip r:embed="rId7"/>
                <a:stretch>
                  <a:fillRect l="-13889" t="-4688" r="-6944"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BB95357D-DD54-5844-A901-FB8B4F03070A}"/>
              </a:ext>
            </a:extLst>
          </p:cNvPr>
          <p:cNvSpPr/>
          <p:nvPr/>
        </p:nvSpPr>
        <p:spPr>
          <a:xfrm>
            <a:off x="9470294" y="1800000"/>
            <a:ext cx="676455" cy="11969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pic>
        <p:nvPicPr>
          <p:cNvPr id="11" name="Picture 2" descr="http://www.mhhe.com/engcs/civil/finnemore/graphics/images/fin32020_ch08/Chapter8partAFigures81to820/images/fin32020_0809.jpg">
            <a:extLst>
              <a:ext uri="{FF2B5EF4-FFF2-40B4-BE49-F238E27FC236}">
                <a16:creationId xmlns:a16="http://schemas.microsoft.com/office/drawing/2014/main" id="{61C2E1E6-E6AA-E744-92CC-419A5D376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522"/>
          <a:stretch/>
        </p:blipFill>
        <p:spPr bwMode="auto">
          <a:xfrm>
            <a:off x="275411" y="2241000"/>
            <a:ext cx="6836917" cy="23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E0C3F2-77E6-3E4D-AA19-45D2DCF7429A}"/>
              </a:ext>
            </a:extLst>
          </p:cNvPr>
          <p:cNvSpPr txBox="1"/>
          <p:nvPr/>
        </p:nvSpPr>
        <p:spPr>
          <a:xfrm>
            <a:off x="508527" y="4332446"/>
            <a:ext cx="328015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Finnemore</a:t>
            </a:r>
            <a:r>
              <a:rPr lang="nb-NO" sz="1100" dirty="0"/>
              <a:t> &amp; </a:t>
            </a:r>
            <a:r>
              <a:rPr lang="nb-NO" sz="1100" dirty="0" err="1"/>
              <a:t>Franzini</a:t>
            </a:r>
            <a:r>
              <a:rPr lang="nb-NO" sz="1100" dirty="0"/>
              <a:t> (2002)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6BF804E-2515-4E4C-8DAB-4EB3CA45AD3B}"/>
              </a:ext>
            </a:extLst>
          </p:cNvPr>
          <p:cNvCxnSpPr>
            <a:cxnSpLocks/>
          </p:cNvCxnSpPr>
          <p:nvPr/>
        </p:nvCxnSpPr>
        <p:spPr>
          <a:xfrm flipV="1">
            <a:off x="5489325" y="3249000"/>
            <a:ext cx="0" cy="6075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5F0475E-10EC-7A4E-909A-87DD2BE6ACD5}"/>
                  </a:ext>
                </a:extLst>
              </p:cNvPr>
              <p:cNvSpPr txBox="1"/>
              <p:nvPr/>
            </p:nvSpPr>
            <p:spPr>
              <a:xfrm>
                <a:off x="5778308" y="3336379"/>
                <a:ext cx="52242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nb-NO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5F0475E-10EC-7A4E-909A-87DD2BE6A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308" y="3336379"/>
                <a:ext cx="522425" cy="492443"/>
              </a:xfrm>
              <a:prstGeom prst="rect">
                <a:avLst/>
              </a:prstGeom>
              <a:blipFill>
                <a:blip r:embed="rId9"/>
                <a:stretch>
                  <a:fillRect l="-21429" r="-7143" b="-1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FB542AA-351E-2A43-AA8C-72A8D7F78E7D}"/>
              </a:ext>
            </a:extLst>
          </p:cNvPr>
          <p:cNvCxnSpPr>
            <a:cxnSpLocks/>
          </p:cNvCxnSpPr>
          <p:nvPr/>
        </p:nvCxnSpPr>
        <p:spPr>
          <a:xfrm flipV="1">
            <a:off x="1056000" y="2241000"/>
            <a:ext cx="0" cy="16155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E7DF37-512C-4D4C-BE21-F3CFB93D8C22}"/>
                  </a:ext>
                </a:extLst>
              </p:cNvPr>
              <p:cNvSpPr txBox="1"/>
              <p:nvPr/>
            </p:nvSpPr>
            <p:spPr>
              <a:xfrm>
                <a:off x="389084" y="2891054"/>
                <a:ext cx="52242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E7DF37-512C-4D4C-BE21-F3CFB93D8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84" y="2891054"/>
                <a:ext cx="522425" cy="492443"/>
              </a:xfrm>
              <a:prstGeom prst="rect">
                <a:avLst/>
              </a:prstGeom>
              <a:blipFill>
                <a:blip r:embed="rId10"/>
                <a:stretch>
                  <a:fillRect l="-4762" r="-2381" b="-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87593B78-0FAA-7245-B40D-FCD5107EE5B2}"/>
              </a:ext>
            </a:extLst>
          </p:cNvPr>
          <p:cNvSpPr/>
          <p:nvPr/>
        </p:nvSpPr>
        <p:spPr>
          <a:xfrm>
            <a:off x="275411" y="2061000"/>
            <a:ext cx="6836917" cy="2271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03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Friksjonsfaktoren som funksjon av Re og ruhet (Fig. 10.13)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C018F6-E110-5C41-976E-7FA303CB6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800000"/>
            <a:ext cx="5544000" cy="445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A3B114-1202-564F-83E8-B895E15B3DC3}"/>
              </a:ext>
            </a:extLst>
          </p:cNvPr>
          <p:cNvSpPr txBox="1"/>
          <p:nvPr/>
        </p:nvSpPr>
        <p:spPr>
          <a:xfrm>
            <a:off x="9782553" y="6459359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Fra: </a:t>
            </a:r>
            <a:r>
              <a:rPr lang="nb-NO" sz="1600" dirty="0" err="1"/>
              <a:t>Nikuradse</a:t>
            </a:r>
            <a:r>
              <a:rPr lang="nb-NO" sz="1600" dirty="0"/>
              <a:t>, 1933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/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(100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blipFill>
                <a:blip r:embed="rId3"/>
                <a:stretch>
                  <a:fillRect r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/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blipFill>
                <a:blip r:embed="rId4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/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blipFill>
                <a:blip r:embed="rId5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/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(10.37)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blipFill>
                <a:blip r:embed="rId6"/>
                <a:stretch>
                  <a:fillRect l="-13889" t="-4688" r="-6944"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BB95357D-DD54-5844-A901-FB8B4F03070A}"/>
              </a:ext>
            </a:extLst>
          </p:cNvPr>
          <p:cNvSpPr/>
          <p:nvPr/>
        </p:nvSpPr>
        <p:spPr>
          <a:xfrm>
            <a:off x="9470294" y="1800000"/>
            <a:ext cx="676455" cy="11969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0"/>
              </a:solidFill>
            </a:endParaRPr>
          </a:p>
        </p:txBody>
      </p:sp>
      <p:pic>
        <p:nvPicPr>
          <p:cNvPr id="11" name="Picture 2" descr="http://www.mhhe.com/engcs/civil/finnemore/graphics/images/fin32020_ch08/Chapter8partAFigures81to820/images/fin32020_0809.jpg">
            <a:extLst>
              <a:ext uri="{FF2B5EF4-FFF2-40B4-BE49-F238E27FC236}">
                <a16:creationId xmlns:a16="http://schemas.microsoft.com/office/drawing/2014/main" id="{61C2E1E6-E6AA-E744-92CC-419A5D376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522"/>
          <a:stretch/>
        </p:blipFill>
        <p:spPr bwMode="auto">
          <a:xfrm>
            <a:off x="275411" y="2241000"/>
            <a:ext cx="6836917" cy="23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E0C3F2-77E6-3E4D-AA19-45D2DCF7429A}"/>
              </a:ext>
            </a:extLst>
          </p:cNvPr>
          <p:cNvSpPr txBox="1"/>
          <p:nvPr/>
        </p:nvSpPr>
        <p:spPr>
          <a:xfrm>
            <a:off x="508527" y="4332446"/>
            <a:ext cx="328015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Finnemore</a:t>
            </a:r>
            <a:r>
              <a:rPr lang="nb-NO" sz="1100" dirty="0"/>
              <a:t> &amp; </a:t>
            </a:r>
            <a:r>
              <a:rPr lang="nb-NO" sz="1100" dirty="0" err="1"/>
              <a:t>Franzini</a:t>
            </a:r>
            <a:r>
              <a:rPr lang="nb-NO" sz="1100" dirty="0"/>
              <a:t> (2002)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6BF804E-2515-4E4C-8DAB-4EB3CA45AD3B}"/>
              </a:ext>
            </a:extLst>
          </p:cNvPr>
          <p:cNvCxnSpPr>
            <a:cxnSpLocks/>
          </p:cNvCxnSpPr>
          <p:nvPr/>
        </p:nvCxnSpPr>
        <p:spPr>
          <a:xfrm flipV="1">
            <a:off x="5489325" y="3249000"/>
            <a:ext cx="0" cy="6075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5F0475E-10EC-7A4E-909A-87DD2BE6ACD5}"/>
                  </a:ext>
                </a:extLst>
              </p:cNvPr>
              <p:cNvSpPr txBox="1"/>
              <p:nvPr/>
            </p:nvSpPr>
            <p:spPr>
              <a:xfrm>
                <a:off x="5778308" y="3336379"/>
                <a:ext cx="52242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nb-NO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5F0475E-10EC-7A4E-909A-87DD2BE6AC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308" y="3336379"/>
                <a:ext cx="522425" cy="492443"/>
              </a:xfrm>
              <a:prstGeom prst="rect">
                <a:avLst/>
              </a:prstGeom>
              <a:blipFill>
                <a:blip r:embed="rId8"/>
                <a:stretch>
                  <a:fillRect l="-21429" r="-7143" b="-1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FB542AA-351E-2A43-AA8C-72A8D7F78E7D}"/>
              </a:ext>
            </a:extLst>
          </p:cNvPr>
          <p:cNvCxnSpPr>
            <a:cxnSpLocks/>
          </p:cNvCxnSpPr>
          <p:nvPr/>
        </p:nvCxnSpPr>
        <p:spPr>
          <a:xfrm flipV="1">
            <a:off x="1056000" y="2241000"/>
            <a:ext cx="0" cy="16155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E7DF37-512C-4D4C-BE21-F3CFB93D8C22}"/>
                  </a:ext>
                </a:extLst>
              </p:cNvPr>
              <p:cNvSpPr txBox="1"/>
              <p:nvPr/>
            </p:nvSpPr>
            <p:spPr>
              <a:xfrm>
                <a:off x="389084" y="2891054"/>
                <a:ext cx="52242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1E7DF37-512C-4D4C-BE21-F3CFB93D8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84" y="2891054"/>
                <a:ext cx="522425" cy="492443"/>
              </a:xfrm>
              <a:prstGeom prst="rect">
                <a:avLst/>
              </a:prstGeom>
              <a:blipFill>
                <a:blip r:embed="rId9"/>
                <a:stretch>
                  <a:fillRect l="-4762" r="-2381" b="-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87593B78-0FAA-7245-B40D-FCD5107EE5B2}"/>
              </a:ext>
            </a:extLst>
          </p:cNvPr>
          <p:cNvSpPr/>
          <p:nvPr/>
        </p:nvSpPr>
        <p:spPr>
          <a:xfrm>
            <a:off x="275411" y="2061000"/>
            <a:ext cx="6836917" cy="2271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D5CE8B46-1E99-944D-83E0-B333C503AE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00" y="1671133"/>
            <a:ext cx="7212402" cy="342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97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Når Re overstiger en viss verdi blir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uavhengig av Re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b="-325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0" y="1800000"/>
            <a:ext cx="7044866" cy="4113000"/>
          </a:xfrm>
        </p:spPr>
        <p:txBody>
          <a:bodyPr/>
          <a:lstStyle/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pPr marL="0" indent="0">
              <a:buNone/>
            </a:pPr>
            <a:endParaRPr lang="nb-NO" dirty="0"/>
          </a:p>
          <a:p>
            <a:pPr lvl="1"/>
            <a:endParaRPr lang="nb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C018F6-E110-5C41-976E-7FA303CB6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800000"/>
            <a:ext cx="5544000" cy="445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A3B114-1202-564F-83E8-B895E15B3DC3}"/>
              </a:ext>
            </a:extLst>
          </p:cNvPr>
          <p:cNvSpPr txBox="1"/>
          <p:nvPr/>
        </p:nvSpPr>
        <p:spPr>
          <a:xfrm>
            <a:off x="9782553" y="6459359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Fra: </a:t>
            </a:r>
            <a:r>
              <a:rPr lang="nb-NO" sz="1600" dirty="0" err="1"/>
              <a:t>Nikuradse</a:t>
            </a:r>
            <a:r>
              <a:rPr lang="nb-NO" sz="1600" dirty="0"/>
              <a:t>, 1933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/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(100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blipFill>
                <a:blip r:embed="rId4"/>
                <a:stretch>
                  <a:fillRect r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/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blipFill>
                <a:blip r:embed="rId5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/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blipFill>
                <a:blip r:embed="rId6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/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(10.37)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blipFill>
                <a:blip r:embed="rId7"/>
                <a:stretch>
                  <a:fillRect l="-13889" t="-4688" r="-6944"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1DCDBDFB-AABC-E446-A8A4-0B1E612A3B32}"/>
              </a:ext>
            </a:extLst>
          </p:cNvPr>
          <p:cNvSpPr/>
          <p:nvPr/>
        </p:nvSpPr>
        <p:spPr>
          <a:xfrm>
            <a:off x="10283325" y="2421000"/>
            <a:ext cx="1908675" cy="331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1" name="Content Placeholder 4">
            <a:extLst>
              <a:ext uri="{FF2B5EF4-FFF2-40B4-BE49-F238E27FC236}">
                <a16:creationId xmlns:a16="http://schemas.microsoft.com/office/drawing/2014/main" id="{C1725865-4797-0E49-BD81-A5BAEF41C6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00" y="1671133"/>
            <a:ext cx="6178398" cy="293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39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Moodydiagramet brukes til å finne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ved gitt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𝑅𝑒</m:t>
                    </m:r>
                  </m:oMath>
                </a14:m>
                <a:r>
                  <a:rPr lang="nb-NO" dirty="0"/>
                  <a:t> og relativ ruhet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r="-16799" b="-325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C018F6-E110-5C41-976E-7FA303CB6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800000"/>
            <a:ext cx="5544000" cy="445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A3B114-1202-564F-83E8-B895E15B3DC3}"/>
              </a:ext>
            </a:extLst>
          </p:cNvPr>
          <p:cNvSpPr txBox="1"/>
          <p:nvPr/>
        </p:nvSpPr>
        <p:spPr>
          <a:xfrm>
            <a:off x="9782553" y="6459359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Fra: </a:t>
            </a:r>
            <a:r>
              <a:rPr lang="nb-NO" sz="1600" dirty="0" err="1"/>
              <a:t>Nikuradse</a:t>
            </a:r>
            <a:r>
              <a:rPr lang="nb-NO" sz="1600" dirty="0"/>
              <a:t>, 1933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/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(100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blipFill>
                <a:blip r:embed="rId4"/>
                <a:stretch>
                  <a:fillRect r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/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B70923-18E5-AC48-816C-DE8ED2000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49" y="6059249"/>
                <a:ext cx="1471300" cy="400110"/>
              </a:xfrm>
              <a:prstGeom prst="rect">
                <a:avLst/>
              </a:prstGeom>
              <a:blipFill>
                <a:blip r:embed="rId5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/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blipFill>
                <a:blip r:embed="rId6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/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(10.37)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blipFill>
                <a:blip r:embed="rId7"/>
                <a:stretch>
                  <a:fillRect l="-13889" t="-4688" r="-6944"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235C2C3F-5204-9243-97AA-C4F22344DD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211" y="1800290"/>
            <a:ext cx="6020217" cy="43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-841352" y="3789828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841352" y="3789828"/>
                <a:ext cx="2001125" cy="276999"/>
              </a:xfrm>
              <a:prstGeom prst="rect">
                <a:avLst/>
              </a:prstGeom>
              <a:blipFill>
                <a:blip r:embed="rId9"/>
                <a:stretch>
                  <a:fillRect t="-3145" r="-39130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2578965" y="5920749"/>
                <a:ext cx="13095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965" y="5920749"/>
                <a:ext cx="1309525" cy="276999"/>
              </a:xfrm>
              <a:prstGeom prst="rect">
                <a:avLst/>
              </a:prstGeom>
              <a:blipFill>
                <a:blip r:embed="rId10"/>
                <a:stretch>
                  <a:fillRect l="-3846" r="-962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5063292" y="3768444"/>
                <a:ext cx="204389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063292" y="3768444"/>
                <a:ext cx="2043893" cy="276999"/>
              </a:xfrm>
              <a:prstGeom prst="rect">
                <a:avLst/>
              </a:prstGeom>
              <a:blipFill>
                <a:blip r:embed="rId11"/>
                <a:stretch>
                  <a:fillRect l="-4348" t="-1852" r="-39130" b="-1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9A80F1EE-C5C5-E048-AB69-1C04B43AE3CC}"/>
              </a:ext>
            </a:extLst>
          </p:cNvPr>
          <p:cNvSpPr/>
          <p:nvPr/>
        </p:nvSpPr>
        <p:spPr>
          <a:xfrm>
            <a:off x="20711" y="1629000"/>
            <a:ext cx="6235234" cy="4830359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24A14E-36ED-F449-B25B-2B088F506BF2}"/>
              </a:ext>
            </a:extLst>
          </p:cNvPr>
          <p:cNvSpPr/>
          <p:nvPr/>
        </p:nvSpPr>
        <p:spPr>
          <a:xfrm>
            <a:off x="6255945" y="1629000"/>
            <a:ext cx="5936055" cy="5168913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33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Moodydiagramet brukes til å finne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ved gitt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𝑅𝑒</m:t>
                    </m:r>
                  </m:oMath>
                </a14:m>
                <a:r>
                  <a:rPr lang="nb-NO" dirty="0"/>
                  <a:t> og relativ ruhet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r="-16799" b="-325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/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(100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C3CB667-8F22-8B46-A131-350DC0A27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652062" y="3600883"/>
                <a:ext cx="1607876" cy="400110"/>
              </a:xfrm>
              <a:prstGeom prst="rect">
                <a:avLst/>
              </a:prstGeom>
              <a:blipFill>
                <a:blip r:embed="rId3"/>
                <a:stretch>
                  <a:fillRect r="-1212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/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∼1/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𝑅𝑒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1FA08E-9230-0946-AB36-A38356F83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452771">
                <a:off x="7395243" y="4752231"/>
                <a:ext cx="887999" cy="307777"/>
              </a:xfrm>
              <a:prstGeom prst="rect">
                <a:avLst/>
              </a:prstGeom>
              <a:blipFill>
                <a:blip r:embed="rId4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/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(10.37)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2FBDD-28A7-5143-877E-94B01D080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269586">
                <a:off x="8565377" y="4708634"/>
                <a:ext cx="905697" cy="307777"/>
              </a:xfrm>
              <a:prstGeom prst="rect">
                <a:avLst/>
              </a:prstGeom>
              <a:blipFill>
                <a:blip r:embed="rId5"/>
                <a:stretch>
                  <a:fillRect l="-13889" t="-4688" r="-6944" b="-15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235C2C3F-5204-9243-97AA-C4F22344DD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211" y="1800290"/>
            <a:ext cx="6020217" cy="431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-841352" y="3789828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841352" y="3789828"/>
                <a:ext cx="2001125" cy="276999"/>
              </a:xfrm>
              <a:prstGeom prst="rect">
                <a:avLst/>
              </a:prstGeom>
              <a:blipFill>
                <a:blip r:embed="rId7"/>
                <a:stretch>
                  <a:fillRect t="-3145" r="-39130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2578965" y="5920749"/>
                <a:ext cx="13095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965" y="5920749"/>
                <a:ext cx="1309525" cy="276999"/>
              </a:xfrm>
              <a:prstGeom prst="rect">
                <a:avLst/>
              </a:prstGeom>
              <a:blipFill>
                <a:blip r:embed="rId8"/>
                <a:stretch>
                  <a:fillRect l="-3846" r="-962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5063292" y="3768444"/>
                <a:ext cx="204389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063292" y="3768444"/>
                <a:ext cx="2043893" cy="276999"/>
              </a:xfrm>
              <a:prstGeom prst="rect">
                <a:avLst/>
              </a:prstGeom>
              <a:blipFill>
                <a:blip r:embed="rId9"/>
                <a:stretch>
                  <a:fillRect l="-4348" t="-1852" r="-39130" b="-1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9A80F1EE-C5C5-E048-AB69-1C04B43AE3CC}"/>
              </a:ext>
            </a:extLst>
          </p:cNvPr>
          <p:cNvSpPr/>
          <p:nvPr/>
        </p:nvSpPr>
        <p:spPr>
          <a:xfrm>
            <a:off x="20711" y="1629000"/>
            <a:ext cx="6235234" cy="4830359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Picture 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6005ECB7-E4DC-7049-BA4D-7B607840AC9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6394445" y="2096472"/>
            <a:ext cx="5744544" cy="38296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6EBD46-6878-0140-9DEC-867F828C6A28}"/>
              </a:ext>
            </a:extLst>
          </p:cNvPr>
          <p:cNvSpPr txBox="1"/>
          <p:nvPr/>
        </p:nvSpPr>
        <p:spPr>
          <a:xfrm>
            <a:off x="6446744" y="5943832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Moody?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207810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00" y="159358"/>
            <a:ext cx="9588000" cy="533642"/>
          </a:xfrm>
        </p:spPr>
        <p:txBody>
          <a:bodyPr>
            <a:noAutofit/>
          </a:bodyPr>
          <a:lstStyle/>
          <a:p>
            <a:r>
              <a:rPr lang="en-US" sz="2400" dirty="0"/>
              <a:t>Moody</a:t>
            </a:r>
            <a:br>
              <a:rPr lang="en-US" sz="2400" dirty="0"/>
            </a:br>
            <a:r>
              <a:rPr lang="en-US" sz="2400" dirty="0"/>
              <a:t>diagram</a:t>
            </a:r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235C2C3F-5204-9243-97AA-C4F22344D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8000" y="238614"/>
            <a:ext cx="9216000" cy="660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blipFill>
                <a:blip r:embed="rId3"/>
                <a:stretch>
                  <a:fillRect t="-3145" r="-34783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blipFill>
                <a:blip r:embed="rId4"/>
                <a:stretch>
                  <a:fillRect l="-2885" r="-962" b="-454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blipFill>
                <a:blip r:embed="rId5"/>
                <a:stretch>
                  <a:fillRect t="-1235" r="-43478" b="-1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</p:spTree>
    <p:extLst>
      <p:ext uri="{BB962C8B-B14F-4D97-AF65-F5344CB8AC3E}">
        <p14:creationId xmlns:p14="http://schemas.microsoft.com/office/powerpoint/2010/main" val="249531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00" y="159358"/>
            <a:ext cx="9588000" cy="533642"/>
          </a:xfrm>
        </p:spPr>
        <p:txBody>
          <a:bodyPr>
            <a:noAutofit/>
          </a:bodyPr>
          <a:lstStyle/>
          <a:p>
            <a:r>
              <a:rPr lang="en-US" sz="2400" dirty="0"/>
              <a:t>Moody</a:t>
            </a:r>
            <a:br>
              <a:rPr lang="en-US" sz="2400" dirty="0"/>
            </a:br>
            <a:r>
              <a:rPr lang="en-US" sz="2400" dirty="0"/>
              <a:t>diagram</a:t>
            </a:r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235C2C3F-5204-9243-97AA-C4F22344D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8000" y="238614"/>
            <a:ext cx="9216000" cy="660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blipFill>
                <a:blip r:embed="rId3"/>
                <a:stretch>
                  <a:fillRect t="-3145" r="-34783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blipFill>
                <a:blip r:embed="rId4"/>
                <a:stretch>
                  <a:fillRect l="-2885" r="-962" b="-454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blipFill>
                <a:blip r:embed="rId5"/>
                <a:stretch>
                  <a:fillRect t="-1235" r="-43478" b="-1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71859F-D84F-6146-AD41-C6D6329190A4}"/>
              </a:ext>
            </a:extLst>
          </p:cNvPr>
          <p:cNvSpPr/>
          <p:nvPr/>
        </p:nvSpPr>
        <p:spPr>
          <a:xfrm>
            <a:off x="1992000" y="837000"/>
            <a:ext cx="1656000" cy="3528000"/>
          </a:xfrm>
          <a:prstGeom prst="ellipse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B4D20-6F22-0647-8DBB-C43C585660E7}"/>
              </a:ext>
            </a:extLst>
          </p:cNvPr>
          <p:cNvSpPr txBox="1"/>
          <p:nvPr/>
        </p:nvSpPr>
        <p:spPr>
          <a:xfrm>
            <a:off x="2352000" y="4628188"/>
            <a:ext cx="22300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Laminært: f = 64/Re</a:t>
            </a:r>
          </a:p>
        </p:txBody>
      </p:sp>
    </p:spTree>
    <p:extLst>
      <p:ext uri="{BB962C8B-B14F-4D97-AF65-F5344CB8AC3E}">
        <p14:creationId xmlns:p14="http://schemas.microsoft.com/office/powerpoint/2010/main" val="422762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00" y="159358"/>
            <a:ext cx="9588000" cy="533642"/>
          </a:xfrm>
        </p:spPr>
        <p:txBody>
          <a:bodyPr>
            <a:noAutofit/>
          </a:bodyPr>
          <a:lstStyle/>
          <a:p>
            <a:r>
              <a:rPr lang="en-US" sz="2400" dirty="0"/>
              <a:t>Moody</a:t>
            </a:r>
            <a:br>
              <a:rPr lang="en-US" sz="2400" dirty="0"/>
            </a:br>
            <a:r>
              <a:rPr lang="en-US" sz="2400" dirty="0"/>
              <a:t>diagram</a:t>
            </a:r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235C2C3F-5204-9243-97AA-C4F22344D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8000" y="238614"/>
            <a:ext cx="9216000" cy="660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blipFill>
                <a:blip r:embed="rId3"/>
                <a:stretch>
                  <a:fillRect t="-3145" r="-34783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blipFill>
                <a:blip r:embed="rId4"/>
                <a:stretch>
                  <a:fillRect l="-2885" r="-962" b="-454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blipFill>
                <a:blip r:embed="rId5"/>
                <a:stretch>
                  <a:fillRect t="-1235" r="-43478" b="-1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0FAF7F5-0994-1F43-B494-2E2CBE205B9D}"/>
              </a:ext>
            </a:extLst>
          </p:cNvPr>
          <p:cNvSpPr/>
          <p:nvPr/>
        </p:nvSpPr>
        <p:spPr>
          <a:xfrm rot="18336113">
            <a:off x="5217261" y="1300485"/>
            <a:ext cx="902896" cy="6777615"/>
          </a:xfrm>
          <a:prstGeom prst="ellipse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39497A-9284-D047-A9DB-32E198938319}"/>
                  </a:ext>
                </a:extLst>
              </p:cNvPr>
              <p:cNvSpPr txBox="1"/>
              <p:nvPr/>
            </p:nvSpPr>
            <p:spPr>
              <a:xfrm>
                <a:off x="2639992" y="5351528"/>
                <a:ext cx="2955937" cy="79323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Turbulent (glatt):</a:t>
                </a:r>
              </a:p>
              <a:p>
                <a:r>
                  <a:rPr lang="nb-NO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=2.0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√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−0.8</m:t>
                        </m:r>
                      </m:e>
                    </m:func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39497A-9284-D047-A9DB-32E198938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992" y="5351528"/>
                <a:ext cx="2955937" cy="793230"/>
              </a:xfrm>
              <a:prstGeom prst="rect">
                <a:avLst/>
              </a:prstGeom>
              <a:blipFill>
                <a:blip r:embed="rId8"/>
                <a:stretch>
                  <a:fillRect l="-1282" t="-3175" b="-15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313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00" y="159358"/>
            <a:ext cx="9588000" cy="533642"/>
          </a:xfrm>
        </p:spPr>
        <p:txBody>
          <a:bodyPr>
            <a:noAutofit/>
          </a:bodyPr>
          <a:lstStyle/>
          <a:p>
            <a:r>
              <a:rPr lang="en-US" sz="2400" dirty="0"/>
              <a:t>Moody</a:t>
            </a:r>
            <a:br>
              <a:rPr lang="en-US" sz="2400" dirty="0"/>
            </a:br>
            <a:r>
              <a:rPr lang="en-US" sz="2400" dirty="0"/>
              <a:t>diagram</a:t>
            </a:r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235C2C3F-5204-9243-97AA-C4F22344D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8000" y="238614"/>
            <a:ext cx="9216000" cy="660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blipFill>
                <a:blip r:embed="rId3"/>
                <a:stretch>
                  <a:fillRect t="-3145" r="-34783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blipFill>
                <a:blip r:embed="rId4"/>
                <a:stretch>
                  <a:fillRect l="-2885" r="-962" b="-454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blipFill>
                <a:blip r:embed="rId5"/>
                <a:stretch>
                  <a:fillRect t="-1235" r="-43478" b="-1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0FAF7F5-0994-1F43-B494-2E2CBE205B9D}"/>
              </a:ext>
            </a:extLst>
          </p:cNvPr>
          <p:cNvSpPr/>
          <p:nvPr/>
        </p:nvSpPr>
        <p:spPr>
          <a:xfrm rot="18336113">
            <a:off x="4927761" y="-1092548"/>
            <a:ext cx="4766638" cy="67776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39497A-9284-D047-A9DB-32E198938319}"/>
                  </a:ext>
                </a:extLst>
              </p:cNvPr>
              <p:cNvSpPr txBox="1"/>
              <p:nvPr/>
            </p:nvSpPr>
            <p:spPr>
              <a:xfrm>
                <a:off x="2405310" y="5052851"/>
                <a:ext cx="5365380" cy="11540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Turbulent (ru rør):</a:t>
                </a:r>
              </a:p>
              <a:p>
                <a:r>
                  <a:rPr lang="nb-NO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rad>
                      </m:den>
                    </m:f>
                    <m:r>
                      <a:rPr lang="nb-NO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  <m:func>
                      <m:funcPr>
                        <m:ctrlPr>
                          <a:rPr lang="nb-NO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28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>
                                  <m:fPr>
                                    <m:type m:val="lin"/>
                                    <m:ctrlPr>
                                      <a:rPr lang="nb-NO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28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28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nb-NO" sz="28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den>
                                </m:f>
                              </m:num>
                              <m:den>
                                <m:r>
                                  <a:rPr lang="nb-NO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den>
                            </m:f>
                            <m: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nb-NO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2.51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nb-NO" sz="28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Re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(10.38)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39497A-9284-D047-A9DB-32E198938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310" y="5052851"/>
                <a:ext cx="5365380" cy="1154034"/>
              </a:xfrm>
              <a:prstGeom prst="rect">
                <a:avLst/>
              </a:prstGeom>
              <a:blipFill>
                <a:blip r:embed="rId8"/>
                <a:stretch>
                  <a:fillRect l="-946" t="-13043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897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00" y="159358"/>
            <a:ext cx="9588000" cy="533642"/>
          </a:xfrm>
        </p:spPr>
        <p:txBody>
          <a:bodyPr>
            <a:noAutofit/>
          </a:bodyPr>
          <a:lstStyle/>
          <a:p>
            <a:r>
              <a:rPr lang="en-US" sz="2400" dirty="0"/>
              <a:t>Moody</a:t>
            </a:r>
            <a:br>
              <a:rPr lang="en-US" sz="2400" dirty="0"/>
            </a:br>
            <a:r>
              <a:rPr lang="en-US" sz="2400" dirty="0"/>
              <a:t>diagram</a:t>
            </a:r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235C2C3F-5204-9243-97AA-C4F22344D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8000" y="238614"/>
            <a:ext cx="9216000" cy="660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blipFill>
                <a:blip r:embed="rId3"/>
                <a:stretch>
                  <a:fillRect t="-3145" r="-34783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blipFill>
                <a:blip r:embed="rId4"/>
                <a:stretch>
                  <a:fillRect l="-2885" r="-962" b="-454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blipFill>
                <a:blip r:embed="rId5"/>
                <a:stretch>
                  <a:fillRect t="-1235" r="-43478" b="-1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0FAF7F5-0994-1F43-B494-2E2CBE205B9D}"/>
              </a:ext>
            </a:extLst>
          </p:cNvPr>
          <p:cNvSpPr/>
          <p:nvPr/>
        </p:nvSpPr>
        <p:spPr>
          <a:xfrm rot="18336113">
            <a:off x="4927761" y="-1092548"/>
            <a:ext cx="4766638" cy="67776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39497A-9284-D047-A9DB-32E198938319}"/>
                  </a:ext>
                </a:extLst>
              </p:cNvPr>
              <p:cNvSpPr txBox="1"/>
              <p:nvPr/>
            </p:nvSpPr>
            <p:spPr>
              <a:xfrm>
                <a:off x="2405310" y="5052851"/>
                <a:ext cx="5365380" cy="11540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Turbulent (ru rør):</a:t>
                </a:r>
              </a:p>
              <a:p>
                <a:r>
                  <a:rPr lang="nb-NO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rad>
                      </m:den>
                    </m:f>
                    <m:r>
                      <a:rPr lang="nb-NO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  <m:func>
                      <m:funcPr>
                        <m:ctrlPr>
                          <a:rPr lang="nb-NO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28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f>
                                  <m:fPr>
                                    <m:type m:val="lin"/>
                                    <m:ctrlPr>
                                      <a:rPr lang="nb-NO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sz="28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28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nb-NO" sz="28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den>
                                </m:f>
                              </m:num>
                              <m:den>
                                <m:r>
                                  <a:rPr lang="nb-NO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</m:den>
                            </m:f>
                            <m:r>
                              <a:rPr lang="nb-NO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nb-NO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sz="2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2.51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nb-NO" sz="28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Re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sz="28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(10.39)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39497A-9284-D047-A9DB-32E198938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310" y="5052851"/>
                <a:ext cx="5365380" cy="1154034"/>
              </a:xfrm>
              <a:prstGeom prst="rect">
                <a:avLst/>
              </a:prstGeom>
              <a:blipFill>
                <a:blip r:embed="rId8"/>
                <a:stretch>
                  <a:fillRect l="-946" t="-13043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19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00" y="159358"/>
            <a:ext cx="9588000" cy="533642"/>
          </a:xfrm>
        </p:spPr>
        <p:txBody>
          <a:bodyPr>
            <a:noAutofit/>
          </a:bodyPr>
          <a:lstStyle/>
          <a:p>
            <a:r>
              <a:rPr lang="en-US" sz="2400" dirty="0"/>
              <a:t>Moody</a:t>
            </a:r>
            <a:br>
              <a:rPr lang="en-US" sz="2400" dirty="0"/>
            </a:br>
            <a:r>
              <a:rPr lang="en-US" sz="2400" dirty="0"/>
              <a:t>diagram</a:t>
            </a:r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235C2C3F-5204-9243-97AA-C4F22344D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8000" y="238614"/>
            <a:ext cx="9216000" cy="660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87437" y="3418197"/>
                <a:ext cx="2001125" cy="276999"/>
              </a:xfrm>
              <a:prstGeom prst="rect">
                <a:avLst/>
              </a:prstGeom>
              <a:blipFill>
                <a:blip r:embed="rId3"/>
                <a:stretch>
                  <a:fillRect t="-3145" r="-34783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37" y="6581001"/>
                <a:ext cx="1309525" cy="276999"/>
              </a:xfrm>
              <a:prstGeom prst="rect">
                <a:avLst/>
              </a:prstGeom>
              <a:blipFill>
                <a:blip r:embed="rId4"/>
                <a:stretch>
                  <a:fillRect l="-2885" r="-962" b="-454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543554" y="3467742"/>
                <a:ext cx="2043893" cy="276999"/>
              </a:xfrm>
              <a:prstGeom prst="rect">
                <a:avLst/>
              </a:prstGeom>
              <a:blipFill>
                <a:blip r:embed="rId5"/>
                <a:stretch>
                  <a:fillRect t="-1235" r="-43478" b="-18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0FAF7F5-0994-1F43-B494-2E2CBE205B9D}"/>
              </a:ext>
            </a:extLst>
          </p:cNvPr>
          <p:cNvSpPr/>
          <p:nvPr/>
        </p:nvSpPr>
        <p:spPr>
          <a:xfrm rot="18336113">
            <a:off x="4927761" y="-1092548"/>
            <a:ext cx="4766638" cy="67776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39497A-9284-D047-A9DB-32E198938319}"/>
                  </a:ext>
                </a:extLst>
              </p:cNvPr>
              <p:cNvSpPr txBox="1"/>
              <p:nvPr/>
            </p:nvSpPr>
            <p:spPr>
              <a:xfrm>
                <a:off x="2405310" y="5052851"/>
                <a:ext cx="3534686" cy="12689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Turbulent (ru rør, eksplisitt):</a:t>
                </a:r>
              </a:p>
              <a:p>
                <a:r>
                  <a:rPr lang="nb-NO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800" i="1">
                            <a:latin typeface="Cambria Math" panose="02040503050406030204" pitchFamily="18" charset="0"/>
                          </a:rPr>
                          <m:t>0.25</m:t>
                        </m:r>
                      </m:num>
                      <m:den>
                        <m:sSup>
                          <m:sSupPr>
                            <m:ctrlPr>
                              <a:rPr lang="nb-N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nb-NO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nb-NO" sz="280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nb-NO" sz="2800" i="1"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sub>
                                    </m:sSub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b-NO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nb-NO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f>
                                              <m:fPr>
                                                <m:type m:val="lin"/>
                                                <m:ctrlPr>
                                                  <a:rPr lang="nb-NO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nb-NO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𝑠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nb-NO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𝐷</m:t>
                                                </m:r>
                                              </m:den>
                                            </m:f>
                                          </m:num>
                                          <m:den>
                                            <m:r>
                                              <a:rPr lang="nb-NO" sz="2800" i="1">
                                                <a:latin typeface="Cambria Math" panose="02040503050406030204" pitchFamily="18" charset="0"/>
                                              </a:rPr>
                                              <m:t>3.7</m:t>
                                            </m:r>
                                          </m:den>
                                        </m:f>
                                        <m:r>
                                          <a:rPr lang="nb-NO" sz="2800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nb-NO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nb-NO" sz="2800" i="1">
                                                <a:latin typeface="Cambria Math" panose="02040503050406030204" pitchFamily="18" charset="0"/>
                                              </a:rPr>
                                              <m:t>5.74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nb-NO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nb-NO" sz="2800">
                                                    <a:latin typeface="Cambria Math" panose="02040503050406030204" pitchFamily="18" charset="0"/>
                                                  </a:rPr>
                                                  <m:t>Re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nb-NO" sz="2800" i="1">
                                                    <a:latin typeface="Cambria Math" panose="02040503050406030204" pitchFamily="18" charset="0"/>
                                                  </a:rPr>
                                                  <m:t>0.9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  <m:sup>
                            <m:r>
                              <a:rPr lang="nb-NO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39497A-9284-D047-A9DB-32E198938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5310" y="5052851"/>
                <a:ext cx="3534686" cy="1268937"/>
              </a:xfrm>
              <a:prstGeom prst="rect">
                <a:avLst/>
              </a:prstGeom>
              <a:blipFill>
                <a:blip r:embed="rId8"/>
                <a:stretch>
                  <a:fillRect l="-1434" t="-1980" b="-277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908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3725385" y="6461261"/>
                <a:ext cx="163986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385" y="6461261"/>
                <a:ext cx="1639866" cy="276999"/>
              </a:xfrm>
              <a:prstGeom prst="rect">
                <a:avLst/>
              </a:prstGeom>
              <a:blipFill>
                <a:blip r:embed="rId2"/>
                <a:stretch>
                  <a:fillRect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7973828" y="3239187"/>
                <a:ext cx="234244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973828" y="3239187"/>
                <a:ext cx="2342446" cy="276999"/>
              </a:xfrm>
              <a:prstGeom prst="rect">
                <a:avLst/>
              </a:prstGeom>
              <a:blipFill>
                <a:blip r:embed="rId3"/>
                <a:stretch>
                  <a:fillRect r="-3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90A544AF-EDF0-4442-AF6D-FAD5C810F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9043" y="123758"/>
            <a:ext cx="9314889" cy="667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5FA9B9A-A864-F146-BC5B-A8175F11FD0E}"/>
              </a:ext>
            </a:extLst>
          </p:cNvPr>
          <p:cNvSpPr/>
          <p:nvPr/>
        </p:nvSpPr>
        <p:spPr>
          <a:xfrm>
            <a:off x="5876266" y="6420163"/>
            <a:ext cx="655467" cy="4282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74A5F25-7152-0F42-A582-D9AF26E30216}"/>
              </a:ext>
            </a:extLst>
          </p:cNvPr>
          <p:cNvCxnSpPr>
            <a:cxnSpLocks/>
          </p:cNvCxnSpPr>
          <p:nvPr/>
        </p:nvCxnSpPr>
        <p:spPr>
          <a:xfrm flipV="1">
            <a:off x="6096000" y="3541026"/>
            <a:ext cx="0" cy="28791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9529BC1-EB34-C146-A1F9-CBDC87520A30}"/>
              </a:ext>
            </a:extLst>
          </p:cNvPr>
          <p:cNvSpPr txBox="1"/>
          <p:nvPr/>
        </p:nvSpPr>
        <p:spPr>
          <a:xfrm>
            <a:off x="6872848" y="6448939"/>
            <a:ext cx="325515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3: Les av Re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634141" y="3396981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4141" y="3396981"/>
                <a:ext cx="2001125" cy="276999"/>
              </a:xfrm>
              <a:prstGeom prst="rect">
                <a:avLst/>
              </a:prstGeom>
              <a:blipFill>
                <a:blip r:embed="rId7"/>
                <a:stretch>
                  <a:fillRect t="-3145" r="-39130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37EADFB-A07B-5D4C-B70D-4564B588A01E}"/>
                  </a:ext>
                </a:extLst>
              </p:cNvPr>
              <p:cNvSpPr txBox="1"/>
              <p:nvPr/>
            </p:nvSpPr>
            <p:spPr>
              <a:xfrm>
                <a:off x="5184925" y="1525157"/>
                <a:ext cx="299907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1: Regn ut V fra Q eller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37EADFB-A07B-5D4C-B70D-4564B588A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925" y="1525157"/>
                <a:ext cx="2999075" cy="369332"/>
              </a:xfrm>
              <a:prstGeom prst="rect">
                <a:avLst/>
              </a:prstGeom>
              <a:blipFill>
                <a:blip r:embed="rId8"/>
                <a:stretch>
                  <a:fillRect l="-1681" t="-3226" b="-2258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35B5697D-4057-EA4E-8020-AD402C4C0812}"/>
              </a:ext>
            </a:extLst>
          </p:cNvPr>
          <p:cNvSpPr/>
          <p:nvPr/>
        </p:nvSpPr>
        <p:spPr>
          <a:xfrm>
            <a:off x="5184925" y="33966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94000" y="159358"/>
                <a:ext cx="9588000" cy="533642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Hvordan </a:t>
                </a:r>
                <a:r>
                  <a:rPr lang="en-US" sz="2400" dirty="0" err="1"/>
                  <a:t>finne</a:t>
                </a:r>
                <a:r>
                  <a:rPr lang="en-US" sz="2400" dirty="0"/>
                  <a:t> f </a:t>
                </a:r>
                <a:r>
                  <a:rPr lang="en-US" sz="2400" dirty="0" err="1"/>
                  <a:t>gitt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volumstrøm</a:t>
                </a:r>
                <a:r>
                  <a:rPr lang="en-US" sz="2400" dirty="0"/>
                  <a:t> Q </a:t>
                </a:r>
                <a:r>
                  <a:rPr lang="en-US" sz="2400" dirty="0" err="1"/>
                  <a:t>og</a:t>
                </a:r>
                <a:r>
                  <a:rPr lang="en-US" sz="2400" dirty="0"/>
                  <a:t> relative </a:t>
                </a:r>
                <a:r>
                  <a:rPr lang="en-US" sz="2400" dirty="0" err="1"/>
                  <a:t>ruhet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94000" y="159358"/>
                <a:ext cx="9588000" cy="533642"/>
              </a:xfrm>
              <a:blipFill>
                <a:blip r:embed="rId9"/>
                <a:stretch>
                  <a:fillRect l="-1984" t="-2326" b="-162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69156169-AC83-5F45-8CB3-22CB069A090F}"/>
              </a:ext>
            </a:extLst>
          </p:cNvPr>
          <p:cNvSpPr txBox="1"/>
          <p:nvPr/>
        </p:nvSpPr>
        <p:spPr>
          <a:xfrm>
            <a:off x="5176698" y="2018247"/>
            <a:ext cx="299907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2: Regn ut Re fra V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4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3725385" y="6461261"/>
                <a:ext cx="163986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385" y="6461261"/>
                <a:ext cx="1639866" cy="276999"/>
              </a:xfrm>
              <a:prstGeom prst="rect">
                <a:avLst/>
              </a:prstGeom>
              <a:blipFill>
                <a:blip r:embed="rId2"/>
                <a:stretch>
                  <a:fillRect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7973828" y="3239187"/>
                <a:ext cx="234244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973828" y="3239187"/>
                <a:ext cx="2342446" cy="276999"/>
              </a:xfrm>
              <a:prstGeom prst="rect">
                <a:avLst/>
              </a:prstGeom>
              <a:blipFill>
                <a:blip r:embed="rId3"/>
                <a:stretch>
                  <a:fillRect r="-3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90A544AF-EDF0-4442-AF6D-FAD5C810F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9043" y="123758"/>
            <a:ext cx="9314889" cy="667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761212B-CD72-B845-976C-D49FD005A2E5}"/>
              </a:ext>
            </a:extLst>
          </p:cNvPr>
          <p:cNvSpPr/>
          <p:nvPr/>
        </p:nvSpPr>
        <p:spPr>
          <a:xfrm>
            <a:off x="10548595" y="2902424"/>
            <a:ext cx="412598" cy="15992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FA9B9A-A864-F146-BC5B-A8175F11FD0E}"/>
              </a:ext>
            </a:extLst>
          </p:cNvPr>
          <p:cNvSpPr/>
          <p:nvPr/>
        </p:nvSpPr>
        <p:spPr>
          <a:xfrm>
            <a:off x="5876266" y="6420163"/>
            <a:ext cx="655467" cy="4282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74A5F25-7152-0F42-A582-D9AF26E30216}"/>
              </a:ext>
            </a:extLst>
          </p:cNvPr>
          <p:cNvCxnSpPr>
            <a:cxnSpLocks/>
          </p:cNvCxnSpPr>
          <p:nvPr/>
        </p:nvCxnSpPr>
        <p:spPr>
          <a:xfrm flipV="1">
            <a:off x="6096000" y="3541026"/>
            <a:ext cx="0" cy="287913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1">
            <a:extLst>
              <a:ext uri="{FF2B5EF4-FFF2-40B4-BE49-F238E27FC236}">
                <a16:creationId xmlns:a16="http://schemas.microsoft.com/office/drawing/2014/main" id="{8DCE64CF-EDB9-2341-AD19-C756B089C8EC}"/>
              </a:ext>
            </a:extLst>
          </p:cNvPr>
          <p:cNvSpPr/>
          <p:nvPr/>
        </p:nvSpPr>
        <p:spPr>
          <a:xfrm>
            <a:off x="5176698" y="3354606"/>
            <a:ext cx="4771111" cy="186420"/>
          </a:xfrm>
          <a:custGeom>
            <a:avLst/>
            <a:gdLst>
              <a:gd name="connsiteX0" fmla="*/ 3810000 w 3810000"/>
              <a:gd name="connsiteY0" fmla="*/ 136358 h 162660"/>
              <a:gd name="connsiteX1" fmla="*/ 1002632 w 3810000"/>
              <a:gd name="connsiteY1" fmla="*/ 152400 h 162660"/>
              <a:gd name="connsiteX2" fmla="*/ 0 w 3810000"/>
              <a:gd name="connsiteY2" fmla="*/ 0 h 16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0" h="162660">
                <a:moveTo>
                  <a:pt x="3810000" y="136358"/>
                </a:moveTo>
                <a:cubicBezTo>
                  <a:pt x="2723816" y="155742"/>
                  <a:pt x="1637632" y="175126"/>
                  <a:pt x="1002632" y="152400"/>
                </a:cubicBezTo>
                <a:cubicBezTo>
                  <a:pt x="367632" y="129674"/>
                  <a:pt x="183816" y="64837"/>
                  <a:pt x="0" y="0"/>
                </a:cubicBezTo>
              </a:path>
            </a:pathLst>
          </a:custGeom>
          <a:noFill/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DD67BD-08CF-8B4C-875B-359503E40458}"/>
              </a:ext>
            </a:extLst>
          </p:cNvPr>
          <p:cNvSpPr txBox="1"/>
          <p:nvPr/>
        </p:nvSpPr>
        <p:spPr>
          <a:xfrm>
            <a:off x="9540422" y="3673539"/>
            <a:ext cx="36065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529BC1-EB34-C146-A1F9-CBDC87520A30}"/>
              </a:ext>
            </a:extLst>
          </p:cNvPr>
          <p:cNvSpPr txBox="1"/>
          <p:nvPr/>
        </p:nvSpPr>
        <p:spPr>
          <a:xfrm>
            <a:off x="6872848" y="6448939"/>
            <a:ext cx="325515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3: Les av Re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634141" y="3396981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4141" y="3396981"/>
                <a:ext cx="2001125" cy="276999"/>
              </a:xfrm>
              <a:prstGeom prst="rect">
                <a:avLst/>
              </a:prstGeom>
              <a:blipFill>
                <a:blip r:embed="rId7"/>
                <a:stretch>
                  <a:fillRect t="-3145" r="-39130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37EADFB-A07B-5D4C-B70D-4564B588A01E}"/>
                  </a:ext>
                </a:extLst>
              </p:cNvPr>
              <p:cNvSpPr txBox="1"/>
              <p:nvPr/>
            </p:nvSpPr>
            <p:spPr>
              <a:xfrm>
                <a:off x="5184925" y="1525157"/>
                <a:ext cx="299907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1: Regn ut V fra Q eller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37EADFB-A07B-5D4C-B70D-4564B588A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925" y="1525157"/>
                <a:ext cx="2999075" cy="369332"/>
              </a:xfrm>
              <a:prstGeom prst="rect">
                <a:avLst/>
              </a:prstGeom>
              <a:blipFill>
                <a:blip r:embed="rId8"/>
                <a:stretch>
                  <a:fillRect l="-1681" t="-3226" b="-2258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35B5697D-4057-EA4E-8020-AD402C4C0812}"/>
              </a:ext>
            </a:extLst>
          </p:cNvPr>
          <p:cNvSpPr/>
          <p:nvPr/>
        </p:nvSpPr>
        <p:spPr>
          <a:xfrm>
            <a:off x="5184925" y="33966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94000" y="159358"/>
                <a:ext cx="9588000" cy="533642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Hvordan </a:t>
                </a:r>
                <a:r>
                  <a:rPr lang="en-US" sz="2400" dirty="0" err="1"/>
                  <a:t>finne</a:t>
                </a:r>
                <a:r>
                  <a:rPr lang="en-US" sz="2400" dirty="0"/>
                  <a:t> f </a:t>
                </a:r>
                <a:r>
                  <a:rPr lang="en-US" sz="2400" dirty="0" err="1"/>
                  <a:t>gitt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volumstrøm</a:t>
                </a:r>
                <a:r>
                  <a:rPr lang="en-US" sz="2400" dirty="0"/>
                  <a:t> Q </a:t>
                </a:r>
                <a:r>
                  <a:rPr lang="en-US" sz="2400" dirty="0" err="1"/>
                  <a:t>og</a:t>
                </a:r>
                <a:r>
                  <a:rPr lang="en-US" sz="2400" dirty="0"/>
                  <a:t> relative </a:t>
                </a:r>
                <a:r>
                  <a:rPr lang="en-US" sz="2400" dirty="0" err="1"/>
                  <a:t>ruhet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94000" y="159358"/>
                <a:ext cx="9588000" cy="533642"/>
              </a:xfrm>
              <a:blipFill>
                <a:blip r:embed="rId9"/>
                <a:stretch>
                  <a:fillRect l="-1984" t="-2326" b="-162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69156169-AC83-5F45-8CB3-22CB069A090F}"/>
              </a:ext>
            </a:extLst>
          </p:cNvPr>
          <p:cNvSpPr txBox="1"/>
          <p:nvPr/>
        </p:nvSpPr>
        <p:spPr>
          <a:xfrm>
            <a:off x="5176698" y="2018247"/>
            <a:ext cx="299907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2: Regn ut Re fra V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39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3725385" y="6461261"/>
                <a:ext cx="163986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385" y="6461261"/>
                <a:ext cx="1639866" cy="276999"/>
              </a:xfrm>
              <a:prstGeom prst="rect">
                <a:avLst/>
              </a:prstGeom>
              <a:blipFill>
                <a:blip r:embed="rId2"/>
                <a:stretch>
                  <a:fillRect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7973828" y="3239187"/>
                <a:ext cx="234244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973828" y="3239187"/>
                <a:ext cx="2342446" cy="276999"/>
              </a:xfrm>
              <a:prstGeom prst="rect">
                <a:avLst/>
              </a:prstGeom>
              <a:blipFill>
                <a:blip r:embed="rId3"/>
                <a:stretch>
                  <a:fillRect r="-3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90A544AF-EDF0-4442-AF6D-FAD5C810F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9043" y="123758"/>
            <a:ext cx="9314889" cy="667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491A968-3A7A-174D-B23D-5517ACB59267}"/>
              </a:ext>
            </a:extLst>
          </p:cNvPr>
          <p:cNvSpPr/>
          <p:nvPr/>
        </p:nvSpPr>
        <p:spPr>
          <a:xfrm>
            <a:off x="1875122" y="3506510"/>
            <a:ext cx="313997" cy="3693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61212B-CD72-B845-976C-D49FD005A2E5}"/>
              </a:ext>
            </a:extLst>
          </p:cNvPr>
          <p:cNvSpPr/>
          <p:nvPr/>
        </p:nvSpPr>
        <p:spPr>
          <a:xfrm>
            <a:off x="10548595" y="2902424"/>
            <a:ext cx="412598" cy="1599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FA9B9A-A864-F146-BC5B-A8175F11FD0E}"/>
              </a:ext>
            </a:extLst>
          </p:cNvPr>
          <p:cNvSpPr/>
          <p:nvPr/>
        </p:nvSpPr>
        <p:spPr>
          <a:xfrm>
            <a:off x="5876266" y="6420163"/>
            <a:ext cx="655467" cy="4282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74A5F25-7152-0F42-A582-D9AF26E30216}"/>
              </a:ext>
            </a:extLst>
          </p:cNvPr>
          <p:cNvCxnSpPr>
            <a:cxnSpLocks/>
          </p:cNvCxnSpPr>
          <p:nvPr/>
        </p:nvCxnSpPr>
        <p:spPr>
          <a:xfrm flipV="1">
            <a:off x="6096000" y="3541026"/>
            <a:ext cx="0" cy="287913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1">
            <a:extLst>
              <a:ext uri="{FF2B5EF4-FFF2-40B4-BE49-F238E27FC236}">
                <a16:creationId xmlns:a16="http://schemas.microsoft.com/office/drawing/2014/main" id="{8DCE64CF-EDB9-2341-AD19-C756B089C8EC}"/>
              </a:ext>
            </a:extLst>
          </p:cNvPr>
          <p:cNvSpPr/>
          <p:nvPr/>
        </p:nvSpPr>
        <p:spPr>
          <a:xfrm>
            <a:off x="5176698" y="3354606"/>
            <a:ext cx="4771111" cy="186420"/>
          </a:xfrm>
          <a:custGeom>
            <a:avLst/>
            <a:gdLst>
              <a:gd name="connsiteX0" fmla="*/ 3810000 w 3810000"/>
              <a:gd name="connsiteY0" fmla="*/ 136358 h 162660"/>
              <a:gd name="connsiteX1" fmla="*/ 1002632 w 3810000"/>
              <a:gd name="connsiteY1" fmla="*/ 152400 h 162660"/>
              <a:gd name="connsiteX2" fmla="*/ 0 w 3810000"/>
              <a:gd name="connsiteY2" fmla="*/ 0 h 16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0" h="162660">
                <a:moveTo>
                  <a:pt x="3810000" y="136358"/>
                </a:moveTo>
                <a:cubicBezTo>
                  <a:pt x="2723816" y="155742"/>
                  <a:pt x="1637632" y="175126"/>
                  <a:pt x="1002632" y="152400"/>
                </a:cubicBezTo>
                <a:cubicBezTo>
                  <a:pt x="367632" y="129674"/>
                  <a:pt x="183816" y="64837"/>
                  <a:pt x="0" y="0"/>
                </a:cubicBezTo>
              </a:path>
            </a:pathLst>
          </a:custGeom>
          <a:noFill/>
          <a:ln w="127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10C1391-7B1C-9744-8139-D0BDF573E27C}"/>
              </a:ext>
            </a:extLst>
          </p:cNvPr>
          <p:cNvCxnSpPr>
            <a:cxnSpLocks/>
          </p:cNvCxnSpPr>
          <p:nvPr/>
        </p:nvCxnSpPr>
        <p:spPr>
          <a:xfrm flipH="1">
            <a:off x="2280000" y="3535480"/>
            <a:ext cx="372513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6DD67BD-08CF-8B4C-875B-359503E40458}"/>
              </a:ext>
            </a:extLst>
          </p:cNvPr>
          <p:cNvSpPr txBox="1"/>
          <p:nvPr/>
        </p:nvSpPr>
        <p:spPr>
          <a:xfrm>
            <a:off x="9540422" y="3673539"/>
            <a:ext cx="36065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529BC1-EB34-C146-A1F9-CBDC87520A30}"/>
              </a:ext>
            </a:extLst>
          </p:cNvPr>
          <p:cNvSpPr txBox="1"/>
          <p:nvPr/>
        </p:nvSpPr>
        <p:spPr>
          <a:xfrm>
            <a:off x="6872848" y="6448939"/>
            <a:ext cx="325515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3: Les av 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899F8F-ABF5-344F-9261-B685EC8A2E8A}"/>
              </a:ext>
            </a:extLst>
          </p:cNvPr>
          <p:cNvSpPr txBox="1"/>
          <p:nvPr/>
        </p:nvSpPr>
        <p:spPr>
          <a:xfrm>
            <a:off x="2581343" y="3716355"/>
            <a:ext cx="189426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5: Les av f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634141" y="3396981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4141" y="3396981"/>
                <a:ext cx="2001125" cy="276999"/>
              </a:xfrm>
              <a:prstGeom prst="rect">
                <a:avLst/>
              </a:prstGeom>
              <a:blipFill>
                <a:blip r:embed="rId7"/>
                <a:stretch>
                  <a:fillRect t="-3145" r="-39130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37EADFB-A07B-5D4C-B70D-4564B588A01E}"/>
                  </a:ext>
                </a:extLst>
              </p:cNvPr>
              <p:cNvSpPr txBox="1"/>
              <p:nvPr/>
            </p:nvSpPr>
            <p:spPr>
              <a:xfrm>
                <a:off x="5184925" y="1525157"/>
                <a:ext cx="299907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1: Regn ut V fra Q eller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37EADFB-A07B-5D4C-B70D-4564B588A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925" y="1525157"/>
                <a:ext cx="2999075" cy="369332"/>
              </a:xfrm>
              <a:prstGeom prst="rect">
                <a:avLst/>
              </a:prstGeom>
              <a:blipFill>
                <a:blip r:embed="rId8"/>
                <a:stretch>
                  <a:fillRect l="-1681" t="-3226" b="-2258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35B5697D-4057-EA4E-8020-AD402C4C0812}"/>
              </a:ext>
            </a:extLst>
          </p:cNvPr>
          <p:cNvSpPr/>
          <p:nvPr/>
        </p:nvSpPr>
        <p:spPr>
          <a:xfrm>
            <a:off x="5184925" y="33966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94000" y="159358"/>
                <a:ext cx="9588000" cy="533642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Hvordan </a:t>
                </a:r>
                <a:r>
                  <a:rPr lang="en-US" sz="2400" dirty="0" err="1"/>
                  <a:t>finne</a:t>
                </a:r>
                <a:r>
                  <a:rPr lang="en-US" sz="2400" dirty="0"/>
                  <a:t> f </a:t>
                </a:r>
                <a:r>
                  <a:rPr lang="en-US" sz="2400" dirty="0" err="1"/>
                  <a:t>gitt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volumstrøm</a:t>
                </a:r>
                <a:r>
                  <a:rPr lang="en-US" sz="2400" dirty="0"/>
                  <a:t> Q </a:t>
                </a:r>
                <a:r>
                  <a:rPr lang="en-US" sz="2400" dirty="0" err="1"/>
                  <a:t>og</a:t>
                </a:r>
                <a:r>
                  <a:rPr lang="en-US" sz="2400" dirty="0"/>
                  <a:t> relative </a:t>
                </a:r>
                <a:r>
                  <a:rPr lang="en-US" sz="2400" dirty="0" err="1"/>
                  <a:t>ruhet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94000" y="159358"/>
                <a:ext cx="9588000" cy="533642"/>
              </a:xfrm>
              <a:blipFill>
                <a:blip r:embed="rId9"/>
                <a:stretch>
                  <a:fillRect l="-1984" t="-2326" b="-162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69156169-AC83-5F45-8CB3-22CB069A090F}"/>
              </a:ext>
            </a:extLst>
          </p:cNvPr>
          <p:cNvSpPr txBox="1"/>
          <p:nvPr/>
        </p:nvSpPr>
        <p:spPr>
          <a:xfrm>
            <a:off x="5176698" y="2018247"/>
            <a:ext cx="299907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2: Regn ut Re fra V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33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/>
              <p:nvPr/>
            </p:nvSpPr>
            <p:spPr>
              <a:xfrm>
                <a:off x="3725385" y="6461261"/>
                <a:ext cx="163986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36EAAF9-018A-6E4E-B228-9E3D11CB50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385" y="6461261"/>
                <a:ext cx="1639866" cy="276999"/>
              </a:xfrm>
              <a:prstGeom prst="rect">
                <a:avLst/>
              </a:prstGeom>
              <a:blipFill>
                <a:blip r:embed="rId2"/>
                <a:stretch>
                  <a:fillRect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/>
              <p:nvPr/>
            </p:nvSpPr>
            <p:spPr>
              <a:xfrm rot="16200000">
                <a:off x="7973828" y="3239187"/>
                <a:ext cx="234244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𝑅𝑒𝑙𝑎𝑡𝑖𝑣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𝑟𝑢h𝑒𝑡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41C908-9CEC-BE4F-ADD1-482DD322E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7973828" y="3239187"/>
                <a:ext cx="2342446" cy="276999"/>
              </a:xfrm>
              <a:prstGeom prst="rect">
                <a:avLst/>
              </a:prstGeom>
              <a:blipFill>
                <a:blip r:embed="rId3"/>
                <a:stretch>
                  <a:fillRect r="-37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F4E4E952-4191-BC48-95B7-0F63B8546A71}"/>
              </a:ext>
            </a:extLst>
          </p:cNvPr>
          <p:cNvSpPr/>
          <p:nvPr/>
        </p:nvSpPr>
        <p:spPr>
          <a:xfrm>
            <a:off x="5088000" y="0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Picture 15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E7E9490-CEE5-4444-830E-0A890A164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548595" y="159358"/>
            <a:ext cx="1476876" cy="9845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48443B-9380-554C-BA07-1DFF45EED15A}"/>
              </a:ext>
            </a:extLst>
          </p:cNvPr>
          <p:cNvSpPr txBox="1"/>
          <p:nvPr/>
        </p:nvSpPr>
        <p:spPr>
          <a:xfrm>
            <a:off x="123440" y="6634309"/>
            <a:ext cx="3996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90A544AF-EDF0-4442-AF6D-FAD5C810F9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9043" y="123758"/>
            <a:ext cx="9314889" cy="667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491A968-3A7A-174D-B23D-5517ACB59267}"/>
              </a:ext>
            </a:extLst>
          </p:cNvPr>
          <p:cNvSpPr/>
          <p:nvPr/>
        </p:nvSpPr>
        <p:spPr>
          <a:xfrm>
            <a:off x="1875122" y="3506510"/>
            <a:ext cx="313997" cy="3693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61212B-CD72-B845-976C-D49FD005A2E5}"/>
              </a:ext>
            </a:extLst>
          </p:cNvPr>
          <p:cNvSpPr/>
          <p:nvPr/>
        </p:nvSpPr>
        <p:spPr>
          <a:xfrm>
            <a:off x="10548595" y="2902424"/>
            <a:ext cx="412598" cy="1599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FA9B9A-A864-F146-BC5B-A8175F11FD0E}"/>
              </a:ext>
            </a:extLst>
          </p:cNvPr>
          <p:cNvSpPr/>
          <p:nvPr/>
        </p:nvSpPr>
        <p:spPr>
          <a:xfrm>
            <a:off x="5876266" y="6420163"/>
            <a:ext cx="655467" cy="4282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74A5F25-7152-0F42-A582-D9AF26E30216}"/>
              </a:ext>
            </a:extLst>
          </p:cNvPr>
          <p:cNvCxnSpPr>
            <a:cxnSpLocks/>
          </p:cNvCxnSpPr>
          <p:nvPr/>
        </p:nvCxnSpPr>
        <p:spPr>
          <a:xfrm flipV="1">
            <a:off x="6096000" y="3541026"/>
            <a:ext cx="0" cy="287913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: Shape 21">
            <a:extLst>
              <a:ext uri="{FF2B5EF4-FFF2-40B4-BE49-F238E27FC236}">
                <a16:creationId xmlns:a16="http://schemas.microsoft.com/office/drawing/2014/main" id="{8DCE64CF-EDB9-2341-AD19-C756B089C8EC}"/>
              </a:ext>
            </a:extLst>
          </p:cNvPr>
          <p:cNvSpPr/>
          <p:nvPr/>
        </p:nvSpPr>
        <p:spPr>
          <a:xfrm>
            <a:off x="5176698" y="3354606"/>
            <a:ext cx="4771111" cy="186420"/>
          </a:xfrm>
          <a:custGeom>
            <a:avLst/>
            <a:gdLst>
              <a:gd name="connsiteX0" fmla="*/ 3810000 w 3810000"/>
              <a:gd name="connsiteY0" fmla="*/ 136358 h 162660"/>
              <a:gd name="connsiteX1" fmla="*/ 1002632 w 3810000"/>
              <a:gd name="connsiteY1" fmla="*/ 152400 h 162660"/>
              <a:gd name="connsiteX2" fmla="*/ 0 w 3810000"/>
              <a:gd name="connsiteY2" fmla="*/ 0 h 16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10000" h="162660">
                <a:moveTo>
                  <a:pt x="3810000" y="136358"/>
                </a:moveTo>
                <a:cubicBezTo>
                  <a:pt x="2723816" y="155742"/>
                  <a:pt x="1637632" y="175126"/>
                  <a:pt x="1002632" y="152400"/>
                </a:cubicBezTo>
                <a:cubicBezTo>
                  <a:pt x="367632" y="129674"/>
                  <a:pt x="183816" y="64837"/>
                  <a:pt x="0" y="0"/>
                </a:cubicBezTo>
              </a:path>
            </a:pathLst>
          </a:custGeom>
          <a:noFill/>
          <a:ln w="127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10C1391-7B1C-9744-8139-D0BDF573E27C}"/>
              </a:ext>
            </a:extLst>
          </p:cNvPr>
          <p:cNvCxnSpPr>
            <a:cxnSpLocks/>
          </p:cNvCxnSpPr>
          <p:nvPr/>
        </p:nvCxnSpPr>
        <p:spPr>
          <a:xfrm flipH="1">
            <a:off x="2280000" y="3535480"/>
            <a:ext cx="372513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6DD67BD-08CF-8B4C-875B-359503E40458}"/>
              </a:ext>
            </a:extLst>
          </p:cNvPr>
          <p:cNvSpPr txBox="1"/>
          <p:nvPr/>
        </p:nvSpPr>
        <p:spPr>
          <a:xfrm>
            <a:off x="9540422" y="3673539"/>
            <a:ext cx="360651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529BC1-EB34-C146-A1F9-CBDC87520A30}"/>
              </a:ext>
            </a:extLst>
          </p:cNvPr>
          <p:cNvSpPr txBox="1"/>
          <p:nvPr/>
        </p:nvSpPr>
        <p:spPr>
          <a:xfrm>
            <a:off x="6872848" y="6448939"/>
            <a:ext cx="325515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3: Les av 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E899F8F-ABF5-344F-9261-B685EC8A2E8A}"/>
              </a:ext>
            </a:extLst>
          </p:cNvPr>
          <p:cNvSpPr txBox="1"/>
          <p:nvPr/>
        </p:nvSpPr>
        <p:spPr>
          <a:xfrm>
            <a:off x="2581343" y="3716355"/>
            <a:ext cx="1894269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5: Les av f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/>
              <p:nvPr/>
            </p:nvSpPr>
            <p:spPr>
              <a:xfrm rot="16200000">
                <a:off x="634141" y="3396981"/>
                <a:ext cx="20011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𝐹𝑟𝑖𝑘𝑠𝑗𝑜𝑛𝑠𝑓𝑎𝑘𝑡𝑜𝑟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9191B6-3759-424E-B300-F84D32AAD7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4141" y="3396981"/>
                <a:ext cx="2001125" cy="276999"/>
              </a:xfrm>
              <a:prstGeom prst="rect">
                <a:avLst/>
              </a:prstGeom>
              <a:blipFill>
                <a:blip r:embed="rId7"/>
                <a:stretch>
                  <a:fillRect t="-3145" r="-39130" b="-3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37EADFB-A07B-5D4C-B70D-4564B588A01E}"/>
                  </a:ext>
                </a:extLst>
              </p:cNvPr>
              <p:cNvSpPr txBox="1"/>
              <p:nvPr/>
            </p:nvSpPr>
            <p:spPr>
              <a:xfrm>
                <a:off x="5184925" y="1525157"/>
                <a:ext cx="2999075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1: Regn ut V fra Q eller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nb-NO" dirty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37EADFB-A07B-5D4C-B70D-4564B588A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925" y="1525157"/>
                <a:ext cx="2999075" cy="369332"/>
              </a:xfrm>
              <a:prstGeom prst="rect">
                <a:avLst/>
              </a:prstGeom>
              <a:blipFill>
                <a:blip r:embed="rId8"/>
                <a:stretch>
                  <a:fillRect l="-1681" t="-3226" b="-2258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35B5697D-4057-EA4E-8020-AD402C4C0812}"/>
              </a:ext>
            </a:extLst>
          </p:cNvPr>
          <p:cNvSpPr/>
          <p:nvPr/>
        </p:nvSpPr>
        <p:spPr>
          <a:xfrm>
            <a:off x="5184925" y="33966"/>
            <a:ext cx="2232000" cy="69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94000" y="159358"/>
                <a:ext cx="9588000" cy="533642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Hvordan </a:t>
                </a:r>
                <a:r>
                  <a:rPr lang="en-US" sz="2400" dirty="0" err="1"/>
                  <a:t>finne</a:t>
                </a:r>
                <a:r>
                  <a:rPr lang="en-US" sz="2400" dirty="0"/>
                  <a:t> f </a:t>
                </a:r>
                <a:r>
                  <a:rPr lang="en-US" sz="2400" dirty="0" err="1"/>
                  <a:t>gitt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volumstrøm</a:t>
                </a:r>
                <a:r>
                  <a:rPr lang="en-US" sz="2400" dirty="0"/>
                  <a:t> Q </a:t>
                </a:r>
                <a:r>
                  <a:rPr lang="en-US" sz="2400" dirty="0" err="1"/>
                  <a:t>og</a:t>
                </a:r>
                <a:r>
                  <a:rPr lang="en-US" sz="2400" dirty="0"/>
                  <a:t> relative </a:t>
                </a:r>
                <a:r>
                  <a:rPr lang="en-US" sz="2400" dirty="0" err="1"/>
                  <a:t>ruhet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94000" y="159358"/>
                <a:ext cx="9588000" cy="533642"/>
              </a:xfrm>
              <a:blipFill>
                <a:blip r:embed="rId9"/>
                <a:stretch>
                  <a:fillRect l="-1984" t="-2326" b="-162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69156169-AC83-5F45-8CB3-22CB069A090F}"/>
              </a:ext>
            </a:extLst>
          </p:cNvPr>
          <p:cNvSpPr txBox="1"/>
          <p:nvPr/>
        </p:nvSpPr>
        <p:spPr>
          <a:xfrm>
            <a:off x="5176698" y="2018247"/>
            <a:ext cx="2999075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2: Regn ut Re fra V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AAF71E-EF6B-8348-B6FB-D322AFE970E5}"/>
                  </a:ext>
                </a:extLst>
              </p:cNvPr>
              <p:cNvSpPr txBox="1"/>
              <p:nvPr/>
            </p:nvSpPr>
            <p:spPr>
              <a:xfrm>
                <a:off x="5504168" y="4185804"/>
                <a:ext cx="3518912" cy="97372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𝑆𝑡𝑒𝑔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6: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𝑅𝑒𝑔𝑛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𝑓𝑟𝑖𝑘𝑠𝑗𝑜𝑛𝑠𝑡𝑎𝑝𝑒𝑡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AAF71E-EF6B-8348-B6FB-D322AFE97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4168" y="4185804"/>
                <a:ext cx="3518912" cy="973728"/>
              </a:xfrm>
              <a:prstGeom prst="rect">
                <a:avLst/>
              </a:prstGeom>
              <a:blipFill>
                <a:blip r:embed="rId10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06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 </a:t>
            </a:r>
            <a:r>
              <a:rPr lang="nb-NO" dirty="0"/>
              <a:t>EFM Eksempel 10.3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5483" y="1819285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Vann strømmer i et rør</a:t>
                </a:r>
              </a:p>
              <a:p>
                <a:r>
                  <a:rPr lang="nb-NO" dirty="0"/>
                  <a:t>Verdier som vist i figur</a:t>
                </a:r>
              </a:p>
              <a:p>
                <a:r>
                  <a:rPr lang="nb-NO" b="1" dirty="0"/>
                  <a:t>Hva blir friksjonsfaktoren f (Moody)?</a:t>
                </a:r>
              </a:p>
              <a:p>
                <a:r>
                  <a:rPr lang="nb-NO" b="1" dirty="0"/>
                  <a:t>Hva blir friksjonsfaktoren f (formel)?</a:t>
                </a:r>
              </a:p>
              <a:p>
                <a:r>
                  <a:rPr lang="nb-NO" b="1" dirty="0"/>
                  <a:t>Hva blir friksjonstapet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nb-NO" b="1" dirty="0"/>
                  <a:t>?</a:t>
                </a:r>
              </a:p>
              <a:p>
                <a:endParaRPr lang="en-US" b="1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5483" y="1819285"/>
                <a:ext cx="5112000" cy="4320000"/>
              </a:xfrm>
              <a:blipFill>
                <a:blip r:embed="rId2"/>
                <a:stretch>
                  <a:fillRect l="-3226" t="-2053" r="-27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41" y="604357"/>
            <a:ext cx="5799090" cy="1214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3E0066D-4383-6E49-98BC-BC72B5EC4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00" y="4575052"/>
            <a:ext cx="4738992" cy="2250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75C5A1-B741-2C43-AAE9-286947C6E445}"/>
              </a:ext>
            </a:extLst>
          </p:cNvPr>
          <p:cNvSpPr/>
          <p:nvPr/>
        </p:nvSpPr>
        <p:spPr>
          <a:xfrm>
            <a:off x="234592" y="5707642"/>
            <a:ext cx="3036160" cy="16567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C2DE5586-9434-4446-A1B2-37BA5DB9B8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7483" y="1800000"/>
            <a:ext cx="7014517" cy="502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D7CD6A0-6BB3-BA4D-9320-3A28BD5E16C1}"/>
                  </a:ext>
                </a:extLst>
              </p:cNvPr>
              <p:cNvSpPr txBox="1"/>
              <p:nvPr/>
            </p:nvSpPr>
            <p:spPr>
              <a:xfrm>
                <a:off x="695325" y="155315"/>
                <a:ext cx="6098458" cy="710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r>
                  <a:rPr lang="nb-NO" sz="2400" dirty="0"/>
                  <a:t>Friksjonstap: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𝑓</m:t>
                    </m:r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endParaRPr lang="nb-NO" sz="24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D7CD6A0-6BB3-BA4D-9320-3A28BD5E1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325" y="155315"/>
                <a:ext cx="6098458" cy="710516"/>
              </a:xfrm>
              <a:prstGeom prst="rect">
                <a:avLst/>
              </a:prstGeom>
              <a:blipFill>
                <a:blip r:embed="rId6"/>
                <a:stretch>
                  <a:fillRect l="-1455" b="-52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85CAE24-BDDD-BF44-9A79-13E2E3361974}"/>
                  </a:ext>
                </a:extLst>
              </p:cNvPr>
              <p:cNvSpPr txBox="1"/>
              <p:nvPr/>
            </p:nvSpPr>
            <p:spPr>
              <a:xfrm>
                <a:off x="4647618" y="-313453"/>
                <a:ext cx="4361323" cy="1140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Turbulent (ru rør, eksplisitt):</a:t>
                </a:r>
              </a:p>
              <a:p>
                <a:r>
                  <a:rPr lang="nb-NO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0.25</m:t>
                        </m:r>
                      </m:num>
                      <m:den>
                        <m:sSup>
                          <m:sSup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nb-NO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nb-NO" sz="240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nb-NO" sz="2400" i="1"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sub>
                                    </m:sSub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b-NO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nb-NO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f>
                                              <m:fPr>
                                                <m:type m:val="lin"/>
                                                <m:ctrlPr>
                                                  <a:rPr lang="nb-NO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nb-NO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24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𝑠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nb-NO" sz="2400" i="1">
                                                    <a:latin typeface="Cambria Math" panose="02040503050406030204" pitchFamily="18" charset="0"/>
                                                  </a:rPr>
                                                  <m:t>𝐷</m:t>
                                                </m:r>
                                              </m:den>
                                            </m:f>
                                          </m:num>
                                          <m:den>
                                            <m:r>
                                              <a:rPr lang="nb-NO" sz="2400" i="1">
                                                <a:latin typeface="Cambria Math" panose="02040503050406030204" pitchFamily="18" charset="0"/>
                                              </a:rPr>
                                              <m:t>3.7</m:t>
                                            </m:r>
                                          </m:den>
                                        </m:f>
                                        <m:r>
                                          <a:rPr lang="nb-NO" sz="2400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nb-NO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nb-NO" sz="2400" i="1">
                                                <a:latin typeface="Cambria Math" panose="02040503050406030204" pitchFamily="18" charset="0"/>
                                              </a:rPr>
                                              <m:t>5.74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nb-NO" sz="24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nb-NO" sz="2400">
                                                    <a:latin typeface="Cambria Math" panose="02040503050406030204" pitchFamily="18" charset="0"/>
                                                  </a:rPr>
                                                  <m:t>Re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nb-NO" sz="2400" i="1">
                                                    <a:latin typeface="Cambria Math" panose="02040503050406030204" pitchFamily="18" charset="0"/>
                                                  </a:rPr>
                                                  <m:t>0.9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  <m:sup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85CAE24-BDDD-BF44-9A79-13E2E3361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618" y="-313453"/>
                <a:ext cx="4361323" cy="1140569"/>
              </a:xfrm>
              <a:prstGeom prst="rect">
                <a:avLst/>
              </a:prstGeom>
              <a:blipFill>
                <a:blip r:embed="rId7"/>
                <a:stretch>
                  <a:fillRect l="-1159" t="-2198" b="-2637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9B28763-03A7-144C-BA3E-E554739A571C}"/>
              </a:ext>
            </a:extLst>
          </p:cNvPr>
          <p:cNvSpPr/>
          <p:nvPr/>
        </p:nvSpPr>
        <p:spPr>
          <a:xfrm>
            <a:off x="7824000" y="1800000"/>
            <a:ext cx="1447286" cy="4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364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EFM Eksempel 10.3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friksjonstapet per kilometer ledning?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=0.0006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 err="1"/>
                  <a:t>Bestemme</a:t>
                </a:r>
                <a:r>
                  <a:rPr lang="en-US" dirty="0"/>
                  <a:t> </a:t>
                </a:r>
                <a:r>
                  <a:rPr lang="en-US" dirty="0" err="1"/>
                  <a:t>hastigheten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Reynoldstall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=1.59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=3.18⋅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5377536"/>
            <a:ext cx="5111750" cy="107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FC189E-E758-614B-86C1-E877C0A43D98}"/>
              </a:ext>
            </a:extLst>
          </p:cNvPr>
          <p:cNvSpPr txBox="1"/>
          <p:nvPr/>
        </p:nvSpPr>
        <p:spPr>
          <a:xfrm>
            <a:off x="1056000" y="4276451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Steg 1: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557A30-392D-034D-B47F-77FF8CED256A}"/>
              </a:ext>
            </a:extLst>
          </p:cNvPr>
          <p:cNvSpPr txBox="1"/>
          <p:nvPr/>
        </p:nvSpPr>
        <p:spPr>
          <a:xfrm>
            <a:off x="912000" y="50850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Steg 2:</a:t>
            </a:r>
          </a:p>
        </p:txBody>
      </p:sp>
    </p:spTree>
    <p:extLst>
      <p:ext uri="{BB962C8B-B14F-4D97-AF65-F5344CB8AC3E}">
        <p14:creationId xmlns:p14="http://schemas.microsoft.com/office/powerpoint/2010/main" val="125256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EFM Eksempel 10.3</a:t>
            </a:r>
            <a:endParaRPr lang="en-US" dirty="0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7483" y="1715601"/>
            <a:ext cx="7014517" cy="502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E5ECC-B311-4E2C-A42A-499D07EC28B7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4163739" cy="4320000"/>
              </a:xfrm>
            </p:spPr>
            <p:txBody>
              <a:bodyPr/>
              <a:lstStyle/>
              <a:p>
                <a:r>
                  <a:rPr lang="en-US" dirty="0"/>
                  <a:t>Eller </a:t>
                </a:r>
                <a:r>
                  <a:rPr lang="en-US" dirty="0" err="1"/>
                  <a:t>bestemme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fra Moody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=0.0006</m:t>
                      </m:r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;  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=3.18⋅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𝟎𝟏𝟗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E5ECC-B311-4E2C-A42A-499D07EC28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4163739" cy="4320000"/>
              </a:xfrm>
              <a:blipFill>
                <a:blip r:embed="rId3"/>
                <a:stretch>
                  <a:fillRect l="-3647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252E0B4-1E1C-4162-A134-E6B1C8408746}"/>
              </a:ext>
            </a:extLst>
          </p:cNvPr>
          <p:cNvCxnSpPr>
            <a:cxnSpLocks/>
          </p:cNvCxnSpPr>
          <p:nvPr/>
        </p:nvCxnSpPr>
        <p:spPr>
          <a:xfrm flipV="1">
            <a:off x="8569162" y="4914000"/>
            <a:ext cx="0" cy="13680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F45E39-CFD4-441B-BA2C-B77AEE5259BD}"/>
              </a:ext>
            </a:extLst>
          </p:cNvPr>
          <p:cNvCxnSpPr>
            <a:cxnSpLocks/>
          </p:cNvCxnSpPr>
          <p:nvPr/>
        </p:nvCxnSpPr>
        <p:spPr>
          <a:xfrm flipH="1">
            <a:off x="5592000" y="4941000"/>
            <a:ext cx="2977162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18F93F-D286-4C6E-8F04-9C666E332625}"/>
              </a:ext>
            </a:extLst>
          </p:cNvPr>
          <p:cNvSpPr txBox="1"/>
          <p:nvPr/>
        </p:nvSpPr>
        <p:spPr>
          <a:xfrm>
            <a:off x="11105735" y="4577352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B1CFE9-92BA-4692-9B5F-4EDA7561C760}"/>
              </a:ext>
            </a:extLst>
          </p:cNvPr>
          <p:cNvSpPr txBox="1"/>
          <p:nvPr/>
        </p:nvSpPr>
        <p:spPr>
          <a:xfrm>
            <a:off x="8188421" y="5413334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B976D9-8990-4337-B435-F8D55E0235E7}"/>
              </a:ext>
            </a:extLst>
          </p:cNvPr>
          <p:cNvSpPr txBox="1"/>
          <p:nvPr/>
        </p:nvSpPr>
        <p:spPr>
          <a:xfrm>
            <a:off x="5600589" y="5057502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3007B03-4E49-47A3-9EBB-5B4C78D9FDF4}"/>
              </a:ext>
            </a:extLst>
          </p:cNvPr>
          <p:cNvSpPr/>
          <p:nvPr/>
        </p:nvSpPr>
        <p:spPr>
          <a:xfrm>
            <a:off x="8569162" y="4914000"/>
            <a:ext cx="2868859" cy="147284"/>
          </a:xfrm>
          <a:custGeom>
            <a:avLst/>
            <a:gdLst>
              <a:gd name="connsiteX0" fmla="*/ 4363453 w 4363453"/>
              <a:gd name="connsiteY0" fmla="*/ 834189 h 850231"/>
              <a:gd name="connsiteX1" fmla="*/ 2951748 w 4363453"/>
              <a:gd name="connsiteY1" fmla="*/ 850231 h 850231"/>
              <a:gd name="connsiteX2" fmla="*/ 2350169 w 4363453"/>
              <a:gd name="connsiteY2" fmla="*/ 818147 h 850231"/>
              <a:gd name="connsiteX3" fmla="*/ 1900990 w 4363453"/>
              <a:gd name="connsiteY3" fmla="*/ 794084 h 850231"/>
              <a:gd name="connsiteX4" fmla="*/ 1467853 w 4363453"/>
              <a:gd name="connsiteY4" fmla="*/ 697831 h 850231"/>
              <a:gd name="connsiteX5" fmla="*/ 938464 w 4363453"/>
              <a:gd name="connsiteY5" fmla="*/ 537410 h 850231"/>
              <a:gd name="connsiteX6" fmla="*/ 0 w 4363453"/>
              <a:gd name="connsiteY6" fmla="*/ 0 h 850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3453" h="850231">
                <a:moveTo>
                  <a:pt x="4363453" y="834189"/>
                </a:moveTo>
                <a:lnTo>
                  <a:pt x="2951748" y="850231"/>
                </a:lnTo>
                <a:cubicBezTo>
                  <a:pt x="2616201" y="847557"/>
                  <a:pt x="2350169" y="818147"/>
                  <a:pt x="2350169" y="818147"/>
                </a:cubicBezTo>
                <a:cubicBezTo>
                  <a:pt x="2175043" y="808789"/>
                  <a:pt x="2048043" y="814137"/>
                  <a:pt x="1900990" y="794084"/>
                </a:cubicBezTo>
                <a:cubicBezTo>
                  <a:pt x="1753937" y="774031"/>
                  <a:pt x="1628274" y="740610"/>
                  <a:pt x="1467853" y="697831"/>
                </a:cubicBezTo>
                <a:cubicBezTo>
                  <a:pt x="1307432" y="655052"/>
                  <a:pt x="1183106" y="653715"/>
                  <a:pt x="938464" y="537410"/>
                </a:cubicBezTo>
                <a:cubicBezTo>
                  <a:pt x="693822" y="421105"/>
                  <a:pt x="346911" y="210552"/>
                  <a:pt x="0" y="0"/>
                </a:cubicBezTo>
              </a:path>
            </a:pathLst>
          </a:cu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F6619-56CC-3840-8E85-C99C6594ED46}"/>
              </a:ext>
            </a:extLst>
          </p:cNvPr>
          <p:cNvSpPr txBox="1"/>
          <p:nvPr/>
        </p:nvSpPr>
        <p:spPr>
          <a:xfrm>
            <a:off x="1200000" y="35711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Steg 5:</a:t>
            </a:r>
          </a:p>
        </p:txBody>
      </p:sp>
    </p:spTree>
    <p:extLst>
      <p:ext uri="{BB962C8B-B14F-4D97-AF65-F5344CB8AC3E}">
        <p14:creationId xmlns:p14="http://schemas.microsoft.com/office/powerpoint/2010/main" val="270651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Alternativ metode (formel for f): EFM Eksempel 10.3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en-US" dirty="0" err="1"/>
                  <a:t>Bestemme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sz="2400" dirty="0"/>
                  <a:t> fra </a:t>
                </a:r>
                <a:r>
                  <a:rPr lang="nb-NO" sz="2400" dirty="0" err="1"/>
                  <a:t>Swamee-Jain</a:t>
                </a:r>
                <a:r>
                  <a:rPr lang="nb-NO" sz="2400" dirty="0"/>
                  <a:t> formel</a:t>
                </a:r>
              </a:p>
              <a:p>
                <a:endParaRPr lang="nb-NO" sz="2400" dirty="0"/>
              </a:p>
              <a:p>
                <a:endParaRPr lang="nb-NO" sz="2400" dirty="0"/>
              </a:p>
              <a:p>
                <a:endParaRPr lang="nb-NO" dirty="0"/>
              </a:p>
              <a:p>
                <a:r>
                  <a:rPr lang="nb-NO" dirty="0" err="1"/>
                  <a:t>Swamee-Jain</a:t>
                </a:r>
                <a:r>
                  <a:rPr lang="nb-NO" dirty="0"/>
                  <a:t> gir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=0.0188</m:t>
                    </m:r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29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89" y="3312004"/>
            <a:ext cx="5111750" cy="107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B4D904-8235-7B4C-813F-525DEB22A241}"/>
                  </a:ext>
                </a:extLst>
              </p:cNvPr>
              <p:cNvSpPr txBox="1"/>
              <p:nvPr/>
            </p:nvSpPr>
            <p:spPr>
              <a:xfrm>
                <a:off x="1272000" y="2349000"/>
                <a:ext cx="4361323" cy="12689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Turbulent (ru rør, eksplisitt):</a:t>
                </a:r>
              </a:p>
              <a:p>
                <a:r>
                  <a:rPr lang="nb-NO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800" i="1">
                            <a:latin typeface="Cambria Math" panose="02040503050406030204" pitchFamily="18" charset="0"/>
                          </a:rPr>
                          <m:t>0.25</m:t>
                        </m:r>
                      </m:num>
                      <m:den>
                        <m:sSup>
                          <m:sSupPr>
                            <m:ctrlPr>
                              <a:rPr lang="nb-NO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nb-NO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nb-NO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nb-NO" sz="280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nb-NO" sz="2800" i="1"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sub>
                                    </m:sSub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b-NO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nb-NO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f>
                                              <m:fPr>
                                                <m:type m:val="lin"/>
                                                <m:ctrlPr>
                                                  <a:rPr lang="nb-NO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nb-NO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nb-NO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b-NO" sz="28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𝑠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nb-NO" sz="2800" i="1">
                                                    <a:latin typeface="Cambria Math" panose="02040503050406030204" pitchFamily="18" charset="0"/>
                                                  </a:rPr>
                                                  <m:t>𝐷</m:t>
                                                </m:r>
                                              </m:den>
                                            </m:f>
                                          </m:num>
                                          <m:den>
                                            <m:r>
                                              <a:rPr lang="nb-NO" sz="2800" i="1">
                                                <a:latin typeface="Cambria Math" panose="02040503050406030204" pitchFamily="18" charset="0"/>
                                              </a:rPr>
                                              <m:t>3.7</m:t>
                                            </m:r>
                                          </m:den>
                                        </m:f>
                                        <m:r>
                                          <a:rPr lang="nb-NO" sz="2800" i="1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nb-NO" sz="28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nb-NO" sz="2800" i="1">
                                                <a:latin typeface="Cambria Math" panose="02040503050406030204" pitchFamily="18" charset="0"/>
                                              </a:rPr>
                                              <m:t>5.74</m:t>
                                            </m:r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nb-NO" sz="28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nb-NO" sz="2800">
                                                    <a:latin typeface="Cambria Math" panose="02040503050406030204" pitchFamily="18" charset="0"/>
                                                  </a:rPr>
                                                  <m:t>Re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nb-NO" sz="2800" i="1">
                                                    <a:latin typeface="Cambria Math" panose="02040503050406030204" pitchFamily="18" charset="0"/>
                                                  </a:rPr>
                                                  <m:t>0.9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  <m:sup>
                            <m:r>
                              <a:rPr lang="nb-NO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B4D904-8235-7B4C-813F-525DEB22A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000" y="2349000"/>
                <a:ext cx="4361323" cy="1268937"/>
              </a:xfrm>
              <a:prstGeom prst="rect">
                <a:avLst/>
              </a:prstGeom>
              <a:blipFill>
                <a:blip r:embed="rId4"/>
                <a:stretch>
                  <a:fillRect l="-1163" t="-1980" b="-277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809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EFM Eksempel 10.3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friksjonstapet per kilometer ledning?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Bestemme friksjonstapet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0.0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0.2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1.59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19.62</m:t>
                          </m:r>
                        </m:den>
                      </m:f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b-NO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b="1" i="0" smtClean="0">
                        <a:latin typeface="Cambria Math" panose="02040503050406030204" pitchFamily="18" charset="0"/>
                      </a:rPr>
                      <m:t>𝐦</m:t>
                    </m:r>
                  </m:oMath>
                </a14:m>
                <a:r>
                  <a:rPr lang="nb-NO" b="1" dirty="0"/>
                  <a:t> </a:t>
                </a:r>
                <a:r>
                  <a:rPr lang="nb-NO" dirty="0"/>
                  <a:t>(Steg 6)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5377536"/>
            <a:ext cx="5111750" cy="107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87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10.4 (Type 2 med kjent friksjonstap)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Vi snur på eksempel 10.3</a:t>
            </a:r>
          </a:p>
          <a:p>
            <a:r>
              <a:rPr lang="nb-NO" dirty="0"/>
              <a:t>Vann strømmer i et rør</a:t>
            </a:r>
          </a:p>
          <a:p>
            <a:r>
              <a:rPr lang="nb-NO" dirty="0"/>
              <a:t>Vi kjenner friksjonstapet per kilometer i stedet for vannføringen</a:t>
            </a:r>
          </a:p>
          <a:p>
            <a:r>
              <a:rPr lang="nb-NO" dirty="0"/>
              <a:t>Hva blir vannføringen?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B890D0F-CF33-4327-9514-966554FAD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042" y="2997000"/>
            <a:ext cx="5111750" cy="107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A08316-4739-468A-8D43-AE162C73D0B7}"/>
              </a:ext>
            </a:extLst>
          </p:cNvPr>
          <p:cNvSpPr/>
          <p:nvPr/>
        </p:nvSpPr>
        <p:spPr>
          <a:xfrm>
            <a:off x="6237048" y="3693179"/>
            <a:ext cx="1211739" cy="533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2D620F-D968-4A28-926E-41FEDBC46491}"/>
                  </a:ext>
                </a:extLst>
              </p:cNvPr>
              <p:cNvSpPr/>
              <p:nvPr/>
            </p:nvSpPr>
            <p:spPr>
              <a:xfrm>
                <a:off x="8688000" y="2406830"/>
                <a:ext cx="1462965" cy="4470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=12.1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promille</m:t>
                      </m:r>
                    </m:oMath>
                  </m:oMathPara>
                </a14:m>
                <a:endParaRPr lang="nb-NO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2D620F-D968-4A28-926E-41FEDBC464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000" y="2406830"/>
                <a:ext cx="1462965" cy="447045"/>
              </a:xfrm>
              <a:prstGeom prst="rect">
                <a:avLst/>
              </a:prstGeom>
              <a:blipFill>
                <a:blip r:embed="rId3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642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10.4 (Type 2 med kjent friksjonstap)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Vi snur på eksempel 10.3</a:t>
            </a:r>
          </a:p>
          <a:p>
            <a:r>
              <a:rPr lang="nb-NO" dirty="0"/>
              <a:t>Vann strømmer i et rør</a:t>
            </a:r>
          </a:p>
          <a:p>
            <a:r>
              <a:rPr lang="nb-NO" dirty="0"/>
              <a:t>Vi kjenner friksjonstapet per kilometer i stedet for vannføringen</a:t>
            </a:r>
          </a:p>
          <a:p>
            <a:r>
              <a:rPr lang="nb-NO" dirty="0"/>
              <a:t>Hva blir vannføringen?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B890D0F-CF33-4327-9514-966554FAD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042" y="2997000"/>
            <a:ext cx="5111750" cy="107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A08316-4739-468A-8D43-AE162C73D0B7}"/>
              </a:ext>
            </a:extLst>
          </p:cNvPr>
          <p:cNvSpPr/>
          <p:nvPr/>
        </p:nvSpPr>
        <p:spPr>
          <a:xfrm>
            <a:off x="6237048" y="3693179"/>
            <a:ext cx="1211739" cy="533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2D620F-D968-4A28-926E-41FEDBC46491}"/>
                  </a:ext>
                </a:extLst>
              </p:cNvPr>
              <p:cNvSpPr/>
              <p:nvPr/>
            </p:nvSpPr>
            <p:spPr>
              <a:xfrm>
                <a:off x="8688000" y="2406830"/>
                <a:ext cx="1462965" cy="4470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=12.1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promille</m:t>
                      </m:r>
                    </m:oMath>
                  </m:oMathPara>
                </a14:m>
                <a:endParaRPr lang="nb-NO" sz="1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2D620F-D968-4A28-926E-41FEDBC464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8000" y="2406830"/>
                <a:ext cx="1462965" cy="447045"/>
              </a:xfrm>
              <a:prstGeom prst="rect">
                <a:avLst/>
              </a:prstGeom>
              <a:blipFill>
                <a:blip r:embed="rId3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8259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10.4 (Type 2 med kjent friksjonstap)</a:t>
            </a:r>
            <a:endParaRPr lang="en-US" dirty="0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7483" y="1715601"/>
            <a:ext cx="7014517" cy="502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E5ECC-B311-4E2C-A42A-499D07EC28B7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4163739" cy="4320000"/>
              </a:xfrm>
            </p:spPr>
            <p:txBody>
              <a:bodyPr/>
              <a:lstStyle/>
              <a:p>
                <a:r>
                  <a:rPr lang="nb-NO" dirty="0"/>
                  <a:t>Alternativ måte</a:t>
                </a:r>
              </a:p>
              <a:p>
                <a:pPr lvl="1"/>
                <a:r>
                  <a:rPr lang="nb-NO" dirty="0"/>
                  <a:t>Å bruke den eksplisitte formelen svarer til å bruke hjelpestørrelsen i toppen av Moody-diagrammet</a:t>
                </a:r>
              </a:p>
              <a:p>
                <a:pPr lvl="1"/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i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Re</m:t>
                      </m:r>
                      <m:rad>
                        <m:radPr>
                          <m:degHide m:val="on"/>
                          <m:ctrlPr>
                            <a:rPr lang="nb-NO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radPr>
                        <m:deg/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𝑓</m:t>
                          </m:r>
                        </m:e>
                      </m:rad>
                      <m:r>
                        <a:rPr lang="nb-NO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𝐷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𝜈</m:t>
                          </m:r>
                        </m:den>
                      </m:f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𝑔</m:t>
                                  </m:r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𝑓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.</m:t>
                      </m:r>
                      <m:r>
                        <a:rPr lang="nb-NO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3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6</m:t>
                      </m:r>
                      <m:r>
                        <a:rPr lang="nb-NO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⋅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10</m:t>
                          </m:r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=0.019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E5ECC-B311-4E2C-A42A-499D07EC28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4163739" cy="4320000"/>
              </a:xfrm>
              <a:blipFill>
                <a:blip r:embed="rId3"/>
                <a:stretch>
                  <a:fillRect l="-3647" t="-2053" r="-45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F45E39-CFD4-441B-BA2C-B77AEE5259BD}"/>
              </a:ext>
            </a:extLst>
          </p:cNvPr>
          <p:cNvCxnSpPr>
            <a:cxnSpLocks/>
          </p:cNvCxnSpPr>
          <p:nvPr/>
        </p:nvCxnSpPr>
        <p:spPr>
          <a:xfrm flipH="1">
            <a:off x="5592000" y="4941000"/>
            <a:ext cx="2977162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18F93F-D286-4C6E-8F04-9C666E332625}"/>
              </a:ext>
            </a:extLst>
          </p:cNvPr>
          <p:cNvSpPr txBox="1"/>
          <p:nvPr/>
        </p:nvSpPr>
        <p:spPr>
          <a:xfrm>
            <a:off x="11105735" y="4577352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B1CFE9-92BA-4692-9B5F-4EDA7561C760}"/>
              </a:ext>
            </a:extLst>
          </p:cNvPr>
          <p:cNvSpPr txBox="1"/>
          <p:nvPr/>
        </p:nvSpPr>
        <p:spPr>
          <a:xfrm>
            <a:off x="8351053" y="2349000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B976D9-8990-4337-B435-F8D55E0235E7}"/>
              </a:ext>
            </a:extLst>
          </p:cNvPr>
          <p:cNvSpPr txBox="1"/>
          <p:nvPr/>
        </p:nvSpPr>
        <p:spPr>
          <a:xfrm>
            <a:off x="5600589" y="5057502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3007B03-4E49-47A3-9EBB-5B4C78D9FDF4}"/>
              </a:ext>
            </a:extLst>
          </p:cNvPr>
          <p:cNvSpPr/>
          <p:nvPr/>
        </p:nvSpPr>
        <p:spPr>
          <a:xfrm>
            <a:off x="8569162" y="4914000"/>
            <a:ext cx="2868859" cy="147284"/>
          </a:xfrm>
          <a:custGeom>
            <a:avLst/>
            <a:gdLst>
              <a:gd name="connsiteX0" fmla="*/ 4363453 w 4363453"/>
              <a:gd name="connsiteY0" fmla="*/ 834189 h 850231"/>
              <a:gd name="connsiteX1" fmla="*/ 2951748 w 4363453"/>
              <a:gd name="connsiteY1" fmla="*/ 850231 h 850231"/>
              <a:gd name="connsiteX2" fmla="*/ 2350169 w 4363453"/>
              <a:gd name="connsiteY2" fmla="*/ 818147 h 850231"/>
              <a:gd name="connsiteX3" fmla="*/ 1900990 w 4363453"/>
              <a:gd name="connsiteY3" fmla="*/ 794084 h 850231"/>
              <a:gd name="connsiteX4" fmla="*/ 1467853 w 4363453"/>
              <a:gd name="connsiteY4" fmla="*/ 697831 h 850231"/>
              <a:gd name="connsiteX5" fmla="*/ 938464 w 4363453"/>
              <a:gd name="connsiteY5" fmla="*/ 537410 h 850231"/>
              <a:gd name="connsiteX6" fmla="*/ 0 w 4363453"/>
              <a:gd name="connsiteY6" fmla="*/ 0 h 850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3453" h="850231">
                <a:moveTo>
                  <a:pt x="4363453" y="834189"/>
                </a:moveTo>
                <a:lnTo>
                  <a:pt x="2951748" y="850231"/>
                </a:lnTo>
                <a:cubicBezTo>
                  <a:pt x="2616201" y="847557"/>
                  <a:pt x="2350169" y="818147"/>
                  <a:pt x="2350169" y="818147"/>
                </a:cubicBezTo>
                <a:cubicBezTo>
                  <a:pt x="2175043" y="808789"/>
                  <a:pt x="2048043" y="814137"/>
                  <a:pt x="1900990" y="794084"/>
                </a:cubicBezTo>
                <a:cubicBezTo>
                  <a:pt x="1753937" y="774031"/>
                  <a:pt x="1628274" y="740610"/>
                  <a:pt x="1467853" y="697831"/>
                </a:cubicBezTo>
                <a:cubicBezTo>
                  <a:pt x="1307432" y="655052"/>
                  <a:pt x="1183106" y="653715"/>
                  <a:pt x="938464" y="537410"/>
                </a:cubicBezTo>
                <a:cubicBezTo>
                  <a:pt x="693822" y="421105"/>
                  <a:pt x="346911" y="210552"/>
                  <a:pt x="0" y="0"/>
                </a:cubicBezTo>
              </a:path>
            </a:pathLst>
          </a:cu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141EB74-4BBF-45BD-8189-158840BC7E6F}"/>
              </a:ext>
            </a:extLst>
          </p:cNvPr>
          <p:cNvCxnSpPr>
            <a:cxnSpLocks/>
          </p:cNvCxnSpPr>
          <p:nvPr/>
        </p:nvCxnSpPr>
        <p:spPr>
          <a:xfrm>
            <a:off x="8210653" y="2232000"/>
            <a:ext cx="428400" cy="27000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BDC2E65-23EE-6E45-9675-2A5737C0B147}"/>
              </a:ext>
            </a:extLst>
          </p:cNvPr>
          <p:cNvSpPr/>
          <p:nvPr/>
        </p:nvSpPr>
        <p:spPr>
          <a:xfrm>
            <a:off x="7680000" y="1478642"/>
            <a:ext cx="1584000" cy="5823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651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10.4 (Type 2 med kjent friksjonstap)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vannføringen?</a:t>
                </a:r>
              </a:p>
              <a:p>
                <a:r>
                  <a:rPr lang="nb-NO" dirty="0"/>
                  <a:t>Fra Moody: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=0.019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Fra </a:t>
                </a:r>
                <a:r>
                  <a:rPr lang="nb-NO" dirty="0" err="1"/>
                  <a:t>Darcy-Weisbach</a:t>
                </a:r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≈1.58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Fra kontinuitetslikningen: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≈0.05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76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B890D0F-CF33-4327-9514-966554FAD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531693"/>
            <a:ext cx="3426209" cy="7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A08316-4739-468A-8D43-AE162C73D0B7}"/>
              </a:ext>
            </a:extLst>
          </p:cNvPr>
          <p:cNvSpPr/>
          <p:nvPr/>
        </p:nvSpPr>
        <p:spPr>
          <a:xfrm>
            <a:off x="6237048" y="3693179"/>
            <a:ext cx="1211739" cy="533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2D620F-D968-4A28-926E-41FEDBC46491}"/>
                  </a:ext>
                </a:extLst>
              </p:cNvPr>
              <p:cNvSpPr/>
              <p:nvPr/>
            </p:nvSpPr>
            <p:spPr>
              <a:xfrm>
                <a:off x="10615725" y="1598485"/>
                <a:ext cx="1462965" cy="4470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=12.1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promille</m:t>
                      </m:r>
                    </m:oMath>
                  </m:oMathPara>
                </a14:m>
                <a:endParaRPr lang="nb-NO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2D620F-D968-4A28-926E-41FEDBC464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5725" y="1598485"/>
                <a:ext cx="1462965" cy="447045"/>
              </a:xfrm>
              <a:prstGeom prst="rect">
                <a:avLst/>
              </a:prstGeom>
              <a:blipFill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9A9972-9695-40C7-A03F-FD802C304EC6}"/>
                  </a:ext>
                </a:extLst>
              </p:cNvPr>
              <p:cNvSpPr txBox="1"/>
              <p:nvPr/>
            </p:nvSpPr>
            <p:spPr>
              <a:xfrm>
                <a:off x="8355603" y="2945535"/>
                <a:ext cx="1313347" cy="56233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9A9972-9695-40C7-A03F-FD802C304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603" y="2945535"/>
                <a:ext cx="1313347" cy="5623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EE87F9-5653-499F-A658-BEDBF83D2CB8}"/>
                  </a:ext>
                </a:extLst>
              </p:cNvPr>
              <p:cNvSpPr txBox="1"/>
              <p:nvPr/>
            </p:nvSpPr>
            <p:spPr>
              <a:xfrm>
                <a:off x="6743996" y="2288609"/>
                <a:ext cx="4536559" cy="56547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EE87F9-5653-499F-A658-BEDBF83D2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996" y="2288609"/>
                <a:ext cx="4536559" cy="5654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675C0A3-B5C1-4A76-85E8-2A09FF8074A1}"/>
                  </a:ext>
                </a:extLst>
              </p:cNvPr>
              <p:cNvSpPr txBox="1"/>
              <p:nvPr/>
            </p:nvSpPr>
            <p:spPr>
              <a:xfrm>
                <a:off x="8497349" y="3593298"/>
                <a:ext cx="1029857" cy="52315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675C0A3-B5C1-4A76-85E8-2A09FF807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349" y="3593298"/>
                <a:ext cx="1029857" cy="5231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7403B2F-0E1C-49B8-8C97-C11842DD5BD8}"/>
                  </a:ext>
                </a:extLst>
              </p:cNvPr>
              <p:cNvSpPr txBox="1"/>
              <p:nvPr/>
            </p:nvSpPr>
            <p:spPr>
              <a:xfrm>
                <a:off x="7752000" y="4849648"/>
                <a:ext cx="2664000" cy="64915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4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7403B2F-0E1C-49B8-8C97-C11842DD5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0" y="4849648"/>
                <a:ext cx="2664000" cy="6491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69F120-56B2-496F-9AE5-F0DAD5751783}"/>
                  </a:ext>
                </a:extLst>
              </p:cNvPr>
              <p:cNvSpPr/>
              <p:nvPr/>
            </p:nvSpPr>
            <p:spPr>
              <a:xfrm>
                <a:off x="8595367" y="4234522"/>
                <a:ext cx="893022" cy="49705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69F120-56B2-496F-9AE5-F0DAD57517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5367" y="4234522"/>
                <a:ext cx="893022" cy="49705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6A4965-CD06-40DE-8E55-007EED447008}"/>
              </a:ext>
            </a:extLst>
          </p:cNvPr>
          <p:cNvCxnSpPr/>
          <p:nvPr/>
        </p:nvCxnSpPr>
        <p:spPr>
          <a:xfrm flipV="1">
            <a:off x="6743996" y="2288609"/>
            <a:ext cx="4536559" cy="5654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497F371-539D-4921-940B-7A3A47FF4D79}"/>
              </a:ext>
            </a:extLst>
          </p:cNvPr>
          <p:cNvCxnSpPr>
            <a:cxnSpLocks/>
          </p:cNvCxnSpPr>
          <p:nvPr/>
        </p:nvCxnSpPr>
        <p:spPr>
          <a:xfrm>
            <a:off x="6743996" y="2288609"/>
            <a:ext cx="4536559" cy="5654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0948B5A-D7A4-41E3-814B-BD900CFBF780}"/>
                  </a:ext>
                </a:extLst>
              </p:cNvPr>
              <p:cNvSpPr txBox="1"/>
              <p:nvPr/>
            </p:nvSpPr>
            <p:spPr>
              <a:xfrm>
                <a:off x="7248000" y="5577574"/>
                <a:ext cx="3672000" cy="1171988"/>
              </a:xfrm>
              <a:prstGeom prst="rect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400" i="1">
                    <a:latin typeface="Cambria Math" panose="02040503050406030204" pitchFamily="18" charset="0"/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r>
                  <a:rPr lang="nb-NO" sz="1200" i="0" dirty="0">
                    <a:latin typeface="+mn-lt"/>
                  </a:rPr>
                  <a:t>Unntak: Hvis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sz="1200" dirty="0">
                    <a:latin typeface="+mn-lt"/>
                  </a:rPr>
                  <a:t> </a:t>
                </a:r>
                <a:r>
                  <a:rPr lang="nb-NO" sz="1200" i="0" dirty="0">
                    <a:latin typeface="+mn-lt"/>
                  </a:rPr>
                  <a:t>er kjent, kan man finne et eksplisitt uttrykk for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sz="1200" dirty="0">
                  <a:latin typeface="+mn-lt"/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20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5/2</m:t>
                              </m:r>
                            </m:sup>
                          </m:sSup>
                        </m:num>
                        <m:den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rad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  <m: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p>
                                      <m:f>
                                        <m:fPr>
                                          <m:type m:val="lin"/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ad>
                                    <m:radPr>
                                      <m:degHide m:val="on"/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𝑔h</m:t>
                                          </m:r>
                                        </m:e>
                                        <m:sub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/</m:t>
                                      </m:r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0948B5A-D7A4-41E3-814B-BD900CFBF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000" y="5577574"/>
                <a:ext cx="3672000" cy="1171988"/>
              </a:xfrm>
              <a:prstGeom prst="rect">
                <a:avLst/>
              </a:prstGeom>
              <a:blipFill>
                <a:blip r:embed="rId10"/>
                <a:stretch>
                  <a:fillRect t="-515" b="-15979"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031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10.4 (Type 2 med kjent friksjonstap)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vannføringen?</a:t>
                </a:r>
              </a:p>
              <a:p>
                <a:r>
                  <a:rPr lang="nb-NO" dirty="0"/>
                  <a:t>Friksjonstapet er kjent – vi kan bruke en eksplisitt formel</a:t>
                </a:r>
              </a:p>
              <a:p>
                <a:pPr marL="0" indent="0">
                  <a:buNone/>
                </a:pPr>
                <a:endParaRPr lang="nb-NO" sz="16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5/2</m:t>
                              </m:r>
                            </m:sup>
                          </m:s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rad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p>
                                      <m:f>
                                        <m:fPr>
                                          <m:type m:val="lin"/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ad>
                                    <m:radPr>
                                      <m:degHide m:val="on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  <m:r>
                                            <a:rPr lang="nb-NO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/</m:t>
                                      </m:r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⋅0.2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19.62⋅0.0121</m:t>
                          </m:r>
                        </m:e>
                      </m:ra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:endParaRPr lang="nb-NO" sz="16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0.0006</m:t>
                                  </m:r>
                                </m:num>
                                <m:den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2.51⋅</m:t>
                                  </m:r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−6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0.2</m:t>
                                      </m:r>
                                    </m:e>
                                    <m:sup>
                                      <m:f>
                                        <m:fPr>
                                          <m:type m:val="lin"/>
                                          <m:ctrlP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nb-NO" sz="16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ad>
                                    <m:radPr>
                                      <m:degHide m:val="on"/>
                                      <m:ctrl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19.62⋅0.0121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0.05 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71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B890D0F-CF33-4327-9514-966554FAD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531693"/>
            <a:ext cx="3426209" cy="717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A08316-4739-468A-8D43-AE162C73D0B7}"/>
              </a:ext>
            </a:extLst>
          </p:cNvPr>
          <p:cNvSpPr/>
          <p:nvPr/>
        </p:nvSpPr>
        <p:spPr>
          <a:xfrm>
            <a:off x="6237048" y="3693179"/>
            <a:ext cx="1211739" cy="533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2D620F-D968-4A28-926E-41FEDBC46491}"/>
                  </a:ext>
                </a:extLst>
              </p:cNvPr>
              <p:cNvSpPr/>
              <p:nvPr/>
            </p:nvSpPr>
            <p:spPr>
              <a:xfrm>
                <a:off x="10615725" y="1598485"/>
                <a:ext cx="1462965" cy="4470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=12.1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promille</m:t>
                      </m:r>
                    </m:oMath>
                  </m:oMathPara>
                </a14:m>
                <a:endParaRPr lang="nb-NO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12D620F-D968-4A28-926E-41FEDBC464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5725" y="1598485"/>
                <a:ext cx="1462965" cy="447045"/>
              </a:xfrm>
              <a:prstGeom prst="rect">
                <a:avLst/>
              </a:prstGeom>
              <a:blipFill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384ED4-6C69-4970-8ADF-77B0A30C4991}"/>
                  </a:ext>
                </a:extLst>
              </p:cNvPr>
              <p:cNvSpPr txBox="1"/>
              <p:nvPr/>
            </p:nvSpPr>
            <p:spPr>
              <a:xfrm>
                <a:off x="7194503" y="3078908"/>
                <a:ext cx="3672000" cy="1171988"/>
              </a:xfrm>
              <a:prstGeom prst="rect">
                <a:avLst/>
              </a:prstGeom>
              <a:ln>
                <a:solidFill>
                  <a:srgbClr val="009D7F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400" i="1">
                    <a:latin typeface="Cambria Math" panose="02040503050406030204" pitchFamily="18" charset="0"/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r>
                  <a:rPr lang="nb-NO" sz="1200" i="0" dirty="0">
                    <a:latin typeface="+mn-lt"/>
                  </a:rPr>
                  <a:t>Unntak: Hvis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sz="1200" dirty="0">
                    <a:latin typeface="+mn-lt"/>
                  </a:rPr>
                  <a:t> </a:t>
                </a:r>
                <a:r>
                  <a:rPr lang="nb-NO" sz="1200" i="0" dirty="0">
                    <a:latin typeface="+mn-lt"/>
                  </a:rPr>
                  <a:t>er kjent, kan man finne et eksplisitt uttrykk for </a:t>
                </a: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sz="1200" dirty="0">
                  <a:latin typeface="+mn-lt"/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20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5/2</m:t>
                              </m:r>
                            </m:sup>
                          </m:sSup>
                        </m:num>
                        <m:den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rad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  <m: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p>
                                      <m:f>
                                        <m:fPr>
                                          <m:type m:val="lin"/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ad>
                                    <m:radPr>
                                      <m:degHide m:val="on"/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𝑔h</m:t>
                                          </m:r>
                                        </m:e>
                                        <m:sub>
                                          <m:r>
                                            <a:rPr lang="nb-NO" sz="1200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sub>
                                      </m:sSub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/</m:t>
                                      </m:r>
                                      <m:r>
                                        <a:rPr lang="nb-NO" sz="120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2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384ED4-6C69-4970-8ADF-77B0A30C4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503" y="3078908"/>
                <a:ext cx="3672000" cy="1171988"/>
              </a:xfrm>
              <a:prstGeom prst="rect">
                <a:avLst/>
              </a:prstGeom>
              <a:blipFill>
                <a:blip r:embed="rId5"/>
                <a:stretch>
                  <a:fillRect b="-14737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BAB2830-8F89-DA45-AB33-FD133FB958F1}"/>
              </a:ext>
            </a:extLst>
          </p:cNvPr>
          <p:cNvSpPr txBox="1"/>
          <p:nvPr/>
        </p:nvSpPr>
        <p:spPr>
          <a:xfrm>
            <a:off x="5667568" y="3480236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(10.40)</a:t>
            </a:r>
          </a:p>
        </p:txBody>
      </p:sp>
    </p:spTree>
    <p:extLst>
      <p:ext uri="{BB962C8B-B14F-4D97-AF65-F5344CB8AC3E}">
        <p14:creationId xmlns:p14="http://schemas.microsoft.com/office/powerpoint/2010/main" val="26968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10.5 (Type 2 med ukjent friksjonstap)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Vann strømmer ut av en tank og gjennom et rør som vist</a:t>
                </a:r>
              </a:p>
              <a:p>
                <a:r>
                  <a:rPr lang="nb-NO" dirty="0"/>
                  <a:t>Bruk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=1.00⋅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Sett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dirty="0"/>
                  <a:t> og se bort fra singulærtap</a:t>
                </a:r>
              </a:p>
              <a:p>
                <a:r>
                  <a:rPr lang="nb-NO" dirty="0"/>
                  <a:t>Hva blir vannføringen?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2565000"/>
            <a:ext cx="5817921" cy="2488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3413BB4-2788-E44E-88DB-1414D49C7B90}"/>
                  </a:ext>
                </a:extLst>
              </p:cNvPr>
              <p:cNvSpPr txBox="1"/>
              <p:nvPr/>
            </p:nvSpPr>
            <p:spPr>
              <a:xfrm>
                <a:off x="2451607" y="4949926"/>
                <a:ext cx="1313347" cy="56233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3413BB4-2788-E44E-88DB-1414D49C7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607" y="4949926"/>
                <a:ext cx="1313347" cy="562333"/>
              </a:xfrm>
              <a:prstGeom prst="rect">
                <a:avLst/>
              </a:prstGeom>
              <a:blipFill>
                <a:blip r:embed="rId4"/>
                <a:stretch>
                  <a:fillRect b="-4255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5EBF32-CD53-0848-B80E-2C814C7B8C85}"/>
                  </a:ext>
                </a:extLst>
              </p:cNvPr>
              <p:cNvSpPr txBox="1"/>
              <p:nvPr/>
            </p:nvSpPr>
            <p:spPr>
              <a:xfrm>
                <a:off x="840000" y="4293000"/>
                <a:ext cx="4536559" cy="56547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15EBF32-CD53-0848-B80E-2C814C7B8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00" y="4293000"/>
                <a:ext cx="4536559" cy="565476"/>
              </a:xfrm>
              <a:prstGeom prst="rect">
                <a:avLst/>
              </a:prstGeom>
              <a:blipFill>
                <a:blip r:embed="rId5"/>
                <a:stretch>
                  <a:fillRect b="-2083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928720A-FC97-AB40-A169-36A80DE78593}"/>
                  </a:ext>
                </a:extLst>
              </p:cNvPr>
              <p:cNvSpPr txBox="1"/>
              <p:nvPr/>
            </p:nvSpPr>
            <p:spPr>
              <a:xfrm>
                <a:off x="2593353" y="5597689"/>
                <a:ext cx="1029857" cy="52315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928720A-FC97-AB40-A169-36A80DE78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353" y="5597689"/>
                <a:ext cx="1029857" cy="5231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FDF3A82-5776-2341-AF16-D1B68AD4B310}"/>
                  </a:ext>
                </a:extLst>
              </p:cNvPr>
              <p:cNvSpPr/>
              <p:nvPr/>
            </p:nvSpPr>
            <p:spPr>
              <a:xfrm>
                <a:off x="2691371" y="6238913"/>
                <a:ext cx="893022" cy="49705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FDF3A82-5776-2341-AF16-D1B68AD4B3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371" y="6238913"/>
                <a:ext cx="893022" cy="4970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788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10.5 (Type 2 med ukjent friksjonstap)</a:t>
            </a:r>
            <a:endParaRPr lang="en-US" dirty="0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7483" y="1715601"/>
            <a:ext cx="7014517" cy="5025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E5ECC-B311-4E2C-A42A-499D07EC28B7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4163739" cy="4320000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nb-NO" sz="2000" dirty="0"/>
                  <a:t>Med Moody-diagrammet:</a:t>
                </a:r>
              </a:p>
              <a:p>
                <a:pPr marL="457200" indent="-4572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2000" dirty="0"/>
                  <a:t>Fra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=9.2⋅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=0.0117</m:t>
                    </m:r>
                  </m:oMath>
                </a14:m>
                <a:r>
                  <a:rPr lang="nb-NO" sz="1800" b="0" dirty="0"/>
                  <a:t> </a:t>
                </a:r>
                <a:r>
                  <a:rPr lang="nb-NO" sz="2000" b="0" dirty="0"/>
                  <a:t>ved å gå horisontalt fra høyre til venstre i Moody-diagrammet</a:t>
                </a:r>
              </a:p>
              <a:p>
                <a:pPr marL="457200" indent="-4572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2000" dirty="0"/>
                  <a:t>Fra EL med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=0.0117</m:t>
                    </m:r>
                  </m:oMath>
                </a14:m>
                <a:r>
                  <a:rPr lang="nb-NO" sz="2000" dirty="0"/>
                  <a:t> får vi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=10.81 </m:t>
                    </m:r>
                    <m:r>
                      <m:rPr>
                        <m:sty m:val="p"/>
                      </m:rPr>
                      <a:rPr lang="nb-NO" sz="200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sz="200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200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sz="2000" dirty="0"/>
                  <a:t> og får dermed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=5.4⋅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nb-NO" sz="2000" dirty="0"/>
              </a:p>
              <a:p>
                <a:pPr marL="457200" indent="-4572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2000" dirty="0"/>
                  <a:t>Følger kurven fra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sz="16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=9.2⋅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nb-NO" sz="2000" dirty="0"/>
                  <a:t> til den skjærer riktig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sz="2000" dirty="0"/>
              </a:p>
              <a:p>
                <a:pPr marL="457200" indent="-4572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2000" dirty="0"/>
                  <a:t>Leser av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≈0.012</m:t>
                    </m:r>
                  </m:oMath>
                </a14:m>
                <a:endParaRPr lang="nb-NO" sz="2000" dirty="0"/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Begrenset grafisk nøyaktighet</a:t>
                </a:r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For høye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sz="2000" dirty="0"/>
                  <a:t>: God tilnærming ved å bruke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sz="2000" dirty="0"/>
                  <a:t>-verdi basert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nb-NO" sz="20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13E5ECC-B311-4E2C-A42A-499D07EC28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4163739" cy="4320000"/>
              </a:xfrm>
              <a:blipFill>
                <a:blip r:embed="rId3"/>
                <a:stretch>
                  <a:fillRect l="-3514" t="-1693" r="-4685" b="-166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F45E39-CFD4-441B-BA2C-B77AEE5259BD}"/>
              </a:ext>
            </a:extLst>
          </p:cNvPr>
          <p:cNvCxnSpPr>
            <a:cxnSpLocks/>
          </p:cNvCxnSpPr>
          <p:nvPr/>
        </p:nvCxnSpPr>
        <p:spPr>
          <a:xfrm flipH="1">
            <a:off x="5520000" y="5688000"/>
            <a:ext cx="5918021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18F93F-D286-4C6E-8F04-9C666E332625}"/>
              </a:ext>
            </a:extLst>
          </p:cNvPr>
          <p:cNvSpPr txBox="1"/>
          <p:nvPr/>
        </p:nvSpPr>
        <p:spPr>
          <a:xfrm>
            <a:off x="7388748" y="5739485"/>
            <a:ext cx="287987" cy="36931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B1CFE9-92BA-4692-9B5F-4EDA7561C760}"/>
              </a:ext>
            </a:extLst>
          </p:cNvPr>
          <p:cNvSpPr txBox="1"/>
          <p:nvPr/>
        </p:nvSpPr>
        <p:spPr>
          <a:xfrm>
            <a:off x="9622850" y="5845168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B976D9-8990-4337-B435-F8D55E0235E7}"/>
              </a:ext>
            </a:extLst>
          </p:cNvPr>
          <p:cNvSpPr txBox="1"/>
          <p:nvPr/>
        </p:nvSpPr>
        <p:spPr>
          <a:xfrm>
            <a:off x="10028223" y="5200189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141EB74-4BBF-45BD-8189-158840BC7E6F}"/>
              </a:ext>
            </a:extLst>
          </p:cNvPr>
          <p:cNvCxnSpPr>
            <a:cxnSpLocks/>
          </p:cNvCxnSpPr>
          <p:nvPr/>
        </p:nvCxnSpPr>
        <p:spPr>
          <a:xfrm flipV="1">
            <a:off x="10003591" y="5688000"/>
            <a:ext cx="0" cy="62096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7C52473-0105-46EC-96EC-9EE887CCF686}"/>
              </a:ext>
            </a:extLst>
          </p:cNvPr>
          <p:cNvSpPr/>
          <p:nvPr/>
        </p:nvSpPr>
        <p:spPr>
          <a:xfrm>
            <a:off x="9970168" y="5655916"/>
            <a:ext cx="1467853" cy="32084"/>
          </a:xfrm>
          <a:custGeom>
            <a:avLst/>
            <a:gdLst>
              <a:gd name="connsiteX0" fmla="*/ 1467853 w 1467853"/>
              <a:gd name="connsiteY0" fmla="*/ 24063 h 32084"/>
              <a:gd name="connsiteX1" fmla="*/ 505327 w 1467853"/>
              <a:gd name="connsiteY1" fmla="*/ 32084 h 32084"/>
              <a:gd name="connsiteX2" fmla="*/ 224590 w 1467853"/>
              <a:gd name="connsiteY2" fmla="*/ 16042 h 32084"/>
              <a:gd name="connsiteX3" fmla="*/ 0 w 1467853"/>
              <a:gd name="connsiteY3" fmla="*/ 0 h 32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7853" h="32084">
                <a:moveTo>
                  <a:pt x="1467853" y="24063"/>
                </a:moveTo>
                <a:lnTo>
                  <a:pt x="505327" y="32084"/>
                </a:lnTo>
                <a:cubicBezTo>
                  <a:pt x="298116" y="30747"/>
                  <a:pt x="224590" y="16042"/>
                  <a:pt x="224590" y="16042"/>
                </a:cubicBezTo>
                <a:lnTo>
                  <a:pt x="0" y="0"/>
                </a:lnTo>
              </a:path>
            </a:pathLst>
          </a:cu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8D26A92-CED4-42E4-8A26-F3C8B7A3CF9C}"/>
              </a:ext>
            </a:extLst>
          </p:cNvPr>
          <p:cNvCxnSpPr>
            <a:cxnSpLocks/>
          </p:cNvCxnSpPr>
          <p:nvPr/>
        </p:nvCxnSpPr>
        <p:spPr>
          <a:xfrm flipH="1">
            <a:off x="5520000" y="5655916"/>
            <a:ext cx="4483592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E455F7A-D614-4330-92EB-64185874068E}"/>
              </a:ext>
            </a:extLst>
          </p:cNvPr>
          <p:cNvSpPr txBox="1"/>
          <p:nvPr/>
        </p:nvSpPr>
        <p:spPr>
          <a:xfrm>
            <a:off x="5636608" y="5200189"/>
            <a:ext cx="288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0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10.5 (Type 2 med ukjent friksjonstap)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vannføringen?</a:t>
                </a:r>
              </a:p>
              <a:p>
                <a:r>
                  <a:rPr lang="nb-NO" dirty="0"/>
                  <a:t>Energilikningen blir</a:t>
                </a:r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Kombinerer med </a:t>
                </a:r>
                <a:r>
                  <a:rPr lang="nb-NO" dirty="0" err="1"/>
                  <a:t>Darcy-Weisbach</a:t>
                </a:r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04" y="4845520"/>
            <a:ext cx="4247750" cy="181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/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/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/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/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4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/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6CC604E-CE94-4E03-8037-A854635EE907}"/>
              </a:ext>
            </a:extLst>
          </p:cNvPr>
          <p:cNvCxnSpPr/>
          <p:nvPr/>
        </p:nvCxnSpPr>
        <p:spPr>
          <a:xfrm flipV="1">
            <a:off x="8688000" y="1917000"/>
            <a:ext cx="1872000" cy="504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2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10.5 (Type 2 med ukjent friksjonstap)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EL + </a:t>
                </a:r>
                <a:r>
                  <a:rPr lang="nb-NO" dirty="0" err="1"/>
                  <a:t>Darcy-Weisbach</a:t>
                </a:r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Setter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inn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To likninger med to ukjente – må løses numerisk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04" y="4845520"/>
            <a:ext cx="4247750" cy="181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/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/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/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/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4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/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C125EFD-163B-4226-9F2B-194DBBF53CEA}"/>
              </a:ext>
            </a:extLst>
          </p:cNvPr>
          <p:cNvCxnSpPr/>
          <p:nvPr/>
        </p:nvCxnSpPr>
        <p:spPr>
          <a:xfrm>
            <a:off x="8904000" y="3861000"/>
            <a:ext cx="792000" cy="72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A0B2A2-C022-4EA3-B32B-EFE5857FEEFB}"/>
              </a:ext>
            </a:extLst>
          </p:cNvPr>
          <p:cNvCxnSpPr/>
          <p:nvPr/>
        </p:nvCxnSpPr>
        <p:spPr>
          <a:xfrm flipV="1">
            <a:off x="8688000" y="1917000"/>
            <a:ext cx="1872000" cy="504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47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10.5 (Type 2 med ukjent friksjonstap)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r>
                                    <a:rPr lang="nb-NO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8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Begynn med å gjette på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ved å anta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⟹∞</m:t>
                    </m:r>
                  </m:oMath>
                </a14:m>
                <a:r>
                  <a:rPr lang="nb-NO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=9.2⋅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nb-NO" dirty="0"/>
                  <a:t>)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nb-NO" sz="180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  <m:t>10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nb-NO" sz="1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f>
                                                <m:fPr>
                                                  <m:type m:val="lin"/>
                                                  <m:ctrlPr>
                                                    <a:rPr lang="nb-NO" sz="1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sSub>
                                                    <m:sSubPr>
                                                      <m:ctrlPr>
                                                        <a:rPr lang="nb-NO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nb-NO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nb-NO" sz="1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𝑠</m:t>
                                                      </m:r>
                                                    </m:sub>
                                                  </m:sSub>
                                                </m:num>
                                                <m:den>
                                                  <m:r>
                                                    <a:rPr lang="nb-NO" sz="1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𝐷</m:t>
                                                  </m:r>
                                                </m:den>
                                              </m:f>
                                            </m:num>
                                            <m:den>
                                              <m:r>
                                                <a:rPr lang="nb-NO" sz="1800" i="1">
                                                  <a:latin typeface="Cambria Math" panose="02040503050406030204" pitchFamily="18" charset="0"/>
                                                </a:rPr>
                                                <m:t>3.7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=0.0117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43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04" y="4845520"/>
            <a:ext cx="4247750" cy="181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/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/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/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/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4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/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8053AE13-CE5E-4F82-A05F-5C32C64C41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000" y="5081388"/>
            <a:ext cx="3292733" cy="1563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1AC410E-421F-4FF7-9B01-D1AF0654C623}"/>
              </a:ext>
            </a:extLst>
          </p:cNvPr>
          <p:cNvSpPr/>
          <p:nvPr/>
        </p:nvSpPr>
        <p:spPr>
          <a:xfrm>
            <a:off x="1737591" y="5713496"/>
            <a:ext cx="2354169" cy="1496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2B0BCF-9A4D-4945-9BBC-AB8AD9A3C69F}"/>
              </a:ext>
            </a:extLst>
          </p:cNvPr>
          <p:cNvCxnSpPr/>
          <p:nvPr/>
        </p:nvCxnSpPr>
        <p:spPr>
          <a:xfrm>
            <a:off x="8904000" y="3861000"/>
            <a:ext cx="792000" cy="72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D4CDFC7-2B9B-4D56-99E6-990DE593B799}"/>
              </a:ext>
            </a:extLst>
          </p:cNvPr>
          <p:cNvCxnSpPr/>
          <p:nvPr/>
        </p:nvCxnSpPr>
        <p:spPr>
          <a:xfrm flipV="1">
            <a:off x="8688000" y="1917000"/>
            <a:ext cx="1872000" cy="504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37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10.5 (Type 2 med ukjent friksjonstap)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Gjetning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basert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å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ruhet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=0.0117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20 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8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r>
                                    <a:rPr lang="nb-NO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8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800" dirty="0"/>
              </a:p>
              <a:p>
                <a:pPr>
                  <a:lnSpc>
                    <a:spcPct val="100000"/>
                  </a:lnSpc>
                </a:pPr>
                <a:r>
                  <a:rPr lang="nb-NO" sz="1800" dirty="0"/>
                  <a:t>Fra EL med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=0.0117</m:t>
                    </m:r>
                  </m:oMath>
                </a14:m>
                <a:r>
                  <a:rPr lang="nb-NO" sz="1800" dirty="0"/>
                  <a:t> får vi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=10.81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sz="1800" dirty="0"/>
              </a:p>
              <a:p>
                <a:pPr>
                  <a:lnSpc>
                    <a:spcPct val="100000"/>
                  </a:lnSpc>
                </a:pPr>
                <a:r>
                  <a:rPr lang="nb-NO" sz="1800" dirty="0"/>
                  <a:t>Fra C-W med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=10.81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sz="1800" dirty="0"/>
                  <a:t> får vi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=0.0121</m:t>
                    </m:r>
                  </m:oMath>
                </a14:m>
                <a:endParaRPr lang="nb-NO" sz="1800" dirty="0"/>
              </a:p>
              <a:p>
                <a:pPr>
                  <a:lnSpc>
                    <a:spcPct val="100000"/>
                  </a:lnSpc>
                </a:pPr>
                <a:r>
                  <a:rPr lang="nb-NO" sz="1800" dirty="0"/>
                  <a:t>Fra EL med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=0.01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21</m:t>
                    </m:r>
                  </m:oMath>
                </a14:m>
                <a:r>
                  <a:rPr lang="nb-NO" sz="1800" dirty="0"/>
                  <a:t> får vi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=10.71 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sz="180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sz="1800" dirty="0"/>
              </a:p>
              <a:p>
                <a:pPr>
                  <a:lnSpc>
                    <a:spcPct val="100000"/>
                  </a:lnSpc>
                </a:pPr>
                <a:r>
                  <a:rPr lang="nb-NO" sz="1800" dirty="0"/>
                  <a:t>Fra C-W med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=10.71 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sz="180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sz="1800" dirty="0"/>
                  <a:t> får vi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=0.0122</m:t>
                    </m:r>
                  </m:oMath>
                </a14:m>
                <a:endParaRPr lang="nb-NO" sz="1800" dirty="0"/>
              </a:p>
              <a:p>
                <a:pPr>
                  <a:lnSpc>
                    <a:spcPct val="100000"/>
                  </a:lnSpc>
                </a:pPr>
                <a:r>
                  <a:rPr lang="nb-NO" sz="1800" dirty="0"/>
                  <a:t>Fra EL med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=0.01</m:t>
                    </m:r>
                    <m:r>
                      <a:rPr lang="nb-NO" sz="180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nb-NO" sz="1800" dirty="0"/>
                  <a:t> får vi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=10.70 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sz="180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sz="1800" dirty="0"/>
              </a:p>
              <a:p>
                <a:pPr>
                  <a:lnSpc>
                    <a:spcPct val="100000"/>
                  </a:lnSpc>
                </a:pPr>
                <a:r>
                  <a:rPr lang="nb-NO" sz="1800" dirty="0"/>
                  <a:t>Fra C-W med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=10.70 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sz="180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sz="1800" dirty="0"/>
                  <a:t> får vi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=0.0122</m:t>
                    </m:r>
                  </m:oMath>
                </a14:m>
                <a:endParaRPr lang="nb-NO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503" b="-108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04" y="4845520"/>
            <a:ext cx="4247750" cy="181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/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/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/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/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4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/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8E133F0-A06C-4095-A995-5172743CD98E}"/>
              </a:ext>
            </a:extLst>
          </p:cNvPr>
          <p:cNvSpPr/>
          <p:nvPr/>
        </p:nvSpPr>
        <p:spPr>
          <a:xfrm>
            <a:off x="4451684" y="1997242"/>
            <a:ext cx="919926" cy="609600"/>
          </a:xfrm>
          <a:custGeom>
            <a:avLst/>
            <a:gdLst>
              <a:gd name="connsiteX0" fmla="*/ 753979 w 919926"/>
              <a:gd name="connsiteY0" fmla="*/ 0 h 609600"/>
              <a:gd name="connsiteX1" fmla="*/ 866274 w 919926"/>
              <a:gd name="connsiteY1" fmla="*/ 320842 h 609600"/>
              <a:gd name="connsiteX2" fmla="*/ 0 w 919926"/>
              <a:gd name="connsiteY2" fmla="*/ 609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9926" h="609600">
                <a:moveTo>
                  <a:pt x="753979" y="0"/>
                </a:moveTo>
                <a:cubicBezTo>
                  <a:pt x="872958" y="109621"/>
                  <a:pt x="991937" y="219242"/>
                  <a:pt x="866274" y="320842"/>
                </a:cubicBezTo>
                <a:cubicBezTo>
                  <a:pt x="740611" y="422442"/>
                  <a:pt x="370305" y="516021"/>
                  <a:pt x="0" y="609600"/>
                </a:cubicBezTo>
              </a:path>
            </a:pathLst>
          </a:custGeom>
          <a:noFill/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07AEAC0-B53C-496C-BCE2-DBDCBD4B7FC9}"/>
              </a:ext>
            </a:extLst>
          </p:cNvPr>
          <p:cNvSpPr/>
          <p:nvPr/>
        </p:nvSpPr>
        <p:spPr>
          <a:xfrm>
            <a:off x="4524375" y="2819400"/>
            <a:ext cx="854761" cy="733425"/>
          </a:xfrm>
          <a:custGeom>
            <a:avLst/>
            <a:gdLst>
              <a:gd name="connsiteX0" fmla="*/ 0 w 854761"/>
              <a:gd name="connsiteY0" fmla="*/ 0 h 733425"/>
              <a:gd name="connsiteX1" fmla="*/ 714375 w 854761"/>
              <a:gd name="connsiteY1" fmla="*/ 190500 h 733425"/>
              <a:gd name="connsiteX2" fmla="*/ 838200 w 854761"/>
              <a:gd name="connsiteY2" fmla="*/ 542925 h 733425"/>
              <a:gd name="connsiteX3" fmla="*/ 485775 w 854761"/>
              <a:gd name="connsiteY3" fmla="*/ 733425 h 73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761" h="733425">
                <a:moveTo>
                  <a:pt x="0" y="0"/>
                </a:moveTo>
                <a:cubicBezTo>
                  <a:pt x="287337" y="50006"/>
                  <a:pt x="574675" y="100013"/>
                  <a:pt x="714375" y="190500"/>
                </a:cubicBezTo>
                <a:cubicBezTo>
                  <a:pt x="854075" y="280987"/>
                  <a:pt x="876300" y="452438"/>
                  <a:pt x="838200" y="542925"/>
                </a:cubicBezTo>
                <a:cubicBezTo>
                  <a:pt x="800100" y="633412"/>
                  <a:pt x="642937" y="683418"/>
                  <a:pt x="485775" y="733425"/>
                </a:cubicBezTo>
              </a:path>
            </a:pathLst>
          </a:custGeom>
          <a:noFill/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F2C8ADE-2B70-46BC-AE6F-BB3EFAA2610D}"/>
              </a:ext>
            </a:extLst>
          </p:cNvPr>
          <p:cNvSpPr/>
          <p:nvPr/>
        </p:nvSpPr>
        <p:spPr>
          <a:xfrm>
            <a:off x="5668619" y="5445001"/>
            <a:ext cx="283381" cy="861762"/>
          </a:xfrm>
          <a:custGeom>
            <a:avLst/>
            <a:gdLst>
              <a:gd name="connsiteX0" fmla="*/ 0 w 854761"/>
              <a:gd name="connsiteY0" fmla="*/ 0 h 733425"/>
              <a:gd name="connsiteX1" fmla="*/ 714375 w 854761"/>
              <a:gd name="connsiteY1" fmla="*/ 190500 h 733425"/>
              <a:gd name="connsiteX2" fmla="*/ 838200 w 854761"/>
              <a:gd name="connsiteY2" fmla="*/ 542925 h 733425"/>
              <a:gd name="connsiteX3" fmla="*/ 485775 w 854761"/>
              <a:gd name="connsiteY3" fmla="*/ 733425 h 733425"/>
              <a:gd name="connsiteX0" fmla="*/ 0 w 854761"/>
              <a:gd name="connsiteY0" fmla="*/ 0 h 861762"/>
              <a:gd name="connsiteX1" fmla="*/ 714375 w 854761"/>
              <a:gd name="connsiteY1" fmla="*/ 190500 h 861762"/>
              <a:gd name="connsiteX2" fmla="*/ 838200 w 854761"/>
              <a:gd name="connsiteY2" fmla="*/ 542925 h 861762"/>
              <a:gd name="connsiteX3" fmla="*/ 4512 w 854761"/>
              <a:gd name="connsiteY3" fmla="*/ 861762 h 86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761" h="861762">
                <a:moveTo>
                  <a:pt x="0" y="0"/>
                </a:moveTo>
                <a:cubicBezTo>
                  <a:pt x="287337" y="50006"/>
                  <a:pt x="574675" y="100013"/>
                  <a:pt x="714375" y="190500"/>
                </a:cubicBezTo>
                <a:cubicBezTo>
                  <a:pt x="854075" y="280987"/>
                  <a:pt x="876300" y="452438"/>
                  <a:pt x="838200" y="542925"/>
                </a:cubicBezTo>
                <a:cubicBezTo>
                  <a:pt x="800100" y="633412"/>
                  <a:pt x="161674" y="811755"/>
                  <a:pt x="4512" y="861762"/>
                </a:cubicBezTo>
              </a:path>
            </a:pathLst>
          </a:custGeom>
          <a:noFill/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A93185-48BA-4B7F-BF43-9A7AC506A683}"/>
              </a:ext>
            </a:extLst>
          </p:cNvPr>
          <p:cNvSpPr txBox="1"/>
          <p:nvPr/>
        </p:nvSpPr>
        <p:spPr>
          <a:xfrm>
            <a:off x="6096000" y="5733000"/>
            <a:ext cx="6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OK!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CCB3D94-3E07-47FF-A7BD-29265D33C328}"/>
              </a:ext>
            </a:extLst>
          </p:cNvPr>
          <p:cNvCxnSpPr/>
          <p:nvPr/>
        </p:nvCxnSpPr>
        <p:spPr>
          <a:xfrm>
            <a:off x="8904000" y="3861000"/>
            <a:ext cx="792000" cy="72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9FEAE61-DEF0-40D7-AE27-7A4D5890B624}"/>
              </a:ext>
            </a:extLst>
          </p:cNvPr>
          <p:cNvCxnSpPr/>
          <p:nvPr/>
        </p:nvCxnSpPr>
        <p:spPr>
          <a:xfrm flipV="1">
            <a:off x="8688000" y="1917000"/>
            <a:ext cx="1872000" cy="504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BE71CE0-73ED-40EB-9120-7C6CC77365AB}"/>
              </a:ext>
            </a:extLst>
          </p:cNvPr>
          <p:cNvSpPr txBox="1"/>
          <p:nvPr/>
        </p:nvSpPr>
        <p:spPr>
          <a:xfrm>
            <a:off x="5366614" y="2878335"/>
            <a:ext cx="1075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Iterasjoner</a:t>
            </a:r>
          </a:p>
        </p:txBody>
      </p:sp>
    </p:spTree>
    <p:extLst>
      <p:ext uri="{BB962C8B-B14F-4D97-AF65-F5344CB8AC3E}">
        <p14:creationId xmlns:p14="http://schemas.microsoft.com/office/powerpoint/2010/main" val="144378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10.5 (Type 2 med ukjent friksjonstap)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nb-NO" dirty="0"/>
                  <a:t>Numerisk løsning har gitt hastigheten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=10.70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=0.0122</m:t>
                    </m:r>
                  </m:oMath>
                </a14:m>
                <a:endParaRPr lang="nb-NO" dirty="0"/>
              </a:p>
              <a:p>
                <a:pPr>
                  <a:lnSpc>
                    <a:spcPct val="100000"/>
                  </a:lnSpc>
                </a:pPr>
                <a:r>
                  <a:rPr lang="nb-NO" dirty="0"/>
                  <a:t>Vi får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=2.10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83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404" y="4845520"/>
            <a:ext cx="4247750" cy="181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/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6ACF5A-1A01-4EDD-8AC6-5AE3DCC3F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607" y="2174188"/>
                <a:ext cx="1313347" cy="562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/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E916B2-3941-4BF0-8AA2-1BFA7712A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00" y="1517262"/>
                <a:ext cx="4536559" cy="5654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/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2EFA4B-2117-4DC6-87AD-D14B54043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7353" y="2821951"/>
                <a:ext cx="1029857" cy="5231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/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40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805C68-822A-414F-9B97-3CFF4F423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4" y="4078301"/>
                <a:ext cx="2664000" cy="6491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/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A98133D-CCAB-4055-BE6D-79D4C03F38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5371" y="3463175"/>
                <a:ext cx="893022" cy="4970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13550F-B3CC-43B4-8C58-636937F05D7C}"/>
              </a:ext>
            </a:extLst>
          </p:cNvPr>
          <p:cNvCxnSpPr/>
          <p:nvPr/>
        </p:nvCxnSpPr>
        <p:spPr>
          <a:xfrm>
            <a:off x="8904000" y="3861000"/>
            <a:ext cx="792000" cy="720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41E59D-51CF-400D-953C-707CECD38711}"/>
              </a:ext>
            </a:extLst>
          </p:cNvPr>
          <p:cNvCxnSpPr/>
          <p:nvPr/>
        </p:nvCxnSpPr>
        <p:spPr>
          <a:xfrm flipV="1">
            <a:off x="8688000" y="1917000"/>
            <a:ext cx="1872000" cy="504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F4FC683-F818-4B4A-9AD7-B252EF313DE9}"/>
              </a:ext>
            </a:extLst>
          </p:cNvPr>
          <p:cNvCxnSpPr>
            <a:cxnSpLocks/>
          </p:cNvCxnSpPr>
          <p:nvPr/>
        </p:nvCxnSpPr>
        <p:spPr>
          <a:xfrm flipH="1">
            <a:off x="9668954" y="3083529"/>
            <a:ext cx="52773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2FBEA0E-CFE1-4048-93A3-B7BB6D686295}"/>
                  </a:ext>
                </a:extLst>
              </p:cNvPr>
              <p:cNvSpPr/>
              <p:nvPr/>
            </p:nvSpPr>
            <p:spPr>
              <a:xfrm>
                <a:off x="10154507" y="2931623"/>
                <a:ext cx="196329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sz="1400" dirty="0"/>
                  <a:t> fra numerisk løsning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2FBEA0E-CFE1-4048-93A3-B7BB6D6862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4507" y="2931623"/>
                <a:ext cx="1963294" cy="307777"/>
              </a:xfrm>
              <a:prstGeom prst="rect">
                <a:avLst/>
              </a:prstGeom>
              <a:blipFill>
                <a:blip r:embed="rId9"/>
                <a:stretch>
                  <a:fillRect t="-4000" r="-311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854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DD3FF-C6CB-4305-A3D5-09D603E9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 gjerne en kikk på </a:t>
            </a:r>
            <a:r>
              <a:rPr lang="nb-NO" dirty="0" err="1"/>
              <a:t>Oblig</a:t>
            </a:r>
            <a:r>
              <a:rPr lang="nb-NO" dirty="0"/>
              <a:t> 2–2020, oppgave 2a–2d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1B965F4-8DDD-461D-94B4-E136AA26A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3338" y="2862104"/>
            <a:ext cx="5111750" cy="219583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905DEC-41AF-4E8F-BBDE-E68B5AA3FC1D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708025" y="2059840"/>
            <a:ext cx="5111750" cy="38003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756531-BF68-46E0-8A48-00B4F37A0D72}"/>
              </a:ext>
            </a:extLst>
          </p:cNvPr>
          <p:cNvSpPr txBox="1"/>
          <p:nvPr/>
        </p:nvSpPr>
        <p:spPr>
          <a:xfrm>
            <a:off x="2496000" y="2277000"/>
            <a:ext cx="93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Type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AC853C-BDD3-4346-A940-3683373F044C}"/>
              </a:ext>
            </a:extLst>
          </p:cNvPr>
          <p:cNvSpPr txBox="1"/>
          <p:nvPr/>
        </p:nvSpPr>
        <p:spPr>
          <a:xfrm>
            <a:off x="8215263" y="4232270"/>
            <a:ext cx="93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Type </a:t>
            </a:r>
            <a:r>
              <a:rPr lang="nb-NO" sz="1600" dirty="0" err="1">
                <a:solidFill>
                  <a:srgbClr val="FF0000"/>
                </a:solidFill>
              </a:rPr>
              <a:t>X</a:t>
            </a:r>
            <a:endParaRPr lang="nb-NO" sz="1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B72F27-A7BC-451A-B216-B4E0E198AABB}"/>
              </a:ext>
            </a:extLst>
          </p:cNvPr>
          <p:cNvSpPr txBox="1"/>
          <p:nvPr/>
        </p:nvSpPr>
        <p:spPr>
          <a:xfrm>
            <a:off x="8184000" y="2822690"/>
            <a:ext cx="93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Type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BBB48F-AB49-4824-9F6C-960CC323F56C}"/>
              </a:ext>
            </a:extLst>
          </p:cNvPr>
          <p:cNvSpPr txBox="1"/>
          <p:nvPr/>
        </p:nvSpPr>
        <p:spPr>
          <a:xfrm>
            <a:off x="8184000" y="3527480"/>
            <a:ext cx="93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Type 3</a:t>
            </a:r>
          </a:p>
        </p:txBody>
      </p:sp>
    </p:spTree>
    <p:extLst>
      <p:ext uri="{BB962C8B-B14F-4D97-AF65-F5344CB8AC3E}">
        <p14:creationId xmlns:p14="http://schemas.microsoft.com/office/powerpoint/2010/main" val="141167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3254</Words>
  <Application>Microsoft Macintosh PowerPoint</Application>
  <PresentationFormat>Widescreen</PresentationFormat>
  <Paragraphs>552</Paragraphs>
  <Slides>57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Calibri</vt:lpstr>
      <vt:lpstr>Cambria Math</vt:lpstr>
      <vt:lpstr>NMBU 16:9</vt:lpstr>
      <vt:lpstr>15 – Rørstrømning 2</vt:lpstr>
      <vt:lpstr>15 – Rørstrømning 2</vt:lpstr>
      <vt:lpstr>Agenda</vt:lpstr>
      <vt:lpstr>Friksjontap for laminær rørstrøm kan regnes ut med  formel 10.33 i EFM</vt:lpstr>
      <vt:lpstr>Friksjontap for laminær rørstrøm kan regnes ut med  formel 10.12 i EFM (Darcy-Weisbach)</vt:lpstr>
      <vt:lpstr>Friksjonsfaktoren for laminær rørstrøm er gitt ved forholdet  mellom skjærkrefter og bevegelseskrefter</vt:lpstr>
      <vt:lpstr>Friksjonsfaktoren er proporsjonal med (∼) 1/Re for  laminær, fullt utviklet rørstrømning</vt:lpstr>
      <vt:lpstr>Friksjonsfaktoren kan skrives som en konstant (et tall) ganger 1/Re</vt:lpstr>
      <vt:lpstr>Oppgave: Kombiner 10.33 med 10.12 og for å finne  konstanten ‘Konst.’ i f = Konst./Re. </vt:lpstr>
      <vt:lpstr>Løsning: Friksjonsfaktoren f for laminær, fullt utviklet  rørstrømning er ...</vt:lpstr>
      <vt:lpstr>Løsning: Friksjonsfaktoren f for laminær, fullt utviklet  rørstrømning er f =64/Re</vt:lpstr>
      <vt:lpstr>Oppgave: EFM Eksempel 10.2</vt:lpstr>
      <vt:lpstr>Oppgave: EFM Eksempel 10.2</vt:lpstr>
      <vt:lpstr>Løsning: EFM Eksempel 10.2 (D-W likning)</vt:lpstr>
      <vt:lpstr>Løsning: EFM Eksempel 10.2 (D-W likning)</vt:lpstr>
      <vt:lpstr>Løsning: EFM Eksempel 10.2 (likning 10.33)</vt:lpstr>
      <vt:lpstr>Agenda</vt:lpstr>
      <vt:lpstr>For turbulent strømning regnes f ut ved iterasjon (Likn. 10.37)</vt:lpstr>
      <vt:lpstr>For turbulent strømning regnes f ut ved iterasjon (Likn. 10.37)</vt:lpstr>
      <vt:lpstr>For turbulent strømning regnes f ut ved iterasjon (Likn. 10.37)</vt:lpstr>
      <vt:lpstr>Ruhet gjør at friksjonen i røret øker</vt:lpstr>
      <vt:lpstr>Friksjonsfaktoren som funksjon av Re for glatte rør (ingen ruhet)</vt:lpstr>
      <vt:lpstr>Friksjonsfaktoren som funksjon av Re og ruhet (Fig. 10.13)</vt:lpstr>
      <vt:lpstr>Friksjonsfaktoren som funksjon av Re og ruhet (Fig. 10.13)</vt:lpstr>
      <vt:lpstr>Friksjonsfaktoren som funksjon av Re og ruhet (Fig. 10.13)</vt:lpstr>
      <vt:lpstr>Når Re overstiger en viss verdi blir f uavhengig av Re</vt:lpstr>
      <vt:lpstr>Moodydiagramet brukes til å finne f ved gitt Re og relativ ruhet k_s/D</vt:lpstr>
      <vt:lpstr>Moodydiagramet brukes til å finne f ved gitt Re og relativ ruhet k_s/D</vt:lpstr>
      <vt:lpstr>Moody diagram</vt:lpstr>
      <vt:lpstr>Moody diagram</vt:lpstr>
      <vt:lpstr>Moody diagram</vt:lpstr>
      <vt:lpstr>Moody diagram</vt:lpstr>
      <vt:lpstr>Moody diagram</vt:lpstr>
      <vt:lpstr>Moody diagram</vt:lpstr>
      <vt:lpstr>Hvordan finne f gitt volumstrøm Q og relative ruhet k_s/D </vt:lpstr>
      <vt:lpstr>Hvordan finne f gitt volumstrøm Q og relative ruhet k_s/D </vt:lpstr>
      <vt:lpstr>Hvordan finne f gitt volumstrøm Q og relative ruhet k_s/D </vt:lpstr>
      <vt:lpstr>Hvordan finne f gitt volumstrøm Q og relative ruhet k_s/D </vt:lpstr>
      <vt:lpstr>Oppgave: EFM Eksempel 10.3</vt:lpstr>
      <vt:lpstr>Løsning: EFM Eksempel 10.3</vt:lpstr>
      <vt:lpstr>Løsning: EFM Eksempel 10.3</vt:lpstr>
      <vt:lpstr>Alternativ metode (formel for f): EFM Eksempel 10.3</vt:lpstr>
      <vt:lpstr>Løsning: EFM Eksempel 10.3</vt:lpstr>
      <vt:lpstr>EFM Eksempel 10.4 (Type 2 med kjent friksjonstap)</vt:lpstr>
      <vt:lpstr>EFM Eksempel 10.4 (Type 2 med kjent friksjonstap)</vt:lpstr>
      <vt:lpstr>EFM Eksempel 10.4 (Type 2 med kjent friksjonstap)</vt:lpstr>
      <vt:lpstr>EFM Eksempel 10.4 (Type 2 med kjent friksjonstap)</vt:lpstr>
      <vt:lpstr>EFM Eksempel 10.4 (Type 2 med kjent friksjonstap)</vt:lpstr>
      <vt:lpstr>EFM Eksempel 10.5 (Type 2 med ukjent friksjonstap)</vt:lpstr>
      <vt:lpstr>EFM Eksempel 10.5 (Type 2 med ukjent friksjonstap)</vt:lpstr>
      <vt:lpstr>EFM Eksempel 10.5 (Type 2 med ukjent friksjonstap)</vt:lpstr>
      <vt:lpstr>EFM Eksempel 10.5 (Type 2 med ukjent friksjonstap)</vt:lpstr>
      <vt:lpstr>EFM Eksempel 10.5 (Type 2 med ukjent friksjonstap)</vt:lpstr>
      <vt:lpstr>EFM Eksempel 10.5 (Type 2 med ukjent friksjonstap)</vt:lpstr>
      <vt:lpstr>EFM Eksempel 10.5 (Type 2 med ukjent friksjonstap)</vt:lpstr>
      <vt:lpstr>Ta gjerne en kikk på Oblig 2–2020, oppgave 2a–2d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2022-03-16T12:16:43Z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2019-09-12T08:41:27.5001825Z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3af6cca7-19aa-4447-bb02-3e6c3cb26aba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