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62"/>
  </p:notesMasterIdLst>
  <p:sldIdLst>
    <p:sldId id="262" r:id="rId2"/>
    <p:sldId id="302" r:id="rId3"/>
    <p:sldId id="410" r:id="rId4"/>
    <p:sldId id="412" r:id="rId5"/>
    <p:sldId id="386" r:id="rId6"/>
    <p:sldId id="394" r:id="rId7"/>
    <p:sldId id="423" r:id="rId8"/>
    <p:sldId id="446" r:id="rId9"/>
    <p:sldId id="447" r:id="rId10"/>
    <p:sldId id="424" r:id="rId11"/>
    <p:sldId id="448" r:id="rId12"/>
    <p:sldId id="449" r:id="rId13"/>
    <p:sldId id="450" r:id="rId14"/>
    <p:sldId id="367" r:id="rId15"/>
    <p:sldId id="451" r:id="rId16"/>
    <p:sldId id="452" r:id="rId17"/>
    <p:sldId id="454" r:id="rId18"/>
    <p:sldId id="455" r:id="rId19"/>
    <p:sldId id="456" r:id="rId20"/>
    <p:sldId id="453" r:id="rId21"/>
    <p:sldId id="457" r:id="rId22"/>
    <p:sldId id="458" r:id="rId23"/>
    <p:sldId id="459" r:id="rId24"/>
    <p:sldId id="460" r:id="rId25"/>
    <p:sldId id="461" r:id="rId26"/>
    <p:sldId id="462" r:id="rId27"/>
    <p:sldId id="463" r:id="rId28"/>
    <p:sldId id="464" r:id="rId29"/>
    <p:sldId id="465" r:id="rId30"/>
    <p:sldId id="466" r:id="rId31"/>
    <p:sldId id="398" r:id="rId32"/>
    <p:sldId id="467" r:id="rId33"/>
    <p:sldId id="468" r:id="rId34"/>
    <p:sldId id="469" r:id="rId35"/>
    <p:sldId id="470" r:id="rId36"/>
    <p:sldId id="471" r:id="rId37"/>
    <p:sldId id="472" r:id="rId38"/>
    <p:sldId id="473" r:id="rId39"/>
    <p:sldId id="395" r:id="rId40"/>
    <p:sldId id="475" r:id="rId41"/>
    <p:sldId id="476" r:id="rId42"/>
    <p:sldId id="477" r:id="rId43"/>
    <p:sldId id="433" r:id="rId44"/>
    <p:sldId id="478" r:id="rId45"/>
    <p:sldId id="479" r:id="rId46"/>
    <p:sldId id="399" r:id="rId47"/>
    <p:sldId id="373" r:id="rId48"/>
    <p:sldId id="434" r:id="rId49"/>
    <p:sldId id="435" r:id="rId50"/>
    <p:sldId id="375" r:id="rId51"/>
    <p:sldId id="437" r:id="rId52"/>
    <p:sldId id="400" r:id="rId53"/>
    <p:sldId id="438" r:id="rId54"/>
    <p:sldId id="439" r:id="rId55"/>
    <p:sldId id="440" r:id="rId56"/>
    <p:sldId id="442" r:id="rId57"/>
    <p:sldId id="443" r:id="rId58"/>
    <p:sldId id="444" r:id="rId59"/>
    <p:sldId id="445" r:id="rId60"/>
    <p:sldId id="270" r:id="rId6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>
      <p:cViewPr varScale="1">
        <p:scale>
          <a:sx n="118" d="100"/>
          <a:sy n="118" d="100"/>
        </p:scale>
        <p:origin x="232" y="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20.03.2022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kdusling.github.io/teaching/Applied-Fluids/Notes/FrictionLosses" TargetMode="External"/><Relationship Id="rId11" Type="http://schemas.openxmlformats.org/officeDocument/2006/relationships/hyperlink" Target="https://theconversation.com/the-keystone-xl-pipeline-debate-is-over-but-our-infrastructure-needs-are-not-50358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1.jpg"/><Relationship Id="rId4" Type="http://schemas.openxmlformats.org/officeDocument/2006/relationships/hyperlink" Target="https://www.flowvis.org/2018/04/26/phil-nystrom-best-of-web-2/" TargetMode="External"/><Relationship Id="rId9" Type="http://schemas.openxmlformats.org/officeDocument/2006/relationships/hyperlink" Target="http://diy.stackexchange.com/questions/39847/which-way-does-the-air-flow-through-my-furnac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owvis.org/2018/04/26/phil-nystrom-best-of-web-2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kdusling.github.io/teaching/Applied-Fluids/Notes/FrictionLosses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3.jpeg"/><Relationship Id="rId7" Type="http://schemas.openxmlformats.org/officeDocument/2006/relationships/image" Target="../media/image66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0.png"/><Relationship Id="rId5" Type="http://schemas.openxmlformats.org/officeDocument/2006/relationships/image" Target="../media/image64.png"/><Relationship Id="rId4" Type="http://schemas.openxmlformats.org/officeDocument/2006/relationships/image" Target="../media/image6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dusling.github.io/teaching/Applied-Fluids/Notes/FrictionLosses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6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3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9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iy.stackexchange.com/questions/39847/which-way-does-the-air-flow-through-my-furnac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diy.stackexchange.com/questions/39847/which-way-does-the-air-flow-through-my-furnace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png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73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png"/><Relationship Id="rId5" Type="http://schemas.openxmlformats.org/officeDocument/2006/relationships/image" Target="../media/image73.png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60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1.png"/><Relationship Id="rId5" Type="http://schemas.openxmlformats.org/officeDocument/2006/relationships/image" Target="../media/image13.jpeg"/><Relationship Id="rId4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5.png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the-keystone-xl-pipeline-debate-is-over-but-our-infrastructure-needs-are-not-50358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86.jpeg"/><Relationship Id="rId7" Type="http://schemas.openxmlformats.org/officeDocument/2006/relationships/image" Target="../media/image104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7" Type="http://schemas.openxmlformats.org/officeDocument/2006/relationships/image" Target="../media/image117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20.png"/><Relationship Id="rId4" Type="http://schemas.openxmlformats.org/officeDocument/2006/relationships/image" Target="../media/image9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0.png"/><Relationship Id="rId7" Type="http://schemas.openxmlformats.org/officeDocument/2006/relationships/image" Target="../media/image126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1.png"/><Relationship Id="rId4" Type="http://schemas.openxmlformats.org/officeDocument/2006/relationships/image" Target="../media/image12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20.png"/><Relationship Id="rId7" Type="http://schemas.openxmlformats.org/officeDocument/2006/relationships/image" Target="../media/image13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3.png"/><Relationship Id="rId5" Type="http://schemas.openxmlformats.org/officeDocument/2006/relationships/image" Target="../media/image91.png"/><Relationship Id="rId4" Type="http://schemas.openxmlformats.org/officeDocument/2006/relationships/image" Target="../media/image12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16 – Rørstrømning 3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2400" y="1145464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821143" y="1547578"/>
            <a:ext cx="2034857" cy="336550"/>
          </a:xfrm>
        </p:spPr>
        <p:txBody>
          <a:bodyPr/>
          <a:lstStyle/>
          <a:p>
            <a:r>
              <a:rPr lang="nb-NO" dirty="0"/>
              <a:t>21-03-2022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A picture containing text, indoor, decorated&#10;&#10;Description automatically generated">
            <a:extLst>
              <a:ext uri="{FF2B5EF4-FFF2-40B4-BE49-F238E27FC236}">
                <a16:creationId xmlns:a16="http://schemas.microsoft.com/office/drawing/2014/main" id="{2FFFB27A-3271-8544-B7C9-3DCC663B2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56357" y="1813217"/>
            <a:ext cx="3306448" cy="1706310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EC768D19-436A-D34C-B96A-0C7941565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92498" y="2137236"/>
            <a:ext cx="3515103" cy="1728739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03EEB865-823D-124E-9FD5-26DF5E9C72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12627" y="4147286"/>
            <a:ext cx="3515103" cy="18086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823384-305C-7D4F-8765-EED965C26D57}"/>
              </a:ext>
            </a:extLst>
          </p:cNvPr>
          <p:cNvSpPr txBox="1"/>
          <p:nvPr/>
        </p:nvSpPr>
        <p:spPr>
          <a:xfrm>
            <a:off x="3523" y="6627168"/>
            <a:ext cx="3060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CD7DA8-71F8-764F-945C-52EA674FE16A}"/>
              </a:ext>
            </a:extLst>
          </p:cNvPr>
          <p:cNvSpPr txBox="1"/>
          <p:nvPr/>
        </p:nvSpPr>
        <p:spPr>
          <a:xfrm>
            <a:off x="586557" y="6004728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Singulærtap gjennom utvidelser, </a:t>
            </a:r>
          </a:p>
          <a:p>
            <a:r>
              <a:rPr lang="nb-NO" dirty="0">
                <a:solidFill>
                  <a:schemeClr val="bg1"/>
                </a:solidFill>
              </a:rPr>
              <a:t>innsnevringer og bend (EFM 10.8)</a:t>
            </a:r>
          </a:p>
        </p:txBody>
      </p:sp>
      <p:pic>
        <p:nvPicPr>
          <p:cNvPr id="23" name="Picture 22" descr="Diagram, engineering drawing&#10;&#10;Description automatically generated">
            <a:extLst>
              <a:ext uri="{FF2B5EF4-FFF2-40B4-BE49-F238E27FC236}">
                <a16:creationId xmlns:a16="http://schemas.microsoft.com/office/drawing/2014/main" id="{4FC3BDBD-E923-5944-812A-7FB2D06AE5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866917" y="1819159"/>
            <a:ext cx="3461452" cy="41710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B9018A2-97CA-0B47-AE60-DABBAF2F480D}"/>
              </a:ext>
            </a:extLst>
          </p:cNvPr>
          <p:cNvSpPr txBox="1"/>
          <p:nvPr/>
        </p:nvSpPr>
        <p:spPr>
          <a:xfrm>
            <a:off x="4852386" y="6044236"/>
            <a:ext cx="3698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Tap gjennom ikke-sirkulære rør</a:t>
            </a:r>
          </a:p>
          <a:p>
            <a:r>
              <a:rPr lang="nb-NO" dirty="0">
                <a:solidFill>
                  <a:schemeClr val="bg1"/>
                </a:solidFill>
              </a:rPr>
              <a:t>med VVS anvendelser (EFM 10.9)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80E7228-0A9B-9A46-99ED-0DDFBC7EDD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580624" y="3655433"/>
            <a:ext cx="3517324" cy="23347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D373A59-AC53-2546-B61C-8A397660B805}"/>
              </a:ext>
            </a:extLst>
          </p:cNvPr>
          <p:cNvSpPr txBox="1"/>
          <p:nvPr/>
        </p:nvSpPr>
        <p:spPr>
          <a:xfrm>
            <a:off x="8580624" y="6032018"/>
            <a:ext cx="3634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Tap gjennom nettverk av rør i </a:t>
            </a:r>
          </a:p>
          <a:p>
            <a:r>
              <a:rPr lang="nb-NO" dirty="0">
                <a:solidFill>
                  <a:schemeClr val="bg1"/>
                </a:solidFill>
              </a:rPr>
              <a:t>f.eks. vanningsanlegg (EFM 10.9)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Underveisevaluering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Kort oppsummering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Singulærtap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Ikke-sirkulære tverrsnitt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Rørsystemer</a:t>
            </a:r>
          </a:p>
        </p:txBody>
      </p:sp>
      <p:pic>
        <p:nvPicPr>
          <p:cNvPr id="6" name="Picture 5" descr="A picture containing text, indoor, decorated&#10;&#10;Description automatically generated">
            <a:extLst>
              <a:ext uri="{FF2B5EF4-FFF2-40B4-BE49-F238E27FC236}">
                <a16:creationId xmlns:a16="http://schemas.microsoft.com/office/drawing/2014/main" id="{6767ED5A-1375-2840-B7F2-C3527CA52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86944" y="1213390"/>
            <a:ext cx="3306448" cy="170631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3766C2B-BB48-644D-AADC-D633C3993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278289" y="3141000"/>
            <a:ext cx="3515103" cy="1728739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C32C830-1596-9749-9C8D-07B95A9958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49811" y="4962434"/>
            <a:ext cx="3515103" cy="18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1" dirty="0"/>
                  <a:t>Rørstrømning</a:t>
                </a:r>
                <a:r>
                  <a:rPr lang="nb-NO" dirty="0"/>
                  <a:t>: Strømning i et lukket tverrsnitt som er helt fylt med fluidet</a:t>
                </a:r>
              </a:p>
              <a:p>
                <a:r>
                  <a:rPr lang="nb-NO" dirty="0"/>
                  <a:t>Energilikningen</a:t>
                </a:r>
              </a:p>
              <a:p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beregnes med </a:t>
                </a:r>
                <a:r>
                  <a:rPr lang="nb-NO" dirty="0" err="1"/>
                  <a:t>Darcy-Weisbachs</a:t>
                </a:r>
                <a:r>
                  <a:rPr lang="nb-NO" dirty="0"/>
                  <a:t> likning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97" y="956055"/>
            <a:ext cx="5111750" cy="285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661589" y="5324271"/>
                <a:ext cx="1583999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589" y="5324271"/>
                <a:ext cx="1583999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53038" y="5324271"/>
                <a:ext cx="1728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38" y="5324271"/>
                <a:ext cx="1728000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54634" y="6235727"/>
            <a:ext cx="131511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D-W for vilkårlig tverrsnitt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2773246" y="6249167"/>
            <a:ext cx="136068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D-W for sirkulært tverrsnitt</a:t>
            </a:r>
            <a:endParaRPr lang="en-US" sz="1200" dirty="0"/>
          </a:p>
        </p:txBody>
      </p:sp>
      <p:cxnSp>
        <p:nvCxnSpPr>
          <p:cNvPr id="9" name="Straight Arrow Connector 8"/>
          <p:cNvCxnSpPr>
            <a:cxnSpLocks/>
            <a:stCxn id="5" idx="0"/>
            <a:endCxn id="35" idx="2"/>
          </p:cNvCxnSpPr>
          <p:nvPr/>
        </p:nvCxnSpPr>
        <p:spPr>
          <a:xfrm flipV="1">
            <a:off x="1512194" y="6021000"/>
            <a:ext cx="4844" cy="214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  <a:stCxn id="36" idx="0"/>
            <a:endCxn id="34" idx="2"/>
          </p:cNvCxnSpPr>
          <p:nvPr/>
        </p:nvCxnSpPr>
        <p:spPr>
          <a:xfrm flipV="1">
            <a:off x="3453589" y="6021000"/>
            <a:ext cx="0" cy="228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78229" y="5363479"/>
                <a:ext cx="856680" cy="618311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b="0" i="1">
                    <a:solidFill>
                      <a:schemeClr val="dk1"/>
                    </a:solidFill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229" y="5363479"/>
                <a:ext cx="856680" cy="6183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7FD12-E207-401D-AEF4-0B7F00858FB7}"/>
                  </a:ext>
                </a:extLst>
              </p:cNvPr>
              <p:cNvSpPr txBox="1"/>
              <p:nvPr/>
            </p:nvSpPr>
            <p:spPr>
              <a:xfrm>
                <a:off x="4588951" y="5343346"/>
                <a:ext cx="1325869" cy="65857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67FD12-E207-401D-AEF4-0B7F00858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951" y="5343346"/>
                <a:ext cx="1325869" cy="6585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E1C9543-901E-47E4-883D-B95DAC4CE9C3}"/>
              </a:ext>
            </a:extLst>
          </p:cNvPr>
          <p:cNvSpPr txBox="1"/>
          <p:nvPr/>
        </p:nvSpPr>
        <p:spPr>
          <a:xfrm>
            <a:off x="4559362" y="6379920"/>
            <a:ext cx="139009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Friksjonsfaktoren</a:t>
            </a:r>
            <a:endParaRPr lang="en-US" sz="1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118DBC3-B335-4321-A407-9B244E68E674}"/>
              </a:ext>
            </a:extLst>
          </p:cNvPr>
          <p:cNvCxnSpPr>
            <a:cxnSpLocks/>
            <a:stCxn id="17" idx="0"/>
            <a:endCxn id="13" idx="2"/>
          </p:cNvCxnSpPr>
          <p:nvPr/>
        </p:nvCxnSpPr>
        <p:spPr>
          <a:xfrm flipH="1" flipV="1">
            <a:off x="5251886" y="6001924"/>
            <a:ext cx="2525" cy="377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725C75B-7D0D-45CD-A377-506BA2D21253}"/>
              </a:ext>
            </a:extLst>
          </p:cNvPr>
          <p:cNvSpPr txBox="1"/>
          <p:nvPr/>
        </p:nvSpPr>
        <p:spPr>
          <a:xfrm>
            <a:off x="6311520" y="6379919"/>
            <a:ext cx="139009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Hydraulisk radius</a:t>
            </a:r>
            <a:endParaRPr lang="en-US" sz="12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816F61-9A9D-48D5-ACB5-A541B9628567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flipV="1">
            <a:off x="7006569" y="5981790"/>
            <a:ext cx="0" cy="398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39D435-5EFB-42F7-897D-8CBF8FE2346C}"/>
                  </a:ext>
                </a:extLst>
              </p:cNvPr>
              <p:cNvSpPr txBox="1"/>
              <p:nvPr/>
            </p:nvSpPr>
            <p:spPr>
              <a:xfrm>
                <a:off x="8396667" y="5410422"/>
                <a:ext cx="2434875" cy="110799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sz="1100" dirty="0"/>
                  <a:t> – rørlengde</a:t>
                </a:r>
              </a:p>
              <a:p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sz="1100" dirty="0"/>
                  <a:t> – rørets indre diameter</a:t>
                </a:r>
              </a:p>
              <a:p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sz="1100" dirty="0"/>
                  <a:t> – middelhastighet i tverrsnittet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100" dirty="0"/>
                  <a:t> – skjærspenning ved rørveggen</a:t>
                </a:r>
              </a:p>
              <a:p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100" dirty="0"/>
                  <a:t> – rørets indre </a:t>
                </a:r>
                <a:r>
                  <a:rPr lang="nb-NO" sz="1100" dirty="0" err="1"/>
                  <a:t>tverrsnittsareal</a:t>
                </a:r>
                <a:endParaRPr lang="nb-NO" sz="1100" dirty="0"/>
              </a:p>
              <a:p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sz="1100" dirty="0"/>
                  <a:t> – omkrets av rørets indre tverrsnitt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C39D435-5EFB-42F7-897D-8CBF8FE23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667" y="5410422"/>
                <a:ext cx="2434875" cy="1107996"/>
              </a:xfrm>
              <a:prstGeom prst="rect">
                <a:avLst/>
              </a:prstGeom>
              <a:blipFill>
                <a:blip r:embed="rId9"/>
                <a:stretch>
                  <a:fillRect b="-27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E11A55D-C987-44BE-B19F-A328032FE942}"/>
              </a:ext>
            </a:extLst>
          </p:cNvPr>
          <p:cNvCxnSpPr>
            <a:cxnSpLocks/>
          </p:cNvCxnSpPr>
          <p:nvPr/>
        </p:nvCxnSpPr>
        <p:spPr>
          <a:xfrm>
            <a:off x="7398000" y="1207152"/>
            <a:ext cx="30900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133FDD7-576C-40E5-B411-644E68EF5CA9}"/>
              </a:ext>
            </a:extLst>
          </p:cNvPr>
          <p:cNvCxnSpPr>
            <a:cxnSpLocks/>
          </p:cNvCxnSpPr>
          <p:nvPr/>
        </p:nvCxnSpPr>
        <p:spPr>
          <a:xfrm flipV="1">
            <a:off x="9336000" y="1207152"/>
            <a:ext cx="0" cy="379489"/>
          </a:xfrm>
          <a:prstGeom prst="line">
            <a:avLst/>
          </a:prstGeom>
          <a:ln>
            <a:solidFill>
              <a:srgbClr val="FF0000"/>
            </a:solidFill>
            <a:headEnd type="stealth" w="sm" len="med"/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272F13B-FC6C-42E6-AFC8-F81EE6466A30}"/>
                  </a:ext>
                </a:extLst>
              </p:cNvPr>
              <p:cNvSpPr/>
              <p:nvPr/>
            </p:nvSpPr>
            <p:spPr>
              <a:xfrm>
                <a:off x="9264000" y="1264701"/>
                <a:ext cx="38324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272F13B-FC6C-42E6-AFC8-F81EE6466A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000" y="1264701"/>
                <a:ext cx="383246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627EDADE-4506-40F4-9158-91E1DBDF6F34}"/>
              </a:ext>
            </a:extLst>
          </p:cNvPr>
          <p:cNvSpPr txBox="1"/>
          <p:nvPr/>
        </p:nvSpPr>
        <p:spPr>
          <a:xfrm>
            <a:off x="6793590" y="201082"/>
            <a:ext cx="2925505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Tapet manifesterer seg i form av et trykkfall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B2CAEDB-0CC3-4C1B-9BCB-019677009384}"/>
              </a:ext>
            </a:extLst>
          </p:cNvPr>
          <p:cNvCxnSpPr>
            <a:cxnSpLocks/>
            <a:stCxn id="54" idx="2"/>
          </p:cNvCxnSpPr>
          <p:nvPr/>
        </p:nvCxnSpPr>
        <p:spPr>
          <a:xfrm>
            <a:off x="8256343" y="462692"/>
            <a:ext cx="1007657" cy="2023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51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Likninger for friksjonsfaktoren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000" y="1575535"/>
            <a:ext cx="5718965" cy="409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6585" y="2095881"/>
                <a:ext cx="1770422" cy="92794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400" b="0" dirty="0"/>
                  <a:t>Laminær strømning:</a:t>
                </a:r>
              </a:p>
              <a:p>
                <a:endParaRPr lang="nb-NO" sz="1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85" y="2095881"/>
                <a:ext cx="1770422" cy="927946"/>
              </a:xfrm>
              <a:prstGeom prst="rect">
                <a:avLst/>
              </a:prstGeom>
              <a:blipFill>
                <a:blip r:embed="rId4"/>
                <a:stretch>
                  <a:fillRect l="-340" r="-340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82962" y="2904358"/>
                <a:ext cx="3744000" cy="283135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Hele det turbulente området:</a:t>
                </a:r>
              </a:p>
              <a:p>
                <a:pPr marL="285750" indent="-285750">
                  <a:buFontTx/>
                  <a:buChar char="-"/>
                </a:pPr>
                <a:r>
                  <a:rPr lang="nb-NO" sz="1400" dirty="0" err="1"/>
                  <a:t>Colebrook</a:t>
                </a:r>
                <a:r>
                  <a:rPr lang="nb-NO" sz="1400" dirty="0"/>
                  <a:t>-White (best, men implisitt i </a:t>
                </a:r>
                <a14:m>
                  <m:oMath xmlns:m="http://schemas.openxmlformats.org/officeDocument/2006/math">
                    <m:r>
                      <a:rPr lang="nb-NO" sz="1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1400" dirty="0"/>
                  <a:t>)</a:t>
                </a:r>
              </a:p>
              <a:p>
                <a:pPr marL="285750" indent="-285750">
                  <a:buFontTx/>
                  <a:buChar char="-"/>
                </a:pPr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/>
              </a:p>
              <a:p>
                <a:endParaRPr lang="nb-NO" sz="1400" dirty="0"/>
              </a:p>
              <a:p>
                <a:pPr marL="285750" indent="-285750">
                  <a:buFontTx/>
                  <a:buChar char="-"/>
                </a:pPr>
                <a:r>
                  <a:rPr lang="nb-NO" sz="1400" dirty="0" err="1"/>
                  <a:t>Swamee-Jain</a:t>
                </a:r>
                <a:r>
                  <a:rPr lang="nb-NO" sz="1400" dirty="0"/>
                  <a:t> (eksplisitt tilnærming til </a:t>
                </a:r>
                <a:r>
                  <a:rPr lang="nb-NO" sz="1400" dirty="0" err="1"/>
                  <a:t>Colebrook</a:t>
                </a:r>
                <a:r>
                  <a:rPr lang="nb-NO" sz="1400" dirty="0"/>
                  <a:t>-White)</a:t>
                </a:r>
              </a:p>
              <a:p>
                <a:endParaRPr lang="nb-NO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 sz="140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f>
                                                <m:fPr>
                                                  <m:type m:val="lin"/>
                                                  <m:ctrlP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𝐷</m:t>
                                                  </m:r>
                                                </m:den>
                                              </m:f>
                                            </m:num>
                                            <m:den>
                                              <m: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  <m:t>3.7</m:t>
                                              </m:r>
                                            </m:den>
                                          </m:f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f>
                                            <m:fPr>
                                              <m:ctrlP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  <m:t>5.74</m:t>
                                              </m:r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nb-NO" sz="1400">
                                                      <a:latin typeface="Cambria Math" panose="02040503050406030204" pitchFamily="18" charset="0"/>
                                                    </a:rPr>
                                                    <m:t>Re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0.9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962" y="2904358"/>
                <a:ext cx="3744000" cy="2831353"/>
              </a:xfrm>
              <a:prstGeom prst="rect">
                <a:avLst/>
              </a:prstGeom>
              <a:blipFill>
                <a:blip r:embed="rId5"/>
                <a:stretch>
                  <a:fillRect l="-162" b="-8955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98962" y="6080215"/>
                <a:ext cx="3312000" cy="55579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dirty="0" err="1"/>
                  <a:t>Darcy-Weisbach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962" y="6080215"/>
                <a:ext cx="3312000" cy="555793"/>
              </a:xfrm>
              <a:prstGeom prst="rect">
                <a:avLst/>
              </a:prstGeom>
              <a:blipFill>
                <a:blip r:embed="rId6"/>
                <a:stretch>
                  <a:fillRect l="-1095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9217" y="5711020"/>
                <a:ext cx="5040000" cy="994311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Glatte rør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400" dirty="0"/>
                  <a:t>):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400" dirty="0" err="1"/>
                  <a:t>Prandtl’s</a:t>
                </a:r>
                <a:r>
                  <a:rPr lang="nb-NO" sz="1400" dirty="0"/>
                  <a:t> formel: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rad>
                      </m:den>
                    </m:f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2.</m:t>
                    </m:r>
                    <m:r>
                      <a:rPr lang="nb-NO" sz="1400" i="1" smtClean="0">
                        <a:latin typeface="Cambria Math" panose="02040503050406030204" pitchFamily="18" charset="0"/>
                      </a:rPr>
                      <m:t>0</m:t>
                    </m:r>
                    <m:func>
                      <m:func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2.51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</a:rPr>
                                  <m:t>Re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400" dirty="0" err="1"/>
                  <a:t>Blasius</a:t>
                </a:r>
                <a:r>
                  <a:rPr lang="nb-NO" sz="1400" dirty="0"/>
                  <a:t>’ tilnærming (eksplisitt):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=0.316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p>
                        <m:r>
                          <a:rPr lang="nb-NO" sz="140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4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140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17" y="5711020"/>
                <a:ext cx="5040000" cy="994311"/>
              </a:xfrm>
              <a:prstGeom prst="rect">
                <a:avLst/>
              </a:prstGeom>
              <a:blipFill>
                <a:blip r:embed="rId7"/>
                <a:stretch>
                  <a:fillRect l="-120" t="-26946" b="-4192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92815" y="1086437"/>
                <a:ext cx="3744000" cy="147341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Helt ru turbulent rørstrømning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Re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</m:func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400" dirty="0"/>
                  <a:t>:</a:t>
                </a:r>
              </a:p>
              <a:p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 sz="140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f>
                                                <m:fPr>
                                                  <m:type m:val="lin"/>
                                                  <m:ctrlP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nb-NO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nb-NO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𝐷</m:t>
                                                  </m:r>
                                                </m:den>
                                              </m:f>
                                            </m:num>
                                            <m:den>
                                              <m:r>
                                                <a:rPr lang="nb-NO" sz="1400" i="1">
                                                  <a:latin typeface="Cambria Math" panose="02040503050406030204" pitchFamily="18" charset="0"/>
                                                </a:rPr>
                                                <m:t>3.7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400" dirty="0"/>
              </a:p>
              <a:p>
                <a:endParaRPr lang="nb-NO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815" y="1086437"/>
                <a:ext cx="3744000" cy="1473417"/>
              </a:xfrm>
              <a:prstGeom prst="rect">
                <a:avLst/>
              </a:prstGeom>
              <a:blipFill>
                <a:blip r:embed="rId8"/>
                <a:stretch>
                  <a:fillRect l="-162" b="-4065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>
            <a:cxnSpLocks/>
            <a:stCxn id="11" idx="0"/>
          </p:cNvCxnSpPr>
          <p:nvPr/>
        </p:nvCxnSpPr>
        <p:spPr>
          <a:xfrm flipV="1">
            <a:off x="2739217" y="5013000"/>
            <a:ext cx="1844783" cy="698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  <a:stCxn id="14" idx="1"/>
          </p:cNvCxnSpPr>
          <p:nvPr/>
        </p:nvCxnSpPr>
        <p:spPr>
          <a:xfrm flipH="1">
            <a:off x="5448000" y="1823146"/>
            <a:ext cx="2644815" cy="309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  <a:stCxn id="8" idx="3"/>
          </p:cNvCxnSpPr>
          <p:nvPr/>
        </p:nvCxnSpPr>
        <p:spPr>
          <a:xfrm>
            <a:off x="1977007" y="2559854"/>
            <a:ext cx="806993" cy="725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3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Moody-diagrammet viser </a:t>
            </a:r>
            <a:r>
              <a:rPr lang="nb-NO" dirty="0" err="1"/>
              <a:t>Colebrook</a:t>
            </a:r>
            <a:r>
              <a:rPr lang="nb-NO" dirty="0"/>
              <a:t>-Whites formel grafisk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483" y="1715601"/>
            <a:ext cx="7014517" cy="50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</p:spPr>
            <p:txBody>
              <a:bodyPr/>
              <a:lstStyle/>
              <a:p>
                <a:r>
                  <a:rPr lang="nb-NO" sz="2000" dirty="0"/>
                  <a:t>Utviklet av Moody i 1944</a:t>
                </a:r>
              </a:p>
              <a:p>
                <a:r>
                  <a:rPr lang="nb-NO" sz="2000" dirty="0"/>
                  <a:t>C-W og Moody gjelder for sirkulære rør, men kan brukes som en tilnærming for andre tverrsnitt (inkludert kanalstrømning når vi kommer dit) ved å sette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sz="2000" dirty="0"/>
                  <a:t> der </a:t>
                </a:r>
                <a14:m>
                  <m:oMath xmlns:m="http://schemas.openxmlformats.org/officeDocument/2006/math"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sz="2000" dirty="0"/>
                  <a:t> er hydraulisk radius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  <a:blipFill>
                <a:blip r:embed="rId3"/>
                <a:stretch>
                  <a:fillRect l="-3514" t="-1269" r="-43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D74EF4D-FA1F-4E53-B5A5-2D1E921CC792}"/>
              </a:ext>
            </a:extLst>
          </p:cNvPr>
          <p:cNvSpPr/>
          <p:nvPr/>
        </p:nvSpPr>
        <p:spPr>
          <a:xfrm>
            <a:off x="5016000" y="3645000"/>
            <a:ext cx="216000" cy="93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433CA-8CA3-44BE-AACA-CC0ACDA6A348}"/>
              </a:ext>
            </a:extLst>
          </p:cNvPr>
          <p:cNvSpPr/>
          <p:nvPr/>
        </p:nvSpPr>
        <p:spPr>
          <a:xfrm>
            <a:off x="11783999" y="3760300"/>
            <a:ext cx="329483" cy="1180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0C1717-6A36-4A08-A0D3-3064DAB4DA9E}"/>
              </a:ext>
            </a:extLst>
          </p:cNvPr>
          <p:cNvSpPr/>
          <p:nvPr/>
        </p:nvSpPr>
        <p:spPr>
          <a:xfrm>
            <a:off x="8236573" y="6452999"/>
            <a:ext cx="523427" cy="3737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52E0B4-1E1C-4162-A134-E6B1C8408746}"/>
              </a:ext>
            </a:extLst>
          </p:cNvPr>
          <p:cNvCxnSpPr>
            <a:cxnSpLocks/>
          </p:cNvCxnSpPr>
          <p:nvPr/>
        </p:nvCxnSpPr>
        <p:spPr>
          <a:xfrm flipV="1">
            <a:off x="7632000" y="4122000"/>
            <a:ext cx="0" cy="21780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370D87E-3A56-4C4E-8A21-00EA80690E32}"/>
              </a:ext>
            </a:extLst>
          </p:cNvPr>
          <p:cNvSpPr/>
          <p:nvPr/>
        </p:nvSpPr>
        <p:spPr>
          <a:xfrm>
            <a:off x="7636042" y="4122821"/>
            <a:ext cx="3810000" cy="162660"/>
          </a:xfrm>
          <a:custGeom>
            <a:avLst/>
            <a:gdLst>
              <a:gd name="connsiteX0" fmla="*/ 3810000 w 3810000"/>
              <a:gd name="connsiteY0" fmla="*/ 136358 h 162660"/>
              <a:gd name="connsiteX1" fmla="*/ 1002632 w 3810000"/>
              <a:gd name="connsiteY1" fmla="*/ 152400 h 162660"/>
              <a:gd name="connsiteX2" fmla="*/ 0 w 3810000"/>
              <a:gd name="connsiteY2" fmla="*/ 0 h 16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0" h="162660">
                <a:moveTo>
                  <a:pt x="3810000" y="136358"/>
                </a:moveTo>
                <a:cubicBezTo>
                  <a:pt x="2723816" y="155742"/>
                  <a:pt x="1637632" y="175126"/>
                  <a:pt x="1002632" y="152400"/>
                </a:cubicBezTo>
                <a:cubicBezTo>
                  <a:pt x="367632" y="129674"/>
                  <a:pt x="183816" y="64837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F45E39-CFD4-441B-BA2C-B77AEE5259BD}"/>
              </a:ext>
            </a:extLst>
          </p:cNvPr>
          <p:cNvCxnSpPr/>
          <p:nvPr/>
        </p:nvCxnSpPr>
        <p:spPr>
          <a:xfrm flipH="1">
            <a:off x="5544000" y="4122000"/>
            <a:ext cx="208800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A47B4C-F920-4FD9-9908-8B47BA7F320D}"/>
                  </a:ext>
                </a:extLst>
              </p:cNvPr>
              <p:cNvSpPr txBox="1"/>
              <p:nvPr/>
            </p:nvSpPr>
            <p:spPr>
              <a:xfrm>
                <a:off x="1682225" y="5085000"/>
                <a:ext cx="2088000" cy="529825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1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1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1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1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1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1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1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100"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A47B4C-F920-4FD9-9908-8B47BA7F3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225" y="5085000"/>
                <a:ext cx="2088000" cy="529825"/>
              </a:xfrm>
              <a:prstGeom prst="rect">
                <a:avLst/>
              </a:prstGeom>
              <a:blipFill>
                <a:blip r:embed="rId4"/>
                <a:stretch>
                  <a:fillRect t="-34066" b="-20879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C18F93F-D286-4C6E-8F04-9C666E332625}"/>
              </a:ext>
            </a:extLst>
          </p:cNvPr>
          <p:cNvSpPr txBox="1"/>
          <p:nvPr/>
        </p:nvSpPr>
        <p:spPr>
          <a:xfrm>
            <a:off x="11120020" y="4337774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1CFE9-92BA-4692-9B5F-4EDA7561C760}"/>
              </a:ext>
            </a:extLst>
          </p:cNvPr>
          <p:cNvSpPr txBox="1"/>
          <p:nvPr/>
        </p:nvSpPr>
        <p:spPr>
          <a:xfrm>
            <a:off x="7227640" y="5888021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B976D9-8990-4337-B435-F8D55E0235E7}"/>
              </a:ext>
            </a:extLst>
          </p:cNvPr>
          <p:cNvSpPr txBox="1"/>
          <p:nvPr/>
        </p:nvSpPr>
        <p:spPr>
          <a:xfrm>
            <a:off x="5640000" y="4204151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Oppsummering</a:t>
            </a:r>
          </a:p>
          <a:p>
            <a:r>
              <a:rPr lang="nb-NO" dirty="0"/>
              <a:t>Singulærtap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Ikke-sirkulære tverrsnitt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Rørsystemer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40E871A-323C-A745-AC75-41DDDAAD6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13616" y="1339089"/>
            <a:ext cx="4249488" cy="2089912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FE44D99-F0BD-F14D-94D5-A46E63102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63571" y="3429000"/>
            <a:ext cx="4321284" cy="22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7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08261" y="1047179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Vi har tidligere lært at friksjon i den rette delen av et rør</a:t>
                </a:r>
                <a:br>
                  <a:rPr lang="nb-NO" dirty="0"/>
                </a:br>
                <a:r>
                  <a:rPr lang="nb-NO" dirty="0"/>
                  <a:t>gir opphav til et friksjonstap,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08261" y="1047179"/>
                <a:ext cx="9588000" cy="533642"/>
              </a:xfrm>
              <a:blipFill>
                <a:blip r:embed="rId2"/>
                <a:stretch>
                  <a:fillRect l="-2381" t="-97674" b="-302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Energilikningen</a:t>
                </a:r>
              </a:p>
              <a:p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solidFill>
                      <a:srgbClr val="009D7F"/>
                    </a:solidFill>
                  </a:rPr>
                  <a:t>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: Tap som skyldes friksjon mot rørveggen i </a:t>
                </a:r>
                <a:r>
                  <a:rPr lang="nb-NO" i="1" dirty="0"/>
                  <a:t>fullt utviklet strømning</a:t>
                </a:r>
              </a:p>
              <a:p>
                <a:r>
                  <a:rPr lang="nb-NO" dirty="0">
                    <a:solidFill>
                      <a:schemeClr val="bg1"/>
                    </a:solidFill>
                  </a:rPr>
                  <a:t>Singulærtap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/>
                    </a:solidFill>
                  </a:rPr>
                  <a:t>: Tap som er knyttet til forstyrrelsen i hastighetsprofilet etterfølgende en endring i strømningsgeometrien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164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id="{74FA3B4D-8999-4F4A-8FEE-410E101B8D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5"/>
          <a:stretch/>
        </p:blipFill>
        <p:spPr bwMode="auto">
          <a:xfrm>
            <a:off x="7152261" y="1838728"/>
            <a:ext cx="4541038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20584E-7843-47B1-ABC0-E2E4DD62DC93}"/>
              </a:ext>
            </a:extLst>
          </p:cNvPr>
          <p:cNvSpPr/>
          <p:nvPr/>
        </p:nvSpPr>
        <p:spPr>
          <a:xfrm>
            <a:off x="9912000" y="1442728"/>
            <a:ext cx="1703325" cy="240195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686008E-7BC7-2E49-82EB-034FCE6FA63C}"/>
              </a:ext>
            </a:extLst>
          </p:cNvPr>
          <p:cNvSpPr/>
          <p:nvPr/>
        </p:nvSpPr>
        <p:spPr>
          <a:xfrm>
            <a:off x="3072000" y="3573000"/>
            <a:ext cx="249020" cy="28800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71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Friksjonstap er summen av friksjonstap i den rette delen,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br>
                  <a:rPr lang="nb-NO" dirty="0"/>
                </a:br>
                <a:r>
                  <a:rPr lang="nb-NO" dirty="0"/>
                  <a:t>og singulærtap der geometrien endres,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r="-5556" b="-767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Energilikningen</a:t>
                </a:r>
              </a:p>
              <a:p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solidFill>
                      <a:srgbClr val="009D7F"/>
                    </a:solidFill>
                  </a:rPr>
                  <a:t>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: Tap som skyldes friksjon mot rørveggen i </a:t>
                </a:r>
                <a:r>
                  <a:rPr lang="nb-NO" i="1" dirty="0"/>
                  <a:t>fullt utviklet strømning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Singulærtap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: Tap som skyldes at strømningen separerer pga. en endring i geometrien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3465" b="-7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id="{74FA3B4D-8999-4F4A-8FEE-410E101B8D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5"/>
          <a:stretch/>
        </p:blipFill>
        <p:spPr bwMode="auto">
          <a:xfrm>
            <a:off x="7152261" y="1838728"/>
            <a:ext cx="4541038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20584E-7843-47B1-ABC0-E2E4DD62DC93}"/>
              </a:ext>
            </a:extLst>
          </p:cNvPr>
          <p:cNvSpPr/>
          <p:nvPr/>
        </p:nvSpPr>
        <p:spPr>
          <a:xfrm>
            <a:off x="9912000" y="1442728"/>
            <a:ext cx="1703325" cy="240195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E94C94-3F44-40F6-B993-7C0E49AC4D54}"/>
              </a:ext>
            </a:extLst>
          </p:cNvPr>
          <p:cNvCxnSpPr>
            <a:cxnSpLocks/>
          </p:cNvCxnSpPr>
          <p:nvPr/>
        </p:nvCxnSpPr>
        <p:spPr>
          <a:xfrm flipV="1">
            <a:off x="5952000" y="5544000"/>
            <a:ext cx="986358" cy="189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686008E-7BC7-2E49-82EB-034FCE6FA63C}"/>
              </a:ext>
            </a:extLst>
          </p:cNvPr>
          <p:cNvSpPr/>
          <p:nvPr/>
        </p:nvSpPr>
        <p:spPr>
          <a:xfrm>
            <a:off x="3072000" y="3573000"/>
            <a:ext cx="249020" cy="28800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B05A69-20CC-3845-AD9B-DC965E14A7C9}"/>
              </a:ext>
            </a:extLst>
          </p:cNvPr>
          <p:cNvSpPr/>
          <p:nvPr/>
        </p:nvSpPr>
        <p:spPr>
          <a:xfrm>
            <a:off x="7403048" y="1850371"/>
            <a:ext cx="926164" cy="15247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293EBF-5C8E-EC4A-A3EA-D4E9542CE986}"/>
              </a:ext>
            </a:extLst>
          </p:cNvPr>
          <p:cNvCxnSpPr>
            <a:stCxn id="11" idx="4"/>
          </p:cNvCxnSpPr>
          <p:nvPr/>
        </p:nvCxnSpPr>
        <p:spPr>
          <a:xfrm>
            <a:off x="7866130" y="3375087"/>
            <a:ext cx="173870" cy="9657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F09C714-2944-C04B-8EF0-BC8CA978F759}"/>
              </a:ext>
            </a:extLst>
          </p:cNvPr>
          <p:cNvSpPr/>
          <p:nvPr/>
        </p:nvSpPr>
        <p:spPr>
          <a:xfrm>
            <a:off x="3434354" y="3556686"/>
            <a:ext cx="505252" cy="3517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5509E75-C37A-DB4D-BC12-E99A4D40C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915" y="4419512"/>
            <a:ext cx="2709336" cy="174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2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Friksjonstap er summen av friksjonstap i den rette delen,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, </a:t>
                </a:r>
                <a:br>
                  <a:rPr lang="nb-NO" dirty="0"/>
                </a:br>
                <a:r>
                  <a:rPr lang="nb-NO" dirty="0"/>
                  <a:t>og singulærtap der geometrien endres,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r="-5556" b="-767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Energilikningen</a:t>
                </a:r>
              </a:p>
              <a:p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solidFill>
                      <a:srgbClr val="009D7F"/>
                    </a:solidFill>
                  </a:rPr>
                  <a:t>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: Tap som skyldes friksjon mot rørveggen i </a:t>
                </a:r>
                <a:r>
                  <a:rPr lang="nb-NO" i="1" dirty="0"/>
                  <a:t>fullt utviklet strømning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Singulærtap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: Innsnevringer og utvidelser gir opphav til singulærtap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id="{74FA3B4D-8999-4F4A-8FEE-410E101B8D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85"/>
          <a:stretch/>
        </p:blipFill>
        <p:spPr bwMode="auto">
          <a:xfrm>
            <a:off x="7152261" y="1838728"/>
            <a:ext cx="4541038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320584E-7843-47B1-ABC0-E2E4DD62DC93}"/>
              </a:ext>
            </a:extLst>
          </p:cNvPr>
          <p:cNvSpPr/>
          <p:nvPr/>
        </p:nvSpPr>
        <p:spPr>
          <a:xfrm>
            <a:off x="9912000" y="1442728"/>
            <a:ext cx="1703325" cy="240195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E94C94-3F44-40F6-B993-7C0E49AC4D54}"/>
              </a:ext>
            </a:extLst>
          </p:cNvPr>
          <p:cNvCxnSpPr>
            <a:cxnSpLocks/>
          </p:cNvCxnSpPr>
          <p:nvPr/>
        </p:nvCxnSpPr>
        <p:spPr>
          <a:xfrm flipV="1">
            <a:off x="5448000" y="5544000"/>
            <a:ext cx="1490358" cy="189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686008E-7BC7-2E49-82EB-034FCE6FA63C}"/>
              </a:ext>
            </a:extLst>
          </p:cNvPr>
          <p:cNvSpPr/>
          <p:nvPr/>
        </p:nvSpPr>
        <p:spPr>
          <a:xfrm>
            <a:off x="3072000" y="3573000"/>
            <a:ext cx="249020" cy="28800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B05A69-20CC-3845-AD9B-DC965E14A7C9}"/>
              </a:ext>
            </a:extLst>
          </p:cNvPr>
          <p:cNvSpPr/>
          <p:nvPr/>
        </p:nvSpPr>
        <p:spPr>
          <a:xfrm>
            <a:off x="7403048" y="1850371"/>
            <a:ext cx="926164" cy="1524716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293EBF-5C8E-EC4A-A3EA-D4E9542CE986}"/>
              </a:ext>
            </a:extLst>
          </p:cNvPr>
          <p:cNvCxnSpPr>
            <a:stCxn id="11" idx="4"/>
          </p:cNvCxnSpPr>
          <p:nvPr/>
        </p:nvCxnSpPr>
        <p:spPr>
          <a:xfrm>
            <a:off x="7866130" y="3375087"/>
            <a:ext cx="173870" cy="9657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F09C714-2944-C04B-8EF0-BC8CA978F759}"/>
              </a:ext>
            </a:extLst>
          </p:cNvPr>
          <p:cNvSpPr/>
          <p:nvPr/>
        </p:nvSpPr>
        <p:spPr>
          <a:xfrm>
            <a:off x="3434354" y="3556686"/>
            <a:ext cx="505252" cy="351714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323CF503-04EF-0A4F-92C4-E91295DF7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768" y="3965571"/>
            <a:ext cx="2264993" cy="22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5509E75-C37A-DB4D-BC12-E99A4D40C8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915" y="4419512"/>
            <a:ext cx="2709336" cy="174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A91F5E-CACD-7542-B15D-B787E7F61E89}"/>
              </a:ext>
            </a:extLst>
          </p:cNvPr>
          <p:cNvSpPr txBox="1"/>
          <p:nvPr/>
        </p:nvSpPr>
        <p:spPr>
          <a:xfrm>
            <a:off x="7079915" y="6381000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Innsnevringer/utvidelser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1C69CC-ED2E-3B45-B9E2-3D39A2215921}"/>
              </a:ext>
            </a:extLst>
          </p:cNvPr>
          <p:cNvSpPr txBox="1"/>
          <p:nvPr/>
        </p:nvSpPr>
        <p:spPr>
          <a:xfrm>
            <a:off x="10920000" y="637911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Rørbend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59C8B3-1C50-D940-B211-59E97A57EC1E}"/>
              </a:ext>
            </a:extLst>
          </p:cNvPr>
          <p:cNvSpPr/>
          <p:nvPr/>
        </p:nvSpPr>
        <p:spPr>
          <a:xfrm>
            <a:off x="6938358" y="1341000"/>
            <a:ext cx="5063990" cy="2545874"/>
          </a:xfrm>
          <a:prstGeom prst="rect">
            <a:avLst/>
          </a:prstGeom>
          <a:solidFill>
            <a:schemeClr val="bg1">
              <a:alpha val="58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453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Singulærtap - definisjon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</p:spPr>
            <p:txBody>
              <a:bodyPr/>
              <a:lstStyle/>
              <a:p>
                <a:r>
                  <a:rPr lang="nb-NO" dirty="0"/>
                  <a:t>I turbulent strømning uttrykt som: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/>
                  <a:t> kalles en singulærtapskoeffisient (konstant ved høye Reynoldstall)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  <a:blipFill>
                <a:blip r:embed="rId2"/>
                <a:stretch>
                  <a:fillRect l="-2970" t="-37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794969"/>
            <a:ext cx="3981471" cy="237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42658" y="621834"/>
                <a:ext cx="38987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mindre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2 </a:t>
                </a:r>
                <a:r>
                  <a:rPr lang="en-US" dirty="0" err="1"/>
                  <a:t>enn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1 </a:t>
                </a:r>
                <a:r>
                  <a:rPr lang="en-US" dirty="0" err="1"/>
                  <a:t>pga</a:t>
                </a:r>
                <a:r>
                  <a:rPr lang="en-US" dirty="0"/>
                  <a:t>. </a:t>
                </a:r>
                <a:r>
                  <a:rPr lang="en-US" dirty="0" err="1"/>
                  <a:t>singulærtap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komponenten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658" y="621834"/>
                <a:ext cx="3898734" cy="646331"/>
              </a:xfrm>
              <a:prstGeom prst="rect">
                <a:avLst/>
              </a:prstGeom>
              <a:blipFill>
                <a:blip r:embed="rId4"/>
                <a:stretch>
                  <a:fillRect l="-1250" t="-4717" b="-141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447D9B8-35D7-B74C-9749-EDBD4E7C6383}"/>
              </a:ext>
            </a:extLst>
          </p:cNvPr>
          <p:cNvSpPr txBox="1"/>
          <p:nvPr/>
        </p:nvSpPr>
        <p:spPr>
          <a:xfrm>
            <a:off x="3936000" y="242834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(10.42)</a:t>
            </a:r>
          </a:p>
        </p:txBody>
      </p:sp>
    </p:spTree>
    <p:extLst>
      <p:ext uri="{BB962C8B-B14F-4D97-AF65-F5344CB8AC3E}">
        <p14:creationId xmlns:p14="http://schemas.microsoft.com/office/powerpoint/2010/main" val="10760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Singulærtap hentes fra</a:t>
            </a:r>
            <a:br>
              <a:rPr lang="nb-NO" dirty="0"/>
            </a:br>
            <a:r>
              <a:rPr lang="nb-NO" dirty="0"/>
              <a:t>tabell 10.5 i EFM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</p:spPr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I turbulent strømning uttrykt som:</a:t>
                </a:r>
              </a:p>
              <a:p>
                <a:endParaRPr lang="nb-NO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 kalles en singulærtapskoeffisient (konstant ved høye Reynoldstall)</a:t>
                </a:r>
              </a:p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  <a:blipFill>
                <a:blip r:embed="rId2"/>
                <a:stretch>
                  <a:fillRect l="-2970" t="-3723" b="-1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794969"/>
            <a:ext cx="3981471" cy="237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310F13-4867-824B-BED7-35C4428FA8CB}"/>
              </a:ext>
            </a:extLst>
          </p:cNvPr>
          <p:cNvSpPr txBox="1"/>
          <p:nvPr/>
        </p:nvSpPr>
        <p:spPr>
          <a:xfrm>
            <a:off x="5807325" y="45810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D3CF6-EB0F-ED45-AA52-C3C180376661}"/>
              </a:ext>
            </a:extLst>
          </p:cNvPr>
          <p:cNvSpPr txBox="1"/>
          <p:nvPr/>
        </p:nvSpPr>
        <p:spPr>
          <a:xfrm>
            <a:off x="3936000" y="242834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(10.42)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94FB3B5-EF65-284C-A6F1-5D50D59A4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325" y="254414"/>
            <a:ext cx="5760675" cy="6465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4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Singulærtap hentes fra tabell 10.5 (innsnevring/ekspansjon)</a:t>
            </a:r>
            <a:br>
              <a:rPr lang="nb-NO" dirty="0"/>
            </a:br>
            <a:r>
              <a:rPr lang="nb-NO" dirty="0"/>
              <a:t>tabell 10.5 i EFM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</p:spPr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I turbulent strømning uttrykt som:</a:t>
                </a:r>
              </a:p>
              <a:p>
                <a:endParaRPr lang="nb-NO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 kalles en singulærtapskoeffisient (konstant ved høye Reynoldstall)</a:t>
                </a:r>
              </a:p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  <a:blipFill>
                <a:blip r:embed="rId2"/>
                <a:stretch>
                  <a:fillRect l="-2970" t="-3723" b="-1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D310F13-4867-824B-BED7-35C4428FA8CB}"/>
              </a:ext>
            </a:extLst>
          </p:cNvPr>
          <p:cNvSpPr txBox="1"/>
          <p:nvPr/>
        </p:nvSpPr>
        <p:spPr>
          <a:xfrm>
            <a:off x="5807325" y="45810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D3CF6-EB0F-ED45-AA52-C3C180376661}"/>
              </a:ext>
            </a:extLst>
          </p:cNvPr>
          <p:cNvSpPr txBox="1"/>
          <p:nvPr/>
        </p:nvSpPr>
        <p:spPr>
          <a:xfrm>
            <a:off x="3936000" y="242834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(10.42)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94FB3B5-EF65-284C-A6F1-5D50D59A4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" b="50902"/>
          <a:stretch/>
        </p:blipFill>
        <p:spPr bwMode="auto">
          <a:xfrm>
            <a:off x="341325" y="1211821"/>
            <a:ext cx="10296000" cy="574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48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Singulærtap hentes fra tabell 10.5 (rørbend)</a:t>
            </a:r>
            <a:br>
              <a:rPr lang="nb-NO" dirty="0"/>
            </a:br>
            <a:r>
              <a:rPr lang="nb-NO" dirty="0"/>
              <a:t>tabell 10.5 i EFM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</p:spPr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I turbulent strømning uttrykt som:</a:t>
                </a:r>
              </a:p>
              <a:p>
                <a:endParaRPr lang="nb-NO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 kalles en singulærtapskoeffisient (konstant ved høye Reynoldstall)</a:t>
                </a:r>
              </a:p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28673"/>
                <a:ext cx="5112000" cy="2373890"/>
              </a:xfrm>
              <a:blipFill>
                <a:blip r:embed="rId2"/>
                <a:stretch>
                  <a:fillRect l="-2970" t="-3723" b="-1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D310F13-4867-824B-BED7-35C4428FA8CB}"/>
              </a:ext>
            </a:extLst>
          </p:cNvPr>
          <p:cNvSpPr txBox="1"/>
          <p:nvPr/>
        </p:nvSpPr>
        <p:spPr>
          <a:xfrm>
            <a:off x="5807325" y="45810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D3CF6-EB0F-ED45-AA52-C3C180376661}"/>
              </a:ext>
            </a:extLst>
          </p:cNvPr>
          <p:cNvSpPr txBox="1"/>
          <p:nvPr/>
        </p:nvSpPr>
        <p:spPr>
          <a:xfrm>
            <a:off x="3936000" y="242834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(10.42)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94FB3B5-EF65-284C-A6F1-5D50D59A40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53" r="1238" b="-317"/>
          <a:stretch/>
        </p:blipFill>
        <p:spPr bwMode="auto">
          <a:xfrm>
            <a:off x="541179" y="1183717"/>
            <a:ext cx="9528002" cy="563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02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b="1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b="1" dirty="0"/>
                  <a:t>  det øverste reservoaret?</a:t>
                </a:r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391B8E-17BB-C044-8EB0-0AAFE6DAFC2E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258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b="1" dirty="0"/>
                  <a:t>Oppg. a) Bruk tabell 10.5 til å finne </a:t>
                </a:r>
                <a:r>
                  <a:rPr lang="nb-NO" b="1" dirty="0">
                    <a:solidFill>
                      <a:srgbClr val="FF0000"/>
                    </a:solidFill>
                  </a:rPr>
                  <a:t>tapskoeffisientene K</a:t>
                </a:r>
                <a:r>
                  <a:rPr lang="nb-NO" b="1" dirty="0"/>
                  <a:t> i hvert av rørbendene, ut av reservoar 1, og inn i reservoar 2. </a:t>
                </a:r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521" t="-2053" r="-2521" b="-164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391B8E-17BB-C044-8EB0-0AAFE6DAFC2E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308B5AE-4CF7-A14F-8597-3651DEFB32F5}"/>
              </a:ext>
            </a:extLst>
          </p:cNvPr>
          <p:cNvSpPr/>
          <p:nvPr/>
        </p:nvSpPr>
        <p:spPr>
          <a:xfrm>
            <a:off x="6168000" y="3600837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534BAE-13C3-AE49-BDF8-4DF20919C7E9}"/>
              </a:ext>
            </a:extLst>
          </p:cNvPr>
          <p:cNvSpPr/>
          <p:nvPr/>
        </p:nvSpPr>
        <p:spPr>
          <a:xfrm>
            <a:off x="7608000" y="3667263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2EEAC3-550F-2F4A-955F-BB46648F040C}"/>
              </a:ext>
            </a:extLst>
          </p:cNvPr>
          <p:cNvSpPr/>
          <p:nvPr/>
        </p:nvSpPr>
        <p:spPr>
          <a:xfrm>
            <a:off x="7724631" y="4305166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009CB3-D48C-BC49-863D-B297619ABA63}"/>
              </a:ext>
            </a:extLst>
          </p:cNvPr>
          <p:cNvSpPr/>
          <p:nvPr/>
        </p:nvSpPr>
        <p:spPr>
          <a:xfrm>
            <a:off x="9885898" y="4305166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6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b="1" dirty="0"/>
                  <a:t>Oppg. a) Bruk tabell 10.5 til å finne </a:t>
                </a:r>
                <a:r>
                  <a:rPr lang="nb-NO" b="1" dirty="0">
                    <a:solidFill>
                      <a:srgbClr val="FF0000"/>
                    </a:solidFill>
                  </a:rPr>
                  <a:t>tapskoeffisientene K</a:t>
                </a:r>
                <a:r>
                  <a:rPr lang="nb-NO" b="1" dirty="0"/>
                  <a:t> i hvert av rørbendene, ut av reservoar 1, og inn i reservoar 2. </a:t>
                </a:r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521" t="-2053" r="-2521" b="-164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75" y="1672818"/>
            <a:ext cx="5855882" cy="204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08B5AE-4CF7-A14F-8597-3651DEFB32F5}"/>
              </a:ext>
            </a:extLst>
          </p:cNvPr>
          <p:cNvSpPr/>
          <p:nvPr/>
        </p:nvSpPr>
        <p:spPr>
          <a:xfrm>
            <a:off x="7303411" y="2576959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534BAE-13C3-AE49-BDF8-4DF20919C7E9}"/>
              </a:ext>
            </a:extLst>
          </p:cNvPr>
          <p:cNvSpPr/>
          <p:nvPr/>
        </p:nvSpPr>
        <p:spPr>
          <a:xfrm>
            <a:off x="8542288" y="2600390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2EEAC3-550F-2F4A-955F-BB46648F040C}"/>
              </a:ext>
            </a:extLst>
          </p:cNvPr>
          <p:cNvSpPr/>
          <p:nvPr/>
        </p:nvSpPr>
        <p:spPr>
          <a:xfrm>
            <a:off x="8551091" y="3158268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009CB3-D48C-BC49-863D-B297619ABA63}"/>
              </a:ext>
            </a:extLst>
          </p:cNvPr>
          <p:cNvSpPr/>
          <p:nvPr/>
        </p:nvSpPr>
        <p:spPr>
          <a:xfrm>
            <a:off x="10362442" y="3192773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B428108-1209-2542-B0E8-E5E5473F7E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5"/>
          <a:stretch/>
        </p:blipFill>
        <p:spPr bwMode="auto">
          <a:xfrm>
            <a:off x="48000" y="-64688"/>
            <a:ext cx="6143762" cy="543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77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pPr marL="0" indent="0">
                  <a:buNone/>
                </a:pPr>
                <a:r>
                  <a:rPr lang="nb-NO" b="1" dirty="0"/>
                  <a:t>Løsning</a:t>
                </a:r>
                <a:r>
                  <a:rPr lang="nb-NO" dirty="0"/>
                  <a:t>. Inn: </a:t>
                </a:r>
                <a:r>
                  <a:rPr lang="nb-NO" dirty="0" err="1"/>
                  <a:t>K</a:t>
                </a:r>
                <a:r>
                  <a:rPr lang="nb-NO" baseline="-25000" dirty="0" err="1"/>
                  <a:t>e</a:t>
                </a:r>
                <a:r>
                  <a:rPr lang="nb-NO" dirty="0"/>
                  <a:t> = 0.5, bend: K</a:t>
                </a:r>
                <a:r>
                  <a:rPr lang="nb-NO" baseline="-25000" dirty="0"/>
                  <a:t>b</a:t>
                </a:r>
                <a:r>
                  <a:rPr lang="nb-NO" dirty="0"/>
                  <a:t> = 0.19, </a:t>
                </a:r>
              </a:p>
              <a:p>
                <a:pPr marL="0" indent="0">
                  <a:buNone/>
                </a:pPr>
                <a:r>
                  <a:rPr lang="nb-NO" dirty="0"/>
                  <a:t>ut: K</a:t>
                </a:r>
                <a:r>
                  <a:rPr lang="nb-NO" baseline="-25000" dirty="0"/>
                  <a:t>E </a:t>
                </a:r>
                <a:r>
                  <a:rPr lang="nb-NO" dirty="0"/>
                  <a:t>= 1.0</a:t>
                </a:r>
                <a:endParaRPr lang="nb-NO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731" t="-2053" b="-11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75" y="1672818"/>
            <a:ext cx="5855882" cy="204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08B5AE-4CF7-A14F-8597-3651DEFB32F5}"/>
              </a:ext>
            </a:extLst>
          </p:cNvPr>
          <p:cNvSpPr/>
          <p:nvPr/>
        </p:nvSpPr>
        <p:spPr>
          <a:xfrm>
            <a:off x="7303411" y="2576959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534BAE-13C3-AE49-BDF8-4DF20919C7E9}"/>
              </a:ext>
            </a:extLst>
          </p:cNvPr>
          <p:cNvSpPr/>
          <p:nvPr/>
        </p:nvSpPr>
        <p:spPr>
          <a:xfrm>
            <a:off x="8542288" y="2600390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2EEAC3-550F-2F4A-955F-BB46648F040C}"/>
              </a:ext>
            </a:extLst>
          </p:cNvPr>
          <p:cNvSpPr/>
          <p:nvPr/>
        </p:nvSpPr>
        <p:spPr>
          <a:xfrm>
            <a:off x="8551091" y="3158268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009CB3-D48C-BC49-863D-B297619ABA63}"/>
              </a:ext>
            </a:extLst>
          </p:cNvPr>
          <p:cNvSpPr/>
          <p:nvPr/>
        </p:nvSpPr>
        <p:spPr>
          <a:xfrm>
            <a:off x="10362442" y="3192773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B428108-1209-2542-B0E8-E5E5473F7E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5"/>
          <a:stretch/>
        </p:blipFill>
        <p:spPr bwMode="auto">
          <a:xfrm>
            <a:off x="48000" y="-64688"/>
            <a:ext cx="6143762" cy="543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823207-1559-4841-8102-F6FB52FE227F}"/>
              </a:ext>
            </a:extLst>
          </p:cNvPr>
          <p:cNvSpPr/>
          <p:nvPr/>
        </p:nvSpPr>
        <p:spPr>
          <a:xfrm>
            <a:off x="4584000" y="405000"/>
            <a:ext cx="504000" cy="3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931DA9-6DA0-9249-991F-52874E5ECBA9}"/>
              </a:ext>
            </a:extLst>
          </p:cNvPr>
          <p:cNvSpPr/>
          <p:nvPr/>
        </p:nvSpPr>
        <p:spPr>
          <a:xfrm>
            <a:off x="3648000" y="4508999"/>
            <a:ext cx="504000" cy="107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76C06-0E70-5143-9D5F-C995000CAF4F}"/>
              </a:ext>
            </a:extLst>
          </p:cNvPr>
          <p:cNvSpPr/>
          <p:nvPr/>
        </p:nvSpPr>
        <p:spPr>
          <a:xfrm>
            <a:off x="4584000" y="2586909"/>
            <a:ext cx="504000" cy="107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838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pPr marL="0" indent="0">
                  <a:buNone/>
                </a:pPr>
                <a:r>
                  <a:rPr lang="nb-NO" b="1" dirty="0"/>
                  <a:t>Oppgave b: </a:t>
                </a:r>
                <a:r>
                  <a:rPr lang="nb-NO" dirty="0"/>
                  <a:t>Bruk energilikningen til å uttrykke z</a:t>
                </a:r>
                <a:r>
                  <a:rPr lang="nb-NO" baseline="-25000" dirty="0"/>
                  <a:t>1</a:t>
                </a:r>
                <a:r>
                  <a:rPr lang="nb-NO" dirty="0"/>
                  <a:t> ved z</a:t>
                </a:r>
                <a:r>
                  <a:rPr lang="nb-NO" baseline="-25000" dirty="0"/>
                  <a:t>2</a:t>
                </a:r>
                <a:r>
                  <a:rPr lang="nb-NO" dirty="0"/>
                  <a:t> og </a:t>
                </a:r>
                <a:r>
                  <a:rPr lang="nb-NO" dirty="0" err="1"/>
                  <a:t>h</a:t>
                </a:r>
                <a:r>
                  <a:rPr lang="nb-NO" baseline="-25000" dirty="0" err="1"/>
                  <a:t>L</a:t>
                </a:r>
                <a:r>
                  <a:rPr lang="nb-NO" dirty="0"/>
                  <a:t>. </a:t>
                </a:r>
                <a:endParaRPr lang="nb-NO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731" t="-2053" b="-7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75" y="1672818"/>
            <a:ext cx="5855882" cy="204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08B5AE-4CF7-A14F-8597-3651DEFB32F5}"/>
              </a:ext>
            </a:extLst>
          </p:cNvPr>
          <p:cNvSpPr/>
          <p:nvPr/>
        </p:nvSpPr>
        <p:spPr>
          <a:xfrm>
            <a:off x="7303411" y="2576959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534BAE-13C3-AE49-BDF8-4DF20919C7E9}"/>
              </a:ext>
            </a:extLst>
          </p:cNvPr>
          <p:cNvSpPr/>
          <p:nvPr/>
        </p:nvSpPr>
        <p:spPr>
          <a:xfrm>
            <a:off x="8542288" y="2600390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2EEAC3-550F-2F4A-955F-BB46648F040C}"/>
              </a:ext>
            </a:extLst>
          </p:cNvPr>
          <p:cNvSpPr/>
          <p:nvPr/>
        </p:nvSpPr>
        <p:spPr>
          <a:xfrm>
            <a:off x="8551091" y="3158268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009CB3-D48C-BC49-863D-B297619ABA63}"/>
              </a:ext>
            </a:extLst>
          </p:cNvPr>
          <p:cNvSpPr/>
          <p:nvPr/>
        </p:nvSpPr>
        <p:spPr>
          <a:xfrm>
            <a:off x="10362442" y="3192773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8A9984-EC9E-8B4D-A2B9-96559F51D629}"/>
                  </a:ext>
                </a:extLst>
              </p:cNvPr>
              <p:cNvSpPr txBox="1"/>
              <p:nvPr/>
            </p:nvSpPr>
            <p:spPr>
              <a:xfrm>
                <a:off x="5712000" y="4037504"/>
                <a:ext cx="6480000" cy="70076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8A9984-EC9E-8B4D-A2B9-96559F51D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000" y="4037504"/>
                <a:ext cx="6480000" cy="700769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58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pPr marL="0" indent="0">
                  <a:buNone/>
                </a:pPr>
                <a:r>
                  <a:rPr lang="nb-NO" b="1" dirty="0"/>
                  <a:t>Løsning Oppgave b: </a:t>
                </a:r>
                <a:r>
                  <a:rPr lang="nb-NO" dirty="0"/>
                  <a:t>z</a:t>
                </a:r>
                <a:r>
                  <a:rPr lang="nb-NO" baseline="-25000" dirty="0"/>
                  <a:t>1</a:t>
                </a:r>
                <a:r>
                  <a:rPr lang="nb-NO" dirty="0"/>
                  <a:t> = z</a:t>
                </a:r>
                <a:r>
                  <a:rPr lang="nb-NO" baseline="-25000" dirty="0"/>
                  <a:t>2</a:t>
                </a:r>
                <a:r>
                  <a:rPr lang="nb-NO" dirty="0"/>
                  <a:t> + </a:t>
                </a:r>
                <a:r>
                  <a:rPr lang="nb-NO" dirty="0" err="1"/>
                  <a:t>h</a:t>
                </a:r>
                <a:r>
                  <a:rPr lang="nb-NO" baseline="-25000" dirty="0" err="1"/>
                  <a:t>L</a:t>
                </a:r>
                <a:r>
                  <a:rPr lang="nb-NO" baseline="-25000" dirty="0"/>
                  <a:t> </a:t>
                </a:r>
                <a:r>
                  <a:rPr lang="nb-NO" dirty="0"/>
                  <a:t>(Likn. 1)</a:t>
                </a:r>
                <a:endParaRPr lang="nb-NO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731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27C0425-A1A5-4FD4-AA68-9428A8F1D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575" y="1672818"/>
            <a:ext cx="5855882" cy="204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08B5AE-4CF7-A14F-8597-3651DEFB32F5}"/>
              </a:ext>
            </a:extLst>
          </p:cNvPr>
          <p:cNvSpPr/>
          <p:nvPr/>
        </p:nvSpPr>
        <p:spPr>
          <a:xfrm>
            <a:off x="7303411" y="2576959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534BAE-13C3-AE49-BDF8-4DF20919C7E9}"/>
              </a:ext>
            </a:extLst>
          </p:cNvPr>
          <p:cNvSpPr/>
          <p:nvPr/>
        </p:nvSpPr>
        <p:spPr>
          <a:xfrm>
            <a:off x="8542288" y="2600390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2EEAC3-550F-2F4A-955F-BB46648F040C}"/>
              </a:ext>
            </a:extLst>
          </p:cNvPr>
          <p:cNvSpPr/>
          <p:nvPr/>
        </p:nvSpPr>
        <p:spPr>
          <a:xfrm>
            <a:off x="8551091" y="3158268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009CB3-D48C-BC49-863D-B297619ABA63}"/>
              </a:ext>
            </a:extLst>
          </p:cNvPr>
          <p:cNvSpPr/>
          <p:nvPr/>
        </p:nvSpPr>
        <p:spPr>
          <a:xfrm>
            <a:off x="10362442" y="3192773"/>
            <a:ext cx="201696" cy="2350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8A9984-EC9E-8B4D-A2B9-96559F51D629}"/>
                  </a:ext>
                </a:extLst>
              </p:cNvPr>
              <p:cNvSpPr txBox="1"/>
              <p:nvPr/>
            </p:nvSpPr>
            <p:spPr>
              <a:xfrm>
                <a:off x="5246932" y="4360974"/>
                <a:ext cx="6480000" cy="70076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8A9984-EC9E-8B4D-A2B9-96559F51D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932" y="4360974"/>
                <a:ext cx="6480000" cy="700769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B3619E-0EFF-0D4F-8E7D-149FCAA949CF}"/>
              </a:ext>
            </a:extLst>
          </p:cNvPr>
          <p:cNvCxnSpPr/>
          <p:nvPr/>
        </p:nvCxnSpPr>
        <p:spPr>
          <a:xfrm flipV="1">
            <a:off x="5952000" y="4360974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99C1FD-2EBA-994F-BF63-D3498A3D2136}"/>
              </a:ext>
            </a:extLst>
          </p:cNvPr>
          <p:cNvCxnSpPr/>
          <p:nvPr/>
        </p:nvCxnSpPr>
        <p:spPr>
          <a:xfrm flipV="1">
            <a:off x="7139143" y="4368998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1A15DE-8570-B149-B8CB-5D2FAD219583}"/>
              </a:ext>
            </a:extLst>
          </p:cNvPr>
          <p:cNvCxnSpPr/>
          <p:nvPr/>
        </p:nvCxnSpPr>
        <p:spPr>
          <a:xfrm flipV="1">
            <a:off x="7741894" y="4368998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D11FCC-A0BF-F349-B467-39947822FF25}"/>
              </a:ext>
            </a:extLst>
          </p:cNvPr>
          <p:cNvCxnSpPr/>
          <p:nvPr/>
        </p:nvCxnSpPr>
        <p:spPr>
          <a:xfrm flipV="1">
            <a:off x="8344645" y="4368997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5B98DE-05AD-2E4B-93A4-BFD9753A754D}"/>
              </a:ext>
            </a:extLst>
          </p:cNvPr>
          <p:cNvCxnSpPr/>
          <p:nvPr/>
        </p:nvCxnSpPr>
        <p:spPr>
          <a:xfrm flipV="1">
            <a:off x="9594540" y="4396792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C3FF75-43A4-AE41-B520-B914285A39F0}"/>
              </a:ext>
            </a:extLst>
          </p:cNvPr>
          <p:cNvCxnSpPr/>
          <p:nvPr/>
        </p:nvCxnSpPr>
        <p:spPr>
          <a:xfrm flipV="1">
            <a:off x="10014326" y="4432610"/>
            <a:ext cx="504000" cy="7007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5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b="1" dirty="0"/>
                  <a:t>Oppg. c) </a:t>
                </a:r>
                <a:r>
                  <a:rPr lang="nb-NO" dirty="0"/>
                  <a:t>Bruk (10.45) og likn. 1 til å uttrykke z</a:t>
                </a:r>
                <a:r>
                  <a:rPr lang="nb-NO" baseline="-25000" dirty="0"/>
                  <a:t>1</a:t>
                </a:r>
                <a:r>
                  <a:rPr lang="nb-NO" dirty="0"/>
                  <a:t> ved z</a:t>
                </a:r>
                <a:r>
                  <a:rPr lang="nb-NO" baseline="-25000" dirty="0"/>
                  <a:t>2</a:t>
                </a:r>
                <a:r>
                  <a:rPr lang="nb-NO" dirty="0"/>
                  <a:t>, V, g, f/D, K</a:t>
                </a:r>
                <a:r>
                  <a:rPr lang="nb-NO" baseline="-25000" dirty="0"/>
                  <a:t>b</a:t>
                </a:r>
                <a:r>
                  <a:rPr lang="nb-NO" dirty="0"/>
                  <a:t>, </a:t>
                </a:r>
                <a:r>
                  <a:rPr lang="nb-NO" dirty="0" err="1"/>
                  <a:t>K</a:t>
                </a:r>
                <a:r>
                  <a:rPr lang="nb-NO" baseline="-25000" dirty="0" err="1"/>
                  <a:t>e</a:t>
                </a:r>
                <a:r>
                  <a:rPr lang="nb-NO" dirty="0"/>
                  <a:t>, og K</a:t>
                </a:r>
                <a:r>
                  <a:rPr lang="nb-NO" baseline="-25000" dirty="0"/>
                  <a:t>E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4320000"/>
              </a:xfrm>
              <a:blipFill>
                <a:blip r:embed="rId2"/>
                <a:stretch>
                  <a:fillRect l="-2521" t="-2053" b="-7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536000" y="5570362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0000" y="2342900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0000" y="2342900"/>
                <a:ext cx="5112000" cy="3030100"/>
              </a:xfrm>
              <a:blipFill>
                <a:blip r:embed="rId3"/>
                <a:stretch>
                  <a:fillRect l="-3226" t="-23013" b="-2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1048259" y="305966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</p:spTree>
    <p:extLst>
      <p:ext uri="{BB962C8B-B14F-4D97-AF65-F5344CB8AC3E}">
        <p14:creationId xmlns:p14="http://schemas.microsoft.com/office/powerpoint/2010/main" val="65815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b="1" dirty="0"/>
                  <a:t>Løsning: Oppg. c)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  <a:blipFill>
                <a:blip r:embed="rId2"/>
                <a:stretch>
                  <a:fillRect l="-2521" t="-2482" b="-205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2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536000" y="5570362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0000" y="2342900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0000" y="2342900"/>
                <a:ext cx="5112000" cy="3030100"/>
              </a:xfrm>
              <a:blipFill>
                <a:blip r:embed="rId3"/>
                <a:stretch>
                  <a:fillRect l="-3226" t="-23013" b="-2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1048259" y="305966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745234" y="5970472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234" y="5970472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34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b="1" dirty="0"/>
                  <a:t>Oppg. d) Regn ut friksjonsfaktoren i røret</a:t>
                </a:r>
              </a:p>
              <a:p>
                <a:r>
                  <a:rPr lang="nb-NO" b="1" dirty="0"/>
                  <a:t>Hvis ferdig: Kontroller svaret med Moody-diagram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  <a:blipFill>
                <a:blip r:embed="rId2"/>
                <a:stretch>
                  <a:fillRect l="-2521" t="-2482" b="-450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34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B05789C-E709-764B-9C54-4465EF757474}"/>
              </a:ext>
            </a:extLst>
          </p:cNvPr>
          <p:cNvSpPr txBox="1"/>
          <p:nvPr/>
        </p:nvSpPr>
        <p:spPr>
          <a:xfrm>
            <a:off x="8515717" y="307250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9DAA3-0F66-7648-9A9F-37E68620AC7B}"/>
              </a:ext>
            </a:extLst>
          </p:cNvPr>
          <p:cNvSpPr txBox="1"/>
          <p:nvPr/>
        </p:nvSpPr>
        <p:spPr>
          <a:xfrm>
            <a:off x="8758211" y="5526276"/>
            <a:ext cx="194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 (10.39)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81B3A3-D132-EA4F-80D6-D30D4F9C9FB5}"/>
                  </a:ext>
                </a:extLst>
              </p:cNvPr>
              <p:cNvSpPr txBox="1"/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=64/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81B3A3-D132-EA4F-80D6-D30D4F9C9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819637-4054-3942-9592-B058DC0D6E80}"/>
                  </a:ext>
                </a:extLst>
              </p:cNvPr>
              <p:cNvSpPr txBox="1"/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3.7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5.74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0.9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8819637-4054-3942-9592-B058DC0D6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61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dirty="0"/>
                  <a:t>Regn ut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1.58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dirty="0" err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nb-NO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𝑉𝐷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=5.0⋅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&gt;2300</m:t>
                    </m:r>
                  </m:oMath>
                </a14:m>
                <a:r>
                  <a:rPr lang="nb-NO" dirty="0"/>
                  <a:t> (turbulent)</a:t>
                </a:r>
              </a:p>
              <a:p>
                <a:r>
                  <a:rPr lang="nb-NO" b="1" dirty="0"/>
                  <a:t>Løsning oppg. d)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0.036</m:t>
                    </m:r>
                  </m:oMath>
                </a14:m>
                <a:r>
                  <a:rPr lang="nb-NO" dirty="0"/>
                  <a:t> (turbulent, glatt)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  <a:blipFill>
                <a:blip r:embed="rId2"/>
                <a:stretch>
                  <a:fillRect l="-2521" t="-2482" r="-210" b="-450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34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94BF4F3-F1CC-294A-8513-5558C4194813}"/>
              </a:ext>
            </a:extLst>
          </p:cNvPr>
          <p:cNvSpPr txBox="1"/>
          <p:nvPr/>
        </p:nvSpPr>
        <p:spPr>
          <a:xfrm>
            <a:off x="8515717" y="307250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C7B0FF-0104-EB48-9708-41ADD24C7BF0}"/>
              </a:ext>
            </a:extLst>
          </p:cNvPr>
          <p:cNvSpPr txBox="1"/>
          <p:nvPr/>
        </p:nvSpPr>
        <p:spPr>
          <a:xfrm>
            <a:off x="8758211" y="5526276"/>
            <a:ext cx="194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 (10.39)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BCB612-4502-7640-BD95-7760ECD4E988}"/>
                  </a:ext>
                </a:extLst>
              </p:cNvPr>
              <p:cNvSpPr txBox="1"/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=64/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BCB612-4502-7640-BD95-7760ECD4E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7DB52-89D4-AE4A-A41B-3FE6878EE4DE}"/>
                  </a:ext>
                </a:extLst>
              </p:cNvPr>
              <p:cNvSpPr txBox="1"/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3.7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5.74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0.9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7DB52-89D4-AE4A-A41B-3FE6878EE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060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nb-NO" dirty="0"/>
                  <a:t>Regn ut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1.58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dirty="0" err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nb-NO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𝑉𝐷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=5.0⋅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&gt;2300</m:t>
                    </m:r>
                  </m:oMath>
                </a14:m>
                <a:r>
                  <a:rPr lang="nb-NO" dirty="0"/>
                  <a:t> (turbulent)</a:t>
                </a:r>
              </a:p>
              <a:p>
                <a:r>
                  <a:rPr lang="nb-NO" b="1" dirty="0"/>
                  <a:t>Løsning oppg. d)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0.036</m:t>
                    </m:r>
                  </m:oMath>
                </a14:m>
                <a:r>
                  <a:rPr lang="nb-NO" dirty="0"/>
                  <a:t> (turbulent, glatt)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  <a:blipFill>
                <a:blip r:embed="rId2"/>
                <a:stretch>
                  <a:fillRect l="-2521" t="-2482" r="-210" b="-450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34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94BF4F3-F1CC-294A-8513-5558C4194813}"/>
              </a:ext>
            </a:extLst>
          </p:cNvPr>
          <p:cNvSpPr txBox="1"/>
          <p:nvPr/>
        </p:nvSpPr>
        <p:spPr>
          <a:xfrm>
            <a:off x="8515717" y="307250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Laminært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C7B0FF-0104-EB48-9708-41ADD24C7BF0}"/>
              </a:ext>
            </a:extLst>
          </p:cNvPr>
          <p:cNvSpPr txBox="1"/>
          <p:nvPr/>
        </p:nvSpPr>
        <p:spPr>
          <a:xfrm>
            <a:off x="8758211" y="5526276"/>
            <a:ext cx="194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Turbulent (10.39)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BCB612-4502-7640-BD95-7760ECD4E988}"/>
                  </a:ext>
                </a:extLst>
              </p:cNvPr>
              <p:cNvSpPr txBox="1"/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=64/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BCB612-4502-7640-BD95-7760ECD4E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433" y="2648903"/>
                <a:ext cx="1693861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7DB52-89D4-AE4A-A41B-3FE6878EE4DE}"/>
                  </a:ext>
                </a:extLst>
              </p:cNvPr>
              <p:cNvSpPr txBox="1"/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3.7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5.74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0.9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97DB52-89D4-AE4A-A41B-3FE6878EE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565" y="4228274"/>
                <a:ext cx="3834191" cy="12354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E4BEC40B-AAE6-AC4F-8329-C811654E1C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413" y="-1143700"/>
            <a:ext cx="9257922" cy="663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DA6CEB2-6095-D246-A179-784F2733E117}"/>
              </a:ext>
            </a:extLst>
          </p:cNvPr>
          <p:cNvSpPr/>
          <p:nvPr/>
        </p:nvSpPr>
        <p:spPr>
          <a:xfrm>
            <a:off x="4534006" y="4653000"/>
            <a:ext cx="504000" cy="525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2E64CA-A29D-0941-A42F-6D1F0207C168}"/>
              </a:ext>
            </a:extLst>
          </p:cNvPr>
          <p:cNvCxnSpPr/>
          <p:nvPr/>
        </p:nvCxnSpPr>
        <p:spPr>
          <a:xfrm flipV="1">
            <a:off x="4800000" y="1684060"/>
            <a:ext cx="0" cy="29689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8770E3-850C-F843-ABBB-E8E3D6F0D430}"/>
              </a:ext>
            </a:extLst>
          </p:cNvPr>
          <p:cNvCxnSpPr>
            <a:cxnSpLocks/>
          </p:cNvCxnSpPr>
          <p:nvPr/>
        </p:nvCxnSpPr>
        <p:spPr>
          <a:xfrm flipH="1">
            <a:off x="3423559" y="1701755"/>
            <a:ext cx="13764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43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Oppgave</a:t>
                </a:r>
                <a:r>
                  <a:rPr lang="en-US" b="1" dirty="0"/>
                  <a:t> e)</a:t>
                </a:r>
                <a:r>
                  <a:rPr lang="en-US" dirty="0"/>
                  <a:t> </a:t>
                </a:r>
                <a:r>
                  <a:rPr lang="en-US" dirty="0" err="1"/>
                  <a:t>Regn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z1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bruk</a:t>
                </a:r>
                <a:r>
                  <a:rPr lang="en-US" dirty="0"/>
                  <a:t> av </a:t>
                </a:r>
                <a:r>
                  <a:rPr lang="en-US" dirty="0" err="1"/>
                  <a:t>formelen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oppgave</a:t>
                </a:r>
                <a:r>
                  <a:rPr lang="en-US" dirty="0"/>
                  <a:t> c:  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ED52F5C-40A8-2946-BD16-A7C5C793BC41}"/>
              </a:ext>
            </a:extLst>
          </p:cNvPr>
          <p:cNvSpPr/>
          <p:nvPr/>
        </p:nvSpPr>
        <p:spPr>
          <a:xfrm>
            <a:off x="408000" y="5517000"/>
            <a:ext cx="6480000" cy="134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3300" y="6056034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300" y="6056034"/>
                <a:ext cx="4221412" cy="763863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7745556" y="6255662"/>
                <a:ext cx="1590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0.036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556" y="6255662"/>
                <a:ext cx="1590948" cy="461665"/>
              </a:xfrm>
              <a:prstGeom prst="rect">
                <a:avLst/>
              </a:prstGeom>
              <a:blipFill>
                <a:blip r:embed="rId6"/>
                <a:stretch>
                  <a:fillRect l="-794" b="-189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967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Løsning</a:t>
                </a:r>
                <a:r>
                  <a:rPr lang="en-US" b="1" dirty="0"/>
                  <a:t> e)</a:t>
                </a:r>
                <a:r>
                  <a:rPr lang="en-US" dirty="0"/>
                  <a:t> </a:t>
                </a:r>
                <a:r>
                  <a:rPr lang="en-US" dirty="0" err="1"/>
                  <a:t>Regn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z1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bruk</a:t>
                </a:r>
                <a:r>
                  <a:rPr lang="en-US" dirty="0"/>
                  <a:t> av </a:t>
                </a:r>
                <a:r>
                  <a:rPr lang="en-US" dirty="0" err="1"/>
                  <a:t>formelen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oppgave</a:t>
                </a:r>
                <a:r>
                  <a:rPr lang="en-US" dirty="0"/>
                  <a:t> c:  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4000" y="5837838"/>
                <a:ext cx="7922297" cy="10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1.58</m:t>
                                      </m:r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197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0.19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+0.5+1.0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𝟏𝟑𝟔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00" y="5837838"/>
                <a:ext cx="7922297" cy="100021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0.036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863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Oppgave</a:t>
                </a:r>
                <a:r>
                  <a:rPr lang="en-US" b="1" dirty="0"/>
                  <a:t> f)</a:t>
                </a:r>
                <a:r>
                  <a:rPr lang="en-US" dirty="0"/>
                  <a:t> </a:t>
                </a:r>
                <a:r>
                  <a:rPr lang="en-US" dirty="0" err="1"/>
                  <a:t>Hvor</a:t>
                </a:r>
                <a:r>
                  <a:rPr lang="en-US" dirty="0"/>
                  <a:t> </a:t>
                </a:r>
                <a:r>
                  <a:rPr lang="en-US" dirty="0" err="1"/>
                  <a:t>stor</a:t>
                </a:r>
                <a:r>
                  <a:rPr lang="en-US" dirty="0"/>
                  <a:t> </a:t>
                </a:r>
                <a:r>
                  <a:rPr lang="en-US" dirty="0" err="1"/>
                  <a:t>andel</a:t>
                </a:r>
                <a:r>
                  <a:rPr lang="en-US" dirty="0"/>
                  <a:t> av </a:t>
                </a:r>
                <a:r>
                  <a:rPr lang="en-US" dirty="0" err="1"/>
                  <a:t>tapet</a:t>
                </a:r>
                <a:r>
                  <a:rPr lang="en-US" dirty="0"/>
                  <a:t> </a:t>
                </a:r>
                <a:r>
                  <a:rPr lang="en-US" dirty="0" err="1"/>
                  <a:t>skyldes</a:t>
                </a:r>
                <a:r>
                  <a:rPr lang="en-US" dirty="0"/>
                  <a:t> </a:t>
                </a:r>
                <a:r>
                  <a:rPr lang="en-US" dirty="0" err="1"/>
                  <a:t>komponentene</a:t>
                </a:r>
                <a:r>
                  <a:rPr lang="en-US" dirty="0"/>
                  <a:t>?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4000" y="5837838"/>
                <a:ext cx="7922297" cy="10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1.58</m:t>
                                      </m:r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197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0.19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+0.5+1.0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𝟏𝟑𝟔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00" y="5837838"/>
                <a:ext cx="7922297" cy="100021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0.036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B589CE-6B32-E64F-B4CC-41A63500E178}"/>
              </a:ext>
            </a:extLst>
          </p:cNvPr>
          <p:cNvSpPr/>
          <p:nvPr/>
        </p:nvSpPr>
        <p:spPr>
          <a:xfrm>
            <a:off x="552000" y="5373000"/>
            <a:ext cx="11640000" cy="1485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059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Løsning</a:t>
                </a:r>
                <a:r>
                  <a:rPr lang="en-US" b="1" dirty="0"/>
                  <a:t> f)</a:t>
                </a:r>
                <a:r>
                  <a:rPr lang="en-US" dirty="0"/>
                  <a:t> </a:t>
                </a:r>
                <a:r>
                  <a:rPr lang="en-US" dirty="0" err="1"/>
                  <a:t>Hvor</a:t>
                </a:r>
                <a:r>
                  <a:rPr lang="en-US" dirty="0"/>
                  <a:t> </a:t>
                </a:r>
                <a:r>
                  <a:rPr lang="en-US" dirty="0" err="1"/>
                  <a:t>stor</a:t>
                </a:r>
                <a:r>
                  <a:rPr lang="en-US" dirty="0"/>
                  <a:t> </a:t>
                </a:r>
                <a:r>
                  <a:rPr lang="en-US" dirty="0" err="1"/>
                  <a:t>andel</a:t>
                </a:r>
                <a:r>
                  <a:rPr lang="en-US" dirty="0"/>
                  <a:t> av </a:t>
                </a:r>
                <a:r>
                  <a:rPr lang="en-US" dirty="0" err="1"/>
                  <a:t>tapet</a:t>
                </a:r>
                <a:r>
                  <a:rPr lang="en-US" dirty="0"/>
                  <a:t> </a:t>
                </a:r>
                <a:r>
                  <a:rPr lang="en-US" dirty="0" err="1"/>
                  <a:t>skyldes</a:t>
                </a:r>
                <a:r>
                  <a:rPr lang="en-US" dirty="0"/>
                  <a:t> </a:t>
                </a:r>
                <a:r>
                  <a:rPr lang="en-US" dirty="0" err="1"/>
                  <a:t>komponentene</a:t>
                </a:r>
                <a:r>
                  <a:rPr lang="en-US" dirty="0"/>
                  <a:t>?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1.58</m:t>
                                      </m:r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197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0.19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+0.5+1.0</m:t>
                          </m:r>
                        </m:e>
                      </m:d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0.036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0ACD44-3007-DB46-AC05-8AC936573FB3}"/>
              </a:ext>
            </a:extLst>
          </p:cNvPr>
          <p:cNvSpPr/>
          <p:nvPr/>
        </p:nvSpPr>
        <p:spPr>
          <a:xfrm>
            <a:off x="5171325" y="5949000"/>
            <a:ext cx="1644675" cy="108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D6FE50-6379-5147-B921-BC1A6C86C628}"/>
              </a:ext>
            </a:extLst>
          </p:cNvPr>
          <p:cNvCxnSpPr>
            <a:stCxn id="7" idx="7"/>
          </p:cNvCxnSpPr>
          <p:nvPr/>
        </p:nvCxnSpPr>
        <p:spPr>
          <a:xfrm flipV="1">
            <a:off x="6575143" y="5517000"/>
            <a:ext cx="384857" cy="59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6C3A807-1A83-6442-A9F5-C229D576E1F8}"/>
              </a:ext>
            </a:extLst>
          </p:cNvPr>
          <p:cNvSpPr txBox="1"/>
          <p:nvPr/>
        </p:nvSpPr>
        <p:spPr>
          <a:xfrm>
            <a:off x="7010966" y="5257144"/>
            <a:ext cx="449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Friskjonstap</a:t>
            </a:r>
            <a:r>
              <a:rPr lang="nb-NO" dirty="0"/>
              <a:t> i røret (</a:t>
            </a:r>
            <a:r>
              <a:rPr lang="nb-NO" dirty="0" err="1"/>
              <a:t>dimensjonsløs</a:t>
            </a:r>
            <a:r>
              <a:rPr lang="nb-NO" dirty="0"/>
              <a:t>) = 47.2</a:t>
            </a:r>
          </a:p>
        </p:txBody>
      </p:sp>
    </p:spTree>
    <p:extLst>
      <p:ext uri="{BB962C8B-B14F-4D97-AF65-F5344CB8AC3E}">
        <p14:creationId xmlns:p14="http://schemas.microsoft.com/office/powerpoint/2010/main" val="29081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Løsning</a:t>
                </a:r>
                <a:r>
                  <a:rPr lang="en-US" b="1" dirty="0"/>
                  <a:t> f)</a:t>
                </a:r>
                <a:r>
                  <a:rPr lang="en-US" dirty="0"/>
                  <a:t> </a:t>
                </a:r>
                <a:r>
                  <a:rPr lang="en-US" dirty="0" err="1"/>
                  <a:t>Hvor</a:t>
                </a:r>
                <a:r>
                  <a:rPr lang="en-US" dirty="0"/>
                  <a:t> </a:t>
                </a:r>
                <a:r>
                  <a:rPr lang="en-US" dirty="0" err="1"/>
                  <a:t>stor</a:t>
                </a:r>
                <a:r>
                  <a:rPr lang="en-US" dirty="0"/>
                  <a:t> </a:t>
                </a:r>
                <a:r>
                  <a:rPr lang="en-US" dirty="0" err="1"/>
                  <a:t>andel</a:t>
                </a:r>
                <a:r>
                  <a:rPr lang="en-US" dirty="0"/>
                  <a:t> av </a:t>
                </a:r>
                <a:r>
                  <a:rPr lang="en-US" dirty="0" err="1"/>
                  <a:t>tapet</a:t>
                </a:r>
                <a:r>
                  <a:rPr lang="en-US" dirty="0"/>
                  <a:t> </a:t>
                </a:r>
                <a:r>
                  <a:rPr lang="en-US" dirty="0" err="1"/>
                  <a:t>skyldes</a:t>
                </a:r>
                <a:r>
                  <a:rPr lang="en-US" dirty="0"/>
                  <a:t> </a:t>
                </a:r>
                <a:r>
                  <a:rPr lang="en-US" dirty="0" err="1"/>
                  <a:t>komponentene</a:t>
                </a:r>
                <a:r>
                  <a:rPr lang="en-US" dirty="0"/>
                  <a:t>?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1.58</m:t>
                                      </m:r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197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0.19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+0.5+1.0</m:t>
                          </m:r>
                        </m:e>
                      </m:d>
                    </m:oMath>
                  </m:oMathPara>
                </a14:m>
                <a:endParaRPr lang="nb-NO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0.036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9832" y="6437938"/>
                <a:ext cx="1362168" cy="400110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0ACD44-3007-DB46-AC05-8AC936573FB3}"/>
              </a:ext>
            </a:extLst>
          </p:cNvPr>
          <p:cNvSpPr/>
          <p:nvPr/>
        </p:nvSpPr>
        <p:spPr>
          <a:xfrm>
            <a:off x="5171325" y="5949000"/>
            <a:ext cx="1644675" cy="108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D6FE50-6379-5147-B921-BC1A6C86C628}"/>
              </a:ext>
            </a:extLst>
          </p:cNvPr>
          <p:cNvCxnSpPr>
            <a:stCxn id="7" idx="7"/>
          </p:cNvCxnSpPr>
          <p:nvPr/>
        </p:nvCxnSpPr>
        <p:spPr>
          <a:xfrm flipV="1">
            <a:off x="6575143" y="5517000"/>
            <a:ext cx="384857" cy="59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6C3A807-1A83-6442-A9F5-C229D576E1F8}"/>
              </a:ext>
            </a:extLst>
          </p:cNvPr>
          <p:cNvSpPr txBox="1"/>
          <p:nvPr/>
        </p:nvSpPr>
        <p:spPr>
          <a:xfrm>
            <a:off x="7010966" y="5257144"/>
            <a:ext cx="449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Friskjonstap</a:t>
            </a:r>
            <a:r>
              <a:rPr lang="nb-NO" dirty="0"/>
              <a:t> i røret (</a:t>
            </a:r>
            <a:r>
              <a:rPr lang="nb-NO" dirty="0" err="1"/>
              <a:t>dimensjonsløs</a:t>
            </a:r>
            <a:r>
              <a:rPr lang="nb-NO" dirty="0"/>
              <a:t>) = 47.2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A15373-F25B-FC40-A62E-A5B1505808B4}"/>
              </a:ext>
            </a:extLst>
          </p:cNvPr>
          <p:cNvSpPr/>
          <p:nvPr/>
        </p:nvSpPr>
        <p:spPr>
          <a:xfrm>
            <a:off x="6882976" y="6020238"/>
            <a:ext cx="2359013" cy="869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76C50A-BEE7-4A43-9EED-199B8321E201}"/>
              </a:ext>
            </a:extLst>
          </p:cNvPr>
          <p:cNvSpPr txBox="1"/>
          <p:nvPr/>
        </p:nvSpPr>
        <p:spPr>
          <a:xfrm>
            <a:off x="6882976" y="5547491"/>
            <a:ext cx="541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Friskjonstap</a:t>
            </a:r>
            <a:r>
              <a:rPr lang="nb-NO" dirty="0"/>
              <a:t> i komponentene (</a:t>
            </a:r>
            <a:r>
              <a:rPr lang="nb-NO" dirty="0" err="1"/>
              <a:t>dimensjonsløs</a:t>
            </a:r>
            <a:r>
              <a:rPr lang="nb-NO" dirty="0"/>
              <a:t>) = 1.9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34BCF57-EE4A-1F4F-90F6-BB9A8F20EC46}"/>
              </a:ext>
            </a:extLst>
          </p:cNvPr>
          <p:cNvCxnSpPr>
            <a:cxnSpLocks/>
          </p:cNvCxnSpPr>
          <p:nvPr/>
        </p:nvCxnSpPr>
        <p:spPr>
          <a:xfrm flipV="1">
            <a:off x="8976251" y="5825218"/>
            <a:ext cx="284768" cy="3819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7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10.7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</p:spPr>
            <p:txBody>
              <a:bodyPr/>
              <a:lstStyle/>
              <a:p>
                <a:r>
                  <a:rPr lang="nb-NO" dirty="0"/>
                  <a:t>Olje strømmer som vist fra et reservoar til et annet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Røret er «glatt» (ingen ruhet)</a:t>
                </a:r>
              </a:p>
              <a:p>
                <a:r>
                  <a:rPr lang="nb-NO" dirty="0"/>
                  <a:t>Hva er nivået på overflaten i </a:t>
                </a:r>
              </a:p>
              <a:p>
                <a:pPr marL="0" indent="0">
                  <a:buNone/>
                </a:pPr>
                <a:r>
                  <a:rPr lang="nb-NO" dirty="0"/>
                  <a:t>  det øverste reservoaret?</a:t>
                </a:r>
              </a:p>
              <a:p>
                <a:r>
                  <a:rPr lang="en-US" b="1" dirty="0" err="1"/>
                  <a:t>Løsning</a:t>
                </a:r>
                <a:r>
                  <a:rPr lang="en-US" b="1" dirty="0"/>
                  <a:t> f)</a:t>
                </a:r>
                <a:r>
                  <a:rPr lang="en-US" dirty="0"/>
                  <a:t> </a:t>
                </a:r>
                <a:r>
                  <a:rPr lang="en-US" dirty="0" err="1"/>
                  <a:t>Hvor</a:t>
                </a:r>
                <a:r>
                  <a:rPr lang="en-US" dirty="0"/>
                  <a:t> </a:t>
                </a:r>
                <a:r>
                  <a:rPr lang="en-US" dirty="0" err="1"/>
                  <a:t>stor</a:t>
                </a:r>
                <a:r>
                  <a:rPr lang="en-US" dirty="0"/>
                  <a:t> </a:t>
                </a:r>
                <a:r>
                  <a:rPr lang="en-US" dirty="0" err="1"/>
                  <a:t>andel</a:t>
                </a:r>
                <a:r>
                  <a:rPr lang="en-US" dirty="0"/>
                  <a:t> av </a:t>
                </a:r>
                <a:r>
                  <a:rPr lang="en-US" dirty="0" err="1"/>
                  <a:t>tapet</a:t>
                </a:r>
                <a:r>
                  <a:rPr lang="en-US" dirty="0"/>
                  <a:t> </a:t>
                </a:r>
                <a:r>
                  <a:rPr lang="en-US" dirty="0" err="1"/>
                  <a:t>skyldes</a:t>
                </a:r>
                <a:r>
                  <a:rPr lang="en-US" dirty="0"/>
                  <a:t> </a:t>
                </a:r>
                <a:r>
                  <a:rPr lang="en-US" dirty="0" err="1"/>
                  <a:t>komponentene</a:t>
                </a:r>
                <a:r>
                  <a:rPr lang="en-US" dirty="0"/>
                  <a:t>?</a:t>
                </a: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642500"/>
                <a:ext cx="6035739" cy="3573000"/>
              </a:xfrm>
              <a:blipFill>
                <a:blip r:embed="rId2"/>
                <a:stretch>
                  <a:fillRect l="-2521" t="-2482" b="-304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3DC412-8C2B-074B-AD75-307CA80D71E0}"/>
              </a:ext>
            </a:extLst>
          </p:cNvPr>
          <p:cNvSpPr txBox="1"/>
          <p:nvPr/>
        </p:nvSpPr>
        <p:spPr>
          <a:xfrm>
            <a:off x="7602589" y="7426876"/>
            <a:ext cx="2747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dirty="0"/>
              <a:t>z</a:t>
            </a:r>
            <a:r>
              <a:rPr lang="nb-NO" sz="2000" baseline="-25000" dirty="0"/>
              <a:t>1</a:t>
            </a:r>
            <a:r>
              <a:rPr lang="nb-NO" sz="2000" dirty="0"/>
              <a:t> = z</a:t>
            </a:r>
            <a:r>
              <a:rPr lang="nb-NO" sz="2000" baseline="-25000" dirty="0"/>
              <a:t>2</a:t>
            </a:r>
            <a:r>
              <a:rPr lang="nb-NO" sz="2000" dirty="0"/>
              <a:t> + </a:t>
            </a:r>
            <a:r>
              <a:rPr lang="nb-NO" sz="2000" dirty="0" err="1"/>
              <a:t>h</a:t>
            </a:r>
            <a:r>
              <a:rPr lang="nb-NO" sz="2000" baseline="-25000" dirty="0" err="1"/>
              <a:t>L</a:t>
            </a:r>
            <a:r>
              <a:rPr lang="nb-NO" sz="2000" baseline="-25000" dirty="0"/>
              <a:t> </a:t>
            </a:r>
            <a:r>
              <a:rPr lang="nb-NO" sz="2000" dirty="0"/>
              <a:t>(Likn. 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</p:spPr>
            <p:txBody>
              <a:bodyPr/>
              <a:lstStyle/>
              <a:p>
                <a:r>
                  <a:rPr lang="nb-NO" dirty="0"/>
                  <a:t>Totalt energitap i energilikningen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- sum av friksjonstap i alle rørstrekk</a:t>
                </a:r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- sum av singulærtap i alle komponenter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E59ED4C-04E0-9D4C-94D8-8DB84A0ABC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71325" y="-3034126"/>
                <a:ext cx="5112000" cy="3030100"/>
              </a:xfrm>
              <a:blipFill>
                <a:blip r:embed="rId3"/>
                <a:stretch>
                  <a:fillRect l="-3226" t="-22917" b="-20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63B4EC1-9133-F949-984F-6FAEB4862E9C}"/>
              </a:ext>
            </a:extLst>
          </p:cNvPr>
          <p:cNvSpPr txBox="1"/>
          <p:nvPr/>
        </p:nvSpPr>
        <p:spPr>
          <a:xfrm>
            <a:off x="10704000" y="-19000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/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3319D6-D6B6-874D-866B-2CD394355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588" y="7245000"/>
                <a:ext cx="4221412" cy="763863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/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1.58</m:t>
                                      </m:r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197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0.19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+0.5+1.0</m:t>
                          </m:r>
                        </m:e>
                      </m:d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C21DBF-16B0-C94D-A8A9-80F82807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000" y="5837838"/>
                <a:ext cx="6965368" cy="100021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/>
              <p:nvPr/>
            </p:nvSpPr>
            <p:spPr>
              <a:xfrm>
                <a:off x="9548316" y="5958923"/>
                <a:ext cx="1857303" cy="8370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sz="2000" dirty="0"/>
                  <a:t>Andel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1.9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1.9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47.2</m:t>
                        </m:r>
                      </m:den>
                    </m:f>
                  </m:oMath>
                </a14:m>
                <a:endParaRPr lang="en-US" sz="2000" b="0" dirty="0"/>
              </a:p>
              <a:p>
                <a:pPr/>
                <a:r>
                  <a:rPr lang="nb-NO" sz="2000" dirty="0"/>
                  <a:t>Andel = 3.8%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B535F4-57D2-DA4C-A980-88CA294F1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8316" y="5958923"/>
                <a:ext cx="1857303" cy="837024"/>
              </a:xfrm>
              <a:prstGeom prst="rect">
                <a:avLst/>
              </a:prstGeom>
              <a:blipFill>
                <a:blip r:embed="rId6"/>
                <a:stretch>
                  <a:fillRect l="-3378" b="-1176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2202501C-209B-2242-B058-90A016D75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00" y="2493000"/>
            <a:ext cx="7175166" cy="25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BA5DFB-26BA-264A-BBF8-3CEC63FE830A}"/>
              </a:ext>
            </a:extLst>
          </p:cNvPr>
          <p:cNvSpPr/>
          <p:nvPr/>
        </p:nvSpPr>
        <p:spPr>
          <a:xfrm>
            <a:off x="6384000" y="2637000"/>
            <a:ext cx="1368000" cy="36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0ACD44-3007-DB46-AC05-8AC936573FB3}"/>
              </a:ext>
            </a:extLst>
          </p:cNvPr>
          <p:cNvSpPr/>
          <p:nvPr/>
        </p:nvSpPr>
        <p:spPr>
          <a:xfrm>
            <a:off x="5171325" y="5949000"/>
            <a:ext cx="1644675" cy="108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D6FE50-6379-5147-B921-BC1A6C86C628}"/>
              </a:ext>
            </a:extLst>
          </p:cNvPr>
          <p:cNvCxnSpPr>
            <a:stCxn id="7" idx="7"/>
          </p:cNvCxnSpPr>
          <p:nvPr/>
        </p:nvCxnSpPr>
        <p:spPr>
          <a:xfrm flipV="1">
            <a:off x="6575143" y="5517000"/>
            <a:ext cx="384857" cy="59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6C3A807-1A83-6442-A9F5-C229D576E1F8}"/>
              </a:ext>
            </a:extLst>
          </p:cNvPr>
          <p:cNvSpPr txBox="1"/>
          <p:nvPr/>
        </p:nvSpPr>
        <p:spPr>
          <a:xfrm>
            <a:off x="7010966" y="5257144"/>
            <a:ext cx="449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Friskjonstap</a:t>
            </a:r>
            <a:r>
              <a:rPr lang="nb-NO" dirty="0"/>
              <a:t> i røret (</a:t>
            </a:r>
            <a:r>
              <a:rPr lang="nb-NO" dirty="0" err="1"/>
              <a:t>dimensjonsløs</a:t>
            </a:r>
            <a:r>
              <a:rPr lang="nb-NO" dirty="0"/>
              <a:t>) = </a:t>
            </a:r>
            <a:r>
              <a:rPr lang="nb-NO" dirty="0">
                <a:solidFill>
                  <a:srgbClr val="009D7F"/>
                </a:solidFill>
              </a:rPr>
              <a:t>47.2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A15373-F25B-FC40-A62E-A5B1505808B4}"/>
              </a:ext>
            </a:extLst>
          </p:cNvPr>
          <p:cNvSpPr/>
          <p:nvPr/>
        </p:nvSpPr>
        <p:spPr>
          <a:xfrm>
            <a:off x="6882976" y="6020238"/>
            <a:ext cx="2359013" cy="869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76C50A-BEE7-4A43-9EED-199B8321E201}"/>
              </a:ext>
            </a:extLst>
          </p:cNvPr>
          <p:cNvSpPr txBox="1"/>
          <p:nvPr/>
        </p:nvSpPr>
        <p:spPr>
          <a:xfrm>
            <a:off x="6882976" y="5547491"/>
            <a:ext cx="541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Friskjonstap</a:t>
            </a:r>
            <a:r>
              <a:rPr lang="nb-NO" dirty="0"/>
              <a:t> i komponentene (</a:t>
            </a:r>
            <a:r>
              <a:rPr lang="nb-NO" dirty="0" err="1"/>
              <a:t>dimensjonsløs</a:t>
            </a:r>
            <a:r>
              <a:rPr lang="nb-NO" dirty="0"/>
              <a:t>) = </a:t>
            </a:r>
            <a:r>
              <a:rPr lang="nb-NO" dirty="0">
                <a:solidFill>
                  <a:srgbClr val="FF0000"/>
                </a:solidFill>
              </a:rPr>
              <a:t>1.9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34BCF57-EE4A-1F4F-90F6-BB9A8F20EC46}"/>
              </a:ext>
            </a:extLst>
          </p:cNvPr>
          <p:cNvCxnSpPr>
            <a:cxnSpLocks/>
          </p:cNvCxnSpPr>
          <p:nvPr/>
        </p:nvCxnSpPr>
        <p:spPr>
          <a:xfrm flipV="1">
            <a:off x="8976251" y="5825218"/>
            <a:ext cx="284768" cy="3819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826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Agenda</a:t>
            </a:r>
            <a:endParaRPr lang="en-US" dirty="0"/>
          </a:p>
        </p:txBody>
      </p:sp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0D5D99D7-05F7-7F4B-B7A9-A87FC1C8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46000" y="1800000"/>
            <a:ext cx="3585600" cy="4320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Oppsummering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Singulærtap</a:t>
            </a:r>
          </a:p>
          <a:p>
            <a:r>
              <a:rPr lang="nb-NO" dirty="0"/>
              <a:t>Ikke-sirkulære tverrsnitt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Rørsystemer</a:t>
            </a:r>
          </a:p>
        </p:txBody>
      </p:sp>
    </p:spTree>
    <p:extLst>
      <p:ext uri="{BB962C8B-B14F-4D97-AF65-F5344CB8AC3E}">
        <p14:creationId xmlns:p14="http://schemas.microsoft.com/office/powerpoint/2010/main" val="412936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Hydraulisk diameter</a:t>
            </a:r>
            <a:endParaRPr lang="en-US" dirty="0"/>
          </a:p>
        </p:txBody>
      </p:sp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0D5D99D7-05F7-7F4B-B7A9-A87FC1C80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46000" y="1800000"/>
            <a:ext cx="3585600" cy="4320000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𝑚𝑘𝑟𝑒𝑡𝑠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  <a:blipFill>
                <a:blip r:embed="rId4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8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Hva er hydraulisk diameter til et rektangulært rør?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𝑂𝑚𝑘𝑟𝑒𝑡𝑠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0" u="sng" dirty="0" err="1">
                    <a:solidFill>
                      <a:schemeClr val="tx1"/>
                    </a:solidFill>
                  </a:rPr>
                  <a:t>Oppgave</a:t>
                </a:r>
                <a:r>
                  <a:rPr lang="en-US" b="0" u="sng" dirty="0">
                    <a:solidFill>
                      <a:schemeClr val="tx1"/>
                    </a:solidFill>
                  </a:rPr>
                  <a:t>:</a:t>
                </a: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Hva</a:t>
                </a:r>
                <a:r>
                  <a:rPr lang="en-US" b="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b="0" dirty="0">
                    <a:solidFill>
                      <a:schemeClr val="tx1"/>
                    </a:solidFill>
                  </a:rPr>
                  <a:t> det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rektangel</a:t>
                </a:r>
                <a:r>
                  <a:rPr lang="en-US" dirty="0" err="1"/>
                  <a:t>ære</a:t>
                </a:r>
                <a:r>
                  <a:rPr lang="en-US" dirty="0"/>
                  <a:t> </a:t>
                </a:r>
                <a:r>
                  <a:rPr lang="en-US" dirty="0" err="1"/>
                  <a:t>røret</a:t>
                </a:r>
                <a:r>
                  <a:rPr lang="en-US" dirty="0"/>
                  <a:t>?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970" t="-1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E888257-F63F-824A-857E-C63EA1909B4A}"/>
              </a:ext>
            </a:extLst>
          </p:cNvPr>
          <p:cNvSpPr/>
          <p:nvPr/>
        </p:nvSpPr>
        <p:spPr>
          <a:xfrm>
            <a:off x="6744000" y="1629000"/>
            <a:ext cx="3312000" cy="12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92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92297" cy="276999"/>
              </a:xfrm>
              <a:prstGeom prst="rect">
                <a:avLst/>
              </a:prstGeom>
              <a:blipFill>
                <a:blip r:embed="rId3"/>
                <a:stretch>
                  <a:fillRect l="-17647" r="-17647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5F1534-5DCB-1C49-9163-0D2D59C5DEE0}"/>
                  </a:ext>
                </a:extLst>
              </p:cNvPr>
              <p:cNvSpPr txBox="1"/>
              <p:nvPr/>
            </p:nvSpPr>
            <p:spPr>
              <a:xfrm>
                <a:off x="10283325" y="2102500"/>
                <a:ext cx="2407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5F1534-5DCB-1C49-9163-0D2D59C5D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3325" y="2102500"/>
                <a:ext cx="240771" cy="276999"/>
              </a:xfrm>
              <a:prstGeom prst="rect">
                <a:avLst/>
              </a:prstGeom>
              <a:blipFill>
                <a:blip r:embed="rId4"/>
                <a:stretch>
                  <a:fillRect l="-10000" r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634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Hydraulisk diameter til et rektangulært rør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0" u="sng" dirty="0" err="1">
                    <a:solidFill>
                      <a:schemeClr val="tx1"/>
                    </a:solidFill>
                  </a:rPr>
                  <a:t>Oppgave</a:t>
                </a:r>
                <a:r>
                  <a:rPr lang="en-US" b="0" u="sng" dirty="0">
                    <a:solidFill>
                      <a:schemeClr val="tx1"/>
                    </a:solidFill>
                  </a:rPr>
                  <a:t>:</a:t>
                </a: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Hva</a:t>
                </a:r>
                <a:r>
                  <a:rPr lang="en-US" b="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b="0" dirty="0">
                    <a:solidFill>
                      <a:schemeClr val="tx1"/>
                    </a:solidFill>
                  </a:rPr>
                  <a:t> det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rektangel</a:t>
                </a:r>
                <a:r>
                  <a:rPr lang="en-US" dirty="0" err="1"/>
                  <a:t>ære</a:t>
                </a:r>
                <a:r>
                  <a:rPr lang="en-US" dirty="0"/>
                  <a:t> </a:t>
                </a:r>
                <a:r>
                  <a:rPr lang="en-US" dirty="0" err="1"/>
                  <a:t>røret</a:t>
                </a:r>
                <a:r>
                  <a:rPr lang="en-US" dirty="0"/>
                  <a:t>?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970" t="-1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E888257-F63F-824A-857E-C63EA1909B4A}"/>
              </a:ext>
            </a:extLst>
          </p:cNvPr>
          <p:cNvSpPr/>
          <p:nvPr/>
        </p:nvSpPr>
        <p:spPr>
          <a:xfrm>
            <a:off x="6744000" y="1629000"/>
            <a:ext cx="3312000" cy="12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92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92297" cy="276999"/>
              </a:xfrm>
              <a:prstGeom prst="rect">
                <a:avLst/>
              </a:prstGeom>
              <a:blipFill>
                <a:blip r:embed="rId3"/>
                <a:stretch>
                  <a:fillRect l="-17647" r="-17647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5F1534-5DCB-1C49-9163-0D2D59C5DEE0}"/>
                  </a:ext>
                </a:extLst>
              </p:cNvPr>
              <p:cNvSpPr txBox="1"/>
              <p:nvPr/>
            </p:nvSpPr>
            <p:spPr>
              <a:xfrm>
                <a:off x="10283325" y="2102500"/>
                <a:ext cx="2407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5F1534-5DCB-1C49-9163-0D2D59C5D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3325" y="2102500"/>
                <a:ext cx="240771" cy="276999"/>
              </a:xfrm>
              <a:prstGeom prst="rect">
                <a:avLst/>
              </a:prstGeom>
              <a:blipFill>
                <a:blip r:embed="rId4"/>
                <a:stretch>
                  <a:fillRect l="-10000" r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C03D9-7366-424D-860D-B25621FFB379}"/>
                  </a:ext>
                </a:extLst>
              </p:cNvPr>
              <p:cNvSpPr txBox="1"/>
              <p:nvPr/>
            </p:nvSpPr>
            <p:spPr>
              <a:xfrm>
                <a:off x="6816000" y="4005000"/>
                <a:ext cx="3830216" cy="6167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400" dirty="0"/>
                  <a:t>Løsning: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𝐿𝑤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𝐿𝑤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endParaRPr lang="nb-NO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C03D9-7366-424D-860D-B25621FFB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0" y="4005000"/>
                <a:ext cx="3830216" cy="616707"/>
              </a:xfrm>
              <a:prstGeom prst="rect">
                <a:avLst/>
              </a:prstGeom>
              <a:blipFill>
                <a:blip r:embed="rId5"/>
                <a:stretch>
                  <a:fillRect l="-2640" b="-81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205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 fontScale="90000"/>
          </a:bodyPr>
          <a:lstStyle/>
          <a:p>
            <a:r>
              <a:rPr lang="nb-NO" dirty="0"/>
              <a:t>Hva er hydraulisk diameter til et </a:t>
            </a:r>
            <a:br>
              <a:rPr lang="nb-NO" dirty="0"/>
            </a:br>
            <a:r>
              <a:rPr lang="nb-NO" dirty="0"/>
              <a:t>sirkulært rør?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 fontScale="92500"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0" u="sng" dirty="0" err="1">
                    <a:solidFill>
                      <a:schemeClr val="tx1"/>
                    </a:solidFill>
                  </a:rPr>
                  <a:t>Oppgave</a:t>
                </a:r>
                <a:r>
                  <a:rPr lang="en-US" b="0" u="sng" dirty="0">
                    <a:solidFill>
                      <a:schemeClr val="tx1"/>
                    </a:solidFill>
                  </a:rPr>
                  <a:t>:</a:t>
                </a: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Hva</a:t>
                </a:r>
                <a:r>
                  <a:rPr lang="en-US" b="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b="0" dirty="0">
                    <a:solidFill>
                      <a:schemeClr val="tx1"/>
                    </a:solidFill>
                  </a:rPr>
                  <a:t> et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sirkul</a:t>
                </a:r>
                <a:r>
                  <a:rPr lang="en-US" dirty="0" err="1"/>
                  <a:t>ært</a:t>
                </a:r>
                <a:r>
                  <a:rPr lang="en-US" dirty="0"/>
                  <a:t> </a:t>
                </a:r>
                <a:r>
                  <a:rPr lang="en-US" dirty="0" err="1"/>
                  <a:t>rør</a:t>
                </a:r>
                <a:r>
                  <a:rPr lang="en-US" dirty="0"/>
                  <a:t>?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723" t="-10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2733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𝐷𝑖𝑎𝑚𝑒𝑡𝑒𝑟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273361" cy="276999"/>
              </a:xfrm>
              <a:prstGeom prst="rect">
                <a:avLst/>
              </a:prstGeom>
              <a:blipFill>
                <a:blip r:embed="rId3"/>
                <a:stretch>
                  <a:fillRect l="-2941" t="-4348" r="-1961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C9B7D183-13DF-8B42-996B-47B66A1951BF}"/>
              </a:ext>
            </a:extLst>
          </p:cNvPr>
          <p:cNvSpPr/>
          <p:nvPr/>
        </p:nvSpPr>
        <p:spPr>
          <a:xfrm>
            <a:off x="7325195" y="453272"/>
            <a:ext cx="2304000" cy="23353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404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 fontScale="90000"/>
          </a:bodyPr>
          <a:lstStyle/>
          <a:p>
            <a:r>
              <a:rPr lang="nb-NO" dirty="0"/>
              <a:t>Hydraulisk diameter til et fylt rør er </a:t>
            </a:r>
            <a:br>
              <a:rPr lang="nb-NO" dirty="0"/>
            </a:br>
            <a:r>
              <a:rPr lang="nb-NO" dirty="0"/>
              <a:t>diameteren til røret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 fontScale="92500"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0" u="sng" dirty="0" err="1">
                    <a:solidFill>
                      <a:schemeClr val="tx1"/>
                    </a:solidFill>
                  </a:rPr>
                  <a:t>Oppgave</a:t>
                </a:r>
                <a:r>
                  <a:rPr lang="en-US" b="0" u="sng" dirty="0">
                    <a:solidFill>
                      <a:schemeClr val="tx1"/>
                    </a:solidFill>
                  </a:rPr>
                  <a:t>:</a:t>
                </a: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Hva</a:t>
                </a:r>
                <a:r>
                  <a:rPr lang="en-US" b="0" dirty="0">
                    <a:solidFill>
                      <a:schemeClr val="tx1"/>
                    </a:solidFill>
                  </a:rPr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b="0" dirty="0">
                    <a:solidFill>
                      <a:schemeClr val="tx1"/>
                    </a:solidFill>
                  </a:rPr>
                  <a:t> et </a:t>
                </a:r>
                <a:r>
                  <a:rPr lang="en-US" b="0" dirty="0" err="1">
                    <a:solidFill>
                      <a:schemeClr val="tx1"/>
                    </a:solidFill>
                  </a:rPr>
                  <a:t>sirkul</a:t>
                </a:r>
                <a:r>
                  <a:rPr lang="en-US" dirty="0" err="1"/>
                  <a:t>ært</a:t>
                </a:r>
                <a:r>
                  <a:rPr lang="en-US" dirty="0"/>
                  <a:t> </a:t>
                </a:r>
                <a:r>
                  <a:rPr lang="en-US" dirty="0" err="1"/>
                  <a:t>rør</a:t>
                </a:r>
                <a:r>
                  <a:rPr lang="en-US" dirty="0"/>
                  <a:t>?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723" t="-10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2733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𝐷𝑖𝑎𝑚𝑒𝑡𝑒𝑟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273361" cy="276999"/>
              </a:xfrm>
              <a:prstGeom prst="rect">
                <a:avLst/>
              </a:prstGeom>
              <a:blipFill>
                <a:blip r:embed="rId3"/>
                <a:stretch>
                  <a:fillRect l="-2941" t="-4348" r="-1961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C03D9-7366-424D-860D-B25621FFB379}"/>
                  </a:ext>
                </a:extLst>
              </p:cNvPr>
              <p:cNvSpPr txBox="1"/>
              <p:nvPr/>
            </p:nvSpPr>
            <p:spPr>
              <a:xfrm>
                <a:off x="6816000" y="4005000"/>
                <a:ext cx="4288546" cy="764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800" dirty="0"/>
                  <a:t>Løsning: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4⋅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/4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C03D9-7366-424D-860D-B25621FFB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00" y="4005000"/>
                <a:ext cx="4288546" cy="764184"/>
              </a:xfrm>
              <a:prstGeom prst="rect">
                <a:avLst/>
              </a:prstGeom>
              <a:blipFill>
                <a:blip r:embed="rId4"/>
                <a:stretch>
                  <a:fillRect l="-2950"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C9B7D183-13DF-8B42-996B-47B66A1951BF}"/>
              </a:ext>
            </a:extLst>
          </p:cNvPr>
          <p:cNvSpPr/>
          <p:nvPr/>
        </p:nvSpPr>
        <p:spPr>
          <a:xfrm>
            <a:off x="7325195" y="453272"/>
            <a:ext cx="2304000" cy="23353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5B4D65-80F3-6341-B756-6470785A71CB}"/>
              </a:ext>
            </a:extLst>
          </p:cNvPr>
          <p:cNvSpPr/>
          <p:nvPr/>
        </p:nvSpPr>
        <p:spPr>
          <a:xfrm>
            <a:off x="6600000" y="3645000"/>
            <a:ext cx="4968000" cy="144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786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Hva hvis røret at halvfullt?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𝑡𝑒𝑡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𝑓𝑙𝑢𝑖𝑑𝑒𝑡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970" t="-1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27336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𝐷𝑖𝑎𝑚𝑒𝑡𝑒𝑟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273362" cy="553998"/>
              </a:xfrm>
              <a:prstGeom prst="rect">
                <a:avLst/>
              </a:prstGeom>
              <a:blipFill>
                <a:blip r:embed="rId3"/>
                <a:stretch>
                  <a:fillRect l="-2941" t="-2222" r="-1961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C9B7D183-13DF-8B42-996B-47B66A1951BF}"/>
              </a:ext>
            </a:extLst>
          </p:cNvPr>
          <p:cNvSpPr/>
          <p:nvPr/>
        </p:nvSpPr>
        <p:spPr>
          <a:xfrm>
            <a:off x="7325195" y="453272"/>
            <a:ext cx="2304000" cy="23353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Chord 6">
            <a:extLst>
              <a:ext uri="{FF2B5EF4-FFF2-40B4-BE49-F238E27FC236}">
                <a16:creationId xmlns:a16="http://schemas.microsoft.com/office/drawing/2014/main" id="{E3352DD5-7318-4744-8088-DFACEDE0F3D0}"/>
              </a:ext>
            </a:extLst>
          </p:cNvPr>
          <p:cNvSpPr/>
          <p:nvPr/>
        </p:nvSpPr>
        <p:spPr>
          <a:xfrm rot="17564769">
            <a:off x="7281810" y="487152"/>
            <a:ext cx="2390770" cy="2267593"/>
          </a:xfrm>
          <a:prstGeom prst="chord">
            <a:avLst>
              <a:gd name="adj1" fmla="val 2700000"/>
              <a:gd name="adj2" fmla="val 1612147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65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Hva hvis røret at halvfullt?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</p:spPr>
            <p:txBody>
              <a:bodyPr>
                <a:normAutofit/>
              </a:bodyPr>
              <a:lstStyle/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Oppsummering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Singulærtap</a:t>
                </a:r>
              </a:p>
              <a:p>
                <a:r>
                  <a:rPr lang="nb-NO" dirty="0"/>
                  <a:t>Ikke-sirkulære tverrsnitt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Rørsystemer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Hydraulisk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𝑇𝑣𝑒𝑟𝑟𝑠𝑛𝑖𝑡𝑡𝑠𝑎𝑟𝑒𝑎𝑙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𝑂𝑚𝑘𝑟𝑒𝑡𝑠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𝑡𝑒𝑡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𝑓𝑙𝑢𝑖𝑑𝑒𝑡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Kapittel 15 (tema for FL på onsdag)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941000"/>
              </a:xfrm>
              <a:blipFill>
                <a:blip r:embed="rId2"/>
                <a:stretch>
                  <a:fillRect l="-2970" t="-17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/>
              <p:nvPr/>
            </p:nvSpPr>
            <p:spPr>
              <a:xfrm>
                <a:off x="8303851" y="3003358"/>
                <a:ext cx="127336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𝐷𝑖𝑎𝑚𝑒𝑡𝑒𝑟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0AD9FC-FDA6-9D4C-ACA0-DF371825E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3851" y="3003358"/>
                <a:ext cx="1273362" cy="553998"/>
              </a:xfrm>
              <a:prstGeom prst="rect">
                <a:avLst/>
              </a:prstGeom>
              <a:blipFill>
                <a:blip r:embed="rId3"/>
                <a:stretch>
                  <a:fillRect l="-2941" t="-2222" r="-1961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C9B7D183-13DF-8B42-996B-47B66A1951BF}"/>
              </a:ext>
            </a:extLst>
          </p:cNvPr>
          <p:cNvSpPr/>
          <p:nvPr/>
        </p:nvSpPr>
        <p:spPr>
          <a:xfrm>
            <a:off x="7325195" y="453272"/>
            <a:ext cx="2304000" cy="233535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Chord 6">
            <a:extLst>
              <a:ext uri="{FF2B5EF4-FFF2-40B4-BE49-F238E27FC236}">
                <a16:creationId xmlns:a16="http://schemas.microsoft.com/office/drawing/2014/main" id="{E3352DD5-7318-4744-8088-DFACEDE0F3D0}"/>
              </a:ext>
            </a:extLst>
          </p:cNvPr>
          <p:cNvSpPr/>
          <p:nvPr/>
        </p:nvSpPr>
        <p:spPr>
          <a:xfrm rot="17564769">
            <a:off x="7281810" y="487152"/>
            <a:ext cx="2390770" cy="2267593"/>
          </a:xfrm>
          <a:prstGeom prst="chord">
            <a:avLst>
              <a:gd name="adj1" fmla="val 2700000"/>
              <a:gd name="adj2" fmla="val 1612147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070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sz="2000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f>
                        <m:fPr>
                          <m:ctrlPr>
                            <a:rPr lang="nb-NO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=0.046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sz="1800" b="1" dirty="0"/>
                  <a:t>Første steg: </a:t>
                </a:r>
                <a:r>
                  <a:rPr lang="nb-NO" sz="1800" dirty="0"/>
                  <a:t>Sett opp et uttrykk for p1 – p2.</a:t>
                </a:r>
              </a:p>
              <a:p>
                <a:r>
                  <a:rPr lang="nb-NO" b="1" dirty="0"/>
                  <a:t>Andre steg: </a:t>
                </a:r>
                <a:r>
                  <a:rPr lang="nb-NO" dirty="0"/>
                  <a:t>Regn ut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nb-NO" dirty="0"/>
                  <a:t> (turbulent?)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1664512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0" y="6282137"/>
                <a:ext cx="609600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282137"/>
                <a:ext cx="6096000" cy="610936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482826" y="5991647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 på trykkform (vanlig for gasser)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/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blipFill>
                <a:blip r:embed="rId5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1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b="1" dirty="0"/>
                  <a:t>Første steg: </a:t>
                </a:r>
                <a:r>
                  <a:rPr lang="nb-NO" dirty="0"/>
                  <a:t>Sett opp et uttrykk for</a:t>
                </a:r>
              </a:p>
              <a:p>
                <a:pPr marL="0" indent="0">
                  <a:buNone/>
                </a:pPr>
                <a:r>
                  <a:rPr lang="nb-NO" dirty="0"/>
                  <a:t>   p1 – p2: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endParaRPr lang="nb-NO" b="1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1664512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0" y="6135890"/>
                <a:ext cx="609600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135890"/>
                <a:ext cx="6096000" cy="610936"/>
              </a:xfrm>
              <a:prstGeom prst="rect">
                <a:avLst/>
              </a:prstGeom>
              <a:blipFill>
                <a:blip r:embed="rId4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264000" y="5881577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 på trykkform (vanlig for gasser)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/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blipFill>
                <a:blip r:embed="rId5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B356C8A-4B6C-4A46-B513-61902CE2186A}"/>
              </a:ext>
            </a:extLst>
          </p:cNvPr>
          <p:cNvSpPr/>
          <p:nvPr/>
        </p:nvSpPr>
        <p:spPr>
          <a:xfrm>
            <a:off x="840000" y="4365000"/>
            <a:ext cx="4536000" cy="936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81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</p:spPr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b="1" dirty="0"/>
                  <a:t>Andre steg: </a:t>
                </a:r>
                <a:endParaRPr lang="nb-NO" dirty="0"/>
              </a:p>
              <a:p>
                <a:pPr marL="0" indent="0">
                  <a:buNone/>
                </a:pPr>
                <a:r>
                  <a:rPr lang="en-US" sz="1800" dirty="0" err="1"/>
                  <a:t>Regner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ut</a:t>
                </a:r>
                <a:r>
                  <a:rPr lang="en-US" sz="1800" dirty="0"/>
                  <a:t> Q=V/A =Q/</a:t>
                </a:r>
                <a:r>
                  <a:rPr lang="en-US" sz="1800" dirty="0" err="1"/>
                  <a:t>Lw</a:t>
                </a:r>
                <a:r>
                  <a:rPr lang="en-US" sz="1800" dirty="0"/>
                  <a:t> =13.9m/s</a:t>
                </a:r>
                <a:r>
                  <a:rPr lang="en-US" sz="1800" baseline="30000" dirty="0"/>
                  <a:t>2</a:t>
                </a:r>
              </a:p>
              <a:p>
                <a:pPr marL="0" indent="0">
                  <a:buNone/>
                </a:pPr>
                <a:endParaRPr lang="nb-NO" baseline="30000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  <a:blipFill>
                <a:blip r:embed="rId2"/>
                <a:stretch>
                  <a:fillRect l="-2863" t="-2612" b="-48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52" y="1298775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6451263" y="5433238"/>
                <a:ext cx="609600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263" y="5433238"/>
                <a:ext cx="6096000" cy="610936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6715263" y="5178925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 på trykkform (vanlig for gasser)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/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blipFill>
                <a:blip r:embed="rId5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B356C8A-4B6C-4A46-B513-61902CE2186A}"/>
              </a:ext>
            </a:extLst>
          </p:cNvPr>
          <p:cNvSpPr/>
          <p:nvPr/>
        </p:nvSpPr>
        <p:spPr>
          <a:xfrm>
            <a:off x="639272" y="4242924"/>
            <a:ext cx="5880980" cy="2476257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/>
              <p:nvPr/>
            </p:nvSpPr>
            <p:spPr>
              <a:xfrm>
                <a:off x="845223" y="5370705"/>
                <a:ext cx="4391972" cy="98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2⋅0.3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+2⋅0.6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 err="1" smtClean="0">
                            <a:latin typeface="Cambria Math" panose="02040503050406030204" pitchFamily="18" charset="0"/>
                          </a:rPr>
                          <m:t>𝑉</m:t>
                        </m:r>
                        <m:sSub>
                          <m:sSubPr>
                            <m:ctrlP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=368000</m:t>
                    </m:r>
                  </m:oMath>
                </a14:m>
                <a:r>
                  <a:rPr lang="nb-NO" sz="2000" dirty="0"/>
                  <a:t>&gt;3000 (turbulent)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23" y="5370705"/>
                <a:ext cx="4391972" cy="988219"/>
              </a:xfrm>
              <a:prstGeom prst="rect">
                <a:avLst/>
              </a:prstGeom>
              <a:blipFill>
                <a:blip r:embed="rId6"/>
                <a:stretch>
                  <a:fillRect r="-576" b="-37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81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</p:spPr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b="1" dirty="0"/>
                  <a:t>Andre steg: </a:t>
                </a:r>
                <a:endParaRPr lang="nb-NO" dirty="0"/>
              </a:p>
              <a:p>
                <a:pPr marL="0" indent="0">
                  <a:buNone/>
                </a:pPr>
                <a:r>
                  <a:rPr lang="en-US" sz="1800" dirty="0" err="1"/>
                  <a:t>Regner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ut</a:t>
                </a:r>
                <a:r>
                  <a:rPr lang="en-US" sz="1800" dirty="0"/>
                  <a:t> Q=V/A =Q/</a:t>
                </a:r>
                <a:r>
                  <a:rPr lang="en-US" sz="1800" dirty="0" err="1"/>
                  <a:t>Lw</a:t>
                </a:r>
                <a:r>
                  <a:rPr lang="en-US" sz="1800" dirty="0"/>
                  <a:t> =13.9m/s</a:t>
                </a:r>
                <a:r>
                  <a:rPr lang="en-US" sz="1800" baseline="30000" dirty="0"/>
                  <a:t>2</a:t>
                </a:r>
              </a:p>
              <a:p>
                <a:pPr marL="0" indent="0">
                  <a:buNone/>
                </a:pPr>
                <a:endParaRPr lang="nb-NO" baseline="30000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  <a:blipFill>
                <a:blip r:embed="rId2"/>
                <a:stretch>
                  <a:fillRect l="-2863" t="-2612" b="-48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52" y="1298775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6451263" y="5433238"/>
                <a:ext cx="609600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263" y="5433238"/>
                <a:ext cx="6096000" cy="610936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6715263" y="5178925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 på trykkform (vanlig for gasser)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/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𝐿𝑤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05F8FC-FA9E-5B4D-8DAA-F8683CCB3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872" y="5926786"/>
                <a:ext cx="3307957" cy="792396"/>
              </a:xfrm>
              <a:prstGeom prst="rect">
                <a:avLst/>
              </a:prstGeom>
              <a:blipFill>
                <a:blip r:embed="rId5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B356C8A-4B6C-4A46-B513-61902CE2186A}"/>
              </a:ext>
            </a:extLst>
          </p:cNvPr>
          <p:cNvSpPr/>
          <p:nvPr/>
        </p:nvSpPr>
        <p:spPr>
          <a:xfrm>
            <a:off x="639272" y="4242924"/>
            <a:ext cx="5880980" cy="2476257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/>
              <p:nvPr/>
            </p:nvSpPr>
            <p:spPr>
              <a:xfrm>
                <a:off x="845223" y="5370705"/>
                <a:ext cx="4907818" cy="1295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2⋅0.3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+2⋅0.6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 err="1" smtClean="0">
                            <a:latin typeface="Cambria Math" panose="02040503050406030204" pitchFamily="18" charset="0"/>
                          </a:rPr>
                          <m:t>𝑉</m:t>
                        </m:r>
                        <m:sSub>
                          <m:sSubPr>
                            <m:ctrlP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=368000</m:t>
                    </m:r>
                  </m:oMath>
                </a14:m>
                <a:r>
                  <a:rPr lang="nb-NO" sz="2000" dirty="0"/>
                  <a:t>&gt;3000 (turbulent)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=0.000115 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=0.015 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𝑀𝑜𝑜𝑑𝑦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23" y="5370705"/>
                <a:ext cx="4907818" cy="1295996"/>
              </a:xfrm>
              <a:prstGeom prst="rect">
                <a:avLst/>
              </a:prstGeom>
              <a:blipFill>
                <a:blip r:embed="rId6"/>
                <a:stretch>
                  <a:fillRect l="-1289" b="-538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6055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trykkfallet over 50 m kanal?</a:t>
                </a:r>
              </a:p>
              <a:p>
                <a:r>
                  <a:rPr lang="nb-NO" dirty="0"/>
                  <a:t>Energilikningen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=13.89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=0.1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;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=367900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=1.15⋅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≈0.015</m:t>
                      </m:r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1" y="375730"/>
            <a:ext cx="2490753" cy="1672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5FFE3FA-2D19-4667-9068-5C5A0A18CF2D}"/>
                  </a:ext>
                </a:extLst>
              </p:cNvPr>
              <p:cNvSpPr/>
              <p:nvPr/>
            </p:nvSpPr>
            <p:spPr>
              <a:xfrm>
                <a:off x="5537454" y="461156"/>
                <a:ext cx="22560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5FFE3FA-2D19-4667-9068-5C5A0A18CF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454" y="461156"/>
                <a:ext cx="2256000" cy="646331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AB3B9F7-8A7B-406C-B4D3-54D8ECD1B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2349000"/>
            <a:ext cx="5111750" cy="36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E3D1AC-8361-4E2B-AE0C-8A09E2FC5783}"/>
                  </a:ext>
                </a:extLst>
              </p:cNvPr>
              <p:cNvSpPr/>
              <p:nvPr/>
            </p:nvSpPr>
            <p:spPr>
              <a:xfrm>
                <a:off x="8086103" y="6133102"/>
                <a:ext cx="1418850" cy="61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BE3D1AC-8361-4E2B-AE0C-8A09E2FC57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103" y="6133102"/>
                <a:ext cx="1418850" cy="6108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EB4295-6E0A-4415-9948-1B8C6026C06E}"/>
                  </a:ext>
                </a:extLst>
              </p:cNvPr>
              <p:cNvSpPr/>
              <p:nvPr/>
            </p:nvSpPr>
            <p:spPr>
              <a:xfrm>
                <a:off x="11469718" y="4009102"/>
                <a:ext cx="531235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EB4295-6E0A-4415-9948-1B8C6026C0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9718" y="4009102"/>
                <a:ext cx="531235" cy="6164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80C9D2-753C-48B6-88D0-F95DF7505010}"/>
              </a:ext>
            </a:extLst>
          </p:cNvPr>
          <p:cNvSpPr/>
          <p:nvPr/>
        </p:nvSpPr>
        <p:spPr>
          <a:xfrm>
            <a:off x="8832000" y="4869000"/>
            <a:ext cx="2181225" cy="350232"/>
          </a:xfrm>
          <a:custGeom>
            <a:avLst/>
            <a:gdLst>
              <a:gd name="connsiteX0" fmla="*/ 2181225 w 2181225"/>
              <a:gd name="connsiteY0" fmla="*/ 342900 h 350232"/>
              <a:gd name="connsiteX1" fmla="*/ 1304925 w 2181225"/>
              <a:gd name="connsiteY1" fmla="*/ 342900 h 350232"/>
              <a:gd name="connsiteX2" fmla="*/ 728662 w 2181225"/>
              <a:gd name="connsiteY2" fmla="*/ 266700 h 350232"/>
              <a:gd name="connsiteX3" fmla="*/ 0 w 2181225"/>
              <a:gd name="connsiteY3" fmla="*/ 0 h 35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1225" h="350232">
                <a:moveTo>
                  <a:pt x="2181225" y="342900"/>
                </a:moveTo>
                <a:cubicBezTo>
                  <a:pt x="1864122" y="349250"/>
                  <a:pt x="1547019" y="355600"/>
                  <a:pt x="1304925" y="342900"/>
                </a:cubicBezTo>
                <a:cubicBezTo>
                  <a:pt x="1062831" y="330200"/>
                  <a:pt x="946149" y="323850"/>
                  <a:pt x="728662" y="266700"/>
                </a:cubicBezTo>
                <a:cubicBezTo>
                  <a:pt x="511175" y="209550"/>
                  <a:pt x="255587" y="104775"/>
                  <a:pt x="0" y="0"/>
                </a:cubicBezTo>
              </a:path>
            </a:pathLst>
          </a:custGeom>
          <a:noFill/>
          <a:ln w="9525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CB2B4F-EEB4-4B9F-85AE-E8D306526DC2}"/>
              </a:ext>
            </a:extLst>
          </p:cNvPr>
          <p:cNvCxnSpPr/>
          <p:nvPr/>
        </p:nvCxnSpPr>
        <p:spPr>
          <a:xfrm flipV="1">
            <a:off x="8982000" y="4932000"/>
            <a:ext cx="0" cy="756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2928450-2EFA-4AEB-9130-C3441EC57E45}"/>
              </a:ext>
            </a:extLst>
          </p:cNvPr>
          <p:cNvCxnSpPr>
            <a:cxnSpLocks/>
          </p:cNvCxnSpPr>
          <p:nvPr/>
        </p:nvCxnSpPr>
        <p:spPr>
          <a:xfrm flipH="1">
            <a:off x="6744000" y="4932000"/>
            <a:ext cx="2238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27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</p:spPr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b="1" dirty="0"/>
                  <a:t>Oppgave: Regn ut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1 –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nb-NO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ved bruk av </a:t>
                </a:r>
                <a:r>
                  <a:rPr lang="nb-NO" dirty="0" err="1"/>
                  <a:t>Darcy-Weibach</a:t>
                </a:r>
                <a:r>
                  <a:rPr lang="nb-NO" dirty="0"/>
                  <a:t> </a:t>
                </a:r>
              </a:p>
              <a:p>
                <a:r>
                  <a:rPr lang="en-US" sz="1800" dirty="0"/>
                  <a:t>Q=V/A =Q/</a:t>
                </a:r>
                <a:r>
                  <a:rPr lang="en-US" sz="1800" dirty="0" err="1"/>
                  <a:t>Lw</a:t>
                </a:r>
                <a:r>
                  <a:rPr lang="en-US" sz="1800" dirty="0"/>
                  <a:t> =13.9m/s</a:t>
                </a:r>
                <a:r>
                  <a:rPr lang="en-US" sz="1800" baseline="30000" dirty="0"/>
                  <a:t>2</a:t>
                </a:r>
              </a:p>
              <a:p>
                <a:pPr marL="0" indent="0">
                  <a:buNone/>
                </a:pPr>
                <a:endParaRPr lang="nb-NO" baseline="30000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84998" y="1800000"/>
                <a:ext cx="5743002" cy="3394482"/>
              </a:xfrm>
              <a:blipFill>
                <a:blip r:embed="rId2"/>
                <a:stretch>
                  <a:fillRect l="-2863" t="-2612" r="-2863" b="-152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52" y="1298775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7235325" y="5975038"/>
                <a:ext cx="6096000" cy="720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325" y="5975038"/>
                <a:ext cx="6096000" cy="720325"/>
              </a:xfrm>
              <a:prstGeom prst="rect">
                <a:avLst/>
              </a:prstGeom>
              <a:blipFill>
                <a:blip r:embed="rId4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9372338" y="5529506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Darcy-Weibach</a:t>
            </a:r>
            <a:r>
              <a:rPr lang="nb-NO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356C8A-4B6C-4A46-B513-61902CE2186A}"/>
              </a:ext>
            </a:extLst>
          </p:cNvPr>
          <p:cNvSpPr/>
          <p:nvPr/>
        </p:nvSpPr>
        <p:spPr>
          <a:xfrm>
            <a:off x="639272" y="4242924"/>
            <a:ext cx="5880980" cy="936001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/>
              <p:nvPr/>
            </p:nvSpPr>
            <p:spPr>
              <a:xfrm>
                <a:off x="6395345" y="56771"/>
                <a:ext cx="4907818" cy="1295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2⋅0.3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+2⋅0.6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 err="1" smtClean="0">
                            <a:latin typeface="Cambria Math" panose="02040503050406030204" pitchFamily="18" charset="0"/>
                          </a:rPr>
                          <m:t>𝑉</m:t>
                        </m:r>
                        <m:sSub>
                          <m:sSubPr>
                            <m:ctrlP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=368000</m:t>
                    </m:r>
                  </m:oMath>
                </a14:m>
                <a:r>
                  <a:rPr lang="nb-NO" sz="2000" dirty="0"/>
                  <a:t>&gt;3000 (turbulent)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=0.000115 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=0.015 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𝑀𝑜𝑜𝑑𝑦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345" y="56771"/>
                <a:ext cx="4907818" cy="1295996"/>
              </a:xfrm>
              <a:prstGeom prst="rect">
                <a:avLst/>
              </a:prstGeom>
              <a:blipFill>
                <a:blip r:embed="rId5"/>
                <a:stretch>
                  <a:fillRect l="-1292" b="-553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850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</a:t>
            </a:r>
            <a:r>
              <a:rPr lang="nb-NO" dirty="0"/>
              <a:t> EFM Eksempel 10.8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84998" y="1800000"/>
                <a:ext cx="6751002" cy="3394482"/>
              </a:xfrm>
            </p:spPr>
            <p:txBody>
              <a:bodyPr/>
              <a:lstStyle/>
              <a:p>
                <a:r>
                  <a:rPr lang="nb-NO" dirty="0"/>
                  <a:t>Luft ved 20 grader celsius strømmer i en horisontal stålkanal</a:t>
                </a:r>
              </a:p>
              <a:p>
                <a:r>
                  <a:rPr lang="nb-NO" dirty="0"/>
                  <a:t>Dimensjoner og volumstrøm som vist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=15.1⋅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vil finne trykkfallet over 50 m kanal</a:t>
                </a:r>
              </a:p>
              <a:p>
                <a:r>
                  <a:rPr lang="nb-NO" b="1" dirty="0"/>
                  <a:t>Løsning (fremgangsmåte):</a:t>
                </a:r>
              </a:p>
              <a:p>
                <a:r>
                  <a:rPr lang="nb-NO" dirty="0"/>
                  <a:t>Regner 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= 18.6m </a:t>
                </a:r>
              </a:p>
              <a:p>
                <a:r>
                  <a:rPr lang="nb-NO" dirty="0"/>
                  <a:t>Setter inn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nb-NO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dirty="0" err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i uttr. for p1 - p2</a:t>
                </a:r>
              </a:p>
              <a:p>
                <a:endParaRPr lang="nb-NO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1.2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𝑘𝑔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9.81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18.6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𝟐𝟐𝟎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𝑷𝒂</m:t>
                      </m:r>
                    </m:oMath>
                  </m:oMathPara>
                </a14:m>
                <a:endParaRPr lang="nb-NO" b="1" dirty="0"/>
              </a:p>
              <a:p>
                <a:endParaRPr lang="nb-NO" dirty="0"/>
              </a:p>
              <a:p>
                <a:r>
                  <a:rPr lang="en-US" sz="1800" dirty="0"/>
                  <a:t>Q=V/A =Q/</a:t>
                </a:r>
                <a:r>
                  <a:rPr lang="en-US" sz="1800" dirty="0" err="1"/>
                  <a:t>Lw</a:t>
                </a:r>
                <a:r>
                  <a:rPr lang="en-US" sz="1800" dirty="0"/>
                  <a:t> =13.9m/s</a:t>
                </a:r>
                <a:r>
                  <a:rPr lang="en-US" sz="1800" baseline="30000" dirty="0"/>
                  <a:t>2</a:t>
                </a:r>
              </a:p>
              <a:p>
                <a:pPr marL="0" indent="0">
                  <a:buNone/>
                </a:pPr>
                <a:endParaRPr lang="nb-NO" baseline="30000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84998" y="1800000"/>
                <a:ext cx="6751002" cy="3394482"/>
              </a:xfrm>
              <a:blipFill>
                <a:blip r:embed="rId2"/>
                <a:stretch>
                  <a:fillRect l="-2439" t="-2612" r="-938" b="-753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52" y="1298775"/>
            <a:ext cx="5802749" cy="389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/>
              <p:nvPr/>
            </p:nvSpPr>
            <p:spPr>
              <a:xfrm>
                <a:off x="7235325" y="5975038"/>
                <a:ext cx="6096000" cy="720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4F9FE-CFD4-8C4D-98BF-49037F59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325" y="5975038"/>
                <a:ext cx="6096000" cy="720325"/>
              </a:xfrm>
              <a:prstGeom prst="rect">
                <a:avLst/>
              </a:prstGeom>
              <a:blipFill>
                <a:blip r:embed="rId4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56265CF-C5B0-DE4C-8D13-05CDFFBFCB11}"/>
              </a:ext>
            </a:extLst>
          </p:cNvPr>
          <p:cNvSpPr txBox="1"/>
          <p:nvPr/>
        </p:nvSpPr>
        <p:spPr>
          <a:xfrm>
            <a:off x="9372338" y="5529506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Darcy-Weibach</a:t>
            </a:r>
            <a:r>
              <a:rPr lang="nb-NO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356C8A-4B6C-4A46-B513-61902CE2186A}"/>
              </a:ext>
            </a:extLst>
          </p:cNvPr>
          <p:cNvSpPr/>
          <p:nvPr/>
        </p:nvSpPr>
        <p:spPr>
          <a:xfrm>
            <a:off x="717502" y="4288463"/>
            <a:ext cx="7250498" cy="2515545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/>
              <p:nvPr/>
            </p:nvSpPr>
            <p:spPr>
              <a:xfrm>
                <a:off x="6168000" y="53992"/>
                <a:ext cx="4907818" cy="1295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0.3</m:t>
                            </m:r>
                          </m:e>
                        </m:d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2⋅0.3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+2⋅0.6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 err="1" smtClean="0">
                            <a:latin typeface="Cambria Math" panose="02040503050406030204" pitchFamily="18" charset="0"/>
                          </a:rPr>
                          <m:t>𝑉</m:t>
                        </m:r>
                        <m:sSub>
                          <m:sSubPr>
                            <m:ctrlP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sz="2000" i="1" dirty="0" err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=368000</m:t>
                    </m:r>
                  </m:oMath>
                </a14:m>
                <a:r>
                  <a:rPr lang="nb-NO" sz="2000" dirty="0"/>
                  <a:t>&gt;3000 (turbulent)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=0.000115 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=0.015 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𝑀𝑜𝑜𝑑𝑦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9DFD29-28A7-BD48-BC58-4A561C47D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000" y="53992"/>
                <a:ext cx="4907818" cy="1295996"/>
              </a:xfrm>
              <a:prstGeom prst="rect">
                <a:avLst/>
              </a:prstGeom>
              <a:blipFill>
                <a:blip r:embed="rId5"/>
                <a:stretch>
                  <a:fillRect l="-1289" b="-553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74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Oppsummering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Singulærtap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Ikke-sirkulære tverrsnitt</a:t>
            </a:r>
          </a:p>
          <a:p>
            <a:r>
              <a:rPr lang="nb-NO" dirty="0"/>
              <a:t>Rørsystemer</a:t>
            </a:r>
          </a:p>
        </p:txBody>
      </p:sp>
      <p:pic>
        <p:nvPicPr>
          <p:cNvPr id="5" name="Picture 4" descr="A close-up of a factory&#10;&#10;Description automatically generated with low confidence">
            <a:extLst>
              <a:ext uri="{FF2B5EF4-FFF2-40B4-BE49-F238E27FC236}">
                <a16:creationId xmlns:a16="http://schemas.microsoft.com/office/drawing/2014/main" id="{1108F373-209D-A14F-AC66-4DEFA688C1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367" r="1933" b="2"/>
          <a:stretch/>
        </p:blipFill>
        <p:spPr>
          <a:xfrm>
            <a:off x="6384000" y="1800000"/>
            <a:ext cx="5112675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78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Ledninger koblet i serie og parallell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De fleste litt større ledningssystemer inneholder ledninger av ulike typer (dimensjon, materiale, lengde) koblet i serie og/eller i parallell</a:t>
            </a:r>
          </a:p>
          <a:p>
            <a:r>
              <a:rPr lang="nb-NO" dirty="0"/>
              <a:t>Hvordan kan man regne på slike systemer?</a:t>
            </a:r>
          </a:p>
          <a:p>
            <a:r>
              <a:rPr lang="nb-NO" dirty="0"/>
              <a:t>Vi må uttrykke kontinuitetslikningen og energilikningen på egnet måte</a:t>
            </a:r>
          </a:p>
          <a:p>
            <a:r>
              <a:rPr lang="nb-NO" dirty="0"/>
              <a:t>Vi antar inkompressibel, stasjonær strømning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4365738"/>
            <a:ext cx="5111750" cy="149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12982" y="2594865"/>
                <a:ext cx="904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2" y="2594865"/>
                <a:ext cx="904094" cy="276999"/>
              </a:xfrm>
              <a:prstGeom prst="rect">
                <a:avLst/>
              </a:prstGeom>
              <a:blipFill>
                <a:blip r:embed="rId3"/>
                <a:stretch>
                  <a:fillRect l="-5405" t="-2222" r="-1351" b="-37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823295" y="2433218"/>
                <a:ext cx="9200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295" y="2433218"/>
                <a:ext cx="920060" cy="276999"/>
              </a:xfrm>
              <a:prstGeom prst="rect">
                <a:avLst/>
              </a:prstGeom>
              <a:blipFill>
                <a:blip r:embed="rId4"/>
                <a:stretch>
                  <a:fillRect l="-4636" r="-1987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ylinder 2">
            <a:extLst>
              <a:ext uri="{FF2B5EF4-FFF2-40B4-BE49-F238E27FC236}">
                <a16:creationId xmlns:a16="http://schemas.microsoft.com/office/drawing/2014/main" id="{12665889-E31C-4730-B569-628FEF1156CC}"/>
              </a:ext>
            </a:extLst>
          </p:cNvPr>
          <p:cNvSpPr/>
          <p:nvPr/>
        </p:nvSpPr>
        <p:spPr>
          <a:xfrm rot="16200000">
            <a:off x="10031325" y="1801904"/>
            <a:ext cx="504000" cy="2599834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D72C1818-7334-4E0F-A688-4B4092CB2E45}"/>
              </a:ext>
            </a:extLst>
          </p:cNvPr>
          <p:cNvSpPr/>
          <p:nvPr/>
        </p:nvSpPr>
        <p:spPr>
          <a:xfrm rot="16200000">
            <a:off x="7648337" y="1801904"/>
            <a:ext cx="233385" cy="2599834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Rett pilkobling 5"/>
          <p:cNvCxnSpPr/>
          <p:nvPr/>
        </p:nvCxnSpPr>
        <p:spPr>
          <a:xfrm>
            <a:off x="7713751" y="3101821"/>
            <a:ext cx="5033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5">
            <a:extLst>
              <a:ext uri="{FF2B5EF4-FFF2-40B4-BE49-F238E27FC236}">
                <a16:creationId xmlns:a16="http://schemas.microsoft.com/office/drawing/2014/main" id="{CC0FFED6-12C1-4839-B479-77EBFA6C25FE}"/>
              </a:ext>
            </a:extLst>
          </p:cNvPr>
          <p:cNvCxnSpPr/>
          <p:nvPr/>
        </p:nvCxnSpPr>
        <p:spPr>
          <a:xfrm>
            <a:off x="10031662" y="3101821"/>
            <a:ext cx="5033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61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Ledninger koblet i serie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Kontinuitetslikningen: Volumstrømmen er den samme i alle ledninger som er koblet i serie (når det ikke er noen uttak/tilførsler av fluid)</a:t>
                </a:r>
              </a:p>
              <a:p>
                <a:pPr marL="4680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b="0" dirty="0"/>
                  <a:t>Energilikningen: Det totale tapet i seriekoblingen er summen av tapene i enkeltledningene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Generelt</a:t>
                </a:r>
              </a:p>
              <a:p>
                <a:endParaRPr lang="nb-NO" sz="2000" dirty="0"/>
              </a:p>
              <a:p>
                <a:pPr marL="4680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=∑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+∑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1216" b="-476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02F8AB-1E88-469E-974D-15727DEBFC89}"/>
                  </a:ext>
                </a:extLst>
              </p:cNvPr>
              <p:cNvSpPr txBox="1"/>
              <p:nvPr/>
            </p:nvSpPr>
            <p:spPr>
              <a:xfrm>
                <a:off x="7312982" y="3462044"/>
                <a:ext cx="904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02F8AB-1E88-469E-974D-15727DEBF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2" y="3462044"/>
                <a:ext cx="904094" cy="276999"/>
              </a:xfrm>
              <a:prstGeom prst="rect">
                <a:avLst/>
              </a:prstGeom>
              <a:blipFill>
                <a:blip r:embed="rId3"/>
                <a:stretch>
                  <a:fillRect l="-5405" r="-1351" b="-37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C4D7B0-23B8-4886-A15F-6C9CE198B04D}"/>
                  </a:ext>
                </a:extLst>
              </p:cNvPr>
              <p:cNvSpPr txBox="1"/>
              <p:nvPr/>
            </p:nvSpPr>
            <p:spPr>
              <a:xfrm>
                <a:off x="9823295" y="3300397"/>
                <a:ext cx="9200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C4D7B0-23B8-4886-A15F-6C9CE198B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295" y="3300397"/>
                <a:ext cx="920060" cy="276999"/>
              </a:xfrm>
              <a:prstGeom prst="rect">
                <a:avLst/>
              </a:prstGeom>
              <a:blipFill>
                <a:blip r:embed="rId4"/>
                <a:stretch>
                  <a:fillRect l="-4636" r="-1987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ylinder 14">
            <a:extLst>
              <a:ext uri="{FF2B5EF4-FFF2-40B4-BE49-F238E27FC236}">
                <a16:creationId xmlns:a16="http://schemas.microsoft.com/office/drawing/2014/main" id="{03DEEC87-22A1-4B54-B053-9DCD9FA7726F}"/>
              </a:ext>
            </a:extLst>
          </p:cNvPr>
          <p:cNvSpPr/>
          <p:nvPr/>
        </p:nvSpPr>
        <p:spPr>
          <a:xfrm rot="16200000">
            <a:off x="10031325" y="2669083"/>
            <a:ext cx="504000" cy="2599834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E5287347-5D43-495F-8378-E37FFC606ACE}"/>
              </a:ext>
            </a:extLst>
          </p:cNvPr>
          <p:cNvSpPr/>
          <p:nvPr/>
        </p:nvSpPr>
        <p:spPr>
          <a:xfrm rot="16200000">
            <a:off x="7648337" y="2669083"/>
            <a:ext cx="233385" cy="2599834"/>
          </a:xfrm>
          <a:prstGeom prst="can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pilkobling 5">
            <a:extLst>
              <a:ext uri="{FF2B5EF4-FFF2-40B4-BE49-F238E27FC236}">
                <a16:creationId xmlns:a16="http://schemas.microsoft.com/office/drawing/2014/main" id="{D910D020-A93E-4748-90D9-FE3F51988D79}"/>
              </a:ext>
            </a:extLst>
          </p:cNvPr>
          <p:cNvCxnSpPr/>
          <p:nvPr/>
        </p:nvCxnSpPr>
        <p:spPr>
          <a:xfrm>
            <a:off x="7713751" y="3969000"/>
            <a:ext cx="5033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kobling 5">
            <a:extLst>
              <a:ext uri="{FF2B5EF4-FFF2-40B4-BE49-F238E27FC236}">
                <a16:creationId xmlns:a16="http://schemas.microsoft.com/office/drawing/2014/main" id="{5E37D5E0-53EA-4712-93FD-62E28A72AFB8}"/>
              </a:ext>
            </a:extLst>
          </p:cNvPr>
          <p:cNvCxnSpPr/>
          <p:nvPr/>
        </p:nvCxnSpPr>
        <p:spPr>
          <a:xfrm>
            <a:off x="10031662" y="3969000"/>
            <a:ext cx="5033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1B9C76-1B59-4D4D-A0FE-2E85E504F4E2}"/>
                  </a:ext>
                </a:extLst>
              </p:cNvPr>
              <p:cNvSpPr txBox="1"/>
              <p:nvPr/>
            </p:nvSpPr>
            <p:spPr>
              <a:xfrm>
                <a:off x="7309817" y="4221000"/>
                <a:ext cx="767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1B9C76-1B59-4D4D-A0FE-2E85E504F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817" y="4221000"/>
                <a:ext cx="767582" cy="289182"/>
              </a:xfrm>
              <a:prstGeom prst="rect">
                <a:avLst/>
              </a:prstGeom>
              <a:blipFill>
                <a:blip r:embed="rId5"/>
                <a:stretch>
                  <a:fillRect l="-8730" r="-2381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76CFCA-0064-46A9-9B78-2107447D01DD}"/>
                  </a:ext>
                </a:extLst>
              </p:cNvPr>
              <p:cNvSpPr txBox="1"/>
              <p:nvPr/>
            </p:nvSpPr>
            <p:spPr>
              <a:xfrm>
                <a:off x="9992064" y="4328410"/>
                <a:ext cx="77290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76CFCA-0064-46A9-9B78-2107447D0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2064" y="4328410"/>
                <a:ext cx="772904" cy="289182"/>
              </a:xfrm>
              <a:prstGeom prst="rect">
                <a:avLst/>
              </a:prstGeom>
              <a:blipFill>
                <a:blip r:embed="rId6"/>
                <a:stretch>
                  <a:fillRect l="-8661" r="-2362" b="-27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33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Ledninger koblet i parallell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Kontinuitetslikningen: Volumstrømmen inn/ut av en parallellkobling er lik summen av volumstrømmer i enkeltledningene (når det ikke er noen uttak/tilførsler av fluid)</a:t>
                </a:r>
              </a:p>
              <a:p>
                <a:pPr marL="4680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Energilikningen: Tapet i enkelt-ledningene må være det samme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lvl="1"/>
                <a:r>
                  <a:rPr lang="nb-NO" dirty="0"/>
                  <a:t>Begrunnelse: Hvis tapet hadde vært forskjellig, ville vi fått to ulike energinivåer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(og/eller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) – det går ikke an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788" b="-174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3069000"/>
            <a:ext cx="5111750" cy="149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FCA617-3087-4181-BF79-CE10687F8721}"/>
                  </a:ext>
                </a:extLst>
              </p:cNvPr>
              <p:cNvSpPr txBox="1"/>
              <p:nvPr/>
            </p:nvSpPr>
            <p:spPr>
              <a:xfrm>
                <a:off x="8700084" y="2637000"/>
                <a:ext cx="767582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FCA617-3087-4181-BF79-CE10687F8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084" y="2637000"/>
                <a:ext cx="767582" cy="289182"/>
              </a:xfrm>
              <a:prstGeom prst="rect">
                <a:avLst/>
              </a:prstGeom>
              <a:blipFill>
                <a:blip r:embed="rId4"/>
                <a:stretch>
                  <a:fillRect l="-8730" r="-2381" b="-27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755093-F24A-4E33-AB06-BF90EDA2CAD7}"/>
                  </a:ext>
                </a:extLst>
              </p:cNvPr>
              <p:cNvSpPr txBox="1"/>
              <p:nvPr/>
            </p:nvSpPr>
            <p:spPr>
              <a:xfrm>
                <a:off x="8720421" y="4716306"/>
                <a:ext cx="77290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F755093-F24A-4E33-AB06-BF90EDA2C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421" y="4716306"/>
                <a:ext cx="772904" cy="289182"/>
              </a:xfrm>
              <a:prstGeom prst="rect">
                <a:avLst/>
              </a:prstGeom>
              <a:blipFill>
                <a:blip r:embed="rId5"/>
                <a:stretch>
                  <a:fillRect l="-8730" r="-2381" b="-276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7EF5E5-27E5-4BDB-8310-A27AB9FCA7A6}"/>
                  </a:ext>
                </a:extLst>
              </p:cNvPr>
              <p:cNvSpPr txBox="1"/>
              <p:nvPr/>
            </p:nvSpPr>
            <p:spPr>
              <a:xfrm>
                <a:off x="6672000" y="3825624"/>
                <a:ext cx="226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7EF5E5-27E5-4BDB-8310-A27AB9FCA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00" y="3825624"/>
                <a:ext cx="226344" cy="276999"/>
              </a:xfrm>
              <a:prstGeom prst="rect">
                <a:avLst/>
              </a:prstGeom>
              <a:blipFill>
                <a:blip r:embed="rId6"/>
                <a:stretch>
                  <a:fillRect l="-31579" r="-26316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D28B22-A697-4E7C-9864-2AB4D8B45097}"/>
                  </a:ext>
                </a:extLst>
              </p:cNvPr>
              <p:cNvSpPr txBox="1"/>
              <p:nvPr/>
            </p:nvSpPr>
            <p:spPr>
              <a:xfrm>
                <a:off x="11136000" y="3825624"/>
                <a:ext cx="226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D28B22-A697-4E7C-9864-2AB4D8B45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6000" y="3825624"/>
                <a:ext cx="226344" cy="276999"/>
              </a:xfrm>
              <a:prstGeom prst="rect">
                <a:avLst/>
              </a:prstGeom>
              <a:blipFill>
                <a:blip r:embed="rId7"/>
                <a:stretch>
                  <a:fillRect l="-32432" r="-29730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69A29A-93E0-4E8B-8763-C56EF15FC97B}"/>
                  </a:ext>
                </a:extLst>
              </p:cNvPr>
              <p:cNvSpPr txBox="1"/>
              <p:nvPr/>
            </p:nvSpPr>
            <p:spPr>
              <a:xfrm>
                <a:off x="7033828" y="4501992"/>
                <a:ext cx="2122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69A29A-93E0-4E8B-8763-C56EF15FC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828" y="4501992"/>
                <a:ext cx="212238" cy="276999"/>
              </a:xfrm>
              <a:prstGeom prst="rect">
                <a:avLst/>
              </a:prstGeom>
              <a:blipFill>
                <a:blip r:embed="rId8"/>
                <a:stretch>
                  <a:fillRect l="-25714" r="-20000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6E7089-308D-4FF7-8212-2F46FA405A99}"/>
                  </a:ext>
                </a:extLst>
              </p:cNvPr>
              <p:cNvSpPr txBox="1"/>
              <p:nvPr/>
            </p:nvSpPr>
            <p:spPr>
              <a:xfrm>
                <a:off x="10856367" y="4533335"/>
                <a:ext cx="222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6E7089-308D-4FF7-8212-2F46FA40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6367" y="4533335"/>
                <a:ext cx="222625" cy="276999"/>
              </a:xfrm>
              <a:prstGeom prst="rect">
                <a:avLst/>
              </a:prstGeom>
              <a:blipFill>
                <a:blip r:embed="rId9"/>
                <a:stretch>
                  <a:fillRect l="-25000" r="-19444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C18536-47AA-4769-B2FD-BF6794067469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7139947" y="3825624"/>
            <a:ext cx="180053" cy="676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C2E5EC-C857-460C-A01F-AB45FBDB29AC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10704000" y="3816838"/>
            <a:ext cx="263680" cy="716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36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Ledningsnett – </a:t>
            </a:r>
            <a:r>
              <a:rPr lang="nb-NO" dirty="0" err="1"/>
              <a:t>Kirchoffs</a:t>
            </a:r>
            <a:r>
              <a:rPr lang="nb-NO" dirty="0"/>
              <a:t> lover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Kontinuitetslikningen og energilikningen kan også uttrykkes for mer sammensatte ledningsnett</a:t>
            </a:r>
          </a:p>
          <a:p>
            <a:r>
              <a:rPr lang="nb-NO" dirty="0"/>
              <a:t>Kalles av og til </a:t>
            </a:r>
            <a:r>
              <a:rPr lang="nb-NO" dirty="0" err="1"/>
              <a:t>Kirchoffs</a:t>
            </a:r>
            <a:r>
              <a:rPr lang="nb-NO" dirty="0"/>
              <a:t> lover fordi de er parallelle med lover for strøm i en elektrisk krets</a:t>
            </a:r>
          </a:p>
          <a:p>
            <a:r>
              <a:rPr lang="nb-NO" dirty="0"/>
              <a:t>Kontinuitetslikningen for ledningsnett</a:t>
            </a:r>
          </a:p>
          <a:p>
            <a:pPr lvl="1"/>
            <a:r>
              <a:rPr lang="nb-NO" dirty="0"/>
              <a:t>Volumstrøm inn til et knutepunkt må være lik volumstrøm ut av et knutepunkt</a:t>
            </a:r>
          </a:p>
          <a:p>
            <a:pPr lvl="1"/>
            <a:r>
              <a:rPr lang="nb-NO" dirty="0"/>
              <a:t>Må også ta høyde for uttak/tilførsler av fluid i knutepunktene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0" y="3069000"/>
            <a:ext cx="3300197" cy="330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12935" y="1125000"/>
            <a:ext cx="3828259" cy="16004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Beregning av volumstrøm og trykk i større rørnettverk er komplisert og arbeid for datamaskiner.</a:t>
            </a:r>
          </a:p>
          <a:p>
            <a:endParaRPr lang="nb-NO" sz="1400" dirty="0"/>
          </a:p>
          <a:p>
            <a:r>
              <a:rPr lang="nb-NO" sz="1400" dirty="0"/>
              <a:t>THT300: </a:t>
            </a:r>
            <a:r>
              <a:rPr lang="nb-NO" sz="1400" i="1" dirty="0"/>
              <a:t>Hardy-Cross metode</a:t>
            </a:r>
            <a:r>
              <a:rPr lang="nb-NO" sz="1400" dirty="0"/>
              <a:t> for å beregne vannføring og trykk i et ledningsnett (første metode som gjorde </a:t>
            </a:r>
            <a:r>
              <a:rPr lang="nb-NO" sz="1400" dirty="0" err="1"/>
              <a:t>håndregning</a:t>
            </a:r>
            <a:r>
              <a:rPr lang="nb-NO" sz="1400" dirty="0"/>
              <a:t> mulig)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634F9B-8254-496F-8D1D-D161D745550B}"/>
                  </a:ext>
                </a:extLst>
              </p:cNvPr>
              <p:cNvSpPr txBox="1"/>
              <p:nvPr/>
            </p:nvSpPr>
            <p:spPr>
              <a:xfrm>
                <a:off x="8472000" y="3224001"/>
                <a:ext cx="3143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634F9B-8254-496F-8D1D-D161D7455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3224001"/>
                <a:ext cx="314317" cy="276999"/>
              </a:xfrm>
              <a:prstGeom prst="rect">
                <a:avLst/>
              </a:prstGeom>
              <a:blipFill>
                <a:blip r:embed="rId3"/>
                <a:stretch>
                  <a:fillRect l="-23529" r="-5882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5B36A10-7036-420C-ADFA-18781EE61E9D}"/>
                  </a:ext>
                </a:extLst>
              </p:cNvPr>
              <p:cNvSpPr txBox="1"/>
              <p:nvPr/>
            </p:nvSpPr>
            <p:spPr>
              <a:xfrm>
                <a:off x="9480000" y="3269727"/>
                <a:ext cx="3196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5B36A10-7036-420C-ADFA-18781EE61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000" y="3269727"/>
                <a:ext cx="319639" cy="276999"/>
              </a:xfrm>
              <a:prstGeom prst="rect">
                <a:avLst/>
              </a:prstGeom>
              <a:blipFill>
                <a:blip r:embed="rId4"/>
                <a:stretch>
                  <a:fillRect l="-22642" r="-566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165066-06E5-45A2-96C9-2719A0C03864}"/>
                  </a:ext>
                </a:extLst>
              </p:cNvPr>
              <p:cNvSpPr txBox="1"/>
              <p:nvPr/>
            </p:nvSpPr>
            <p:spPr>
              <a:xfrm>
                <a:off x="9152526" y="4029600"/>
                <a:ext cx="3196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165066-06E5-45A2-96C9-2719A0C0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526" y="4029600"/>
                <a:ext cx="319639" cy="276999"/>
              </a:xfrm>
              <a:prstGeom prst="rect">
                <a:avLst/>
              </a:prstGeom>
              <a:blipFill>
                <a:blip r:embed="rId5"/>
                <a:stretch>
                  <a:fillRect l="-22642" r="-5660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68EC45-9D76-423C-912F-477F24558142}"/>
                  </a:ext>
                </a:extLst>
              </p:cNvPr>
              <p:cNvSpPr txBox="1"/>
              <p:nvPr/>
            </p:nvSpPr>
            <p:spPr>
              <a:xfrm>
                <a:off x="6171968" y="4029600"/>
                <a:ext cx="19497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68EC45-9D76-423C-912F-477F24558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968" y="4029600"/>
                <a:ext cx="1949765" cy="276999"/>
              </a:xfrm>
              <a:prstGeom prst="rect">
                <a:avLst/>
              </a:prstGeom>
              <a:blipFill>
                <a:blip r:embed="rId6"/>
                <a:stretch>
                  <a:fillRect l="-3125" r="-625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65234F-53FB-4E33-B5A1-7FB05C6CB13B}"/>
                  </a:ext>
                </a:extLst>
              </p:cNvPr>
              <p:cNvSpPr txBox="1"/>
              <p:nvPr/>
            </p:nvSpPr>
            <p:spPr>
              <a:xfrm>
                <a:off x="7146850" y="4898885"/>
                <a:ext cx="11091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Uttak i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65234F-53FB-4E33-B5A1-7FB05C6CB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6850" y="4898885"/>
                <a:ext cx="1109150" cy="369332"/>
              </a:xfrm>
              <a:prstGeom prst="rect">
                <a:avLst/>
              </a:prstGeom>
              <a:blipFill>
                <a:blip r:embed="rId7"/>
                <a:stretch>
                  <a:fillRect l="-4396" t="-10000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16A593-B8EE-485A-A1FB-822E4550ED50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7701425" y="4437001"/>
            <a:ext cx="122575" cy="46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03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Ledningsnett – </a:t>
            </a:r>
            <a:r>
              <a:rPr lang="nb-NO" dirty="0" err="1"/>
              <a:t>Kirchoffs</a:t>
            </a:r>
            <a:r>
              <a:rPr lang="nb-NO" dirty="0"/>
              <a:t> lover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Kontinuitetslikningen og energilikningen kan også uttrykkes for mer sammensatte ledningsnett</a:t>
            </a:r>
          </a:p>
          <a:p>
            <a:r>
              <a:rPr lang="nb-NO" dirty="0"/>
              <a:t>Energilikningen for ledningsnett</a:t>
            </a:r>
          </a:p>
          <a:p>
            <a:pPr lvl="1"/>
            <a:r>
              <a:rPr lang="nb-NO" dirty="0"/>
              <a:t>Energitapet mellom to noder er det samme langs alle mulige baner mellom nodene (regnet med fortegn, dvs. positivt i strømningsretningen)</a:t>
            </a:r>
          </a:p>
          <a:p>
            <a:pPr lvl="1"/>
            <a:r>
              <a:rPr lang="nb-NO" dirty="0"/>
              <a:t>Ekvivalent: Energitapet rundt en lukket sløyfe (regnet med fortegn) er null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D5BCF8B-E72B-4C0A-BA4A-E0582C2AC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0" y="3069000"/>
            <a:ext cx="3300197" cy="330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1FEC5B-DE06-4C5C-AFD8-AFA5B049EB29}"/>
                  </a:ext>
                </a:extLst>
              </p:cNvPr>
              <p:cNvSpPr txBox="1"/>
              <p:nvPr/>
            </p:nvSpPr>
            <p:spPr>
              <a:xfrm>
                <a:off x="9297519" y="4557820"/>
                <a:ext cx="43082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1FEC5B-DE06-4C5C-AFD8-AFA5B049E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7519" y="4557820"/>
                <a:ext cx="430824" cy="289182"/>
              </a:xfrm>
              <a:prstGeom prst="rect">
                <a:avLst/>
              </a:prstGeom>
              <a:blipFill>
                <a:blip r:embed="rId3"/>
                <a:stretch>
                  <a:fillRect l="-11268" r="-4225" b="-127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19A199-4271-4F8D-A397-63D2C49A7857}"/>
                  </a:ext>
                </a:extLst>
              </p:cNvPr>
              <p:cNvSpPr txBox="1"/>
              <p:nvPr/>
            </p:nvSpPr>
            <p:spPr>
              <a:xfrm>
                <a:off x="9834686" y="5123626"/>
                <a:ext cx="43082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19A199-4271-4F8D-A397-63D2C49A7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686" y="5123626"/>
                <a:ext cx="430824" cy="289182"/>
              </a:xfrm>
              <a:prstGeom prst="rect">
                <a:avLst/>
              </a:prstGeom>
              <a:blipFill>
                <a:blip r:embed="rId4"/>
                <a:stretch>
                  <a:fillRect l="-11268" r="-42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FBB90A-67D9-4AAE-8D2C-5F6ED0D4D026}"/>
                  </a:ext>
                </a:extLst>
              </p:cNvPr>
              <p:cNvSpPr txBox="1"/>
              <p:nvPr/>
            </p:nvSpPr>
            <p:spPr>
              <a:xfrm>
                <a:off x="11178891" y="4609703"/>
                <a:ext cx="43082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FBB90A-67D9-4AAE-8D2C-5F6ED0D4D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8891" y="4609703"/>
                <a:ext cx="430824" cy="289182"/>
              </a:xfrm>
              <a:prstGeom prst="rect">
                <a:avLst/>
              </a:prstGeom>
              <a:blipFill>
                <a:blip r:embed="rId5"/>
                <a:stretch>
                  <a:fillRect l="-11429" r="-4286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77AEB5-04AB-4430-9E2C-B2B1A401AB36}"/>
                  </a:ext>
                </a:extLst>
              </p:cNvPr>
              <p:cNvSpPr txBox="1"/>
              <p:nvPr/>
            </p:nvSpPr>
            <p:spPr>
              <a:xfrm>
                <a:off x="9799639" y="3244086"/>
                <a:ext cx="43082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77AEB5-04AB-4430-9E2C-B2B1A401A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9639" y="3244086"/>
                <a:ext cx="430824" cy="289182"/>
              </a:xfrm>
              <a:prstGeom prst="rect">
                <a:avLst/>
              </a:prstGeom>
              <a:blipFill>
                <a:blip r:embed="rId6"/>
                <a:stretch>
                  <a:fillRect l="-11429" r="-4286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7C5D3E-EA3B-41B2-B1FB-1F400D6FEA9D}"/>
                  </a:ext>
                </a:extLst>
              </p:cNvPr>
              <p:cNvSpPr txBox="1"/>
              <p:nvPr/>
            </p:nvSpPr>
            <p:spPr>
              <a:xfrm>
                <a:off x="5612354" y="4557820"/>
                <a:ext cx="2787686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7C5D3E-EA3B-41B2-B1FB-1F400D6FE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354" y="4557820"/>
                <a:ext cx="2787686" cy="289182"/>
              </a:xfrm>
              <a:prstGeom prst="rect">
                <a:avLst/>
              </a:prstGeom>
              <a:blipFill>
                <a:blip r:embed="rId7"/>
                <a:stretch>
                  <a:fillRect l="-1532" r="-1313" b="-127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77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69821"/>
          <a:stretch/>
        </p:blipFill>
        <p:spPr>
          <a:xfrm>
            <a:off x="192000" y="3708262"/>
            <a:ext cx="5715000" cy="2411738"/>
          </a:xfrm>
          <a:prstGeom prst="rect">
            <a:avLst/>
          </a:prstGeom>
        </p:spPr>
      </p:pic>
      <p:pic>
        <p:nvPicPr>
          <p:cNvPr id="8" name="Content Placeholder 4"/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729885" y="1579542"/>
            <a:ext cx="5111750" cy="1900988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196"/>
          <a:stretch/>
        </p:blipFill>
        <p:spPr>
          <a:xfrm>
            <a:off x="6544738" y="1568837"/>
            <a:ext cx="5060522" cy="48687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487" y="6347417"/>
            <a:ext cx="43910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0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48622"/>
          <a:stretch/>
        </p:blipFill>
        <p:spPr>
          <a:xfrm>
            <a:off x="6600000" y="3213000"/>
            <a:ext cx="5060522" cy="3351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Massebevaring (netto volumstrøm inn til knutepunkt er null, strømnings-retninger antatt som vist):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Energibevaring (summen av tap med fortegn rundt lukket sløyfe er null)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Volumstrøm ut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bestemmes fra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inn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ut</m:t>
                        </m:r>
                      </m:sub>
                    </m:sSub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b="0" dirty="0"/>
                  <a:t>for rørsystemet som helhet:</a:t>
                </a:r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58" b="-9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ECE3EB9D-010C-4A47-89E5-B0CE497C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4" y="1478642"/>
            <a:ext cx="4823750" cy="17938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E2BCD9-D60D-463D-8903-51F7AF3A342C}"/>
              </a:ext>
            </a:extLst>
          </p:cNvPr>
          <p:cNvSpPr/>
          <p:nvPr/>
        </p:nvSpPr>
        <p:spPr>
          <a:xfrm>
            <a:off x="6832604" y="5949000"/>
            <a:ext cx="4879396" cy="615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048000" y="4293000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8116CC-4D08-4EDD-8548-2BC50292BCAE}"/>
              </a:ext>
            </a:extLst>
          </p:cNvPr>
          <p:cNvCxnSpPr>
            <a:cxnSpLocks/>
          </p:cNvCxnSpPr>
          <p:nvPr/>
        </p:nvCxnSpPr>
        <p:spPr>
          <a:xfrm flipH="1" flipV="1">
            <a:off x="9424105" y="3740526"/>
            <a:ext cx="199453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22080" y="3656763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C4C6FB9-092B-4CDC-8E18-2E584142346B}"/>
                  </a:ext>
                </a:extLst>
              </p:cNvPr>
              <p:cNvSpPr/>
              <p:nvPr/>
            </p:nvSpPr>
            <p:spPr>
              <a:xfrm>
                <a:off x="1272000" y="6120000"/>
                <a:ext cx="3765711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C4C6FB9-092B-4CDC-8E18-2E5841423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00" y="6120000"/>
                <a:ext cx="3765711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78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48622"/>
          <a:stretch/>
        </p:blipFill>
        <p:spPr>
          <a:xfrm>
            <a:off x="6600000" y="3213000"/>
            <a:ext cx="5060522" cy="3351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dirty="0"/>
                  <a:t>Retning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b="0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nb-NO" b="0" dirty="0"/>
              </a:p>
              <a:p>
                <a:r>
                  <a:rPr lang="nb-NO" dirty="0"/>
                  <a:t>Merk: Ettersom ledningssystemet ligger horisontalt er det trykkforskjeller som driver strømningen</a:t>
                </a:r>
              </a:p>
              <a:p>
                <a:r>
                  <a:rPr lang="nb-NO" dirty="0"/>
                  <a:t>Anta volumstrømmer som vist som oppfyller massebevaring</a:t>
                </a:r>
              </a:p>
              <a:p>
                <a:r>
                  <a:rPr lang="nb-NO" dirty="0"/>
                  <a:t>Ledningene er like, altså har vi at </a:t>
                </a:r>
                <a:r>
                  <a:rPr lang="nb-NO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&gt;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nb-NO" dirty="0"/>
                  <a:t> fordi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nb-NO" dirty="0"/>
                  <a:t>.</a:t>
                </a:r>
              </a:p>
              <a:p>
                <a:r>
                  <a:rPr lang="nb-NO" dirty="0"/>
                  <a:t>Disse tapene gir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, som er i strid med antakelsen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. Ettersom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 vil noe vann begynne å renne fra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mot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529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ECE3EB9D-010C-4A47-89E5-B0CE497C4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4" y="1478642"/>
            <a:ext cx="4823750" cy="17938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E2BCD9-D60D-463D-8903-51F7AF3A342C}"/>
              </a:ext>
            </a:extLst>
          </p:cNvPr>
          <p:cNvSpPr/>
          <p:nvPr/>
        </p:nvSpPr>
        <p:spPr>
          <a:xfrm>
            <a:off x="6832604" y="5949000"/>
            <a:ext cx="4879396" cy="615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048000" y="4293000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22080" y="3656763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BECF1A-F57D-46D5-84AB-0BD0B7A089B3}"/>
                  </a:ext>
                </a:extLst>
              </p:cNvPr>
              <p:cNvSpPr txBox="1"/>
              <p:nvPr/>
            </p:nvSpPr>
            <p:spPr>
              <a:xfrm>
                <a:off x="10056072" y="3044031"/>
                <a:ext cx="431325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BECF1A-F57D-46D5-84AB-0BD0B7A08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6072" y="3044031"/>
                <a:ext cx="431325" cy="5549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E02D41D-B2E2-4619-8D27-EBBEC0383DF9}"/>
                  </a:ext>
                </a:extLst>
              </p:cNvPr>
              <p:cNvSpPr txBox="1"/>
              <p:nvPr/>
            </p:nvSpPr>
            <p:spPr>
              <a:xfrm>
                <a:off x="7176000" y="3223723"/>
                <a:ext cx="1577577" cy="44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r>
                  <a:rPr lang="nb-NO" dirty="0"/>
                  <a:t>Anta: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ac</m:t>
                        </m:r>
                      </m:sub>
                    </m:sSub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nb-NO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nb-NO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E02D41D-B2E2-4619-8D27-EBBEC0383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000" y="3223723"/>
                <a:ext cx="1577577" cy="447943"/>
              </a:xfrm>
              <a:prstGeom prst="rect">
                <a:avLst/>
              </a:prstGeom>
              <a:blipFill>
                <a:blip r:embed="rId6"/>
                <a:stretch>
                  <a:fillRect l="-1931" b="-54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D49356-19FC-4E90-B076-8C83EA2619A9}"/>
                  </a:ext>
                </a:extLst>
              </p:cNvPr>
              <p:cNvSpPr txBox="1"/>
              <p:nvPr/>
            </p:nvSpPr>
            <p:spPr>
              <a:xfrm>
                <a:off x="8386537" y="4617246"/>
                <a:ext cx="1715884" cy="441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>
                    <a:solidFill>
                      <a:srgbClr val="FF0000"/>
                    </a:solidFill>
                  </a:rPr>
                  <a:t>Anta: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sub>
                    </m:sSub>
                    <m:r>
                      <a:rPr lang="nb-NO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D49356-19FC-4E90-B076-8C83EA261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537" y="4617246"/>
                <a:ext cx="1715884" cy="441339"/>
              </a:xfrm>
              <a:prstGeom prst="rect">
                <a:avLst/>
              </a:prstGeom>
              <a:blipFill>
                <a:blip r:embed="rId7"/>
                <a:stretch>
                  <a:fillRect l="-2135" b="-41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BDF876-262F-4515-BD8F-F943E6400477}"/>
                  </a:ext>
                </a:extLst>
              </p:cNvPr>
              <p:cNvSpPr txBox="1"/>
              <p:nvPr/>
            </p:nvSpPr>
            <p:spPr>
              <a:xfrm>
                <a:off x="10011865" y="3606529"/>
                <a:ext cx="14841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>
                    <a:solidFill>
                      <a:srgbClr val="FF0000"/>
                    </a:solidFill>
                  </a:rPr>
                  <a:t>Anta: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𝑏𝑐</m:t>
                        </m:r>
                      </m:sub>
                    </m:sSub>
                    <m:r>
                      <a:rPr lang="nb-NO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BDF876-262F-4515-BD8F-F943E6400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1865" y="3606529"/>
                <a:ext cx="1484133" cy="338554"/>
              </a:xfrm>
              <a:prstGeom prst="rect">
                <a:avLst/>
              </a:prstGeom>
              <a:blipFill>
                <a:blip r:embed="rId8"/>
                <a:stretch>
                  <a:fillRect l="-2049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91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69571"/>
          <a:stretch/>
        </p:blipFill>
        <p:spPr>
          <a:xfrm>
            <a:off x="6672000" y="1851969"/>
            <a:ext cx="5060522" cy="18687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Energilikningen for rett horisontalt rør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-leddene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-leddene bortfaller)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Multipliser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 og kall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 også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både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er konstanter her. Altså kan vi skrive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  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𝑓𝐿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/(2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er en konstant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954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120000" y="2931969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94080" y="2295732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6A2E3749-9C76-4B05-BC26-64D6A955C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95" b="17581"/>
          <a:stretch/>
        </p:blipFill>
        <p:spPr>
          <a:xfrm>
            <a:off x="6715658" y="3951632"/>
            <a:ext cx="5060522" cy="21599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/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21D04B-08E7-489D-A2AF-73BF358641C4}"/>
              </a:ext>
            </a:extLst>
          </p:cNvPr>
          <p:cNvCxnSpPr>
            <a:cxnSpLocks/>
          </p:cNvCxnSpPr>
          <p:nvPr/>
        </p:nvCxnSpPr>
        <p:spPr>
          <a:xfrm flipH="1" flipV="1">
            <a:off x="9543284" y="2368893"/>
            <a:ext cx="216000" cy="332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16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69571"/>
          <a:stretch/>
        </p:blipFill>
        <p:spPr>
          <a:xfrm>
            <a:off x="6672000" y="1851969"/>
            <a:ext cx="5060522" cy="18687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Energibevaring (summen av tap med fortegn rundt lukket sløyfe er null)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Multipliser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 p hver side så får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Bruk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og finn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Forenkles til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41" r="-1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120000" y="2931969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94080" y="2295732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6A2E3749-9C76-4B05-BC26-64D6A955C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95" b="17581"/>
          <a:stretch/>
        </p:blipFill>
        <p:spPr>
          <a:xfrm>
            <a:off x="6715658" y="3951632"/>
            <a:ext cx="5060522" cy="21599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/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21D04B-08E7-489D-A2AF-73BF358641C4}"/>
              </a:ext>
            </a:extLst>
          </p:cNvPr>
          <p:cNvCxnSpPr>
            <a:cxnSpLocks/>
          </p:cNvCxnSpPr>
          <p:nvPr/>
        </p:nvCxnSpPr>
        <p:spPr>
          <a:xfrm flipH="1" flipV="1">
            <a:off x="9543284" y="2368893"/>
            <a:ext cx="216000" cy="332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0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69571"/>
          <a:stretch/>
        </p:blipFill>
        <p:spPr>
          <a:xfrm>
            <a:off x="6672000" y="1851969"/>
            <a:ext cx="5060522" cy="18687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Må vise at både massebevaring og energibevaring er oppfylt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Fra massebevaring får vi nå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Stemmer dette med energibevarings-uttrykket vårt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𝑎𝑐</m:t>
                        </m:r>
                      </m:sub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𝑏𝑐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nb-NO" dirty="0"/>
                  <a:t> ?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b="-119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120000" y="2931969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94080" y="2295732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6A2E3749-9C76-4B05-BC26-64D6A955C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436" b="7407"/>
          <a:stretch/>
        </p:blipFill>
        <p:spPr>
          <a:xfrm>
            <a:off x="6715658" y="4237681"/>
            <a:ext cx="5060522" cy="6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/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21D04B-08E7-489D-A2AF-73BF358641C4}"/>
              </a:ext>
            </a:extLst>
          </p:cNvPr>
          <p:cNvCxnSpPr>
            <a:cxnSpLocks/>
          </p:cNvCxnSpPr>
          <p:nvPr/>
        </p:nvCxnSpPr>
        <p:spPr>
          <a:xfrm flipH="1" flipV="1">
            <a:off x="9543284" y="2368893"/>
            <a:ext cx="216000" cy="332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8595341-0023-4D29-BCB6-43EFE9192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486" y="4897207"/>
            <a:ext cx="4391025" cy="36195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472037-6D57-4032-8553-B7174C4D4417}"/>
              </a:ext>
            </a:extLst>
          </p:cNvPr>
          <p:cNvSpPr/>
          <p:nvPr/>
        </p:nvSpPr>
        <p:spPr>
          <a:xfrm>
            <a:off x="4275221" y="5364158"/>
            <a:ext cx="1831120" cy="828095"/>
          </a:xfrm>
          <a:custGeom>
            <a:avLst/>
            <a:gdLst>
              <a:gd name="connsiteX0" fmla="*/ 0 w 1831120"/>
              <a:gd name="connsiteY0" fmla="*/ 17968 h 828095"/>
              <a:gd name="connsiteX1" fmla="*/ 1114926 w 1831120"/>
              <a:gd name="connsiteY1" fmla="*/ 50053 h 828095"/>
              <a:gd name="connsiteX2" fmla="*/ 1828800 w 1831120"/>
              <a:gd name="connsiteY2" fmla="*/ 443084 h 828095"/>
              <a:gd name="connsiteX3" fmla="*/ 1299411 w 1831120"/>
              <a:gd name="connsiteY3" fmla="*/ 828095 h 82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1120" h="828095">
                <a:moveTo>
                  <a:pt x="0" y="17968"/>
                </a:moveTo>
                <a:cubicBezTo>
                  <a:pt x="405063" y="-1416"/>
                  <a:pt x="810126" y="-20800"/>
                  <a:pt x="1114926" y="50053"/>
                </a:cubicBezTo>
                <a:cubicBezTo>
                  <a:pt x="1419726" y="120906"/>
                  <a:pt x="1798053" y="313410"/>
                  <a:pt x="1828800" y="443084"/>
                </a:cubicBezTo>
                <a:cubicBezTo>
                  <a:pt x="1859548" y="572758"/>
                  <a:pt x="1579479" y="700426"/>
                  <a:pt x="1299411" y="828095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83ABD4-8EC0-4ACC-9F80-E18F28FB0B81}"/>
              </a:ext>
            </a:extLst>
          </p:cNvPr>
          <p:cNvSpPr txBox="1"/>
          <p:nvPr/>
        </p:nvSpPr>
        <p:spPr>
          <a:xfrm>
            <a:off x="6144930" y="5593539"/>
            <a:ext cx="14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Like </a:t>
            </a:r>
            <a:r>
              <a:rPr lang="nb-NO" dirty="0">
                <a:sym typeface="Wingdings" panose="05000000000000000000" pitchFamily="2" charset="2"/>
              </a:rPr>
              <a:t> OK!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958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Eksamen 2016 – Oppgave 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020" b="69571"/>
          <a:stretch/>
        </p:blipFill>
        <p:spPr>
          <a:xfrm>
            <a:off x="6672000" y="1851969"/>
            <a:ext cx="5060522" cy="18687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Trykket i punkt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?</a:t>
                </a:r>
              </a:p>
              <a:p>
                <a:r>
                  <a:rPr lang="nb-NO" dirty="0"/>
                  <a:t>Setter opp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𝑘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Divider likningene med hverandre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𝑎𝑐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𝑎𝑏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b="0" dirty="0"/>
                  <a:t>Vi har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=16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og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kPa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kPa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Atmosfærisk trykk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(fritt utløp)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14F7413-45C4-4C72-BFA3-9E86E40C0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F2AADD-68F7-41AF-8915-0B6BF5834A1D}"/>
              </a:ext>
            </a:extLst>
          </p:cNvPr>
          <p:cNvCxnSpPr/>
          <p:nvPr/>
        </p:nvCxnSpPr>
        <p:spPr>
          <a:xfrm>
            <a:off x="9120000" y="2931969"/>
            <a:ext cx="43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5CDA57-366A-467D-A295-B55D608F1D1B}"/>
              </a:ext>
            </a:extLst>
          </p:cNvPr>
          <p:cNvCxnSpPr>
            <a:cxnSpLocks/>
          </p:cNvCxnSpPr>
          <p:nvPr/>
        </p:nvCxnSpPr>
        <p:spPr>
          <a:xfrm flipV="1">
            <a:off x="8994080" y="2295732"/>
            <a:ext cx="251839" cy="36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6A2E3749-9C76-4B05-BC26-64D6A955C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436" b="7407"/>
          <a:stretch/>
        </p:blipFill>
        <p:spPr>
          <a:xfrm>
            <a:off x="6715658" y="4237681"/>
            <a:ext cx="5060522" cy="6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/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600" b="0">
                    <a:solidFill>
                      <a:srgbClr val="FF0000"/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2852B8-326E-4ACA-898B-84B99DB41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1535" y="1637926"/>
                <a:ext cx="431325" cy="554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21D04B-08E7-489D-A2AF-73BF358641C4}"/>
              </a:ext>
            </a:extLst>
          </p:cNvPr>
          <p:cNvCxnSpPr>
            <a:cxnSpLocks/>
          </p:cNvCxnSpPr>
          <p:nvPr/>
        </p:nvCxnSpPr>
        <p:spPr>
          <a:xfrm flipH="1" flipV="1">
            <a:off x="9543284" y="2368893"/>
            <a:ext cx="216000" cy="332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8595341-0023-4D29-BCB6-43EFE9192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486" y="4897207"/>
            <a:ext cx="4391025" cy="3619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7EFD844-4015-4771-9AE1-8D0E1468993D}"/>
                  </a:ext>
                </a:extLst>
              </p:cNvPr>
              <p:cNvSpPr/>
              <p:nvPr/>
            </p:nvSpPr>
            <p:spPr>
              <a:xfrm>
                <a:off x="7887096" y="1605133"/>
                <a:ext cx="1232902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7EFD844-4015-4771-9AE1-8D0E146899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096" y="1605133"/>
                <a:ext cx="1232902" cy="6183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A286040-1905-4763-826C-56DB3AEA999B}"/>
                  </a:ext>
                </a:extLst>
              </p:cNvPr>
              <p:cNvSpPr/>
              <p:nvPr/>
            </p:nvSpPr>
            <p:spPr>
              <a:xfrm>
                <a:off x="8760000" y="3289770"/>
                <a:ext cx="1248099" cy="611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A286040-1905-4763-826C-56DB3AEA9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000" y="3289770"/>
                <a:ext cx="1248099" cy="6117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9096027-773F-49B5-A0FB-D4CB0EF6F317}"/>
                  </a:ext>
                </a:extLst>
              </p:cNvPr>
              <p:cNvSpPr/>
              <p:nvPr/>
            </p:nvSpPr>
            <p:spPr>
              <a:xfrm>
                <a:off x="9956409" y="1999428"/>
                <a:ext cx="1228093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9096027-773F-49B5-A0FB-D4CB0EF6F3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6409" y="1999428"/>
                <a:ext cx="1228093" cy="612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07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3AB47-9544-460A-A71B-1D99AE65F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 – 2020 – Oppgave 2e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F50DEE-C22A-4D64-B349-8FAEAEDC3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3338" y="1870164"/>
            <a:ext cx="5111750" cy="417970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26453-AE05-4B82-9EDE-1D0C046D2DC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Klassisk problem med tre rør som møtes i et knutepunkt og er koblet til hvert sitt kar</a:t>
            </a:r>
          </a:p>
          <a:p>
            <a:r>
              <a:rPr lang="nb-NO" dirty="0"/>
              <a:t>Må løses numerisk</a:t>
            </a:r>
          </a:p>
          <a:p>
            <a:r>
              <a:rPr lang="nb-NO" dirty="0"/>
              <a:t>Ta gjerne en kikk – løsningsforslag ligger på Canvas</a:t>
            </a:r>
          </a:p>
        </p:txBody>
      </p:sp>
    </p:spTree>
    <p:extLst>
      <p:ext uri="{BB962C8B-B14F-4D97-AF65-F5344CB8AC3E}">
        <p14:creationId xmlns:p14="http://schemas.microsoft.com/office/powerpoint/2010/main" val="81251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4825</Words>
  <Application>Microsoft Macintosh PowerPoint</Application>
  <PresentationFormat>Widescreen</PresentationFormat>
  <Paragraphs>742</Paragraphs>
  <Slides>60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Cambria Math</vt:lpstr>
      <vt:lpstr>NMBU 16:9</vt:lpstr>
      <vt:lpstr>16 – Rørstrømning 3</vt:lpstr>
      <vt:lpstr>Agenda</vt:lpstr>
      <vt:lpstr>Darcy-Weisbach</vt:lpstr>
      <vt:lpstr>Likninger for friksjonsfaktoren f</vt:lpstr>
      <vt:lpstr>Moody-diagrammet viser Colebrook-Whites formel grafisk</vt:lpstr>
      <vt:lpstr>Agenda</vt:lpstr>
      <vt:lpstr>Vi har tidligere lært at friksjon i den rette delen av et rør gir opphav til et friksjonstap, h_f  </vt:lpstr>
      <vt:lpstr>Friksjonstap er summen av friksjonstap i den rette delen, h_f,  og singulærtap der geometrien endres, h_s</vt:lpstr>
      <vt:lpstr>Friksjonstap er summen av friksjonstap i den rette delen, h_f,  og singulærtap der geometrien endres, h_s</vt:lpstr>
      <vt:lpstr>Singulærtap - definisjon</vt:lpstr>
      <vt:lpstr>Singulærtap hentes fra tabell 10.5 i EFM</vt:lpstr>
      <vt:lpstr>Singulærtap hentes fra tabell 10.5 (innsnevring/ekspansjon) tabell 10.5 i EFM</vt:lpstr>
      <vt:lpstr>Singulærtap hentes fra tabell 10.5 (rørbend) tabell 10.5 i EFM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Oppgave: EFM Eksempel 10.7</vt:lpstr>
      <vt:lpstr>Agenda</vt:lpstr>
      <vt:lpstr>Hydraulisk diameter</vt:lpstr>
      <vt:lpstr>Hva er hydraulisk diameter til et rektangulært rør?</vt:lpstr>
      <vt:lpstr>Hydraulisk diameter til et rektangulært rør</vt:lpstr>
      <vt:lpstr>Hva er hydraulisk diameter til et  sirkulært rør?</vt:lpstr>
      <vt:lpstr>Hydraulisk diameter til et fylt rør er  diameteren til røret</vt:lpstr>
      <vt:lpstr>Hva hvis røret at halvfullt?</vt:lpstr>
      <vt:lpstr>Hva hvis røret at halvfullt?</vt:lpstr>
      <vt:lpstr>Oppgave: EFM Eksempel 10.8</vt:lpstr>
      <vt:lpstr>Løsning: EFM Eksempel 10.8</vt:lpstr>
      <vt:lpstr>Løsning: EFM Eksempel 10.8</vt:lpstr>
      <vt:lpstr>Løsning: EFM Eksempel 10.8</vt:lpstr>
      <vt:lpstr>EFM Eksempel 10.8</vt:lpstr>
      <vt:lpstr>Oppgave: EFM Eksempel 10.8</vt:lpstr>
      <vt:lpstr>Løsning: EFM Eksempel 10.8</vt:lpstr>
      <vt:lpstr>Agenda</vt:lpstr>
      <vt:lpstr>Ledninger koblet i serie og parallell</vt:lpstr>
      <vt:lpstr>Ledninger koblet i serie</vt:lpstr>
      <vt:lpstr>Ledninger koblet i parallell</vt:lpstr>
      <vt:lpstr>Ledningsnett – Kirchoffs lover</vt:lpstr>
      <vt:lpstr>Ledningsnett – Kirchoffs lover</vt:lpstr>
      <vt:lpstr>Eksempel: Eksamen 2016 – Oppgave 3</vt:lpstr>
      <vt:lpstr>Eksempel: Eksamen 2016 – Oppgave 3</vt:lpstr>
      <vt:lpstr>Eksempel: Eksamen 2016 – Oppgave 3</vt:lpstr>
      <vt:lpstr>Eksempel: Eksamen 2016 – Oppgave 3</vt:lpstr>
      <vt:lpstr>Eksempel: Eksamen 2016 – Oppgave 3</vt:lpstr>
      <vt:lpstr>Eksempel: Eksamen 2016 – Oppgave 3</vt:lpstr>
      <vt:lpstr>Eksempel: Eksamen 2016 – Oppgave 3</vt:lpstr>
      <vt:lpstr>Oblig 2 – 2020 – Oppgave 2e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2022-03-20T19:12:44Z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2019-09-12T08:41:27.8505367Z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869e5e86-6298-43ec-8c2c-1082ebb870de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