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9"/>
  </p:notesMasterIdLst>
  <p:sldIdLst>
    <p:sldId id="262" r:id="rId2"/>
    <p:sldId id="315" r:id="rId3"/>
    <p:sldId id="367" r:id="rId4"/>
    <p:sldId id="437" r:id="rId5"/>
    <p:sldId id="438" r:id="rId6"/>
    <p:sldId id="439" r:id="rId7"/>
    <p:sldId id="440" r:id="rId8"/>
    <p:sldId id="401" r:id="rId9"/>
    <p:sldId id="435" r:id="rId10"/>
    <p:sldId id="436" r:id="rId11"/>
    <p:sldId id="368" r:id="rId12"/>
    <p:sldId id="434" r:id="rId13"/>
    <p:sldId id="405" r:id="rId14"/>
    <p:sldId id="387" r:id="rId15"/>
    <p:sldId id="406" r:id="rId16"/>
    <p:sldId id="402" r:id="rId17"/>
    <p:sldId id="371" r:id="rId18"/>
    <p:sldId id="354" r:id="rId19"/>
    <p:sldId id="410" r:id="rId20"/>
    <p:sldId id="413" r:id="rId21"/>
    <p:sldId id="372" r:id="rId22"/>
    <p:sldId id="374" r:id="rId23"/>
    <p:sldId id="417" r:id="rId24"/>
    <p:sldId id="376" r:id="rId25"/>
    <p:sldId id="424" r:id="rId26"/>
    <p:sldId id="425" r:id="rId27"/>
    <p:sldId id="355" r:id="rId28"/>
    <p:sldId id="382" r:id="rId29"/>
    <p:sldId id="390" r:id="rId30"/>
    <p:sldId id="428" r:id="rId31"/>
    <p:sldId id="429" r:id="rId32"/>
    <p:sldId id="430" r:id="rId33"/>
    <p:sldId id="391" r:id="rId34"/>
    <p:sldId id="431" r:id="rId35"/>
    <p:sldId id="432" r:id="rId36"/>
    <p:sldId id="442" r:id="rId37"/>
    <p:sldId id="443" r:id="rId38"/>
    <p:sldId id="306" r:id="rId39"/>
    <p:sldId id="399" r:id="rId40"/>
    <p:sldId id="400" r:id="rId41"/>
    <p:sldId id="316" r:id="rId42"/>
    <p:sldId id="318" r:id="rId43"/>
    <p:sldId id="352" r:id="rId44"/>
    <p:sldId id="322" r:id="rId45"/>
    <p:sldId id="403" r:id="rId46"/>
    <p:sldId id="412" r:id="rId47"/>
    <p:sldId id="362" r:id="rId48"/>
    <p:sldId id="395" r:id="rId49"/>
    <p:sldId id="396" r:id="rId50"/>
    <p:sldId id="415" r:id="rId51"/>
    <p:sldId id="414" r:id="rId52"/>
    <p:sldId id="386" r:id="rId53"/>
    <p:sldId id="420" r:id="rId54"/>
    <p:sldId id="421" r:id="rId55"/>
    <p:sldId id="422" r:id="rId56"/>
    <p:sldId id="423" r:id="rId57"/>
    <p:sldId id="270" r:id="rId5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E2BE5-7450-C348-9EDB-7E939E1853F1}" v="423" dt="2022-03-23T12:28:55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>
      <p:cViewPr>
        <p:scale>
          <a:sx n="78" d="100"/>
          <a:sy n="78" d="100"/>
        </p:scale>
        <p:origin x="528" y="11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23.03.2022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0.jpe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05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8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6.pn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ponce.sdsu.edu/manningsn/manningsn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jpeg"/><Relationship Id="rId4" Type="http://schemas.openxmlformats.org/officeDocument/2006/relationships/image" Target="../media/image1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19.jpe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3.jpe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0.png"/><Relationship Id="rId4" Type="http://schemas.openxmlformats.org/officeDocument/2006/relationships/image" Target="../media/image9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0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1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5.png"/><Relationship Id="rId5" Type="http://schemas.openxmlformats.org/officeDocument/2006/relationships/image" Target="../media/image24.jpeg"/><Relationship Id="rId4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17 – Kanalstrømning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3600" y="12690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693600" y="1743354"/>
            <a:ext cx="4394400" cy="369332"/>
          </a:xfrm>
        </p:spPr>
        <p:txBody>
          <a:bodyPr/>
          <a:lstStyle/>
          <a:p>
            <a:r>
              <a:rPr lang="nb-NO" dirty="0"/>
              <a:t>23-03-2022 (EFM 15.1 – 15.4)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icture Placeholder 4">
            <a:extLst>
              <a:ext uri="{FF2B5EF4-FFF2-40B4-BE49-F238E27FC236}">
                <a16:creationId xmlns:a16="http://schemas.microsoft.com/office/drawing/2014/main" id="{2174E8E7-8138-CA48-8B07-3DB0AE628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000" y="1582200"/>
            <a:ext cx="3650608" cy="486900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0C4FF7-3842-6A46-A53C-E669F60EB86E}"/>
              </a:ext>
            </a:extLst>
          </p:cNvPr>
          <p:cNvSpPr txBox="1"/>
          <p:nvPr/>
        </p:nvSpPr>
        <p:spPr>
          <a:xfrm>
            <a:off x="8328000" y="645120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Naturlige vassdrag</a:t>
            </a:r>
          </a:p>
        </p:txBody>
      </p:sp>
      <p:pic>
        <p:nvPicPr>
          <p:cNvPr id="8" name="Picture 2" descr="https://upload.wikimedia.org/wikipedia/commons/thumb/d/d8/Pont_du_Gard_Oct_2007.jpg/1280px-Pont_du_Gard_Oct_2007.jpg">
            <a:extLst>
              <a:ext uri="{FF2B5EF4-FFF2-40B4-BE49-F238E27FC236}">
                <a16:creationId xmlns:a16="http://schemas.microsoft.com/office/drawing/2014/main" id="{481B5EF6-90C5-8442-9C4F-F7F7F5CF6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992" y="3360677"/>
            <a:ext cx="4110524" cy="308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F18273-7130-3C41-A857-77E2B0ED30CD}"/>
              </a:ext>
            </a:extLst>
          </p:cNvPr>
          <p:cNvSpPr txBox="1"/>
          <p:nvPr/>
        </p:nvSpPr>
        <p:spPr>
          <a:xfrm>
            <a:off x="4334334" y="6451200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Kanaler for transport av vann</a:t>
            </a:r>
          </a:p>
        </p:txBody>
      </p:sp>
      <p:pic>
        <p:nvPicPr>
          <p:cNvPr id="10" name="Picture 4" descr="https://upload.wikimedia.org/wikipedia/commons/thumb/0/09/Street_gutter_in_Old_Town_Stockholm.jpg/1024px-Street_gutter_in_Old_Town_Stockholm.jpg">
            <a:extLst>
              <a:ext uri="{FF2B5EF4-FFF2-40B4-BE49-F238E27FC236}">
                <a16:creationId xmlns:a16="http://schemas.microsoft.com/office/drawing/2014/main" id="{BEFA0685-DFD7-7142-A5D7-F5826E84B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0" y="2773878"/>
            <a:ext cx="3677322" cy="367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E0A272-8BEE-7148-9FAC-CE7DF8CA55D2}"/>
              </a:ext>
            </a:extLst>
          </p:cNvPr>
          <p:cNvSpPr txBox="1"/>
          <p:nvPr/>
        </p:nvSpPr>
        <p:spPr>
          <a:xfrm>
            <a:off x="281041" y="6451200"/>
            <a:ext cx="267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Takrenner og rennestein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har vi frispeilstrømning?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Overalt!</a:t>
            </a:r>
          </a:p>
          <a:p>
            <a:r>
              <a:rPr lang="nb-NO" dirty="0"/>
              <a:t>Vanligere enn rørstrømning/ trykkstrømning i naturen</a:t>
            </a:r>
          </a:p>
          <a:p>
            <a:r>
              <a:rPr lang="nb-NO" dirty="0"/>
              <a:t>Særlig viktig for vannstudentene</a:t>
            </a:r>
          </a:p>
        </p:txBody>
      </p:sp>
      <p:pic>
        <p:nvPicPr>
          <p:cNvPr id="7170" name="Picture 2" descr="https://upload.wikimedia.org/wikipedia/commons/thumb/9/95/Tujunga_Wash.JPG/800px-Tujunga_Wa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738000"/>
            <a:ext cx="3974524" cy="530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5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Hydraulisk radius for kanaler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Hydraulisk radius</a:t>
                </a:r>
                <a:r>
                  <a:rPr lang="nb-NO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</a:t>
                </a:r>
                <a:r>
                  <a:rPr lang="nb-NO" b="1" dirty="0"/>
                  <a:t>vått</a:t>
                </a:r>
                <a:r>
                  <a:rPr lang="nb-NO" dirty="0"/>
                  <a:t>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:r>
                  <a:rPr lang="nb-NO" b="1" dirty="0"/>
                  <a:t>våt</a:t>
                </a:r>
                <a:r>
                  <a:rPr lang="nb-NO" dirty="0"/>
                  <a:t> omkrets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kanalstrømning ser vi bort fra skjærspenningen/friksjonsvirkningen mellom væske og gass i overflaten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vått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vannspeilets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713" b="-480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749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Hva er Rh for en rektangulær kanal med fri overflate</a:t>
            </a:r>
            <a:br>
              <a:rPr lang="nb-NO" dirty="0"/>
            </a:br>
            <a:r>
              <a:rPr lang="nb-NO" dirty="0"/>
              <a:t>(finn et uttrykk for Rh ved y og B)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Hydraulisk radius</a:t>
                </a:r>
                <a:r>
                  <a:rPr lang="nb-NO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</a:t>
                </a:r>
                <a:r>
                  <a:rPr lang="nb-NO" b="1" dirty="0"/>
                  <a:t>vått</a:t>
                </a:r>
                <a:r>
                  <a:rPr lang="nb-NO" dirty="0"/>
                  <a:t>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:r>
                  <a:rPr lang="nb-NO" b="1" dirty="0"/>
                  <a:t>våt</a:t>
                </a:r>
                <a:r>
                  <a:rPr lang="nb-NO" dirty="0"/>
                  <a:t> omkrets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kanalstrømning ser vi bort fra skjærspenningen/friksjonsvirkningen mellom væske og gass i overflaten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vått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vannspeilets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713" b="-480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299A3D-7FCA-E640-AD17-DFAA316EC532}"/>
              </a:ext>
            </a:extLst>
          </p:cNvPr>
          <p:cNvSpPr/>
          <p:nvPr/>
        </p:nvSpPr>
        <p:spPr>
          <a:xfrm>
            <a:off x="7608000" y="4221000"/>
            <a:ext cx="3617125" cy="144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7E9650-35B0-AA40-892A-A482D0A1C589}"/>
              </a:ext>
            </a:extLst>
          </p:cNvPr>
          <p:cNvCxnSpPr>
            <a:cxnSpLocks/>
          </p:cNvCxnSpPr>
          <p:nvPr/>
        </p:nvCxnSpPr>
        <p:spPr>
          <a:xfrm flipV="1">
            <a:off x="7608000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04833-A6DA-9B46-B4BA-D2BBE716CC9B}"/>
              </a:ext>
            </a:extLst>
          </p:cNvPr>
          <p:cNvCxnSpPr>
            <a:cxnSpLocks/>
          </p:cNvCxnSpPr>
          <p:nvPr/>
        </p:nvCxnSpPr>
        <p:spPr>
          <a:xfrm flipV="1">
            <a:off x="11225125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7BA00C-122F-9647-AE06-C7BCD59408B7}"/>
              </a:ext>
            </a:extLst>
          </p:cNvPr>
          <p:cNvCxnSpPr>
            <a:cxnSpLocks/>
          </p:cNvCxnSpPr>
          <p:nvPr/>
        </p:nvCxnSpPr>
        <p:spPr>
          <a:xfrm>
            <a:off x="7608000" y="5661000"/>
            <a:ext cx="3617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iangle 18">
            <a:extLst>
              <a:ext uri="{FF2B5EF4-FFF2-40B4-BE49-F238E27FC236}">
                <a16:creationId xmlns:a16="http://schemas.microsoft.com/office/drawing/2014/main" id="{84280387-CEB1-AE47-B478-18C513DC0DEA}"/>
              </a:ext>
            </a:extLst>
          </p:cNvPr>
          <p:cNvSpPr/>
          <p:nvPr/>
        </p:nvSpPr>
        <p:spPr>
          <a:xfrm rot="10800000">
            <a:off x="8039774" y="3863741"/>
            <a:ext cx="303523" cy="36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E12860-BE70-5E4B-AEED-86D18ACA35C3}"/>
              </a:ext>
            </a:extLst>
          </p:cNvPr>
          <p:cNvCxnSpPr/>
          <p:nvPr/>
        </p:nvCxnSpPr>
        <p:spPr>
          <a:xfrm flipV="1">
            <a:off x="7456240" y="4220999"/>
            <a:ext cx="20821" cy="1440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51CD14-3581-E64A-B71A-DA35ABA2C3E5}"/>
              </a:ext>
            </a:extLst>
          </p:cNvPr>
          <p:cNvCxnSpPr/>
          <p:nvPr/>
        </p:nvCxnSpPr>
        <p:spPr>
          <a:xfrm>
            <a:off x="7597591" y="5913000"/>
            <a:ext cx="36171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B58DDE-3055-1940-98A3-D3FC6DF3BAAD}"/>
              </a:ext>
            </a:extLst>
          </p:cNvPr>
          <p:cNvSpPr txBox="1"/>
          <p:nvPr/>
        </p:nvSpPr>
        <p:spPr>
          <a:xfrm>
            <a:off x="6983544" y="486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FDC48-69C6-8247-8548-F8354A2587CA}"/>
              </a:ext>
            </a:extLst>
          </p:cNvPr>
          <p:cNvSpPr txBox="1"/>
          <p:nvPr/>
        </p:nvSpPr>
        <p:spPr>
          <a:xfrm>
            <a:off x="9416562" y="59803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65346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Løsning</a:t>
            </a:r>
            <a:r>
              <a:rPr lang="nb-NO" dirty="0"/>
              <a:t>: Hva er Rh for en rektangulær kanal med fri overflate</a:t>
            </a:r>
            <a:br>
              <a:rPr lang="nb-NO" dirty="0"/>
            </a:br>
            <a:r>
              <a:rPr lang="nb-NO" dirty="0"/>
              <a:t>(finn et uttrykk for Rh ved y og B)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</p:spPr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𝑦𝐵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  <a:blipFill>
                <a:blip r:embed="rId2"/>
                <a:stretch>
                  <a:fillRect l="-3596" t="-2053" r="-42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299A3D-7FCA-E640-AD17-DFAA316EC532}"/>
              </a:ext>
            </a:extLst>
          </p:cNvPr>
          <p:cNvSpPr/>
          <p:nvPr/>
        </p:nvSpPr>
        <p:spPr>
          <a:xfrm>
            <a:off x="7608000" y="4221000"/>
            <a:ext cx="3617125" cy="144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7E9650-35B0-AA40-892A-A482D0A1C589}"/>
              </a:ext>
            </a:extLst>
          </p:cNvPr>
          <p:cNvCxnSpPr>
            <a:cxnSpLocks/>
          </p:cNvCxnSpPr>
          <p:nvPr/>
        </p:nvCxnSpPr>
        <p:spPr>
          <a:xfrm flipV="1">
            <a:off x="7608000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04833-A6DA-9B46-B4BA-D2BBE716CC9B}"/>
              </a:ext>
            </a:extLst>
          </p:cNvPr>
          <p:cNvCxnSpPr>
            <a:cxnSpLocks/>
          </p:cNvCxnSpPr>
          <p:nvPr/>
        </p:nvCxnSpPr>
        <p:spPr>
          <a:xfrm flipV="1">
            <a:off x="11225125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7BA00C-122F-9647-AE06-C7BCD59408B7}"/>
              </a:ext>
            </a:extLst>
          </p:cNvPr>
          <p:cNvCxnSpPr>
            <a:cxnSpLocks/>
          </p:cNvCxnSpPr>
          <p:nvPr/>
        </p:nvCxnSpPr>
        <p:spPr>
          <a:xfrm>
            <a:off x="7608000" y="5661000"/>
            <a:ext cx="3617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iangle 18">
            <a:extLst>
              <a:ext uri="{FF2B5EF4-FFF2-40B4-BE49-F238E27FC236}">
                <a16:creationId xmlns:a16="http://schemas.microsoft.com/office/drawing/2014/main" id="{84280387-CEB1-AE47-B478-18C513DC0DEA}"/>
              </a:ext>
            </a:extLst>
          </p:cNvPr>
          <p:cNvSpPr/>
          <p:nvPr/>
        </p:nvSpPr>
        <p:spPr>
          <a:xfrm rot="10800000">
            <a:off x="8039774" y="3863741"/>
            <a:ext cx="303523" cy="36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E12860-BE70-5E4B-AEED-86D18ACA35C3}"/>
              </a:ext>
            </a:extLst>
          </p:cNvPr>
          <p:cNvCxnSpPr/>
          <p:nvPr/>
        </p:nvCxnSpPr>
        <p:spPr>
          <a:xfrm flipV="1">
            <a:off x="7456240" y="4220999"/>
            <a:ext cx="20821" cy="1440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51CD14-3581-E64A-B71A-DA35ABA2C3E5}"/>
              </a:ext>
            </a:extLst>
          </p:cNvPr>
          <p:cNvCxnSpPr/>
          <p:nvPr/>
        </p:nvCxnSpPr>
        <p:spPr>
          <a:xfrm>
            <a:off x="7597591" y="5913000"/>
            <a:ext cx="36171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B58DDE-3055-1940-98A3-D3FC6DF3BAAD}"/>
              </a:ext>
            </a:extLst>
          </p:cNvPr>
          <p:cNvSpPr txBox="1"/>
          <p:nvPr/>
        </p:nvSpPr>
        <p:spPr>
          <a:xfrm>
            <a:off x="6983544" y="486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FDC48-69C6-8247-8548-F8354A2587CA}"/>
              </a:ext>
            </a:extLst>
          </p:cNvPr>
          <p:cNvSpPr txBox="1"/>
          <p:nvPr/>
        </p:nvSpPr>
        <p:spPr>
          <a:xfrm>
            <a:off x="9416562" y="59803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020428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u="sng" dirty="0"/>
              <a:t>Oppgave</a:t>
            </a:r>
            <a:r>
              <a:rPr lang="nb-NO" dirty="0"/>
              <a:t>: Hva er Rh for en veldig bred kanal (B&gt;&gt;y)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</p:spPr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𝑦𝐵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  <a:blipFill>
                <a:blip r:embed="rId2"/>
                <a:stretch>
                  <a:fillRect l="-3596" t="-2053" r="-42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299A3D-7FCA-E640-AD17-DFAA316EC532}"/>
              </a:ext>
            </a:extLst>
          </p:cNvPr>
          <p:cNvSpPr/>
          <p:nvPr/>
        </p:nvSpPr>
        <p:spPr>
          <a:xfrm>
            <a:off x="7608000" y="4221000"/>
            <a:ext cx="3617125" cy="144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7E9650-35B0-AA40-892A-A482D0A1C589}"/>
              </a:ext>
            </a:extLst>
          </p:cNvPr>
          <p:cNvCxnSpPr>
            <a:cxnSpLocks/>
          </p:cNvCxnSpPr>
          <p:nvPr/>
        </p:nvCxnSpPr>
        <p:spPr>
          <a:xfrm flipV="1">
            <a:off x="7608000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04833-A6DA-9B46-B4BA-D2BBE716CC9B}"/>
              </a:ext>
            </a:extLst>
          </p:cNvPr>
          <p:cNvCxnSpPr>
            <a:cxnSpLocks/>
          </p:cNvCxnSpPr>
          <p:nvPr/>
        </p:nvCxnSpPr>
        <p:spPr>
          <a:xfrm flipV="1">
            <a:off x="11225125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7BA00C-122F-9647-AE06-C7BCD59408B7}"/>
              </a:ext>
            </a:extLst>
          </p:cNvPr>
          <p:cNvCxnSpPr>
            <a:cxnSpLocks/>
          </p:cNvCxnSpPr>
          <p:nvPr/>
        </p:nvCxnSpPr>
        <p:spPr>
          <a:xfrm>
            <a:off x="7608000" y="5661000"/>
            <a:ext cx="3617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iangle 18">
            <a:extLst>
              <a:ext uri="{FF2B5EF4-FFF2-40B4-BE49-F238E27FC236}">
                <a16:creationId xmlns:a16="http://schemas.microsoft.com/office/drawing/2014/main" id="{84280387-CEB1-AE47-B478-18C513DC0DEA}"/>
              </a:ext>
            </a:extLst>
          </p:cNvPr>
          <p:cNvSpPr/>
          <p:nvPr/>
        </p:nvSpPr>
        <p:spPr>
          <a:xfrm rot="10800000">
            <a:off x="8039774" y="3863741"/>
            <a:ext cx="303523" cy="36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E12860-BE70-5E4B-AEED-86D18ACA35C3}"/>
              </a:ext>
            </a:extLst>
          </p:cNvPr>
          <p:cNvCxnSpPr/>
          <p:nvPr/>
        </p:nvCxnSpPr>
        <p:spPr>
          <a:xfrm flipV="1">
            <a:off x="7456240" y="4220999"/>
            <a:ext cx="20821" cy="1440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51CD14-3581-E64A-B71A-DA35ABA2C3E5}"/>
              </a:ext>
            </a:extLst>
          </p:cNvPr>
          <p:cNvCxnSpPr/>
          <p:nvPr/>
        </p:nvCxnSpPr>
        <p:spPr>
          <a:xfrm>
            <a:off x="7597591" y="5913000"/>
            <a:ext cx="36171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B58DDE-3055-1940-98A3-D3FC6DF3BAAD}"/>
              </a:ext>
            </a:extLst>
          </p:cNvPr>
          <p:cNvSpPr txBox="1"/>
          <p:nvPr/>
        </p:nvSpPr>
        <p:spPr>
          <a:xfrm>
            <a:off x="6983544" y="486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FDC48-69C6-8247-8548-F8354A2587CA}"/>
              </a:ext>
            </a:extLst>
          </p:cNvPr>
          <p:cNvSpPr txBox="1"/>
          <p:nvPr/>
        </p:nvSpPr>
        <p:spPr>
          <a:xfrm>
            <a:off x="9416562" y="59803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10678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u="sng" dirty="0"/>
              <a:t>Løsning</a:t>
            </a:r>
            <a:r>
              <a:rPr lang="nb-NO" dirty="0"/>
              <a:t>: Hva er Rh for en veldig bred kanal (B&gt;&gt;y)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</p:spPr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𝑦𝐵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b="1" dirty="0"/>
                  <a:t>Ganger med 1/B </a:t>
                </a:r>
                <a:r>
                  <a:rPr lang="en-US" b="1" dirty="0" err="1"/>
                  <a:t>oppe</a:t>
                </a:r>
                <a:r>
                  <a:rPr lang="en-US" b="1" dirty="0"/>
                  <a:t> </a:t>
                </a:r>
                <a:r>
                  <a:rPr lang="en-US" b="1" dirty="0" err="1"/>
                  <a:t>og</a:t>
                </a:r>
                <a:r>
                  <a:rPr lang="en-US" b="1" dirty="0"/>
                  <a:t> </a:t>
                </a:r>
                <a:r>
                  <a:rPr lang="en-US" b="1" dirty="0" err="1"/>
                  <a:t>nede</a:t>
                </a:r>
                <a:endParaRPr lang="en-US" b="1" dirty="0"/>
              </a:p>
              <a:p>
                <a:endParaRPr lang="en-US" b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𝒉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num>
                      <m:den>
                        <m:f>
                          <m:f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num>
                          <m:den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</m:den>
                        </m:f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sz="2800" b="1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629330" cy="4320000"/>
              </a:xfrm>
              <a:blipFill>
                <a:blip r:embed="rId2"/>
                <a:stretch>
                  <a:fillRect l="-3596" t="-2053" r="-4270" b="-108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299A3D-7FCA-E640-AD17-DFAA316EC532}"/>
              </a:ext>
            </a:extLst>
          </p:cNvPr>
          <p:cNvSpPr/>
          <p:nvPr/>
        </p:nvSpPr>
        <p:spPr>
          <a:xfrm>
            <a:off x="7608000" y="4221000"/>
            <a:ext cx="3617125" cy="144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7E9650-35B0-AA40-892A-A482D0A1C589}"/>
              </a:ext>
            </a:extLst>
          </p:cNvPr>
          <p:cNvCxnSpPr>
            <a:cxnSpLocks/>
          </p:cNvCxnSpPr>
          <p:nvPr/>
        </p:nvCxnSpPr>
        <p:spPr>
          <a:xfrm flipV="1">
            <a:off x="7608000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E04833-A6DA-9B46-B4BA-D2BBE716CC9B}"/>
              </a:ext>
            </a:extLst>
          </p:cNvPr>
          <p:cNvCxnSpPr>
            <a:cxnSpLocks/>
          </p:cNvCxnSpPr>
          <p:nvPr/>
        </p:nvCxnSpPr>
        <p:spPr>
          <a:xfrm flipV="1">
            <a:off x="11225125" y="3789000"/>
            <a:ext cx="0" cy="18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7BA00C-122F-9647-AE06-C7BCD59408B7}"/>
              </a:ext>
            </a:extLst>
          </p:cNvPr>
          <p:cNvCxnSpPr>
            <a:cxnSpLocks/>
          </p:cNvCxnSpPr>
          <p:nvPr/>
        </p:nvCxnSpPr>
        <p:spPr>
          <a:xfrm>
            <a:off x="7608000" y="5661000"/>
            <a:ext cx="36171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riangle 18">
            <a:extLst>
              <a:ext uri="{FF2B5EF4-FFF2-40B4-BE49-F238E27FC236}">
                <a16:creationId xmlns:a16="http://schemas.microsoft.com/office/drawing/2014/main" id="{84280387-CEB1-AE47-B478-18C513DC0DEA}"/>
              </a:ext>
            </a:extLst>
          </p:cNvPr>
          <p:cNvSpPr/>
          <p:nvPr/>
        </p:nvSpPr>
        <p:spPr>
          <a:xfrm rot="10800000">
            <a:off x="8039774" y="3863741"/>
            <a:ext cx="303523" cy="3600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E12860-BE70-5E4B-AEED-86D18ACA35C3}"/>
              </a:ext>
            </a:extLst>
          </p:cNvPr>
          <p:cNvCxnSpPr/>
          <p:nvPr/>
        </p:nvCxnSpPr>
        <p:spPr>
          <a:xfrm flipV="1">
            <a:off x="7456240" y="4220999"/>
            <a:ext cx="20821" cy="1440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351CD14-3581-E64A-B71A-DA35ABA2C3E5}"/>
              </a:ext>
            </a:extLst>
          </p:cNvPr>
          <p:cNvCxnSpPr/>
          <p:nvPr/>
        </p:nvCxnSpPr>
        <p:spPr>
          <a:xfrm>
            <a:off x="7597591" y="5913000"/>
            <a:ext cx="36171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B58DDE-3055-1940-98A3-D3FC6DF3BAAD}"/>
              </a:ext>
            </a:extLst>
          </p:cNvPr>
          <p:cNvSpPr txBox="1"/>
          <p:nvPr/>
        </p:nvSpPr>
        <p:spPr>
          <a:xfrm>
            <a:off x="6983544" y="4869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FDC48-69C6-8247-8548-F8354A2587CA}"/>
              </a:ext>
            </a:extLst>
          </p:cNvPr>
          <p:cNvSpPr txBox="1"/>
          <p:nvPr/>
        </p:nvSpPr>
        <p:spPr>
          <a:xfrm>
            <a:off x="9416562" y="598033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0626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«Bred» kanal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Hvis det opplyses at en kanal er «bred» betyr det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. Begrunnelse: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→"/>
                          <m:pos m:val="top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brk m:alnAt="1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m:rPr>
                                  <m:brk m:alnAt="1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m:rPr>
                              <m:brk m:alnAt="1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→ 0</m:t>
                          </m:r>
                        </m:e>
                      </m:groupCh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Gjelder også for brede, men ikke helt rektangulære kanaler, 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nb-NO" dirty="0"/>
                  <a:t> med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nb-NO" dirty="0"/>
                  <a:t> som midlere dybde</a:t>
                </a:r>
              </a:p>
              <a:p>
                <a:pPr lvl="1"/>
                <a:r>
                  <a:rPr lang="nb-NO" dirty="0"/>
                  <a:t>Arealet uttrykkes som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Brukes gjerne for et bredde/dybde-forhold større enn 10 – 15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6079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ktangel 4"/>
          <p:cNvSpPr/>
          <p:nvPr/>
        </p:nvSpPr>
        <p:spPr>
          <a:xfrm>
            <a:off x="6732051" y="3645000"/>
            <a:ext cx="4637870" cy="2902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linje 10"/>
          <p:cNvCxnSpPr/>
          <p:nvPr/>
        </p:nvCxnSpPr>
        <p:spPr>
          <a:xfrm flipV="1">
            <a:off x="6732051" y="3431262"/>
            <a:ext cx="0" cy="50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11"/>
          <p:cNvCxnSpPr/>
          <p:nvPr/>
        </p:nvCxnSpPr>
        <p:spPr>
          <a:xfrm flipV="1">
            <a:off x="11369921" y="3431262"/>
            <a:ext cx="0" cy="50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13"/>
          <p:cNvCxnSpPr/>
          <p:nvPr/>
        </p:nvCxnSpPr>
        <p:spPr>
          <a:xfrm flipV="1">
            <a:off x="6732051" y="3935261"/>
            <a:ext cx="4637870" cy="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968835" y="3923668"/>
                <a:ext cx="3788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8835" y="3923668"/>
                <a:ext cx="3788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6382667" y="3564161"/>
                <a:ext cx="3826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667" y="3564161"/>
                <a:ext cx="382604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8E71DFA-150F-4C38-A68E-091C189984AC}"/>
              </a:ext>
            </a:extLst>
          </p:cNvPr>
          <p:cNvGrpSpPr/>
          <p:nvPr/>
        </p:nvGrpSpPr>
        <p:grpSpPr>
          <a:xfrm>
            <a:off x="10452890" y="3502782"/>
            <a:ext cx="216000" cy="360960"/>
            <a:chOff x="10101679" y="1756424"/>
            <a:chExt cx="216000" cy="360960"/>
          </a:xfrm>
        </p:grpSpPr>
        <p:sp>
          <p:nvSpPr>
            <p:cNvPr id="20" name="Likebent trekant 16">
              <a:extLst>
                <a:ext uri="{FF2B5EF4-FFF2-40B4-BE49-F238E27FC236}">
                  <a16:creationId xmlns:a16="http://schemas.microsoft.com/office/drawing/2014/main" id="{0B78E232-9B0A-46E7-A397-50E15A647F5B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1" name="Rett linje 18">
              <a:extLst>
                <a:ext uri="{FF2B5EF4-FFF2-40B4-BE49-F238E27FC236}">
                  <a16:creationId xmlns:a16="http://schemas.microsoft.com/office/drawing/2014/main" id="{9BB38D12-D363-4681-9676-AD133C09C7C0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Rett linje 19">
              <a:extLst>
                <a:ext uri="{FF2B5EF4-FFF2-40B4-BE49-F238E27FC236}">
                  <a16:creationId xmlns:a16="http://schemas.microsoft.com/office/drawing/2014/main" id="{995EC52D-BF93-4F6B-B973-CCFE84F84C62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Rett linje 21">
              <a:extLst>
                <a:ext uri="{FF2B5EF4-FFF2-40B4-BE49-F238E27FC236}">
                  <a16:creationId xmlns:a16="http://schemas.microsoft.com/office/drawing/2014/main" id="{1B54403E-61F1-4BF4-9A73-AFF6BC9F04C2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29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Hva er hydraulisk radius for et halvfullt rør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Hydraulisk radius</a:t>
                </a:r>
                <a:r>
                  <a:rPr lang="nb-NO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</a:t>
                </a:r>
                <a:r>
                  <a:rPr lang="nb-NO" b="1" dirty="0"/>
                  <a:t>vått</a:t>
                </a:r>
                <a:r>
                  <a:rPr lang="nb-NO" dirty="0"/>
                  <a:t>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:r>
                  <a:rPr lang="nb-NO" b="1" dirty="0"/>
                  <a:t>våt</a:t>
                </a:r>
                <a:r>
                  <a:rPr lang="nb-NO" dirty="0"/>
                  <a:t> omkrets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kanalstrømning ser vi bort fra skjærspenningen/friksjonsvirkningen mellom væske og gass i overflaten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vått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vannspeilets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713" b="-480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0902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</a:t>
            </a:r>
            <a:r>
              <a:rPr lang="nb-NO" dirty="0"/>
              <a:t>: Hva er hydraulisk radius for et halvfullt rør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Fra sist: For fylte rør er hydraulisk diameter: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delvis fylte rør og kanaler er det vanligere å bruke: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Hydraulisk radius</a:t>
                </a:r>
                <a:r>
                  <a:rPr lang="nb-NO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</a:t>
                </a:r>
                <a:r>
                  <a:rPr lang="nb-NO" b="1" dirty="0"/>
                  <a:t>vått</a:t>
                </a:r>
                <a:r>
                  <a:rPr lang="nb-NO" dirty="0"/>
                  <a:t>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:r>
                  <a:rPr lang="nb-NO" b="1" dirty="0"/>
                  <a:t>våt</a:t>
                </a:r>
                <a:r>
                  <a:rPr lang="nb-NO" dirty="0"/>
                  <a:t> omkrets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nb-NO" dirty="0"/>
              </a:p>
              <a:p>
                <a:r>
                  <a:rPr lang="nb-NO" dirty="0"/>
                  <a:t>For kanalstrømning ser vi bort fra skjærspenningen/friksjonsvirkningen mellom væske og gass i overflaten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vått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vannspeilets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713" b="-480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096274-9A37-D046-BC1C-F67A9F07C558}"/>
                  </a:ext>
                </a:extLst>
              </p:cNvPr>
              <p:cNvSpPr txBox="1"/>
              <p:nvPr/>
            </p:nvSpPr>
            <p:spPr>
              <a:xfrm>
                <a:off x="7320000" y="4077000"/>
                <a:ext cx="4176000" cy="193905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b="0" dirty="0"/>
              </a:p>
              <a:p>
                <a:endParaRPr lang="nb-NO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/2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E096274-9A37-D046-BC1C-F67A9F07C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000" y="4077000"/>
                <a:ext cx="4176000" cy="1939057"/>
              </a:xfrm>
              <a:prstGeom prst="rect">
                <a:avLst/>
              </a:prstGeom>
              <a:blipFill>
                <a:blip r:embed="rId4"/>
                <a:stretch>
                  <a:fillRect b="-387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5793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5704" y="1557000"/>
            <a:ext cx="7722818" cy="5111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Geometriske variabler for vanlige tverrsnitt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27FC40-56EA-4BDF-871A-D872840F8BCD}"/>
              </a:ext>
            </a:extLst>
          </p:cNvPr>
          <p:cNvSpPr txBox="1"/>
          <p:nvPr/>
        </p:nvSpPr>
        <p:spPr>
          <a:xfrm>
            <a:off x="10302904" y="6309000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0536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Reynoldstall og relativ ruhet for strømning i kanaler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1989000"/>
              </a:xfrm>
            </p:spPr>
            <p:txBody>
              <a:bodyPr/>
              <a:lstStyle/>
              <a:p>
                <a:endParaRPr lang="nb-NO" dirty="0"/>
              </a:p>
              <a:p>
                <a:r>
                  <a:rPr lang="nb-NO" b="0" dirty="0"/>
                  <a:t>Reynoldstall: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nb-NO" b="0" dirty="0"/>
              </a:p>
              <a:p>
                <a:pPr lvl="1"/>
                <a:r>
                  <a:rPr lang="nb-NO" dirty="0"/>
                  <a:t>Laminært: Re &lt; 2000</a:t>
                </a:r>
              </a:p>
              <a:p>
                <a:pPr lvl="1"/>
                <a:r>
                  <a:rPr lang="nb-NO" b="0" dirty="0"/>
                  <a:t>Turbulent: Re &gt; 3000</a:t>
                </a:r>
              </a:p>
              <a:p>
                <a:r>
                  <a:rPr lang="nb-NO" b="0" dirty="0"/>
                  <a:t>Alternativt: Reynoldstall: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Merk: Ikke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Laminært: Re &lt; 500</a:t>
                </a:r>
              </a:p>
              <a:p>
                <a:pPr lvl="1"/>
                <a:r>
                  <a:rPr lang="nb-NO" dirty="0"/>
                  <a:t>Turbulent: Re &gt; 750</a:t>
                </a:r>
              </a:p>
              <a:p>
                <a:r>
                  <a:rPr lang="en-US" dirty="0" err="1"/>
                  <a:t>Relativ</a:t>
                </a:r>
                <a:r>
                  <a:rPr lang="en-US" dirty="0"/>
                  <a:t> </a:t>
                </a:r>
                <a:r>
                  <a:rPr lang="en-US" dirty="0" err="1"/>
                  <a:t>ruhet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=4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1989000"/>
              </a:xfrm>
              <a:blipFill>
                <a:blip r:embed="rId2"/>
                <a:stretch>
                  <a:fillRect l="-2970" b="-1272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112933" cy="1406539"/>
              </a:xfrm>
              <a:prstGeom prst="rect">
                <a:avLst/>
              </a:prstGeom>
              <a:blipFill>
                <a:blip r:embed="rId3"/>
                <a:stretch>
                  <a:fillRect b="-8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1870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675739" cy="4320000"/>
              </a:xfrm>
            </p:spPr>
            <p:txBody>
              <a:bodyPr/>
              <a:lstStyle/>
              <a:p>
                <a:r>
                  <a:rPr lang="nb-NO" dirty="0"/>
                  <a:t>Vann strømmer i en rektangulær kanal med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nb-NO" dirty="0"/>
                  <a:t> og en vanndybde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=1.8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b="0" dirty="0" err="1"/>
                  <a:t>Kin</a:t>
                </a:r>
                <a:r>
                  <a:rPr lang="nb-NO" b="0" dirty="0"/>
                  <a:t>. viskositet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=1.14⋅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Midlere hastighet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Hva er Reynoldstallet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(4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nb-NO" dirty="0"/>
                  <a:t>)?</a:t>
                </a:r>
              </a:p>
              <a:p>
                <a:r>
                  <a:rPr lang="nb-NO" dirty="0"/>
                  <a:t>Ved en hastighet på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=0.03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– hva er den høyeste vanndybden for å oppnå laminær strømning (Re &lt; 2000)?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675739" cy="4320000"/>
              </a:xfrm>
              <a:blipFill>
                <a:blip r:embed="rId2"/>
                <a:stretch>
                  <a:fillRect l="-2679" t="-2053" r="-26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4D0BD-3FD9-4C99-A2CA-8D6CA26F4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97" y="1862995"/>
            <a:ext cx="3761232" cy="4194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29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Hva er Reynoldstallet?</a:t>
                </a:r>
              </a:p>
              <a:p>
                <a:r>
                  <a:rPr lang="nb-NO" dirty="0"/>
                  <a:t>Ved en hastighet på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=0.03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– hvilken vanndybde må til for å oppnå laminær strømning?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3⋅1.8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3+2⋅1.8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=0.818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0.03⋅4⋅0.818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1.14⋅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=86 000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Altså</a:t>
                </a:r>
                <a:r>
                  <a:rPr lang="en-US" dirty="0"/>
                  <a:t> </a:t>
                </a:r>
                <a:r>
                  <a:rPr lang="en-US" dirty="0" err="1"/>
                  <a:t>kan</a:t>
                </a:r>
                <a:r>
                  <a:rPr lang="en-US" dirty="0"/>
                  <a:t> vi </a:t>
                </a:r>
                <a:r>
                  <a:rPr lang="en-US" dirty="0" err="1"/>
                  <a:t>regne</a:t>
                </a:r>
                <a:r>
                  <a:rPr lang="en-US" dirty="0"/>
                  <a:t> med at vi har turbulent </a:t>
                </a:r>
                <a:r>
                  <a:rPr lang="en-US" dirty="0" err="1"/>
                  <a:t>strømning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715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4D0BD-3FD9-4C99-A2CA-8D6CA26F4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97" y="1862995"/>
            <a:ext cx="3761232" cy="4194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E8975DF-4D81-41C1-AE4F-6C2C438C6277}"/>
                  </a:ext>
                </a:extLst>
              </p:cNvPr>
              <p:cNvSpPr/>
              <p:nvPr/>
            </p:nvSpPr>
            <p:spPr>
              <a:xfrm>
                <a:off x="7680000" y="344835"/>
                <a:ext cx="236426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=1.14⋅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E8975DF-4D81-41C1-AE4F-6C2C438C6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344835"/>
                <a:ext cx="2364261" cy="1200329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99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er Reynoldstallet?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Ved en hastighet på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=0.03 </m:t>
                    </m:r>
                    <m:r>
                      <m:rPr>
                        <m:sty m:val="p"/>
                      </m:rP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– hvilken vanndybde må til for å oppnå laminær strømning?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&lt;2000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⋅0.03⋅3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1.14⋅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&lt;2000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Løst </a:t>
                </a:r>
                <a:r>
                  <a:rPr lang="nb-NO" dirty="0" err="1"/>
                  <a:t>mhp</a:t>
                </a:r>
                <a:r>
                  <a:rPr lang="nb-NO" dirty="0"/>
                  <a:t>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finner vi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=0.019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Kanalstrømning er stort sett turbulent!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4D0BD-3FD9-4C99-A2CA-8D6CA26F4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597" y="1862995"/>
            <a:ext cx="3761232" cy="4194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E8975DF-4D81-41C1-AE4F-6C2C438C6277}"/>
                  </a:ext>
                </a:extLst>
              </p:cNvPr>
              <p:cNvSpPr/>
              <p:nvPr/>
            </p:nvSpPr>
            <p:spPr>
              <a:xfrm>
                <a:off x="7680000" y="344835"/>
                <a:ext cx="236426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=1.14⋅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E8975DF-4D81-41C1-AE4F-6C2C438C6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344835"/>
                <a:ext cx="2364261" cy="1200329"/>
              </a:xfrm>
              <a:prstGeom prst="rect">
                <a:avLst/>
              </a:prstGeom>
              <a:blipFill>
                <a:blip r:embed="rId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50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0E267F-E39F-4BD1-8112-D76C04D3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for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Kontinuitetslikningen for stasjonær, inkompressibel strømning for KV med endimensjonale innløp og utløp gjelder: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konst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</a:t>
                </a:r>
                <a:r>
                  <a:rPr lang="nb-NO" i="1" dirty="0"/>
                  <a:t>rektangulære</a:t>
                </a:r>
                <a:r>
                  <a:rPr lang="nb-NO" dirty="0"/>
                  <a:t> kanaler med konstant bredde, kan vi dividere hver side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volumstrømmen per breddeenhet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529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3CAA9DB-323F-4D18-912D-97D1FF62A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440" y="1674272"/>
            <a:ext cx="3310476" cy="137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84C2AEC8-8AF4-4D7F-93AC-9AD9C89E5AFB}"/>
              </a:ext>
            </a:extLst>
          </p:cNvPr>
          <p:cNvGrpSpPr/>
          <p:nvPr/>
        </p:nvGrpSpPr>
        <p:grpSpPr>
          <a:xfrm>
            <a:off x="7392682" y="3192921"/>
            <a:ext cx="1184891" cy="1243962"/>
            <a:chOff x="6262245" y="3015601"/>
            <a:chExt cx="1695770" cy="17803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ktangel 37">
                  <a:extLst>
                    <a:ext uri="{FF2B5EF4-FFF2-40B4-BE49-F238E27FC236}">
                      <a16:creationId xmlns:a16="http://schemas.microsoft.com/office/drawing/2014/main" id="{3D43E032-80C4-4655-87D2-2D439A7EEBDF}"/>
                    </a:ext>
                  </a:extLst>
                </p:cNvPr>
                <p:cNvSpPr/>
                <p:nvPr/>
              </p:nvSpPr>
              <p:spPr>
                <a:xfrm>
                  <a:off x="6874136" y="3015601"/>
                  <a:ext cx="4719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" name="Rektangel 37">
                  <a:extLst>
                    <a:ext uri="{FF2B5EF4-FFF2-40B4-BE49-F238E27FC236}">
                      <a16:creationId xmlns:a16="http://schemas.microsoft.com/office/drawing/2014/main" id="{3D43E032-80C4-4655-87D2-2D439A7EEB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4136" y="3015601"/>
                  <a:ext cx="471988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9259" b="-4523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rapes 39">
              <a:extLst>
                <a:ext uri="{FF2B5EF4-FFF2-40B4-BE49-F238E27FC236}">
                  <a16:creationId xmlns:a16="http://schemas.microsoft.com/office/drawing/2014/main" id="{5CB68D3E-9618-47E1-8340-61DEAFADA181}"/>
                </a:ext>
              </a:extLst>
            </p:cNvPr>
            <p:cNvSpPr/>
            <p:nvPr/>
          </p:nvSpPr>
          <p:spPr>
            <a:xfrm rot="10800000">
              <a:off x="6354130" y="3715911"/>
              <a:ext cx="1512000" cy="1080000"/>
            </a:xfrm>
            <a:prstGeom prst="trapezoid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1" name="Rett linje 40">
              <a:extLst>
                <a:ext uri="{FF2B5EF4-FFF2-40B4-BE49-F238E27FC236}">
                  <a16:creationId xmlns:a16="http://schemas.microsoft.com/office/drawing/2014/main" id="{1A1FB0D7-9FC7-401B-8B5A-E5F165506C6A}"/>
                </a:ext>
              </a:extLst>
            </p:cNvPr>
            <p:cNvCxnSpPr/>
            <p:nvPr/>
          </p:nvCxnSpPr>
          <p:spPr>
            <a:xfrm>
              <a:off x="6262245" y="3384933"/>
              <a:ext cx="360000" cy="14109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41">
              <a:extLst>
                <a:ext uri="{FF2B5EF4-FFF2-40B4-BE49-F238E27FC236}">
                  <a16:creationId xmlns:a16="http://schemas.microsoft.com/office/drawing/2014/main" id="{8A88355A-15C3-4016-B19B-38E7C73C09C3}"/>
                </a:ext>
              </a:extLst>
            </p:cNvPr>
            <p:cNvCxnSpPr/>
            <p:nvPr/>
          </p:nvCxnSpPr>
          <p:spPr>
            <a:xfrm flipH="1">
              <a:off x="7558246" y="3393620"/>
              <a:ext cx="399769" cy="14022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Rett linje 42">
              <a:extLst>
                <a:ext uri="{FF2B5EF4-FFF2-40B4-BE49-F238E27FC236}">
                  <a16:creationId xmlns:a16="http://schemas.microsoft.com/office/drawing/2014/main" id="{F8336A9B-19B5-445E-8B43-D5940BA49B64}"/>
                </a:ext>
              </a:extLst>
            </p:cNvPr>
            <p:cNvCxnSpPr/>
            <p:nvPr/>
          </p:nvCxnSpPr>
          <p:spPr>
            <a:xfrm>
              <a:off x="6622245" y="4795911"/>
              <a:ext cx="93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ktangel 37">
                  <a:extLst>
                    <a:ext uri="{FF2B5EF4-FFF2-40B4-BE49-F238E27FC236}">
                      <a16:creationId xmlns:a16="http://schemas.microsoft.com/office/drawing/2014/main" id="{D7BC66AC-3615-4316-89BE-BF0908C59CCB}"/>
                    </a:ext>
                  </a:extLst>
                </p:cNvPr>
                <p:cNvSpPr/>
                <p:nvPr/>
              </p:nvSpPr>
              <p:spPr>
                <a:xfrm>
                  <a:off x="6637946" y="3896114"/>
                  <a:ext cx="798871" cy="36933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18" name="Rektangel 37">
                  <a:extLst>
                    <a:ext uri="{FF2B5EF4-FFF2-40B4-BE49-F238E27FC236}">
                      <a16:creationId xmlns:a16="http://schemas.microsoft.com/office/drawing/2014/main" id="{D7BC66AC-3615-4316-89BE-BF0908C59C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7946" y="3896114"/>
                  <a:ext cx="798871" cy="369333"/>
                </a:xfrm>
                <a:prstGeom prst="rect">
                  <a:avLst/>
                </a:prstGeom>
                <a:blipFill>
                  <a:blip r:embed="rId5"/>
                  <a:stretch>
                    <a:fillRect r="-23077" b="-4523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70EF9D9-FC6A-45C0-98A3-17BC046C21A3}"/>
              </a:ext>
            </a:extLst>
          </p:cNvPr>
          <p:cNvGrpSpPr/>
          <p:nvPr/>
        </p:nvGrpSpPr>
        <p:grpSpPr>
          <a:xfrm>
            <a:off x="9238259" y="3064045"/>
            <a:ext cx="1836504" cy="1371579"/>
            <a:chOff x="9408000" y="3060337"/>
            <a:chExt cx="2323885" cy="17355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ktangel 38">
                  <a:extLst>
                    <a:ext uri="{FF2B5EF4-FFF2-40B4-BE49-F238E27FC236}">
                      <a16:creationId xmlns:a16="http://schemas.microsoft.com/office/drawing/2014/main" id="{37356B10-E98D-493D-A57B-BED08A62F452}"/>
                    </a:ext>
                  </a:extLst>
                </p:cNvPr>
                <p:cNvSpPr/>
                <p:nvPr/>
              </p:nvSpPr>
              <p:spPr>
                <a:xfrm>
                  <a:off x="10386805" y="3060337"/>
                  <a:ext cx="4773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9" name="Rektangel 38">
                  <a:extLst>
                    <a:ext uri="{FF2B5EF4-FFF2-40B4-BE49-F238E27FC236}">
                      <a16:creationId xmlns:a16="http://schemas.microsoft.com/office/drawing/2014/main" id="{37356B10-E98D-493D-A57B-BED08A62F4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6805" y="3060337"/>
                  <a:ext cx="47731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2708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rapes 43">
              <a:extLst>
                <a:ext uri="{FF2B5EF4-FFF2-40B4-BE49-F238E27FC236}">
                  <a16:creationId xmlns:a16="http://schemas.microsoft.com/office/drawing/2014/main" id="{E1E977D3-CAEE-4B57-90FF-D5ECF836E768}"/>
                </a:ext>
              </a:extLst>
            </p:cNvPr>
            <p:cNvSpPr/>
            <p:nvPr/>
          </p:nvSpPr>
          <p:spPr>
            <a:xfrm rot="10800000">
              <a:off x="9552000" y="3933000"/>
              <a:ext cx="2019879" cy="862911"/>
            </a:xfrm>
            <a:prstGeom prst="trapezoid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5" name="Rett linje 44">
              <a:extLst>
                <a:ext uri="{FF2B5EF4-FFF2-40B4-BE49-F238E27FC236}">
                  <a16:creationId xmlns:a16="http://schemas.microsoft.com/office/drawing/2014/main" id="{B272131E-1CA8-49EF-9A99-7AD2A824DE10}"/>
                </a:ext>
              </a:extLst>
            </p:cNvPr>
            <p:cNvCxnSpPr/>
            <p:nvPr/>
          </p:nvCxnSpPr>
          <p:spPr>
            <a:xfrm>
              <a:off x="9408000" y="3384935"/>
              <a:ext cx="360000" cy="14109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Rett linje 45">
              <a:extLst>
                <a:ext uri="{FF2B5EF4-FFF2-40B4-BE49-F238E27FC236}">
                  <a16:creationId xmlns:a16="http://schemas.microsoft.com/office/drawing/2014/main" id="{B89C5B3B-53D6-48D0-B2E0-83A3383BDA44}"/>
                </a:ext>
              </a:extLst>
            </p:cNvPr>
            <p:cNvCxnSpPr/>
            <p:nvPr/>
          </p:nvCxnSpPr>
          <p:spPr>
            <a:xfrm flipH="1">
              <a:off x="11332116" y="3393622"/>
              <a:ext cx="399769" cy="14022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Rett linje 46">
              <a:extLst>
                <a:ext uri="{FF2B5EF4-FFF2-40B4-BE49-F238E27FC236}">
                  <a16:creationId xmlns:a16="http://schemas.microsoft.com/office/drawing/2014/main" id="{28E188C9-89E6-4089-A038-242AB51184CE}"/>
                </a:ext>
              </a:extLst>
            </p:cNvPr>
            <p:cNvCxnSpPr/>
            <p:nvPr/>
          </p:nvCxnSpPr>
          <p:spPr>
            <a:xfrm>
              <a:off x="9768000" y="4795913"/>
              <a:ext cx="156411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ktangel 37">
                  <a:extLst>
                    <a:ext uri="{FF2B5EF4-FFF2-40B4-BE49-F238E27FC236}">
                      <a16:creationId xmlns:a16="http://schemas.microsoft.com/office/drawing/2014/main" id="{BC81ABB5-086F-40AC-9361-B40E73846997}"/>
                    </a:ext>
                  </a:extLst>
                </p:cNvPr>
                <p:cNvSpPr/>
                <p:nvPr/>
              </p:nvSpPr>
              <p:spPr>
                <a:xfrm>
                  <a:off x="10234571" y="4165934"/>
                  <a:ext cx="8095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19" name="Rektangel 37">
                  <a:extLst>
                    <a:ext uri="{FF2B5EF4-FFF2-40B4-BE49-F238E27FC236}">
                      <a16:creationId xmlns:a16="http://schemas.microsoft.com/office/drawing/2014/main" id="{BC81ABB5-086F-40AC-9361-B40E738469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4571" y="4165934"/>
                  <a:ext cx="80951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8571" b="-2708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632DAAF-4C56-4C86-B584-2E5F28030EC7}"/>
              </a:ext>
            </a:extLst>
          </p:cNvPr>
          <p:cNvGrpSpPr/>
          <p:nvPr/>
        </p:nvGrpSpPr>
        <p:grpSpPr>
          <a:xfrm>
            <a:off x="7351429" y="5018194"/>
            <a:ext cx="1267395" cy="1418917"/>
            <a:chOff x="7358025" y="4720550"/>
            <a:chExt cx="1584000" cy="1773374"/>
          </a:xfrm>
        </p:grpSpPr>
        <p:sp>
          <p:nvSpPr>
            <p:cNvPr id="50" name="Rektangel 4">
              <a:extLst>
                <a:ext uri="{FF2B5EF4-FFF2-40B4-BE49-F238E27FC236}">
                  <a16:creationId xmlns:a16="http://schemas.microsoft.com/office/drawing/2014/main" id="{939D0A62-CD11-43AE-B727-FA7B818CDC62}"/>
                </a:ext>
              </a:extLst>
            </p:cNvPr>
            <p:cNvSpPr/>
            <p:nvPr/>
          </p:nvSpPr>
          <p:spPr>
            <a:xfrm>
              <a:off x="7358025" y="5485924"/>
              <a:ext cx="1584000" cy="1008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1" name="Rett linje 10">
              <a:extLst>
                <a:ext uri="{FF2B5EF4-FFF2-40B4-BE49-F238E27FC236}">
                  <a16:creationId xmlns:a16="http://schemas.microsoft.com/office/drawing/2014/main" id="{9522ADD8-EDAB-4784-991F-AB8CF991B074}"/>
                </a:ext>
              </a:extLst>
            </p:cNvPr>
            <p:cNvCxnSpPr/>
            <p:nvPr/>
          </p:nvCxnSpPr>
          <p:spPr>
            <a:xfrm flipV="1">
              <a:off x="7358025" y="4909924"/>
              <a:ext cx="0" cy="158400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Rett linje 11">
              <a:extLst>
                <a:ext uri="{FF2B5EF4-FFF2-40B4-BE49-F238E27FC236}">
                  <a16:creationId xmlns:a16="http://schemas.microsoft.com/office/drawing/2014/main" id="{D1B25884-B81D-4E87-8763-14CCD309AB12}"/>
                </a:ext>
              </a:extLst>
            </p:cNvPr>
            <p:cNvCxnSpPr/>
            <p:nvPr/>
          </p:nvCxnSpPr>
          <p:spPr>
            <a:xfrm flipV="1">
              <a:off x="8942025" y="4909924"/>
              <a:ext cx="0" cy="158400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Rett linje 13">
              <a:extLst>
                <a:ext uri="{FF2B5EF4-FFF2-40B4-BE49-F238E27FC236}">
                  <a16:creationId xmlns:a16="http://schemas.microsoft.com/office/drawing/2014/main" id="{66075FF5-49BC-442C-9F71-4472BB9BF563}"/>
                </a:ext>
              </a:extLst>
            </p:cNvPr>
            <p:cNvCxnSpPr/>
            <p:nvPr/>
          </p:nvCxnSpPr>
          <p:spPr>
            <a:xfrm>
              <a:off x="7358025" y="6493924"/>
              <a:ext cx="158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Likebent trekant 16">
              <a:extLst>
                <a:ext uri="{FF2B5EF4-FFF2-40B4-BE49-F238E27FC236}">
                  <a16:creationId xmlns:a16="http://schemas.microsoft.com/office/drawing/2014/main" id="{CB709DA4-8AA9-4E1C-8708-F791ECDD0AE1}"/>
                </a:ext>
              </a:extLst>
            </p:cNvPr>
            <p:cNvSpPr/>
            <p:nvPr/>
          </p:nvSpPr>
          <p:spPr>
            <a:xfrm rot="10800000">
              <a:off x="8330025" y="53419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5" name="Rett linje 18">
              <a:extLst>
                <a:ext uri="{FF2B5EF4-FFF2-40B4-BE49-F238E27FC236}">
                  <a16:creationId xmlns:a16="http://schemas.microsoft.com/office/drawing/2014/main" id="{9FE13406-B99B-4B48-B05A-4D434D3980E9}"/>
                </a:ext>
              </a:extLst>
            </p:cNvPr>
            <p:cNvCxnSpPr/>
            <p:nvPr/>
          </p:nvCxnSpPr>
          <p:spPr>
            <a:xfrm>
              <a:off x="8294025" y="55579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Rett linje 19">
              <a:extLst>
                <a:ext uri="{FF2B5EF4-FFF2-40B4-BE49-F238E27FC236}">
                  <a16:creationId xmlns:a16="http://schemas.microsoft.com/office/drawing/2014/main" id="{27B5D463-D2B6-4318-B8AE-D6F6C7897400}"/>
                </a:ext>
              </a:extLst>
            </p:cNvPr>
            <p:cNvCxnSpPr/>
            <p:nvPr/>
          </p:nvCxnSpPr>
          <p:spPr>
            <a:xfrm>
              <a:off x="8348945" y="56299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Rett linje 21">
              <a:extLst>
                <a:ext uri="{FF2B5EF4-FFF2-40B4-BE49-F238E27FC236}">
                  <a16:creationId xmlns:a16="http://schemas.microsoft.com/office/drawing/2014/main" id="{CF1D2625-C4B6-4E1F-BD7C-CDEB301C1FE7}"/>
                </a:ext>
              </a:extLst>
            </p:cNvPr>
            <p:cNvCxnSpPr/>
            <p:nvPr/>
          </p:nvCxnSpPr>
          <p:spPr>
            <a:xfrm flipV="1">
              <a:off x="8378905" y="57019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Rett pilkobling 6">
              <a:extLst>
                <a:ext uri="{FF2B5EF4-FFF2-40B4-BE49-F238E27FC236}">
                  <a16:creationId xmlns:a16="http://schemas.microsoft.com/office/drawing/2014/main" id="{B4259EF5-943A-478A-980C-BE2DCCC40A80}"/>
                </a:ext>
              </a:extLst>
            </p:cNvPr>
            <p:cNvCxnSpPr/>
            <p:nvPr/>
          </p:nvCxnSpPr>
          <p:spPr>
            <a:xfrm>
              <a:off x="7646025" y="5485924"/>
              <a:ext cx="0" cy="10080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kstSylinder 7">
                  <a:extLst>
                    <a:ext uri="{FF2B5EF4-FFF2-40B4-BE49-F238E27FC236}">
                      <a16:creationId xmlns:a16="http://schemas.microsoft.com/office/drawing/2014/main" id="{7A4AE2DC-C220-41FB-B50F-937B5C4A6E00}"/>
                    </a:ext>
                  </a:extLst>
                </p:cNvPr>
                <p:cNvSpPr txBox="1"/>
                <p:nvPr/>
              </p:nvSpPr>
              <p:spPr>
                <a:xfrm>
                  <a:off x="7636551" y="5729072"/>
                  <a:ext cx="288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59" name="TekstSylinder 7">
                  <a:extLst>
                    <a:ext uri="{FF2B5EF4-FFF2-40B4-BE49-F238E27FC236}">
                      <a16:creationId xmlns:a16="http://schemas.microsoft.com/office/drawing/2014/main" id="{7A4AE2DC-C220-41FB-B50F-937B5C4A6E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6551" y="5729072"/>
                  <a:ext cx="28800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59459" b="-3541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Rett pilkobling 6">
              <a:extLst>
                <a:ext uri="{FF2B5EF4-FFF2-40B4-BE49-F238E27FC236}">
                  <a16:creationId xmlns:a16="http://schemas.microsoft.com/office/drawing/2014/main" id="{AED4959C-F423-4DCC-9328-05D30500D9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7107" y="5170924"/>
              <a:ext cx="156307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kstSylinder 7">
                  <a:extLst>
                    <a:ext uri="{FF2B5EF4-FFF2-40B4-BE49-F238E27FC236}">
                      <a16:creationId xmlns:a16="http://schemas.microsoft.com/office/drawing/2014/main" id="{54951856-01AB-4CA4-9756-258AA51FFA60}"/>
                    </a:ext>
                  </a:extLst>
                </p:cNvPr>
                <p:cNvSpPr txBox="1"/>
                <p:nvPr/>
              </p:nvSpPr>
              <p:spPr>
                <a:xfrm>
                  <a:off x="7952179" y="4720550"/>
                  <a:ext cx="287999" cy="461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61" name="TekstSylinder 7">
                  <a:extLst>
                    <a:ext uri="{FF2B5EF4-FFF2-40B4-BE49-F238E27FC236}">
                      <a16:creationId xmlns:a16="http://schemas.microsoft.com/office/drawing/2014/main" id="{54951856-01AB-4CA4-9756-258AA51FFA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2179" y="4720550"/>
                  <a:ext cx="287999" cy="461594"/>
                </a:xfrm>
                <a:prstGeom prst="rect">
                  <a:avLst/>
                </a:prstGeom>
                <a:blipFill>
                  <a:blip r:embed="rId9"/>
                  <a:stretch>
                    <a:fillRect r="-2894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145380A-5928-4C5F-AC18-C62A6E062844}"/>
              </a:ext>
            </a:extLst>
          </p:cNvPr>
          <p:cNvGrpSpPr/>
          <p:nvPr/>
        </p:nvGrpSpPr>
        <p:grpSpPr>
          <a:xfrm>
            <a:off x="9516294" y="4710340"/>
            <a:ext cx="1267395" cy="1726771"/>
            <a:chOff x="9516294" y="5018194"/>
            <a:chExt cx="1267395" cy="1418917"/>
          </a:xfrm>
        </p:grpSpPr>
        <p:sp>
          <p:nvSpPr>
            <p:cNvPr id="77" name="Rektangel 4">
              <a:extLst>
                <a:ext uri="{FF2B5EF4-FFF2-40B4-BE49-F238E27FC236}">
                  <a16:creationId xmlns:a16="http://schemas.microsoft.com/office/drawing/2014/main" id="{A6AEA1D1-BD5B-4853-853F-C92CC009502A}"/>
                </a:ext>
              </a:extLst>
            </p:cNvPr>
            <p:cNvSpPr/>
            <p:nvPr/>
          </p:nvSpPr>
          <p:spPr>
            <a:xfrm>
              <a:off x="9516294" y="5630587"/>
              <a:ext cx="1267395" cy="8065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8" name="Rett linje 10">
              <a:extLst>
                <a:ext uri="{FF2B5EF4-FFF2-40B4-BE49-F238E27FC236}">
                  <a16:creationId xmlns:a16="http://schemas.microsoft.com/office/drawing/2014/main" id="{9F432984-B1A3-4E59-AE9C-A3D5384B761A}"/>
                </a:ext>
              </a:extLst>
            </p:cNvPr>
            <p:cNvCxnSpPr/>
            <p:nvPr/>
          </p:nvCxnSpPr>
          <p:spPr>
            <a:xfrm flipV="1">
              <a:off x="9516294" y="5169716"/>
              <a:ext cx="0" cy="1267395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Rett linje 11">
              <a:extLst>
                <a:ext uri="{FF2B5EF4-FFF2-40B4-BE49-F238E27FC236}">
                  <a16:creationId xmlns:a16="http://schemas.microsoft.com/office/drawing/2014/main" id="{8A1DC527-849A-4A76-9767-B18A4EB71674}"/>
                </a:ext>
              </a:extLst>
            </p:cNvPr>
            <p:cNvCxnSpPr/>
            <p:nvPr/>
          </p:nvCxnSpPr>
          <p:spPr>
            <a:xfrm flipV="1">
              <a:off x="10783689" y="5169716"/>
              <a:ext cx="0" cy="1267395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Rett linje 13">
              <a:extLst>
                <a:ext uri="{FF2B5EF4-FFF2-40B4-BE49-F238E27FC236}">
                  <a16:creationId xmlns:a16="http://schemas.microsoft.com/office/drawing/2014/main" id="{08B436C2-C164-4E44-A740-5F815E091F13}"/>
                </a:ext>
              </a:extLst>
            </p:cNvPr>
            <p:cNvCxnSpPr/>
            <p:nvPr/>
          </p:nvCxnSpPr>
          <p:spPr>
            <a:xfrm>
              <a:off x="9516294" y="6437111"/>
              <a:ext cx="1267395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Rett pilkobling 6">
              <a:extLst>
                <a:ext uri="{FF2B5EF4-FFF2-40B4-BE49-F238E27FC236}">
                  <a16:creationId xmlns:a16="http://schemas.microsoft.com/office/drawing/2014/main" id="{99345072-5C26-4D3C-8F05-69E0B2340D6C}"/>
                </a:ext>
              </a:extLst>
            </p:cNvPr>
            <p:cNvCxnSpPr/>
            <p:nvPr/>
          </p:nvCxnSpPr>
          <p:spPr>
            <a:xfrm>
              <a:off x="9746729" y="5630587"/>
              <a:ext cx="0" cy="80652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kstSylinder 7">
                  <a:extLst>
                    <a:ext uri="{FF2B5EF4-FFF2-40B4-BE49-F238E27FC236}">
                      <a16:creationId xmlns:a16="http://schemas.microsoft.com/office/drawing/2014/main" id="{A78A533C-86F0-400A-8771-8143DCAE2E74}"/>
                    </a:ext>
                  </a:extLst>
                </p:cNvPr>
                <p:cNvSpPr txBox="1"/>
                <p:nvPr/>
              </p:nvSpPr>
              <p:spPr>
                <a:xfrm>
                  <a:off x="9739149" y="5825135"/>
                  <a:ext cx="23043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6" name="TekstSylinder 7">
                  <a:extLst>
                    <a:ext uri="{FF2B5EF4-FFF2-40B4-BE49-F238E27FC236}">
                      <a16:creationId xmlns:a16="http://schemas.microsoft.com/office/drawing/2014/main" id="{A78A533C-86F0-400A-8771-8143DCAE2E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9149" y="5825135"/>
                  <a:ext cx="230435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62162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Rett pilkobling 6">
              <a:extLst>
                <a:ext uri="{FF2B5EF4-FFF2-40B4-BE49-F238E27FC236}">
                  <a16:creationId xmlns:a16="http://schemas.microsoft.com/office/drawing/2014/main" id="{9B8F8DD1-F739-4222-9F4A-28E6F88F3D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23561" y="5378549"/>
              <a:ext cx="125064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kstSylinder 7">
                  <a:extLst>
                    <a:ext uri="{FF2B5EF4-FFF2-40B4-BE49-F238E27FC236}">
                      <a16:creationId xmlns:a16="http://schemas.microsoft.com/office/drawing/2014/main" id="{468E94BE-4B40-4898-B324-53DC70597556}"/>
                    </a:ext>
                  </a:extLst>
                </p:cNvPr>
                <p:cNvSpPr txBox="1"/>
                <p:nvPr/>
              </p:nvSpPr>
              <p:spPr>
                <a:xfrm>
                  <a:off x="9991690" y="5018194"/>
                  <a:ext cx="23043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8" name="TekstSylinder 7">
                  <a:extLst>
                    <a:ext uri="{FF2B5EF4-FFF2-40B4-BE49-F238E27FC236}">
                      <a16:creationId xmlns:a16="http://schemas.microsoft.com/office/drawing/2014/main" id="{468E94BE-4B40-4898-B324-53DC705975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1690" y="5018194"/>
                  <a:ext cx="230435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2894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6A698B5-B57B-438C-B2E9-F6F13A094AEE}"/>
              </a:ext>
            </a:extLst>
          </p:cNvPr>
          <p:cNvGrpSpPr/>
          <p:nvPr/>
        </p:nvGrpSpPr>
        <p:grpSpPr>
          <a:xfrm>
            <a:off x="10385697" y="5339024"/>
            <a:ext cx="172827" cy="288812"/>
            <a:chOff x="11033181" y="5370237"/>
            <a:chExt cx="172827" cy="288812"/>
          </a:xfrm>
        </p:grpSpPr>
        <p:sp>
          <p:nvSpPr>
            <p:cNvPr id="81" name="Likebent trekant 16">
              <a:extLst>
                <a:ext uri="{FF2B5EF4-FFF2-40B4-BE49-F238E27FC236}">
                  <a16:creationId xmlns:a16="http://schemas.microsoft.com/office/drawing/2014/main" id="{8B124E16-B780-4BBF-8E7E-2D0E1B5A4FFE}"/>
                </a:ext>
              </a:extLst>
            </p:cNvPr>
            <p:cNvSpPr/>
            <p:nvPr/>
          </p:nvSpPr>
          <p:spPr>
            <a:xfrm rot="10800000">
              <a:off x="11061986" y="5370237"/>
              <a:ext cx="115218" cy="115218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2" name="Rett linje 18">
              <a:extLst>
                <a:ext uri="{FF2B5EF4-FFF2-40B4-BE49-F238E27FC236}">
                  <a16:creationId xmlns:a16="http://schemas.microsoft.com/office/drawing/2014/main" id="{E82C3BC2-3665-4826-9BAA-1897F2FD8651}"/>
                </a:ext>
              </a:extLst>
            </p:cNvPr>
            <p:cNvCxnSpPr/>
            <p:nvPr/>
          </p:nvCxnSpPr>
          <p:spPr>
            <a:xfrm>
              <a:off x="11033181" y="5543063"/>
              <a:ext cx="17282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Rett linje 19">
              <a:extLst>
                <a:ext uri="{FF2B5EF4-FFF2-40B4-BE49-F238E27FC236}">
                  <a16:creationId xmlns:a16="http://schemas.microsoft.com/office/drawing/2014/main" id="{13C8870D-3986-471F-8BED-1C6E1F7A97FC}"/>
                </a:ext>
              </a:extLst>
            </p:cNvPr>
            <p:cNvCxnSpPr/>
            <p:nvPr/>
          </p:nvCxnSpPr>
          <p:spPr>
            <a:xfrm>
              <a:off x="11077124" y="5600672"/>
              <a:ext cx="10007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Rett linje 21">
              <a:extLst>
                <a:ext uri="{FF2B5EF4-FFF2-40B4-BE49-F238E27FC236}">
                  <a16:creationId xmlns:a16="http://schemas.microsoft.com/office/drawing/2014/main" id="{88CC5B68-D77A-4AF1-A021-2E7B5EDAC84B}"/>
                </a:ext>
              </a:extLst>
            </p:cNvPr>
            <p:cNvCxnSpPr/>
            <p:nvPr/>
          </p:nvCxnSpPr>
          <p:spPr>
            <a:xfrm flipV="1">
              <a:off x="11101096" y="5658281"/>
              <a:ext cx="47303" cy="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138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Introduksjon og terminologi</a:t>
            </a:r>
          </a:p>
          <a:p>
            <a:r>
              <a:rPr lang="nb-NO" dirty="0"/>
              <a:t>Energilikningen i kanalstrømning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Friksjonstap: D-W og 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Manning</a:t>
            </a:r>
            <a:endParaRPr lang="nb-NO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00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for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latin typeface="+mj-lt"/>
                  </a:rPr>
                  <a:t>Vår generelle energilikning for kontrollvolum med ett innløp og ett utløp kan brukes for kanalstrømning</a:t>
                </a:r>
              </a:p>
              <a:p>
                <a:endParaRPr lang="nb-NO" sz="1800" dirty="0">
                  <a:latin typeface="+mj-lt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Generelt (rør/kanal etc.)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stedshøyden til et punkt i strømningen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dirty="0"/>
                  <a:t> er trykkhøyden i punktet</a:t>
                </a:r>
              </a:p>
              <a:p>
                <a:r>
                  <a:rPr lang="nb-NO" dirty="0"/>
                  <a:t>Husk en av antakelsene i utledningen av energilikningen: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er konstant over kontrollflaten, dvs. at vi har </a:t>
                </a:r>
                <a:r>
                  <a:rPr lang="nb-NO" i="1" dirty="0"/>
                  <a:t>hydrostatisk trykkfordeling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861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136" y="1689414"/>
            <a:ext cx="4319750" cy="327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C44C3261-C651-4DD2-A3BB-1893726648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00272" y="5351302"/>
                <a:ext cx="3875739" cy="1413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transportteoremet (RTT) med termodynamikkens 1. lov (TD1)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Skriv energi som summen av indre energi, kinetisk energi og potensiell energi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Del opp arbeidet i TD1 i ulike typer arbeid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Finn et uttrykk for arbeidet til trykkreftene i kontrollflatene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1 – 4 og ordne likningen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Anta stasjonær strømning + ett innløp og ett utløp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>
                    <a:solidFill>
                      <a:srgbClr val="FF0000"/>
                    </a:solidFill>
                  </a:rPr>
                  <a:t>Anta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𝑔𝑧</m:t>
                    </m:r>
                  </m:oMath>
                </a14:m>
                <a:r>
                  <a:rPr lang="nb-NO" sz="800" dirty="0">
                    <a:solidFill>
                      <a:srgbClr val="FF0000"/>
                    </a:solidFill>
                  </a:rPr>
                  <a:t> og temperatur konstant over kontrollflaten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korreksjonsfaktoren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nb-NO" sz="800" dirty="0"/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Bruk </a:t>
                </a:r>
                <a14:m>
                  <m:oMath xmlns:m="http://schemas.openxmlformats.org/officeDocument/2006/math">
                    <m:r>
                      <a:rPr lang="nb-NO" sz="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nb-NO" sz="800" dirty="0"/>
                  <a:t> og gjør en del algebra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Definer energihøyde for pumpe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sz="800" dirty="0"/>
                  <a:t>) og turbin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sz="800" dirty="0"/>
                  <a:t>)</a:t>
                </a:r>
              </a:p>
              <a:p>
                <a:pPr marL="228600" indent="-228600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AutoNum type="arabicPeriod"/>
                </a:pPr>
                <a:r>
                  <a:rPr lang="nb-NO" sz="800" dirty="0"/>
                  <a:t>Innfør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800" dirty="0"/>
                  <a:t> og vi er ferdige</a:t>
                </a:r>
              </a:p>
            </p:txBody>
          </p:sp>
        </mc:Choice>
        <mc:Fallback xmlns="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C44C3261-C651-4DD2-A3BB-189372664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272" y="5351302"/>
                <a:ext cx="3875739" cy="1413000"/>
              </a:xfrm>
              <a:prstGeom prst="rect">
                <a:avLst/>
              </a:prstGeom>
              <a:blipFill>
                <a:blip r:embed="rId4"/>
                <a:stretch>
                  <a:fillRect l="-1411" t="-21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8A6E339-03DC-4B1B-9B13-B430DDCAB85B}"/>
              </a:ext>
            </a:extLst>
          </p:cNvPr>
          <p:cNvCxnSpPr>
            <a:cxnSpLocks/>
          </p:cNvCxnSpPr>
          <p:nvPr/>
        </p:nvCxnSpPr>
        <p:spPr>
          <a:xfrm>
            <a:off x="5160000" y="6120000"/>
            <a:ext cx="194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3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for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Generelt (rør/kanal etc.)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stedshøyden til et punkt i strømningen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dirty="0"/>
                  <a:t> er trykkhøyden i punktet</a:t>
                </a:r>
              </a:p>
              <a:p>
                <a:endParaRPr lang="nb-NO" dirty="0"/>
              </a:p>
              <a:p>
                <a:r>
                  <a:rPr lang="nb-NO" dirty="0"/>
                  <a:t>I (sirkulær) rørstrømning er det vanligvis underforstått at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gjelder for sentrum av røret</a:t>
                </a:r>
              </a:p>
              <a:p>
                <a:r>
                  <a:rPr lang="nb-NO" dirty="0"/>
                  <a:t>Hvor skal vi legge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i kanalstrømning?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25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2421000"/>
            <a:ext cx="4319750" cy="327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93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for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 definisjonen av (midlere) bunnhelning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Denne definisjonen i kombinasjon med energilikningen gir følgende form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2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/>
              <p:nvPr/>
            </p:nvSpPr>
            <p:spPr>
              <a:xfrm>
                <a:off x="1332130" y="5517000"/>
                <a:ext cx="3864261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130" y="5517000"/>
                <a:ext cx="3864261" cy="701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4" descr="Comparison between closed-conduit flow and open-channel flow">
            <a:extLst>
              <a:ext uri="{FF2B5EF4-FFF2-40B4-BE49-F238E27FC236}">
                <a16:creationId xmlns:a16="http://schemas.microsoft.com/office/drawing/2014/main" id="{2D382DCD-50F6-44FA-963E-59155FE391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71" y="1576712"/>
            <a:ext cx="5038029" cy="44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57E1083-D26C-4D99-889E-74647DBCE439}"/>
              </a:ext>
            </a:extLst>
          </p:cNvPr>
          <p:cNvSpPr txBox="1"/>
          <p:nvPr/>
        </p:nvSpPr>
        <p:spPr>
          <a:xfrm>
            <a:off x="10720286" y="5736739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20948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Introduksjon og terminologi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Energilikningen i kanalstrømning</a:t>
            </a:r>
          </a:p>
          <a:p>
            <a:r>
              <a:rPr lang="nb-NO" dirty="0"/>
              <a:t>Friksjonstap: D-W og </a:t>
            </a:r>
            <a:r>
              <a:rPr lang="nb-NO" dirty="0" err="1"/>
              <a:t>Manning</a:t>
            </a:r>
            <a:endParaRPr lang="nb-NO" dirty="0"/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50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Friksjonstap med </a:t>
            </a:r>
            <a:r>
              <a:rPr lang="nb-NO" dirty="0" err="1"/>
              <a:t>Darcy-Weisbachs</a:t>
            </a:r>
            <a:r>
              <a:rPr lang="nb-NO" dirty="0"/>
              <a:t> formel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2000" dirty="0" err="1"/>
              <a:t>Beregningsmessig</a:t>
            </a:r>
            <a:r>
              <a:rPr lang="nb-NO" sz="2000" dirty="0"/>
              <a:t> litt mer tungvint enn </a:t>
            </a:r>
            <a:r>
              <a:rPr lang="nb-NO" sz="2000" dirty="0" err="1"/>
              <a:t>Mannings</a:t>
            </a:r>
            <a:r>
              <a:rPr lang="nb-NO" sz="2000" dirty="0"/>
              <a:t> formel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Ruhetsdata ikke så tilgjengelig som for </a:t>
            </a:r>
            <a:r>
              <a:rPr lang="nb-NO" sz="2000" dirty="0" err="1"/>
              <a:t>Mannings</a:t>
            </a:r>
            <a:r>
              <a:rPr lang="nb-NO" sz="2000" dirty="0"/>
              <a:t> formel, særlig for naturlige vassdrag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D-W skrevet på ulike måter: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2000" dirty="0"/>
                  <a:t>Vi har lært at </a:t>
                </a:r>
                <a:r>
                  <a:rPr lang="nb-NO" sz="2000" dirty="0" err="1"/>
                  <a:t>Darcy-Weisbach’s</a:t>
                </a:r>
                <a:r>
                  <a:rPr lang="nb-NO" sz="2000" dirty="0"/>
                  <a:t> formel også kan brukes for ikke-sirkulære tverrsnitt når vi erstatter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sz="2000" dirty="0"/>
                  <a:t> med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sz="2000" dirty="0"/>
                  <a:t>, og dette gjelder også kanalstrømning</a:t>
                </a: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Brukes i kombinasjon med </a:t>
                </a:r>
                <a:r>
                  <a:rPr lang="nb-NO" sz="2000" dirty="0" err="1"/>
                  <a:t>Colebrook</a:t>
                </a:r>
                <a:r>
                  <a:rPr lang="nb-NO" sz="2000" dirty="0"/>
                  <a:t>-White/Moody for å bestemme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b-NO" sz="2000" dirty="0"/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Husk at våt omkrets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sz="2000" dirty="0"/>
                  <a:t> ikke inkluderer den frie overflaten i kanalen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Gjelder for alle væsker, ikke kun vann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Teoretisk best, allmenngyldig og anbefalt av eksperter på kanalstrømning</a:t>
                </a:r>
              </a:p>
              <a:p>
                <a:pPr>
                  <a:lnSpc>
                    <a:spcPct val="100000"/>
                  </a:lnSpc>
                </a:pPr>
                <a:endParaRPr lang="nb-NO" sz="2000" dirty="0"/>
              </a:p>
            </p:txBody>
          </p:sp>
        </mc:Choice>
        <mc:Fallback xmlns="">
          <p:sp>
            <p:nvSpPr>
              <p:cNvPr id="5" name="Plassholder for innhold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t="-1693" b="-108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EB254F30-6D98-4113-AE2D-B068F932DCD8}"/>
                  </a:ext>
                </a:extLst>
              </p:cNvPr>
              <p:cNvSpPr txBox="1"/>
              <p:nvPr/>
            </p:nvSpPr>
            <p:spPr>
              <a:xfrm>
                <a:off x="9887883" y="3652071"/>
                <a:ext cx="1931739" cy="293785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𝑔𝑅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EB254F30-6D98-4113-AE2D-B068F932D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7883" y="3652071"/>
                <a:ext cx="1931739" cy="29378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rapes 43">
            <a:extLst>
              <a:ext uri="{FF2B5EF4-FFF2-40B4-BE49-F238E27FC236}">
                <a16:creationId xmlns:a16="http://schemas.microsoft.com/office/drawing/2014/main" id="{9C55D790-F4B8-442D-AD5A-357C420F6D5C}"/>
              </a:ext>
            </a:extLst>
          </p:cNvPr>
          <p:cNvSpPr/>
          <p:nvPr/>
        </p:nvSpPr>
        <p:spPr>
          <a:xfrm rot="10800000">
            <a:off x="6600000" y="5035546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44">
            <a:extLst>
              <a:ext uri="{FF2B5EF4-FFF2-40B4-BE49-F238E27FC236}">
                <a16:creationId xmlns:a16="http://schemas.microsoft.com/office/drawing/2014/main" id="{6EB1F7B1-F76C-4F75-BB85-87C463A20D92}"/>
              </a:ext>
            </a:extLst>
          </p:cNvPr>
          <p:cNvCxnSpPr/>
          <p:nvPr/>
        </p:nvCxnSpPr>
        <p:spPr>
          <a:xfrm>
            <a:off x="6528000" y="4704568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5">
            <a:extLst>
              <a:ext uri="{FF2B5EF4-FFF2-40B4-BE49-F238E27FC236}">
                <a16:creationId xmlns:a16="http://schemas.microsoft.com/office/drawing/2014/main" id="{2806C392-2FAA-4E7C-A5E1-E4F35419A0E0}"/>
              </a:ext>
            </a:extLst>
          </p:cNvPr>
          <p:cNvCxnSpPr/>
          <p:nvPr/>
        </p:nvCxnSpPr>
        <p:spPr>
          <a:xfrm flipH="1">
            <a:off x="8472000" y="4713255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>
            <a:extLst>
              <a:ext uri="{FF2B5EF4-FFF2-40B4-BE49-F238E27FC236}">
                <a16:creationId xmlns:a16="http://schemas.microsoft.com/office/drawing/2014/main" id="{341237CC-EFE5-47E1-8105-A4DCE3ACF08D}"/>
              </a:ext>
            </a:extLst>
          </p:cNvPr>
          <p:cNvCxnSpPr/>
          <p:nvPr/>
        </p:nvCxnSpPr>
        <p:spPr>
          <a:xfrm>
            <a:off x="6888000" y="6115546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4">
            <a:extLst>
              <a:ext uri="{FF2B5EF4-FFF2-40B4-BE49-F238E27FC236}">
                <a16:creationId xmlns:a16="http://schemas.microsoft.com/office/drawing/2014/main" id="{5707C9CD-80D3-4CB5-8E2C-93A9A62DAFB0}"/>
              </a:ext>
            </a:extLst>
          </p:cNvPr>
          <p:cNvCxnSpPr/>
          <p:nvPr/>
        </p:nvCxnSpPr>
        <p:spPr>
          <a:xfrm>
            <a:off x="6599999" y="5035545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tt linje 46">
            <a:extLst>
              <a:ext uri="{FF2B5EF4-FFF2-40B4-BE49-F238E27FC236}">
                <a16:creationId xmlns:a16="http://schemas.microsoft.com/office/drawing/2014/main" id="{AA0D770F-4917-4921-AD7B-50244B9BF3CD}"/>
              </a:ext>
            </a:extLst>
          </p:cNvPr>
          <p:cNvCxnSpPr/>
          <p:nvPr/>
        </p:nvCxnSpPr>
        <p:spPr>
          <a:xfrm>
            <a:off x="6887999" y="6115546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tt linje 45">
            <a:extLst>
              <a:ext uri="{FF2B5EF4-FFF2-40B4-BE49-F238E27FC236}">
                <a16:creationId xmlns:a16="http://schemas.microsoft.com/office/drawing/2014/main" id="{D99ED768-E7F5-4701-9A98-48ACC911EC35}"/>
              </a:ext>
            </a:extLst>
          </p:cNvPr>
          <p:cNvCxnSpPr/>
          <p:nvPr/>
        </p:nvCxnSpPr>
        <p:spPr>
          <a:xfrm flipH="1">
            <a:off x="8471999" y="5035545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734FB93-D767-464E-A001-4F2E6881D2F9}"/>
                  </a:ext>
                </a:extLst>
              </p:cNvPr>
              <p:cNvSpPr/>
              <p:nvPr/>
            </p:nvSpPr>
            <p:spPr>
              <a:xfrm>
                <a:off x="7152111" y="5245539"/>
                <a:ext cx="852669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734FB93-D767-464E-A001-4F2E6881D2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111" y="5245539"/>
                <a:ext cx="852669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Rett linje 46">
            <a:extLst>
              <a:ext uri="{FF2B5EF4-FFF2-40B4-BE49-F238E27FC236}">
                <a16:creationId xmlns:a16="http://schemas.microsoft.com/office/drawing/2014/main" id="{42512EE1-B76F-441A-9DA4-F851D30110F6}"/>
              </a:ext>
            </a:extLst>
          </p:cNvPr>
          <p:cNvCxnSpPr/>
          <p:nvPr/>
        </p:nvCxnSpPr>
        <p:spPr>
          <a:xfrm>
            <a:off x="6599999" y="5035545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894C16-DBCF-4FBC-BD24-DDF530ED33D0}"/>
              </a:ext>
            </a:extLst>
          </p:cNvPr>
          <p:cNvGrpSpPr/>
          <p:nvPr/>
        </p:nvGrpSpPr>
        <p:grpSpPr>
          <a:xfrm>
            <a:off x="8112000" y="4890586"/>
            <a:ext cx="216000" cy="360960"/>
            <a:chOff x="10101679" y="1756424"/>
            <a:chExt cx="216000" cy="360960"/>
          </a:xfrm>
        </p:grpSpPr>
        <p:sp>
          <p:nvSpPr>
            <p:cNvPr id="17" name="Likebent trekant 16">
              <a:extLst>
                <a:ext uri="{FF2B5EF4-FFF2-40B4-BE49-F238E27FC236}">
                  <a16:creationId xmlns:a16="http://schemas.microsoft.com/office/drawing/2014/main" id="{A252DAEF-347D-4AA2-862B-1CBF6880D1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8" name="Rett linje 18">
              <a:extLst>
                <a:ext uri="{FF2B5EF4-FFF2-40B4-BE49-F238E27FC236}">
                  <a16:creationId xmlns:a16="http://schemas.microsoft.com/office/drawing/2014/main" id="{4B8FF672-A65C-45C7-A087-03B8C2571A5B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Rett linje 19">
              <a:extLst>
                <a:ext uri="{FF2B5EF4-FFF2-40B4-BE49-F238E27FC236}">
                  <a16:creationId xmlns:a16="http://schemas.microsoft.com/office/drawing/2014/main" id="{9AF93125-444A-4335-906D-BACFA9D206FA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Rett linje 21">
              <a:extLst>
                <a:ext uri="{FF2B5EF4-FFF2-40B4-BE49-F238E27FC236}">
                  <a16:creationId xmlns:a16="http://schemas.microsoft.com/office/drawing/2014/main" id="{479068CB-A5D2-4C4D-B20D-EFB72CF9CECB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806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Moody for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Friksjonsfaktoren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er gitt ved </a:t>
                </a:r>
                <a:r>
                  <a:rPr lang="nb-NO" dirty="0" err="1"/>
                  <a:t>Colebrook</a:t>
                </a:r>
                <a:r>
                  <a:rPr lang="nb-NO" dirty="0"/>
                  <a:t>-Whites formel eller Moody-diagrammet (OBS: merk definisjon av Reynoldstallet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og relativ ruhet)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/(4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Finnes variasjoner over </a:t>
                </a:r>
                <a:r>
                  <a:rPr lang="nb-NO" dirty="0" err="1"/>
                  <a:t>Colebrook</a:t>
                </a:r>
                <a:r>
                  <a:rPr lang="nb-NO" dirty="0"/>
                  <a:t>-White som er ment å stemme bedre for åpne kanaler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695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5C7E7B2-24FE-47F3-B1A0-BAC52491A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2349000"/>
            <a:ext cx="5111750" cy="36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E5E687-344C-48AB-8608-E9F99B081019}"/>
                  </a:ext>
                </a:extLst>
              </p:cNvPr>
              <p:cNvSpPr/>
              <p:nvPr/>
            </p:nvSpPr>
            <p:spPr>
              <a:xfrm>
                <a:off x="8086103" y="6133102"/>
                <a:ext cx="1418850" cy="61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E5E687-344C-48AB-8608-E9F99B081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103" y="6133102"/>
                <a:ext cx="1418850" cy="6108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9AB9D8C-7BE8-4101-A771-02A881511EC4}"/>
                  </a:ext>
                </a:extLst>
              </p:cNvPr>
              <p:cNvSpPr/>
              <p:nvPr/>
            </p:nvSpPr>
            <p:spPr>
              <a:xfrm>
                <a:off x="11469718" y="4009102"/>
                <a:ext cx="531235" cy="616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9AB9D8C-7BE8-4101-A771-02A881511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9718" y="4009102"/>
                <a:ext cx="531235" cy="616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9B4985A-8C60-47D1-B0B6-3C8A02310DE7}"/>
                  </a:ext>
                </a:extLst>
              </p:cNvPr>
              <p:cNvSpPr/>
              <p:nvPr/>
            </p:nvSpPr>
            <p:spPr>
              <a:xfrm>
                <a:off x="6217774" y="1032496"/>
                <a:ext cx="1545551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9B4985A-8C60-47D1-B0B6-3C8A02310D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774" y="1032496"/>
                <a:ext cx="1545551" cy="6967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rapes 43">
            <a:extLst>
              <a:ext uri="{FF2B5EF4-FFF2-40B4-BE49-F238E27FC236}">
                <a16:creationId xmlns:a16="http://schemas.microsoft.com/office/drawing/2014/main" id="{AD9B600C-3105-49D8-98F3-B045CF893ABC}"/>
              </a:ext>
            </a:extLst>
          </p:cNvPr>
          <p:cNvSpPr/>
          <p:nvPr/>
        </p:nvSpPr>
        <p:spPr>
          <a:xfrm rot="10800000">
            <a:off x="8146861" y="837000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Rett linje 44">
            <a:extLst>
              <a:ext uri="{FF2B5EF4-FFF2-40B4-BE49-F238E27FC236}">
                <a16:creationId xmlns:a16="http://schemas.microsoft.com/office/drawing/2014/main" id="{261A7C6E-AB03-4DEF-9EEB-50F3EB91B780}"/>
              </a:ext>
            </a:extLst>
          </p:cNvPr>
          <p:cNvCxnSpPr/>
          <p:nvPr/>
        </p:nvCxnSpPr>
        <p:spPr>
          <a:xfrm>
            <a:off x="8074861" y="506022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45">
            <a:extLst>
              <a:ext uri="{FF2B5EF4-FFF2-40B4-BE49-F238E27FC236}">
                <a16:creationId xmlns:a16="http://schemas.microsoft.com/office/drawing/2014/main" id="{BB7A8819-F3CB-4DE7-8757-801A9BABCCCB}"/>
              </a:ext>
            </a:extLst>
          </p:cNvPr>
          <p:cNvCxnSpPr/>
          <p:nvPr/>
        </p:nvCxnSpPr>
        <p:spPr>
          <a:xfrm flipH="1">
            <a:off x="10018861" y="514709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ett linje 46">
            <a:extLst>
              <a:ext uri="{FF2B5EF4-FFF2-40B4-BE49-F238E27FC236}">
                <a16:creationId xmlns:a16="http://schemas.microsoft.com/office/drawing/2014/main" id="{0D272D46-5A71-489C-AFE6-84FF17A01627}"/>
              </a:ext>
            </a:extLst>
          </p:cNvPr>
          <p:cNvCxnSpPr/>
          <p:nvPr/>
        </p:nvCxnSpPr>
        <p:spPr>
          <a:xfrm>
            <a:off x="8434861" y="1917000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Rett linje 44">
            <a:extLst>
              <a:ext uri="{FF2B5EF4-FFF2-40B4-BE49-F238E27FC236}">
                <a16:creationId xmlns:a16="http://schemas.microsoft.com/office/drawing/2014/main" id="{11405799-A210-487A-8310-F00772A89352}"/>
              </a:ext>
            </a:extLst>
          </p:cNvPr>
          <p:cNvCxnSpPr/>
          <p:nvPr/>
        </p:nvCxnSpPr>
        <p:spPr>
          <a:xfrm>
            <a:off x="8146860" y="836999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tt linje 46">
            <a:extLst>
              <a:ext uri="{FF2B5EF4-FFF2-40B4-BE49-F238E27FC236}">
                <a16:creationId xmlns:a16="http://schemas.microsoft.com/office/drawing/2014/main" id="{1CAC8917-9D99-4CEC-8451-F5F0E4E55D55}"/>
              </a:ext>
            </a:extLst>
          </p:cNvPr>
          <p:cNvCxnSpPr/>
          <p:nvPr/>
        </p:nvCxnSpPr>
        <p:spPr>
          <a:xfrm>
            <a:off x="8434860" y="1917000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Rett linje 45">
            <a:extLst>
              <a:ext uri="{FF2B5EF4-FFF2-40B4-BE49-F238E27FC236}">
                <a16:creationId xmlns:a16="http://schemas.microsoft.com/office/drawing/2014/main" id="{81E7341A-6EEB-46F4-984B-7BC8484B43E3}"/>
              </a:ext>
            </a:extLst>
          </p:cNvPr>
          <p:cNvCxnSpPr/>
          <p:nvPr/>
        </p:nvCxnSpPr>
        <p:spPr>
          <a:xfrm flipH="1">
            <a:off x="10018860" y="836999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296F3FF-F5CD-42D0-BD77-6CB880E2E2D8}"/>
                  </a:ext>
                </a:extLst>
              </p:cNvPr>
              <p:cNvSpPr/>
              <p:nvPr/>
            </p:nvSpPr>
            <p:spPr>
              <a:xfrm>
                <a:off x="8698972" y="1046993"/>
                <a:ext cx="852669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296F3FF-F5CD-42D0-BD77-6CB880E2E2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972" y="1046993"/>
                <a:ext cx="852669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Rett linje 46">
            <a:extLst>
              <a:ext uri="{FF2B5EF4-FFF2-40B4-BE49-F238E27FC236}">
                <a16:creationId xmlns:a16="http://schemas.microsoft.com/office/drawing/2014/main" id="{FAF7FE52-D9DE-4BDE-BCDF-DA71CC51A66E}"/>
              </a:ext>
            </a:extLst>
          </p:cNvPr>
          <p:cNvCxnSpPr/>
          <p:nvPr/>
        </p:nvCxnSpPr>
        <p:spPr>
          <a:xfrm>
            <a:off x="8146860" y="836999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7D486E-2AAA-48CD-B014-2D4D237175DA}"/>
              </a:ext>
            </a:extLst>
          </p:cNvPr>
          <p:cNvGrpSpPr/>
          <p:nvPr/>
        </p:nvGrpSpPr>
        <p:grpSpPr>
          <a:xfrm>
            <a:off x="9658861" y="692040"/>
            <a:ext cx="216000" cy="360960"/>
            <a:chOff x="10101679" y="1756424"/>
            <a:chExt cx="216000" cy="360960"/>
          </a:xfrm>
        </p:grpSpPr>
        <p:sp>
          <p:nvSpPr>
            <p:cNvPr id="24" name="Likebent trekant 16">
              <a:extLst>
                <a:ext uri="{FF2B5EF4-FFF2-40B4-BE49-F238E27FC236}">
                  <a16:creationId xmlns:a16="http://schemas.microsoft.com/office/drawing/2014/main" id="{61C05C4D-52A2-4B21-B195-5AD0FF09CFF1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25" name="Rett linje 18">
              <a:extLst>
                <a:ext uri="{FF2B5EF4-FFF2-40B4-BE49-F238E27FC236}">
                  <a16:creationId xmlns:a16="http://schemas.microsoft.com/office/drawing/2014/main" id="{6A43B1F0-340B-47A1-8F89-B667D05CEE43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Rett linje 19">
              <a:extLst>
                <a:ext uri="{FF2B5EF4-FFF2-40B4-BE49-F238E27FC236}">
                  <a16:creationId xmlns:a16="http://schemas.microsoft.com/office/drawing/2014/main" id="{5E98B1B8-7E8E-4B32-82AE-003AC725978A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Rett linje 21">
              <a:extLst>
                <a:ext uri="{FF2B5EF4-FFF2-40B4-BE49-F238E27FC236}">
                  <a16:creationId xmlns:a16="http://schemas.microsoft.com/office/drawing/2014/main" id="{91B15E99-5FF8-4E49-A89F-C47C72D528FB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754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Friksjonstap med </a:t>
            </a:r>
            <a:r>
              <a:rPr lang="nb-NO" dirty="0" err="1"/>
              <a:t>Mannings</a:t>
            </a:r>
            <a:r>
              <a:rPr lang="nb-NO" dirty="0"/>
              <a:t> 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I Norge brukes ofte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i stedet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nb-NO" dirty="0"/>
                  <a:t> har da enheter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formel skrevet på ulike måter – de to nederste er de vanligste</a:t>
                </a:r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r="-42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Mer brukt enn D-W for kanalstrømning, særlig for naturlige kanaler/vassdrag, men litt begrenset gyldighetsområde</a:t>
                </a:r>
              </a:p>
              <a:p>
                <a:r>
                  <a:rPr lang="nb-NO" dirty="0"/>
                  <a:t>Uttrykt ved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ser den slik ut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𝑉𝑛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Ruheten til kanalen er her karakterisert ved </a:t>
                </a:r>
                <a:r>
                  <a:rPr lang="nb-NO" dirty="0" err="1"/>
                  <a:t>Mannings</a:t>
                </a:r>
                <a:r>
                  <a:rPr lang="nb-NO" dirty="0"/>
                  <a:t> ruhet/</a:t>
                </a:r>
                <a:r>
                  <a:rPr lang="nb-NO" dirty="0" err="1"/>
                  <a:t>Manningtallet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b="0" dirty="0"/>
              </a:p>
              <a:p>
                <a:r>
                  <a:rPr lang="nb-NO" dirty="0" err="1"/>
                  <a:t>Manningstallet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behandles som en konstant for et gitt materiale (gjør ting mye enklere!) og har SI-enhet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337" b="-86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3B96A906-DC34-4890-895F-6C848FABAFD8}"/>
                  </a:ext>
                </a:extLst>
              </p:cNvPr>
              <p:cNvSpPr txBox="1"/>
              <p:nvPr/>
            </p:nvSpPr>
            <p:spPr>
              <a:xfrm>
                <a:off x="8040000" y="3643156"/>
                <a:ext cx="2160000" cy="279820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3B96A906-DC34-4890-895F-6C848FAB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000" y="3643156"/>
                <a:ext cx="2160000" cy="27982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628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0B738-A766-4AA1-969E-45582E94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Gyldighetsområdet til </a:t>
            </a:r>
            <a:r>
              <a:rPr lang="nb-NO" dirty="0" err="1"/>
              <a:t>Mannings</a:t>
            </a:r>
            <a:r>
              <a:rPr lang="nb-NO" dirty="0"/>
              <a:t> 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52FED-21C0-45AF-8973-83ABE87000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Antakelsen i </a:t>
                </a:r>
                <a:r>
                  <a:rPr lang="nb-NO" dirty="0" err="1"/>
                  <a:t>Mannings</a:t>
                </a:r>
                <a:r>
                  <a:rPr lang="nb-NO" dirty="0"/>
                  <a:t> formel er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kan behandles som en konstant for et gitt materiale; altså må strømningen være slik 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rad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 er konstant for et gitt materiale</a:t>
                </a:r>
              </a:p>
              <a:p>
                <a:r>
                  <a:rPr lang="nb-NO" dirty="0"/>
                  <a:t>Kan vises at dette stemmer tilnærmet når begge disse kriteriene er oppfylt:</a:t>
                </a:r>
              </a:p>
              <a:p>
                <a:pPr lvl="1"/>
                <a:r>
                  <a:rPr lang="nb-NO" dirty="0"/>
                  <a:t>Strømningen er fullstendig ru og turbulent, dvs. i området der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er konstant</a:t>
                </a:r>
              </a:p>
              <a:p>
                <a:pPr lvl="1"/>
                <a:r>
                  <a:rPr lang="nb-NO" dirty="0"/>
                  <a:t>Forholdet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ligger i området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652FED-21C0-45AF-8973-83ABE87000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b="-28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F03108-61C0-4FB5-8C3D-388D7A3CEBD6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869000"/>
              </a:xfrm>
            </p:spPr>
            <p:txBody>
              <a:bodyPr/>
              <a:lstStyle/>
              <a:p>
                <a:r>
                  <a:rPr lang="nb-NO" dirty="0"/>
                  <a:t>Darcy-Weisbach er «teoretisk korrekt»</a:t>
                </a:r>
              </a:p>
              <a:p>
                <a:r>
                  <a:rPr lang="nb-NO" dirty="0"/>
                  <a:t>Hvilke forutsetninger må være oppfylt for at den tilnærmede </a:t>
                </a:r>
                <a:r>
                  <a:rPr lang="nb-NO" dirty="0" err="1"/>
                  <a:t>Mannings</a:t>
                </a:r>
                <a:r>
                  <a:rPr lang="nb-NO" dirty="0"/>
                  <a:t> formel skal være gyldig?</a:t>
                </a:r>
              </a:p>
              <a:p>
                <a:r>
                  <a:rPr lang="nb-NO" dirty="0"/>
                  <a:t>Sett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Manning</m:t>
                        </m:r>
                      </m:sub>
                    </m:sSub>
                  </m:oMath>
                </a14:m>
                <a:r>
                  <a:rPr lang="nb-NO" dirty="0"/>
                  <a:t> og løs </a:t>
                </a:r>
                <a:r>
                  <a:rPr lang="nb-NO" dirty="0" err="1"/>
                  <a:t>mhp</a:t>
                </a:r>
                <a:r>
                  <a:rPr lang="nb-NO" dirty="0"/>
                  <a:t>. </a:t>
                </a:r>
                <a:r>
                  <a:rPr lang="nb-NO" dirty="0" err="1"/>
                  <a:t>Manningstallet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𝑉𝑛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F03108-61C0-4FB5-8C3D-388D7A3CEB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869000"/>
              </a:xfrm>
              <a:blipFill>
                <a:blip r:embed="rId3"/>
                <a:stretch>
                  <a:fillRect l="-3099" t="-1752" r="-27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0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0B738-A766-4AA1-969E-45582E94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Gyldighetsområdet til </a:t>
            </a:r>
            <a:r>
              <a:rPr lang="nb-NO" dirty="0" err="1"/>
              <a:t>Mannings</a:t>
            </a:r>
            <a:r>
              <a:rPr lang="nb-NO" dirty="0"/>
              <a:t> formel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C2A82D7-2A5A-4DA9-9BC9-E2A984D5DE75}"/>
                  </a:ext>
                </a:extLst>
              </p:cNvPr>
              <p:cNvSpPr/>
              <p:nvPr/>
            </p:nvSpPr>
            <p:spPr>
              <a:xfrm>
                <a:off x="3278668" y="6094346"/>
                <a:ext cx="1309140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C2A82D7-2A5A-4DA9-9BC9-E2A984D5DE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668" y="6094346"/>
                <a:ext cx="1309140" cy="49564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7DD0662-2DD7-4FB2-B670-DBFFDCC59456}"/>
                  </a:ext>
                </a:extLst>
              </p:cNvPr>
              <p:cNvSpPr/>
              <p:nvPr/>
            </p:nvSpPr>
            <p:spPr>
              <a:xfrm>
                <a:off x="7045924" y="3610821"/>
                <a:ext cx="452816" cy="499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7DD0662-2DD7-4FB2-B670-DBFFDCC594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924" y="3610821"/>
                <a:ext cx="452816" cy="499945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9FCE62EB-C27B-4D18-983F-815C1E97A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00" y="1701000"/>
            <a:ext cx="602933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ED2696-1EDD-4AC8-999E-13199EC851C2}"/>
                  </a:ext>
                </a:extLst>
              </p:cNvPr>
              <p:cNvSpPr/>
              <p:nvPr/>
            </p:nvSpPr>
            <p:spPr>
              <a:xfrm>
                <a:off x="7589405" y="2665273"/>
                <a:ext cx="4239997" cy="2391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sz="1400" dirty="0"/>
                  <a:t>To kriterier må begge være oppfylt:</a:t>
                </a:r>
              </a:p>
              <a:p>
                <a:endParaRPr lang="nb-NO" sz="14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400" dirty="0"/>
                  <a:t>Helt ru, turbulent strømning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Lærebok: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2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&gt;3000 &amp; </m:t>
                    </m:r>
                    <m:f>
                      <m:f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2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2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200" i="1">
                        <a:latin typeface="Cambria Math" panose="02040503050406030204" pitchFamily="18" charset="0"/>
                      </a:rPr>
                      <m:t>&gt;1000</m:t>
                    </m:r>
                  </m:oMath>
                </a14:m>
                <a:endParaRPr lang="nb-NO" sz="14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Tradisjonelt: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nb-NO" sz="1400" i="1">
                        <a:latin typeface="Cambria Math" panose="02040503050406030204" pitchFamily="18" charset="0"/>
                      </a:rPr>
                      <m:t>&gt;70</m:t>
                    </m:r>
                  </m:oMath>
                </a14:m>
                <a:endParaRPr lang="nb-NO" sz="14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400" dirty="0"/>
                  <a:t>Ulikheten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r>
                  <a:rPr lang="nb-NO" sz="1400" dirty="0"/>
                  <a:t> må være oppfylt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nb-NO" sz="1400" dirty="0"/>
                  <a:t>Tilsvarer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5⋅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lin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&lt;0.0625</m:t>
                    </m:r>
                  </m:oMath>
                </a14:m>
                <a:endParaRPr lang="nb-NO" sz="1400" dirty="0"/>
              </a:p>
              <a:p>
                <a:endParaRPr lang="nb-NO" sz="1400" dirty="0"/>
              </a:p>
              <a:p>
                <a:r>
                  <a:rPr lang="nb-NO" sz="1400" dirty="0"/>
                  <a:t>Utenfor dette området stemmer </a:t>
                </a:r>
                <a:r>
                  <a:rPr lang="nb-NO" sz="1400" dirty="0" err="1"/>
                  <a:t>Mannings</a:t>
                </a:r>
                <a:r>
                  <a:rPr lang="nb-NO" sz="1400" dirty="0"/>
                  <a:t> gradvis dårligere jo lenger utenfor man kommer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6ED2696-1EDD-4AC8-999E-13199EC851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405" y="2665273"/>
                <a:ext cx="4239997" cy="2391039"/>
              </a:xfrm>
              <a:prstGeom prst="rect">
                <a:avLst/>
              </a:prstGeom>
              <a:blipFill>
                <a:blip r:embed="rId5"/>
                <a:stretch>
                  <a:fillRect l="-287" t="-254" b="-177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B8147CB-9976-4EF9-9AD5-7FFF9E91EB0A}"/>
              </a:ext>
            </a:extLst>
          </p:cNvPr>
          <p:cNvCxnSpPr/>
          <p:nvPr/>
        </p:nvCxnSpPr>
        <p:spPr>
          <a:xfrm>
            <a:off x="7104000" y="2493000"/>
            <a:ext cx="0" cy="21600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4FAEDD-5FAE-4E51-B42E-41BFBB99DE2E}"/>
              </a:ext>
            </a:extLst>
          </p:cNvPr>
          <p:cNvSpPr/>
          <p:nvPr/>
        </p:nvSpPr>
        <p:spPr>
          <a:xfrm>
            <a:off x="2671011" y="2494547"/>
            <a:ext cx="3721768" cy="2149642"/>
          </a:xfrm>
          <a:custGeom>
            <a:avLst/>
            <a:gdLst>
              <a:gd name="connsiteX0" fmla="*/ 3721768 w 3721768"/>
              <a:gd name="connsiteY0" fmla="*/ 0 h 2149642"/>
              <a:gd name="connsiteX1" fmla="*/ 0 w 3721768"/>
              <a:gd name="connsiteY1" fmla="*/ 16042 h 2149642"/>
              <a:gd name="connsiteX2" fmla="*/ 577515 w 3721768"/>
              <a:gd name="connsiteY2" fmla="*/ 673769 h 2149642"/>
              <a:gd name="connsiteX3" fmla="*/ 1652336 w 3721768"/>
              <a:gd name="connsiteY3" fmla="*/ 1652337 h 2149642"/>
              <a:gd name="connsiteX4" fmla="*/ 2342147 w 3721768"/>
              <a:gd name="connsiteY4" fmla="*/ 2149642 h 2149642"/>
              <a:gd name="connsiteX5" fmla="*/ 3721768 w 3721768"/>
              <a:gd name="connsiteY5" fmla="*/ 2133600 h 2149642"/>
              <a:gd name="connsiteX6" fmla="*/ 3721768 w 3721768"/>
              <a:gd name="connsiteY6" fmla="*/ 0 h 214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21768" h="2149642">
                <a:moveTo>
                  <a:pt x="3721768" y="0"/>
                </a:moveTo>
                <a:lnTo>
                  <a:pt x="0" y="16042"/>
                </a:lnTo>
                <a:lnTo>
                  <a:pt x="577515" y="673769"/>
                </a:lnTo>
                <a:lnTo>
                  <a:pt x="1652336" y="1652337"/>
                </a:lnTo>
                <a:lnTo>
                  <a:pt x="2342147" y="2149642"/>
                </a:lnTo>
                <a:lnTo>
                  <a:pt x="3721768" y="2133600"/>
                </a:lnTo>
                <a:lnTo>
                  <a:pt x="3721768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954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Manningtall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55" y="1800225"/>
            <a:ext cx="3838116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e 3"/>
          <p:cNvPicPr>
            <a:picLocks noGrp="1" noChangeAspect="1"/>
          </p:cNvPicPr>
          <p:nvPr>
            <p:ph idx="10"/>
          </p:nvPr>
        </p:nvPicPr>
        <p:blipFill>
          <a:blip r:embed="rId4"/>
          <a:stretch>
            <a:fillRect/>
          </a:stretch>
        </p:blipFill>
        <p:spPr>
          <a:xfrm>
            <a:off x="1061948" y="1800225"/>
            <a:ext cx="4403904" cy="43195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7888" y="6119813"/>
            <a:ext cx="3412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Fra Vassdragshåndboka (1998)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4653C1-B568-4D31-A446-49D504B7C9CA}"/>
              </a:ext>
            </a:extLst>
          </p:cNvPr>
          <p:cNvSpPr txBox="1"/>
          <p:nvPr/>
        </p:nvSpPr>
        <p:spPr>
          <a:xfrm>
            <a:off x="5315325" y="155203"/>
            <a:ext cx="49680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+mj-lt"/>
              </a:rPr>
              <a:t>Det finnes formler som korrelerer </a:t>
            </a:r>
            <a:r>
              <a:rPr lang="nb-NO" sz="1600" dirty="0" err="1">
                <a:latin typeface="+mj-lt"/>
              </a:rPr>
              <a:t>Manningtallet</a:t>
            </a:r>
            <a:r>
              <a:rPr lang="nb-NO" sz="1600" dirty="0">
                <a:latin typeface="+mj-lt"/>
              </a:rPr>
              <a:t> med kornstørrelse på bunnen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+mj-lt"/>
              </a:rPr>
              <a:t>Det finnes formler for å beregne et midlere/effektivt </a:t>
            </a:r>
            <a:r>
              <a:rPr lang="nb-NO" sz="1600" dirty="0" err="1">
                <a:latin typeface="+mj-lt"/>
              </a:rPr>
              <a:t>Manningtall</a:t>
            </a:r>
            <a:r>
              <a:rPr lang="nb-NO" sz="1600" dirty="0">
                <a:latin typeface="+mj-lt"/>
              </a:rPr>
              <a:t> når bunnen består av ulike materialer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55256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Bilder av elvebunner med kalibrerte n-verdier</a:t>
            </a:r>
          </a:p>
        </p:txBody>
      </p:sp>
      <p:pic>
        <p:nvPicPr>
          <p:cNvPr id="29698" name="Picture 2" descr="The Columbia River at Vernita, Washington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17" y="1800225"/>
            <a:ext cx="4261766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Rock Creek near Darby, Montan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88" y="1800225"/>
            <a:ext cx="4323449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1848000" y="6381000"/>
            <a:ext cx="83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4"/>
              </a:rPr>
              <a:t>Fra Harry Barnes, USGS (1967) – 50 bilder av kalibrerte elver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8829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15.4 (D-W og </a:t>
            </a:r>
            <a:r>
              <a:rPr lang="nb-NO" dirty="0" err="1"/>
              <a:t>Mannings</a:t>
            </a:r>
            <a:r>
              <a:rPr lang="nb-NO" dirty="0"/>
              <a:t>; modifisert)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Kanal med større steiner:</a:t>
                </a:r>
              </a:p>
              <a:p>
                <a:pPr lvl="1"/>
                <a:r>
                  <a:rPr lang="nb-NO" dirty="0"/>
                  <a:t>Bunnhelning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=0.0030</m:t>
                    </m:r>
                  </m:oMath>
                </a14:m>
                <a:endParaRPr lang="nb-NO" b="0" dirty="0"/>
              </a:p>
              <a:p>
                <a:pPr lvl="1"/>
                <a:r>
                  <a:rPr lang="nb-NO" dirty="0"/>
                  <a:t>Bredde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=30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Midlere dybde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=1.3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b="0" dirty="0"/>
              </a:p>
              <a:p>
                <a:pPr lvl="1"/>
                <a:r>
                  <a:rPr lang="nb-NO" dirty="0"/>
                  <a:t>Friksjonsfaktor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=0.13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Er </a:t>
                </a:r>
                <a:r>
                  <a:rPr lang="nb-NO" dirty="0" err="1"/>
                  <a:t>Mannings</a:t>
                </a:r>
                <a:r>
                  <a:rPr lang="nb-NO" dirty="0"/>
                  <a:t> formel gyldig?</a:t>
                </a:r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Mannings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The Columbia River at Vernita, Washington">
            <a:extLst>
              <a:ext uri="{FF2B5EF4-FFF2-40B4-BE49-F238E27FC236}">
                <a16:creationId xmlns:a16="http://schemas.microsoft.com/office/drawing/2014/main" id="{CE078EBF-6471-475A-9698-4BC449CFB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1845000"/>
            <a:ext cx="3881437" cy="393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0F828F-C0FD-424B-A71C-684FD5B04797}"/>
                  </a:ext>
                </a:extLst>
              </p:cNvPr>
              <p:cNvSpPr txBox="1"/>
              <p:nvPr/>
            </p:nvSpPr>
            <p:spPr>
              <a:xfrm>
                <a:off x="3000" y="5942443"/>
                <a:ext cx="826893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Kriterier for bruk av </a:t>
                </a:r>
                <a:r>
                  <a:rPr lang="nb-NO" dirty="0" err="1"/>
                  <a:t>Mannings</a:t>
                </a:r>
                <a:r>
                  <a:rPr lang="nb-NO" dirty="0"/>
                  <a:t> formel:</a:t>
                </a:r>
              </a:p>
              <a:p>
                <a:pPr lvl="1"/>
                <a:r>
                  <a:rPr lang="nb-NO" dirty="0"/>
                  <a:t>Strømningen er fullstendig ru og turbulent, dvs. i området der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er konstant</a:t>
                </a:r>
              </a:p>
              <a:p>
                <a:pPr lvl="1"/>
                <a:r>
                  <a:rPr lang="nb-NO" dirty="0"/>
                  <a:t>Forholdet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ligger i området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0F828F-C0FD-424B-A71C-684FD5B04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" y="5942443"/>
                <a:ext cx="8268930" cy="1200329"/>
              </a:xfrm>
              <a:prstGeom prst="rect">
                <a:avLst/>
              </a:prstGeom>
              <a:blipFill>
                <a:blip r:embed="rId4"/>
                <a:stretch>
                  <a:fillRect l="-613" t="-3158" b="-294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4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15.4 (D-W og </a:t>
            </a:r>
            <a:r>
              <a:rPr lang="nb-NO" dirty="0" err="1"/>
              <a:t>Mannings</a:t>
            </a:r>
            <a:r>
              <a:rPr lang="nb-NO" dirty="0"/>
              <a:t>; modifisert)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Hva blir vannføringen?</a:t>
                </a:r>
              </a:p>
              <a:p>
                <a:r>
                  <a:rPr lang="nb-NO" dirty="0"/>
                  <a:t>Er </a:t>
                </a:r>
                <a:r>
                  <a:rPr lang="nb-NO" dirty="0" err="1"/>
                  <a:t>Mannings</a:t>
                </a:r>
                <a:r>
                  <a:rPr lang="nb-NO" dirty="0"/>
                  <a:t> formel gyldig?</a:t>
                </a:r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Mannings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r>
                  <a:rPr lang="en-US" dirty="0"/>
                  <a:t>“Bred </a:t>
                </a:r>
                <a:r>
                  <a:rPr lang="en-US" dirty="0" err="1"/>
                  <a:t>kanal</a:t>
                </a:r>
                <a:r>
                  <a:rPr lang="en-US" dirty="0"/>
                  <a:t>”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D-W for uniform </a:t>
                </a:r>
                <a:r>
                  <a:rPr lang="en-US" dirty="0" err="1"/>
                  <a:t>strømning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𝑏</m:t>
                      </m:r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ad>
                        <m:radPr>
                          <m:deg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ra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=59.8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=1.53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98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The Columbia River at Vernita, Washington">
            <a:extLst>
              <a:ext uri="{FF2B5EF4-FFF2-40B4-BE49-F238E27FC236}">
                <a16:creationId xmlns:a16="http://schemas.microsoft.com/office/drawing/2014/main" id="{CE078EBF-6471-475A-9698-4BC449CFB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1845000"/>
            <a:ext cx="4261766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/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=0.0030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nb-NO" i="1" dirty="0">
                          <a:latin typeface="Cambria Math" panose="02040503050406030204" pitchFamily="18" charset="0"/>
                        </a:rPr>
                        <m:t>=1.3 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=0.13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11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15.4 (D-W og </a:t>
            </a:r>
            <a:r>
              <a:rPr lang="nb-NO" dirty="0" err="1"/>
              <a:t>Mannings</a:t>
            </a:r>
            <a:r>
              <a:rPr lang="nb-NO" dirty="0"/>
              <a:t>; modifisert)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Er </a:t>
                </a:r>
                <a:r>
                  <a:rPr lang="nb-NO" dirty="0" err="1">
                    <a:solidFill>
                      <a:srgbClr val="FF0000"/>
                    </a:solidFill>
                  </a:rPr>
                  <a:t>Mannings</a:t>
                </a:r>
                <a:r>
                  <a:rPr lang="nb-NO" dirty="0">
                    <a:solidFill>
                      <a:srgbClr val="FF0000"/>
                    </a:solidFill>
                  </a:rPr>
                  <a:t> formel gyldig?</a:t>
                </a:r>
              </a:p>
              <a:p>
                <a:r>
                  <a:rPr lang="nb-NO" dirty="0"/>
                  <a:t>Hva blir </a:t>
                </a:r>
                <a:r>
                  <a:rPr lang="nb-NO" dirty="0" err="1"/>
                  <a:t>Mannings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=59.8</m:t>
                      </m:r>
                      <m:f>
                        <m:fPr>
                          <m:type m:val="lin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=1.53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Anta temp. 10 grader og finn viskositeten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=1.31⋅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=6.1⋅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Vi ser at kriterium 2 ikke er oppfylt – altså er </a:t>
                </a:r>
                <a:r>
                  <a:rPr lang="nb-NO" dirty="0" err="1"/>
                  <a:t>Mannings</a:t>
                </a:r>
                <a:r>
                  <a:rPr lang="nb-NO" dirty="0"/>
                  <a:t> strengt tatt ikke gyldig og vi kan forvente litt unøyaktighet i beregningen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/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=0.0030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nb-NO" i="1" dirty="0">
                          <a:latin typeface="Cambria Math" panose="02040503050406030204" pitchFamily="18" charset="0"/>
                        </a:rPr>
                        <m:t>=1.3 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=0.13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  <a:blipFill>
                <a:blip r:embed="rId3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9933389-F4ED-4AA2-B564-1D343955C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2669582"/>
            <a:ext cx="5111750" cy="36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7C54833-9886-408F-9267-7FA0CE104C03}"/>
                  </a:ext>
                </a:extLst>
              </p:cNvPr>
              <p:cNvSpPr/>
              <p:nvPr/>
            </p:nvSpPr>
            <p:spPr>
              <a:xfrm>
                <a:off x="8359567" y="6341983"/>
                <a:ext cx="1136593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7C54833-9886-408F-9267-7FA0CE104C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567" y="6341983"/>
                <a:ext cx="1136593" cy="495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B2332A-43A3-40F2-A0E1-1DDE20F89BE5}"/>
                  </a:ext>
                </a:extLst>
              </p:cNvPr>
              <p:cNvSpPr/>
              <p:nvPr/>
            </p:nvSpPr>
            <p:spPr>
              <a:xfrm>
                <a:off x="11639750" y="4365000"/>
                <a:ext cx="452816" cy="499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B2332A-43A3-40F2-A0E1-1DDE20F89B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9750" y="4365000"/>
                <a:ext cx="452816" cy="499945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99474-5E20-4906-8C2F-28B06F75E3E8}"/>
              </a:ext>
            </a:extLst>
          </p:cNvPr>
          <p:cNvCxnSpPr>
            <a:cxnSpLocks/>
          </p:cNvCxnSpPr>
          <p:nvPr/>
        </p:nvCxnSpPr>
        <p:spPr>
          <a:xfrm>
            <a:off x="6888000" y="2781000"/>
            <a:ext cx="4320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EACE15-E536-4452-A9B7-63FF50A78F6F}"/>
              </a:ext>
            </a:extLst>
          </p:cNvPr>
          <p:cNvCxnSpPr>
            <a:cxnSpLocks/>
          </p:cNvCxnSpPr>
          <p:nvPr/>
        </p:nvCxnSpPr>
        <p:spPr>
          <a:xfrm flipV="1">
            <a:off x="10188000" y="2781000"/>
            <a:ext cx="0" cy="324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897D90C-8E06-4AE5-B95B-1C2DDE396469}"/>
                  </a:ext>
                </a:extLst>
              </p:cNvPr>
              <p:cNvSpPr/>
              <p:nvPr/>
            </p:nvSpPr>
            <p:spPr>
              <a:xfrm>
                <a:off x="7630135" y="1488840"/>
                <a:ext cx="2907479" cy="116089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sz="900" dirty="0"/>
                  <a:t>To kriterier må begge være oppfylt:</a:t>
                </a:r>
              </a:p>
              <a:p>
                <a:endParaRPr lang="nb-NO" sz="9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900" dirty="0"/>
                  <a:t>Helt ru, turbulent strømning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900" dirty="0"/>
                  <a:t>Lærebok: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8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8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800" i="1">
                        <a:latin typeface="Cambria Math" panose="02040503050406030204" pitchFamily="18" charset="0"/>
                      </a:rPr>
                      <m:t>&gt;3000 &amp; </m:t>
                    </m:r>
                    <m:f>
                      <m:fPr>
                        <m:ctrlPr>
                          <a:rPr lang="nb-NO" sz="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sSub>
                      <m:sSubPr>
                        <m:ctrlPr>
                          <a:rPr lang="nb-NO" sz="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8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8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800" i="1">
                        <a:latin typeface="Cambria Math" panose="02040503050406030204" pitchFamily="18" charset="0"/>
                      </a:rPr>
                      <m:t>&gt;1000</m:t>
                    </m:r>
                  </m:oMath>
                </a14:m>
                <a:endParaRPr lang="nb-NO" sz="9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900" dirty="0"/>
                  <a:t>Tradisjonelt: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sSub>
                          <m:sSubPr>
                            <m:ctrlPr>
                              <a:rPr lang="nb-NO" sz="9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nb-NO" sz="9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num>
                      <m:den>
                        <m:r>
                          <a:rPr lang="nb-NO" sz="900" i="1"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nb-NO" sz="900" i="1">
                        <a:latin typeface="Cambria Math" panose="02040503050406030204" pitchFamily="18" charset="0"/>
                      </a:rPr>
                      <m:t>&gt;70</m:t>
                    </m:r>
                  </m:oMath>
                </a14:m>
                <a:endParaRPr lang="nb-NO" sz="9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900" dirty="0"/>
                  <a:t>Ulikheten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sz="9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r>
                  <a:rPr lang="nb-NO" sz="900" dirty="0"/>
                  <a:t> må være oppfylt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nb-NO" sz="900" dirty="0"/>
                  <a:t>Tilsvarer </a:t>
                </a:r>
                <a14:m>
                  <m:oMath xmlns:m="http://schemas.openxmlformats.org/officeDocument/2006/math"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5⋅</m:t>
                    </m:r>
                    <m:sSup>
                      <m:sSupPr>
                        <m:ctrlPr>
                          <a:rPr lang="nb-NO" sz="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9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sz="9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lin"/>
                        <m:ctrlPr>
                          <a:rPr lang="nb-NO" sz="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9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9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9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&lt;0.0625</m:t>
                    </m:r>
                  </m:oMath>
                </a14:m>
                <a:endParaRPr lang="nb-NO" sz="9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897D90C-8E06-4AE5-B95B-1C2DDE3964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135" y="1488840"/>
                <a:ext cx="2907479" cy="1160895"/>
              </a:xfrm>
              <a:prstGeom prst="rect">
                <a:avLst/>
              </a:prstGeom>
              <a:blipFill>
                <a:blip r:embed="rId7"/>
                <a:stretch>
                  <a:fillRect b="-248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9ECC17-795D-4A9E-B2CF-4D52F568DD5E}"/>
              </a:ext>
            </a:extLst>
          </p:cNvPr>
          <p:cNvCxnSpPr/>
          <p:nvPr/>
        </p:nvCxnSpPr>
        <p:spPr>
          <a:xfrm flipV="1">
            <a:off x="6024000" y="2781000"/>
            <a:ext cx="792000" cy="14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16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15.4 (D-W og </a:t>
            </a:r>
            <a:r>
              <a:rPr lang="nb-NO" dirty="0" err="1"/>
              <a:t>Mannings</a:t>
            </a:r>
            <a:r>
              <a:rPr lang="nb-NO" dirty="0"/>
              <a:t>; modifisert)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Er </a:t>
                </a:r>
                <a:r>
                  <a:rPr lang="nb-NO" dirty="0" err="1"/>
                  <a:t>Mannings</a:t>
                </a:r>
                <a:r>
                  <a:rPr lang="nb-NO" dirty="0"/>
                  <a:t> formel gyldig?</a:t>
                </a:r>
              </a:p>
              <a:p>
                <a:r>
                  <a:rPr lang="nb-NO" dirty="0">
                    <a:solidFill>
                      <a:srgbClr val="FF0000"/>
                    </a:solidFill>
                  </a:rPr>
                  <a:t>Hva blir </a:t>
                </a:r>
                <a:r>
                  <a:rPr lang="nb-NO" dirty="0" err="1">
                    <a:solidFill>
                      <a:srgbClr val="FF0000"/>
                    </a:solidFill>
                  </a:rPr>
                  <a:t>Mannings</a:t>
                </a:r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=59.8</m:t>
                      </m:r>
                      <m:f>
                        <m:fPr>
                          <m:type m:val="li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sz="18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r>
                  <a:rPr lang="en-US" dirty="0" err="1"/>
                  <a:t>Mannings</a:t>
                </a:r>
                <a:r>
                  <a:rPr lang="en-US" dirty="0"/>
                  <a:t> </a:t>
                </a:r>
                <a:r>
                  <a:rPr lang="en-US" dirty="0" err="1"/>
                  <a:t>formel</a:t>
                </a:r>
                <a:r>
                  <a:rPr lang="en-US" dirty="0"/>
                  <a:t>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=0.0425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The Columbia River at Vernita, Washington">
            <a:extLst>
              <a:ext uri="{FF2B5EF4-FFF2-40B4-BE49-F238E27FC236}">
                <a16:creationId xmlns:a16="http://schemas.microsoft.com/office/drawing/2014/main" id="{CE078EBF-6471-475A-9698-4BC449CFB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556" y="1605535"/>
            <a:ext cx="2556897" cy="259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/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=0.0030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nb-NO" i="1" dirty="0">
                          <a:latin typeface="Cambria Math" panose="02040503050406030204" pitchFamily="18" charset="0"/>
                        </a:rPr>
                        <m:t>=1.3 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=0.13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D7C180-D1F2-4E4F-914A-A8E51ABA4D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480" y="1875221"/>
                <a:ext cx="1632261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37083153-AC78-4D5F-8CDD-DA097DDBC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3481318"/>
            <a:ext cx="2563089" cy="288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82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15.5 (Eksempel 15.2 med </a:t>
            </a:r>
            <a:r>
              <a:rPr lang="nb-NO" dirty="0" err="1"/>
              <a:t>Manning</a:t>
            </a:r>
            <a:r>
              <a:rPr lang="nb-NO" dirty="0"/>
              <a:t> i stedet)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Vann strømmer uniformt i en rektangulær kanal utført i betong </a:t>
                </a:r>
              </a:p>
              <a:p>
                <a:r>
                  <a:rPr lang="nb-NO" dirty="0"/>
                  <a:t>Bunnhelningen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=0.0016</m:t>
                    </m:r>
                  </m:oMath>
                </a14:m>
                <a:endParaRPr lang="nb-NO" dirty="0"/>
              </a:p>
              <a:p>
                <a:r>
                  <a:rPr lang="nb-NO" dirty="0"/>
                  <a:t>Kanalens bredde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nb-NO" dirty="0"/>
                  <a:t> og vanndybden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=1.8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Hva blir vannføringen Q?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913DFE-A783-4768-A7F6-7CB40BF9C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7032000" y="1509113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85A64C-1EB9-9C48-8078-9DA1A3BEE764}"/>
                  </a:ext>
                </a:extLst>
              </p:cNvPr>
              <p:cNvSpPr txBox="1"/>
              <p:nvPr/>
            </p:nvSpPr>
            <p:spPr>
              <a:xfrm>
                <a:off x="1272000" y="5733000"/>
                <a:ext cx="2496261" cy="7862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85A64C-1EB9-9C48-8078-9DA1A3BEE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00" y="5733000"/>
                <a:ext cx="2496261" cy="786241"/>
              </a:xfrm>
              <a:prstGeom prst="rect">
                <a:avLst/>
              </a:prstGeom>
              <a:blipFill>
                <a:blip r:embed="rId4"/>
                <a:stretch>
                  <a:fillRect t="-38095" b="-460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0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15.5 (Eksempel 15.2 med </a:t>
            </a:r>
            <a:r>
              <a:rPr lang="nb-NO" dirty="0" err="1"/>
              <a:t>Manning</a:t>
            </a:r>
            <a:r>
              <a:rPr lang="nb-NO" dirty="0"/>
              <a:t> i stedet)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Hva blir vannføringen?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913DFE-A783-4768-A7F6-7CB40BF9C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6960000" y="2638557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/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A4EE7CC-FC24-4A6E-80A7-D409BF727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203" y="2277000"/>
            <a:ext cx="3838116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C6082B-2CA4-4D52-BED7-3584B7E55C9A}"/>
              </a:ext>
            </a:extLst>
          </p:cNvPr>
          <p:cNvSpPr/>
          <p:nvPr/>
        </p:nvSpPr>
        <p:spPr>
          <a:xfrm>
            <a:off x="1344000" y="3645000"/>
            <a:ext cx="3816000" cy="14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C3513A-CD26-E94D-A30F-2E53F663C6DC}"/>
                  </a:ext>
                </a:extLst>
              </p:cNvPr>
              <p:cNvSpPr txBox="1"/>
              <p:nvPr/>
            </p:nvSpPr>
            <p:spPr>
              <a:xfrm>
                <a:off x="7686814" y="5812018"/>
                <a:ext cx="2496261" cy="7862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9C3513A-CD26-E94D-A30F-2E53F663C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814" y="5812018"/>
                <a:ext cx="2496261" cy="786241"/>
              </a:xfrm>
              <a:prstGeom prst="rect">
                <a:avLst/>
              </a:prstGeom>
              <a:blipFill>
                <a:blip r:embed="rId5"/>
                <a:stretch>
                  <a:fillRect t="-38095" r="-508" b="-476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67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15.5 (Eksempel 15.2 med </a:t>
            </a:r>
            <a:r>
              <a:rPr lang="nb-NO" dirty="0" err="1"/>
              <a:t>Manning</a:t>
            </a:r>
            <a:r>
              <a:rPr lang="nb-NO" dirty="0"/>
              <a:t> i stedet)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endParaRPr lang="nb-NO" dirty="0"/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formel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𝑏𝑦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=12.6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913DFE-A783-4768-A7F6-7CB40BF9C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6943787" y="3447336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/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38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15.5 (Eksempel 15.2 med </a:t>
            </a:r>
            <a:r>
              <a:rPr lang="nb-NO" dirty="0" err="1"/>
              <a:t>Manning</a:t>
            </a:r>
            <a:r>
              <a:rPr lang="nb-NO" dirty="0"/>
              <a:t> i stedet)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Er </a:t>
                </a:r>
                <a:r>
                  <a:rPr lang="nb-NO" dirty="0" err="1"/>
                  <a:t>Mannings</a:t>
                </a:r>
                <a:r>
                  <a:rPr lang="nb-NO" dirty="0"/>
                  <a:t> formel gyldig?</a:t>
                </a:r>
              </a:p>
              <a:p>
                <a:endParaRPr lang="nb-NO" dirty="0"/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formel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𝑏𝑦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=12.6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800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På grensen til gyldighetsområdet til M.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340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913DFE-A783-4768-A7F6-7CB40BF9C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6943787" y="3447336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/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C5430C-4E2B-3F49-ADDD-2AAD4E363786}"/>
                  </a:ext>
                </a:extLst>
              </p:cNvPr>
              <p:cNvSpPr/>
              <p:nvPr/>
            </p:nvSpPr>
            <p:spPr>
              <a:xfrm>
                <a:off x="648360" y="4471503"/>
                <a:ext cx="4868522" cy="163256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/>
                  <a:t>To kriterier må begge være oppfylt:</a:t>
                </a:r>
              </a:p>
              <a:p>
                <a:endParaRPr lang="nb-NO" sz="16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600" dirty="0"/>
                  <a:t>Helt ru, turbulent strømning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Lærebok: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&gt;3000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&amp; </m:t>
                    </m:r>
                    <m:f>
                      <m:f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&gt;1000</m:t>
                    </m:r>
                  </m:oMath>
                </a14:m>
                <a:endParaRPr lang="nb-NO" sz="16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600" dirty="0"/>
                  <a:t>Ulikheten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r>
                  <a:rPr lang="nb-NO" sz="1600" dirty="0"/>
                  <a:t> må være oppfylt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Tilsvarer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5⋅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lin"/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&lt;0.0625</m:t>
                    </m:r>
                  </m:oMath>
                </a14:m>
                <a:endParaRPr lang="nb-NO" sz="16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C5430C-4E2B-3F49-ADDD-2AAD4E363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60" y="4471503"/>
                <a:ext cx="4868522" cy="1632563"/>
              </a:xfrm>
              <a:prstGeom prst="rect">
                <a:avLst/>
              </a:prstGeom>
              <a:blipFill>
                <a:blip r:embed="rId5"/>
                <a:stretch>
                  <a:fillRect l="-519" t="-769" b="-36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7198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15.5 (Eksempel 15.2 med </a:t>
            </a:r>
            <a:r>
              <a:rPr lang="nb-NO" dirty="0" err="1"/>
              <a:t>Manning</a:t>
            </a:r>
            <a:r>
              <a:rPr lang="nb-NO" dirty="0"/>
              <a:t> i stedet)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Er </a:t>
                </a:r>
                <a:r>
                  <a:rPr lang="nb-NO" dirty="0" err="1"/>
                  <a:t>Mannings</a:t>
                </a:r>
                <a:r>
                  <a:rPr lang="nb-NO" dirty="0"/>
                  <a:t> formel gyldig?</a:t>
                </a:r>
              </a:p>
              <a:p>
                <a:endParaRPr lang="nb-NO" dirty="0"/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formel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𝑏𝑦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𝑏𝑦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=12.6 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800" dirty="0"/>
              </a:p>
              <a:p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På grensen til gyldighetsområdet til M.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102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8913DFE-A783-4768-A7F6-7CB40BF9C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6943787" y="3447336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/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BA41D6-5C63-4C39-910D-41B36988D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1800000"/>
                <a:ext cx="2431075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C5430C-4E2B-3F49-ADDD-2AAD4E363786}"/>
                  </a:ext>
                </a:extLst>
              </p:cNvPr>
              <p:cNvSpPr/>
              <p:nvPr/>
            </p:nvSpPr>
            <p:spPr>
              <a:xfrm>
                <a:off x="648360" y="4471503"/>
                <a:ext cx="4868522" cy="163256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nb-NO" sz="1600" dirty="0"/>
                  <a:t>To kriterier må begge være oppfylt:</a:t>
                </a:r>
              </a:p>
              <a:p>
                <a:endParaRPr lang="nb-NO" sz="16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nb-NO" sz="1600" dirty="0"/>
                  <a:t>Helt ru, turbulent strømning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Lærebok: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&gt;3000 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&amp; </m:t>
                    </m:r>
                    <m:f>
                      <m:f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nb-NO" sz="1400" i="1">
                        <a:latin typeface="Cambria Math" panose="02040503050406030204" pitchFamily="18" charset="0"/>
                      </a:rPr>
                      <m:t>&gt;1000</m:t>
                    </m:r>
                  </m:oMath>
                </a14:m>
                <a:endParaRPr lang="nb-NO" sz="1600" dirty="0"/>
              </a:p>
              <a:p>
                <a:pPr marL="342900" indent="-342900">
                  <a:buFont typeface="+mj-lt"/>
                  <a:buAutoNum type="arabicPeriod" startAt="2"/>
                </a:pPr>
                <a:r>
                  <a:rPr lang="nb-NO" sz="1600" dirty="0"/>
                  <a:t>Ulikheten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4&lt;</m:t>
                    </m:r>
                    <m:f>
                      <m:fPr>
                        <m:type m:val="li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&lt;500</m:t>
                    </m:r>
                  </m:oMath>
                </a14:m>
                <a:r>
                  <a:rPr lang="nb-NO" sz="1600" dirty="0"/>
                  <a:t> må være oppfylt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Tilsvarer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5⋅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type m:val="lin"/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num>
                      <m:den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&lt;0.0625</m:t>
                    </m:r>
                  </m:oMath>
                </a14:m>
                <a:endParaRPr lang="nb-NO" sz="1600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C5430C-4E2B-3F49-ADDD-2AAD4E363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60" y="4471503"/>
                <a:ext cx="4868522" cy="1632563"/>
              </a:xfrm>
              <a:prstGeom prst="rect">
                <a:avLst/>
              </a:prstGeom>
              <a:blipFill>
                <a:blip r:embed="rId5"/>
                <a:stretch>
                  <a:fillRect l="-519" t="-769" b="-36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737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Kanalstrømning vs. rørstrømning</a:t>
            </a:r>
            <a:br>
              <a:rPr lang="nb-NO" dirty="0"/>
            </a:br>
            <a:r>
              <a:rPr lang="nb-NO" dirty="0"/>
              <a:t>Komplikasjon 1: Ukjent dybde</a:t>
            </a:r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>
          <a:xfrm>
            <a:off x="695324" y="1800000"/>
            <a:ext cx="5400657" cy="4320000"/>
          </a:xfrm>
        </p:spPr>
        <p:txBody>
          <a:bodyPr/>
          <a:lstStyle/>
          <a:p>
            <a:r>
              <a:rPr lang="nb-NO" dirty="0"/>
              <a:t>Rørstrømning: Tverrsnittet er fylt og dimensjonene til strømningstverrsnittet er dermed gitt på forhånd</a:t>
            </a:r>
          </a:p>
          <a:p>
            <a:r>
              <a:rPr lang="nb-NO" dirty="0"/>
              <a:t>Kanalstrømning: Fri overflate med atmosfæretrykk</a:t>
            </a:r>
          </a:p>
          <a:p>
            <a:pPr lvl="1"/>
            <a:r>
              <a:rPr lang="nb-NO" dirty="0"/>
              <a:t>Dimensjonene (dybden) til strømningstverrsnittet blir en ny ukjent i problemet</a:t>
            </a:r>
          </a:p>
          <a:p>
            <a:pPr lvl="1"/>
            <a:r>
              <a:rPr lang="nb-NO" dirty="0"/>
              <a:t>Likningene er egentlig (omtrent) som for trykkstrømning, men må oftere løses som et </a:t>
            </a:r>
            <a:r>
              <a:rPr lang="nb-NO" i="1" dirty="0"/>
              <a:t>koblet</a:t>
            </a:r>
            <a:r>
              <a:rPr lang="nb-NO" dirty="0"/>
              <a:t> likningssett (og ofte med en differensiallikning)</a:t>
            </a:r>
          </a:p>
        </p:txBody>
      </p:sp>
      <p:sp>
        <p:nvSpPr>
          <p:cNvPr id="4" name="Ellipse 3"/>
          <p:cNvSpPr/>
          <p:nvPr/>
        </p:nvSpPr>
        <p:spPr>
          <a:xfrm>
            <a:off x="8328000" y="1845000"/>
            <a:ext cx="1728000" cy="1728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8400000" y="4869000"/>
            <a:ext cx="1584000" cy="100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linje 10"/>
          <p:cNvCxnSpPr/>
          <p:nvPr/>
        </p:nvCxnSpPr>
        <p:spPr>
          <a:xfrm flipV="1">
            <a:off x="8400000" y="4293000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 flipV="1">
            <a:off x="9984000" y="4293000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8400000" y="5877000"/>
            <a:ext cx="158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Likebent trekant 16"/>
          <p:cNvSpPr/>
          <p:nvPr/>
        </p:nvSpPr>
        <p:spPr>
          <a:xfrm rot="10800000">
            <a:off x="9372000" y="4725000"/>
            <a:ext cx="144000" cy="144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/>
          <p:cNvCxnSpPr/>
          <p:nvPr/>
        </p:nvCxnSpPr>
        <p:spPr>
          <a:xfrm>
            <a:off x="9336000" y="4941000"/>
            <a:ext cx="2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Rett linje 19"/>
          <p:cNvCxnSpPr/>
          <p:nvPr/>
        </p:nvCxnSpPr>
        <p:spPr>
          <a:xfrm>
            <a:off x="9390920" y="5013000"/>
            <a:ext cx="1250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21"/>
          <p:cNvCxnSpPr/>
          <p:nvPr/>
        </p:nvCxnSpPr>
        <p:spPr>
          <a:xfrm flipV="1">
            <a:off x="9420880" y="5085000"/>
            <a:ext cx="59120" cy="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8310000" y="4675193"/>
            <a:ext cx="792000" cy="13914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pilkobling 6"/>
          <p:cNvCxnSpPr/>
          <p:nvPr/>
        </p:nvCxnSpPr>
        <p:spPr>
          <a:xfrm>
            <a:off x="8688000" y="4869000"/>
            <a:ext cx="0" cy="100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8616000" y="5186254"/>
            <a:ext cx="2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3097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Kanalstrømning vs. rørstrømning</a:t>
            </a:r>
            <a:br>
              <a:rPr lang="nb-NO" dirty="0"/>
            </a:br>
            <a:r>
              <a:rPr lang="nb-NO" dirty="0"/>
              <a:t>Komplikasjon 2: Bunnhelningen får mye å si</a:t>
            </a:r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Rørstrømning: Den (lokale) helningen til røret påvirker ikke trykklinja</a:t>
            </a:r>
          </a:p>
          <a:p>
            <a:pPr lvl="1"/>
            <a:r>
              <a:rPr lang="nb-NO" dirty="0"/>
              <a:t>Trykklinja bestemmes av forholdene i endepunktene og tapsegenskapene i røret</a:t>
            </a:r>
          </a:p>
          <a:p>
            <a:r>
              <a:rPr lang="nb-NO" dirty="0"/>
              <a:t>Kanalstrømning: Den lokale bunnhelningen til kanalen påvirker trykklinja (= overflatens nivå) sterkt</a:t>
            </a:r>
          </a:p>
          <a:p>
            <a:pPr lvl="1"/>
            <a:r>
              <a:rPr lang="nb-NO" dirty="0"/>
              <a:t>Dybden varierer!</a:t>
            </a:r>
          </a:p>
          <a:p>
            <a:pPr lvl="1"/>
            <a:r>
              <a:rPr lang="nb-NO" dirty="0"/>
              <a:t>Trykklinja bestemmes av forhold i endepunkt(ene), tapsegenskapene til kanalen, samt bunnhelningen</a:t>
            </a:r>
          </a:p>
        </p:txBody>
      </p:sp>
      <p:pic>
        <p:nvPicPr>
          <p:cNvPr id="89" name="Content Placeholder 5">
            <a:extLst>
              <a:ext uri="{FF2B5EF4-FFF2-40B4-BE49-F238E27FC236}">
                <a16:creationId xmlns:a16="http://schemas.microsoft.com/office/drawing/2014/main" id="{C535683F-8BCB-4DA4-B1B8-C669DA71E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027361"/>
            <a:ext cx="5111750" cy="19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Content Placeholder 4">
            <a:extLst>
              <a:ext uri="{FF2B5EF4-FFF2-40B4-BE49-F238E27FC236}">
                <a16:creationId xmlns:a16="http://schemas.microsoft.com/office/drawing/2014/main" id="{031704AE-FF6B-459E-975F-A4C88360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4700710"/>
            <a:ext cx="4607750" cy="190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D42D0A35-E3BE-49D0-BC8B-E913329FB5C0}"/>
              </a:ext>
            </a:extLst>
          </p:cNvPr>
          <p:cNvSpPr txBox="1"/>
          <p:nvPr/>
        </p:nvSpPr>
        <p:spPr>
          <a:xfrm>
            <a:off x="6384676" y="3744556"/>
            <a:ext cx="2015323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«Tapsegenskaper»: Ruhet, </a:t>
            </a:r>
            <a:r>
              <a:rPr lang="nb-NO" sz="1100" dirty="0" err="1"/>
              <a:t>tverrsnittsform</a:t>
            </a:r>
            <a:r>
              <a:rPr lang="nb-NO" sz="1100" dirty="0"/>
              <a:t> og størrelse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3D88F91C-5B78-4419-BA5A-7B23468A6AEC}"/>
              </a:ext>
            </a:extLst>
          </p:cNvPr>
          <p:cNvCxnSpPr>
            <a:cxnSpLocks/>
            <a:stCxn id="91" idx="1"/>
          </p:cNvCxnSpPr>
          <p:nvPr/>
        </p:nvCxnSpPr>
        <p:spPr>
          <a:xfrm flipH="1" flipV="1">
            <a:off x="4728002" y="3573000"/>
            <a:ext cx="1656674" cy="387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3EDF54E-A9ED-462C-87C2-49E903539566}"/>
              </a:ext>
            </a:extLst>
          </p:cNvPr>
          <p:cNvCxnSpPr>
            <a:cxnSpLocks/>
            <a:stCxn id="91" idx="1"/>
          </p:cNvCxnSpPr>
          <p:nvPr/>
        </p:nvCxnSpPr>
        <p:spPr>
          <a:xfrm flipH="1">
            <a:off x="5736002" y="3960000"/>
            <a:ext cx="648674" cy="1989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BDCD9BDE-4092-40F6-8E5A-8C49A9E9B5E8}"/>
              </a:ext>
            </a:extLst>
          </p:cNvPr>
          <p:cNvSpPr txBox="1"/>
          <p:nvPr/>
        </p:nvSpPr>
        <p:spPr>
          <a:xfrm>
            <a:off x="7883312" y="4346999"/>
            <a:ext cx="51668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HGL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E9128F5F-FC4A-4E3E-B8C8-F6F8FE91B526}"/>
              </a:ext>
            </a:extLst>
          </p:cNvPr>
          <p:cNvCxnSpPr>
            <a:cxnSpLocks/>
            <a:stCxn id="101" idx="1"/>
          </p:cNvCxnSpPr>
          <p:nvPr/>
        </p:nvCxnSpPr>
        <p:spPr>
          <a:xfrm flipH="1">
            <a:off x="7536000" y="4477804"/>
            <a:ext cx="347312" cy="3023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6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Kanalstrømning vs. rørstrømning</a:t>
            </a:r>
            <a:br>
              <a:rPr lang="nb-NO" dirty="0"/>
            </a:br>
            <a:r>
              <a:rPr lang="nb-NO" dirty="0"/>
              <a:t>Komplikasjon 3: To ulike strømningstilstander</a:t>
            </a:r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Inkompressibel rørstrømning: Kun én strømningstilstand</a:t>
            </a:r>
          </a:p>
          <a:p>
            <a:pPr lvl="1"/>
            <a:r>
              <a:rPr lang="nb-NO" dirty="0"/>
              <a:t>Nedstrøms endring påvirker alltid oppstrøms forhold</a:t>
            </a:r>
          </a:p>
          <a:p>
            <a:r>
              <a:rPr lang="nb-NO" dirty="0"/>
              <a:t>Kanalstrømning: To mulige strømningstilstander</a:t>
            </a:r>
          </a:p>
          <a:p>
            <a:pPr lvl="1"/>
            <a:r>
              <a:rPr lang="nb-NO" dirty="0"/>
              <a:t>Nedstrøms endring trenger ikke nødvendigvis påvirke oppstrøms forhold</a:t>
            </a:r>
          </a:p>
          <a:p>
            <a:pPr lvl="1"/>
            <a:r>
              <a:rPr lang="nb-NO" dirty="0"/>
              <a:t>Avhenger av forholdet mellom strømningshastighet og bølgehastigheten</a:t>
            </a:r>
          </a:p>
        </p:txBody>
      </p:sp>
      <p:sp>
        <p:nvSpPr>
          <p:cNvPr id="16" name="Rektangel 5">
            <a:extLst>
              <a:ext uri="{FF2B5EF4-FFF2-40B4-BE49-F238E27FC236}">
                <a16:creationId xmlns:a16="http://schemas.microsoft.com/office/drawing/2014/main" id="{4906ABE1-57F6-410D-B833-73AE47669AE9}"/>
              </a:ext>
            </a:extLst>
          </p:cNvPr>
          <p:cNvSpPr/>
          <p:nvPr/>
        </p:nvSpPr>
        <p:spPr>
          <a:xfrm rot="748055">
            <a:off x="8226885" y="2143904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linje 32">
            <a:extLst>
              <a:ext uri="{FF2B5EF4-FFF2-40B4-BE49-F238E27FC236}">
                <a16:creationId xmlns:a16="http://schemas.microsoft.com/office/drawing/2014/main" id="{4ECB0C1B-11C3-429C-BC10-0CE80491789C}"/>
              </a:ext>
            </a:extLst>
          </p:cNvPr>
          <p:cNvCxnSpPr>
            <a:stCxn id="16" idx="3"/>
            <a:endCxn id="16" idx="2"/>
          </p:cNvCxnSpPr>
          <p:nvPr/>
        </p:nvCxnSpPr>
        <p:spPr>
          <a:xfrm>
            <a:off x="8223607" y="2173911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pilkobling 15">
            <a:extLst>
              <a:ext uri="{FF2B5EF4-FFF2-40B4-BE49-F238E27FC236}">
                <a16:creationId xmlns:a16="http://schemas.microsoft.com/office/drawing/2014/main" id="{BEAF6F69-FA06-49E8-A8FC-7C18CE3719C0}"/>
              </a:ext>
            </a:extLst>
          </p:cNvPr>
          <p:cNvCxnSpPr/>
          <p:nvPr/>
        </p:nvCxnSpPr>
        <p:spPr>
          <a:xfrm rot="-360000">
            <a:off x="9291534" y="2233041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Rett linje 32">
            <a:extLst>
              <a:ext uri="{FF2B5EF4-FFF2-40B4-BE49-F238E27FC236}">
                <a16:creationId xmlns:a16="http://schemas.microsoft.com/office/drawing/2014/main" id="{E19C2BEA-7E3D-4462-995F-9AF3C679CAB3}"/>
              </a:ext>
            </a:extLst>
          </p:cNvPr>
          <p:cNvCxnSpPr/>
          <p:nvPr/>
        </p:nvCxnSpPr>
        <p:spPr>
          <a:xfrm>
            <a:off x="8292984" y="1850204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ktangel 5">
            <a:extLst>
              <a:ext uri="{FF2B5EF4-FFF2-40B4-BE49-F238E27FC236}">
                <a16:creationId xmlns:a16="http://schemas.microsoft.com/office/drawing/2014/main" id="{B6D4F2F4-B5C3-4907-AF37-9CA087A470D3}"/>
              </a:ext>
            </a:extLst>
          </p:cNvPr>
          <p:cNvSpPr/>
          <p:nvPr/>
        </p:nvSpPr>
        <p:spPr>
          <a:xfrm rot="748055">
            <a:off x="8070343" y="2902136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linje 32">
            <a:extLst>
              <a:ext uri="{FF2B5EF4-FFF2-40B4-BE49-F238E27FC236}">
                <a16:creationId xmlns:a16="http://schemas.microsoft.com/office/drawing/2014/main" id="{606B0226-38DD-4C50-AA37-917BC5733716}"/>
              </a:ext>
            </a:extLst>
          </p:cNvPr>
          <p:cNvCxnSpPr>
            <a:stCxn id="24" idx="3"/>
            <a:endCxn id="24" idx="2"/>
          </p:cNvCxnSpPr>
          <p:nvPr/>
        </p:nvCxnSpPr>
        <p:spPr>
          <a:xfrm>
            <a:off x="8067065" y="2932143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Rett pilkobling 15">
            <a:extLst>
              <a:ext uri="{FF2B5EF4-FFF2-40B4-BE49-F238E27FC236}">
                <a16:creationId xmlns:a16="http://schemas.microsoft.com/office/drawing/2014/main" id="{37C3EEAF-74EE-4BA3-932D-FD5EEE535DA6}"/>
              </a:ext>
            </a:extLst>
          </p:cNvPr>
          <p:cNvCxnSpPr/>
          <p:nvPr/>
        </p:nvCxnSpPr>
        <p:spPr>
          <a:xfrm rot="-360000">
            <a:off x="9085902" y="2989364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Rett linje 32">
            <a:extLst>
              <a:ext uri="{FF2B5EF4-FFF2-40B4-BE49-F238E27FC236}">
                <a16:creationId xmlns:a16="http://schemas.microsoft.com/office/drawing/2014/main" id="{0AB9915C-197F-4DEB-AE26-DFCEB4CEC85A}"/>
              </a:ext>
            </a:extLst>
          </p:cNvPr>
          <p:cNvCxnSpPr/>
          <p:nvPr/>
        </p:nvCxnSpPr>
        <p:spPr>
          <a:xfrm>
            <a:off x="8136442" y="2608436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tt linje 32">
            <a:extLst>
              <a:ext uri="{FF2B5EF4-FFF2-40B4-BE49-F238E27FC236}">
                <a16:creationId xmlns:a16="http://schemas.microsoft.com/office/drawing/2014/main" id="{9D62EF65-BE6F-4584-AAD6-AF68D346D23F}"/>
              </a:ext>
            </a:extLst>
          </p:cNvPr>
          <p:cNvCxnSpPr>
            <a:cxnSpLocks/>
          </p:cNvCxnSpPr>
          <p:nvPr/>
        </p:nvCxnSpPr>
        <p:spPr>
          <a:xfrm flipV="1">
            <a:off x="10290120" y="3090424"/>
            <a:ext cx="18000" cy="90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Rett linje 32">
            <a:extLst>
              <a:ext uri="{FF2B5EF4-FFF2-40B4-BE49-F238E27FC236}">
                <a16:creationId xmlns:a16="http://schemas.microsoft.com/office/drawing/2014/main" id="{7103E987-ECC9-40AE-995E-05C58E7E7F2C}"/>
              </a:ext>
            </a:extLst>
          </p:cNvPr>
          <p:cNvCxnSpPr>
            <a:cxnSpLocks/>
          </p:cNvCxnSpPr>
          <p:nvPr/>
        </p:nvCxnSpPr>
        <p:spPr>
          <a:xfrm flipV="1">
            <a:off x="10245285" y="3327132"/>
            <a:ext cx="18000" cy="90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79359E-70B2-4AE9-95B8-C64EBDA71404}"/>
                  </a:ext>
                </a:extLst>
              </p:cNvPr>
              <p:cNvSpPr txBox="1"/>
              <p:nvPr/>
            </p:nvSpPr>
            <p:spPr>
              <a:xfrm>
                <a:off x="7499026" y="1688436"/>
                <a:ext cx="5061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79359E-70B2-4AE9-95B8-C64EBDA71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026" y="1688436"/>
                <a:ext cx="506180" cy="369332"/>
              </a:xfrm>
              <a:prstGeom prst="rect">
                <a:avLst/>
              </a:prstGeom>
              <a:blipFill>
                <a:blip r:embed="rId2"/>
                <a:stretch>
                  <a:fillRect l="-2410" r="-38554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38E848-8DF5-4933-9F0D-CED16884861F}"/>
                  </a:ext>
                </a:extLst>
              </p:cNvPr>
              <p:cNvSpPr txBox="1"/>
              <p:nvPr/>
            </p:nvSpPr>
            <p:spPr>
              <a:xfrm>
                <a:off x="7006026" y="2330011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38E848-8DF5-4933-9F0D-CED168848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26" y="2330011"/>
                <a:ext cx="1106309" cy="646331"/>
              </a:xfrm>
              <a:prstGeom prst="rect">
                <a:avLst/>
              </a:prstGeom>
              <a:blipFill>
                <a:blip r:embed="rId3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ktangel 5">
            <a:extLst>
              <a:ext uri="{FF2B5EF4-FFF2-40B4-BE49-F238E27FC236}">
                <a16:creationId xmlns:a16="http://schemas.microsoft.com/office/drawing/2014/main" id="{3A9CB4EC-CC30-4F24-BDD8-2AC9057CB369}"/>
              </a:ext>
            </a:extLst>
          </p:cNvPr>
          <p:cNvSpPr/>
          <p:nvPr/>
        </p:nvSpPr>
        <p:spPr>
          <a:xfrm rot="748055">
            <a:off x="5836375" y="4286985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4DAC129A-4FB1-4179-8FD9-10D39D2FF02E}"/>
              </a:ext>
            </a:extLst>
          </p:cNvPr>
          <p:cNvCxnSpPr>
            <a:stCxn id="32" idx="3"/>
            <a:endCxn id="32" idx="2"/>
          </p:cNvCxnSpPr>
          <p:nvPr/>
        </p:nvCxnSpPr>
        <p:spPr>
          <a:xfrm>
            <a:off x="5833097" y="4316992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Rett pilkobling 15">
            <a:extLst>
              <a:ext uri="{FF2B5EF4-FFF2-40B4-BE49-F238E27FC236}">
                <a16:creationId xmlns:a16="http://schemas.microsoft.com/office/drawing/2014/main" id="{76EF2B48-9ABD-447A-8B14-DEAB48DB501B}"/>
              </a:ext>
            </a:extLst>
          </p:cNvPr>
          <p:cNvCxnSpPr/>
          <p:nvPr/>
        </p:nvCxnSpPr>
        <p:spPr>
          <a:xfrm rot="-360000">
            <a:off x="6901024" y="437612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ktangel 5">
            <a:extLst>
              <a:ext uri="{FF2B5EF4-FFF2-40B4-BE49-F238E27FC236}">
                <a16:creationId xmlns:a16="http://schemas.microsoft.com/office/drawing/2014/main" id="{C785059C-9885-4985-BBC7-187EA2D64BCC}"/>
              </a:ext>
            </a:extLst>
          </p:cNvPr>
          <p:cNvSpPr/>
          <p:nvPr/>
        </p:nvSpPr>
        <p:spPr>
          <a:xfrm rot="748055">
            <a:off x="5682400" y="5466176"/>
            <a:ext cx="2446364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8" name="Rett pilkobling 15">
            <a:extLst>
              <a:ext uri="{FF2B5EF4-FFF2-40B4-BE49-F238E27FC236}">
                <a16:creationId xmlns:a16="http://schemas.microsoft.com/office/drawing/2014/main" id="{36941FA5-ACF8-4BD8-A355-46058BAD2923}"/>
              </a:ext>
            </a:extLst>
          </p:cNvPr>
          <p:cNvCxnSpPr/>
          <p:nvPr/>
        </p:nvCxnSpPr>
        <p:spPr>
          <a:xfrm rot="-360000">
            <a:off x="6695393" y="5576896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EAFB5A-3B01-4487-8B16-78E2041663FA}"/>
                  </a:ext>
                </a:extLst>
              </p:cNvPr>
              <p:cNvSpPr txBox="1"/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EAFB5A-3B01-4487-8B16-78E204166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blipFill>
                <a:blip r:embed="rId4"/>
                <a:stretch>
                  <a:fillRect l="-1739" b="-11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F25E2F4-4450-4193-AD82-ED37354B31A3}"/>
                  </a:ext>
                </a:extLst>
              </p:cNvPr>
              <p:cNvSpPr txBox="1"/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F25E2F4-4450-4193-AD82-ED37354B3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blipFill>
                <a:blip r:embed="rId5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84725EC-D521-400A-AA59-6D5B1A145B63}"/>
              </a:ext>
            </a:extLst>
          </p:cNvPr>
          <p:cNvSpPr/>
          <p:nvPr/>
        </p:nvSpPr>
        <p:spPr>
          <a:xfrm>
            <a:off x="7683342" y="5449884"/>
            <a:ext cx="699485" cy="465221"/>
          </a:xfrm>
          <a:custGeom>
            <a:avLst/>
            <a:gdLst>
              <a:gd name="connsiteX0" fmla="*/ 1653 w 699485"/>
              <a:gd name="connsiteY0" fmla="*/ 168442 h 465221"/>
              <a:gd name="connsiteX1" fmla="*/ 41759 w 699485"/>
              <a:gd name="connsiteY1" fmla="*/ 104274 h 465221"/>
              <a:gd name="connsiteX2" fmla="*/ 65822 w 699485"/>
              <a:gd name="connsiteY2" fmla="*/ 96252 h 465221"/>
              <a:gd name="connsiteX3" fmla="*/ 89885 w 699485"/>
              <a:gd name="connsiteY3" fmla="*/ 104274 h 465221"/>
              <a:gd name="connsiteX4" fmla="*/ 105927 w 699485"/>
              <a:gd name="connsiteY4" fmla="*/ 88231 h 465221"/>
              <a:gd name="connsiteX5" fmla="*/ 154053 w 699485"/>
              <a:gd name="connsiteY5" fmla="*/ 56147 h 465221"/>
              <a:gd name="connsiteX6" fmla="*/ 178116 w 699485"/>
              <a:gd name="connsiteY6" fmla="*/ 40105 h 465221"/>
              <a:gd name="connsiteX7" fmla="*/ 218222 w 699485"/>
              <a:gd name="connsiteY7" fmla="*/ 56147 h 465221"/>
              <a:gd name="connsiteX8" fmla="*/ 250306 w 699485"/>
              <a:gd name="connsiteY8" fmla="*/ 72189 h 465221"/>
              <a:gd name="connsiteX9" fmla="*/ 274369 w 699485"/>
              <a:gd name="connsiteY9" fmla="*/ 64168 h 465221"/>
              <a:gd name="connsiteX10" fmla="*/ 322495 w 699485"/>
              <a:gd name="connsiteY10" fmla="*/ 32084 h 465221"/>
              <a:gd name="connsiteX11" fmla="*/ 338537 w 699485"/>
              <a:gd name="connsiteY11" fmla="*/ 56147 h 465221"/>
              <a:gd name="connsiteX12" fmla="*/ 354580 w 699485"/>
              <a:gd name="connsiteY12" fmla="*/ 72189 h 465221"/>
              <a:gd name="connsiteX13" fmla="*/ 378643 w 699485"/>
              <a:gd name="connsiteY13" fmla="*/ 56147 h 465221"/>
              <a:gd name="connsiteX14" fmla="*/ 442811 w 699485"/>
              <a:gd name="connsiteY14" fmla="*/ 8021 h 465221"/>
              <a:gd name="connsiteX15" fmla="*/ 466874 w 699485"/>
              <a:gd name="connsiteY15" fmla="*/ 0 h 465221"/>
              <a:gd name="connsiteX16" fmla="*/ 611253 w 699485"/>
              <a:gd name="connsiteY16" fmla="*/ 24063 h 465221"/>
              <a:gd name="connsiteX17" fmla="*/ 635316 w 699485"/>
              <a:gd name="connsiteY17" fmla="*/ 32084 h 465221"/>
              <a:gd name="connsiteX18" fmla="*/ 699485 w 699485"/>
              <a:gd name="connsiteY18" fmla="*/ 40105 h 465221"/>
              <a:gd name="connsiteX19" fmla="*/ 691464 w 699485"/>
              <a:gd name="connsiteY19" fmla="*/ 88231 h 465221"/>
              <a:gd name="connsiteX20" fmla="*/ 699485 w 699485"/>
              <a:gd name="connsiteY20" fmla="*/ 112295 h 465221"/>
              <a:gd name="connsiteX21" fmla="*/ 675422 w 699485"/>
              <a:gd name="connsiteY21" fmla="*/ 176463 h 465221"/>
              <a:gd name="connsiteX22" fmla="*/ 667401 w 699485"/>
              <a:gd name="connsiteY22" fmla="*/ 200526 h 465221"/>
              <a:gd name="connsiteX23" fmla="*/ 651359 w 699485"/>
              <a:gd name="connsiteY23" fmla="*/ 232610 h 465221"/>
              <a:gd name="connsiteX24" fmla="*/ 643337 w 699485"/>
              <a:gd name="connsiteY24" fmla="*/ 312821 h 465221"/>
              <a:gd name="connsiteX25" fmla="*/ 635316 w 699485"/>
              <a:gd name="connsiteY25" fmla="*/ 336884 h 465221"/>
              <a:gd name="connsiteX26" fmla="*/ 627295 w 699485"/>
              <a:gd name="connsiteY26" fmla="*/ 409074 h 465221"/>
              <a:gd name="connsiteX27" fmla="*/ 555106 w 699485"/>
              <a:gd name="connsiteY27" fmla="*/ 449179 h 465221"/>
              <a:gd name="connsiteX28" fmla="*/ 474895 w 699485"/>
              <a:gd name="connsiteY28" fmla="*/ 457200 h 465221"/>
              <a:gd name="connsiteX29" fmla="*/ 410727 w 699485"/>
              <a:gd name="connsiteY29" fmla="*/ 465221 h 465221"/>
              <a:gd name="connsiteX30" fmla="*/ 346559 w 699485"/>
              <a:gd name="connsiteY30" fmla="*/ 457200 h 465221"/>
              <a:gd name="connsiteX31" fmla="*/ 266348 w 699485"/>
              <a:gd name="connsiteY31" fmla="*/ 409074 h 465221"/>
              <a:gd name="connsiteX32" fmla="*/ 218222 w 699485"/>
              <a:gd name="connsiteY32" fmla="*/ 385010 h 465221"/>
              <a:gd name="connsiteX33" fmla="*/ 178116 w 699485"/>
              <a:gd name="connsiteY33" fmla="*/ 344905 h 465221"/>
              <a:gd name="connsiteX34" fmla="*/ 154053 w 699485"/>
              <a:gd name="connsiteY34" fmla="*/ 320842 h 465221"/>
              <a:gd name="connsiteX35" fmla="*/ 89885 w 699485"/>
              <a:gd name="connsiteY35" fmla="*/ 304800 h 465221"/>
              <a:gd name="connsiteX36" fmla="*/ 49780 w 699485"/>
              <a:gd name="connsiteY36" fmla="*/ 256674 h 465221"/>
              <a:gd name="connsiteX37" fmla="*/ 33737 w 699485"/>
              <a:gd name="connsiteY37" fmla="*/ 240631 h 465221"/>
              <a:gd name="connsiteX38" fmla="*/ 17695 w 699485"/>
              <a:gd name="connsiteY38" fmla="*/ 216568 h 465221"/>
              <a:gd name="connsiteX39" fmla="*/ 1653 w 699485"/>
              <a:gd name="connsiteY39" fmla="*/ 168442 h 46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99485" h="465221">
                <a:moveTo>
                  <a:pt x="1653" y="168442"/>
                </a:moveTo>
                <a:cubicBezTo>
                  <a:pt x="5664" y="149726"/>
                  <a:pt x="21239" y="116586"/>
                  <a:pt x="41759" y="104274"/>
                </a:cubicBezTo>
                <a:cubicBezTo>
                  <a:pt x="49009" y="99924"/>
                  <a:pt x="57801" y="98926"/>
                  <a:pt x="65822" y="96252"/>
                </a:cubicBezTo>
                <a:cubicBezTo>
                  <a:pt x="73843" y="98926"/>
                  <a:pt x="81594" y="105932"/>
                  <a:pt x="89885" y="104274"/>
                </a:cubicBezTo>
                <a:cubicBezTo>
                  <a:pt x="97301" y="102791"/>
                  <a:pt x="99877" y="92769"/>
                  <a:pt x="105927" y="88231"/>
                </a:cubicBezTo>
                <a:cubicBezTo>
                  <a:pt x="121351" y="76663"/>
                  <a:pt x="138011" y="66842"/>
                  <a:pt x="154053" y="56147"/>
                </a:cubicBezTo>
                <a:lnTo>
                  <a:pt x="178116" y="40105"/>
                </a:lnTo>
                <a:cubicBezTo>
                  <a:pt x="191485" y="45452"/>
                  <a:pt x="205065" y="50299"/>
                  <a:pt x="218222" y="56147"/>
                </a:cubicBezTo>
                <a:cubicBezTo>
                  <a:pt x="229148" y="61003"/>
                  <a:pt x="238469" y="70498"/>
                  <a:pt x="250306" y="72189"/>
                </a:cubicBezTo>
                <a:cubicBezTo>
                  <a:pt x="258676" y="73385"/>
                  <a:pt x="266348" y="66842"/>
                  <a:pt x="274369" y="64168"/>
                </a:cubicBezTo>
                <a:cubicBezTo>
                  <a:pt x="279937" y="58600"/>
                  <a:pt x="305912" y="25451"/>
                  <a:pt x="322495" y="32084"/>
                </a:cubicBezTo>
                <a:cubicBezTo>
                  <a:pt x="331446" y="35664"/>
                  <a:pt x="332515" y="48619"/>
                  <a:pt x="338537" y="56147"/>
                </a:cubicBezTo>
                <a:cubicBezTo>
                  <a:pt x="343261" y="62052"/>
                  <a:pt x="349232" y="66842"/>
                  <a:pt x="354580" y="72189"/>
                </a:cubicBezTo>
                <a:cubicBezTo>
                  <a:pt x="362601" y="66842"/>
                  <a:pt x="370931" y="61931"/>
                  <a:pt x="378643" y="56147"/>
                </a:cubicBezTo>
                <a:cubicBezTo>
                  <a:pt x="390448" y="47293"/>
                  <a:pt x="424678" y="17088"/>
                  <a:pt x="442811" y="8021"/>
                </a:cubicBezTo>
                <a:cubicBezTo>
                  <a:pt x="450373" y="4240"/>
                  <a:pt x="458853" y="2674"/>
                  <a:pt x="466874" y="0"/>
                </a:cubicBezTo>
                <a:cubicBezTo>
                  <a:pt x="526874" y="40000"/>
                  <a:pt x="470924" y="8471"/>
                  <a:pt x="611253" y="24063"/>
                </a:cubicBezTo>
                <a:cubicBezTo>
                  <a:pt x="619656" y="24997"/>
                  <a:pt x="626997" y="30572"/>
                  <a:pt x="635316" y="32084"/>
                </a:cubicBezTo>
                <a:cubicBezTo>
                  <a:pt x="656524" y="35940"/>
                  <a:pt x="678095" y="37431"/>
                  <a:pt x="699485" y="40105"/>
                </a:cubicBezTo>
                <a:cubicBezTo>
                  <a:pt x="696811" y="56147"/>
                  <a:pt x="691464" y="71968"/>
                  <a:pt x="691464" y="88231"/>
                </a:cubicBezTo>
                <a:cubicBezTo>
                  <a:pt x="691464" y="96686"/>
                  <a:pt x="699485" y="103840"/>
                  <a:pt x="699485" y="112295"/>
                </a:cubicBezTo>
                <a:cubicBezTo>
                  <a:pt x="699485" y="158720"/>
                  <a:pt x="692018" y="143272"/>
                  <a:pt x="675422" y="176463"/>
                </a:cubicBezTo>
                <a:cubicBezTo>
                  <a:pt x="671641" y="184025"/>
                  <a:pt x="670732" y="192755"/>
                  <a:pt x="667401" y="200526"/>
                </a:cubicBezTo>
                <a:cubicBezTo>
                  <a:pt x="662691" y="211516"/>
                  <a:pt x="656706" y="221915"/>
                  <a:pt x="651359" y="232610"/>
                </a:cubicBezTo>
                <a:cubicBezTo>
                  <a:pt x="648685" y="259347"/>
                  <a:pt x="647423" y="286263"/>
                  <a:pt x="643337" y="312821"/>
                </a:cubicBezTo>
                <a:cubicBezTo>
                  <a:pt x="642051" y="321178"/>
                  <a:pt x="636706" y="328544"/>
                  <a:pt x="635316" y="336884"/>
                </a:cubicBezTo>
                <a:cubicBezTo>
                  <a:pt x="631336" y="360766"/>
                  <a:pt x="638774" y="387757"/>
                  <a:pt x="627295" y="409074"/>
                </a:cubicBezTo>
                <a:cubicBezTo>
                  <a:pt x="620865" y="421016"/>
                  <a:pt x="576090" y="445951"/>
                  <a:pt x="555106" y="449179"/>
                </a:cubicBezTo>
                <a:cubicBezTo>
                  <a:pt x="528548" y="453265"/>
                  <a:pt x="501601" y="454233"/>
                  <a:pt x="474895" y="457200"/>
                </a:cubicBezTo>
                <a:cubicBezTo>
                  <a:pt x="453471" y="459580"/>
                  <a:pt x="432116" y="462547"/>
                  <a:pt x="410727" y="465221"/>
                </a:cubicBezTo>
                <a:cubicBezTo>
                  <a:pt x="389338" y="462547"/>
                  <a:pt x="367471" y="462428"/>
                  <a:pt x="346559" y="457200"/>
                </a:cubicBezTo>
                <a:cubicBezTo>
                  <a:pt x="301157" y="445850"/>
                  <a:pt x="318091" y="426324"/>
                  <a:pt x="266348" y="409074"/>
                </a:cubicBezTo>
                <a:cubicBezTo>
                  <a:pt x="243631" y="401501"/>
                  <a:pt x="237359" y="401754"/>
                  <a:pt x="218222" y="385010"/>
                </a:cubicBezTo>
                <a:cubicBezTo>
                  <a:pt x="203994" y="372560"/>
                  <a:pt x="191485" y="358273"/>
                  <a:pt x="178116" y="344905"/>
                </a:cubicBezTo>
                <a:cubicBezTo>
                  <a:pt x="170095" y="336884"/>
                  <a:pt x="165176" y="323067"/>
                  <a:pt x="154053" y="320842"/>
                </a:cubicBezTo>
                <a:cubicBezTo>
                  <a:pt x="105657" y="311163"/>
                  <a:pt x="126881" y="317132"/>
                  <a:pt x="89885" y="304800"/>
                </a:cubicBezTo>
                <a:cubicBezTo>
                  <a:pt x="32723" y="247638"/>
                  <a:pt x="94450" y="312511"/>
                  <a:pt x="49780" y="256674"/>
                </a:cubicBezTo>
                <a:cubicBezTo>
                  <a:pt x="45056" y="250769"/>
                  <a:pt x="38461" y="246536"/>
                  <a:pt x="33737" y="240631"/>
                </a:cubicBezTo>
                <a:cubicBezTo>
                  <a:pt x="27715" y="233103"/>
                  <a:pt x="24512" y="223385"/>
                  <a:pt x="17695" y="216568"/>
                </a:cubicBezTo>
                <a:cubicBezTo>
                  <a:pt x="170" y="199043"/>
                  <a:pt x="-2358" y="187158"/>
                  <a:pt x="1653" y="16844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1" name="Rett linje 32">
            <a:extLst>
              <a:ext uri="{FF2B5EF4-FFF2-40B4-BE49-F238E27FC236}">
                <a16:creationId xmlns:a16="http://schemas.microsoft.com/office/drawing/2014/main" id="{0CFD0886-A1BA-4DF9-BC01-BB95124000F5}"/>
              </a:ext>
            </a:extLst>
          </p:cNvPr>
          <p:cNvCxnSpPr>
            <a:cxnSpLocks/>
          </p:cNvCxnSpPr>
          <p:nvPr/>
        </p:nvCxnSpPr>
        <p:spPr>
          <a:xfrm flipV="1">
            <a:off x="8065112" y="5648438"/>
            <a:ext cx="86400" cy="4107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8F619E32-2A3E-43A8-A2A7-6C32F4D2C278}"/>
              </a:ext>
            </a:extLst>
          </p:cNvPr>
          <p:cNvSpPr/>
          <p:nvPr/>
        </p:nvSpPr>
        <p:spPr>
          <a:xfrm rot="6093452">
            <a:off x="8105795" y="5700914"/>
            <a:ext cx="356741" cy="3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Rektangel 5">
            <a:extLst>
              <a:ext uri="{FF2B5EF4-FFF2-40B4-BE49-F238E27FC236}">
                <a16:creationId xmlns:a16="http://schemas.microsoft.com/office/drawing/2014/main" id="{1CB97E4D-CFFF-4F77-B7DC-4C6C963057A4}"/>
              </a:ext>
            </a:extLst>
          </p:cNvPr>
          <p:cNvSpPr/>
          <p:nvPr/>
        </p:nvSpPr>
        <p:spPr>
          <a:xfrm rot="152434">
            <a:off x="9054034" y="4436135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9" name="Rett linje 32">
            <a:extLst>
              <a:ext uri="{FF2B5EF4-FFF2-40B4-BE49-F238E27FC236}">
                <a16:creationId xmlns:a16="http://schemas.microsoft.com/office/drawing/2014/main" id="{11DCC974-6218-4358-90DA-D7D079F4FE51}"/>
              </a:ext>
            </a:extLst>
          </p:cNvPr>
          <p:cNvCxnSpPr>
            <a:cxnSpLocks/>
            <a:stCxn id="48" idx="3"/>
            <a:endCxn id="48" idx="2"/>
          </p:cNvCxnSpPr>
          <p:nvPr/>
        </p:nvCxnSpPr>
        <p:spPr>
          <a:xfrm>
            <a:off x="9043916" y="4892415"/>
            <a:ext cx="2661382" cy="1180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Rett pilkobling 15">
            <a:extLst>
              <a:ext uri="{FF2B5EF4-FFF2-40B4-BE49-F238E27FC236}">
                <a16:creationId xmlns:a16="http://schemas.microsoft.com/office/drawing/2014/main" id="{078A8687-D7A1-42AB-A844-310493B54A47}"/>
              </a:ext>
            </a:extLst>
          </p:cNvPr>
          <p:cNvCxnSpPr>
            <a:cxnSpLocks/>
          </p:cNvCxnSpPr>
          <p:nvPr/>
        </p:nvCxnSpPr>
        <p:spPr>
          <a:xfrm rot="20644379">
            <a:off x="10067325" y="4622380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Rektangel 5">
            <a:extLst>
              <a:ext uri="{FF2B5EF4-FFF2-40B4-BE49-F238E27FC236}">
                <a16:creationId xmlns:a16="http://schemas.microsoft.com/office/drawing/2014/main" id="{3912870B-E95C-43FE-8B50-C65A1C5D83D0}"/>
              </a:ext>
            </a:extLst>
          </p:cNvPr>
          <p:cNvSpPr/>
          <p:nvPr/>
        </p:nvSpPr>
        <p:spPr>
          <a:xfrm rot="152434">
            <a:off x="9008195" y="5243445"/>
            <a:ext cx="2484233" cy="963199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4" name="Rett linje 32">
            <a:extLst>
              <a:ext uri="{FF2B5EF4-FFF2-40B4-BE49-F238E27FC236}">
                <a16:creationId xmlns:a16="http://schemas.microsoft.com/office/drawing/2014/main" id="{4599C827-4BC5-4894-9873-8807B5A779B1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8988068" y="6151112"/>
            <a:ext cx="2717230" cy="1024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Rett pilkobling 15">
            <a:extLst>
              <a:ext uri="{FF2B5EF4-FFF2-40B4-BE49-F238E27FC236}">
                <a16:creationId xmlns:a16="http://schemas.microsoft.com/office/drawing/2014/main" id="{E427A399-A55F-4A97-BCA3-E2C684448036}"/>
              </a:ext>
            </a:extLst>
          </p:cNvPr>
          <p:cNvCxnSpPr>
            <a:cxnSpLocks/>
          </p:cNvCxnSpPr>
          <p:nvPr/>
        </p:nvCxnSpPr>
        <p:spPr>
          <a:xfrm rot="20644379">
            <a:off x="10068393" y="5627569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Arc 73">
            <a:extLst>
              <a:ext uri="{FF2B5EF4-FFF2-40B4-BE49-F238E27FC236}">
                <a16:creationId xmlns:a16="http://schemas.microsoft.com/office/drawing/2014/main" id="{5AD108AB-B273-4747-B49C-A7BDF4662B02}"/>
              </a:ext>
            </a:extLst>
          </p:cNvPr>
          <p:cNvSpPr/>
          <p:nvPr/>
        </p:nvSpPr>
        <p:spPr>
          <a:xfrm rot="206041">
            <a:off x="10869412" y="5304031"/>
            <a:ext cx="1205343" cy="1035134"/>
          </a:xfrm>
          <a:prstGeom prst="arc">
            <a:avLst>
              <a:gd name="adj1" fmla="val 16200000"/>
              <a:gd name="adj2" fmla="val 2157501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AF8740B-4004-40AA-B00C-EB8F99F9D4D4}"/>
              </a:ext>
            </a:extLst>
          </p:cNvPr>
          <p:cNvSpPr/>
          <p:nvPr/>
        </p:nvSpPr>
        <p:spPr>
          <a:xfrm rot="5561524">
            <a:off x="11658564" y="5440479"/>
            <a:ext cx="540064" cy="368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29294B41-E4E0-4640-8069-21CE2C6F73BA}"/>
              </a:ext>
            </a:extLst>
          </p:cNvPr>
          <p:cNvSpPr/>
          <p:nvPr/>
        </p:nvSpPr>
        <p:spPr>
          <a:xfrm>
            <a:off x="11033801" y="5634425"/>
            <a:ext cx="914400" cy="914400"/>
          </a:xfrm>
          <a:prstGeom prst="arc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66" name="Rett linje 32">
            <a:extLst>
              <a:ext uri="{FF2B5EF4-FFF2-40B4-BE49-F238E27FC236}">
                <a16:creationId xmlns:a16="http://schemas.microsoft.com/office/drawing/2014/main" id="{E6A472AF-96B1-4549-94AC-E851940C6E64}"/>
              </a:ext>
            </a:extLst>
          </p:cNvPr>
          <p:cNvCxnSpPr>
            <a:cxnSpLocks/>
          </p:cNvCxnSpPr>
          <p:nvPr/>
        </p:nvCxnSpPr>
        <p:spPr>
          <a:xfrm flipV="1">
            <a:off x="11473001" y="5636041"/>
            <a:ext cx="18000" cy="6175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32">
            <a:extLst>
              <a:ext uri="{FF2B5EF4-FFF2-40B4-BE49-F238E27FC236}">
                <a16:creationId xmlns:a16="http://schemas.microsoft.com/office/drawing/2014/main" id="{F68C2022-1D37-4657-906D-7171915C7993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5676556" y="5519676"/>
            <a:ext cx="2560898" cy="5840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A73280C-EDA7-4FD3-B562-7BCDC41AA485}"/>
                  </a:ext>
                </a:extLst>
              </p:cNvPr>
              <p:cNvSpPr txBox="1"/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A73280C-EDA7-4FD3-B562-7BCDC41AA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blipFill>
                <a:blip r:embed="rId6"/>
                <a:stretch>
                  <a:fillRect l="-1739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64330BF-025E-4B35-A06E-CF9F18F2FF82}"/>
                  </a:ext>
                </a:extLst>
              </p:cNvPr>
              <p:cNvSpPr txBox="1"/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64330BF-025E-4B35-A06E-CF9F18F2F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blipFill>
                <a:blip r:embed="rId7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AA6F2DD4-98CD-4CEC-8F18-1497472B5C8F}"/>
              </a:ext>
            </a:extLst>
          </p:cNvPr>
          <p:cNvSpPr txBox="1"/>
          <p:nvPr/>
        </p:nvSpPr>
        <p:spPr>
          <a:xfrm>
            <a:off x="5895278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&gt; bølgehastighet (overkritisk)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BA57A0A-B47F-4761-84DD-479643F0BADF}"/>
              </a:ext>
            </a:extLst>
          </p:cNvPr>
          <p:cNvSpPr txBox="1"/>
          <p:nvPr/>
        </p:nvSpPr>
        <p:spPr>
          <a:xfrm>
            <a:off x="9350421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&lt; bølgehastighet (underkritisk)</a:t>
            </a:r>
          </a:p>
        </p:txBody>
      </p:sp>
    </p:spTree>
    <p:extLst>
      <p:ext uri="{BB962C8B-B14F-4D97-AF65-F5344CB8AC3E}">
        <p14:creationId xmlns:p14="http://schemas.microsoft.com/office/powerpoint/2010/main" val="368547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på problematisk intuisjon: Virkning av inngrep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skjer med vannspeilet i en kanal hvis vi legger inn en terskel på bunnen? Antatt konstant vannføring og konstant bredde på kanalen.</a:t>
            </a:r>
          </a:p>
          <a:p>
            <a:pPr lvl="1"/>
            <a:r>
              <a:rPr lang="nb-NO" dirty="0"/>
              <a:t>Effekter rett over terskelen?</a:t>
            </a:r>
          </a:p>
          <a:p>
            <a:pPr lvl="1"/>
            <a:r>
              <a:rPr lang="nb-NO" dirty="0"/>
              <a:t>Effekter oppstrøms?</a:t>
            </a:r>
          </a:p>
          <a:p>
            <a:pPr lvl="1"/>
            <a:r>
              <a:rPr lang="nb-NO" dirty="0"/>
              <a:t>Effekter nedstrøms?</a:t>
            </a:r>
          </a:p>
        </p:txBody>
      </p:sp>
      <p:sp>
        <p:nvSpPr>
          <p:cNvPr id="5" name="Rektangel 4"/>
          <p:cNvSpPr/>
          <p:nvPr/>
        </p:nvSpPr>
        <p:spPr>
          <a:xfrm>
            <a:off x="7176000" y="2133000"/>
            <a:ext cx="3888000" cy="122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/>
          <p:cNvCxnSpPr/>
          <p:nvPr/>
        </p:nvCxnSpPr>
        <p:spPr>
          <a:xfrm>
            <a:off x="7176000" y="3357000"/>
            <a:ext cx="3888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pilkobling 10"/>
          <p:cNvCxnSpPr/>
          <p:nvPr/>
        </p:nvCxnSpPr>
        <p:spPr>
          <a:xfrm>
            <a:off x="7464000" y="2709000"/>
            <a:ext cx="64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ikebent trekant 11"/>
          <p:cNvSpPr/>
          <p:nvPr/>
        </p:nvSpPr>
        <p:spPr>
          <a:xfrm rot="10800000">
            <a:off x="10560000" y="1988999"/>
            <a:ext cx="144000" cy="144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12"/>
          <p:cNvCxnSpPr/>
          <p:nvPr/>
        </p:nvCxnSpPr>
        <p:spPr>
          <a:xfrm>
            <a:off x="10524000" y="2204999"/>
            <a:ext cx="2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10578920" y="2276999"/>
            <a:ext cx="1250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14"/>
          <p:cNvCxnSpPr/>
          <p:nvPr/>
        </p:nvCxnSpPr>
        <p:spPr>
          <a:xfrm flipV="1">
            <a:off x="10608880" y="2348999"/>
            <a:ext cx="59120" cy="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ktangel 15"/>
          <p:cNvSpPr/>
          <p:nvPr/>
        </p:nvSpPr>
        <p:spPr>
          <a:xfrm>
            <a:off x="7197138" y="4437000"/>
            <a:ext cx="3888000" cy="1224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/>
          <p:cNvCxnSpPr/>
          <p:nvPr/>
        </p:nvCxnSpPr>
        <p:spPr>
          <a:xfrm>
            <a:off x="7485138" y="5013000"/>
            <a:ext cx="64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kebent trekant 18"/>
          <p:cNvSpPr/>
          <p:nvPr/>
        </p:nvSpPr>
        <p:spPr>
          <a:xfrm rot="10800000">
            <a:off x="10581138" y="4292999"/>
            <a:ext cx="144000" cy="144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Rett linje 19"/>
          <p:cNvCxnSpPr/>
          <p:nvPr/>
        </p:nvCxnSpPr>
        <p:spPr>
          <a:xfrm>
            <a:off x="10545138" y="4508999"/>
            <a:ext cx="2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10600058" y="4580999"/>
            <a:ext cx="1250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21"/>
          <p:cNvCxnSpPr/>
          <p:nvPr/>
        </p:nvCxnSpPr>
        <p:spPr>
          <a:xfrm flipV="1">
            <a:off x="10630018" y="4652999"/>
            <a:ext cx="59120" cy="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ktangel: avrundede hjørner 22"/>
          <p:cNvSpPr/>
          <p:nvPr/>
        </p:nvSpPr>
        <p:spPr>
          <a:xfrm>
            <a:off x="8760000" y="5373000"/>
            <a:ext cx="936000" cy="288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linje 16"/>
          <p:cNvCxnSpPr/>
          <p:nvPr/>
        </p:nvCxnSpPr>
        <p:spPr>
          <a:xfrm>
            <a:off x="7197138" y="5661000"/>
            <a:ext cx="3888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84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 Virkning av inngrep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skjer med vannspeilet i en kanal hvis vi legger inn en terskel på bunnen? Antatt konstant vannføring og konstant bredde på kanalen.</a:t>
            </a:r>
          </a:p>
          <a:p>
            <a:endParaRPr lang="nb-NO" dirty="0"/>
          </a:p>
          <a:p>
            <a:r>
              <a:rPr lang="nb-NO" dirty="0"/>
              <a:t>Mye rart kan skje!</a:t>
            </a:r>
          </a:p>
          <a:p>
            <a:endParaRPr lang="nb-NO" dirty="0"/>
          </a:p>
          <a:p>
            <a:r>
              <a:rPr lang="nb-NO" dirty="0"/>
              <a:t>Avhenger av strømningen og terskelens høyde</a:t>
            </a:r>
          </a:p>
        </p:txBody>
      </p:sp>
      <p:sp>
        <p:nvSpPr>
          <p:cNvPr id="5" name="Rektangel 4"/>
          <p:cNvSpPr>
            <a:spLocks/>
          </p:cNvSpPr>
          <p:nvPr/>
        </p:nvSpPr>
        <p:spPr>
          <a:xfrm>
            <a:off x="7140000" y="948001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6"/>
          <p:cNvCxnSpPr>
            <a:cxnSpLocks/>
          </p:cNvCxnSpPr>
          <p:nvPr/>
        </p:nvCxnSpPr>
        <p:spPr>
          <a:xfrm>
            <a:off x="7140000" y="1866001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pilkobling 10"/>
          <p:cNvCxnSpPr>
            <a:cxnSpLocks/>
          </p:cNvCxnSpPr>
          <p:nvPr/>
        </p:nvCxnSpPr>
        <p:spPr>
          <a:xfrm>
            <a:off x="7356000" y="1380001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ikebent trekant 11"/>
          <p:cNvSpPr>
            <a:spLocks/>
          </p:cNvSpPr>
          <p:nvPr/>
        </p:nvSpPr>
        <p:spPr>
          <a:xfrm rot="10800000">
            <a:off x="9678000" y="840000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12"/>
          <p:cNvCxnSpPr>
            <a:cxnSpLocks/>
          </p:cNvCxnSpPr>
          <p:nvPr/>
        </p:nvCxnSpPr>
        <p:spPr>
          <a:xfrm>
            <a:off x="9651000" y="1002000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/>
          <p:cNvCxnSpPr>
            <a:cxnSpLocks/>
          </p:cNvCxnSpPr>
          <p:nvPr/>
        </p:nvCxnSpPr>
        <p:spPr>
          <a:xfrm>
            <a:off x="9692190" y="1056000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14"/>
          <p:cNvCxnSpPr>
            <a:cxnSpLocks/>
          </p:cNvCxnSpPr>
          <p:nvPr/>
        </p:nvCxnSpPr>
        <p:spPr>
          <a:xfrm flipV="1">
            <a:off x="9714660" y="1110000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ktangel 15"/>
          <p:cNvSpPr>
            <a:spLocks/>
          </p:cNvSpPr>
          <p:nvPr/>
        </p:nvSpPr>
        <p:spPr>
          <a:xfrm>
            <a:off x="7155854" y="2244000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pilkobling 17"/>
          <p:cNvCxnSpPr>
            <a:cxnSpLocks/>
          </p:cNvCxnSpPr>
          <p:nvPr/>
        </p:nvCxnSpPr>
        <p:spPr>
          <a:xfrm>
            <a:off x="7371854" y="2676000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kebent trekant 18"/>
          <p:cNvSpPr>
            <a:spLocks/>
          </p:cNvSpPr>
          <p:nvPr/>
        </p:nvSpPr>
        <p:spPr>
          <a:xfrm rot="10800000">
            <a:off x="9693854" y="2135999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Rett linje 19"/>
          <p:cNvCxnSpPr>
            <a:cxnSpLocks/>
          </p:cNvCxnSpPr>
          <p:nvPr/>
        </p:nvCxnSpPr>
        <p:spPr>
          <a:xfrm>
            <a:off x="9666854" y="2297999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linje 20"/>
          <p:cNvCxnSpPr>
            <a:cxnSpLocks/>
          </p:cNvCxnSpPr>
          <p:nvPr/>
        </p:nvCxnSpPr>
        <p:spPr>
          <a:xfrm>
            <a:off x="9708044" y="2351999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21"/>
          <p:cNvCxnSpPr>
            <a:cxnSpLocks/>
          </p:cNvCxnSpPr>
          <p:nvPr/>
        </p:nvCxnSpPr>
        <p:spPr>
          <a:xfrm flipV="1">
            <a:off x="9730514" y="2405999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ktangel: avrundede hjørner 22"/>
          <p:cNvSpPr>
            <a:spLocks/>
          </p:cNvSpPr>
          <p:nvPr/>
        </p:nvSpPr>
        <p:spPr>
          <a:xfrm>
            <a:off x="8328000" y="2946000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linje 16"/>
          <p:cNvCxnSpPr>
            <a:cxnSpLocks/>
          </p:cNvCxnSpPr>
          <p:nvPr/>
        </p:nvCxnSpPr>
        <p:spPr>
          <a:xfrm>
            <a:off x="7155854" y="3162000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apes 3"/>
          <p:cNvSpPr>
            <a:spLocks/>
          </p:cNvSpPr>
          <p:nvPr/>
        </p:nvSpPr>
        <p:spPr>
          <a:xfrm>
            <a:off x="8137940" y="2190878"/>
            <a:ext cx="1108060" cy="107122"/>
          </a:xfrm>
          <a:custGeom>
            <a:avLst/>
            <a:gdLst>
              <a:gd name="connsiteX0" fmla="*/ 0 w 1080000"/>
              <a:gd name="connsiteY0" fmla="*/ 222357 h 222357"/>
              <a:gd name="connsiteX1" fmla="*/ 55589 w 1080000"/>
              <a:gd name="connsiteY1" fmla="*/ 0 h 222357"/>
              <a:gd name="connsiteX2" fmla="*/ 1024411 w 1080000"/>
              <a:gd name="connsiteY2" fmla="*/ 0 h 222357"/>
              <a:gd name="connsiteX3" fmla="*/ 1080000 w 1080000"/>
              <a:gd name="connsiteY3" fmla="*/ 222357 h 222357"/>
              <a:gd name="connsiteX4" fmla="*/ 0 w 1080000"/>
              <a:gd name="connsiteY4" fmla="*/ 222357 h 222357"/>
              <a:gd name="connsiteX0" fmla="*/ 0 w 1291015"/>
              <a:gd name="connsiteY0" fmla="*/ 222357 h 222357"/>
              <a:gd name="connsiteX1" fmla="*/ 55589 w 1291015"/>
              <a:gd name="connsiteY1" fmla="*/ 0 h 222357"/>
              <a:gd name="connsiteX2" fmla="*/ 1024411 w 1291015"/>
              <a:gd name="connsiteY2" fmla="*/ 0 h 222357"/>
              <a:gd name="connsiteX3" fmla="*/ 1291015 w 1291015"/>
              <a:gd name="connsiteY3" fmla="*/ 213564 h 222357"/>
              <a:gd name="connsiteX4" fmla="*/ 0 w 1291015"/>
              <a:gd name="connsiteY4" fmla="*/ 222357 h 222357"/>
              <a:gd name="connsiteX0" fmla="*/ 0 w 1440485"/>
              <a:gd name="connsiteY0" fmla="*/ 239941 h 239941"/>
              <a:gd name="connsiteX1" fmla="*/ 205059 w 1440485"/>
              <a:gd name="connsiteY1" fmla="*/ 0 h 239941"/>
              <a:gd name="connsiteX2" fmla="*/ 1173881 w 1440485"/>
              <a:gd name="connsiteY2" fmla="*/ 0 h 239941"/>
              <a:gd name="connsiteX3" fmla="*/ 1440485 w 1440485"/>
              <a:gd name="connsiteY3" fmla="*/ 213564 h 239941"/>
              <a:gd name="connsiteX4" fmla="*/ 0 w 1440485"/>
              <a:gd name="connsiteY4" fmla="*/ 239941 h 239941"/>
              <a:gd name="connsiteX0" fmla="*/ 0 w 1431693"/>
              <a:gd name="connsiteY0" fmla="*/ 222357 h 222357"/>
              <a:gd name="connsiteX1" fmla="*/ 196267 w 1431693"/>
              <a:gd name="connsiteY1" fmla="*/ 0 h 222357"/>
              <a:gd name="connsiteX2" fmla="*/ 1165089 w 1431693"/>
              <a:gd name="connsiteY2" fmla="*/ 0 h 222357"/>
              <a:gd name="connsiteX3" fmla="*/ 1431693 w 1431693"/>
              <a:gd name="connsiteY3" fmla="*/ 213564 h 222357"/>
              <a:gd name="connsiteX4" fmla="*/ 0 w 1431693"/>
              <a:gd name="connsiteY4" fmla="*/ 222357 h 222357"/>
              <a:gd name="connsiteX0" fmla="*/ 0 w 1482493"/>
              <a:gd name="connsiteY0" fmla="*/ 219817 h 219817"/>
              <a:gd name="connsiteX1" fmla="*/ 247067 w 1482493"/>
              <a:gd name="connsiteY1" fmla="*/ 0 h 219817"/>
              <a:gd name="connsiteX2" fmla="*/ 1215889 w 1482493"/>
              <a:gd name="connsiteY2" fmla="*/ 0 h 219817"/>
              <a:gd name="connsiteX3" fmla="*/ 1482493 w 1482493"/>
              <a:gd name="connsiteY3" fmla="*/ 213564 h 219817"/>
              <a:gd name="connsiteX4" fmla="*/ 0 w 1482493"/>
              <a:gd name="connsiteY4" fmla="*/ 219817 h 219817"/>
              <a:gd name="connsiteX0" fmla="*/ 0 w 1477413"/>
              <a:gd name="connsiteY0" fmla="*/ 219817 h 221184"/>
              <a:gd name="connsiteX1" fmla="*/ 247067 w 1477413"/>
              <a:gd name="connsiteY1" fmla="*/ 0 h 221184"/>
              <a:gd name="connsiteX2" fmla="*/ 1215889 w 1477413"/>
              <a:gd name="connsiteY2" fmla="*/ 0 h 221184"/>
              <a:gd name="connsiteX3" fmla="*/ 1477413 w 1477413"/>
              <a:gd name="connsiteY3" fmla="*/ 221184 h 221184"/>
              <a:gd name="connsiteX4" fmla="*/ 0 w 1477413"/>
              <a:gd name="connsiteY4" fmla="*/ 219817 h 22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7413" h="221184">
                <a:moveTo>
                  <a:pt x="0" y="219817"/>
                </a:moveTo>
                <a:lnTo>
                  <a:pt x="247067" y="0"/>
                </a:lnTo>
                <a:lnTo>
                  <a:pt x="1215889" y="0"/>
                </a:lnTo>
                <a:lnTo>
                  <a:pt x="1477413" y="221184"/>
                </a:lnTo>
                <a:lnTo>
                  <a:pt x="0" y="21981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>
            <a:spLocks/>
          </p:cNvSpPr>
          <p:nvPr/>
        </p:nvSpPr>
        <p:spPr>
          <a:xfrm>
            <a:off x="7155854" y="3614667"/>
            <a:ext cx="2916000" cy="91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pilkobling 24"/>
          <p:cNvCxnSpPr>
            <a:cxnSpLocks/>
          </p:cNvCxnSpPr>
          <p:nvPr/>
        </p:nvCxnSpPr>
        <p:spPr>
          <a:xfrm>
            <a:off x="7371854" y="4046667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ikebent trekant 25"/>
          <p:cNvSpPr>
            <a:spLocks/>
          </p:cNvSpPr>
          <p:nvPr/>
        </p:nvSpPr>
        <p:spPr>
          <a:xfrm rot="10800000">
            <a:off x="9693854" y="3506666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7" name="Rett linje 26"/>
          <p:cNvCxnSpPr>
            <a:cxnSpLocks/>
          </p:cNvCxnSpPr>
          <p:nvPr/>
        </p:nvCxnSpPr>
        <p:spPr>
          <a:xfrm>
            <a:off x="9666854" y="3668666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tt linje 27"/>
          <p:cNvCxnSpPr>
            <a:cxnSpLocks/>
          </p:cNvCxnSpPr>
          <p:nvPr/>
        </p:nvCxnSpPr>
        <p:spPr>
          <a:xfrm>
            <a:off x="9708044" y="3722666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Rett linje 28"/>
          <p:cNvCxnSpPr>
            <a:cxnSpLocks/>
          </p:cNvCxnSpPr>
          <p:nvPr/>
        </p:nvCxnSpPr>
        <p:spPr>
          <a:xfrm flipV="1">
            <a:off x="9730514" y="3776666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ktangel: avrundede hjørner 29"/>
          <p:cNvSpPr>
            <a:spLocks/>
          </p:cNvSpPr>
          <p:nvPr/>
        </p:nvSpPr>
        <p:spPr>
          <a:xfrm>
            <a:off x="8328000" y="4316667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1" name="Rett linje 30"/>
          <p:cNvCxnSpPr>
            <a:cxnSpLocks/>
          </p:cNvCxnSpPr>
          <p:nvPr/>
        </p:nvCxnSpPr>
        <p:spPr>
          <a:xfrm>
            <a:off x="7155854" y="4532667"/>
            <a:ext cx="2916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rapes 3"/>
          <p:cNvSpPr>
            <a:spLocks/>
          </p:cNvSpPr>
          <p:nvPr/>
        </p:nvSpPr>
        <p:spPr>
          <a:xfrm rot="10800000">
            <a:off x="8112000" y="3594000"/>
            <a:ext cx="1108060" cy="107122"/>
          </a:xfrm>
          <a:custGeom>
            <a:avLst/>
            <a:gdLst>
              <a:gd name="connsiteX0" fmla="*/ 0 w 1080000"/>
              <a:gd name="connsiteY0" fmla="*/ 222357 h 222357"/>
              <a:gd name="connsiteX1" fmla="*/ 55589 w 1080000"/>
              <a:gd name="connsiteY1" fmla="*/ 0 h 222357"/>
              <a:gd name="connsiteX2" fmla="*/ 1024411 w 1080000"/>
              <a:gd name="connsiteY2" fmla="*/ 0 h 222357"/>
              <a:gd name="connsiteX3" fmla="*/ 1080000 w 1080000"/>
              <a:gd name="connsiteY3" fmla="*/ 222357 h 222357"/>
              <a:gd name="connsiteX4" fmla="*/ 0 w 1080000"/>
              <a:gd name="connsiteY4" fmla="*/ 222357 h 222357"/>
              <a:gd name="connsiteX0" fmla="*/ 0 w 1291015"/>
              <a:gd name="connsiteY0" fmla="*/ 222357 h 222357"/>
              <a:gd name="connsiteX1" fmla="*/ 55589 w 1291015"/>
              <a:gd name="connsiteY1" fmla="*/ 0 h 222357"/>
              <a:gd name="connsiteX2" fmla="*/ 1024411 w 1291015"/>
              <a:gd name="connsiteY2" fmla="*/ 0 h 222357"/>
              <a:gd name="connsiteX3" fmla="*/ 1291015 w 1291015"/>
              <a:gd name="connsiteY3" fmla="*/ 213564 h 222357"/>
              <a:gd name="connsiteX4" fmla="*/ 0 w 1291015"/>
              <a:gd name="connsiteY4" fmla="*/ 222357 h 222357"/>
              <a:gd name="connsiteX0" fmla="*/ 0 w 1440485"/>
              <a:gd name="connsiteY0" fmla="*/ 239941 h 239941"/>
              <a:gd name="connsiteX1" fmla="*/ 205059 w 1440485"/>
              <a:gd name="connsiteY1" fmla="*/ 0 h 239941"/>
              <a:gd name="connsiteX2" fmla="*/ 1173881 w 1440485"/>
              <a:gd name="connsiteY2" fmla="*/ 0 h 239941"/>
              <a:gd name="connsiteX3" fmla="*/ 1440485 w 1440485"/>
              <a:gd name="connsiteY3" fmla="*/ 213564 h 239941"/>
              <a:gd name="connsiteX4" fmla="*/ 0 w 1440485"/>
              <a:gd name="connsiteY4" fmla="*/ 239941 h 239941"/>
              <a:gd name="connsiteX0" fmla="*/ 0 w 1431693"/>
              <a:gd name="connsiteY0" fmla="*/ 222357 h 222357"/>
              <a:gd name="connsiteX1" fmla="*/ 196267 w 1431693"/>
              <a:gd name="connsiteY1" fmla="*/ 0 h 222357"/>
              <a:gd name="connsiteX2" fmla="*/ 1165089 w 1431693"/>
              <a:gd name="connsiteY2" fmla="*/ 0 h 222357"/>
              <a:gd name="connsiteX3" fmla="*/ 1431693 w 1431693"/>
              <a:gd name="connsiteY3" fmla="*/ 213564 h 222357"/>
              <a:gd name="connsiteX4" fmla="*/ 0 w 1431693"/>
              <a:gd name="connsiteY4" fmla="*/ 222357 h 222357"/>
              <a:gd name="connsiteX0" fmla="*/ 0 w 1482493"/>
              <a:gd name="connsiteY0" fmla="*/ 219817 h 219817"/>
              <a:gd name="connsiteX1" fmla="*/ 247067 w 1482493"/>
              <a:gd name="connsiteY1" fmla="*/ 0 h 219817"/>
              <a:gd name="connsiteX2" fmla="*/ 1215889 w 1482493"/>
              <a:gd name="connsiteY2" fmla="*/ 0 h 219817"/>
              <a:gd name="connsiteX3" fmla="*/ 1482493 w 1482493"/>
              <a:gd name="connsiteY3" fmla="*/ 213564 h 219817"/>
              <a:gd name="connsiteX4" fmla="*/ 0 w 1482493"/>
              <a:gd name="connsiteY4" fmla="*/ 219817 h 219817"/>
              <a:gd name="connsiteX0" fmla="*/ 0 w 1477413"/>
              <a:gd name="connsiteY0" fmla="*/ 219817 h 221184"/>
              <a:gd name="connsiteX1" fmla="*/ 247067 w 1477413"/>
              <a:gd name="connsiteY1" fmla="*/ 0 h 221184"/>
              <a:gd name="connsiteX2" fmla="*/ 1215889 w 1477413"/>
              <a:gd name="connsiteY2" fmla="*/ 0 h 221184"/>
              <a:gd name="connsiteX3" fmla="*/ 1477413 w 1477413"/>
              <a:gd name="connsiteY3" fmla="*/ 221184 h 221184"/>
              <a:gd name="connsiteX4" fmla="*/ 0 w 1477413"/>
              <a:gd name="connsiteY4" fmla="*/ 219817 h 221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7413" h="221184">
                <a:moveTo>
                  <a:pt x="0" y="219817"/>
                </a:moveTo>
                <a:lnTo>
                  <a:pt x="247067" y="0"/>
                </a:lnTo>
                <a:lnTo>
                  <a:pt x="1215889" y="0"/>
                </a:lnTo>
                <a:lnTo>
                  <a:pt x="1477413" y="221184"/>
                </a:lnTo>
                <a:lnTo>
                  <a:pt x="0" y="2198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/>
          <p:cNvSpPr>
            <a:spLocks/>
          </p:cNvSpPr>
          <p:nvPr/>
        </p:nvSpPr>
        <p:spPr>
          <a:xfrm>
            <a:off x="7176000" y="5013000"/>
            <a:ext cx="4212000" cy="1299000"/>
          </a:xfrm>
          <a:custGeom>
            <a:avLst/>
            <a:gdLst>
              <a:gd name="connsiteX0" fmla="*/ 0 w 4212000"/>
              <a:gd name="connsiteY0" fmla="*/ 0 h 918000"/>
              <a:gd name="connsiteX1" fmla="*/ 4212000 w 4212000"/>
              <a:gd name="connsiteY1" fmla="*/ 0 h 918000"/>
              <a:gd name="connsiteX2" fmla="*/ 4212000 w 4212000"/>
              <a:gd name="connsiteY2" fmla="*/ 918000 h 918000"/>
              <a:gd name="connsiteX3" fmla="*/ 0 w 4212000"/>
              <a:gd name="connsiteY3" fmla="*/ 918000 h 918000"/>
              <a:gd name="connsiteX4" fmla="*/ 0 w 4212000"/>
              <a:gd name="connsiteY4" fmla="*/ 0 h 918000"/>
              <a:gd name="connsiteX0" fmla="*/ 3810 w 4212000"/>
              <a:gd name="connsiteY0" fmla="*/ 0 h 1299000"/>
              <a:gd name="connsiteX1" fmla="*/ 4212000 w 4212000"/>
              <a:gd name="connsiteY1" fmla="*/ 381000 h 1299000"/>
              <a:gd name="connsiteX2" fmla="*/ 4212000 w 4212000"/>
              <a:gd name="connsiteY2" fmla="*/ 1299000 h 1299000"/>
              <a:gd name="connsiteX3" fmla="*/ 0 w 4212000"/>
              <a:gd name="connsiteY3" fmla="*/ 1299000 h 1299000"/>
              <a:gd name="connsiteX4" fmla="*/ 3810 w 4212000"/>
              <a:gd name="connsiteY4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4212000 w 4212000"/>
              <a:gd name="connsiteY2" fmla="*/ 381000 h 1299000"/>
              <a:gd name="connsiteX3" fmla="*/ 4212000 w 4212000"/>
              <a:gd name="connsiteY3" fmla="*/ 1299000 h 1299000"/>
              <a:gd name="connsiteX4" fmla="*/ 0 w 4212000"/>
              <a:gd name="connsiteY4" fmla="*/ 1299000 h 1299000"/>
              <a:gd name="connsiteX5" fmla="*/ 3810 w 4212000"/>
              <a:gd name="connsiteY5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4212000 w 4212000"/>
              <a:gd name="connsiteY3" fmla="*/ 381000 h 1299000"/>
              <a:gd name="connsiteX4" fmla="*/ 4212000 w 4212000"/>
              <a:gd name="connsiteY4" fmla="*/ 1299000 h 1299000"/>
              <a:gd name="connsiteX5" fmla="*/ 0 w 4212000"/>
              <a:gd name="connsiteY5" fmla="*/ 1299000 h 1299000"/>
              <a:gd name="connsiteX6" fmla="*/ 3810 w 4212000"/>
              <a:gd name="connsiteY6" fmla="*/ 0 h 1299000"/>
              <a:gd name="connsiteX0" fmla="*/ 3810 w 4212000"/>
              <a:gd name="connsiteY0" fmla="*/ 0 h 1299000"/>
              <a:gd name="connsiteX1" fmla="*/ 819090 w 4212000"/>
              <a:gd name="connsiteY1" fmla="*/ 16080 h 1299000"/>
              <a:gd name="connsiteX2" fmla="*/ 2122110 w 4212000"/>
              <a:gd name="connsiteY2" fmla="*/ 854280 h 1299000"/>
              <a:gd name="connsiteX3" fmla="*/ 3150810 w 4212000"/>
              <a:gd name="connsiteY3" fmla="*/ 393270 h 1299000"/>
              <a:gd name="connsiteX4" fmla="*/ 4212000 w 4212000"/>
              <a:gd name="connsiteY4" fmla="*/ 381000 h 1299000"/>
              <a:gd name="connsiteX5" fmla="*/ 4212000 w 4212000"/>
              <a:gd name="connsiteY5" fmla="*/ 1299000 h 1299000"/>
              <a:gd name="connsiteX6" fmla="*/ 0 w 4212000"/>
              <a:gd name="connsiteY6" fmla="*/ 1299000 h 1299000"/>
              <a:gd name="connsiteX7" fmla="*/ 3810 w 4212000"/>
              <a:gd name="connsiteY7" fmla="*/ 0 h 12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2000" h="1299000">
                <a:moveTo>
                  <a:pt x="3810" y="0"/>
                </a:moveTo>
                <a:cubicBezTo>
                  <a:pt x="370820" y="33300"/>
                  <a:pt x="452080" y="-17220"/>
                  <a:pt x="819090" y="16080"/>
                </a:cubicBezTo>
                <a:cubicBezTo>
                  <a:pt x="1638240" y="101170"/>
                  <a:pt x="1302960" y="769190"/>
                  <a:pt x="2122110" y="854280"/>
                </a:cubicBezTo>
                <a:cubicBezTo>
                  <a:pt x="2495490" y="767920"/>
                  <a:pt x="2777430" y="479630"/>
                  <a:pt x="3150810" y="393270"/>
                </a:cubicBezTo>
                <a:lnTo>
                  <a:pt x="4212000" y="381000"/>
                </a:lnTo>
                <a:lnTo>
                  <a:pt x="4212000" y="1299000"/>
                </a:lnTo>
                <a:lnTo>
                  <a:pt x="0" y="1299000"/>
                </a:lnTo>
                <a:lnTo>
                  <a:pt x="381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4" name="Rett pilkobling 33"/>
          <p:cNvCxnSpPr>
            <a:cxnSpLocks/>
          </p:cNvCxnSpPr>
          <p:nvPr/>
        </p:nvCxnSpPr>
        <p:spPr>
          <a:xfrm>
            <a:off x="7392000" y="5826000"/>
            <a:ext cx="48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ikebent trekant 34"/>
          <p:cNvSpPr>
            <a:spLocks/>
          </p:cNvSpPr>
          <p:nvPr/>
        </p:nvSpPr>
        <p:spPr>
          <a:xfrm rot="10800000">
            <a:off x="10812000" y="5268212"/>
            <a:ext cx="108000" cy="108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Rett linje 35"/>
          <p:cNvCxnSpPr>
            <a:cxnSpLocks/>
          </p:cNvCxnSpPr>
          <p:nvPr/>
        </p:nvCxnSpPr>
        <p:spPr>
          <a:xfrm>
            <a:off x="10785000" y="5430212"/>
            <a:ext cx="16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36"/>
          <p:cNvCxnSpPr>
            <a:cxnSpLocks/>
          </p:cNvCxnSpPr>
          <p:nvPr/>
        </p:nvCxnSpPr>
        <p:spPr>
          <a:xfrm>
            <a:off x="10826190" y="5484212"/>
            <a:ext cx="9381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Rett linje 37"/>
          <p:cNvCxnSpPr>
            <a:cxnSpLocks/>
          </p:cNvCxnSpPr>
          <p:nvPr/>
        </p:nvCxnSpPr>
        <p:spPr>
          <a:xfrm flipV="1">
            <a:off x="10848660" y="5538212"/>
            <a:ext cx="44340" cy="7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ktangel: avrundede hjørner 38"/>
          <p:cNvSpPr>
            <a:spLocks/>
          </p:cNvSpPr>
          <p:nvPr/>
        </p:nvSpPr>
        <p:spPr>
          <a:xfrm>
            <a:off x="8348146" y="6096000"/>
            <a:ext cx="702000" cy="2160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0" name="Rett linje 39"/>
          <p:cNvCxnSpPr>
            <a:cxnSpLocks/>
          </p:cNvCxnSpPr>
          <p:nvPr/>
        </p:nvCxnSpPr>
        <p:spPr>
          <a:xfrm>
            <a:off x="7176000" y="6312000"/>
            <a:ext cx="421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27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varierende</a:t>
            </a:r>
            <a:r>
              <a:rPr lang="en-US" dirty="0"/>
              <a:t> </a:t>
            </a:r>
            <a:r>
              <a:rPr lang="en-US" dirty="0" err="1"/>
              <a:t>strømning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4443789"/>
            <a:ext cx="5111750" cy="211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BD4668E-7968-4DBE-B97B-A1A9C36015C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000" y="1611821"/>
            <a:ext cx="2168229" cy="261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12323E-2776-4F9E-9DC5-DFD2138E8F51}"/>
              </a:ext>
            </a:extLst>
          </p:cNvPr>
          <p:cNvCxnSpPr>
            <a:cxnSpLocks/>
          </p:cNvCxnSpPr>
          <p:nvPr/>
        </p:nvCxnSpPr>
        <p:spPr>
          <a:xfrm flipH="1">
            <a:off x="9840000" y="4224146"/>
            <a:ext cx="216000" cy="1508854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4E395F09-57BB-4998-9088-7E523F1329EC}"/>
              </a:ext>
            </a:extLst>
          </p:cNvPr>
          <p:cNvSpPr txBox="1">
            <a:spLocks/>
          </p:cNvSpPr>
          <p:nvPr/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b-NO" sz="2000" dirty="0"/>
              <a:t>Forutsetning: Stasjonær strømning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Uniform strømning</a:t>
            </a:r>
            <a:r>
              <a:rPr lang="nb-NO" sz="2000" dirty="0"/>
              <a:t> (også kalt «normalstrømning»): Konstant dybde og middelhastighet langs kanalen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Gradvis varierende strømning</a:t>
            </a:r>
            <a:r>
              <a:rPr lang="nb-NO" sz="2000" dirty="0"/>
              <a:t>: Gradvise endringer i dybde/hastighet som skjer over en betydelig avstand der bunnfriksjon er viktig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Hurtig varierende strømning</a:t>
            </a:r>
            <a:r>
              <a:rPr lang="nb-NO" sz="2000" dirty="0"/>
              <a:t>: Raske endringer i dybde/hastighet som skjer over korte avstander der strømningen veksler mellom overkritisk og underkritisk og bunnfriksjon er mindre viktig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Overløp og vannstandssprang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56F52E6-A1AD-49A8-91DE-BFA8CF8B3799}"/>
              </a:ext>
            </a:extLst>
          </p:cNvPr>
          <p:cNvSpPr/>
          <p:nvPr/>
        </p:nvSpPr>
        <p:spPr>
          <a:xfrm>
            <a:off x="7459579" y="3340303"/>
            <a:ext cx="3465095" cy="1207634"/>
          </a:xfrm>
          <a:custGeom>
            <a:avLst/>
            <a:gdLst>
              <a:gd name="connsiteX0" fmla="*/ 3465095 w 3465095"/>
              <a:gd name="connsiteY0" fmla="*/ 269171 h 1207634"/>
              <a:gd name="connsiteX1" fmla="*/ 2919663 w 3465095"/>
              <a:gd name="connsiteY1" fmla="*/ 12497 h 1207634"/>
              <a:gd name="connsiteX2" fmla="*/ 1307432 w 3465095"/>
              <a:gd name="connsiteY2" fmla="*/ 164897 h 1207634"/>
              <a:gd name="connsiteX3" fmla="*/ 0 w 3465095"/>
              <a:gd name="connsiteY3" fmla="*/ 1207634 h 120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5095" h="1207634">
                <a:moveTo>
                  <a:pt x="3465095" y="269171"/>
                </a:moveTo>
                <a:cubicBezTo>
                  <a:pt x="3372184" y="149523"/>
                  <a:pt x="3279273" y="29876"/>
                  <a:pt x="2919663" y="12497"/>
                </a:cubicBezTo>
                <a:cubicBezTo>
                  <a:pt x="2560053" y="-4882"/>
                  <a:pt x="1794042" y="-34292"/>
                  <a:pt x="1307432" y="164897"/>
                </a:cubicBezTo>
                <a:cubicBezTo>
                  <a:pt x="820822" y="364086"/>
                  <a:pt x="410411" y="785860"/>
                  <a:pt x="0" y="1207634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87BF643-DC58-4C45-A66E-403296E6CF4D}"/>
              </a:ext>
            </a:extLst>
          </p:cNvPr>
          <p:cNvSpPr/>
          <p:nvPr/>
        </p:nvSpPr>
        <p:spPr>
          <a:xfrm>
            <a:off x="9210999" y="2849186"/>
            <a:ext cx="406243" cy="2364498"/>
          </a:xfrm>
          <a:custGeom>
            <a:avLst/>
            <a:gdLst>
              <a:gd name="connsiteX0" fmla="*/ 406243 w 406243"/>
              <a:gd name="connsiteY0" fmla="*/ 30372 h 2364498"/>
              <a:gd name="connsiteX1" fmla="*/ 29254 w 406243"/>
              <a:gd name="connsiteY1" fmla="*/ 166730 h 2364498"/>
              <a:gd name="connsiteX2" fmla="*/ 61338 w 406243"/>
              <a:gd name="connsiteY2" fmla="*/ 1313740 h 2364498"/>
              <a:gd name="connsiteX3" fmla="*/ 350096 w 406243"/>
              <a:gd name="connsiteY3" fmla="*/ 1923340 h 2364498"/>
              <a:gd name="connsiteX4" fmla="*/ 189675 w 406243"/>
              <a:gd name="connsiteY4" fmla="*/ 2364498 h 23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243" h="2364498">
                <a:moveTo>
                  <a:pt x="406243" y="30372"/>
                </a:moveTo>
                <a:cubicBezTo>
                  <a:pt x="246490" y="-8397"/>
                  <a:pt x="86738" y="-47165"/>
                  <a:pt x="29254" y="166730"/>
                </a:cubicBezTo>
                <a:cubicBezTo>
                  <a:pt x="-28230" y="380625"/>
                  <a:pt x="7864" y="1020972"/>
                  <a:pt x="61338" y="1313740"/>
                </a:cubicBezTo>
                <a:cubicBezTo>
                  <a:pt x="114812" y="1606508"/>
                  <a:pt x="328707" y="1748214"/>
                  <a:pt x="350096" y="1923340"/>
                </a:cubicBezTo>
                <a:cubicBezTo>
                  <a:pt x="371485" y="2098466"/>
                  <a:pt x="280580" y="2231482"/>
                  <a:pt x="189675" y="2364498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FA280A-23EA-43FA-9BB2-B0CA4CE9BC03}"/>
              </a:ext>
            </a:extLst>
          </p:cNvPr>
          <p:cNvSpPr/>
          <p:nvPr/>
        </p:nvSpPr>
        <p:spPr>
          <a:xfrm>
            <a:off x="9624000" y="2565000"/>
            <a:ext cx="892800" cy="61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5AACAD-FA7B-4FA0-ABAF-44AA58160544}"/>
              </a:ext>
            </a:extLst>
          </p:cNvPr>
          <p:cNvSpPr/>
          <p:nvPr/>
        </p:nvSpPr>
        <p:spPr>
          <a:xfrm>
            <a:off x="9642000" y="3612146"/>
            <a:ext cx="864000" cy="61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B7FAA1-1E18-4360-A39F-832D7ABDF272}"/>
              </a:ext>
            </a:extLst>
          </p:cNvPr>
          <p:cNvSpPr/>
          <p:nvPr/>
        </p:nvSpPr>
        <p:spPr>
          <a:xfrm>
            <a:off x="10681882" y="3602214"/>
            <a:ext cx="1008000" cy="6120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D758C4B-2803-4E72-98A1-D8546024A729}"/>
              </a:ext>
            </a:extLst>
          </p:cNvPr>
          <p:cNvSpPr/>
          <p:nvPr/>
        </p:nvSpPr>
        <p:spPr>
          <a:xfrm>
            <a:off x="5676226" y="1458706"/>
            <a:ext cx="379091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TPS200: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Uniform strømning (dybde/volumstrøm)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Overkritisk og underkritisk strømning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Vannstandssprang</a:t>
            </a:r>
          </a:p>
          <a:p>
            <a:r>
              <a:rPr lang="nb-NO" sz="1400" dirty="0">
                <a:solidFill>
                  <a:srgbClr val="0070C0"/>
                </a:solidFill>
              </a:rPr>
              <a:t>THT300: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Vannlinjeberegninger (gradvis varierende)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A88CEED-5269-49A9-AD23-C08C34104BA1}"/>
              </a:ext>
            </a:extLst>
          </p:cNvPr>
          <p:cNvSpPr/>
          <p:nvPr/>
        </p:nvSpPr>
        <p:spPr>
          <a:xfrm>
            <a:off x="8414084" y="4235116"/>
            <a:ext cx="1630858" cy="762000"/>
          </a:xfrm>
          <a:custGeom>
            <a:avLst/>
            <a:gdLst>
              <a:gd name="connsiteX0" fmla="*/ 1628274 w 1630858"/>
              <a:gd name="connsiteY0" fmla="*/ 0 h 762000"/>
              <a:gd name="connsiteX1" fmla="*/ 1515979 w 1630858"/>
              <a:gd name="connsiteY1" fmla="*/ 529389 h 762000"/>
              <a:gd name="connsiteX2" fmla="*/ 882316 w 1630858"/>
              <a:gd name="connsiteY2" fmla="*/ 681789 h 762000"/>
              <a:gd name="connsiteX3" fmla="*/ 0 w 1630858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0858" h="762000">
                <a:moveTo>
                  <a:pt x="1628274" y="0"/>
                </a:moveTo>
                <a:cubicBezTo>
                  <a:pt x="1634289" y="207879"/>
                  <a:pt x="1640305" y="415758"/>
                  <a:pt x="1515979" y="529389"/>
                </a:cubicBezTo>
                <a:cubicBezTo>
                  <a:pt x="1391653" y="643020"/>
                  <a:pt x="1134979" y="643020"/>
                  <a:pt x="882316" y="681789"/>
                </a:cubicBezTo>
                <a:cubicBezTo>
                  <a:pt x="629653" y="720558"/>
                  <a:pt x="314826" y="741279"/>
                  <a:pt x="0" y="76200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D0BCED-5772-4257-B813-B228E8C8483D}"/>
              </a:ext>
            </a:extLst>
          </p:cNvPr>
          <p:cNvSpPr txBox="1"/>
          <p:nvPr/>
        </p:nvSpPr>
        <p:spPr>
          <a:xfrm>
            <a:off x="6613343" y="5932581"/>
            <a:ext cx="1804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Overløp (slak til bratt, underkritisk til overkritisk)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8DEFFF-6A16-4374-B054-64E3E0193C20}"/>
              </a:ext>
            </a:extLst>
          </p:cNvPr>
          <p:cNvSpPr txBox="1"/>
          <p:nvPr/>
        </p:nvSpPr>
        <p:spPr>
          <a:xfrm>
            <a:off x="7104000" y="6398058"/>
            <a:ext cx="2178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Vannstandssprang (bratt til slak, overkritisk til underkritisk)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EA50BCC-6B81-48A2-A17E-5A7B20CCF163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7515630" y="5442750"/>
            <a:ext cx="524370" cy="489831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ED73CB3-CB1C-414D-9A2E-1B76F0CB687C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8193500" y="6276419"/>
            <a:ext cx="1220620" cy="121639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AAEEA91-4588-4ACB-B520-0886C40C330C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10848000" y="4214214"/>
            <a:ext cx="337882" cy="1718367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0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Terminologi: Prismatisk kanal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lassholder for innhold 1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ligger oppstrøms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Prismatisk kanal:</a:t>
                </a:r>
              </a:p>
              <a:p>
                <a:pPr lvl="1"/>
                <a:r>
                  <a:rPr lang="nb-NO" dirty="0"/>
                  <a:t>Samme </a:t>
                </a:r>
                <a:r>
                  <a:rPr lang="nb-NO" dirty="0" err="1"/>
                  <a:t>tverrsnittsform</a:t>
                </a:r>
                <a:r>
                  <a:rPr lang="nb-NO" dirty="0"/>
                  <a:t> langs hele kanalen</a:t>
                </a:r>
              </a:p>
              <a:p>
                <a:pPr lvl="1"/>
                <a:r>
                  <a:rPr lang="nb-NO" dirty="0"/>
                  <a:t>Konstant bunnhelning</a:t>
                </a:r>
              </a:p>
              <a:p>
                <a:pPr lvl="1"/>
                <a:r>
                  <a:rPr lang="nb-NO" dirty="0"/>
                  <a:t>Kanalen svinger ikke</a:t>
                </a:r>
              </a:p>
              <a:p>
                <a:r>
                  <a:rPr lang="nb-NO" dirty="0"/>
                  <a:t>Motsatt: Ikke-prismatisk kanal</a:t>
                </a:r>
              </a:p>
              <a:p>
                <a:endParaRPr lang="nb-NO" dirty="0"/>
              </a:p>
              <a:p>
                <a:r>
                  <a:rPr lang="nb-NO" dirty="0"/>
                  <a:t>I TPS200 jobber vi stort sett med prismatiske kanaler</a:t>
                </a:r>
              </a:p>
            </p:txBody>
          </p:sp>
        </mc:Choice>
        <mc:Fallback xmlns="">
          <p:sp>
            <p:nvSpPr>
              <p:cNvPr id="15" name="Plassholder for innhold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b="-10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/>
              <p:cNvSpPr/>
              <p:nvPr/>
            </p:nvSpPr>
            <p:spPr>
              <a:xfrm>
                <a:off x="6951834" y="1357691"/>
                <a:ext cx="4719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Rektangel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834" y="1357691"/>
                <a:ext cx="471988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ktangel 23"/>
              <p:cNvSpPr/>
              <p:nvPr/>
            </p:nvSpPr>
            <p:spPr>
              <a:xfrm>
                <a:off x="10435724" y="1366379"/>
                <a:ext cx="4773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Rektangel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5724" y="1366379"/>
                <a:ext cx="47731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rapes 1"/>
          <p:cNvSpPr/>
          <p:nvPr/>
        </p:nvSpPr>
        <p:spPr>
          <a:xfrm rot="10800000">
            <a:off x="6431828" y="2058001"/>
            <a:ext cx="1512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" name="Rett linje 4"/>
          <p:cNvCxnSpPr/>
          <p:nvPr/>
        </p:nvCxnSpPr>
        <p:spPr>
          <a:xfrm>
            <a:off x="6339943" y="1727023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 flipH="1">
            <a:off x="7635944" y="1735710"/>
            <a:ext cx="399769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6699943" y="3138001"/>
            <a:ext cx="93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rapes 27"/>
          <p:cNvSpPr/>
          <p:nvPr/>
        </p:nvSpPr>
        <p:spPr>
          <a:xfrm rot="10800000">
            <a:off x="9859724" y="2058002"/>
            <a:ext cx="1512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Rett linje 28"/>
          <p:cNvCxnSpPr/>
          <p:nvPr/>
        </p:nvCxnSpPr>
        <p:spPr>
          <a:xfrm>
            <a:off x="9767839" y="1727024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Rett linje 35"/>
          <p:cNvCxnSpPr/>
          <p:nvPr/>
        </p:nvCxnSpPr>
        <p:spPr>
          <a:xfrm flipH="1">
            <a:off x="11063840" y="1735711"/>
            <a:ext cx="399769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36"/>
          <p:cNvCxnSpPr/>
          <p:nvPr/>
        </p:nvCxnSpPr>
        <p:spPr>
          <a:xfrm>
            <a:off x="10127839" y="3138002"/>
            <a:ext cx="93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ktangel 37"/>
              <p:cNvSpPr/>
              <p:nvPr/>
            </p:nvSpPr>
            <p:spPr>
              <a:xfrm>
                <a:off x="6951834" y="4132690"/>
                <a:ext cx="4719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Rektangel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834" y="4132690"/>
                <a:ext cx="47198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ktangel 38"/>
              <p:cNvSpPr/>
              <p:nvPr/>
            </p:nvSpPr>
            <p:spPr>
              <a:xfrm>
                <a:off x="10464503" y="4177426"/>
                <a:ext cx="4773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9" name="Rektangel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4503" y="4177426"/>
                <a:ext cx="47731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rapes 39"/>
          <p:cNvSpPr/>
          <p:nvPr/>
        </p:nvSpPr>
        <p:spPr>
          <a:xfrm rot="10800000">
            <a:off x="6431828" y="4833000"/>
            <a:ext cx="1512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1" name="Rett linje 40"/>
          <p:cNvCxnSpPr/>
          <p:nvPr/>
        </p:nvCxnSpPr>
        <p:spPr>
          <a:xfrm>
            <a:off x="6339943" y="4502022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ett linje 41"/>
          <p:cNvCxnSpPr/>
          <p:nvPr/>
        </p:nvCxnSpPr>
        <p:spPr>
          <a:xfrm flipH="1">
            <a:off x="7635944" y="4510709"/>
            <a:ext cx="399769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ett linje 42"/>
          <p:cNvCxnSpPr/>
          <p:nvPr/>
        </p:nvCxnSpPr>
        <p:spPr>
          <a:xfrm>
            <a:off x="6699943" y="5913000"/>
            <a:ext cx="93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Trapes 43"/>
          <p:cNvSpPr/>
          <p:nvPr/>
        </p:nvSpPr>
        <p:spPr>
          <a:xfrm rot="10800000">
            <a:off x="9629698" y="5050089"/>
            <a:ext cx="2019879" cy="862911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5" name="Rett linje 44"/>
          <p:cNvCxnSpPr/>
          <p:nvPr/>
        </p:nvCxnSpPr>
        <p:spPr>
          <a:xfrm>
            <a:off x="9485698" y="4502024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ett linje 45"/>
          <p:cNvCxnSpPr/>
          <p:nvPr/>
        </p:nvCxnSpPr>
        <p:spPr>
          <a:xfrm flipH="1">
            <a:off x="11409814" y="4510711"/>
            <a:ext cx="399769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Rett linje 46"/>
          <p:cNvCxnSpPr/>
          <p:nvPr/>
        </p:nvCxnSpPr>
        <p:spPr>
          <a:xfrm>
            <a:off x="9845698" y="5913002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92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0E267F-E39F-4BD1-8112-D76C04D3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dybde skal vi bruke i beregningene?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Husk at hastigheten her er vinkelrett på strømningstverrsnittet – dvs. vi skal strengt tatt bruke dybder målt vinkelrett på bunnen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dirty="0"/>
                  <a:t>) i beregningen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For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r>
                  <a:rPr lang="nb-NO" dirty="0"/>
                  <a:t> 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≈1</m:t>
                        </m:r>
                      </m:e>
                    </m:func>
                  </m:oMath>
                </a14:m>
                <a:r>
                  <a:rPr lang="nb-NO" dirty="0"/>
                  <a:t> og dermed blir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nb-NO" dirty="0"/>
                  <a:t> er en meget bratt kanal og vi kan derfor nesten alltid neglisjere forskjellen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nb-NO" b="0" dirty="0"/>
              </a:p>
              <a:p>
                <a:pPr lvl="1"/>
                <a:r>
                  <a:rPr lang="nb-NO" dirty="0"/>
                  <a:t>Gjelder også energilikningen!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3933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ktangel 5">
            <a:extLst>
              <a:ext uri="{FF2B5EF4-FFF2-40B4-BE49-F238E27FC236}">
                <a16:creationId xmlns:a16="http://schemas.microsoft.com/office/drawing/2014/main" id="{53CC5C43-4948-4774-9B80-4DD93DD15C4B}"/>
              </a:ext>
            </a:extLst>
          </p:cNvPr>
          <p:cNvSpPr/>
          <p:nvPr/>
        </p:nvSpPr>
        <p:spPr>
          <a:xfrm rot="1382298">
            <a:off x="9066281" y="2120315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Rett linje 32">
            <a:extLst>
              <a:ext uri="{FF2B5EF4-FFF2-40B4-BE49-F238E27FC236}">
                <a16:creationId xmlns:a16="http://schemas.microsoft.com/office/drawing/2014/main" id="{ED7164DF-3D04-40DC-8243-05D3D09A346A}"/>
              </a:ext>
            </a:extLst>
          </p:cNvPr>
          <p:cNvCxnSpPr>
            <a:cxnSpLocks/>
            <a:stCxn id="20" idx="3"/>
            <a:endCxn id="20" idx="2"/>
          </p:cNvCxnSpPr>
          <p:nvPr/>
        </p:nvCxnSpPr>
        <p:spPr>
          <a:xfrm>
            <a:off x="9071632" y="2094058"/>
            <a:ext cx="2451529" cy="10425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pilkobling 15">
            <a:extLst>
              <a:ext uri="{FF2B5EF4-FFF2-40B4-BE49-F238E27FC236}">
                <a16:creationId xmlns:a16="http://schemas.microsoft.com/office/drawing/2014/main" id="{19EBECBA-31EB-407C-AA31-1E767F807CF2}"/>
              </a:ext>
            </a:extLst>
          </p:cNvPr>
          <p:cNvCxnSpPr>
            <a:cxnSpLocks/>
          </p:cNvCxnSpPr>
          <p:nvPr/>
        </p:nvCxnSpPr>
        <p:spPr>
          <a:xfrm rot="274243">
            <a:off x="9311457" y="194645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716E61-9AC0-4A02-9D0E-130BC42C5EB6}"/>
                  </a:ext>
                </a:extLst>
              </p:cNvPr>
              <p:cNvSpPr txBox="1"/>
              <p:nvPr/>
            </p:nvSpPr>
            <p:spPr>
              <a:xfrm>
                <a:off x="9236355" y="2481999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716E61-9AC0-4A02-9D0E-130BC42C5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355" y="2481999"/>
                <a:ext cx="402454" cy="369332"/>
              </a:xfrm>
              <a:prstGeom prst="rect">
                <a:avLst/>
              </a:prstGeom>
              <a:blipFill>
                <a:blip r:embed="rId3"/>
                <a:stretch>
                  <a:fillRect r="-24242" b="-16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37098BB-B900-4F7D-BA7D-0EA42146C80E}"/>
              </a:ext>
            </a:extLst>
          </p:cNvPr>
          <p:cNvCxnSpPr/>
          <p:nvPr/>
        </p:nvCxnSpPr>
        <p:spPr>
          <a:xfrm>
            <a:off x="10181501" y="2017648"/>
            <a:ext cx="0" cy="540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C3421CC-1354-49E0-8DEB-809014D1BEB9}"/>
              </a:ext>
            </a:extLst>
          </p:cNvPr>
          <p:cNvCxnSpPr>
            <a:cxnSpLocks/>
          </p:cNvCxnSpPr>
          <p:nvPr/>
        </p:nvCxnSpPr>
        <p:spPr>
          <a:xfrm flipH="1">
            <a:off x="10253501" y="2106524"/>
            <a:ext cx="216000" cy="4911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86CF9D2-C204-425B-838C-FACE5EDDF493}"/>
                  </a:ext>
                </a:extLst>
              </p:cNvPr>
              <p:cNvSpPr/>
              <p:nvPr/>
            </p:nvSpPr>
            <p:spPr>
              <a:xfrm>
                <a:off x="10315573" y="2192853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86CF9D2-C204-425B-838C-FACE5EDDF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573" y="2192853"/>
                <a:ext cx="437940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5C9A193-3ED1-4766-9615-8B5E4C0F54B4}"/>
                  </a:ext>
                </a:extLst>
              </p:cNvPr>
              <p:cNvSpPr/>
              <p:nvPr/>
            </p:nvSpPr>
            <p:spPr>
              <a:xfrm>
                <a:off x="9870816" y="2070697"/>
                <a:ext cx="3826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5C9A193-3ED1-4766-9615-8B5E4C0F54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816" y="2070697"/>
                <a:ext cx="382605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>
            <a:extLst>
              <a:ext uri="{FF2B5EF4-FFF2-40B4-BE49-F238E27FC236}">
                <a16:creationId xmlns:a16="http://schemas.microsoft.com/office/drawing/2014/main" id="{7B039624-A4F4-42E9-95D1-D48D573B3959}"/>
              </a:ext>
            </a:extLst>
          </p:cNvPr>
          <p:cNvSpPr/>
          <p:nvPr/>
        </p:nvSpPr>
        <p:spPr>
          <a:xfrm rot="17658514">
            <a:off x="9796220" y="2214098"/>
            <a:ext cx="914400" cy="914400"/>
          </a:xfrm>
          <a:prstGeom prst="arc">
            <a:avLst>
              <a:gd name="adj1" fmla="val 19631089"/>
              <a:gd name="adj2" fmla="val 2131552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34C963E-0FEE-4542-B134-B15DF1D72E42}"/>
              </a:ext>
            </a:extLst>
          </p:cNvPr>
          <p:cNvCxnSpPr/>
          <p:nvPr/>
        </p:nvCxnSpPr>
        <p:spPr>
          <a:xfrm flipH="1">
            <a:off x="10253420" y="1929467"/>
            <a:ext cx="144861" cy="42265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A6A8909-6854-4D5A-8A81-C39076992DB1}"/>
                  </a:ext>
                </a:extLst>
              </p:cNvPr>
              <p:cNvSpPr/>
              <p:nvPr/>
            </p:nvSpPr>
            <p:spPr>
              <a:xfrm>
                <a:off x="10262721" y="1567630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A6A8909-6854-4D5A-8A81-C39076992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2721" y="1567630"/>
                <a:ext cx="38536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181F5CA-2740-458D-AD53-079015174147}"/>
              </a:ext>
            </a:extLst>
          </p:cNvPr>
          <p:cNvCxnSpPr/>
          <p:nvPr/>
        </p:nvCxnSpPr>
        <p:spPr>
          <a:xfrm flipH="1">
            <a:off x="9720547" y="3035684"/>
            <a:ext cx="15623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40">
            <a:extLst>
              <a:ext uri="{FF2B5EF4-FFF2-40B4-BE49-F238E27FC236}">
                <a16:creationId xmlns:a16="http://schemas.microsoft.com/office/drawing/2014/main" id="{1702AF1B-1A9A-48F6-860B-04A116681946}"/>
              </a:ext>
            </a:extLst>
          </p:cNvPr>
          <p:cNvSpPr/>
          <p:nvPr/>
        </p:nvSpPr>
        <p:spPr>
          <a:xfrm rot="12596172">
            <a:off x="9962943" y="2348490"/>
            <a:ext cx="1077605" cy="1077605"/>
          </a:xfrm>
          <a:prstGeom prst="arc">
            <a:avLst>
              <a:gd name="adj1" fmla="val 18869595"/>
              <a:gd name="adj2" fmla="val 69135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B0D33B2-A24E-49A0-B9F3-FB35C63A571B}"/>
                  </a:ext>
                </a:extLst>
              </p:cNvPr>
              <p:cNvSpPr/>
              <p:nvPr/>
            </p:nvSpPr>
            <p:spPr>
              <a:xfrm>
                <a:off x="10060739" y="2643867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B0D33B2-A24E-49A0-B9F3-FB35C63A5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0739" y="2643867"/>
                <a:ext cx="38536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8B64614-C211-4613-98B6-12F61EF14A10}"/>
              </a:ext>
            </a:extLst>
          </p:cNvPr>
          <p:cNvCxnSpPr>
            <a:cxnSpLocks/>
          </p:cNvCxnSpPr>
          <p:nvPr/>
        </p:nvCxnSpPr>
        <p:spPr>
          <a:xfrm>
            <a:off x="9716323" y="2363341"/>
            <a:ext cx="0" cy="672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40FFEB6-C8D0-460E-B9FE-66124187258A}"/>
                  </a:ext>
                </a:extLst>
              </p:cNvPr>
              <p:cNvSpPr txBox="1"/>
              <p:nvPr/>
            </p:nvSpPr>
            <p:spPr>
              <a:xfrm>
                <a:off x="10244874" y="3008758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40FFEB6-C8D0-460E-B9FE-661241872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874" y="3008758"/>
                <a:ext cx="402454" cy="369332"/>
              </a:xfrm>
              <a:prstGeom prst="rect">
                <a:avLst/>
              </a:prstGeom>
              <a:blipFill>
                <a:blip r:embed="rId8"/>
                <a:stretch>
                  <a:fillRect r="-30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7964E05-67F9-4428-B5C7-A2F241231551}"/>
                  </a:ext>
                </a:extLst>
              </p:cNvPr>
              <p:cNvSpPr txBox="1"/>
              <p:nvPr/>
            </p:nvSpPr>
            <p:spPr>
              <a:xfrm>
                <a:off x="6240000" y="2205000"/>
                <a:ext cx="26963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/>
                  <a:t>Bunnhelning definert som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nb-NO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dirty="0"/>
                  <a:t>Vi har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7964E05-67F9-4428-B5C7-A2F241231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00" y="2205000"/>
                <a:ext cx="2696358" cy="923330"/>
              </a:xfrm>
              <a:prstGeom prst="rect">
                <a:avLst/>
              </a:prstGeom>
              <a:blipFill>
                <a:blip r:embed="rId9"/>
                <a:stretch>
                  <a:fillRect l="-1584" t="-3974" b="-99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Content Placeholder 4">
            <a:extLst>
              <a:ext uri="{FF2B5EF4-FFF2-40B4-BE49-F238E27FC236}">
                <a16:creationId xmlns:a16="http://schemas.microsoft.com/office/drawing/2014/main" id="{DB7DF744-2801-42EE-A800-7064F769D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747" y="3489831"/>
            <a:ext cx="2811875" cy="313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821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for kanalstrømning uttrykt ved dybder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Hvor skal vi legge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i kanalstrømning?</a:t>
                </a:r>
              </a:p>
              <a:p>
                <a:r>
                  <a:rPr lang="nb-NO" dirty="0"/>
                  <a:t>Det lønner seg å legge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 på bunnen fordi hydrostatisk trykkfordeling da gir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Altså, trykkhøyden på bunnen er lik vanndybden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vi får energilikningen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13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4" descr="Comparison between closed-conduit flow and open-channel flow">
            <a:extLst>
              <a:ext uri="{FF2B5EF4-FFF2-40B4-BE49-F238E27FC236}">
                <a16:creationId xmlns:a16="http://schemas.microsoft.com/office/drawing/2014/main" id="{A56F003B-CC3F-4E65-B6FC-ECAD42231C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730" y="3355604"/>
            <a:ext cx="3657600" cy="32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5">
            <a:extLst>
              <a:ext uri="{FF2B5EF4-FFF2-40B4-BE49-F238E27FC236}">
                <a16:creationId xmlns:a16="http://schemas.microsoft.com/office/drawing/2014/main" id="{10C5F322-9026-4293-94AC-878126464619}"/>
              </a:ext>
            </a:extLst>
          </p:cNvPr>
          <p:cNvSpPr/>
          <p:nvPr/>
        </p:nvSpPr>
        <p:spPr>
          <a:xfrm rot="1382298">
            <a:off x="9402650" y="1913714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32">
            <a:extLst>
              <a:ext uri="{FF2B5EF4-FFF2-40B4-BE49-F238E27FC236}">
                <a16:creationId xmlns:a16="http://schemas.microsoft.com/office/drawing/2014/main" id="{45DD6786-58B1-4E15-84C7-9CFC2A7D253E}"/>
              </a:ext>
            </a:extLst>
          </p:cNvPr>
          <p:cNvCxnSpPr>
            <a:cxnSpLocks/>
            <a:stCxn id="7" idx="3"/>
            <a:endCxn id="7" idx="2"/>
          </p:cNvCxnSpPr>
          <p:nvPr/>
        </p:nvCxnSpPr>
        <p:spPr>
          <a:xfrm>
            <a:off x="9408001" y="1887457"/>
            <a:ext cx="2451529" cy="10425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pilkobling 15">
            <a:extLst>
              <a:ext uri="{FF2B5EF4-FFF2-40B4-BE49-F238E27FC236}">
                <a16:creationId xmlns:a16="http://schemas.microsoft.com/office/drawing/2014/main" id="{95D14175-24B2-4B27-87D6-3470281D7EDD}"/>
              </a:ext>
            </a:extLst>
          </p:cNvPr>
          <p:cNvCxnSpPr>
            <a:cxnSpLocks/>
          </p:cNvCxnSpPr>
          <p:nvPr/>
        </p:nvCxnSpPr>
        <p:spPr>
          <a:xfrm rot="274243">
            <a:off x="9647826" y="173985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0319A8-D2AD-499C-9284-20EB935F0F53}"/>
                  </a:ext>
                </a:extLst>
              </p:cNvPr>
              <p:cNvSpPr txBox="1"/>
              <p:nvPr/>
            </p:nvSpPr>
            <p:spPr>
              <a:xfrm>
                <a:off x="9572724" y="2275398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0319A8-D2AD-499C-9284-20EB935F0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2724" y="2275398"/>
                <a:ext cx="402454" cy="369332"/>
              </a:xfrm>
              <a:prstGeom prst="rect">
                <a:avLst/>
              </a:prstGeom>
              <a:blipFill>
                <a:blip r:embed="rId4"/>
                <a:stretch>
                  <a:fillRect r="-24242" b="-16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4E4505-D005-4E69-805B-66BAF3800601}"/>
              </a:ext>
            </a:extLst>
          </p:cNvPr>
          <p:cNvCxnSpPr/>
          <p:nvPr/>
        </p:nvCxnSpPr>
        <p:spPr>
          <a:xfrm>
            <a:off x="10517870" y="1811047"/>
            <a:ext cx="0" cy="540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73B720-D2FD-43AB-97E6-54C63849C456}"/>
              </a:ext>
            </a:extLst>
          </p:cNvPr>
          <p:cNvCxnSpPr>
            <a:cxnSpLocks/>
          </p:cNvCxnSpPr>
          <p:nvPr/>
        </p:nvCxnSpPr>
        <p:spPr>
          <a:xfrm flipH="1">
            <a:off x="10589870" y="1899923"/>
            <a:ext cx="216000" cy="4911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62162C1-0C1A-498D-B7AA-77CB84B558E1}"/>
                  </a:ext>
                </a:extLst>
              </p:cNvPr>
              <p:cNvSpPr/>
              <p:nvPr/>
            </p:nvSpPr>
            <p:spPr>
              <a:xfrm>
                <a:off x="10651942" y="1986252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62162C1-0C1A-498D-B7AA-77CB84B55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942" y="1986252"/>
                <a:ext cx="437940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4B31373-C849-465C-AA95-493806E7B604}"/>
                  </a:ext>
                </a:extLst>
              </p:cNvPr>
              <p:cNvSpPr/>
              <p:nvPr/>
            </p:nvSpPr>
            <p:spPr>
              <a:xfrm>
                <a:off x="10207185" y="1864096"/>
                <a:ext cx="3826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4B31373-C849-465C-AA95-493806E7B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185" y="1864096"/>
                <a:ext cx="38260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>
            <a:extLst>
              <a:ext uri="{FF2B5EF4-FFF2-40B4-BE49-F238E27FC236}">
                <a16:creationId xmlns:a16="http://schemas.microsoft.com/office/drawing/2014/main" id="{753535DF-A86E-44E6-BD99-5CDA45C226DD}"/>
              </a:ext>
            </a:extLst>
          </p:cNvPr>
          <p:cNvSpPr/>
          <p:nvPr/>
        </p:nvSpPr>
        <p:spPr>
          <a:xfrm rot="17658514">
            <a:off x="10132589" y="2007497"/>
            <a:ext cx="914400" cy="914400"/>
          </a:xfrm>
          <a:prstGeom prst="arc">
            <a:avLst>
              <a:gd name="adj1" fmla="val 19631089"/>
              <a:gd name="adj2" fmla="val 2131552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B0D05B-DFE0-4730-B508-A0BA234E547E}"/>
              </a:ext>
            </a:extLst>
          </p:cNvPr>
          <p:cNvCxnSpPr/>
          <p:nvPr/>
        </p:nvCxnSpPr>
        <p:spPr>
          <a:xfrm flipH="1">
            <a:off x="10589789" y="1722866"/>
            <a:ext cx="144861" cy="42265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06B088F-9A2C-404B-B42F-BF2F3253848E}"/>
                  </a:ext>
                </a:extLst>
              </p:cNvPr>
              <p:cNvSpPr/>
              <p:nvPr/>
            </p:nvSpPr>
            <p:spPr>
              <a:xfrm>
                <a:off x="10599090" y="1361029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06B088F-9A2C-404B-B42F-BF2F32538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9090" y="1361029"/>
                <a:ext cx="38536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FA841F-E006-4BAA-89A2-2D63CC1E4A26}"/>
              </a:ext>
            </a:extLst>
          </p:cNvPr>
          <p:cNvCxnSpPr/>
          <p:nvPr/>
        </p:nvCxnSpPr>
        <p:spPr>
          <a:xfrm flipH="1">
            <a:off x="10056916" y="2829083"/>
            <a:ext cx="15623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331154-FA45-4516-8E4E-4DF562FF8CFC}"/>
                  </a:ext>
                </a:extLst>
              </p:cNvPr>
              <p:cNvSpPr/>
              <p:nvPr/>
            </p:nvSpPr>
            <p:spPr>
              <a:xfrm>
                <a:off x="10397108" y="2437266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331154-FA45-4516-8E4E-4DF562FF8C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7108" y="2437266"/>
                <a:ext cx="38536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624902-714B-4ED1-821B-B1ECB3896D99}"/>
              </a:ext>
            </a:extLst>
          </p:cNvPr>
          <p:cNvCxnSpPr>
            <a:cxnSpLocks/>
          </p:cNvCxnSpPr>
          <p:nvPr/>
        </p:nvCxnSpPr>
        <p:spPr>
          <a:xfrm>
            <a:off x="10052692" y="2156740"/>
            <a:ext cx="0" cy="672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950656-DE58-4D0F-B811-E45C4B4A9478}"/>
                  </a:ext>
                </a:extLst>
              </p:cNvPr>
              <p:cNvSpPr txBox="1"/>
              <p:nvPr/>
            </p:nvSpPr>
            <p:spPr>
              <a:xfrm>
                <a:off x="10581243" y="2802157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950656-DE58-4D0F-B811-E45C4B4A9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243" y="2802157"/>
                <a:ext cx="402454" cy="369332"/>
              </a:xfrm>
              <a:prstGeom prst="rect">
                <a:avLst/>
              </a:prstGeom>
              <a:blipFill>
                <a:blip r:embed="rId9"/>
                <a:stretch>
                  <a:fillRect r="-30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BA6FA2-F8F4-451B-A3DF-47E17A0391B3}"/>
                  </a:ext>
                </a:extLst>
              </p:cNvPr>
              <p:cNvSpPr txBox="1"/>
              <p:nvPr/>
            </p:nvSpPr>
            <p:spPr>
              <a:xfrm>
                <a:off x="6625153" y="2021778"/>
                <a:ext cx="285796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Husk: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r>
                  <a:rPr lang="nb-NO" sz="1400" dirty="0"/>
                  <a:t> kan vi erstatte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1400" dirty="0"/>
                  <a:t> (riktig) med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sz="1400" dirty="0"/>
                  <a:t> (meget god tilnærming)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BA6FA2-F8F4-451B-A3DF-47E17A039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153" y="2021778"/>
                <a:ext cx="2857963" cy="738664"/>
              </a:xfrm>
              <a:prstGeom prst="rect">
                <a:avLst/>
              </a:prstGeom>
              <a:blipFill>
                <a:blip r:embed="rId10"/>
                <a:stretch>
                  <a:fillRect l="-640" t="-38843" r="-1493" b="-7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/>
              <p:nvPr/>
            </p:nvSpPr>
            <p:spPr>
              <a:xfrm>
                <a:off x="1032261" y="5805000"/>
                <a:ext cx="44640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261" y="5805000"/>
                <a:ext cx="4464000" cy="7010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596D4C0-5684-424D-ACFC-039C30BA077A}"/>
              </a:ext>
            </a:extLst>
          </p:cNvPr>
          <p:cNvSpPr txBox="1"/>
          <p:nvPr/>
        </p:nvSpPr>
        <p:spPr>
          <a:xfrm>
            <a:off x="10244732" y="6277542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72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Kanalstrømning vs. rørstrømning</a:t>
            </a:r>
            <a:endParaRPr lang="en-US" dirty="0"/>
          </a:p>
        </p:txBody>
      </p:sp>
      <p:pic>
        <p:nvPicPr>
          <p:cNvPr id="1026" name="Picture 2" descr="Comparison between closed-conduit flow and open-channel flow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689676"/>
            <a:ext cx="4859831" cy="433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mparison between closed-conduit flow and open-channel flow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957" y="1699580"/>
            <a:ext cx="4848718" cy="432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BE7EE1-0BA7-44E1-A6A2-E229F77B4F28}"/>
              </a:ext>
            </a:extLst>
          </p:cNvPr>
          <p:cNvSpPr txBox="1"/>
          <p:nvPr/>
        </p:nvSpPr>
        <p:spPr>
          <a:xfrm>
            <a:off x="7104000" y="1007882"/>
            <a:ext cx="46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Legg merke til at trykklinja i kanalstrømning faller sammen med overflaten!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BA220E-DDFE-4B0D-869B-E6134EAACF1A}"/>
              </a:ext>
            </a:extLst>
          </p:cNvPr>
          <p:cNvSpPr txBox="1"/>
          <p:nvPr/>
        </p:nvSpPr>
        <p:spPr>
          <a:xfrm>
            <a:off x="4708883" y="5719313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D0CBE5-61DD-4FFB-8B0B-A2C5E4BF692B}"/>
              </a:ext>
            </a:extLst>
          </p:cNvPr>
          <p:cNvSpPr txBox="1"/>
          <p:nvPr/>
        </p:nvSpPr>
        <p:spPr>
          <a:xfrm>
            <a:off x="10607558" y="5719313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6826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</p:spPr>
            <p:txBody>
              <a:bodyPr/>
              <a:lstStyle/>
              <a:p>
                <a:r>
                  <a:rPr lang="nb-NO" dirty="0"/>
                  <a:t>Energilikningen i uniform strømning: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  <a:blipFill>
                <a:blip r:embed="rId2"/>
                <a:stretch>
                  <a:fillRect l="-2543" t="-23864" b="-363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I uniform strømning i en prismatisk kanal er vanndybdene og hastighetene konstante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. 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 fra forrige slide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Altså: I uniform strømning er energihelningen lik bunnhelningen</a:t>
                </a:r>
              </a:p>
              <a:p>
                <a:r>
                  <a:rPr lang="nb-NO" dirty="0"/>
                  <a:t>Tolkning: Vi taper energi til bunnfriksjon like fort som tyngdekraften gjør arbeid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4372" r="-3814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4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42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i uniform strømning viser kraftbalansen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Impulslikningen i strømningsretningen: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 i="0" smtClean="0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ytre</m:t>
                          </m:r>
                        </m:sub>
                      </m:sSub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Høyresiden blir 0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ytre</m:t>
                          </m:r>
                        </m:sub>
                      </m:sSub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Trykkreftene er de samme på hver side av kontrollvolumet. Står igjen med tyngde og friksjon: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tyngde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friksjon</m:t>
                          </m:r>
                        </m:sub>
                      </m:sSub>
                      <m:r>
                        <a:rPr lang="nb-NO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Altså: I uniform strømning er det balanse mellom tyngdekraften og friksjonskraften fra bunnen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814" b="-45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ktangel 5">
            <a:extLst>
              <a:ext uri="{FF2B5EF4-FFF2-40B4-BE49-F238E27FC236}">
                <a16:creationId xmlns:a16="http://schemas.microsoft.com/office/drawing/2014/main" id="{BDE0F521-D880-49E5-A938-C9660010CA26}"/>
              </a:ext>
            </a:extLst>
          </p:cNvPr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Rett linje 31">
            <a:extLst>
              <a:ext uri="{FF2B5EF4-FFF2-40B4-BE49-F238E27FC236}">
                <a16:creationId xmlns:a16="http://schemas.microsoft.com/office/drawing/2014/main" id="{7146AC51-686C-43DE-A5DF-D331306FC62A}"/>
              </a:ext>
            </a:extLst>
          </p:cNvPr>
          <p:cNvCxnSpPr>
            <a:stCxn id="19" idx="3"/>
            <a:endCxn id="19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pilkobling 16">
            <a:extLst>
              <a:ext uri="{FF2B5EF4-FFF2-40B4-BE49-F238E27FC236}">
                <a16:creationId xmlns:a16="http://schemas.microsoft.com/office/drawing/2014/main" id="{FC207005-6DD8-46E3-AB8D-1258DE026A34}"/>
              </a:ext>
            </a:extLst>
          </p:cNvPr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34">
            <a:extLst>
              <a:ext uri="{FF2B5EF4-FFF2-40B4-BE49-F238E27FC236}">
                <a16:creationId xmlns:a16="http://schemas.microsoft.com/office/drawing/2014/main" id="{351D41E2-EA7F-48EA-AEDF-5200504DBE6E}"/>
              </a:ext>
            </a:extLst>
          </p:cNvPr>
          <p:cNvCxnSpPr>
            <a:stCxn id="19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Rett linje 35">
            <a:extLst>
              <a:ext uri="{FF2B5EF4-FFF2-40B4-BE49-F238E27FC236}">
                <a16:creationId xmlns:a16="http://schemas.microsoft.com/office/drawing/2014/main" id="{FD3BCB34-31F8-4C59-ABA7-C7E063C45330}"/>
              </a:ext>
            </a:extLst>
          </p:cNvPr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kstSylinder 37">
            <a:extLst>
              <a:ext uri="{FF2B5EF4-FFF2-40B4-BE49-F238E27FC236}">
                <a16:creationId xmlns:a16="http://schemas.microsoft.com/office/drawing/2014/main" id="{AD1182E9-F167-4178-854A-8E33C55D81B2}"/>
              </a:ext>
            </a:extLst>
          </p:cNvPr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25" name="Rektangel 5">
            <a:extLst>
              <a:ext uri="{FF2B5EF4-FFF2-40B4-BE49-F238E27FC236}">
                <a16:creationId xmlns:a16="http://schemas.microsoft.com/office/drawing/2014/main" id="{EEA425E0-54DC-464B-8E96-D8E9A95AABC9}"/>
              </a:ext>
            </a:extLst>
          </p:cNvPr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linje 50">
            <a:extLst>
              <a:ext uri="{FF2B5EF4-FFF2-40B4-BE49-F238E27FC236}">
                <a16:creationId xmlns:a16="http://schemas.microsoft.com/office/drawing/2014/main" id="{32AEB93F-44D6-43A0-9C91-56B8C9DC9DE6}"/>
              </a:ext>
            </a:extLst>
          </p:cNvPr>
          <p:cNvCxnSpPr>
            <a:stCxn id="25" idx="3"/>
            <a:endCxn id="25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Rett pilkobling 51">
            <a:extLst>
              <a:ext uri="{FF2B5EF4-FFF2-40B4-BE49-F238E27FC236}">
                <a16:creationId xmlns:a16="http://schemas.microsoft.com/office/drawing/2014/main" id="{6332A1F1-9B30-434B-8AF1-48F425FD1A47}"/>
              </a:ext>
            </a:extLst>
          </p:cNvPr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tt linje 52">
            <a:extLst>
              <a:ext uri="{FF2B5EF4-FFF2-40B4-BE49-F238E27FC236}">
                <a16:creationId xmlns:a16="http://schemas.microsoft.com/office/drawing/2014/main" id="{8B3A8321-5F77-4F83-86B6-432ABCFC6D54}"/>
              </a:ext>
            </a:extLst>
          </p:cNvPr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Rett linje 55">
            <a:extLst>
              <a:ext uri="{FF2B5EF4-FFF2-40B4-BE49-F238E27FC236}">
                <a16:creationId xmlns:a16="http://schemas.microsoft.com/office/drawing/2014/main" id="{07917126-A664-492F-B87C-36EDE90037ED}"/>
              </a:ext>
            </a:extLst>
          </p:cNvPr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kstSylinder 36">
            <a:extLst>
              <a:ext uri="{FF2B5EF4-FFF2-40B4-BE49-F238E27FC236}">
                <a16:creationId xmlns:a16="http://schemas.microsoft.com/office/drawing/2014/main" id="{25E478E6-6F39-4B03-BFCE-97E91F286CB0}"/>
              </a:ext>
            </a:extLst>
          </p:cNvPr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20DE08-7BF0-422F-9281-B857B30EF279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60956E-BD6A-44C4-B109-339FE47F9029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9209A8-B2FC-4563-BB22-A58CB7A45BEF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6C9002-F9A7-413D-9C98-B80E593BF8E0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E64245C-4311-49E6-8DED-12FA48A305EF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DA20958-AE12-4A85-ADE7-0312D73F8B44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DA20958-AE12-4A85-ADE7-0312D73F8B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41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1F61-FCCE-4720-A2D8-251B5846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Uniform strømning er en viktig likevektstilstand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097B8-7AD1-4CB8-AA13-6C2D4B6DC18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Hvis en kanal er tilnærmet prismatisk over et tilstrekkelig langt strekk og har fall i strømningsretningen, vil strømningen gå mot uniform strømning</a:t>
            </a:r>
          </a:p>
          <a:p>
            <a:r>
              <a:rPr lang="nb-NO" dirty="0"/>
              <a:t>Altså en grunnleggende likevekts-tilstand i naturen som blir utgangspunkt for sammenlikning med andre strømningstilstander</a:t>
            </a:r>
          </a:p>
          <a:p>
            <a:r>
              <a:rPr lang="nb-NO" dirty="0"/>
              <a:t>Ofte en god tilnærming selv om strømningen ikke er strengt uniform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3F4F05-3C81-47AC-A36B-271FA275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210" y="3069000"/>
            <a:ext cx="5111750" cy="211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3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Beregninger for uniform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ønsker å kunne regne på uniform strømning – særlig to spørsmål er viktige:</a:t>
                </a:r>
              </a:p>
              <a:p>
                <a:pPr lvl="1"/>
                <a:r>
                  <a:rPr lang="nb-NO" dirty="0"/>
                  <a:t>For en gitt kanal med gitt bunnhelning – hvilken volumstrøm får vi ved en viss dybde?</a:t>
                </a:r>
              </a:p>
              <a:p>
                <a:pPr lvl="1"/>
                <a:r>
                  <a:rPr lang="nb-NO" dirty="0"/>
                  <a:t>For en gitt kanal med gitt bunnhelning – hvilken dybde får vi ved en viss volumstrøm?</a:t>
                </a:r>
              </a:p>
              <a:p>
                <a:r>
                  <a:rPr lang="nb-NO" dirty="0"/>
                  <a:t>Vi trenger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!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834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3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61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Vann strømmer uniformt i en rektangulær kanal utført i betong (absolutt ruhet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=1.5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Bunnhelningen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=0.0016</m:t>
                    </m:r>
                  </m:oMath>
                </a14:m>
                <a:endParaRPr lang="nb-NO" dirty="0"/>
              </a:p>
              <a:p>
                <a:r>
                  <a:rPr lang="nb-NO" dirty="0"/>
                  <a:t>Kanalens bredde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=3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nb-NO" dirty="0"/>
                  <a:t> og vanndybden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=1.8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dirty="0" err="1"/>
                  <a:t>Kin</a:t>
                </a:r>
                <a:r>
                  <a:rPr lang="nb-NO" dirty="0"/>
                  <a:t>. viskositet 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=1.14⋅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vannføringen?</a:t>
                </a: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23117A-B7EB-4F24-A0BD-B4FCE2D09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5820261" y="803986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39C704D2-6E10-D74F-9644-67D6B696D95B}"/>
                  </a:ext>
                </a:extLst>
              </p:cNvPr>
              <p:cNvSpPr txBox="1"/>
              <p:nvPr/>
            </p:nvSpPr>
            <p:spPr>
              <a:xfrm>
                <a:off x="740961" y="6090813"/>
                <a:ext cx="3864261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39C704D2-6E10-D74F-9644-67D6B696D9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61" y="6090813"/>
                <a:ext cx="3864261" cy="701089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D2142D0F-2959-9F48-9C5A-F42965F09A4D}"/>
                  </a:ext>
                </a:extLst>
              </p:cNvPr>
              <p:cNvSpPr txBox="1"/>
              <p:nvPr/>
            </p:nvSpPr>
            <p:spPr>
              <a:xfrm>
                <a:off x="9887883" y="3652071"/>
                <a:ext cx="1931739" cy="293785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𝑔𝑅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D2142D0F-2959-9F48-9C5A-F42965F09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7883" y="3652071"/>
                <a:ext cx="1931739" cy="29378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30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Dette er et Type 2-problem hvis vi følger terminologien fra rørstrømning: Gitt energitapet (uniform strømning med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=0.0016</m:t>
                    </m:r>
                  </m:oMath>
                </a14:m>
                <a:r>
                  <a:rPr lang="nb-NO" dirty="0"/>
                  <a:t>), </a:t>
                </a:r>
                <a:r>
                  <a:rPr lang="nb-NO" dirty="0" err="1"/>
                  <a:t>beregn</a:t>
                </a:r>
                <a:r>
                  <a:rPr lang="nb-NO" dirty="0"/>
                  <a:t> vannføringen</a:t>
                </a:r>
              </a:p>
              <a:p>
                <a:r>
                  <a:rPr lang="nb-NO" dirty="0"/>
                  <a:t>Kan bruke en eksplisitt formel for vannføringen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 på samme som for rørstrømning, men vi løser numerisk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7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23117A-B7EB-4F24-A0BD-B4FCE2D09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7060250" y="3213000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/>
              <p:nvPr/>
            </p:nvSpPr>
            <p:spPr>
              <a:xfrm>
                <a:off x="7852250" y="1629000"/>
                <a:ext cx="2431075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=1.14⋅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250" y="1629000"/>
                <a:ext cx="2431075" cy="1477328"/>
              </a:xfrm>
              <a:prstGeom prst="rect">
                <a:avLst/>
              </a:prstGeom>
              <a:blipFill>
                <a:blip r:embed="rId4"/>
                <a:stretch>
                  <a:fillRect b="-28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961756-D326-45FE-948D-43493651D6EA}"/>
                  </a:ext>
                </a:extLst>
              </p:cNvPr>
              <p:cNvSpPr txBox="1"/>
              <p:nvPr/>
            </p:nvSpPr>
            <p:spPr>
              <a:xfrm>
                <a:off x="1200000" y="5589000"/>
                <a:ext cx="3875739" cy="969753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nb-NO" sz="1200" i="0" dirty="0">
                    <a:latin typeface="+mn-lt"/>
                  </a:rPr>
                  <a:t>Eksplisitt formel:</a:t>
                </a:r>
                <a:endParaRPr lang="nb-NO" sz="1200" dirty="0">
                  <a:latin typeface="+mn-lt"/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20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nb-NO" sz="1200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rad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(4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sSub>
                                        <m:sSubPr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961756-D326-45FE-948D-43493651D6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00" y="5589000"/>
                <a:ext cx="3875739" cy="969753"/>
              </a:xfrm>
              <a:prstGeom prst="rect">
                <a:avLst/>
              </a:prstGeom>
              <a:blipFill>
                <a:blip r:embed="rId5"/>
                <a:stretch>
                  <a:fillRect t="-621" b="-19876"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476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Fra Eksempel 15.1 har vi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=0.818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Det gir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0.0015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4⋅0.818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=4.6⋅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Vi må nå løse likningssettet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/(4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55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23117A-B7EB-4F24-A0BD-B4FCE2D09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7060250" y="3213000"/>
            <a:ext cx="4248000" cy="264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/>
              <p:nvPr/>
            </p:nvSpPr>
            <p:spPr>
              <a:xfrm>
                <a:off x="7852250" y="1629000"/>
                <a:ext cx="2431075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=1.14⋅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250" y="1629000"/>
                <a:ext cx="2431075" cy="1477328"/>
              </a:xfrm>
              <a:prstGeom prst="rect">
                <a:avLst/>
              </a:prstGeom>
              <a:blipFill>
                <a:blip r:embed="rId4"/>
                <a:stretch>
                  <a:fillRect b="-28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42FCD1-C1D0-4A29-A153-EB9A0D590A74}"/>
                  </a:ext>
                </a:extLst>
              </p:cNvPr>
              <p:cNvSpPr txBox="1"/>
              <p:nvPr/>
            </p:nvSpPr>
            <p:spPr>
              <a:xfrm>
                <a:off x="4728000" y="4509000"/>
                <a:ext cx="2434746" cy="291811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nb-NO" sz="1200" i="0" dirty="0">
                    <a:latin typeface="+mn-lt"/>
                  </a:rPr>
                  <a:t>D-W med energilikningen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200" i="0" dirty="0"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42FCD1-C1D0-4A29-A153-EB9A0D590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00" y="4509000"/>
                <a:ext cx="2434746" cy="291811"/>
              </a:xfrm>
              <a:prstGeom prst="rect">
                <a:avLst/>
              </a:prstGeom>
              <a:blipFill>
                <a:blip r:embed="rId5"/>
                <a:stretch>
                  <a:fillRect l="-251" t="-4167" b="-8333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19601C-82C3-4FC1-B376-EE56B36A1AC6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994746" y="4654906"/>
            <a:ext cx="733254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967F27-B68D-4942-888D-8C79B9719DA8}"/>
                  </a:ext>
                </a:extLst>
              </p:cNvPr>
              <p:cNvSpPr txBox="1"/>
              <p:nvPr/>
            </p:nvSpPr>
            <p:spPr>
              <a:xfrm>
                <a:off x="6672000" y="6256577"/>
                <a:ext cx="2434746" cy="461665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nb-NO" sz="1200" i="0" dirty="0">
                    <a:latin typeface="+mn-lt"/>
                  </a:rPr>
                  <a:t>Når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sz="1200" i="0" dirty="0">
                    <a:latin typeface="+mn-lt"/>
                  </a:rPr>
                  <a:t> er kjent, kan vannføringen bestemmes som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𝑉𝐴</m:t>
                    </m:r>
                  </m:oMath>
                </a14:m>
                <a:endParaRPr lang="nb-NO" sz="1200" i="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967F27-B68D-4942-888D-8C79B9719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00" y="6256577"/>
                <a:ext cx="2434746" cy="461665"/>
              </a:xfrm>
              <a:prstGeom prst="rect">
                <a:avLst/>
              </a:prstGeom>
              <a:blipFill>
                <a:blip r:embed="rId6"/>
                <a:stretch>
                  <a:fillRect t="-1316" b="-7895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E4C3A8-FB80-4388-9E83-1AB6713A6AC5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440000" y="5013000"/>
            <a:ext cx="2232000" cy="1474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F8E267E-703D-4D17-8A02-ECD2D38244E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051750" y="5566500"/>
            <a:ext cx="2620250" cy="920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427B60-A736-4B28-BCC3-EB6272052413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016000" y="6395076"/>
            <a:ext cx="1656000" cy="92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27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Vi må løse likningssettet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rad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;           </m:t>
                      </m:r>
                      <m:r>
                        <m:rPr>
                          <m:sty m:val="p"/>
                        </m:rPr>
                        <a:rPr lang="nb-NO" sz="1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/(4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Vi løser numerisk i Excel og finner løsningen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=0.0165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=7.17⋅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=2.50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Vannføring: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𝑉𝑏𝑦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=2.50⋅5.4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=13.5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275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23117A-B7EB-4F24-A0BD-B4FCE2D09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6"/>
          <a:stretch/>
        </p:blipFill>
        <p:spPr bwMode="auto">
          <a:xfrm>
            <a:off x="5376000" y="458640"/>
            <a:ext cx="2795418" cy="173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/>
              <p:nvPr/>
            </p:nvSpPr>
            <p:spPr>
              <a:xfrm>
                <a:off x="8361837" y="189000"/>
                <a:ext cx="2431075" cy="2278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=0.0016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=1.8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=0.818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=4.6⋅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=1.14⋅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069B03F-0073-4394-B08D-3351D8C38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837" y="189000"/>
                <a:ext cx="2431075" cy="2278444"/>
              </a:xfrm>
              <a:prstGeom prst="rect">
                <a:avLst/>
              </a:prstGeom>
              <a:blipFill>
                <a:blip r:embed="rId4"/>
                <a:stretch>
                  <a:fillRect b="-18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A72D63CA-5FA1-4702-B737-45C44F310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2669582"/>
            <a:ext cx="5111750" cy="3662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D3001DD-EEED-456A-8792-B92F112EC9DF}"/>
                  </a:ext>
                </a:extLst>
              </p:cNvPr>
              <p:cNvSpPr/>
              <p:nvPr/>
            </p:nvSpPr>
            <p:spPr>
              <a:xfrm>
                <a:off x="8359567" y="6341983"/>
                <a:ext cx="1136593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D3001DD-EEED-456A-8792-B92F112EC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567" y="6341983"/>
                <a:ext cx="1136593" cy="49564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A6D843E-0480-42A9-9178-C63E65B386C8}"/>
                  </a:ext>
                </a:extLst>
              </p:cNvPr>
              <p:cNvSpPr/>
              <p:nvPr/>
            </p:nvSpPr>
            <p:spPr>
              <a:xfrm>
                <a:off x="11639750" y="4365000"/>
                <a:ext cx="452816" cy="499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A6D843E-0480-42A9-9178-C63E65B386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9750" y="4365000"/>
                <a:ext cx="452816" cy="499945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96EE12-510E-4BD4-BC06-D3671BD422E0}"/>
              </a:ext>
            </a:extLst>
          </p:cNvPr>
          <p:cNvCxnSpPr/>
          <p:nvPr/>
        </p:nvCxnSpPr>
        <p:spPr>
          <a:xfrm flipH="1">
            <a:off x="6888000" y="5184000"/>
            <a:ext cx="4284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E4DA28D-590E-426C-806F-CE2949BBC17D}"/>
              </a:ext>
            </a:extLst>
          </p:cNvPr>
          <p:cNvCxnSpPr/>
          <p:nvPr/>
        </p:nvCxnSpPr>
        <p:spPr>
          <a:xfrm flipV="1">
            <a:off x="10200000" y="5184000"/>
            <a:ext cx="0" cy="837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0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 å merke seg vedr. </a:t>
            </a:r>
            <a:r>
              <a:rPr lang="nb-NO" dirty="0" err="1"/>
              <a:t>Mannings</a:t>
            </a:r>
            <a:r>
              <a:rPr lang="nb-NO" dirty="0"/>
              <a:t> formel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Begrenset gyldighetsområde</a:t>
            </a:r>
          </a:p>
          <a:p>
            <a:pPr lvl="1"/>
            <a:r>
              <a:rPr lang="nb-NO" dirty="0"/>
              <a:t>Stemmer stort sett bra for vann i kanaler av normal størrelse, men vær OBS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 err="1"/>
                  <a:t>Manningstallet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hentes fra tabeller eller (helst) fra målinger</a:t>
                </a:r>
              </a:p>
              <a:p>
                <a:r>
                  <a:rPr lang="nb-NO" dirty="0"/>
                  <a:t>Formelen er </a:t>
                </a:r>
                <a:r>
                  <a:rPr lang="nb-NO" dirty="0" err="1"/>
                  <a:t>dimensjonsmessig</a:t>
                </a:r>
                <a:r>
                  <a:rPr lang="nb-NO" dirty="0"/>
                  <a:t> inkonsistent i den forstand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ikke er </a:t>
                </a:r>
                <a:r>
                  <a:rPr lang="nb-NO" dirty="0" err="1"/>
                  <a:t>dimensjonsløs</a:t>
                </a:r>
                <a:r>
                  <a:rPr lang="nb-NO" dirty="0"/>
                  <a:t> – vi </a:t>
                </a:r>
                <a:r>
                  <a:rPr lang="nb-NO" i="1" dirty="0"/>
                  <a:t>må bruke</a:t>
                </a:r>
                <a:r>
                  <a:rPr lang="nb-NO" dirty="0"/>
                  <a:t> SI-enheter for alle størrelser som inngår</a:t>
                </a:r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7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06ADB5AD-2D4C-4D9A-BD7B-EAD1307E70A9}"/>
                  </a:ext>
                </a:extLst>
              </p:cNvPr>
              <p:cNvSpPr txBox="1"/>
              <p:nvPr/>
            </p:nvSpPr>
            <p:spPr>
              <a:xfrm>
                <a:off x="8256000" y="5458922"/>
                <a:ext cx="1584000" cy="66107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06ADB5AD-2D4C-4D9A-BD7B-EAD1307E7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5458922"/>
                <a:ext cx="1584000" cy="6610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22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4165</Words>
  <Application>Microsoft Macintosh PowerPoint</Application>
  <PresentationFormat>Widescreen</PresentationFormat>
  <Paragraphs>635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Cambria Math</vt:lpstr>
      <vt:lpstr>NMBU 16:9</vt:lpstr>
      <vt:lpstr>17 – Kanalstrømning 1</vt:lpstr>
      <vt:lpstr>Hvor har vi frispeilstrømning?</vt:lpstr>
      <vt:lpstr>Hydraulisk radius for kanaler</vt:lpstr>
      <vt:lpstr>Oppgave: Hva er Rh for en rektangulær kanal med fri overflate (finn et uttrykk for Rh ved y og B)</vt:lpstr>
      <vt:lpstr>Løsning: Hva er Rh for en rektangulær kanal med fri overflate (finn et uttrykk for Rh ved y og B)</vt:lpstr>
      <vt:lpstr>Oppgave: Hva er Rh for en veldig bred kanal (B&gt;&gt;y)</vt:lpstr>
      <vt:lpstr>Løsning: Hva er Rh for en veldig bred kanal (B&gt;&gt;y)</vt:lpstr>
      <vt:lpstr>«Bred» kanal</vt:lpstr>
      <vt:lpstr>Oppgave: Hva er hydraulisk radius for et halvfullt rør</vt:lpstr>
      <vt:lpstr>Løsning: Hva er hydraulisk radius for et halvfullt rør</vt:lpstr>
      <vt:lpstr>Geometriske variabler for vanlige tverrsnitt</vt:lpstr>
      <vt:lpstr>Reynoldstall og relativ ruhet for strømning i kanaler</vt:lpstr>
      <vt:lpstr>EFM Eksempel 15.1</vt:lpstr>
      <vt:lpstr>EFM Eksempel 15.1</vt:lpstr>
      <vt:lpstr>EFM Eksempel 15.1</vt:lpstr>
      <vt:lpstr>Kontinuitetslikningen for kanalstrømning</vt:lpstr>
      <vt:lpstr>Agenda</vt:lpstr>
      <vt:lpstr>Energilikningen for kanalstrømning</vt:lpstr>
      <vt:lpstr>Energilikningen for kanalstrømning</vt:lpstr>
      <vt:lpstr>Energilikningen for kanalstrømning</vt:lpstr>
      <vt:lpstr>Agenda</vt:lpstr>
      <vt:lpstr>Friksjonstap med Darcy-Weisbachs formel</vt:lpstr>
      <vt:lpstr>Moody for kanalstrømning</vt:lpstr>
      <vt:lpstr>Friksjonstap med Mannings formel</vt:lpstr>
      <vt:lpstr>Gyldighetsområdet til Mannings formel</vt:lpstr>
      <vt:lpstr>Gyldighetsområdet til Mannings formel</vt:lpstr>
      <vt:lpstr>Manningtall M og n</vt:lpstr>
      <vt:lpstr>Bilder av elvebunner med kalibrerte n-verdier</vt:lpstr>
      <vt:lpstr>EFM Eksempel 15.4 (D-W og Mannings; modifisert)</vt:lpstr>
      <vt:lpstr>EFM Eksempel 15.4 (D-W og Mannings; modifisert)</vt:lpstr>
      <vt:lpstr>EFM Eksempel 15.4 (D-W og Mannings; modifisert)</vt:lpstr>
      <vt:lpstr>EFM Eksempel 15.4 (D-W og Mannings; modifisert)</vt:lpstr>
      <vt:lpstr>EFM Eksempel 15.5 (Eksempel 15.2 med Manning i stedet)</vt:lpstr>
      <vt:lpstr>EFM Eksempel 15.5 (Eksempel 15.2 med Manning i stedet)</vt:lpstr>
      <vt:lpstr>EFM Eksempel 15.5 (Eksempel 15.2 med Manning i stedet)</vt:lpstr>
      <vt:lpstr>EFM Eksempel 15.5 (Eksempel 15.2 med Manning i stedet)</vt:lpstr>
      <vt:lpstr>EFM Eksempel 15.5 (Eksempel 15.2 med Manning i stedet)</vt:lpstr>
      <vt:lpstr>Kanalstrømning vs. rørstrømning Komplikasjon 1: Ukjent dybde</vt:lpstr>
      <vt:lpstr>Kanalstrømning vs. rørstrømning Komplikasjon 2: Bunnhelningen får mye å si</vt:lpstr>
      <vt:lpstr>Kanalstrømning vs. rørstrømning Komplikasjon 3: To ulike strømningstilstander</vt:lpstr>
      <vt:lpstr>Eksempel på problematisk intuisjon: Virkning av inngrep</vt:lpstr>
      <vt:lpstr>Eksempel: Virkning av inngrep</vt:lpstr>
      <vt:lpstr>Uniform og varierende strømning</vt:lpstr>
      <vt:lpstr>Terminologi: Prismatisk kanal</vt:lpstr>
      <vt:lpstr>Hvilken dybde skal vi bruke i beregningene?</vt:lpstr>
      <vt:lpstr>Energilikningen for kanalstrømning uttrykt ved dybder</vt:lpstr>
      <vt:lpstr>Kanalstrømning vs. rørstrømning</vt:lpstr>
      <vt:lpstr>Energilikningen i uniform strømning: S_0=S_f</vt:lpstr>
      <vt:lpstr>Impulslikningen i uniform strømning viser kraftbalansen</vt:lpstr>
      <vt:lpstr>Uniform strømning er en viktig likevektstilstand</vt:lpstr>
      <vt:lpstr>Beregninger for uniform strømning</vt:lpstr>
      <vt:lpstr>EFM Eksempel 15.2</vt:lpstr>
      <vt:lpstr>EFM Eksempel 15.2</vt:lpstr>
      <vt:lpstr>EFM Eksempel 15.2</vt:lpstr>
      <vt:lpstr>EFM Eksempel 15.2</vt:lpstr>
      <vt:lpstr>Viktig å merke seg vedr. Mannings formel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2022-03-23T12:30:54Z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2019-09-12T08:41:27.8385573Z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be82da25-9dfd-4979-9554-477cecd323a6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