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71"/>
  </p:notesMasterIdLst>
  <p:sldIdLst>
    <p:sldId id="262" r:id="rId2"/>
    <p:sldId id="306" r:id="rId3"/>
    <p:sldId id="352" r:id="rId4"/>
    <p:sldId id="441" r:id="rId5"/>
    <p:sldId id="367" r:id="rId6"/>
    <p:sldId id="412" r:id="rId7"/>
    <p:sldId id="442" r:id="rId8"/>
    <p:sldId id="443" r:id="rId9"/>
    <p:sldId id="444" r:id="rId10"/>
    <p:sldId id="394" r:id="rId11"/>
    <p:sldId id="449" r:id="rId12"/>
    <p:sldId id="395" r:id="rId13"/>
    <p:sldId id="450" r:id="rId14"/>
    <p:sldId id="420" r:id="rId15"/>
    <p:sldId id="445" r:id="rId16"/>
    <p:sldId id="446" r:id="rId17"/>
    <p:sldId id="447" r:id="rId18"/>
    <p:sldId id="368" r:id="rId19"/>
    <p:sldId id="399" r:id="rId20"/>
    <p:sldId id="453" r:id="rId21"/>
    <p:sldId id="472" r:id="rId22"/>
    <p:sldId id="454" r:id="rId23"/>
    <p:sldId id="473" r:id="rId24"/>
    <p:sldId id="455" r:id="rId25"/>
    <p:sldId id="403" r:id="rId26"/>
    <p:sldId id="451" r:id="rId27"/>
    <p:sldId id="479" r:id="rId28"/>
    <p:sldId id="478" r:id="rId29"/>
    <p:sldId id="421" r:id="rId30"/>
    <p:sldId id="400" r:id="rId31"/>
    <p:sldId id="423" r:id="rId32"/>
    <p:sldId id="458" r:id="rId33"/>
    <p:sldId id="361" r:id="rId34"/>
    <p:sldId id="474" r:id="rId35"/>
    <p:sldId id="475" r:id="rId36"/>
    <p:sldId id="424" r:id="rId37"/>
    <p:sldId id="459" r:id="rId38"/>
    <p:sldId id="460" r:id="rId39"/>
    <p:sldId id="404" r:id="rId40"/>
    <p:sldId id="362" r:id="rId41"/>
    <p:sldId id="461" r:id="rId42"/>
    <p:sldId id="363" r:id="rId43"/>
    <p:sldId id="462" r:id="rId44"/>
    <p:sldId id="463" r:id="rId45"/>
    <p:sldId id="464" r:id="rId46"/>
    <p:sldId id="465" r:id="rId47"/>
    <p:sldId id="466" r:id="rId48"/>
    <p:sldId id="476" r:id="rId49"/>
    <p:sldId id="433" r:id="rId50"/>
    <p:sldId id="467" r:id="rId51"/>
    <p:sldId id="425" r:id="rId52"/>
    <p:sldId id="414" r:id="rId53"/>
    <p:sldId id="376" r:id="rId54"/>
    <p:sldId id="431" r:id="rId55"/>
    <p:sldId id="426" r:id="rId56"/>
    <p:sldId id="427" r:id="rId57"/>
    <p:sldId id="428" r:id="rId58"/>
    <p:sldId id="430" r:id="rId59"/>
    <p:sldId id="415" r:id="rId60"/>
    <p:sldId id="432" r:id="rId61"/>
    <p:sldId id="468" r:id="rId62"/>
    <p:sldId id="471" r:id="rId63"/>
    <p:sldId id="469" r:id="rId64"/>
    <p:sldId id="406" r:id="rId65"/>
    <p:sldId id="408" r:id="rId66"/>
    <p:sldId id="410" r:id="rId67"/>
    <p:sldId id="434" r:id="rId68"/>
    <p:sldId id="477" r:id="rId69"/>
    <p:sldId id="270" r:id="rId70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E7F0EC"/>
    <a:srgbClr val="FF0000"/>
    <a:srgbClr val="CBDF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6CD376-6606-C041-B9F8-78BAB729B139}" v="266" dt="2022-03-28T11:20:41.2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3" autoAdjust="0"/>
    <p:restoredTop sz="74437"/>
  </p:normalViewPr>
  <p:slideViewPr>
    <p:cSldViewPr>
      <p:cViewPr varScale="1">
        <p:scale>
          <a:sx n="87" d="100"/>
          <a:sy n="87" d="100"/>
        </p:scale>
        <p:origin x="224" y="2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5/10/relationships/revisionInfo" Target="revisionInfo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28.03.2022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</a:pPr>
            <a:r>
              <a:rPr lang="nb-NO" sz="2000" dirty="0"/>
              <a:t>For en gitt kanal med gitt bunnhelning; hvilken volumstrøm får vi ved en viss dybde?</a:t>
            </a:r>
          </a:p>
          <a:p>
            <a:pPr lvl="1">
              <a:lnSpc>
                <a:spcPct val="100000"/>
              </a:lnSpc>
            </a:pPr>
            <a:r>
              <a:rPr lang="nb-NO" sz="2000" dirty="0">
                <a:solidFill>
                  <a:srgbClr val="FF0000"/>
                </a:solidFill>
              </a:rPr>
              <a:t>For en gitt kanal med gitt bunnhelning; hvilken dybde får vi ved en viss volumstrøm?</a:t>
            </a:r>
          </a:p>
          <a:p>
            <a:pPr lvl="1">
              <a:lnSpc>
                <a:spcPct val="100000"/>
              </a:lnSpc>
            </a:pPr>
            <a:r>
              <a:rPr lang="nb-NO" sz="2000" dirty="0"/>
              <a:t>Også aktuelt: For en gitt kanal ved en viss dybde og viss volumstrøm; hvilken bunnhelning trenger vi?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a) Finn et uttrykk for A ved y, A(y)</a:t>
            </a:r>
          </a:p>
          <a:p>
            <a:r>
              <a:rPr lang="nb-NO" dirty="0"/>
              <a:t>b) Finn et uttrykk for P ved y, P(y)</a:t>
            </a:r>
          </a:p>
          <a:p>
            <a:r>
              <a:rPr lang="nb-NO" dirty="0"/>
              <a:t>c) Finn et uttrykk for R(y) = A(y)/P(y)</a:t>
            </a:r>
          </a:p>
          <a:p>
            <a:r>
              <a:rPr lang="nb-NO" dirty="0"/>
              <a:t>d) Sett opp ett uttrykk for Q(y) for å sette inn for A(y) og R(y)</a:t>
            </a:r>
          </a:p>
          <a:p>
            <a:r>
              <a:rPr lang="nb-NO" dirty="0"/>
              <a:t>e) Hvordan ville du funnet dybden y (normaldybden) fra uttrykket for Q(y)?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1182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952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E for en rektangulær kanal med A=by, der b er kanalens bredde og y er væskedybden?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0795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E for en rektangulær kanal med A=by, der b er kanalens bredde og y er væskedybden?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05040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Hva er E for en rektangulær kanal med A=by, der b er kanalens bredde og y er væskedybden?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8127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436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2235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67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2379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68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iki.sustainabletechnologies.ca/wiki/Flow_in_a_swale" TargetMode="External"/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by-nc-sa/3.0/" TargetMode="External"/><Relationship Id="rId5" Type="http://schemas.openxmlformats.org/officeDocument/2006/relationships/hyperlink" Target="https://geo.libretexts.org/Bookshelves/Sedimentology/Book:_Introduction_to_Fluid_Motions_and_Sediment_Transport_(Southard)/05:_Open-Channel_Flow/5.04:_Energy_in_Open-Channel_Flow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creativecommons.org/licenses/by/3.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7.jpe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20.png"/><Relationship Id="rId3" Type="http://schemas.openxmlformats.org/officeDocument/2006/relationships/image" Target="../media/image12.jpeg"/><Relationship Id="rId7" Type="http://schemas.openxmlformats.org/officeDocument/2006/relationships/image" Target="../media/image84.png"/><Relationship Id="rId12" Type="http://schemas.openxmlformats.org/officeDocument/2006/relationships/image" Target="../media/image19.pn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3.png"/><Relationship Id="rId11" Type="http://schemas.openxmlformats.org/officeDocument/2006/relationships/image" Target="../media/image181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53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560.png"/><Relationship Id="rId4" Type="http://schemas.openxmlformats.org/officeDocument/2006/relationships/image" Target="../media/image9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1.png"/><Relationship Id="rId5" Type="http://schemas.openxmlformats.org/officeDocument/2006/relationships/image" Target="../media/image5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png"/><Relationship Id="rId4" Type="http://schemas.openxmlformats.org/officeDocument/2006/relationships/image" Target="../media/image1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1.png"/><Relationship Id="rId5" Type="http://schemas.openxmlformats.org/officeDocument/2006/relationships/image" Target="../media/image5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hyperlink" Target="http://onlinecalc.sdsu.edu/" TargetMode="Externa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0.png"/><Relationship Id="rId4" Type="http://schemas.openxmlformats.org/officeDocument/2006/relationships/image" Target="../media/image9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7.jpeg"/><Relationship Id="rId7" Type="http://schemas.openxmlformats.org/officeDocument/2006/relationships/image" Target="../media/image48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16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1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16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7" Type="http://schemas.openxmlformats.org/officeDocument/2006/relationships/image" Target="../media/image290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0.png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7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00.png"/><Relationship Id="rId5" Type="http://schemas.openxmlformats.org/officeDocument/2006/relationships/image" Target="../media/image690.png"/><Relationship Id="rId4" Type="http://schemas.openxmlformats.org/officeDocument/2006/relationships/image" Target="../media/image6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jpeg"/><Relationship Id="rId4" Type="http://schemas.openxmlformats.org/officeDocument/2006/relationships/image" Target="../media/image7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5" Type="http://schemas.openxmlformats.org/officeDocument/2006/relationships/image" Target="../media/image42.jpe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0.png"/><Relationship Id="rId5" Type="http://schemas.openxmlformats.org/officeDocument/2006/relationships/image" Target="../media/image42.jpeg"/><Relationship Id="rId4" Type="http://schemas.openxmlformats.org/officeDocument/2006/relationships/image" Target="../media/image4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51.jpeg"/><Relationship Id="rId7" Type="http://schemas.openxmlformats.org/officeDocument/2006/relationships/image" Target="../media/image80.png"/><Relationship Id="rId12" Type="http://schemas.openxmlformats.org/officeDocument/2006/relationships/image" Target="../media/image92.png"/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9.png"/><Relationship Id="rId11" Type="http://schemas.openxmlformats.org/officeDocument/2006/relationships/image" Target="../media/image91.png"/><Relationship Id="rId5" Type="http://schemas.openxmlformats.org/officeDocument/2006/relationships/image" Target="../media/image780.png"/><Relationship Id="rId10" Type="http://schemas.openxmlformats.org/officeDocument/2006/relationships/image" Target="../media/image90.png"/><Relationship Id="rId4" Type="http://schemas.openxmlformats.org/officeDocument/2006/relationships/image" Target="../media/image77.png"/><Relationship Id="rId9" Type="http://schemas.openxmlformats.org/officeDocument/2006/relationships/image" Target="../media/image8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0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4.png"/><Relationship Id="rId4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2.png"/><Relationship Id="rId4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jpeg"/><Relationship Id="rId4" Type="http://schemas.openxmlformats.org/officeDocument/2006/relationships/image" Target="../media/image7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51.jpeg"/><Relationship Id="rId2" Type="http://schemas.openxmlformats.org/officeDocument/2006/relationships/image" Target="../media/image7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00.png"/><Relationship Id="rId5" Type="http://schemas.openxmlformats.org/officeDocument/2006/relationships/image" Target="../media/image990.png"/><Relationship Id="rId4" Type="http://schemas.openxmlformats.org/officeDocument/2006/relationships/image" Target="../media/image9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030.png"/><Relationship Id="rId4" Type="http://schemas.openxmlformats.org/officeDocument/2006/relationships/image" Target="../media/image16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7.jpeg"/><Relationship Id="rId7" Type="http://schemas.openxmlformats.org/officeDocument/2006/relationships/image" Target="../media/image481.png"/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16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63.png"/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16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67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90.png"/><Relationship Id="rId5" Type="http://schemas.openxmlformats.org/officeDocument/2006/relationships/image" Target="../media/image1080.png"/><Relationship Id="rId4" Type="http://schemas.openxmlformats.org/officeDocument/2006/relationships/image" Target="../media/image17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69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1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0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jpeg"/><Relationship Id="rId5" Type="http://schemas.openxmlformats.org/officeDocument/2006/relationships/image" Target="../media/image51.jpeg"/><Relationship Id="rId4" Type="http://schemas.openxmlformats.org/officeDocument/2006/relationships/image" Target="../media/image11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113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2.png"/><Relationship Id="rId5" Type="http://schemas.openxmlformats.org/officeDocument/2006/relationships/image" Target="../media/image1180.png"/><Relationship Id="rId4" Type="http://schemas.openxmlformats.org/officeDocument/2006/relationships/image" Target="../media/image12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0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6.png"/><Relationship Id="rId5" Type="http://schemas.openxmlformats.org/officeDocument/2006/relationships/image" Target="../media/image391.png"/><Relationship Id="rId4" Type="http://schemas.openxmlformats.org/officeDocument/2006/relationships/image" Target="../media/image7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0.png"/><Relationship Id="rId2" Type="http://schemas.openxmlformats.org/officeDocument/2006/relationships/image" Target="../media/image5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0.png"/><Relationship Id="rId2" Type="http://schemas.openxmlformats.org/officeDocument/2006/relationships/image" Target="../media/image56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0.png"/><Relationship Id="rId2" Type="http://schemas.openxmlformats.org/officeDocument/2006/relationships/image" Target="../media/image57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3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3" Type="http://schemas.openxmlformats.org/officeDocument/2006/relationships/image" Target="../media/image131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73.jpeg"/><Relationship Id="rId9" Type="http://schemas.openxmlformats.org/officeDocument/2006/relationships/image" Target="../media/image1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14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2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0.png"/><Relationship Id="rId3" Type="http://schemas.openxmlformats.org/officeDocument/2006/relationships/image" Target="../media/image17.jpeg"/><Relationship Id="rId7" Type="http://schemas.openxmlformats.org/officeDocument/2006/relationships/image" Target="../media/image1490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80.png"/><Relationship Id="rId5" Type="http://schemas.openxmlformats.org/officeDocument/2006/relationships/image" Target="../media/image1470.png"/><Relationship Id="rId4" Type="http://schemas.openxmlformats.org/officeDocument/2006/relationships/image" Target="../media/image146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152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4.png"/><Relationship Id="rId4" Type="http://schemas.openxmlformats.org/officeDocument/2006/relationships/image" Target="../media/image5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93600" y="406800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18 – Kanalstrømning 2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693600" y="1247400"/>
            <a:ext cx="10656000" cy="369332"/>
          </a:xfrm>
        </p:spPr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>
          <a:xfrm>
            <a:off x="693600" y="1701000"/>
            <a:ext cx="10656000" cy="336550"/>
          </a:xfrm>
        </p:spPr>
        <p:txBody>
          <a:bodyPr/>
          <a:lstStyle/>
          <a:p>
            <a:r>
              <a:rPr lang="nb-NO" dirty="0"/>
              <a:t>03-28-2022 (EFM 15.4)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6C051A-4BFC-FE48-AB20-A18C9D4B8071}"/>
              </a:ext>
            </a:extLst>
          </p:cNvPr>
          <p:cNvSpPr txBox="1"/>
          <p:nvPr/>
        </p:nvSpPr>
        <p:spPr>
          <a:xfrm>
            <a:off x="-240000" y="5565338"/>
            <a:ext cx="12154289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lnSpc>
                <a:spcPct val="100000"/>
              </a:lnSpc>
            </a:pPr>
            <a:r>
              <a:rPr lang="nb-NO" sz="2000" dirty="0">
                <a:solidFill>
                  <a:schemeClr val="bg1"/>
                </a:solidFill>
              </a:rPr>
              <a:t>For en gitt kanal med gitt bunnhelning; hvilken volumstrøm får vi ved en viss dybde?</a:t>
            </a:r>
          </a:p>
          <a:p>
            <a:pPr lvl="1">
              <a:lnSpc>
                <a:spcPct val="100000"/>
              </a:lnSpc>
            </a:pPr>
            <a:r>
              <a:rPr lang="nb-NO" sz="2000" dirty="0">
                <a:solidFill>
                  <a:schemeClr val="bg1"/>
                </a:solidFill>
              </a:rPr>
              <a:t>For en gitt kanal med gitt bunnhelning; hvilken dybde får vi ved en viss volumstrøm?</a:t>
            </a:r>
          </a:p>
          <a:p>
            <a:pPr lvl="1">
              <a:lnSpc>
                <a:spcPct val="100000"/>
              </a:lnSpc>
            </a:pPr>
            <a:r>
              <a:rPr lang="nb-NO" sz="2000" dirty="0">
                <a:solidFill>
                  <a:schemeClr val="bg1"/>
                </a:solidFill>
              </a:rPr>
              <a:t>Også aktuelt: For en gitt kanal ved en viss dybde og viss volumstrøm; hvilken bunnhelning trenger vi?</a:t>
            </a:r>
          </a:p>
          <a:p>
            <a:endParaRPr lang="nb-NO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2363C1F3-E715-7640-A657-CE64D8C5E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00" y="2427045"/>
            <a:ext cx="6883740" cy="2852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A picture containing text, antenna&#10;&#10;Description automatically generated">
            <a:extLst>
              <a:ext uri="{FF2B5EF4-FFF2-40B4-BE49-F238E27FC236}">
                <a16:creationId xmlns:a16="http://schemas.microsoft.com/office/drawing/2014/main" id="{3091EF98-9B1A-8845-95AA-909A27551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758799" y="1145464"/>
            <a:ext cx="4140200" cy="1168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E4CC38-9A83-1648-96F8-60C344756D6C}"/>
              </a:ext>
            </a:extLst>
          </p:cNvPr>
          <p:cNvSpPr txBox="1"/>
          <p:nvPr/>
        </p:nvSpPr>
        <p:spPr>
          <a:xfrm>
            <a:off x="7608000" y="2755117"/>
            <a:ext cx="4140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hlinkClick r:id="rId5" tooltip="https://geo.libretexts.org/Bookshelves/Sedimentology/Book:_Introduction_to_Fluid_Motions_and_Sediment_Transport_(Southard)/05:_Open-Channel_Flow/5.04:_Energy_in_Open-Channel_Flow"/>
              </a:rPr>
              <a:t>This Photo</a:t>
            </a:r>
            <a:r>
              <a:rPr lang="nb-NO" sz="900"/>
              <a:t> by Unknown Author is licensed under </a:t>
            </a:r>
            <a:r>
              <a:rPr lang="nb-NO" sz="900">
                <a:hlinkClick r:id="rId6" tooltip="https://creativecommons.org/licenses/by-nc-sa/3.0/"/>
              </a:rPr>
              <a:t>CC BY-SA-NC</a:t>
            </a:r>
            <a:endParaRPr lang="nb-NO" sz="900"/>
          </a:p>
        </p:txBody>
      </p:sp>
      <p:pic>
        <p:nvPicPr>
          <p:cNvPr id="14" name="Picture 13" descr="Diagram, line chart&#10;&#10;Description automatically generated">
            <a:extLst>
              <a:ext uri="{FF2B5EF4-FFF2-40B4-BE49-F238E27FC236}">
                <a16:creationId xmlns:a16="http://schemas.microsoft.com/office/drawing/2014/main" id="{AF5BDD64-A9B5-9945-9405-C9F6529AC2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787362" y="2449533"/>
            <a:ext cx="3960838" cy="28870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505E2ED-FBC2-3547-817C-247455FF46BA}"/>
              </a:ext>
            </a:extLst>
          </p:cNvPr>
          <p:cNvSpPr txBox="1"/>
          <p:nvPr/>
        </p:nvSpPr>
        <p:spPr>
          <a:xfrm>
            <a:off x="7262549" y="7086793"/>
            <a:ext cx="46517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>
                <a:hlinkClick r:id="rId8" tooltip="https://wiki.sustainabletechnologies.ca/wiki/Flow_in_a_swale"/>
              </a:rPr>
              <a:t>This Photo</a:t>
            </a:r>
            <a:r>
              <a:rPr lang="nb-NO" sz="900"/>
              <a:t> by Unknown Author is licensed under </a:t>
            </a:r>
            <a:r>
              <a:rPr lang="nb-NO" sz="900">
                <a:hlinkClick r:id="rId9" tooltip="https://creativecommons.org/licenses/by/3.0/"/>
              </a:rPr>
              <a:t>CC BY</a:t>
            </a:r>
            <a:endParaRPr lang="nb-NO" sz="900"/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Kanalstrømning vs. rørstrømning: Komplikasjoner</a:t>
            </a:r>
          </a:p>
        </p:txBody>
      </p:sp>
      <p:sp>
        <p:nvSpPr>
          <p:cNvPr id="15" name="Plassholder for innhold 14"/>
          <p:cNvSpPr>
            <a:spLocks noGrp="1"/>
          </p:cNvSpPr>
          <p:nvPr>
            <p:ph idx="1"/>
          </p:nvPr>
        </p:nvSpPr>
        <p:spPr>
          <a:xfrm>
            <a:off x="695324" y="1800000"/>
            <a:ext cx="5400657" cy="4320000"/>
          </a:xfrm>
        </p:spPr>
        <p:txBody>
          <a:bodyPr/>
          <a:lstStyle/>
          <a:p>
            <a:r>
              <a:rPr lang="nb-NO" dirty="0"/>
              <a:t>Dybden er gjerne ukjent</a:t>
            </a:r>
          </a:p>
          <a:p>
            <a:r>
              <a:rPr lang="nb-NO" dirty="0"/>
              <a:t>Bunnhelningen til kanalen får mye å si</a:t>
            </a:r>
          </a:p>
          <a:p>
            <a:r>
              <a:rPr lang="nb-NO" dirty="0"/>
              <a:t>Vi har to ulike strømningstilstander</a:t>
            </a:r>
          </a:p>
        </p:txBody>
      </p:sp>
      <p:sp>
        <p:nvSpPr>
          <p:cNvPr id="5" name="Rektangel 4"/>
          <p:cNvSpPr/>
          <p:nvPr/>
        </p:nvSpPr>
        <p:spPr>
          <a:xfrm>
            <a:off x="8112000" y="2261575"/>
            <a:ext cx="1584000" cy="100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Rett linje 10"/>
          <p:cNvCxnSpPr/>
          <p:nvPr/>
        </p:nvCxnSpPr>
        <p:spPr>
          <a:xfrm flipV="1">
            <a:off x="8112000" y="1685575"/>
            <a:ext cx="0" cy="15840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Rett linje 11"/>
          <p:cNvCxnSpPr/>
          <p:nvPr/>
        </p:nvCxnSpPr>
        <p:spPr>
          <a:xfrm flipV="1">
            <a:off x="9696000" y="1685575"/>
            <a:ext cx="0" cy="15840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/>
          <p:cNvCxnSpPr/>
          <p:nvPr/>
        </p:nvCxnSpPr>
        <p:spPr>
          <a:xfrm>
            <a:off x="8112000" y="3269575"/>
            <a:ext cx="1584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Likebent trekant 16"/>
          <p:cNvSpPr/>
          <p:nvPr/>
        </p:nvSpPr>
        <p:spPr>
          <a:xfrm rot="10800000">
            <a:off x="9084000" y="2117575"/>
            <a:ext cx="144000" cy="144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Rett linje 18"/>
          <p:cNvCxnSpPr/>
          <p:nvPr/>
        </p:nvCxnSpPr>
        <p:spPr>
          <a:xfrm>
            <a:off x="9048000" y="2333575"/>
            <a:ext cx="21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Rett linje 19"/>
          <p:cNvCxnSpPr/>
          <p:nvPr/>
        </p:nvCxnSpPr>
        <p:spPr>
          <a:xfrm>
            <a:off x="9102920" y="2405575"/>
            <a:ext cx="1250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Rett linje 21"/>
          <p:cNvCxnSpPr/>
          <p:nvPr/>
        </p:nvCxnSpPr>
        <p:spPr>
          <a:xfrm flipV="1">
            <a:off x="9132880" y="2477575"/>
            <a:ext cx="59120" cy="9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8022000" y="2067768"/>
            <a:ext cx="792000" cy="13914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pilkobling 6"/>
          <p:cNvCxnSpPr/>
          <p:nvPr/>
        </p:nvCxnSpPr>
        <p:spPr>
          <a:xfrm>
            <a:off x="8400000" y="2261575"/>
            <a:ext cx="0" cy="1008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kstSylinder 7"/>
          <p:cNvSpPr txBox="1"/>
          <p:nvPr/>
        </p:nvSpPr>
        <p:spPr>
          <a:xfrm>
            <a:off x="8328000" y="2578829"/>
            <a:ext cx="28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?</a:t>
            </a:r>
          </a:p>
        </p:txBody>
      </p:sp>
      <p:pic>
        <p:nvPicPr>
          <p:cNvPr id="16" name="Content Placeholder 5">
            <a:extLst>
              <a:ext uri="{FF2B5EF4-FFF2-40B4-BE49-F238E27FC236}">
                <a16:creationId xmlns:a16="http://schemas.microsoft.com/office/drawing/2014/main" id="{B90CFF2E-26B2-494A-A58F-D1E818A069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78" y="3429000"/>
            <a:ext cx="4283750" cy="161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3CA3C291-FAEE-4CFD-8E34-BB0EB9EA8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78" y="5090868"/>
            <a:ext cx="3815750" cy="1580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ktangel 5">
            <a:extLst>
              <a:ext uri="{FF2B5EF4-FFF2-40B4-BE49-F238E27FC236}">
                <a16:creationId xmlns:a16="http://schemas.microsoft.com/office/drawing/2014/main" id="{80F0F6C8-1EF8-42E1-B3E0-8C1550BB8C2A}"/>
              </a:ext>
            </a:extLst>
          </p:cNvPr>
          <p:cNvSpPr/>
          <p:nvPr/>
        </p:nvSpPr>
        <p:spPr>
          <a:xfrm rot="748055">
            <a:off x="5836375" y="4286985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3" name="Rett linje 32">
            <a:extLst>
              <a:ext uri="{FF2B5EF4-FFF2-40B4-BE49-F238E27FC236}">
                <a16:creationId xmlns:a16="http://schemas.microsoft.com/office/drawing/2014/main" id="{27001818-F2A7-4046-AC1A-42759BC1480B}"/>
              </a:ext>
            </a:extLst>
          </p:cNvPr>
          <p:cNvCxnSpPr>
            <a:stCxn id="21" idx="3"/>
            <a:endCxn id="21" idx="2"/>
          </p:cNvCxnSpPr>
          <p:nvPr/>
        </p:nvCxnSpPr>
        <p:spPr>
          <a:xfrm>
            <a:off x="5833097" y="4316992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Rett pilkobling 15">
            <a:extLst>
              <a:ext uri="{FF2B5EF4-FFF2-40B4-BE49-F238E27FC236}">
                <a16:creationId xmlns:a16="http://schemas.microsoft.com/office/drawing/2014/main" id="{922D6E45-F4B1-4E62-8C26-5E16304E4E20}"/>
              </a:ext>
            </a:extLst>
          </p:cNvPr>
          <p:cNvCxnSpPr/>
          <p:nvPr/>
        </p:nvCxnSpPr>
        <p:spPr>
          <a:xfrm rot="-360000">
            <a:off x="6901024" y="437612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ektangel 5">
            <a:extLst>
              <a:ext uri="{FF2B5EF4-FFF2-40B4-BE49-F238E27FC236}">
                <a16:creationId xmlns:a16="http://schemas.microsoft.com/office/drawing/2014/main" id="{A2D9AA8E-F371-4271-AB4B-52B6B3DE4EC1}"/>
              </a:ext>
            </a:extLst>
          </p:cNvPr>
          <p:cNvSpPr/>
          <p:nvPr/>
        </p:nvSpPr>
        <p:spPr>
          <a:xfrm rot="748055">
            <a:off x="5682400" y="5466176"/>
            <a:ext cx="2446364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6" name="Rett pilkobling 15">
            <a:extLst>
              <a:ext uri="{FF2B5EF4-FFF2-40B4-BE49-F238E27FC236}">
                <a16:creationId xmlns:a16="http://schemas.microsoft.com/office/drawing/2014/main" id="{7D9BDBC5-684B-40F4-9C06-A4CEDBF0A6C7}"/>
              </a:ext>
            </a:extLst>
          </p:cNvPr>
          <p:cNvCxnSpPr/>
          <p:nvPr/>
        </p:nvCxnSpPr>
        <p:spPr>
          <a:xfrm rot="-360000">
            <a:off x="6695393" y="5576896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278EBD5-0891-41A8-AAC4-D53369724CD1}"/>
                  </a:ext>
                </a:extLst>
              </p:cNvPr>
              <p:cNvSpPr txBox="1"/>
              <p:nvPr/>
            </p:nvSpPr>
            <p:spPr>
              <a:xfrm>
                <a:off x="5813480" y="3548205"/>
                <a:ext cx="70436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278EBD5-0891-41A8-AAC4-D53369724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480" y="3548205"/>
                <a:ext cx="704369" cy="369332"/>
              </a:xfrm>
              <a:prstGeom prst="rect">
                <a:avLst/>
              </a:prstGeom>
              <a:blipFill>
                <a:blip r:embed="rId4"/>
                <a:stretch>
                  <a:fillRect l="-1739" b="-114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0D65EEF-E84B-48E5-9BCD-FE85A48D88A5}"/>
                  </a:ext>
                </a:extLst>
              </p:cNvPr>
              <p:cNvSpPr txBox="1"/>
              <p:nvPr/>
            </p:nvSpPr>
            <p:spPr>
              <a:xfrm>
                <a:off x="5443764" y="4554529"/>
                <a:ext cx="110630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0D65EEF-E84B-48E5-9BCD-FE85A48D8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764" y="4554529"/>
                <a:ext cx="1106309" cy="646331"/>
              </a:xfrm>
              <a:prstGeom prst="rect">
                <a:avLst/>
              </a:prstGeom>
              <a:blipFill>
                <a:blip r:embed="rId5"/>
                <a:stretch>
                  <a:fillRect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C6ED254-50D3-4567-B48B-A02CCC2CB641}"/>
              </a:ext>
            </a:extLst>
          </p:cNvPr>
          <p:cNvSpPr/>
          <p:nvPr/>
        </p:nvSpPr>
        <p:spPr>
          <a:xfrm>
            <a:off x="7683342" y="5449884"/>
            <a:ext cx="699485" cy="465221"/>
          </a:xfrm>
          <a:custGeom>
            <a:avLst/>
            <a:gdLst>
              <a:gd name="connsiteX0" fmla="*/ 1653 w 699485"/>
              <a:gd name="connsiteY0" fmla="*/ 168442 h 465221"/>
              <a:gd name="connsiteX1" fmla="*/ 41759 w 699485"/>
              <a:gd name="connsiteY1" fmla="*/ 104274 h 465221"/>
              <a:gd name="connsiteX2" fmla="*/ 65822 w 699485"/>
              <a:gd name="connsiteY2" fmla="*/ 96252 h 465221"/>
              <a:gd name="connsiteX3" fmla="*/ 89885 w 699485"/>
              <a:gd name="connsiteY3" fmla="*/ 104274 h 465221"/>
              <a:gd name="connsiteX4" fmla="*/ 105927 w 699485"/>
              <a:gd name="connsiteY4" fmla="*/ 88231 h 465221"/>
              <a:gd name="connsiteX5" fmla="*/ 154053 w 699485"/>
              <a:gd name="connsiteY5" fmla="*/ 56147 h 465221"/>
              <a:gd name="connsiteX6" fmla="*/ 178116 w 699485"/>
              <a:gd name="connsiteY6" fmla="*/ 40105 h 465221"/>
              <a:gd name="connsiteX7" fmla="*/ 218222 w 699485"/>
              <a:gd name="connsiteY7" fmla="*/ 56147 h 465221"/>
              <a:gd name="connsiteX8" fmla="*/ 250306 w 699485"/>
              <a:gd name="connsiteY8" fmla="*/ 72189 h 465221"/>
              <a:gd name="connsiteX9" fmla="*/ 274369 w 699485"/>
              <a:gd name="connsiteY9" fmla="*/ 64168 h 465221"/>
              <a:gd name="connsiteX10" fmla="*/ 322495 w 699485"/>
              <a:gd name="connsiteY10" fmla="*/ 32084 h 465221"/>
              <a:gd name="connsiteX11" fmla="*/ 338537 w 699485"/>
              <a:gd name="connsiteY11" fmla="*/ 56147 h 465221"/>
              <a:gd name="connsiteX12" fmla="*/ 354580 w 699485"/>
              <a:gd name="connsiteY12" fmla="*/ 72189 h 465221"/>
              <a:gd name="connsiteX13" fmla="*/ 378643 w 699485"/>
              <a:gd name="connsiteY13" fmla="*/ 56147 h 465221"/>
              <a:gd name="connsiteX14" fmla="*/ 442811 w 699485"/>
              <a:gd name="connsiteY14" fmla="*/ 8021 h 465221"/>
              <a:gd name="connsiteX15" fmla="*/ 466874 w 699485"/>
              <a:gd name="connsiteY15" fmla="*/ 0 h 465221"/>
              <a:gd name="connsiteX16" fmla="*/ 611253 w 699485"/>
              <a:gd name="connsiteY16" fmla="*/ 24063 h 465221"/>
              <a:gd name="connsiteX17" fmla="*/ 635316 w 699485"/>
              <a:gd name="connsiteY17" fmla="*/ 32084 h 465221"/>
              <a:gd name="connsiteX18" fmla="*/ 699485 w 699485"/>
              <a:gd name="connsiteY18" fmla="*/ 40105 h 465221"/>
              <a:gd name="connsiteX19" fmla="*/ 691464 w 699485"/>
              <a:gd name="connsiteY19" fmla="*/ 88231 h 465221"/>
              <a:gd name="connsiteX20" fmla="*/ 699485 w 699485"/>
              <a:gd name="connsiteY20" fmla="*/ 112295 h 465221"/>
              <a:gd name="connsiteX21" fmla="*/ 675422 w 699485"/>
              <a:gd name="connsiteY21" fmla="*/ 176463 h 465221"/>
              <a:gd name="connsiteX22" fmla="*/ 667401 w 699485"/>
              <a:gd name="connsiteY22" fmla="*/ 200526 h 465221"/>
              <a:gd name="connsiteX23" fmla="*/ 651359 w 699485"/>
              <a:gd name="connsiteY23" fmla="*/ 232610 h 465221"/>
              <a:gd name="connsiteX24" fmla="*/ 643337 w 699485"/>
              <a:gd name="connsiteY24" fmla="*/ 312821 h 465221"/>
              <a:gd name="connsiteX25" fmla="*/ 635316 w 699485"/>
              <a:gd name="connsiteY25" fmla="*/ 336884 h 465221"/>
              <a:gd name="connsiteX26" fmla="*/ 627295 w 699485"/>
              <a:gd name="connsiteY26" fmla="*/ 409074 h 465221"/>
              <a:gd name="connsiteX27" fmla="*/ 555106 w 699485"/>
              <a:gd name="connsiteY27" fmla="*/ 449179 h 465221"/>
              <a:gd name="connsiteX28" fmla="*/ 474895 w 699485"/>
              <a:gd name="connsiteY28" fmla="*/ 457200 h 465221"/>
              <a:gd name="connsiteX29" fmla="*/ 410727 w 699485"/>
              <a:gd name="connsiteY29" fmla="*/ 465221 h 465221"/>
              <a:gd name="connsiteX30" fmla="*/ 346559 w 699485"/>
              <a:gd name="connsiteY30" fmla="*/ 457200 h 465221"/>
              <a:gd name="connsiteX31" fmla="*/ 266348 w 699485"/>
              <a:gd name="connsiteY31" fmla="*/ 409074 h 465221"/>
              <a:gd name="connsiteX32" fmla="*/ 218222 w 699485"/>
              <a:gd name="connsiteY32" fmla="*/ 385010 h 465221"/>
              <a:gd name="connsiteX33" fmla="*/ 178116 w 699485"/>
              <a:gd name="connsiteY33" fmla="*/ 344905 h 465221"/>
              <a:gd name="connsiteX34" fmla="*/ 154053 w 699485"/>
              <a:gd name="connsiteY34" fmla="*/ 320842 h 465221"/>
              <a:gd name="connsiteX35" fmla="*/ 89885 w 699485"/>
              <a:gd name="connsiteY35" fmla="*/ 304800 h 465221"/>
              <a:gd name="connsiteX36" fmla="*/ 49780 w 699485"/>
              <a:gd name="connsiteY36" fmla="*/ 256674 h 465221"/>
              <a:gd name="connsiteX37" fmla="*/ 33737 w 699485"/>
              <a:gd name="connsiteY37" fmla="*/ 240631 h 465221"/>
              <a:gd name="connsiteX38" fmla="*/ 17695 w 699485"/>
              <a:gd name="connsiteY38" fmla="*/ 216568 h 465221"/>
              <a:gd name="connsiteX39" fmla="*/ 1653 w 699485"/>
              <a:gd name="connsiteY39" fmla="*/ 168442 h 46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99485" h="465221">
                <a:moveTo>
                  <a:pt x="1653" y="168442"/>
                </a:moveTo>
                <a:cubicBezTo>
                  <a:pt x="5664" y="149726"/>
                  <a:pt x="21239" y="116586"/>
                  <a:pt x="41759" y="104274"/>
                </a:cubicBezTo>
                <a:cubicBezTo>
                  <a:pt x="49009" y="99924"/>
                  <a:pt x="57801" y="98926"/>
                  <a:pt x="65822" y="96252"/>
                </a:cubicBezTo>
                <a:cubicBezTo>
                  <a:pt x="73843" y="98926"/>
                  <a:pt x="81594" y="105932"/>
                  <a:pt x="89885" y="104274"/>
                </a:cubicBezTo>
                <a:cubicBezTo>
                  <a:pt x="97301" y="102791"/>
                  <a:pt x="99877" y="92769"/>
                  <a:pt x="105927" y="88231"/>
                </a:cubicBezTo>
                <a:cubicBezTo>
                  <a:pt x="121351" y="76663"/>
                  <a:pt x="138011" y="66842"/>
                  <a:pt x="154053" y="56147"/>
                </a:cubicBezTo>
                <a:lnTo>
                  <a:pt x="178116" y="40105"/>
                </a:lnTo>
                <a:cubicBezTo>
                  <a:pt x="191485" y="45452"/>
                  <a:pt x="205065" y="50299"/>
                  <a:pt x="218222" y="56147"/>
                </a:cubicBezTo>
                <a:cubicBezTo>
                  <a:pt x="229148" y="61003"/>
                  <a:pt x="238469" y="70498"/>
                  <a:pt x="250306" y="72189"/>
                </a:cubicBezTo>
                <a:cubicBezTo>
                  <a:pt x="258676" y="73385"/>
                  <a:pt x="266348" y="66842"/>
                  <a:pt x="274369" y="64168"/>
                </a:cubicBezTo>
                <a:cubicBezTo>
                  <a:pt x="279937" y="58600"/>
                  <a:pt x="305912" y="25451"/>
                  <a:pt x="322495" y="32084"/>
                </a:cubicBezTo>
                <a:cubicBezTo>
                  <a:pt x="331446" y="35664"/>
                  <a:pt x="332515" y="48619"/>
                  <a:pt x="338537" y="56147"/>
                </a:cubicBezTo>
                <a:cubicBezTo>
                  <a:pt x="343261" y="62052"/>
                  <a:pt x="349232" y="66842"/>
                  <a:pt x="354580" y="72189"/>
                </a:cubicBezTo>
                <a:cubicBezTo>
                  <a:pt x="362601" y="66842"/>
                  <a:pt x="370931" y="61931"/>
                  <a:pt x="378643" y="56147"/>
                </a:cubicBezTo>
                <a:cubicBezTo>
                  <a:pt x="390448" y="47293"/>
                  <a:pt x="424678" y="17088"/>
                  <a:pt x="442811" y="8021"/>
                </a:cubicBezTo>
                <a:cubicBezTo>
                  <a:pt x="450373" y="4240"/>
                  <a:pt x="458853" y="2674"/>
                  <a:pt x="466874" y="0"/>
                </a:cubicBezTo>
                <a:cubicBezTo>
                  <a:pt x="526874" y="40000"/>
                  <a:pt x="470924" y="8471"/>
                  <a:pt x="611253" y="24063"/>
                </a:cubicBezTo>
                <a:cubicBezTo>
                  <a:pt x="619656" y="24997"/>
                  <a:pt x="626997" y="30572"/>
                  <a:pt x="635316" y="32084"/>
                </a:cubicBezTo>
                <a:cubicBezTo>
                  <a:pt x="656524" y="35940"/>
                  <a:pt x="678095" y="37431"/>
                  <a:pt x="699485" y="40105"/>
                </a:cubicBezTo>
                <a:cubicBezTo>
                  <a:pt x="696811" y="56147"/>
                  <a:pt x="691464" y="71968"/>
                  <a:pt x="691464" y="88231"/>
                </a:cubicBezTo>
                <a:cubicBezTo>
                  <a:pt x="691464" y="96686"/>
                  <a:pt x="699485" y="103840"/>
                  <a:pt x="699485" y="112295"/>
                </a:cubicBezTo>
                <a:cubicBezTo>
                  <a:pt x="699485" y="158720"/>
                  <a:pt x="692018" y="143272"/>
                  <a:pt x="675422" y="176463"/>
                </a:cubicBezTo>
                <a:cubicBezTo>
                  <a:pt x="671641" y="184025"/>
                  <a:pt x="670732" y="192755"/>
                  <a:pt x="667401" y="200526"/>
                </a:cubicBezTo>
                <a:cubicBezTo>
                  <a:pt x="662691" y="211516"/>
                  <a:pt x="656706" y="221915"/>
                  <a:pt x="651359" y="232610"/>
                </a:cubicBezTo>
                <a:cubicBezTo>
                  <a:pt x="648685" y="259347"/>
                  <a:pt x="647423" y="286263"/>
                  <a:pt x="643337" y="312821"/>
                </a:cubicBezTo>
                <a:cubicBezTo>
                  <a:pt x="642051" y="321178"/>
                  <a:pt x="636706" y="328544"/>
                  <a:pt x="635316" y="336884"/>
                </a:cubicBezTo>
                <a:cubicBezTo>
                  <a:pt x="631336" y="360766"/>
                  <a:pt x="638774" y="387757"/>
                  <a:pt x="627295" y="409074"/>
                </a:cubicBezTo>
                <a:cubicBezTo>
                  <a:pt x="620865" y="421016"/>
                  <a:pt x="576090" y="445951"/>
                  <a:pt x="555106" y="449179"/>
                </a:cubicBezTo>
                <a:cubicBezTo>
                  <a:pt x="528548" y="453265"/>
                  <a:pt x="501601" y="454233"/>
                  <a:pt x="474895" y="457200"/>
                </a:cubicBezTo>
                <a:cubicBezTo>
                  <a:pt x="453471" y="459580"/>
                  <a:pt x="432116" y="462547"/>
                  <a:pt x="410727" y="465221"/>
                </a:cubicBezTo>
                <a:cubicBezTo>
                  <a:pt x="389338" y="462547"/>
                  <a:pt x="367471" y="462428"/>
                  <a:pt x="346559" y="457200"/>
                </a:cubicBezTo>
                <a:cubicBezTo>
                  <a:pt x="301157" y="445850"/>
                  <a:pt x="318091" y="426324"/>
                  <a:pt x="266348" y="409074"/>
                </a:cubicBezTo>
                <a:cubicBezTo>
                  <a:pt x="243631" y="401501"/>
                  <a:pt x="237359" y="401754"/>
                  <a:pt x="218222" y="385010"/>
                </a:cubicBezTo>
                <a:cubicBezTo>
                  <a:pt x="203994" y="372560"/>
                  <a:pt x="191485" y="358273"/>
                  <a:pt x="178116" y="344905"/>
                </a:cubicBezTo>
                <a:cubicBezTo>
                  <a:pt x="170095" y="336884"/>
                  <a:pt x="165176" y="323067"/>
                  <a:pt x="154053" y="320842"/>
                </a:cubicBezTo>
                <a:cubicBezTo>
                  <a:pt x="105657" y="311163"/>
                  <a:pt x="126881" y="317132"/>
                  <a:pt x="89885" y="304800"/>
                </a:cubicBezTo>
                <a:cubicBezTo>
                  <a:pt x="32723" y="247638"/>
                  <a:pt x="94450" y="312511"/>
                  <a:pt x="49780" y="256674"/>
                </a:cubicBezTo>
                <a:cubicBezTo>
                  <a:pt x="45056" y="250769"/>
                  <a:pt x="38461" y="246536"/>
                  <a:pt x="33737" y="240631"/>
                </a:cubicBezTo>
                <a:cubicBezTo>
                  <a:pt x="27715" y="233103"/>
                  <a:pt x="24512" y="223385"/>
                  <a:pt x="17695" y="216568"/>
                </a:cubicBezTo>
                <a:cubicBezTo>
                  <a:pt x="170" y="199043"/>
                  <a:pt x="-2358" y="187158"/>
                  <a:pt x="1653" y="16844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0" name="Rett linje 32">
            <a:extLst>
              <a:ext uri="{FF2B5EF4-FFF2-40B4-BE49-F238E27FC236}">
                <a16:creationId xmlns:a16="http://schemas.microsoft.com/office/drawing/2014/main" id="{9EB6EAE3-E453-42B3-A953-43DDB1B01B3A}"/>
              </a:ext>
            </a:extLst>
          </p:cNvPr>
          <p:cNvCxnSpPr>
            <a:cxnSpLocks/>
          </p:cNvCxnSpPr>
          <p:nvPr/>
        </p:nvCxnSpPr>
        <p:spPr>
          <a:xfrm flipV="1">
            <a:off x="8065112" y="5648438"/>
            <a:ext cx="86400" cy="4107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EB76284-0F17-4AB9-9519-4383F6736443}"/>
              </a:ext>
            </a:extLst>
          </p:cNvPr>
          <p:cNvSpPr/>
          <p:nvPr/>
        </p:nvSpPr>
        <p:spPr>
          <a:xfrm rot="6093452">
            <a:off x="8105795" y="5700914"/>
            <a:ext cx="356741" cy="308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Rektangel 5">
            <a:extLst>
              <a:ext uri="{FF2B5EF4-FFF2-40B4-BE49-F238E27FC236}">
                <a16:creationId xmlns:a16="http://schemas.microsoft.com/office/drawing/2014/main" id="{3F1DF70E-9D3C-43F3-95A6-F057D30ABD50}"/>
              </a:ext>
            </a:extLst>
          </p:cNvPr>
          <p:cNvSpPr/>
          <p:nvPr/>
        </p:nvSpPr>
        <p:spPr>
          <a:xfrm rot="152434">
            <a:off x="9054034" y="4436135"/>
            <a:ext cx="2664000" cy="51557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3" name="Rett linje 32">
            <a:extLst>
              <a:ext uri="{FF2B5EF4-FFF2-40B4-BE49-F238E27FC236}">
                <a16:creationId xmlns:a16="http://schemas.microsoft.com/office/drawing/2014/main" id="{72110348-8999-4413-9740-E68BA1D85707}"/>
              </a:ext>
            </a:extLst>
          </p:cNvPr>
          <p:cNvCxnSpPr>
            <a:cxnSpLocks/>
            <a:stCxn id="32" idx="3"/>
            <a:endCxn id="32" idx="2"/>
          </p:cNvCxnSpPr>
          <p:nvPr/>
        </p:nvCxnSpPr>
        <p:spPr>
          <a:xfrm>
            <a:off x="9043916" y="4892415"/>
            <a:ext cx="2661382" cy="1180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Rett pilkobling 15">
            <a:extLst>
              <a:ext uri="{FF2B5EF4-FFF2-40B4-BE49-F238E27FC236}">
                <a16:creationId xmlns:a16="http://schemas.microsoft.com/office/drawing/2014/main" id="{0AE649DD-AA23-49C9-B0D4-1C00F5679BE3}"/>
              </a:ext>
            </a:extLst>
          </p:cNvPr>
          <p:cNvCxnSpPr>
            <a:cxnSpLocks/>
          </p:cNvCxnSpPr>
          <p:nvPr/>
        </p:nvCxnSpPr>
        <p:spPr>
          <a:xfrm rot="20644379">
            <a:off x="10067325" y="4622380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5" name="Rektangel 5">
            <a:extLst>
              <a:ext uri="{FF2B5EF4-FFF2-40B4-BE49-F238E27FC236}">
                <a16:creationId xmlns:a16="http://schemas.microsoft.com/office/drawing/2014/main" id="{FC12AE11-9E7D-4D12-9736-E30ECB26A6BA}"/>
              </a:ext>
            </a:extLst>
          </p:cNvPr>
          <p:cNvSpPr/>
          <p:nvPr/>
        </p:nvSpPr>
        <p:spPr>
          <a:xfrm rot="152434">
            <a:off x="9008195" y="5243445"/>
            <a:ext cx="2484233" cy="963199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6" name="Rett linje 32">
            <a:extLst>
              <a:ext uri="{FF2B5EF4-FFF2-40B4-BE49-F238E27FC236}">
                <a16:creationId xmlns:a16="http://schemas.microsoft.com/office/drawing/2014/main" id="{35D0BCB7-7FA9-498C-B679-B7D82947A527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8988068" y="6151112"/>
            <a:ext cx="2717230" cy="1024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Rett pilkobling 15">
            <a:extLst>
              <a:ext uri="{FF2B5EF4-FFF2-40B4-BE49-F238E27FC236}">
                <a16:creationId xmlns:a16="http://schemas.microsoft.com/office/drawing/2014/main" id="{98E94166-4253-49E3-96CF-83748430C91C}"/>
              </a:ext>
            </a:extLst>
          </p:cNvPr>
          <p:cNvCxnSpPr>
            <a:cxnSpLocks/>
          </p:cNvCxnSpPr>
          <p:nvPr/>
        </p:nvCxnSpPr>
        <p:spPr>
          <a:xfrm rot="20644379">
            <a:off x="10068393" y="5627569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Arc 37">
            <a:extLst>
              <a:ext uri="{FF2B5EF4-FFF2-40B4-BE49-F238E27FC236}">
                <a16:creationId xmlns:a16="http://schemas.microsoft.com/office/drawing/2014/main" id="{53B7947E-5863-431F-ADA2-9C456F6CDE41}"/>
              </a:ext>
            </a:extLst>
          </p:cNvPr>
          <p:cNvSpPr/>
          <p:nvPr/>
        </p:nvSpPr>
        <p:spPr>
          <a:xfrm rot="206041">
            <a:off x="10869412" y="5304031"/>
            <a:ext cx="1205343" cy="1035134"/>
          </a:xfrm>
          <a:prstGeom prst="arc">
            <a:avLst>
              <a:gd name="adj1" fmla="val 16200000"/>
              <a:gd name="adj2" fmla="val 2157501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F4C1A21-F606-486E-A589-68CDA8A65112}"/>
              </a:ext>
            </a:extLst>
          </p:cNvPr>
          <p:cNvSpPr/>
          <p:nvPr/>
        </p:nvSpPr>
        <p:spPr>
          <a:xfrm rot="5561524">
            <a:off x="11658564" y="5440479"/>
            <a:ext cx="540064" cy="368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F54A6022-1C0B-4D39-B172-DA96FF107BD3}"/>
              </a:ext>
            </a:extLst>
          </p:cNvPr>
          <p:cNvSpPr/>
          <p:nvPr/>
        </p:nvSpPr>
        <p:spPr>
          <a:xfrm>
            <a:off x="11033801" y="5634425"/>
            <a:ext cx="914400" cy="914400"/>
          </a:xfrm>
          <a:prstGeom prst="arc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41" name="Rett linje 32">
            <a:extLst>
              <a:ext uri="{FF2B5EF4-FFF2-40B4-BE49-F238E27FC236}">
                <a16:creationId xmlns:a16="http://schemas.microsoft.com/office/drawing/2014/main" id="{70E484F4-064A-4B5C-AF40-184A82A0E3D9}"/>
              </a:ext>
            </a:extLst>
          </p:cNvPr>
          <p:cNvCxnSpPr>
            <a:cxnSpLocks/>
          </p:cNvCxnSpPr>
          <p:nvPr/>
        </p:nvCxnSpPr>
        <p:spPr>
          <a:xfrm flipV="1">
            <a:off x="11473001" y="5636041"/>
            <a:ext cx="18000" cy="6175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Rett linje 32">
            <a:extLst>
              <a:ext uri="{FF2B5EF4-FFF2-40B4-BE49-F238E27FC236}">
                <a16:creationId xmlns:a16="http://schemas.microsoft.com/office/drawing/2014/main" id="{FDDB6C7E-A2AC-4532-A286-855322361D99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5676556" y="5519676"/>
            <a:ext cx="2560898" cy="5840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BA88EA8-950E-402E-9DBB-14D80FCFBD94}"/>
                  </a:ext>
                </a:extLst>
              </p:cNvPr>
              <p:cNvSpPr txBox="1"/>
              <p:nvPr/>
            </p:nvSpPr>
            <p:spPr>
              <a:xfrm>
                <a:off x="8995150" y="3895283"/>
                <a:ext cx="70436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BA88EA8-950E-402E-9DBB-14D80FCFBD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150" y="3895283"/>
                <a:ext cx="704369" cy="369332"/>
              </a:xfrm>
              <a:prstGeom prst="rect">
                <a:avLst/>
              </a:prstGeom>
              <a:blipFill>
                <a:blip r:embed="rId6"/>
                <a:stretch>
                  <a:fillRect l="-1739" b="-98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DD6FC26-0911-414C-BFE8-3D3050D1EDB3}"/>
                  </a:ext>
                </a:extLst>
              </p:cNvPr>
              <p:cNvSpPr txBox="1"/>
              <p:nvPr/>
            </p:nvSpPr>
            <p:spPr>
              <a:xfrm>
                <a:off x="8913693" y="5322488"/>
                <a:ext cx="110630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DD6FC26-0911-414C-BFE8-3D3050D1E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693" y="5322488"/>
                <a:ext cx="1106309" cy="646331"/>
              </a:xfrm>
              <a:prstGeom prst="rect">
                <a:avLst/>
              </a:prstGeom>
              <a:blipFill>
                <a:blip r:embed="rId7"/>
                <a:stretch>
                  <a:fillRect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1DBAB090-CAFA-4F25-9532-A62DF649B2F2}"/>
              </a:ext>
            </a:extLst>
          </p:cNvPr>
          <p:cNvSpPr txBox="1"/>
          <p:nvPr/>
        </p:nvSpPr>
        <p:spPr>
          <a:xfrm>
            <a:off x="5895278" y="6369717"/>
            <a:ext cx="18567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rgbClr val="FF0000"/>
                </a:solidFill>
              </a:rPr>
              <a:t>Hastighet &gt; bølgehastighet (overkritisk)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816A7D6-6748-4C4D-AC6F-F5B3A58C9808}"/>
              </a:ext>
            </a:extLst>
          </p:cNvPr>
          <p:cNvSpPr txBox="1"/>
          <p:nvPr/>
        </p:nvSpPr>
        <p:spPr>
          <a:xfrm>
            <a:off x="9350421" y="6369717"/>
            <a:ext cx="18567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rgbClr val="FF0000"/>
                </a:solidFill>
              </a:rPr>
              <a:t>Hastighet &lt; bølgehastighet (underkritisk)</a:t>
            </a:r>
          </a:p>
        </p:txBody>
      </p:sp>
    </p:spTree>
    <p:extLst>
      <p:ext uri="{BB962C8B-B14F-4D97-AF65-F5344CB8AC3E}">
        <p14:creationId xmlns:p14="http://schemas.microsoft.com/office/powerpoint/2010/main" val="9272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varierende</a:t>
            </a:r>
            <a:r>
              <a:rPr lang="en-US" dirty="0"/>
              <a:t> </a:t>
            </a:r>
            <a:r>
              <a:rPr lang="en-US" dirty="0" err="1"/>
              <a:t>strømning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00" y="4443789"/>
            <a:ext cx="5111750" cy="211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3BD4668E-7968-4DBE-B97B-A1A9C36015C6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000" y="1611821"/>
            <a:ext cx="2168229" cy="261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712323E-2776-4F9E-9DC5-DFD2138E8F51}"/>
              </a:ext>
            </a:extLst>
          </p:cNvPr>
          <p:cNvCxnSpPr>
            <a:cxnSpLocks/>
          </p:cNvCxnSpPr>
          <p:nvPr/>
        </p:nvCxnSpPr>
        <p:spPr>
          <a:xfrm flipH="1">
            <a:off x="9840000" y="4224146"/>
            <a:ext cx="216000" cy="1508854"/>
          </a:xfrm>
          <a:prstGeom prst="straightConnector1">
            <a:avLst/>
          </a:prstGeom>
          <a:ln>
            <a:solidFill>
              <a:srgbClr val="009D7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4E395F09-57BB-4998-9088-7E523F1329EC}"/>
              </a:ext>
            </a:extLst>
          </p:cNvPr>
          <p:cNvSpPr txBox="1">
            <a:spLocks/>
          </p:cNvSpPr>
          <p:nvPr/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 marL="198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4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2000" indent="-198000" algn="l" defTabSz="914400" rtl="0" eaLnBrk="1" latinLnBrk="0" hangingPunct="1">
              <a:lnSpc>
                <a:spcPts val="28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b-NO" sz="2000" dirty="0"/>
              <a:t>Forutsetning: Stasjonær strømning</a:t>
            </a:r>
          </a:p>
          <a:p>
            <a:pPr>
              <a:lnSpc>
                <a:spcPct val="100000"/>
              </a:lnSpc>
            </a:pPr>
            <a:r>
              <a:rPr lang="nb-NO" sz="2000" i="1" dirty="0"/>
              <a:t>Uniform strømning</a:t>
            </a:r>
            <a:r>
              <a:rPr lang="nb-NO" sz="2000" dirty="0"/>
              <a:t> (også kalt «normalstrømning»): Konstant dybde og middelhastighet langs kanalen</a:t>
            </a:r>
          </a:p>
          <a:p>
            <a:pPr>
              <a:lnSpc>
                <a:spcPct val="100000"/>
              </a:lnSpc>
            </a:pPr>
            <a:r>
              <a:rPr lang="nb-NO" sz="2000" i="1" dirty="0"/>
              <a:t>Gradvis varierende strømning</a:t>
            </a:r>
            <a:r>
              <a:rPr lang="nb-NO" sz="2000" dirty="0"/>
              <a:t>: Gradvise endringer i dybde/hastighet som skjer over en betydelig avstand der bunnfriksjon er viktig</a:t>
            </a:r>
          </a:p>
          <a:p>
            <a:pPr>
              <a:lnSpc>
                <a:spcPct val="100000"/>
              </a:lnSpc>
            </a:pPr>
            <a:r>
              <a:rPr lang="nb-NO" sz="2000" i="1" dirty="0"/>
              <a:t>Hurtig varierende strømning</a:t>
            </a:r>
            <a:r>
              <a:rPr lang="nb-NO" sz="2000" dirty="0"/>
              <a:t>: Raske endringer i dybde/hastighet som skjer over korte avstander der strømningen veksler mellom overkritisk og underkritisk og bunnfriksjon er mindre viktig</a:t>
            </a:r>
          </a:p>
          <a:p>
            <a:pPr lvl="1">
              <a:lnSpc>
                <a:spcPct val="100000"/>
              </a:lnSpc>
            </a:pPr>
            <a:r>
              <a:rPr lang="nb-NO" sz="2000" dirty="0"/>
              <a:t>Overløp og vannstandssprang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56F52E6-A1AD-49A8-91DE-BFA8CF8B3799}"/>
              </a:ext>
            </a:extLst>
          </p:cNvPr>
          <p:cNvSpPr/>
          <p:nvPr/>
        </p:nvSpPr>
        <p:spPr>
          <a:xfrm>
            <a:off x="7459579" y="3340303"/>
            <a:ext cx="3465095" cy="1207634"/>
          </a:xfrm>
          <a:custGeom>
            <a:avLst/>
            <a:gdLst>
              <a:gd name="connsiteX0" fmla="*/ 3465095 w 3465095"/>
              <a:gd name="connsiteY0" fmla="*/ 269171 h 1207634"/>
              <a:gd name="connsiteX1" fmla="*/ 2919663 w 3465095"/>
              <a:gd name="connsiteY1" fmla="*/ 12497 h 1207634"/>
              <a:gd name="connsiteX2" fmla="*/ 1307432 w 3465095"/>
              <a:gd name="connsiteY2" fmla="*/ 164897 h 1207634"/>
              <a:gd name="connsiteX3" fmla="*/ 0 w 3465095"/>
              <a:gd name="connsiteY3" fmla="*/ 1207634 h 1207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5095" h="1207634">
                <a:moveTo>
                  <a:pt x="3465095" y="269171"/>
                </a:moveTo>
                <a:cubicBezTo>
                  <a:pt x="3372184" y="149523"/>
                  <a:pt x="3279273" y="29876"/>
                  <a:pt x="2919663" y="12497"/>
                </a:cubicBezTo>
                <a:cubicBezTo>
                  <a:pt x="2560053" y="-4882"/>
                  <a:pt x="1794042" y="-34292"/>
                  <a:pt x="1307432" y="164897"/>
                </a:cubicBezTo>
                <a:cubicBezTo>
                  <a:pt x="820822" y="364086"/>
                  <a:pt x="410411" y="785860"/>
                  <a:pt x="0" y="1207634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87BF643-DC58-4C45-A66E-403296E6CF4D}"/>
              </a:ext>
            </a:extLst>
          </p:cNvPr>
          <p:cNvSpPr/>
          <p:nvPr/>
        </p:nvSpPr>
        <p:spPr>
          <a:xfrm>
            <a:off x="9210999" y="2849186"/>
            <a:ext cx="406243" cy="2364498"/>
          </a:xfrm>
          <a:custGeom>
            <a:avLst/>
            <a:gdLst>
              <a:gd name="connsiteX0" fmla="*/ 406243 w 406243"/>
              <a:gd name="connsiteY0" fmla="*/ 30372 h 2364498"/>
              <a:gd name="connsiteX1" fmla="*/ 29254 w 406243"/>
              <a:gd name="connsiteY1" fmla="*/ 166730 h 2364498"/>
              <a:gd name="connsiteX2" fmla="*/ 61338 w 406243"/>
              <a:gd name="connsiteY2" fmla="*/ 1313740 h 2364498"/>
              <a:gd name="connsiteX3" fmla="*/ 350096 w 406243"/>
              <a:gd name="connsiteY3" fmla="*/ 1923340 h 2364498"/>
              <a:gd name="connsiteX4" fmla="*/ 189675 w 406243"/>
              <a:gd name="connsiteY4" fmla="*/ 2364498 h 2364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243" h="2364498">
                <a:moveTo>
                  <a:pt x="406243" y="30372"/>
                </a:moveTo>
                <a:cubicBezTo>
                  <a:pt x="246490" y="-8397"/>
                  <a:pt x="86738" y="-47165"/>
                  <a:pt x="29254" y="166730"/>
                </a:cubicBezTo>
                <a:cubicBezTo>
                  <a:pt x="-28230" y="380625"/>
                  <a:pt x="7864" y="1020972"/>
                  <a:pt x="61338" y="1313740"/>
                </a:cubicBezTo>
                <a:cubicBezTo>
                  <a:pt x="114812" y="1606508"/>
                  <a:pt x="328707" y="1748214"/>
                  <a:pt x="350096" y="1923340"/>
                </a:cubicBezTo>
                <a:cubicBezTo>
                  <a:pt x="371485" y="2098466"/>
                  <a:pt x="280580" y="2231482"/>
                  <a:pt x="189675" y="2364498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FA280A-23EA-43FA-9BB2-B0CA4CE9BC03}"/>
              </a:ext>
            </a:extLst>
          </p:cNvPr>
          <p:cNvSpPr/>
          <p:nvPr/>
        </p:nvSpPr>
        <p:spPr>
          <a:xfrm>
            <a:off x="9624000" y="2565000"/>
            <a:ext cx="892800" cy="61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B5AACAD-FA7B-4FA0-ABAF-44AA58160544}"/>
              </a:ext>
            </a:extLst>
          </p:cNvPr>
          <p:cNvSpPr/>
          <p:nvPr/>
        </p:nvSpPr>
        <p:spPr>
          <a:xfrm>
            <a:off x="9642000" y="3612146"/>
            <a:ext cx="864000" cy="612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CB7FAA1-1E18-4360-A39F-832D7ABDF272}"/>
              </a:ext>
            </a:extLst>
          </p:cNvPr>
          <p:cNvSpPr/>
          <p:nvPr/>
        </p:nvSpPr>
        <p:spPr>
          <a:xfrm>
            <a:off x="10681882" y="3602214"/>
            <a:ext cx="1008000" cy="6120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D758C4B-2803-4E72-98A1-D8546024A729}"/>
              </a:ext>
            </a:extLst>
          </p:cNvPr>
          <p:cNvSpPr/>
          <p:nvPr/>
        </p:nvSpPr>
        <p:spPr>
          <a:xfrm>
            <a:off x="5676226" y="1458706"/>
            <a:ext cx="379091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TPS200: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Uniform strømning (dybde/volumstrøm)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Overkritisk og underkritisk strømning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Vannstandssprang</a:t>
            </a:r>
          </a:p>
          <a:p>
            <a:r>
              <a:rPr lang="nb-NO" sz="1400" dirty="0">
                <a:solidFill>
                  <a:srgbClr val="0070C0"/>
                </a:solidFill>
              </a:rPr>
              <a:t>THT300: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Vannlinjeberegninger (gradvis varierende)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A88CEED-5269-49A9-AD23-C08C34104BA1}"/>
              </a:ext>
            </a:extLst>
          </p:cNvPr>
          <p:cNvSpPr/>
          <p:nvPr/>
        </p:nvSpPr>
        <p:spPr>
          <a:xfrm>
            <a:off x="8414084" y="4235116"/>
            <a:ext cx="1630858" cy="762000"/>
          </a:xfrm>
          <a:custGeom>
            <a:avLst/>
            <a:gdLst>
              <a:gd name="connsiteX0" fmla="*/ 1628274 w 1630858"/>
              <a:gd name="connsiteY0" fmla="*/ 0 h 762000"/>
              <a:gd name="connsiteX1" fmla="*/ 1515979 w 1630858"/>
              <a:gd name="connsiteY1" fmla="*/ 529389 h 762000"/>
              <a:gd name="connsiteX2" fmla="*/ 882316 w 1630858"/>
              <a:gd name="connsiteY2" fmla="*/ 681789 h 762000"/>
              <a:gd name="connsiteX3" fmla="*/ 0 w 1630858"/>
              <a:gd name="connsiteY3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0858" h="762000">
                <a:moveTo>
                  <a:pt x="1628274" y="0"/>
                </a:moveTo>
                <a:cubicBezTo>
                  <a:pt x="1634289" y="207879"/>
                  <a:pt x="1640305" y="415758"/>
                  <a:pt x="1515979" y="529389"/>
                </a:cubicBezTo>
                <a:cubicBezTo>
                  <a:pt x="1391653" y="643020"/>
                  <a:pt x="1134979" y="643020"/>
                  <a:pt x="882316" y="681789"/>
                </a:cubicBezTo>
                <a:cubicBezTo>
                  <a:pt x="629653" y="720558"/>
                  <a:pt x="314826" y="741279"/>
                  <a:pt x="0" y="762000"/>
                </a:cubicBezTo>
              </a:path>
            </a:pathLst>
          </a:cu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3D0BCED-5772-4257-B813-B228E8C8483D}"/>
              </a:ext>
            </a:extLst>
          </p:cNvPr>
          <p:cNvSpPr txBox="1"/>
          <p:nvPr/>
        </p:nvSpPr>
        <p:spPr>
          <a:xfrm>
            <a:off x="6613343" y="5932581"/>
            <a:ext cx="180457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Overløp (slak til bratt, underkritisk til overkritisk)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8DEFFF-6A16-4374-B054-64E3E0193C20}"/>
              </a:ext>
            </a:extLst>
          </p:cNvPr>
          <p:cNvSpPr txBox="1"/>
          <p:nvPr/>
        </p:nvSpPr>
        <p:spPr>
          <a:xfrm>
            <a:off x="7104000" y="6398058"/>
            <a:ext cx="21789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Vannstandssprang (bratt til slak, overkritisk til underkritisk)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EA50BCC-6B81-48A2-A17E-5A7B20CCF163}"/>
              </a:ext>
            </a:extLst>
          </p:cNvPr>
          <p:cNvCxnSpPr>
            <a:cxnSpLocks/>
            <a:stCxn id="38" idx="0"/>
          </p:cNvCxnSpPr>
          <p:nvPr/>
        </p:nvCxnSpPr>
        <p:spPr>
          <a:xfrm flipV="1">
            <a:off x="7515630" y="5442750"/>
            <a:ext cx="524370" cy="489831"/>
          </a:xfrm>
          <a:prstGeom prst="straightConnector1">
            <a:avLst/>
          </a:prstGeom>
          <a:ln>
            <a:solidFill>
              <a:srgbClr val="009D7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ED73CB3-CB1C-414D-9A2E-1B76F0CB687C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8193500" y="6276419"/>
            <a:ext cx="1220620" cy="121639"/>
          </a:xfrm>
          <a:prstGeom prst="straightConnector1">
            <a:avLst/>
          </a:prstGeom>
          <a:ln>
            <a:solidFill>
              <a:srgbClr val="009D7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AAEEA91-4588-4ACB-B520-0886C40C330C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10848000" y="4214214"/>
            <a:ext cx="337882" cy="1718367"/>
          </a:xfrm>
          <a:prstGeom prst="straightConnector1">
            <a:avLst/>
          </a:prstGeom>
          <a:ln>
            <a:solidFill>
              <a:srgbClr val="009D7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81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70E267F-E39F-4BD1-8112-D76C04D3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Kontinuitetslikningen for kanalstrømning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D3D3C5D-26B5-4FB4-A6C7-9CDD88287BFF}"/>
                  </a:ext>
                </a:extLst>
              </p:cNvPr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Kontinuitetslikningen for stasjonær, inkompressibel strømning for KV med endimensjonale innløp og utløp gjelder: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konst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 </a:t>
                </a:r>
                <a:r>
                  <a:rPr lang="nb-NO" i="1" dirty="0"/>
                  <a:t>rektangulære</a:t>
                </a:r>
                <a:r>
                  <a:rPr lang="nb-NO" dirty="0"/>
                  <a:t> kanaler med konstant bredde, kan vi dividere hver side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Her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nb-NO" dirty="0"/>
                  <a:t> volumstrømmen per breddeenhet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9D3D3C5D-26B5-4FB4-A6C7-9CDD88287B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529" b="-1622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83CAA9DB-323F-4D18-912D-97D1FF62A7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440" y="1674272"/>
            <a:ext cx="3310476" cy="137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84C2AEC8-8AF4-4D7F-93AC-9AD9C89E5AFB}"/>
              </a:ext>
            </a:extLst>
          </p:cNvPr>
          <p:cNvGrpSpPr/>
          <p:nvPr/>
        </p:nvGrpSpPr>
        <p:grpSpPr>
          <a:xfrm>
            <a:off x="7392682" y="3192921"/>
            <a:ext cx="1184891" cy="1243962"/>
            <a:chOff x="6262245" y="3015601"/>
            <a:chExt cx="1695770" cy="17803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ktangel 37">
                  <a:extLst>
                    <a:ext uri="{FF2B5EF4-FFF2-40B4-BE49-F238E27FC236}">
                      <a16:creationId xmlns:a16="http://schemas.microsoft.com/office/drawing/2014/main" id="{3D43E032-80C4-4655-87D2-2D439A7EEBDF}"/>
                    </a:ext>
                  </a:extLst>
                </p:cNvPr>
                <p:cNvSpPr/>
                <p:nvPr/>
              </p:nvSpPr>
              <p:spPr>
                <a:xfrm>
                  <a:off x="6874136" y="3015601"/>
                  <a:ext cx="47198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8" name="Rektangel 37">
                  <a:extLst>
                    <a:ext uri="{FF2B5EF4-FFF2-40B4-BE49-F238E27FC236}">
                      <a16:creationId xmlns:a16="http://schemas.microsoft.com/office/drawing/2014/main" id="{3D43E032-80C4-4655-87D2-2D439A7EEB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4136" y="3015601"/>
                  <a:ext cx="471988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9259" b="-45238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rapes 39">
              <a:extLst>
                <a:ext uri="{FF2B5EF4-FFF2-40B4-BE49-F238E27FC236}">
                  <a16:creationId xmlns:a16="http://schemas.microsoft.com/office/drawing/2014/main" id="{5CB68D3E-9618-47E1-8340-61DEAFADA181}"/>
                </a:ext>
              </a:extLst>
            </p:cNvPr>
            <p:cNvSpPr/>
            <p:nvPr/>
          </p:nvSpPr>
          <p:spPr>
            <a:xfrm rot="10800000">
              <a:off x="6354130" y="3715911"/>
              <a:ext cx="1512000" cy="1080000"/>
            </a:xfrm>
            <a:prstGeom prst="trapezoid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1" name="Rett linje 40">
              <a:extLst>
                <a:ext uri="{FF2B5EF4-FFF2-40B4-BE49-F238E27FC236}">
                  <a16:creationId xmlns:a16="http://schemas.microsoft.com/office/drawing/2014/main" id="{1A1FB0D7-9FC7-401B-8B5A-E5F165506C6A}"/>
                </a:ext>
              </a:extLst>
            </p:cNvPr>
            <p:cNvCxnSpPr/>
            <p:nvPr/>
          </p:nvCxnSpPr>
          <p:spPr>
            <a:xfrm>
              <a:off x="6262245" y="3384933"/>
              <a:ext cx="360000" cy="14109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tt linje 41">
              <a:extLst>
                <a:ext uri="{FF2B5EF4-FFF2-40B4-BE49-F238E27FC236}">
                  <a16:creationId xmlns:a16="http://schemas.microsoft.com/office/drawing/2014/main" id="{8A88355A-15C3-4016-B19B-38E7C73C09C3}"/>
                </a:ext>
              </a:extLst>
            </p:cNvPr>
            <p:cNvCxnSpPr/>
            <p:nvPr/>
          </p:nvCxnSpPr>
          <p:spPr>
            <a:xfrm flipH="1">
              <a:off x="7558246" y="3393620"/>
              <a:ext cx="399769" cy="140229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Rett linje 42">
              <a:extLst>
                <a:ext uri="{FF2B5EF4-FFF2-40B4-BE49-F238E27FC236}">
                  <a16:creationId xmlns:a16="http://schemas.microsoft.com/office/drawing/2014/main" id="{F8336A9B-19B5-445E-8B43-D5940BA49B64}"/>
                </a:ext>
              </a:extLst>
            </p:cNvPr>
            <p:cNvCxnSpPr/>
            <p:nvPr/>
          </p:nvCxnSpPr>
          <p:spPr>
            <a:xfrm>
              <a:off x="6622245" y="4795911"/>
              <a:ext cx="93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ktangel 37">
                  <a:extLst>
                    <a:ext uri="{FF2B5EF4-FFF2-40B4-BE49-F238E27FC236}">
                      <a16:creationId xmlns:a16="http://schemas.microsoft.com/office/drawing/2014/main" id="{D7BC66AC-3615-4316-89BE-BF0908C59CCB}"/>
                    </a:ext>
                  </a:extLst>
                </p:cNvPr>
                <p:cNvSpPr/>
                <p:nvPr/>
              </p:nvSpPr>
              <p:spPr>
                <a:xfrm>
                  <a:off x="6637946" y="3896114"/>
                  <a:ext cx="798871" cy="36933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18" name="Rektangel 37">
                  <a:extLst>
                    <a:ext uri="{FF2B5EF4-FFF2-40B4-BE49-F238E27FC236}">
                      <a16:creationId xmlns:a16="http://schemas.microsoft.com/office/drawing/2014/main" id="{D7BC66AC-3615-4316-89BE-BF0908C59C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7946" y="3896114"/>
                  <a:ext cx="798871" cy="369333"/>
                </a:xfrm>
                <a:prstGeom prst="rect">
                  <a:avLst/>
                </a:prstGeom>
                <a:blipFill>
                  <a:blip r:embed="rId5"/>
                  <a:stretch>
                    <a:fillRect r="-23077" b="-45238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70EF9D9-FC6A-45C0-98A3-17BC046C21A3}"/>
              </a:ext>
            </a:extLst>
          </p:cNvPr>
          <p:cNvGrpSpPr/>
          <p:nvPr/>
        </p:nvGrpSpPr>
        <p:grpSpPr>
          <a:xfrm>
            <a:off x="9238259" y="3064045"/>
            <a:ext cx="1836504" cy="1371579"/>
            <a:chOff x="9408000" y="3060337"/>
            <a:chExt cx="2323885" cy="173557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ktangel 38">
                  <a:extLst>
                    <a:ext uri="{FF2B5EF4-FFF2-40B4-BE49-F238E27FC236}">
                      <a16:creationId xmlns:a16="http://schemas.microsoft.com/office/drawing/2014/main" id="{37356B10-E98D-493D-A57B-BED08A62F452}"/>
                    </a:ext>
                  </a:extLst>
                </p:cNvPr>
                <p:cNvSpPr/>
                <p:nvPr/>
              </p:nvSpPr>
              <p:spPr>
                <a:xfrm>
                  <a:off x="10386805" y="3060337"/>
                  <a:ext cx="47731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9" name="Rektangel 38">
                  <a:extLst>
                    <a:ext uri="{FF2B5EF4-FFF2-40B4-BE49-F238E27FC236}">
                      <a16:creationId xmlns:a16="http://schemas.microsoft.com/office/drawing/2014/main" id="{37356B10-E98D-493D-A57B-BED08A62F4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86805" y="3060337"/>
                  <a:ext cx="47731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2708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rapes 43">
              <a:extLst>
                <a:ext uri="{FF2B5EF4-FFF2-40B4-BE49-F238E27FC236}">
                  <a16:creationId xmlns:a16="http://schemas.microsoft.com/office/drawing/2014/main" id="{E1E977D3-CAEE-4B57-90FF-D5ECF836E768}"/>
                </a:ext>
              </a:extLst>
            </p:cNvPr>
            <p:cNvSpPr/>
            <p:nvPr/>
          </p:nvSpPr>
          <p:spPr>
            <a:xfrm rot="10800000">
              <a:off x="9552000" y="3933000"/>
              <a:ext cx="2019879" cy="862911"/>
            </a:xfrm>
            <a:prstGeom prst="trapezoid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5" name="Rett linje 44">
              <a:extLst>
                <a:ext uri="{FF2B5EF4-FFF2-40B4-BE49-F238E27FC236}">
                  <a16:creationId xmlns:a16="http://schemas.microsoft.com/office/drawing/2014/main" id="{B272131E-1CA8-49EF-9A99-7AD2A824DE10}"/>
                </a:ext>
              </a:extLst>
            </p:cNvPr>
            <p:cNvCxnSpPr/>
            <p:nvPr/>
          </p:nvCxnSpPr>
          <p:spPr>
            <a:xfrm>
              <a:off x="9408000" y="3384935"/>
              <a:ext cx="360000" cy="141097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Rett linje 45">
              <a:extLst>
                <a:ext uri="{FF2B5EF4-FFF2-40B4-BE49-F238E27FC236}">
                  <a16:creationId xmlns:a16="http://schemas.microsoft.com/office/drawing/2014/main" id="{B89C5B3B-53D6-48D0-B2E0-83A3383BDA44}"/>
                </a:ext>
              </a:extLst>
            </p:cNvPr>
            <p:cNvCxnSpPr/>
            <p:nvPr/>
          </p:nvCxnSpPr>
          <p:spPr>
            <a:xfrm flipH="1">
              <a:off x="11332116" y="3393622"/>
              <a:ext cx="399769" cy="140229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Rett linje 46">
              <a:extLst>
                <a:ext uri="{FF2B5EF4-FFF2-40B4-BE49-F238E27FC236}">
                  <a16:creationId xmlns:a16="http://schemas.microsoft.com/office/drawing/2014/main" id="{28E188C9-89E6-4089-A038-242AB51184CE}"/>
                </a:ext>
              </a:extLst>
            </p:cNvPr>
            <p:cNvCxnSpPr/>
            <p:nvPr/>
          </p:nvCxnSpPr>
          <p:spPr>
            <a:xfrm>
              <a:off x="9768000" y="4795913"/>
              <a:ext cx="156411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ktangel 37">
                  <a:extLst>
                    <a:ext uri="{FF2B5EF4-FFF2-40B4-BE49-F238E27FC236}">
                      <a16:creationId xmlns:a16="http://schemas.microsoft.com/office/drawing/2014/main" id="{BC81ABB5-086F-40AC-9361-B40E73846997}"/>
                    </a:ext>
                  </a:extLst>
                </p:cNvPr>
                <p:cNvSpPr/>
                <p:nvPr/>
              </p:nvSpPr>
              <p:spPr>
                <a:xfrm>
                  <a:off x="10234571" y="4165934"/>
                  <a:ext cx="80951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19" name="Rektangel 37">
                  <a:extLst>
                    <a:ext uri="{FF2B5EF4-FFF2-40B4-BE49-F238E27FC236}">
                      <a16:creationId xmlns:a16="http://schemas.microsoft.com/office/drawing/2014/main" id="{BC81ABB5-086F-40AC-9361-B40E738469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34571" y="4165934"/>
                  <a:ext cx="809516" cy="369332"/>
                </a:xfrm>
                <a:prstGeom prst="rect">
                  <a:avLst/>
                </a:prstGeom>
                <a:blipFill>
                  <a:blip r:embed="rId7"/>
                  <a:stretch>
                    <a:fillRect r="-8571" b="-27083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632DAAF-4C56-4C86-B584-2E5F28030EC7}"/>
              </a:ext>
            </a:extLst>
          </p:cNvPr>
          <p:cNvGrpSpPr/>
          <p:nvPr/>
        </p:nvGrpSpPr>
        <p:grpSpPr>
          <a:xfrm>
            <a:off x="7351429" y="5018194"/>
            <a:ext cx="1267395" cy="1418917"/>
            <a:chOff x="7358025" y="4720550"/>
            <a:chExt cx="1584000" cy="1773374"/>
          </a:xfrm>
        </p:grpSpPr>
        <p:sp>
          <p:nvSpPr>
            <p:cNvPr id="50" name="Rektangel 4">
              <a:extLst>
                <a:ext uri="{FF2B5EF4-FFF2-40B4-BE49-F238E27FC236}">
                  <a16:creationId xmlns:a16="http://schemas.microsoft.com/office/drawing/2014/main" id="{939D0A62-CD11-43AE-B727-FA7B818CDC62}"/>
                </a:ext>
              </a:extLst>
            </p:cNvPr>
            <p:cNvSpPr/>
            <p:nvPr/>
          </p:nvSpPr>
          <p:spPr>
            <a:xfrm>
              <a:off x="7358025" y="5485924"/>
              <a:ext cx="1584000" cy="100800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51" name="Rett linje 10">
              <a:extLst>
                <a:ext uri="{FF2B5EF4-FFF2-40B4-BE49-F238E27FC236}">
                  <a16:creationId xmlns:a16="http://schemas.microsoft.com/office/drawing/2014/main" id="{9522ADD8-EDAB-4784-991F-AB8CF991B074}"/>
                </a:ext>
              </a:extLst>
            </p:cNvPr>
            <p:cNvCxnSpPr/>
            <p:nvPr/>
          </p:nvCxnSpPr>
          <p:spPr>
            <a:xfrm flipV="1">
              <a:off x="7358025" y="4909924"/>
              <a:ext cx="0" cy="158400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Rett linje 11">
              <a:extLst>
                <a:ext uri="{FF2B5EF4-FFF2-40B4-BE49-F238E27FC236}">
                  <a16:creationId xmlns:a16="http://schemas.microsoft.com/office/drawing/2014/main" id="{D1B25884-B81D-4E87-8763-14CCD309AB12}"/>
                </a:ext>
              </a:extLst>
            </p:cNvPr>
            <p:cNvCxnSpPr/>
            <p:nvPr/>
          </p:nvCxnSpPr>
          <p:spPr>
            <a:xfrm flipV="1">
              <a:off x="8942025" y="4909924"/>
              <a:ext cx="0" cy="158400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Rett linje 13">
              <a:extLst>
                <a:ext uri="{FF2B5EF4-FFF2-40B4-BE49-F238E27FC236}">
                  <a16:creationId xmlns:a16="http://schemas.microsoft.com/office/drawing/2014/main" id="{66075FF5-49BC-442C-9F71-4472BB9BF563}"/>
                </a:ext>
              </a:extLst>
            </p:cNvPr>
            <p:cNvCxnSpPr/>
            <p:nvPr/>
          </p:nvCxnSpPr>
          <p:spPr>
            <a:xfrm>
              <a:off x="7358025" y="6493924"/>
              <a:ext cx="1584000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Likebent trekant 16">
              <a:extLst>
                <a:ext uri="{FF2B5EF4-FFF2-40B4-BE49-F238E27FC236}">
                  <a16:creationId xmlns:a16="http://schemas.microsoft.com/office/drawing/2014/main" id="{CB709DA4-8AA9-4E1C-8708-F791ECDD0AE1}"/>
                </a:ext>
              </a:extLst>
            </p:cNvPr>
            <p:cNvSpPr/>
            <p:nvPr/>
          </p:nvSpPr>
          <p:spPr>
            <a:xfrm rot="10800000">
              <a:off x="8330025" y="53419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55" name="Rett linje 18">
              <a:extLst>
                <a:ext uri="{FF2B5EF4-FFF2-40B4-BE49-F238E27FC236}">
                  <a16:creationId xmlns:a16="http://schemas.microsoft.com/office/drawing/2014/main" id="{9FE13406-B99B-4B48-B05A-4D434D3980E9}"/>
                </a:ext>
              </a:extLst>
            </p:cNvPr>
            <p:cNvCxnSpPr/>
            <p:nvPr/>
          </p:nvCxnSpPr>
          <p:spPr>
            <a:xfrm>
              <a:off x="8294025" y="55579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Rett linje 19">
              <a:extLst>
                <a:ext uri="{FF2B5EF4-FFF2-40B4-BE49-F238E27FC236}">
                  <a16:creationId xmlns:a16="http://schemas.microsoft.com/office/drawing/2014/main" id="{27B5D463-D2B6-4318-B8AE-D6F6C7897400}"/>
                </a:ext>
              </a:extLst>
            </p:cNvPr>
            <p:cNvCxnSpPr/>
            <p:nvPr/>
          </p:nvCxnSpPr>
          <p:spPr>
            <a:xfrm>
              <a:off x="8348945" y="56299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Rett linje 21">
              <a:extLst>
                <a:ext uri="{FF2B5EF4-FFF2-40B4-BE49-F238E27FC236}">
                  <a16:creationId xmlns:a16="http://schemas.microsoft.com/office/drawing/2014/main" id="{CF1D2625-C4B6-4E1F-BD7C-CDEB301C1FE7}"/>
                </a:ext>
              </a:extLst>
            </p:cNvPr>
            <p:cNvCxnSpPr/>
            <p:nvPr/>
          </p:nvCxnSpPr>
          <p:spPr>
            <a:xfrm flipV="1">
              <a:off x="8378905" y="57019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Rett pilkobling 6">
              <a:extLst>
                <a:ext uri="{FF2B5EF4-FFF2-40B4-BE49-F238E27FC236}">
                  <a16:creationId xmlns:a16="http://schemas.microsoft.com/office/drawing/2014/main" id="{B4259EF5-943A-478A-980C-BE2DCCC40A80}"/>
                </a:ext>
              </a:extLst>
            </p:cNvPr>
            <p:cNvCxnSpPr/>
            <p:nvPr/>
          </p:nvCxnSpPr>
          <p:spPr>
            <a:xfrm>
              <a:off x="7646025" y="5485924"/>
              <a:ext cx="0" cy="100800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kstSylinder 7">
                  <a:extLst>
                    <a:ext uri="{FF2B5EF4-FFF2-40B4-BE49-F238E27FC236}">
                      <a16:creationId xmlns:a16="http://schemas.microsoft.com/office/drawing/2014/main" id="{7A4AE2DC-C220-41FB-B50F-937B5C4A6E00}"/>
                    </a:ext>
                  </a:extLst>
                </p:cNvPr>
                <p:cNvSpPr txBox="1"/>
                <p:nvPr/>
              </p:nvSpPr>
              <p:spPr>
                <a:xfrm>
                  <a:off x="7636551" y="5729072"/>
                  <a:ext cx="288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59" name="TekstSylinder 7">
                  <a:extLst>
                    <a:ext uri="{FF2B5EF4-FFF2-40B4-BE49-F238E27FC236}">
                      <a16:creationId xmlns:a16="http://schemas.microsoft.com/office/drawing/2014/main" id="{7A4AE2DC-C220-41FB-B50F-937B5C4A6E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6551" y="5729072"/>
                  <a:ext cx="288000" cy="369332"/>
                </a:xfrm>
                <a:prstGeom prst="rect">
                  <a:avLst/>
                </a:prstGeom>
                <a:blipFill>
                  <a:blip r:embed="rId8"/>
                  <a:stretch>
                    <a:fillRect r="-59459" b="-3541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Rett pilkobling 6">
              <a:extLst>
                <a:ext uri="{FF2B5EF4-FFF2-40B4-BE49-F238E27FC236}">
                  <a16:creationId xmlns:a16="http://schemas.microsoft.com/office/drawing/2014/main" id="{AED4959C-F423-4DCC-9328-05D30500D9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67107" y="5170924"/>
              <a:ext cx="1563071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kstSylinder 7">
                  <a:extLst>
                    <a:ext uri="{FF2B5EF4-FFF2-40B4-BE49-F238E27FC236}">
                      <a16:creationId xmlns:a16="http://schemas.microsoft.com/office/drawing/2014/main" id="{54951856-01AB-4CA4-9756-258AA51FFA60}"/>
                    </a:ext>
                  </a:extLst>
                </p:cNvPr>
                <p:cNvSpPr txBox="1"/>
                <p:nvPr/>
              </p:nvSpPr>
              <p:spPr>
                <a:xfrm>
                  <a:off x="7952179" y="4720550"/>
                  <a:ext cx="287999" cy="4615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61" name="TekstSylinder 7">
                  <a:extLst>
                    <a:ext uri="{FF2B5EF4-FFF2-40B4-BE49-F238E27FC236}">
                      <a16:creationId xmlns:a16="http://schemas.microsoft.com/office/drawing/2014/main" id="{54951856-01AB-4CA4-9756-258AA51FFA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2179" y="4720550"/>
                  <a:ext cx="287999" cy="461594"/>
                </a:xfrm>
                <a:prstGeom prst="rect">
                  <a:avLst/>
                </a:prstGeom>
                <a:blipFill>
                  <a:blip r:embed="rId9"/>
                  <a:stretch>
                    <a:fillRect r="-2894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145380A-5928-4C5F-AC18-C62A6E062844}"/>
              </a:ext>
            </a:extLst>
          </p:cNvPr>
          <p:cNvGrpSpPr/>
          <p:nvPr/>
        </p:nvGrpSpPr>
        <p:grpSpPr>
          <a:xfrm>
            <a:off x="9516294" y="4710340"/>
            <a:ext cx="1267395" cy="1726771"/>
            <a:chOff x="9516294" y="5018194"/>
            <a:chExt cx="1267395" cy="1418917"/>
          </a:xfrm>
        </p:grpSpPr>
        <p:sp>
          <p:nvSpPr>
            <p:cNvPr id="77" name="Rektangel 4">
              <a:extLst>
                <a:ext uri="{FF2B5EF4-FFF2-40B4-BE49-F238E27FC236}">
                  <a16:creationId xmlns:a16="http://schemas.microsoft.com/office/drawing/2014/main" id="{A6AEA1D1-BD5B-4853-853F-C92CC009502A}"/>
                </a:ext>
              </a:extLst>
            </p:cNvPr>
            <p:cNvSpPr/>
            <p:nvPr/>
          </p:nvSpPr>
          <p:spPr>
            <a:xfrm>
              <a:off x="9516294" y="5630587"/>
              <a:ext cx="1267395" cy="80652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78" name="Rett linje 10">
              <a:extLst>
                <a:ext uri="{FF2B5EF4-FFF2-40B4-BE49-F238E27FC236}">
                  <a16:creationId xmlns:a16="http://schemas.microsoft.com/office/drawing/2014/main" id="{9F432984-B1A3-4E59-AE9C-A3D5384B761A}"/>
                </a:ext>
              </a:extLst>
            </p:cNvPr>
            <p:cNvCxnSpPr/>
            <p:nvPr/>
          </p:nvCxnSpPr>
          <p:spPr>
            <a:xfrm flipV="1">
              <a:off x="9516294" y="5169716"/>
              <a:ext cx="0" cy="1267395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Rett linje 11">
              <a:extLst>
                <a:ext uri="{FF2B5EF4-FFF2-40B4-BE49-F238E27FC236}">
                  <a16:creationId xmlns:a16="http://schemas.microsoft.com/office/drawing/2014/main" id="{8A1DC527-849A-4A76-9767-B18A4EB71674}"/>
                </a:ext>
              </a:extLst>
            </p:cNvPr>
            <p:cNvCxnSpPr/>
            <p:nvPr/>
          </p:nvCxnSpPr>
          <p:spPr>
            <a:xfrm flipV="1">
              <a:off x="10783689" y="5169716"/>
              <a:ext cx="0" cy="1267395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Rett linje 13">
              <a:extLst>
                <a:ext uri="{FF2B5EF4-FFF2-40B4-BE49-F238E27FC236}">
                  <a16:creationId xmlns:a16="http://schemas.microsoft.com/office/drawing/2014/main" id="{08B436C2-C164-4E44-A740-5F815E091F13}"/>
                </a:ext>
              </a:extLst>
            </p:cNvPr>
            <p:cNvCxnSpPr/>
            <p:nvPr/>
          </p:nvCxnSpPr>
          <p:spPr>
            <a:xfrm>
              <a:off x="9516294" y="6437111"/>
              <a:ext cx="1267395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Rett pilkobling 6">
              <a:extLst>
                <a:ext uri="{FF2B5EF4-FFF2-40B4-BE49-F238E27FC236}">
                  <a16:creationId xmlns:a16="http://schemas.microsoft.com/office/drawing/2014/main" id="{99345072-5C26-4D3C-8F05-69E0B2340D6C}"/>
                </a:ext>
              </a:extLst>
            </p:cNvPr>
            <p:cNvCxnSpPr/>
            <p:nvPr/>
          </p:nvCxnSpPr>
          <p:spPr>
            <a:xfrm>
              <a:off x="9746729" y="5630587"/>
              <a:ext cx="0" cy="806524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kstSylinder 7">
                  <a:extLst>
                    <a:ext uri="{FF2B5EF4-FFF2-40B4-BE49-F238E27FC236}">
                      <a16:creationId xmlns:a16="http://schemas.microsoft.com/office/drawing/2014/main" id="{A78A533C-86F0-400A-8771-8143DCAE2E74}"/>
                    </a:ext>
                  </a:extLst>
                </p:cNvPr>
                <p:cNvSpPr txBox="1"/>
                <p:nvPr/>
              </p:nvSpPr>
              <p:spPr>
                <a:xfrm>
                  <a:off x="9739149" y="5825135"/>
                  <a:ext cx="23043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86" name="TekstSylinder 7">
                  <a:extLst>
                    <a:ext uri="{FF2B5EF4-FFF2-40B4-BE49-F238E27FC236}">
                      <a16:creationId xmlns:a16="http://schemas.microsoft.com/office/drawing/2014/main" id="{A78A533C-86F0-400A-8771-8143DCAE2E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39149" y="5825135"/>
                  <a:ext cx="230435" cy="369332"/>
                </a:xfrm>
                <a:prstGeom prst="rect">
                  <a:avLst/>
                </a:prstGeom>
                <a:blipFill>
                  <a:blip r:embed="rId10"/>
                  <a:stretch>
                    <a:fillRect r="-62162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7" name="Rett pilkobling 6">
              <a:extLst>
                <a:ext uri="{FF2B5EF4-FFF2-40B4-BE49-F238E27FC236}">
                  <a16:creationId xmlns:a16="http://schemas.microsoft.com/office/drawing/2014/main" id="{9B8F8DD1-F739-4222-9F4A-28E6F88F3D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23561" y="5378549"/>
              <a:ext cx="125064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kstSylinder 7">
                  <a:extLst>
                    <a:ext uri="{FF2B5EF4-FFF2-40B4-BE49-F238E27FC236}">
                      <a16:creationId xmlns:a16="http://schemas.microsoft.com/office/drawing/2014/main" id="{468E94BE-4B40-4898-B324-53DC70597556}"/>
                    </a:ext>
                  </a:extLst>
                </p:cNvPr>
                <p:cNvSpPr txBox="1"/>
                <p:nvPr/>
              </p:nvSpPr>
              <p:spPr>
                <a:xfrm>
                  <a:off x="9991690" y="5018194"/>
                  <a:ext cx="23043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88" name="TekstSylinder 7">
                  <a:extLst>
                    <a:ext uri="{FF2B5EF4-FFF2-40B4-BE49-F238E27FC236}">
                      <a16:creationId xmlns:a16="http://schemas.microsoft.com/office/drawing/2014/main" id="{468E94BE-4B40-4898-B324-53DC705975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91690" y="5018194"/>
                  <a:ext cx="230435" cy="369332"/>
                </a:xfrm>
                <a:prstGeom prst="rect">
                  <a:avLst/>
                </a:prstGeom>
                <a:blipFill>
                  <a:blip r:embed="rId11"/>
                  <a:stretch>
                    <a:fillRect r="-2894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16A698B5-B57B-438C-B2E9-F6F13A094AEE}"/>
              </a:ext>
            </a:extLst>
          </p:cNvPr>
          <p:cNvGrpSpPr/>
          <p:nvPr/>
        </p:nvGrpSpPr>
        <p:grpSpPr>
          <a:xfrm>
            <a:off x="10385697" y="5339024"/>
            <a:ext cx="172827" cy="288812"/>
            <a:chOff x="11033181" y="5370237"/>
            <a:chExt cx="172827" cy="288812"/>
          </a:xfrm>
        </p:grpSpPr>
        <p:sp>
          <p:nvSpPr>
            <p:cNvPr id="81" name="Likebent trekant 16">
              <a:extLst>
                <a:ext uri="{FF2B5EF4-FFF2-40B4-BE49-F238E27FC236}">
                  <a16:creationId xmlns:a16="http://schemas.microsoft.com/office/drawing/2014/main" id="{8B124E16-B780-4BBF-8E7E-2D0E1B5A4FFE}"/>
                </a:ext>
              </a:extLst>
            </p:cNvPr>
            <p:cNvSpPr/>
            <p:nvPr/>
          </p:nvSpPr>
          <p:spPr>
            <a:xfrm rot="10800000">
              <a:off x="11061986" y="5370237"/>
              <a:ext cx="115218" cy="115218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82" name="Rett linje 18">
              <a:extLst>
                <a:ext uri="{FF2B5EF4-FFF2-40B4-BE49-F238E27FC236}">
                  <a16:creationId xmlns:a16="http://schemas.microsoft.com/office/drawing/2014/main" id="{E82C3BC2-3665-4826-9BAA-1897F2FD8651}"/>
                </a:ext>
              </a:extLst>
            </p:cNvPr>
            <p:cNvCxnSpPr/>
            <p:nvPr/>
          </p:nvCxnSpPr>
          <p:spPr>
            <a:xfrm>
              <a:off x="11033181" y="5543063"/>
              <a:ext cx="17282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Rett linje 19">
              <a:extLst>
                <a:ext uri="{FF2B5EF4-FFF2-40B4-BE49-F238E27FC236}">
                  <a16:creationId xmlns:a16="http://schemas.microsoft.com/office/drawing/2014/main" id="{13C8870D-3986-471F-8BED-1C6E1F7A97FC}"/>
                </a:ext>
              </a:extLst>
            </p:cNvPr>
            <p:cNvCxnSpPr/>
            <p:nvPr/>
          </p:nvCxnSpPr>
          <p:spPr>
            <a:xfrm>
              <a:off x="11077124" y="5600672"/>
              <a:ext cx="10007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Rett linje 21">
              <a:extLst>
                <a:ext uri="{FF2B5EF4-FFF2-40B4-BE49-F238E27FC236}">
                  <a16:creationId xmlns:a16="http://schemas.microsoft.com/office/drawing/2014/main" id="{88CC5B68-D77A-4AF1-A021-2E7B5EDAC84B}"/>
                </a:ext>
              </a:extLst>
            </p:cNvPr>
            <p:cNvCxnSpPr/>
            <p:nvPr/>
          </p:nvCxnSpPr>
          <p:spPr>
            <a:xfrm flipV="1">
              <a:off x="11101096" y="5658281"/>
              <a:ext cx="47303" cy="76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138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Hydraulisk radius for kanaler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For kanalstrømning ser vi bort fra skjærspenningen/friksjonsvirkningen mellom væske og gass i overflaten</a:t>
                </a:r>
              </a:p>
              <a:p>
                <a:endParaRPr lang="nb-NO" dirty="0"/>
              </a:p>
              <a:p>
                <a:r>
                  <a:rPr lang="nb-NO" dirty="0"/>
                  <a:t>Hydraulisk radius</a:t>
                </a:r>
                <a:r>
                  <a:rPr lang="nb-NO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nb-NO" dirty="0"/>
                  <a:t>: Forholdet mellom </a:t>
                </a:r>
                <a:r>
                  <a:rPr lang="nb-NO" b="1" dirty="0"/>
                  <a:t>vått</a:t>
                </a:r>
                <a:r>
                  <a:rPr lang="nb-NO" dirty="0"/>
                  <a:t>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</a:t>
                </a:r>
                <a:r>
                  <a:rPr lang="nb-NO" b="1" dirty="0"/>
                  <a:t>våt</a:t>
                </a:r>
                <a:r>
                  <a:rPr lang="nb-NO" dirty="0"/>
                  <a:t> omkrets </a:t>
                </a:r>
                <a14:m>
                  <m:oMath xmlns:m="http://schemas.openxmlformats.org/officeDocument/2006/math">
                    <m:r>
                      <a:rPr lang="nb-NO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r>
                  <a:rPr lang="nb-NO" dirty="0"/>
                  <a:t>Hydraulisk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nb-NO" dirty="0"/>
                  <a:t>: Forholdet mellom vått </a:t>
                </a:r>
                <a:r>
                  <a:rPr lang="nb-NO" dirty="0" err="1"/>
                  <a:t>tverrsnittsareal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i="1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og vannspeilets bredde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rgbClr val="92D05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«Bred» kanal: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nb-NO" b="0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933" b="-115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rapes 43"/>
          <p:cNvSpPr/>
          <p:nvPr/>
        </p:nvSpPr>
        <p:spPr>
          <a:xfrm rot="10800000">
            <a:off x="8973239" y="2132649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" name="Rett linje 44"/>
          <p:cNvCxnSpPr/>
          <p:nvPr/>
        </p:nvCxnSpPr>
        <p:spPr>
          <a:xfrm>
            <a:off x="8901239" y="1801671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Rett linje 45"/>
          <p:cNvCxnSpPr/>
          <p:nvPr/>
        </p:nvCxnSpPr>
        <p:spPr>
          <a:xfrm flipH="1">
            <a:off x="10845239" y="1810358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linje 46"/>
          <p:cNvCxnSpPr/>
          <p:nvPr/>
        </p:nvCxnSpPr>
        <p:spPr>
          <a:xfrm>
            <a:off x="9261239" y="3212649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44"/>
          <p:cNvCxnSpPr/>
          <p:nvPr/>
        </p:nvCxnSpPr>
        <p:spPr>
          <a:xfrm>
            <a:off x="8973238" y="2132648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46"/>
          <p:cNvCxnSpPr/>
          <p:nvPr/>
        </p:nvCxnSpPr>
        <p:spPr>
          <a:xfrm>
            <a:off x="9261238" y="3212649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845238" y="2132648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983544" y="1839764"/>
                <a:ext cx="1082476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544" y="1839764"/>
                <a:ext cx="1082476" cy="14065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Rett linje 46"/>
          <p:cNvCxnSpPr/>
          <p:nvPr/>
        </p:nvCxnSpPr>
        <p:spPr>
          <a:xfrm>
            <a:off x="8973238" y="2132648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DF6A55E-B400-4D92-A214-3756DE821F1B}"/>
                  </a:ext>
                </a:extLst>
              </p:cNvPr>
              <p:cNvSpPr/>
              <p:nvPr/>
            </p:nvSpPr>
            <p:spPr>
              <a:xfrm>
                <a:off x="7096667" y="4921510"/>
                <a:ext cx="2077877" cy="14684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𝑏𝑦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6DF6A55E-B400-4D92-A214-3756DE821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6667" y="4921510"/>
                <a:ext cx="2077877" cy="14684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ktangel 4">
            <a:extLst>
              <a:ext uri="{FF2B5EF4-FFF2-40B4-BE49-F238E27FC236}">
                <a16:creationId xmlns:a16="http://schemas.microsoft.com/office/drawing/2014/main" id="{42441111-5AAD-4318-9DF0-01B0C7E242BE}"/>
              </a:ext>
            </a:extLst>
          </p:cNvPr>
          <p:cNvSpPr/>
          <p:nvPr/>
        </p:nvSpPr>
        <p:spPr>
          <a:xfrm>
            <a:off x="9561086" y="5381989"/>
            <a:ext cx="1584000" cy="100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1" name="Rett linje 10">
            <a:extLst>
              <a:ext uri="{FF2B5EF4-FFF2-40B4-BE49-F238E27FC236}">
                <a16:creationId xmlns:a16="http://schemas.microsoft.com/office/drawing/2014/main" id="{E431E44F-9BB9-44CB-875E-FFB8DB2F0235}"/>
              </a:ext>
            </a:extLst>
          </p:cNvPr>
          <p:cNvCxnSpPr/>
          <p:nvPr/>
        </p:nvCxnSpPr>
        <p:spPr>
          <a:xfrm flipV="1">
            <a:off x="9561086" y="4805989"/>
            <a:ext cx="0" cy="15840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Rett linje 11">
            <a:extLst>
              <a:ext uri="{FF2B5EF4-FFF2-40B4-BE49-F238E27FC236}">
                <a16:creationId xmlns:a16="http://schemas.microsoft.com/office/drawing/2014/main" id="{CC45960E-6538-4625-94DB-C38B87E1B6EC}"/>
              </a:ext>
            </a:extLst>
          </p:cNvPr>
          <p:cNvCxnSpPr/>
          <p:nvPr/>
        </p:nvCxnSpPr>
        <p:spPr>
          <a:xfrm flipV="1">
            <a:off x="11145086" y="4805989"/>
            <a:ext cx="0" cy="15840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Rett linje 13">
            <a:extLst>
              <a:ext uri="{FF2B5EF4-FFF2-40B4-BE49-F238E27FC236}">
                <a16:creationId xmlns:a16="http://schemas.microsoft.com/office/drawing/2014/main" id="{CF4DBD0A-7BEF-4A52-967A-74D61A68040E}"/>
              </a:ext>
            </a:extLst>
          </p:cNvPr>
          <p:cNvCxnSpPr/>
          <p:nvPr/>
        </p:nvCxnSpPr>
        <p:spPr>
          <a:xfrm>
            <a:off x="9561086" y="6389989"/>
            <a:ext cx="1584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Likebent trekant 16">
            <a:extLst>
              <a:ext uri="{FF2B5EF4-FFF2-40B4-BE49-F238E27FC236}">
                <a16:creationId xmlns:a16="http://schemas.microsoft.com/office/drawing/2014/main" id="{76883F87-3A4C-491A-BF1E-2C467489F0A7}"/>
              </a:ext>
            </a:extLst>
          </p:cNvPr>
          <p:cNvSpPr/>
          <p:nvPr/>
        </p:nvSpPr>
        <p:spPr>
          <a:xfrm rot="10800000">
            <a:off x="10533086" y="5237989"/>
            <a:ext cx="144000" cy="144000"/>
          </a:xfrm>
          <a:prstGeom prst="triangl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5" name="Rett linje 18">
            <a:extLst>
              <a:ext uri="{FF2B5EF4-FFF2-40B4-BE49-F238E27FC236}">
                <a16:creationId xmlns:a16="http://schemas.microsoft.com/office/drawing/2014/main" id="{F06439CC-8BDE-4D13-B6B9-972D206E44BD}"/>
              </a:ext>
            </a:extLst>
          </p:cNvPr>
          <p:cNvCxnSpPr/>
          <p:nvPr/>
        </p:nvCxnSpPr>
        <p:spPr>
          <a:xfrm>
            <a:off x="10497086" y="5453989"/>
            <a:ext cx="21600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Rett linje 19">
            <a:extLst>
              <a:ext uri="{FF2B5EF4-FFF2-40B4-BE49-F238E27FC236}">
                <a16:creationId xmlns:a16="http://schemas.microsoft.com/office/drawing/2014/main" id="{0CA0DCF4-ED7D-44FB-B538-326B3FD03549}"/>
              </a:ext>
            </a:extLst>
          </p:cNvPr>
          <p:cNvCxnSpPr/>
          <p:nvPr/>
        </p:nvCxnSpPr>
        <p:spPr>
          <a:xfrm>
            <a:off x="10552006" y="5525989"/>
            <a:ext cx="12508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Rett linje 21">
            <a:extLst>
              <a:ext uri="{FF2B5EF4-FFF2-40B4-BE49-F238E27FC236}">
                <a16:creationId xmlns:a16="http://schemas.microsoft.com/office/drawing/2014/main" id="{D827EC67-B7DC-450B-8B3E-5AC9F725DFC6}"/>
              </a:ext>
            </a:extLst>
          </p:cNvPr>
          <p:cNvCxnSpPr/>
          <p:nvPr/>
        </p:nvCxnSpPr>
        <p:spPr>
          <a:xfrm flipV="1">
            <a:off x="10581966" y="5597989"/>
            <a:ext cx="59120" cy="9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Rett pilkobling 6">
            <a:extLst>
              <a:ext uri="{FF2B5EF4-FFF2-40B4-BE49-F238E27FC236}">
                <a16:creationId xmlns:a16="http://schemas.microsoft.com/office/drawing/2014/main" id="{8340ABA8-D798-46DD-A55A-001A4EA10594}"/>
              </a:ext>
            </a:extLst>
          </p:cNvPr>
          <p:cNvCxnSpPr/>
          <p:nvPr/>
        </p:nvCxnSpPr>
        <p:spPr>
          <a:xfrm>
            <a:off x="9849086" y="5381989"/>
            <a:ext cx="0" cy="1008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kstSylinder 7">
                <a:extLst>
                  <a:ext uri="{FF2B5EF4-FFF2-40B4-BE49-F238E27FC236}">
                    <a16:creationId xmlns:a16="http://schemas.microsoft.com/office/drawing/2014/main" id="{8F0EA929-45A8-47B0-8EEE-DAD430C0764B}"/>
                  </a:ext>
                </a:extLst>
              </p:cNvPr>
              <p:cNvSpPr txBox="1"/>
              <p:nvPr/>
            </p:nvSpPr>
            <p:spPr>
              <a:xfrm>
                <a:off x="9839612" y="5625137"/>
                <a:ext cx="288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kstSylinder 7">
                <a:extLst>
                  <a:ext uri="{FF2B5EF4-FFF2-40B4-BE49-F238E27FC236}">
                    <a16:creationId xmlns:a16="http://schemas.microsoft.com/office/drawing/2014/main" id="{8F0EA929-45A8-47B0-8EEE-DAD430C07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9612" y="5625137"/>
                <a:ext cx="288000" cy="369332"/>
              </a:xfrm>
              <a:prstGeom prst="rect">
                <a:avLst/>
              </a:prstGeom>
              <a:blipFill>
                <a:blip r:embed="rId5"/>
                <a:stretch>
                  <a:fillRect r="-6383"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03DE7DF8-3AD2-4007-978E-7C23305AD7F1}"/>
              </a:ext>
            </a:extLst>
          </p:cNvPr>
          <p:cNvGrpSpPr/>
          <p:nvPr/>
        </p:nvGrpSpPr>
        <p:grpSpPr>
          <a:xfrm>
            <a:off x="10485239" y="1987689"/>
            <a:ext cx="216000" cy="360960"/>
            <a:chOff x="10101679" y="1756424"/>
            <a:chExt cx="216000" cy="360960"/>
          </a:xfrm>
        </p:grpSpPr>
        <p:sp>
          <p:nvSpPr>
            <p:cNvPr id="41" name="Likebent trekant 16">
              <a:extLst>
                <a:ext uri="{FF2B5EF4-FFF2-40B4-BE49-F238E27FC236}">
                  <a16:creationId xmlns:a16="http://schemas.microsoft.com/office/drawing/2014/main" id="{41C9FE62-CE90-4E32-B800-DF7303AAACC2}"/>
                </a:ext>
              </a:extLst>
            </p:cNvPr>
            <p:cNvSpPr/>
            <p:nvPr/>
          </p:nvSpPr>
          <p:spPr>
            <a:xfrm rot="10800000">
              <a:off x="10137679" y="1756424"/>
              <a:ext cx="144000" cy="144000"/>
            </a:xfrm>
            <a:prstGeom prst="triangle">
              <a:avLst/>
            </a:prstGeom>
            <a:ln w="1905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42" name="Rett linje 18">
              <a:extLst>
                <a:ext uri="{FF2B5EF4-FFF2-40B4-BE49-F238E27FC236}">
                  <a16:creationId xmlns:a16="http://schemas.microsoft.com/office/drawing/2014/main" id="{FB380AB5-D4FC-420F-91CB-95A08E62822C}"/>
                </a:ext>
              </a:extLst>
            </p:cNvPr>
            <p:cNvCxnSpPr/>
            <p:nvPr/>
          </p:nvCxnSpPr>
          <p:spPr>
            <a:xfrm>
              <a:off x="10101679" y="1972424"/>
              <a:ext cx="216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Rett linje 19">
              <a:extLst>
                <a:ext uri="{FF2B5EF4-FFF2-40B4-BE49-F238E27FC236}">
                  <a16:creationId xmlns:a16="http://schemas.microsoft.com/office/drawing/2014/main" id="{F5A05DFD-A95C-4DCE-A80D-B957E7341296}"/>
                </a:ext>
              </a:extLst>
            </p:cNvPr>
            <p:cNvCxnSpPr/>
            <p:nvPr/>
          </p:nvCxnSpPr>
          <p:spPr>
            <a:xfrm>
              <a:off x="10156599" y="2044424"/>
              <a:ext cx="12508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Rett linje 21">
              <a:extLst>
                <a:ext uri="{FF2B5EF4-FFF2-40B4-BE49-F238E27FC236}">
                  <a16:creationId xmlns:a16="http://schemas.microsoft.com/office/drawing/2014/main" id="{70CA41F1-FE4C-41D1-B27C-CF449C6A7B45}"/>
                </a:ext>
              </a:extLst>
            </p:cNvPr>
            <p:cNvCxnSpPr/>
            <p:nvPr/>
          </p:nvCxnSpPr>
          <p:spPr>
            <a:xfrm flipV="1">
              <a:off x="10186559" y="2116424"/>
              <a:ext cx="59120" cy="96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0" name="Rett pilkobling 6">
            <a:extLst>
              <a:ext uri="{FF2B5EF4-FFF2-40B4-BE49-F238E27FC236}">
                <a16:creationId xmlns:a16="http://schemas.microsoft.com/office/drawing/2014/main" id="{6CC94E8F-49C0-435B-9860-06E80C7FEF94}"/>
              </a:ext>
            </a:extLst>
          </p:cNvPr>
          <p:cNvCxnSpPr>
            <a:cxnSpLocks/>
          </p:cNvCxnSpPr>
          <p:nvPr/>
        </p:nvCxnSpPr>
        <p:spPr>
          <a:xfrm flipH="1">
            <a:off x="9570168" y="5066989"/>
            <a:ext cx="15630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kstSylinder 7">
                <a:extLst>
                  <a:ext uri="{FF2B5EF4-FFF2-40B4-BE49-F238E27FC236}">
                    <a16:creationId xmlns:a16="http://schemas.microsoft.com/office/drawing/2014/main" id="{47BF47BE-B426-48FC-A6F6-7577B7C48DB6}"/>
                  </a:ext>
                </a:extLst>
              </p:cNvPr>
              <p:cNvSpPr txBox="1"/>
              <p:nvPr/>
            </p:nvSpPr>
            <p:spPr>
              <a:xfrm>
                <a:off x="10199144" y="4675780"/>
                <a:ext cx="288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2" name="TekstSylinder 7">
                <a:extLst>
                  <a:ext uri="{FF2B5EF4-FFF2-40B4-BE49-F238E27FC236}">
                    <a16:creationId xmlns:a16="http://schemas.microsoft.com/office/drawing/2014/main" id="{47BF47BE-B426-48FC-A6F6-7577B7C48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144" y="4675780"/>
                <a:ext cx="288000" cy="369332"/>
              </a:xfrm>
              <a:prstGeom prst="rect">
                <a:avLst/>
              </a:prstGeom>
              <a:blipFill>
                <a:blip r:embed="rId6"/>
                <a:stretch>
                  <a:fillRect r="-42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>
            <a:extLst>
              <a:ext uri="{FF2B5EF4-FFF2-40B4-BE49-F238E27FC236}">
                <a16:creationId xmlns:a16="http://schemas.microsoft.com/office/drawing/2014/main" id="{B8313110-0A94-465F-8C3C-81841AEEE8C6}"/>
              </a:ext>
            </a:extLst>
          </p:cNvPr>
          <p:cNvSpPr/>
          <p:nvPr/>
        </p:nvSpPr>
        <p:spPr>
          <a:xfrm>
            <a:off x="7647905" y="4195185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For rektangulære kanaler:</a:t>
            </a:r>
          </a:p>
        </p:txBody>
      </p:sp>
    </p:spTree>
    <p:extLst>
      <p:ext uri="{BB962C8B-B14F-4D97-AF65-F5344CB8AC3E}">
        <p14:creationId xmlns:p14="http://schemas.microsoft.com/office/powerpoint/2010/main" val="126749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Energilikningen for kanalstrømning uttrykt ved dybder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nb-NO" sz="1800" dirty="0"/>
                  <a:t>Samme energilikning som før, men vi legger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sz="1800" dirty="0"/>
                  <a:t> på kanalbunnen og dermed blir trykkhøyden lik vanndybden</a:t>
                </a:r>
              </a:p>
              <a:p>
                <a:pPr>
                  <a:lnSpc>
                    <a:spcPct val="100000"/>
                  </a:lnSpc>
                </a:pPr>
                <a:endParaRPr lang="nb-NO" sz="1800" dirty="0"/>
              </a:p>
              <a:p>
                <a:pPr>
                  <a:lnSpc>
                    <a:spcPct val="100000"/>
                  </a:lnSpc>
                </a:pPr>
                <a:endParaRPr lang="nb-NO" sz="1800" dirty="0"/>
              </a:p>
              <a:p>
                <a:pPr>
                  <a:lnSpc>
                    <a:spcPct val="100000"/>
                  </a:lnSpc>
                </a:pPr>
                <a:r>
                  <a:rPr lang="nb-NO" sz="1800" dirty="0"/>
                  <a:t>Vi kan uttrykke dette vha. bunnhelningen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sz="1800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nb-NO" sz="1800" i="1" dirty="0"/>
              </a:p>
              <a:p>
                <a:pPr>
                  <a:lnSpc>
                    <a:spcPct val="100000"/>
                  </a:lnSpc>
                </a:pPr>
                <a:endParaRPr lang="nb-NO" sz="1800" i="1" dirty="0"/>
              </a:p>
              <a:p>
                <a:pPr>
                  <a:lnSpc>
                    <a:spcPct val="100000"/>
                  </a:lnSpc>
                </a:pPr>
                <a:endParaRPr lang="nb-NO" sz="1800" i="1" dirty="0"/>
              </a:p>
              <a:p>
                <a:pPr>
                  <a:lnSpc>
                    <a:spcPct val="100000"/>
                  </a:lnSpc>
                </a:pPr>
                <a:r>
                  <a:rPr lang="nb-NO" sz="1800" dirty="0"/>
                  <a:t>Hvis vi ser bort fra singulærtap slik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sz="1800" dirty="0"/>
                  <a:t> og innfører friksjonshelningen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sz="1800" dirty="0"/>
                  <a:t>, får vi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503" t="-1834" r="-34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4" descr="Comparison between closed-conduit flow and open-channel flow">
            <a:extLst>
              <a:ext uri="{FF2B5EF4-FFF2-40B4-BE49-F238E27FC236}">
                <a16:creationId xmlns:a16="http://schemas.microsoft.com/office/drawing/2014/main" id="{A56F003B-CC3F-4E65-B6FC-ECAD42231C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730" y="3355604"/>
            <a:ext cx="3657600" cy="325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ktangel 5">
            <a:extLst>
              <a:ext uri="{FF2B5EF4-FFF2-40B4-BE49-F238E27FC236}">
                <a16:creationId xmlns:a16="http://schemas.microsoft.com/office/drawing/2014/main" id="{10C5F322-9026-4293-94AC-878126464619}"/>
              </a:ext>
            </a:extLst>
          </p:cNvPr>
          <p:cNvSpPr/>
          <p:nvPr/>
        </p:nvSpPr>
        <p:spPr>
          <a:xfrm rot="1382298">
            <a:off x="9402650" y="1913714"/>
            <a:ext cx="2664000" cy="51557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32">
            <a:extLst>
              <a:ext uri="{FF2B5EF4-FFF2-40B4-BE49-F238E27FC236}">
                <a16:creationId xmlns:a16="http://schemas.microsoft.com/office/drawing/2014/main" id="{45DD6786-58B1-4E15-84C7-9CFC2A7D253E}"/>
              </a:ext>
            </a:extLst>
          </p:cNvPr>
          <p:cNvCxnSpPr>
            <a:cxnSpLocks/>
            <a:stCxn id="7" idx="3"/>
            <a:endCxn id="7" idx="2"/>
          </p:cNvCxnSpPr>
          <p:nvPr/>
        </p:nvCxnSpPr>
        <p:spPr>
          <a:xfrm>
            <a:off x="9408001" y="1887457"/>
            <a:ext cx="2451529" cy="104254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pilkobling 15">
            <a:extLst>
              <a:ext uri="{FF2B5EF4-FFF2-40B4-BE49-F238E27FC236}">
                <a16:creationId xmlns:a16="http://schemas.microsoft.com/office/drawing/2014/main" id="{95D14175-24B2-4B27-87D6-3470281D7EDD}"/>
              </a:ext>
            </a:extLst>
          </p:cNvPr>
          <p:cNvCxnSpPr>
            <a:cxnSpLocks/>
          </p:cNvCxnSpPr>
          <p:nvPr/>
        </p:nvCxnSpPr>
        <p:spPr>
          <a:xfrm rot="274243">
            <a:off x="9647826" y="173985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0319A8-D2AD-499C-9284-20EB935F0F53}"/>
                  </a:ext>
                </a:extLst>
              </p:cNvPr>
              <p:cNvSpPr txBox="1"/>
              <p:nvPr/>
            </p:nvSpPr>
            <p:spPr>
              <a:xfrm>
                <a:off x="9572724" y="2275398"/>
                <a:ext cx="4024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nb-NO" i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0319A8-D2AD-499C-9284-20EB935F0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2724" y="2275398"/>
                <a:ext cx="402454" cy="369332"/>
              </a:xfrm>
              <a:prstGeom prst="rect">
                <a:avLst/>
              </a:prstGeom>
              <a:blipFill>
                <a:blip r:embed="rId4"/>
                <a:stretch>
                  <a:fillRect r="-24242" b="-16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34E4505-D005-4E69-805B-66BAF3800601}"/>
              </a:ext>
            </a:extLst>
          </p:cNvPr>
          <p:cNvCxnSpPr/>
          <p:nvPr/>
        </p:nvCxnSpPr>
        <p:spPr>
          <a:xfrm>
            <a:off x="10517870" y="1811047"/>
            <a:ext cx="0" cy="5400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573B720-D2FD-43AB-97E6-54C63849C456}"/>
              </a:ext>
            </a:extLst>
          </p:cNvPr>
          <p:cNvCxnSpPr>
            <a:cxnSpLocks/>
          </p:cNvCxnSpPr>
          <p:nvPr/>
        </p:nvCxnSpPr>
        <p:spPr>
          <a:xfrm flipH="1">
            <a:off x="10589870" y="1899923"/>
            <a:ext cx="216000" cy="49118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62162C1-0C1A-498D-B7AA-77CB84B558E1}"/>
                  </a:ext>
                </a:extLst>
              </p:cNvPr>
              <p:cNvSpPr/>
              <p:nvPr/>
            </p:nvSpPr>
            <p:spPr>
              <a:xfrm>
                <a:off x="10651942" y="1986252"/>
                <a:ext cx="43794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62162C1-0C1A-498D-B7AA-77CB84B558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1942" y="1986252"/>
                <a:ext cx="437940" cy="369332"/>
              </a:xfrm>
              <a:prstGeom prst="rect">
                <a:avLst/>
              </a:prstGeom>
              <a:blipFill>
                <a:blip r:embed="rId5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4B31373-C849-465C-AA95-493806E7B604}"/>
                  </a:ext>
                </a:extLst>
              </p:cNvPr>
              <p:cNvSpPr/>
              <p:nvPr/>
            </p:nvSpPr>
            <p:spPr>
              <a:xfrm>
                <a:off x="10207185" y="1864096"/>
                <a:ext cx="3826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4B31373-C849-465C-AA95-493806E7B6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7185" y="1864096"/>
                <a:ext cx="382605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>
            <a:extLst>
              <a:ext uri="{FF2B5EF4-FFF2-40B4-BE49-F238E27FC236}">
                <a16:creationId xmlns:a16="http://schemas.microsoft.com/office/drawing/2014/main" id="{753535DF-A86E-44E6-BD99-5CDA45C226DD}"/>
              </a:ext>
            </a:extLst>
          </p:cNvPr>
          <p:cNvSpPr/>
          <p:nvPr/>
        </p:nvSpPr>
        <p:spPr>
          <a:xfrm rot="17658514">
            <a:off x="10132589" y="2007497"/>
            <a:ext cx="914400" cy="914400"/>
          </a:xfrm>
          <a:prstGeom prst="arc">
            <a:avLst>
              <a:gd name="adj1" fmla="val 19631089"/>
              <a:gd name="adj2" fmla="val 2131552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9B0D05B-DFE0-4730-B508-A0BA234E547E}"/>
              </a:ext>
            </a:extLst>
          </p:cNvPr>
          <p:cNvCxnSpPr/>
          <p:nvPr/>
        </p:nvCxnSpPr>
        <p:spPr>
          <a:xfrm flipH="1">
            <a:off x="10589789" y="1722866"/>
            <a:ext cx="144861" cy="422650"/>
          </a:xfrm>
          <a:prstGeom prst="straightConnector1">
            <a:avLst/>
          </a:prstGeom>
          <a:ln>
            <a:solidFill>
              <a:schemeClr val="tx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06B088F-9A2C-404B-B42F-BF2F3253848E}"/>
                  </a:ext>
                </a:extLst>
              </p:cNvPr>
              <p:cNvSpPr/>
              <p:nvPr/>
            </p:nvSpPr>
            <p:spPr>
              <a:xfrm>
                <a:off x="10599090" y="1361029"/>
                <a:ext cx="385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06B088F-9A2C-404B-B42F-BF2F325384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99090" y="1361029"/>
                <a:ext cx="38536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8FA841F-E006-4BAA-89A2-2D63CC1E4A26}"/>
              </a:ext>
            </a:extLst>
          </p:cNvPr>
          <p:cNvCxnSpPr/>
          <p:nvPr/>
        </p:nvCxnSpPr>
        <p:spPr>
          <a:xfrm flipH="1">
            <a:off x="10056916" y="2829083"/>
            <a:ext cx="156239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C331154-FA45-4516-8E4E-4DF562FF8CFC}"/>
                  </a:ext>
                </a:extLst>
              </p:cNvPr>
              <p:cNvSpPr/>
              <p:nvPr/>
            </p:nvSpPr>
            <p:spPr>
              <a:xfrm>
                <a:off x="10397108" y="2437266"/>
                <a:ext cx="3853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C331154-FA45-4516-8E4E-4DF562FF8C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7108" y="2437266"/>
                <a:ext cx="38536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F624902-714B-4ED1-821B-B1ECB3896D99}"/>
              </a:ext>
            </a:extLst>
          </p:cNvPr>
          <p:cNvCxnSpPr>
            <a:cxnSpLocks/>
          </p:cNvCxnSpPr>
          <p:nvPr/>
        </p:nvCxnSpPr>
        <p:spPr>
          <a:xfrm>
            <a:off x="10052692" y="2156740"/>
            <a:ext cx="0" cy="6723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950656-DE58-4D0F-B811-E45C4B4A9478}"/>
                  </a:ext>
                </a:extLst>
              </p:cNvPr>
              <p:cNvSpPr txBox="1"/>
              <p:nvPr/>
            </p:nvSpPr>
            <p:spPr>
              <a:xfrm>
                <a:off x="10581243" y="2802157"/>
                <a:ext cx="4024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i="1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950656-DE58-4D0F-B811-E45C4B4A9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243" y="2802157"/>
                <a:ext cx="402454" cy="369332"/>
              </a:xfrm>
              <a:prstGeom prst="rect">
                <a:avLst/>
              </a:prstGeom>
              <a:blipFill>
                <a:blip r:embed="rId9"/>
                <a:stretch>
                  <a:fillRect r="-30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BA6FA2-F8F4-451B-A3DF-47E17A0391B3}"/>
                  </a:ext>
                </a:extLst>
              </p:cNvPr>
              <p:cNvSpPr txBox="1"/>
              <p:nvPr/>
            </p:nvSpPr>
            <p:spPr>
              <a:xfrm>
                <a:off x="6625153" y="2021778"/>
                <a:ext cx="285796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Husk: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num>
                      <m:den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&lt;0.1</m:t>
                    </m:r>
                  </m:oMath>
                </a14:m>
                <a:r>
                  <a:rPr lang="nb-NO" sz="1400" dirty="0"/>
                  <a:t> kan vi erstatte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sz="1400" dirty="0"/>
                  <a:t> (riktig) med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sz="1400" dirty="0"/>
                  <a:t> (meget god tilnærming)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BBA6FA2-F8F4-451B-A3DF-47E17A0391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153" y="2021778"/>
                <a:ext cx="2857963" cy="738664"/>
              </a:xfrm>
              <a:prstGeom prst="rect">
                <a:avLst/>
              </a:prstGeom>
              <a:blipFill>
                <a:blip r:embed="rId10"/>
                <a:stretch>
                  <a:fillRect l="-640" t="-38843" r="-1493" b="-743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8336F7EF-2403-40D9-9A50-71E56DEBC877}"/>
                  </a:ext>
                </a:extLst>
              </p:cNvPr>
              <p:cNvSpPr txBox="1"/>
              <p:nvPr/>
            </p:nvSpPr>
            <p:spPr>
              <a:xfrm>
                <a:off x="934278" y="2727911"/>
                <a:ext cx="4464000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8336F7EF-2403-40D9-9A50-71E56DEBC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278" y="2727911"/>
                <a:ext cx="4464000" cy="70108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7596D4C0-5684-424D-ACFC-039C30BA077A}"/>
              </a:ext>
            </a:extLst>
          </p:cNvPr>
          <p:cNvSpPr txBox="1"/>
          <p:nvPr/>
        </p:nvSpPr>
        <p:spPr>
          <a:xfrm>
            <a:off x="10244732" y="6277542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7">
                <a:extLst>
                  <a:ext uri="{FF2B5EF4-FFF2-40B4-BE49-F238E27FC236}">
                    <a16:creationId xmlns:a16="http://schemas.microsoft.com/office/drawing/2014/main" id="{F7D9A4E8-BC7E-412E-941E-886606077729}"/>
                  </a:ext>
                </a:extLst>
              </p:cNvPr>
              <p:cNvSpPr txBox="1"/>
              <p:nvPr/>
            </p:nvSpPr>
            <p:spPr>
              <a:xfrm>
                <a:off x="1234147" y="4356911"/>
                <a:ext cx="3864261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7">
                <a:extLst>
                  <a:ext uri="{FF2B5EF4-FFF2-40B4-BE49-F238E27FC236}">
                    <a16:creationId xmlns:a16="http://schemas.microsoft.com/office/drawing/2014/main" id="{F7D9A4E8-BC7E-412E-941E-8866060777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4147" y="4356911"/>
                <a:ext cx="3864261" cy="70108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7">
                <a:extLst>
                  <a:ext uri="{FF2B5EF4-FFF2-40B4-BE49-F238E27FC236}">
                    <a16:creationId xmlns:a16="http://schemas.microsoft.com/office/drawing/2014/main" id="{F61260F1-60CC-4BF9-8814-D2FEAB517B8B}"/>
                  </a:ext>
                </a:extLst>
              </p:cNvPr>
              <p:cNvSpPr txBox="1"/>
              <p:nvPr/>
            </p:nvSpPr>
            <p:spPr>
              <a:xfrm>
                <a:off x="1128749" y="5882866"/>
                <a:ext cx="4075056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7">
                <a:extLst>
                  <a:ext uri="{FF2B5EF4-FFF2-40B4-BE49-F238E27FC236}">
                    <a16:creationId xmlns:a16="http://schemas.microsoft.com/office/drawing/2014/main" id="{F61260F1-60CC-4BF9-8814-D2FEAB517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749" y="5882866"/>
                <a:ext cx="4075056" cy="70108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837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</p:spPr>
            <p:txBody>
              <a:bodyPr/>
              <a:lstStyle/>
              <a:p>
                <a:r>
                  <a:rPr lang="nb-NO" dirty="0"/>
                  <a:t>Energilikningen i uniform strømning: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5325" y="945000"/>
                <a:ext cx="9588000" cy="533642"/>
              </a:xfrm>
              <a:blipFill>
                <a:blip r:embed="rId2"/>
                <a:stretch>
                  <a:fillRect l="-2543" t="-23864" b="-3636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 err="1"/>
                  <a:t>Energilikn</a:t>
                </a:r>
                <a:r>
                  <a:rPr lang="nb-NO" dirty="0"/>
                  <a:t>. i kanal uten singulærtap</a:t>
                </a: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I uniform strømning er vanndybder og hastigheter konstante og 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b="0" dirty="0"/>
              </a:p>
              <a:p>
                <a:endParaRPr lang="nb-NO" dirty="0"/>
              </a:p>
              <a:p>
                <a:r>
                  <a:rPr lang="nb-NO" dirty="0"/>
                  <a:t>Altså: I uniform strømning er energihelningen lik bunnhelningen</a:t>
                </a:r>
              </a:p>
              <a:p>
                <a:r>
                  <a:rPr lang="nb-NO" dirty="0"/>
                  <a:t>Tolkning: Vi taper energi til bunnfriksjon like fort som tyngdekraften gjør arbeid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3814" b="-115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ktangel 5"/>
          <p:cNvSpPr/>
          <p:nvPr/>
        </p:nvSpPr>
        <p:spPr>
          <a:xfrm rot="748055">
            <a:off x="8435556" y="2616521"/>
            <a:ext cx="2686447" cy="71338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849" h="590848">
                <a:moveTo>
                  <a:pt x="0" y="269490"/>
                </a:moveTo>
                <a:lnTo>
                  <a:pt x="2685849" y="0"/>
                </a:lnTo>
                <a:lnTo>
                  <a:pt x="2664000" y="590848"/>
                </a:lnTo>
                <a:lnTo>
                  <a:pt x="0" y="590848"/>
                </a:lnTo>
                <a:lnTo>
                  <a:pt x="0" y="2694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31"/>
          <p:cNvCxnSpPr>
            <a:stCxn id="6" idx="3"/>
            <a:endCxn id="6" idx="2"/>
          </p:cNvCxnSpPr>
          <p:nvPr/>
        </p:nvCxnSpPr>
        <p:spPr>
          <a:xfrm>
            <a:off x="8390226" y="3031512"/>
            <a:ext cx="2601757" cy="57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pilkobling 16"/>
          <p:cNvCxnSpPr/>
          <p:nvPr/>
        </p:nvCxnSpPr>
        <p:spPr>
          <a:xfrm rot="-360000">
            <a:off x="9538136" y="304898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34"/>
          <p:cNvCxnSpPr>
            <a:stCxn id="6" idx="0"/>
          </p:cNvCxnSpPr>
          <p:nvPr/>
        </p:nvCxnSpPr>
        <p:spPr>
          <a:xfrm>
            <a:off x="8473991" y="2652656"/>
            <a:ext cx="2681318" cy="2325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35"/>
          <p:cNvCxnSpPr/>
          <p:nvPr/>
        </p:nvCxnSpPr>
        <p:spPr>
          <a:xfrm>
            <a:off x="8522032" y="2344436"/>
            <a:ext cx="2645302" cy="34623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kstSylinder 37"/>
          <p:cNvSpPr txBox="1"/>
          <p:nvPr/>
        </p:nvSpPr>
        <p:spPr>
          <a:xfrm>
            <a:off x="8071989" y="2634530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HGL</a:t>
            </a:r>
          </a:p>
        </p:txBody>
      </p:sp>
      <p:sp>
        <p:nvSpPr>
          <p:cNvPr id="12" name="Rektangel 5"/>
          <p:cNvSpPr/>
          <p:nvPr/>
        </p:nvSpPr>
        <p:spPr>
          <a:xfrm rot="748055">
            <a:off x="8353616" y="5080773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50"/>
          <p:cNvCxnSpPr>
            <a:stCxn id="12" idx="3"/>
            <a:endCxn id="12" idx="2"/>
          </p:cNvCxnSpPr>
          <p:nvPr/>
        </p:nvCxnSpPr>
        <p:spPr>
          <a:xfrm>
            <a:off x="8350338" y="5110780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pilkobling 51"/>
          <p:cNvCxnSpPr/>
          <p:nvPr/>
        </p:nvCxnSpPr>
        <p:spPr>
          <a:xfrm rot="-360000">
            <a:off x="9383004" y="5186643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52"/>
          <p:cNvCxnSpPr/>
          <p:nvPr/>
        </p:nvCxnSpPr>
        <p:spPr>
          <a:xfrm>
            <a:off x="8419715" y="4778067"/>
            <a:ext cx="2601179" cy="57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55"/>
          <p:cNvCxnSpPr/>
          <p:nvPr/>
        </p:nvCxnSpPr>
        <p:spPr>
          <a:xfrm>
            <a:off x="8433253" y="4560138"/>
            <a:ext cx="2601179" cy="57512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kstSylinder 36"/>
          <p:cNvSpPr txBox="1"/>
          <p:nvPr/>
        </p:nvSpPr>
        <p:spPr>
          <a:xfrm>
            <a:off x="8094797" y="2000092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EGL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2C850-1A37-44D2-A310-1DAB9621B684}"/>
              </a:ext>
            </a:extLst>
          </p:cNvPr>
          <p:cNvSpPr txBox="1"/>
          <p:nvPr/>
        </p:nvSpPr>
        <p:spPr>
          <a:xfrm>
            <a:off x="7937764" y="4663034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A15A6-6150-48BC-9711-C0556685040E}"/>
              </a:ext>
            </a:extLst>
          </p:cNvPr>
          <p:cNvSpPr txBox="1"/>
          <p:nvPr/>
        </p:nvSpPr>
        <p:spPr>
          <a:xfrm>
            <a:off x="11145468" y="5374689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15E556-D2B3-4CD9-8376-6A82FFC27D2A}"/>
              </a:ext>
            </a:extLst>
          </p:cNvPr>
          <p:cNvSpPr txBox="1"/>
          <p:nvPr/>
        </p:nvSpPr>
        <p:spPr>
          <a:xfrm>
            <a:off x="9232709" y="1936421"/>
            <a:ext cx="14712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Ikke-uniform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C02607-7299-4F4E-B983-2F1922C86E17}"/>
              </a:ext>
            </a:extLst>
          </p:cNvPr>
          <p:cNvSpPr txBox="1"/>
          <p:nvPr/>
        </p:nvSpPr>
        <p:spPr>
          <a:xfrm>
            <a:off x="9277783" y="4310758"/>
            <a:ext cx="10128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Uniform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B745F7-946D-431C-BD06-4BA46C0EE23E}"/>
              </a:ext>
            </a:extLst>
          </p:cNvPr>
          <p:cNvCxnSpPr/>
          <p:nvPr/>
        </p:nvCxnSpPr>
        <p:spPr>
          <a:xfrm>
            <a:off x="8832000" y="4847700"/>
            <a:ext cx="0" cy="3937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/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Dybden i uniform strømning (normalstrømning) kalles normaldybde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blipFill>
                <a:blip r:embed="rId4"/>
                <a:stretch>
                  <a:fillRect l="-342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/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2F1740-DFE1-45D3-8914-A42E7C659218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8473991" y="5351915"/>
            <a:ext cx="298767" cy="697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7">
                <a:extLst>
                  <a:ext uri="{FF2B5EF4-FFF2-40B4-BE49-F238E27FC236}">
                    <a16:creationId xmlns:a16="http://schemas.microsoft.com/office/drawing/2014/main" id="{08AB9D87-4337-4B8A-A28B-5D44EF4F95F9}"/>
                  </a:ext>
                </a:extLst>
              </p:cNvPr>
              <p:cNvSpPr txBox="1"/>
              <p:nvPr/>
            </p:nvSpPr>
            <p:spPr>
              <a:xfrm>
                <a:off x="2779936" y="4386485"/>
                <a:ext cx="968650" cy="39158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7">
                <a:extLst>
                  <a:ext uri="{FF2B5EF4-FFF2-40B4-BE49-F238E27FC236}">
                    <a16:creationId xmlns:a16="http://schemas.microsoft.com/office/drawing/2014/main" id="{08AB9D87-4337-4B8A-A28B-5D44EF4F9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9936" y="4386485"/>
                <a:ext cx="968650" cy="391582"/>
              </a:xfrm>
              <a:prstGeom prst="rect">
                <a:avLst/>
              </a:prstGeom>
              <a:blipFill>
                <a:blip r:embed="rId6"/>
                <a:stretch>
                  <a:fillRect b="-5882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7423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B1F61-FCCE-4720-A2D8-251B5846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Uniform strømning er en viktig likevektstilstand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097B8-7AD1-4CB8-AA13-6C2D4B6DC18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Hvis en kanal er tilnærmet prismatisk over et tilstrekkelig langt strekk og har fall i strømningsretningen, vil strømningen gå mot uniform strømning</a:t>
            </a:r>
          </a:p>
          <a:p>
            <a:r>
              <a:rPr lang="nb-NO" dirty="0"/>
              <a:t>Altså en grunnleggende likevekts-tilstand i naturen som blir utgangspunkt for sammenlikning med andre strømningstilstander</a:t>
            </a:r>
          </a:p>
          <a:p>
            <a:r>
              <a:rPr lang="nb-NO" dirty="0"/>
              <a:t>Ofte en god tilnærming selv om strømningen ikke er strengt uniform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3F4F05-3C81-47AC-A36B-271FA27579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210" y="3069000"/>
            <a:ext cx="5111750" cy="2117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937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/>
          <a:lstStyle/>
          <a:p>
            <a:r>
              <a:rPr lang="nb-NO" dirty="0"/>
              <a:t>Beregninger for uniform 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endParaRPr lang="nb-NO" sz="2000" dirty="0"/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Vi ønsker å kunne regne på uniform strømning – særlig to spørsmål er viktige: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2000" dirty="0"/>
                  <a:t>For en gitt kanal med gitt bunnhelning; hvilken volumstrøm får vi ved en viss dybde?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2000" dirty="0"/>
                  <a:t>For en gitt kanal med gitt bunnhelning; hvilken dybde får vi ved en viss volumstrøm?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2000" dirty="0"/>
                  <a:t>Også aktuelt: For en gitt kanal ved en viss dybde og viss volumstrøm; hvilken bunnhelning trenger vi?</a:t>
                </a:r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Vi trenger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sz="2000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sz="2000" dirty="0"/>
                  <a:t>!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861" r="-3218" b="-129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ktangel 5"/>
          <p:cNvSpPr/>
          <p:nvPr/>
        </p:nvSpPr>
        <p:spPr>
          <a:xfrm rot="748055">
            <a:off x="8435556" y="2616521"/>
            <a:ext cx="2686447" cy="71338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849" h="590848">
                <a:moveTo>
                  <a:pt x="0" y="269490"/>
                </a:moveTo>
                <a:lnTo>
                  <a:pt x="2685849" y="0"/>
                </a:lnTo>
                <a:lnTo>
                  <a:pt x="2664000" y="590848"/>
                </a:lnTo>
                <a:lnTo>
                  <a:pt x="0" y="590848"/>
                </a:lnTo>
                <a:lnTo>
                  <a:pt x="0" y="2694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31"/>
          <p:cNvCxnSpPr>
            <a:stCxn id="6" idx="3"/>
            <a:endCxn id="6" idx="2"/>
          </p:cNvCxnSpPr>
          <p:nvPr/>
        </p:nvCxnSpPr>
        <p:spPr>
          <a:xfrm>
            <a:off x="8390226" y="3031512"/>
            <a:ext cx="2601757" cy="57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pilkobling 16"/>
          <p:cNvCxnSpPr/>
          <p:nvPr/>
        </p:nvCxnSpPr>
        <p:spPr>
          <a:xfrm rot="-360000">
            <a:off x="9538136" y="304898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34"/>
          <p:cNvCxnSpPr>
            <a:stCxn id="6" idx="0"/>
          </p:cNvCxnSpPr>
          <p:nvPr/>
        </p:nvCxnSpPr>
        <p:spPr>
          <a:xfrm>
            <a:off x="8473991" y="2652656"/>
            <a:ext cx="2681318" cy="2325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35"/>
          <p:cNvCxnSpPr/>
          <p:nvPr/>
        </p:nvCxnSpPr>
        <p:spPr>
          <a:xfrm>
            <a:off x="8522032" y="2344436"/>
            <a:ext cx="2645302" cy="34623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kstSylinder 37"/>
          <p:cNvSpPr txBox="1"/>
          <p:nvPr/>
        </p:nvSpPr>
        <p:spPr>
          <a:xfrm>
            <a:off x="8071989" y="2634530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HGL</a:t>
            </a:r>
          </a:p>
        </p:txBody>
      </p:sp>
      <p:sp>
        <p:nvSpPr>
          <p:cNvPr id="12" name="Rektangel 5"/>
          <p:cNvSpPr/>
          <p:nvPr/>
        </p:nvSpPr>
        <p:spPr>
          <a:xfrm rot="748055">
            <a:off x="8353616" y="5080773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50"/>
          <p:cNvCxnSpPr>
            <a:stCxn id="12" idx="3"/>
            <a:endCxn id="12" idx="2"/>
          </p:cNvCxnSpPr>
          <p:nvPr/>
        </p:nvCxnSpPr>
        <p:spPr>
          <a:xfrm>
            <a:off x="8350338" y="5110780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pilkobling 51"/>
          <p:cNvCxnSpPr/>
          <p:nvPr/>
        </p:nvCxnSpPr>
        <p:spPr>
          <a:xfrm rot="-360000">
            <a:off x="9383004" y="5186643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52"/>
          <p:cNvCxnSpPr/>
          <p:nvPr/>
        </p:nvCxnSpPr>
        <p:spPr>
          <a:xfrm>
            <a:off x="8419715" y="4778067"/>
            <a:ext cx="2601179" cy="57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55"/>
          <p:cNvCxnSpPr/>
          <p:nvPr/>
        </p:nvCxnSpPr>
        <p:spPr>
          <a:xfrm>
            <a:off x="8433253" y="4560138"/>
            <a:ext cx="2601179" cy="57512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kstSylinder 36"/>
          <p:cNvSpPr txBox="1"/>
          <p:nvPr/>
        </p:nvSpPr>
        <p:spPr>
          <a:xfrm>
            <a:off x="8094797" y="2000092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EGL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2C850-1A37-44D2-A310-1DAB9621B684}"/>
              </a:ext>
            </a:extLst>
          </p:cNvPr>
          <p:cNvSpPr txBox="1"/>
          <p:nvPr/>
        </p:nvSpPr>
        <p:spPr>
          <a:xfrm>
            <a:off x="7937764" y="4663034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A15A6-6150-48BC-9711-C0556685040E}"/>
              </a:ext>
            </a:extLst>
          </p:cNvPr>
          <p:cNvSpPr txBox="1"/>
          <p:nvPr/>
        </p:nvSpPr>
        <p:spPr>
          <a:xfrm>
            <a:off x="11145468" y="5374689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15E556-D2B3-4CD9-8376-6A82FFC27D2A}"/>
              </a:ext>
            </a:extLst>
          </p:cNvPr>
          <p:cNvSpPr txBox="1"/>
          <p:nvPr/>
        </p:nvSpPr>
        <p:spPr>
          <a:xfrm>
            <a:off x="9232709" y="1936421"/>
            <a:ext cx="14712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Ikke-uniform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C02607-7299-4F4E-B983-2F1922C86E17}"/>
              </a:ext>
            </a:extLst>
          </p:cNvPr>
          <p:cNvSpPr txBox="1"/>
          <p:nvPr/>
        </p:nvSpPr>
        <p:spPr>
          <a:xfrm>
            <a:off x="9277783" y="4310758"/>
            <a:ext cx="10128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Uniform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B745F7-946D-431C-BD06-4BA46C0EE23E}"/>
              </a:ext>
            </a:extLst>
          </p:cNvPr>
          <p:cNvCxnSpPr/>
          <p:nvPr/>
        </p:nvCxnSpPr>
        <p:spPr>
          <a:xfrm>
            <a:off x="8832000" y="4847700"/>
            <a:ext cx="0" cy="3937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/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Dybden i uniform strømning (normalstrømning) kalles normaldybde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blipFill>
                <a:blip r:embed="rId3"/>
                <a:stretch>
                  <a:fillRect l="-342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/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2F1740-DFE1-45D3-8914-A42E7C659218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8473991" y="5351915"/>
            <a:ext cx="298767" cy="697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24B8701-2141-46C5-9303-EDB3B00B48AE}"/>
              </a:ext>
            </a:extLst>
          </p:cNvPr>
          <p:cNvCxnSpPr>
            <a:cxnSpLocks/>
          </p:cNvCxnSpPr>
          <p:nvPr/>
        </p:nvCxnSpPr>
        <p:spPr>
          <a:xfrm>
            <a:off x="3196117" y="4778067"/>
            <a:ext cx="5540295" cy="266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A3897E9-E9CC-4A22-80D9-D1A5D3B6850F}"/>
                  </a:ext>
                </a:extLst>
              </p:cNvPr>
              <p:cNvSpPr/>
              <p:nvPr/>
            </p:nvSpPr>
            <p:spPr>
              <a:xfrm>
                <a:off x="2352000" y="1711003"/>
                <a:ext cx="2088328" cy="3915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(=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A3897E9-E9CC-4A22-80D9-D1A5D3B685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000" y="1711003"/>
                <a:ext cx="2088328" cy="391582"/>
              </a:xfrm>
              <a:prstGeom prst="rect">
                <a:avLst/>
              </a:prstGeom>
              <a:blipFill>
                <a:blip r:embed="rId6"/>
                <a:stretch>
                  <a:fillRect t="-109375" r="-11111" b="-1640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385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Friksjonstap: </a:t>
            </a:r>
            <a:r>
              <a:rPr lang="nb-NO" dirty="0" err="1"/>
              <a:t>Darcy-Weisbach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Friksjonsfaktoren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nb-NO" dirty="0"/>
                  <a:t> er gitt ved </a:t>
                </a:r>
                <a:r>
                  <a:rPr lang="nb-NO" dirty="0" err="1"/>
                  <a:t>Colebrook</a:t>
                </a:r>
                <a:r>
                  <a:rPr lang="nb-NO" dirty="0"/>
                  <a:t>-Whites formel eller Moody-diagrammet</a:t>
                </a:r>
              </a:p>
              <a:p>
                <a:pPr lvl="1"/>
                <a:r>
                  <a:rPr lang="nb-NO" dirty="0"/>
                  <a:t>Ved bruk av </a:t>
                </a:r>
                <a:r>
                  <a:rPr lang="nb-NO" dirty="0" err="1"/>
                  <a:t>Colebrook</a:t>
                </a:r>
                <a:r>
                  <a:rPr lang="nb-NO" dirty="0"/>
                  <a:t>-White og Moody: Erstatt diameteren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nb-NO" dirty="0"/>
                  <a:t>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nb-NO" dirty="0"/>
                  <a:t> </a:t>
                </a:r>
                <a:r>
                  <a:rPr lang="nb-NO" i="1" dirty="0"/>
                  <a:t>overalt</a:t>
                </a:r>
              </a:p>
              <a:p>
                <a:r>
                  <a:rPr lang="nb-NO" dirty="0"/>
                  <a:t>Finnes variasjoner over </a:t>
                </a:r>
                <a:r>
                  <a:rPr lang="nb-NO" dirty="0" err="1"/>
                  <a:t>Colebrook</a:t>
                </a:r>
                <a:r>
                  <a:rPr lang="nb-NO" dirty="0"/>
                  <a:t>-White som er ment å stemme bedre for åpne kanaler enn for sirkulære rør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9" t="-1975" r="-36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Plassholder for innhold 4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D-W er den teoretisk beste friksjons-tapsformelen. Skrevet på ulike måter: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/>
              <p:nvPr/>
            </p:nvSpPr>
            <p:spPr>
              <a:xfrm>
                <a:off x="2298391" y="3069000"/>
                <a:ext cx="1931739" cy="293785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𝑔𝑅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den>
                          </m:f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8391" y="3069000"/>
                <a:ext cx="1931739" cy="29378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6EF8E9-BCD0-4FCD-89C1-4447B23E141C}"/>
                  </a:ext>
                </a:extLst>
              </p:cNvPr>
              <p:cNvSpPr txBox="1"/>
              <p:nvPr/>
            </p:nvSpPr>
            <p:spPr>
              <a:xfrm>
                <a:off x="480000" y="5301000"/>
                <a:ext cx="13978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b="0" dirty="0"/>
                  <a:t>D-W kombinert med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𝐴𝑉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6EF8E9-BCD0-4FCD-89C1-4447B23E14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00" y="5301000"/>
                <a:ext cx="1397869" cy="523220"/>
              </a:xfrm>
              <a:prstGeom prst="rect">
                <a:avLst/>
              </a:prstGeom>
              <a:blipFill>
                <a:blip r:embed="rId4"/>
                <a:stretch>
                  <a:fillRect l="-1310" t="-2353" r="-2620" b="-117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A35A2E5-F192-47DA-B5DB-92C04693D8A6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1877869" y="5562610"/>
            <a:ext cx="5461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21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Likningssett for uniform kanalstrømning med </a:t>
            </a:r>
            <a:r>
              <a:rPr lang="nb-NO" dirty="0" err="1"/>
              <a:t>Darcy-Weisbach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Energilikningen for uniform strømning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err="1"/>
              <a:t>Darcy-Weisbach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Kontinuitetslikningen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Reynolds tall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err="1"/>
              <a:t>Colebrook</a:t>
            </a:r>
            <a:r>
              <a:rPr lang="nb-NO" dirty="0"/>
              <a:t>-White, Moody eller en tilnærming (eks. </a:t>
            </a:r>
            <a:r>
              <a:rPr lang="nb-NO" dirty="0" err="1"/>
              <a:t>Swamee-Jain</a:t>
            </a:r>
            <a:r>
              <a:rPr lang="nb-NO" dirty="0"/>
              <a:t>)</a:t>
            </a:r>
          </a:p>
          <a:p>
            <a:endParaRPr lang="nb-NO" dirty="0"/>
          </a:p>
          <a:p>
            <a:r>
              <a:rPr lang="nb-NO" dirty="0"/>
              <a:t>Kan kombineres i én likning</a:t>
            </a:r>
          </a:p>
          <a:p>
            <a:r>
              <a:rPr lang="nb-NO" dirty="0"/>
              <a:t>Hva som er kjent og hva som er ukjent varierer fra problem til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357966" y="3851622"/>
                <a:ext cx="1101223" cy="502061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Re</m:t>
                      </m:r>
                      <m:r>
                        <a:rPr lang="nb-NO" sz="1400" i="1" smtClean="0">
                          <a:solidFill>
                            <a:schemeClr val="dk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nb-NO" sz="14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(4</m:t>
                          </m:r>
                          <m:r>
                            <a:rPr lang="nb-NO" sz="14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nb-NO" sz="1400" b="0" i="1" smtClean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nb-NO" sz="1400" i="1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</a:rPr>
                            <m:t>𝜈</m:t>
                          </m:r>
                        </m:den>
                      </m:f>
                    </m:oMath>
                  </m:oMathPara>
                </a14:m>
                <a:endParaRPr lang="en-US" sz="1400" i="1" dirty="0">
                  <a:solidFill>
                    <a:schemeClr val="dk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966" y="3851622"/>
                <a:ext cx="1101223" cy="50206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251906" y="2431530"/>
                <a:ext cx="1313347" cy="562333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nb-NO" sz="1400" i="1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1906" y="2431530"/>
                <a:ext cx="1313347" cy="5623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06777" y="1851068"/>
                <a:ext cx="803607" cy="325025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777" y="1851068"/>
                <a:ext cx="803607" cy="32502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32704" y="3268854"/>
                <a:ext cx="1751749" cy="30777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konstant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𝐴𝑉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2704" y="3268854"/>
                <a:ext cx="1751749" cy="307777"/>
              </a:xfrm>
              <a:prstGeom prst="rect">
                <a:avLst/>
              </a:prstGeom>
              <a:blipFill>
                <a:blip r:embed="rId5"/>
                <a:stretch>
                  <a:fillRect b="-3636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510239" y="4701680"/>
                <a:ext cx="2796675" cy="64915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nb-NO" sz="1400" i="1">
                          <a:latin typeface="Cambria Math" panose="02040503050406030204" pitchFamily="18" charset="0"/>
                        </a:rPr>
                        <m:t>=−2</m:t>
                      </m:r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 sz="1400" b="0" i="1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nb-NO" sz="1400"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0239" y="4701680"/>
                <a:ext cx="2796675" cy="6491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C1A54A-F927-4610-B695-9D853911BF01}"/>
              </a:ext>
            </a:extLst>
          </p:cNvPr>
          <p:cNvCxnSpPr>
            <a:cxnSpLocks/>
          </p:cNvCxnSpPr>
          <p:nvPr/>
        </p:nvCxnSpPr>
        <p:spPr>
          <a:xfrm>
            <a:off x="5952000" y="2013581"/>
            <a:ext cx="187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95AFA85-6729-4F66-B411-45D86C8ADF32}"/>
              </a:ext>
            </a:extLst>
          </p:cNvPr>
          <p:cNvCxnSpPr>
            <a:cxnSpLocks/>
          </p:cNvCxnSpPr>
          <p:nvPr/>
        </p:nvCxnSpPr>
        <p:spPr>
          <a:xfrm>
            <a:off x="5375643" y="4324031"/>
            <a:ext cx="1944357" cy="7022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7F642B6-76DB-4967-AA83-6B6E638D0E64}"/>
              </a:ext>
            </a:extLst>
          </p:cNvPr>
          <p:cNvCxnSpPr>
            <a:cxnSpLocks/>
          </p:cNvCxnSpPr>
          <p:nvPr/>
        </p:nvCxnSpPr>
        <p:spPr>
          <a:xfrm>
            <a:off x="2856000" y="3474000"/>
            <a:ext cx="5395906" cy="5249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E6B5706-299A-47A7-8D43-D96FD827EC98}"/>
              </a:ext>
            </a:extLst>
          </p:cNvPr>
          <p:cNvCxnSpPr>
            <a:cxnSpLocks/>
          </p:cNvCxnSpPr>
          <p:nvPr/>
        </p:nvCxnSpPr>
        <p:spPr>
          <a:xfrm>
            <a:off x="3803325" y="3013429"/>
            <a:ext cx="4164675" cy="398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5F24BA-EF6B-4C41-934C-19459913A7A3}"/>
              </a:ext>
            </a:extLst>
          </p:cNvPr>
          <p:cNvCxnSpPr>
            <a:cxnSpLocks/>
          </p:cNvCxnSpPr>
          <p:nvPr/>
        </p:nvCxnSpPr>
        <p:spPr>
          <a:xfrm>
            <a:off x="3334359" y="2482644"/>
            <a:ext cx="4777641" cy="178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F7E2D9-227D-430F-9454-B39506CBEE0C}"/>
                  </a:ext>
                </a:extLst>
              </p:cNvPr>
              <p:cNvSpPr txBox="1"/>
              <p:nvPr/>
            </p:nvSpPr>
            <p:spPr>
              <a:xfrm>
                <a:off x="7032000" y="5884034"/>
                <a:ext cx="3919423" cy="64915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400" i="1">
                    <a:latin typeface="Cambria Math" panose="02040503050406030204" pitchFamily="18" charset="0"/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nb-NO" smtClean="0">
                          <a:latin typeface="Cambria Math" panose="02040503050406030204" pitchFamily="18" charset="0"/>
                        </a:rPr>
                        <m:t>𝐴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rad>
                      <m:func>
                        <m:func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e>
                            <m:sub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b>
                          </m:sSub>
                        </m:fName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type m:val="li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  <m:sub>
                                          <m:r>
                                            <a:rPr lang="nb-NO"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  <m: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num>
                                <m:den>
                                  <m:r>
                                    <a:rPr lang="nb-NO"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</m:den>
                              </m:f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0.6275</m:t>
                                  </m:r>
                                  <m:r>
                                    <a:rPr lang="nb-NO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nb-NO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  <m:sSub>
                                        <m:sSub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>
                                              <a:latin typeface="Cambria Math" panose="02040503050406030204" pitchFamily="18" charset="0"/>
                                            </a:rPr>
                                            <m:t>𝑆</m:t>
                                          </m:r>
                                        </m:e>
                                        <m:sub>
                                          <m:r>
                                            <a:rPr lang="nb-NO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F7E2D9-227D-430F-9454-B39506CBE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000" y="5884034"/>
                <a:ext cx="3919423" cy="64915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32E9D52-1762-4333-94F7-F04BE5C590AA}"/>
              </a:ext>
            </a:extLst>
          </p:cNvPr>
          <p:cNvCxnSpPr>
            <a:cxnSpLocks/>
          </p:cNvCxnSpPr>
          <p:nvPr/>
        </p:nvCxnSpPr>
        <p:spPr>
          <a:xfrm>
            <a:off x="4581774" y="5417775"/>
            <a:ext cx="2162226" cy="466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7352DD-81F2-4D3D-AACC-77E961BB3FCA}"/>
                  </a:ext>
                </a:extLst>
              </p:cNvPr>
              <p:cNvSpPr txBox="1"/>
              <p:nvPr/>
            </p:nvSpPr>
            <p:spPr>
              <a:xfrm>
                <a:off x="10758405" y="4738841"/>
                <a:ext cx="1238487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050" b="0" dirty="0"/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b="0" i="0" smtClean="0">
                        <a:latin typeface="Cambria Math" panose="02040503050406030204" pitchFamily="18" charset="0"/>
                      </a:rPr>
                      <m:t>Re</m:t>
                    </m:r>
                    <m:r>
                      <a:rPr lang="nb-NO" sz="105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nb-NO" sz="1050" dirty="0"/>
                  <a:t> (vanlig) kan dette leddet sløyfes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7352DD-81F2-4D3D-AACC-77E961BB3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8405" y="4738841"/>
                <a:ext cx="1238487" cy="577081"/>
              </a:xfrm>
              <a:prstGeom prst="rect">
                <a:avLst/>
              </a:prstGeom>
              <a:blipFill>
                <a:blip r:embed="rId8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BE08A67-818C-4B85-A08A-224D3D35FAA0}"/>
              </a:ext>
            </a:extLst>
          </p:cNvPr>
          <p:cNvCxnSpPr>
            <a:cxnSpLocks/>
            <a:stCxn id="25" idx="1"/>
          </p:cNvCxnSpPr>
          <p:nvPr/>
        </p:nvCxnSpPr>
        <p:spPr>
          <a:xfrm flipH="1">
            <a:off x="10416001" y="5027382"/>
            <a:ext cx="342404" cy="621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ight Brace 27">
            <a:extLst>
              <a:ext uri="{FF2B5EF4-FFF2-40B4-BE49-F238E27FC236}">
                <a16:creationId xmlns:a16="http://schemas.microsoft.com/office/drawing/2014/main" id="{1363AB5D-0D88-4E13-BCE0-970E9D4AC47D}"/>
              </a:ext>
            </a:extLst>
          </p:cNvPr>
          <p:cNvSpPr/>
          <p:nvPr/>
        </p:nvSpPr>
        <p:spPr>
          <a:xfrm rot="16200000">
            <a:off x="10161120" y="5434313"/>
            <a:ext cx="121567" cy="61980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629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Friksjonstap: </a:t>
            </a:r>
            <a:r>
              <a:rPr lang="nb-NO" dirty="0" err="1"/>
              <a:t>Mannings</a:t>
            </a:r>
            <a:r>
              <a:rPr lang="nb-NO" dirty="0"/>
              <a:t> formel (halvempirisk)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b-NO" dirty="0"/>
                  <a:t>Mannings ruhet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i="1">
                            <a:latin typeface="Cambria Math" panose="02040503050406030204" pitchFamily="18" charset="0"/>
                          </a:rPr>
                          <m:t>𝑀</m:t>
                        </m:r>
                      </m:den>
                    </m:f>
                  </m:oMath>
                </a14:m>
                <a:r>
                  <a:rPr lang="nb-NO" dirty="0"/>
                  <a:t>. I USA brukes </a:t>
                </a:r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, i Norge brukes </a:t>
                </a:r>
                <a:r>
                  <a:rPr lang="nb-NO" dirty="0" err="1"/>
                  <a:t>Manningtallet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Enhet til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blir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s</m:t>
                    </m:r>
                    <m:r>
                      <a:rPr lang="nb-NO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f>
                          <m:f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b-NO" dirty="0"/>
              </a:p>
              <a:p>
                <a:r>
                  <a:rPr lang="nb-NO" dirty="0"/>
                  <a:t>Begrenset gyldighetsområde (mht.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nb-NO" dirty="0"/>
                  <a:t>) og kun for vann</a:t>
                </a:r>
              </a:p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behandles vanligvis som en konstant for et gitt materiale og hentes fra tabeller eller (helst) fra målinger</a:t>
                </a:r>
              </a:p>
              <a:p>
                <a:r>
                  <a:rPr lang="nb-NO" dirty="0" err="1"/>
                  <a:t>Mannings</a:t>
                </a:r>
                <a:r>
                  <a:rPr lang="nb-NO" dirty="0"/>
                  <a:t> kan også brukes for trykkstrømning</a:t>
                </a:r>
              </a:p>
            </p:txBody>
          </p:sp>
        </mc:Choice>
        <mc:Fallback xmlns="">
          <p:sp>
            <p:nvSpPr>
              <p:cNvPr id="3" name="Plassholder for innhol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099" t="-12976" r="-40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Mer brukt enn D-W, særlig for naturlige kanaler, men litt mindre teoretisk korrekt når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behandles som konstant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29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/>
              <p:nvPr/>
            </p:nvSpPr>
            <p:spPr>
              <a:xfrm>
                <a:off x="2184261" y="3317977"/>
                <a:ext cx="2160000" cy="279820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𝐿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𝑛𝑉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nb-NO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261" y="3317977"/>
                <a:ext cx="2160000" cy="27982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4663F53-0CD5-4BEC-B9A2-8EEBB5904E8F}"/>
                  </a:ext>
                </a:extLst>
              </p:cNvPr>
              <p:cNvSpPr txBox="1"/>
              <p:nvPr/>
            </p:nvSpPr>
            <p:spPr>
              <a:xfrm>
                <a:off x="99065" y="5517000"/>
                <a:ext cx="182986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b="0" dirty="0" err="1"/>
                  <a:t>Mannings</a:t>
                </a:r>
                <a:r>
                  <a:rPr lang="nb-NO" sz="1400" b="0" dirty="0"/>
                  <a:t> kombinert med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𝐴𝑉</m:t>
                    </m:r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4663F53-0CD5-4BEC-B9A2-8EEBB5904E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5" y="5517000"/>
                <a:ext cx="1829869" cy="523220"/>
              </a:xfrm>
              <a:prstGeom prst="rect">
                <a:avLst/>
              </a:prstGeom>
              <a:blipFill>
                <a:blip r:embed="rId5"/>
                <a:stretch>
                  <a:fillRect l="-1000" t="-2326" r="-1000" b="-116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B6227B1-E147-432B-8704-BA801D59F49B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1928934" y="5778610"/>
            <a:ext cx="5461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78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Likningssett for uniform kanalstrømning med </a:t>
            </a:r>
            <a:r>
              <a:rPr lang="nb-NO" dirty="0" err="1"/>
              <a:t>Mannings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Energilikningen for uniform strømning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 err="1"/>
              <a:t>Mannings</a:t>
            </a:r>
            <a:endParaRPr lang="nb-NO" dirty="0"/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Kontinuitetslikningen</a:t>
            </a:r>
          </a:p>
          <a:p>
            <a:endParaRPr lang="nb-NO" dirty="0"/>
          </a:p>
          <a:p>
            <a:r>
              <a:rPr lang="nb-NO" dirty="0"/>
              <a:t>Kan kombineres i én likning</a:t>
            </a:r>
          </a:p>
          <a:p>
            <a:pPr lvl="1"/>
            <a:r>
              <a:rPr lang="nb-NO" dirty="0"/>
              <a:t>Litt enklere enn </a:t>
            </a:r>
            <a:r>
              <a:rPr lang="nb-NO" dirty="0" err="1"/>
              <a:t>Darcy-Weisbach</a:t>
            </a:r>
            <a:r>
              <a:rPr lang="nb-NO" dirty="0"/>
              <a:t>!</a:t>
            </a:r>
          </a:p>
          <a:p>
            <a:r>
              <a:rPr lang="nb-NO" dirty="0"/>
              <a:t>Hva som er kjent og hva som er ukjent varierer fra problem til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30531" y="2393051"/>
                <a:ext cx="1156094" cy="702308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𝑛𝑉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f>
                                        <m:fPr>
                                          <m:ctrlP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num>
                                        <m:den>
                                          <m:r>
                                            <a:rPr lang="nb-NO" sz="1400" i="1"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</m:den>
                                      </m:f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531" y="2393051"/>
                <a:ext cx="1156094" cy="70230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06777" y="1851068"/>
                <a:ext cx="803607" cy="325025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6777" y="1851068"/>
                <a:ext cx="803607" cy="3250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032704" y="3268854"/>
                <a:ext cx="1751749" cy="30777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konstant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𝐴𝑉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2704" y="3268854"/>
                <a:ext cx="1751749" cy="307777"/>
              </a:xfrm>
              <a:prstGeom prst="rect">
                <a:avLst/>
              </a:prstGeom>
              <a:blipFill>
                <a:blip r:embed="rId4"/>
                <a:stretch>
                  <a:fillRect b="-3636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C1A54A-F927-4610-B695-9D853911BF01}"/>
              </a:ext>
            </a:extLst>
          </p:cNvPr>
          <p:cNvCxnSpPr>
            <a:cxnSpLocks/>
          </p:cNvCxnSpPr>
          <p:nvPr/>
        </p:nvCxnSpPr>
        <p:spPr>
          <a:xfrm>
            <a:off x="5952000" y="2013581"/>
            <a:ext cx="187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E6B5706-299A-47A7-8D43-D96FD827EC98}"/>
              </a:ext>
            </a:extLst>
          </p:cNvPr>
          <p:cNvCxnSpPr>
            <a:cxnSpLocks/>
          </p:cNvCxnSpPr>
          <p:nvPr/>
        </p:nvCxnSpPr>
        <p:spPr>
          <a:xfrm>
            <a:off x="3803325" y="3013429"/>
            <a:ext cx="4164675" cy="398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95F24BA-EF6B-4C41-934C-19459913A7A3}"/>
              </a:ext>
            </a:extLst>
          </p:cNvPr>
          <p:cNvCxnSpPr>
            <a:cxnSpLocks/>
          </p:cNvCxnSpPr>
          <p:nvPr/>
        </p:nvCxnSpPr>
        <p:spPr>
          <a:xfrm>
            <a:off x="3334359" y="2482644"/>
            <a:ext cx="4777641" cy="178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F7E2D9-227D-430F-9454-B39506CBEE0C}"/>
                  </a:ext>
                </a:extLst>
              </p:cNvPr>
              <p:cNvSpPr txBox="1"/>
              <p:nvPr/>
            </p:nvSpPr>
            <p:spPr>
              <a:xfrm>
                <a:off x="8320230" y="4437000"/>
                <a:ext cx="1257649" cy="532005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nb-NO"/>
                </a:defPPr>
                <a:lvl1pPr>
                  <a:defRPr sz="1400" i="1">
                    <a:latin typeface="Cambria Math" panose="02040503050406030204" pitchFamily="18" charset="0"/>
                  </a:defRPr>
                </a:lvl1pPr>
                <a:lvl2pPr>
                  <a:defRPr>
                    <a:solidFill>
                      <a:schemeClr val="dk1"/>
                    </a:solidFill>
                  </a:defRPr>
                </a:lvl2pPr>
                <a:lvl3pPr>
                  <a:defRPr>
                    <a:solidFill>
                      <a:schemeClr val="dk1"/>
                    </a:solidFill>
                  </a:defRPr>
                </a:lvl3pPr>
                <a:lvl4pPr>
                  <a:defRPr>
                    <a:solidFill>
                      <a:schemeClr val="dk1"/>
                    </a:solidFill>
                  </a:defRPr>
                </a:lvl4pPr>
                <a:lvl5pPr>
                  <a:defRPr>
                    <a:solidFill>
                      <a:schemeClr val="dk1"/>
                    </a:solidFill>
                  </a:defRPr>
                </a:lvl5pPr>
                <a:lvl6pPr>
                  <a:defRPr>
                    <a:solidFill>
                      <a:schemeClr val="dk1"/>
                    </a:solidFill>
                  </a:defRPr>
                </a:lvl6pPr>
                <a:lvl7pPr>
                  <a:defRPr>
                    <a:solidFill>
                      <a:schemeClr val="dk1"/>
                    </a:solidFill>
                  </a:defRPr>
                </a:lvl7pPr>
                <a:lvl8pPr>
                  <a:defRPr>
                    <a:solidFill>
                      <a:schemeClr val="dk1"/>
                    </a:solidFill>
                  </a:defRPr>
                </a:lvl8pPr>
                <a:lvl9pPr>
                  <a:defRPr>
                    <a:solidFill>
                      <a:schemeClr val="dk1"/>
                    </a:solidFill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9F7E2D9-227D-430F-9454-B39506CBE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230" y="4437000"/>
                <a:ext cx="1257649" cy="5320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32E9D52-1762-4333-94F7-F04BE5C590AA}"/>
              </a:ext>
            </a:extLst>
          </p:cNvPr>
          <p:cNvCxnSpPr>
            <a:cxnSpLocks/>
          </p:cNvCxnSpPr>
          <p:nvPr/>
        </p:nvCxnSpPr>
        <p:spPr>
          <a:xfrm>
            <a:off x="4512000" y="3990866"/>
            <a:ext cx="3600000" cy="7121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492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Oppsummering</a:t>
            </a:r>
          </a:p>
          <a:p>
            <a:r>
              <a:rPr lang="nb-NO" dirty="0"/>
              <a:t>Beregning av normaldybde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Spesifikk energi og kritisk strømning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88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/>
          <a:lstStyle/>
          <a:p>
            <a:r>
              <a:rPr lang="nb-NO" dirty="0"/>
              <a:t>Beregning av normaldybde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endParaRPr lang="nb-NO" sz="2000" dirty="0"/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Vi ønsker å kunne regne på uniform strømning – særlig to spørsmål er viktige: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2000" dirty="0"/>
                  <a:t>For en gitt kanal med gitt bunnhelning; hvilken volumstrøm får vi ved en viss dybde?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2000" dirty="0">
                    <a:solidFill>
                      <a:srgbClr val="FF0000"/>
                    </a:solidFill>
                  </a:rPr>
                  <a:t>For en gitt kanal med gitt bunnhelning; hvilken dybde får vi ved en viss volumstrøm?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2000" dirty="0"/>
                  <a:t>Også aktuelt: For en gitt kanal ved en viss dybde og viss volumstrøm; hvilken bunnhelning trenger vi?</a:t>
                </a:r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Vi trenger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sz="2000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nb-NO" sz="2000" dirty="0"/>
                  <a:t>!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861" r="-3218" b="-129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ktangel 5"/>
          <p:cNvSpPr/>
          <p:nvPr/>
        </p:nvSpPr>
        <p:spPr>
          <a:xfrm rot="748055">
            <a:off x="8435556" y="2616521"/>
            <a:ext cx="2686447" cy="71338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849" h="590848">
                <a:moveTo>
                  <a:pt x="0" y="269490"/>
                </a:moveTo>
                <a:lnTo>
                  <a:pt x="2685849" y="0"/>
                </a:lnTo>
                <a:lnTo>
                  <a:pt x="2664000" y="590848"/>
                </a:lnTo>
                <a:lnTo>
                  <a:pt x="0" y="590848"/>
                </a:lnTo>
                <a:lnTo>
                  <a:pt x="0" y="2694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31"/>
          <p:cNvCxnSpPr>
            <a:stCxn id="6" idx="3"/>
            <a:endCxn id="6" idx="2"/>
          </p:cNvCxnSpPr>
          <p:nvPr/>
        </p:nvCxnSpPr>
        <p:spPr>
          <a:xfrm>
            <a:off x="8390226" y="3031512"/>
            <a:ext cx="2601757" cy="57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pilkobling 16"/>
          <p:cNvCxnSpPr/>
          <p:nvPr/>
        </p:nvCxnSpPr>
        <p:spPr>
          <a:xfrm rot="-360000">
            <a:off x="9538136" y="304898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34"/>
          <p:cNvCxnSpPr>
            <a:stCxn id="6" idx="0"/>
          </p:cNvCxnSpPr>
          <p:nvPr/>
        </p:nvCxnSpPr>
        <p:spPr>
          <a:xfrm>
            <a:off x="8473991" y="2652656"/>
            <a:ext cx="2681318" cy="2325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35"/>
          <p:cNvCxnSpPr/>
          <p:nvPr/>
        </p:nvCxnSpPr>
        <p:spPr>
          <a:xfrm>
            <a:off x="8522032" y="2344436"/>
            <a:ext cx="2645302" cy="34623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kstSylinder 37"/>
          <p:cNvSpPr txBox="1"/>
          <p:nvPr/>
        </p:nvSpPr>
        <p:spPr>
          <a:xfrm>
            <a:off x="8071989" y="2634530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HGL</a:t>
            </a:r>
          </a:p>
        </p:txBody>
      </p:sp>
      <p:sp>
        <p:nvSpPr>
          <p:cNvPr id="12" name="Rektangel 5"/>
          <p:cNvSpPr/>
          <p:nvPr/>
        </p:nvSpPr>
        <p:spPr>
          <a:xfrm rot="748055">
            <a:off x="8353616" y="5080773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50"/>
          <p:cNvCxnSpPr>
            <a:stCxn id="12" idx="3"/>
            <a:endCxn id="12" idx="2"/>
          </p:cNvCxnSpPr>
          <p:nvPr/>
        </p:nvCxnSpPr>
        <p:spPr>
          <a:xfrm>
            <a:off x="8350338" y="5110780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pilkobling 51"/>
          <p:cNvCxnSpPr/>
          <p:nvPr/>
        </p:nvCxnSpPr>
        <p:spPr>
          <a:xfrm rot="-360000">
            <a:off x="9383004" y="5186643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52"/>
          <p:cNvCxnSpPr/>
          <p:nvPr/>
        </p:nvCxnSpPr>
        <p:spPr>
          <a:xfrm>
            <a:off x="8419715" y="4778067"/>
            <a:ext cx="2601179" cy="57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55"/>
          <p:cNvCxnSpPr/>
          <p:nvPr/>
        </p:nvCxnSpPr>
        <p:spPr>
          <a:xfrm>
            <a:off x="8433253" y="4560138"/>
            <a:ext cx="2601179" cy="57512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kstSylinder 36"/>
          <p:cNvSpPr txBox="1"/>
          <p:nvPr/>
        </p:nvSpPr>
        <p:spPr>
          <a:xfrm>
            <a:off x="8094797" y="2000092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EGL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2C850-1A37-44D2-A310-1DAB9621B684}"/>
              </a:ext>
            </a:extLst>
          </p:cNvPr>
          <p:cNvSpPr txBox="1"/>
          <p:nvPr/>
        </p:nvSpPr>
        <p:spPr>
          <a:xfrm>
            <a:off x="7937764" y="4663034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A15A6-6150-48BC-9711-C0556685040E}"/>
              </a:ext>
            </a:extLst>
          </p:cNvPr>
          <p:cNvSpPr txBox="1"/>
          <p:nvPr/>
        </p:nvSpPr>
        <p:spPr>
          <a:xfrm>
            <a:off x="11145468" y="5374689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15E556-D2B3-4CD9-8376-6A82FFC27D2A}"/>
              </a:ext>
            </a:extLst>
          </p:cNvPr>
          <p:cNvSpPr txBox="1"/>
          <p:nvPr/>
        </p:nvSpPr>
        <p:spPr>
          <a:xfrm>
            <a:off x="9232709" y="1936421"/>
            <a:ext cx="14712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Ikke-uniform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C02607-7299-4F4E-B983-2F1922C86E17}"/>
              </a:ext>
            </a:extLst>
          </p:cNvPr>
          <p:cNvSpPr txBox="1"/>
          <p:nvPr/>
        </p:nvSpPr>
        <p:spPr>
          <a:xfrm>
            <a:off x="9277783" y="4310758"/>
            <a:ext cx="10128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Uniform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B745F7-946D-431C-BD06-4BA46C0EE23E}"/>
              </a:ext>
            </a:extLst>
          </p:cNvPr>
          <p:cNvCxnSpPr/>
          <p:nvPr/>
        </p:nvCxnSpPr>
        <p:spPr>
          <a:xfrm>
            <a:off x="8832000" y="4847700"/>
            <a:ext cx="0" cy="3937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/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Dybden i uniform strømning (normalstrømning) kalles normaldybde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blipFill>
                <a:blip r:embed="rId3"/>
                <a:stretch>
                  <a:fillRect l="-342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/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2F1740-DFE1-45D3-8914-A42E7C659218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8473991" y="5351915"/>
            <a:ext cx="298767" cy="697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24B8701-2141-46C5-9303-EDB3B00B48AE}"/>
              </a:ext>
            </a:extLst>
          </p:cNvPr>
          <p:cNvCxnSpPr>
            <a:cxnSpLocks/>
          </p:cNvCxnSpPr>
          <p:nvPr/>
        </p:nvCxnSpPr>
        <p:spPr>
          <a:xfrm>
            <a:off x="3196117" y="4778067"/>
            <a:ext cx="5540295" cy="266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A3897E9-E9CC-4A22-80D9-D1A5D3B6850F}"/>
                  </a:ext>
                </a:extLst>
              </p:cNvPr>
              <p:cNvSpPr/>
              <p:nvPr/>
            </p:nvSpPr>
            <p:spPr>
              <a:xfrm>
                <a:off x="2352000" y="1711003"/>
                <a:ext cx="2088328" cy="3915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 (=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1A3897E9-E9CC-4A22-80D9-D1A5D3B685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000" y="1711003"/>
                <a:ext cx="2088328" cy="391582"/>
              </a:xfrm>
              <a:prstGeom prst="rect">
                <a:avLst/>
              </a:prstGeom>
              <a:blipFill>
                <a:blip r:embed="rId6"/>
                <a:stretch>
                  <a:fillRect t="-109375" r="-11111" b="-16406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93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/>
          <a:lstStyle/>
          <a:p>
            <a:r>
              <a:rPr lang="nb-NO" dirty="0"/>
              <a:t>Beregning av normaldybde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nb-NO" sz="2000" dirty="0"/>
              <a:t>Normaldybde er ofte et godt første estimat på spørsmålet: Hvor høyt vil vannet stå ved en viss vannføring?</a:t>
            </a:r>
          </a:p>
          <a:p>
            <a:pPr lvl="1">
              <a:lnSpc>
                <a:spcPct val="100000"/>
              </a:lnSpc>
            </a:pPr>
            <a:r>
              <a:rPr lang="nb-NO" sz="2000" dirty="0"/>
              <a:t>Typisk ingeniørberegning, f.eks. overvannskanaler</a:t>
            </a:r>
          </a:p>
          <a:p>
            <a:pPr>
              <a:lnSpc>
                <a:spcPct val="100000"/>
              </a:lnSpc>
            </a:pPr>
            <a:r>
              <a:rPr lang="nb-NO" sz="2000" dirty="0"/>
              <a:t>Normaldybden avhenger av egenskaper både ved kanalen (tverrsnitt, helning, ruhet) </a:t>
            </a:r>
            <a:r>
              <a:rPr lang="nb-NO" sz="2000" i="1" dirty="0"/>
              <a:t>og</a:t>
            </a:r>
            <a:r>
              <a:rPr lang="nb-NO" sz="2000" dirty="0"/>
              <a:t> vannføringen</a:t>
            </a:r>
          </a:p>
          <a:p>
            <a:pPr>
              <a:lnSpc>
                <a:spcPct val="100000"/>
              </a:lnSpc>
            </a:pPr>
            <a:r>
              <a:rPr lang="nb-NO" sz="2000" dirty="0"/>
              <a:t>Vi kan beregne en normaldybde for gitte kanalegenskaper og vannføring selv om normaldybde ikke </a:t>
            </a:r>
            <a:r>
              <a:rPr lang="nb-NO" sz="2000" i="1" dirty="0"/>
              <a:t>faktisk</a:t>
            </a:r>
            <a:r>
              <a:rPr lang="nb-NO" sz="2000" dirty="0"/>
              <a:t> opptrer i kanalen – altså hva ville dybden blitt hvis kanalen var lang nok til at uniform strømning kunne etablere seg</a:t>
            </a:r>
          </a:p>
        </p:txBody>
      </p:sp>
      <p:sp>
        <p:nvSpPr>
          <p:cNvPr id="6" name="Rektangel 5"/>
          <p:cNvSpPr/>
          <p:nvPr/>
        </p:nvSpPr>
        <p:spPr>
          <a:xfrm rot="748055">
            <a:off x="8435556" y="2616521"/>
            <a:ext cx="2686447" cy="71338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849" h="590848">
                <a:moveTo>
                  <a:pt x="0" y="269490"/>
                </a:moveTo>
                <a:lnTo>
                  <a:pt x="2685849" y="0"/>
                </a:lnTo>
                <a:lnTo>
                  <a:pt x="2664000" y="590848"/>
                </a:lnTo>
                <a:lnTo>
                  <a:pt x="0" y="590848"/>
                </a:lnTo>
                <a:lnTo>
                  <a:pt x="0" y="2694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31"/>
          <p:cNvCxnSpPr>
            <a:stCxn id="6" idx="3"/>
            <a:endCxn id="6" idx="2"/>
          </p:cNvCxnSpPr>
          <p:nvPr/>
        </p:nvCxnSpPr>
        <p:spPr>
          <a:xfrm>
            <a:off x="8390226" y="3031512"/>
            <a:ext cx="2601757" cy="57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pilkobling 16"/>
          <p:cNvCxnSpPr/>
          <p:nvPr/>
        </p:nvCxnSpPr>
        <p:spPr>
          <a:xfrm rot="-360000">
            <a:off x="9538136" y="304898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34"/>
          <p:cNvCxnSpPr>
            <a:stCxn id="6" idx="0"/>
          </p:cNvCxnSpPr>
          <p:nvPr/>
        </p:nvCxnSpPr>
        <p:spPr>
          <a:xfrm>
            <a:off x="8473991" y="2652656"/>
            <a:ext cx="2681318" cy="2325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35"/>
          <p:cNvCxnSpPr/>
          <p:nvPr/>
        </p:nvCxnSpPr>
        <p:spPr>
          <a:xfrm>
            <a:off x="8522032" y="2344436"/>
            <a:ext cx="2645302" cy="34623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kstSylinder 37"/>
          <p:cNvSpPr txBox="1"/>
          <p:nvPr/>
        </p:nvSpPr>
        <p:spPr>
          <a:xfrm>
            <a:off x="8071989" y="2634530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HGL</a:t>
            </a:r>
          </a:p>
        </p:txBody>
      </p:sp>
      <p:sp>
        <p:nvSpPr>
          <p:cNvPr id="12" name="Rektangel 5"/>
          <p:cNvSpPr/>
          <p:nvPr/>
        </p:nvSpPr>
        <p:spPr>
          <a:xfrm rot="748055">
            <a:off x="8353616" y="5080773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50"/>
          <p:cNvCxnSpPr>
            <a:stCxn id="12" idx="3"/>
            <a:endCxn id="12" idx="2"/>
          </p:cNvCxnSpPr>
          <p:nvPr/>
        </p:nvCxnSpPr>
        <p:spPr>
          <a:xfrm>
            <a:off x="8350338" y="5110780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pilkobling 51"/>
          <p:cNvCxnSpPr/>
          <p:nvPr/>
        </p:nvCxnSpPr>
        <p:spPr>
          <a:xfrm rot="-360000">
            <a:off x="9383004" y="5186643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52"/>
          <p:cNvCxnSpPr/>
          <p:nvPr/>
        </p:nvCxnSpPr>
        <p:spPr>
          <a:xfrm>
            <a:off x="8419715" y="4778067"/>
            <a:ext cx="2601179" cy="57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55"/>
          <p:cNvCxnSpPr/>
          <p:nvPr/>
        </p:nvCxnSpPr>
        <p:spPr>
          <a:xfrm>
            <a:off x="8433253" y="4560138"/>
            <a:ext cx="2601179" cy="57512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kstSylinder 36"/>
          <p:cNvSpPr txBox="1"/>
          <p:nvPr/>
        </p:nvSpPr>
        <p:spPr>
          <a:xfrm>
            <a:off x="8094797" y="2000092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EGL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2C850-1A37-44D2-A310-1DAB9621B684}"/>
              </a:ext>
            </a:extLst>
          </p:cNvPr>
          <p:cNvSpPr txBox="1"/>
          <p:nvPr/>
        </p:nvSpPr>
        <p:spPr>
          <a:xfrm>
            <a:off x="7937764" y="4663034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A15A6-6150-48BC-9711-C0556685040E}"/>
              </a:ext>
            </a:extLst>
          </p:cNvPr>
          <p:cNvSpPr txBox="1"/>
          <p:nvPr/>
        </p:nvSpPr>
        <p:spPr>
          <a:xfrm>
            <a:off x="11145468" y="5374689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15E556-D2B3-4CD9-8376-6A82FFC27D2A}"/>
              </a:ext>
            </a:extLst>
          </p:cNvPr>
          <p:cNvSpPr txBox="1"/>
          <p:nvPr/>
        </p:nvSpPr>
        <p:spPr>
          <a:xfrm>
            <a:off x="9232709" y="1936421"/>
            <a:ext cx="14712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Ikke-uniform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C02607-7299-4F4E-B983-2F1922C86E17}"/>
              </a:ext>
            </a:extLst>
          </p:cNvPr>
          <p:cNvSpPr txBox="1"/>
          <p:nvPr/>
        </p:nvSpPr>
        <p:spPr>
          <a:xfrm>
            <a:off x="9277783" y="4310758"/>
            <a:ext cx="10128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Uniform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B745F7-946D-431C-BD06-4BA46C0EE23E}"/>
              </a:ext>
            </a:extLst>
          </p:cNvPr>
          <p:cNvCxnSpPr/>
          <p:nvPr/>
        </p:nvCxnSpPr>
        <p:spPr>
          <a:xfrm>
            <a:off x="8832000" y="4847700"/>
            <a:ext cx="0" cy="3937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/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Dybden i uniform strømning (normalstrømning) kalles normaldybde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blipFill>
                <a:blip r:embed="rId3"/>
                <a:stretch>
                  <a:fillRect l="-342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/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2F1740-DFE1-45D3-8914-A42E7C659218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8473991" y="5351915"/>
            <a:ext cx="298767" cy="697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25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</p:spPr>
        <p:txBody>
          <a:bodyPr/>
          <a:lstStyle/>
          <a:p>
            <a:r>
              <a:rPr lang="nb-NO" dirty="0"/>
              <a:t>Beregning av normaldybde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må bruke et av likningssettene for uniform strømning</a:t>
                </a:r>
              </a:p>
              <a:p>
                <a:r>
                  <a:rPr lang="nb-NO" dirty="0"/>
                  <a:t>Med </a:t>
                </a:r>
                <a:r>
                  <a:rPr lang="nb-NO" dirty="0" err="1"/>
                  <a:t>Mannings</a:t>
                </a:r>
                <a:r>
                  <a:rPr lang="nb-NO" dirty="0"/>
                  <a:t> formel får vi enkelt og greit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dirty="0"/>
                  <a:t> er her kjente størrelser</a:t>
                </a:r>
              </a:p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nb-NO" dirty="0"/>
                  <a:t> er funksjoner av vanndybden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dirty="0"/>
              </a:p>
              <a:p>
                <a:r>
                  <a:rPr lang="nb-NO" dirty="0"/>
                  <a:t>Alt er kjent unntatt vanndybden og vi kan løse for normaldybden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Dette må vanligvis løses numerisk!</a:t>
                </a:r>
              </a:p>
              <a:p>
                <a:r>
                  <a:rPr lang="nb-NO" dirty="0">
                    <a:hlinkClick r:id="rId2"/>
                  </a:rPr>
                  <a:t>Kjekk online kalkulator</a:t>
                </a:r>
                <a:endParaRPr lang="nb-NO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1073" b="-150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ktangel 5"/>
          <p:cNvSpPr/>
          <p:nvPr/>
        </p:nvSpPr>
        <p:spPr>
          <a:xfrm rot="748055">
            <a:off x="8435556" y="2616521"/>
            <a:ext cx="2686447" cy="71338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5849" h="590848">
                <a:moveTo>
                  <a:pt x="0" y="269490"/>
                </a:moveTo>
                <a:lnTo>
                  <a:pt x="2685849" y="0"/>
                </a:lnTo>
                <a:lnTo>
                  <a:pt x="2664000" y="590848"/>
                </a:lnTo>
                <a:lnTo>
                  <a:pt x="0" y="590848"/>
                </a:lnTo>
                <a:lnTo>
                  <a:pt x="0" y="26949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Rett linje 31"/>
          <p:cNvCxnSpPr>
            <a:stCxn id="6" idx="3"/>
            <a:endCxn id="6" idx="2"/>
          </p:cNvCxnSpPr>
          <p:nvPr/>
        </p:nvCxnSpPr>
        <p:spPr>
          <a:xfrm>
            <a:off x="8390226" y="3031512"/>
            <a:ext cx="2601757" cy="5752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tt pilkobling 16"/>
          <p:cNvCxnSpPr/>
          <p:nvPr/>
        </p:nvCxnSpPr>
        <p:spPr>
          <a:xfrm rot="-360000">
            <a:off x="9538136" y="304898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Rett linje 34"/>
          <p:cNvCxnSpPr>
            <a:stCxn id="6" idx="0"/>
          </p:cNvCxnSpPr>
          <p:nvPr/>
        </p:nvCxnSpPr>
        <p:spPr>
          <a:xfrm>
            <a:off x="8473991" y="2652656"/>
            <a:ext cx="2681318" cy="2325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tt linje 35"/>
          <p:cNvCxnSpPr/>
          <p:nvPr/>
        </p:nvCxnSpPr>
        <p:spPr>
          <a:xfrm>
            <a:off x="8522032" y="2344436"/>
            <a:ext cx="2645302" cy="34623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kstSylinder 37"/>
          <p:cNvSpPr txBox="1"/>
          <p:nvPr/>
        </p:nvSpPr>
        <p:spPr>
          <a:xfrm>
            <a:off x="8071989" y="2634530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HGL</a:t>
            </a:r>
          </a:p>
        </p:txBody>
      </p:sp>
      <p:sp>
        <p:nvSpPr>
          <p:cNvPr id="12" name="Rektangel 5"/>
          <p:cNvSpPr/>
          <p:nvPr/>
        </p:nvSpPr>
        <p:spPr>
          <a:xfrm rot="748055">
            <a:off x="8353616" y="5080773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3" name="Rett linje 50"/>
          <p:cNvCxnSpPr>
            <a:stCxn id="12" idx="3"/>
            <a:endCxn id="12" idx="2"/>
          </p:cNvCxnSpPr>
          <p:nvPr/>
        </p:nvCxnSpPr>
        <p:spPr>
          <a:xfrm>
            <a:off x="8350338" y="5110780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pilkobling 51"/>
          <p:cNvCxnSpPr/>
          <p:nvPr/>
        </p:nvCxnSpPr>
        <p:spPr>
          <a:xfrm rot="-360000">
            <a:off x="9383004" y="5186643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52"/>
          <p:cNvCxnSpPr/>
          <p:nvPr/>
        </p:nvCxnSpPr>
        <p:spPr>
          <a:xfrm>
            <a:off x="8419715" y="4778067"/>
            <a:ext cx="2601179" cy="57512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Rett linje 55"/>
          <p:cNvCxnSpPr/>
          <p:nvPr/>
        </p:nvCxnSpPr>
        <p:spPr>
          <a:xfrm>
            <a:off x="8433253" y="4560138"/>
            <a:ext cx="2601179" cy="57512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TekstSylinder 36"/>
          <p:cNvSpPr txBox="1"/>
          <p:nvPr/>
        </p:nvSpPr>
        <p:spPr>
          <a:xfrm>
            <a:off x="8094797" y="2000092"/>
            <a:ext cx="677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B050"/>
                </a:solidFill>
              </a:rPr>
              <a:t>EGL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F2C850-1A37-44D2-A310-1DAB9621B684}"/>
              </a:ext>
            </a:extLst>
          </p:cNvPr>
          <p:cNvSpPr txBox="1"/>
          <p:nvPr/>
        </p:nvSpPr>
        <p:spPr>
          <a:xfrm>
            <a:off x="7937764" y="4663034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EA15A6-6150-48BC-9711-C0556685040E}"/>
              </a:ext>
            </a:extLst>
          </p:cNvPr>
          <p:cNvSpPr txBox="1"/>
          <p:nvPr/>
        </p:nvSpPr>
        <p:spPr>
          <a:xfrm>
            <a:off x="11145468" y="5374689"/>
            <a:ext cx="2880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15E556-D2B3-4CD9-8376-6A82FFC27D2A}"/>
              </a:ext>
            </a:extLst>
          </p:cNvPr>
          <p:cNvSpPr txBox="1"/>
          <p:nvPr/>
        </p:nvSpPr>
        <p:spPr>
          <a:xfrm>
            <a:off x="9232709" y="1936421"/>
            <a:ext cx="147129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Ikke-uniform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C02607-7299-4F4E-B983-2F1922C86E17}"/>
              </a:ext>
            </a:extLst>
          </p:cNvPr>
          <p:cNvSpPr txBox="1"/>
          <p:nvPr/>
        </p:nvSpPr>
        <p:spPr>
          <a:xfrm>
            <a:off x="9277783" y="4310758"/>
            <a:ext cx="101286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dirty="0"/>
              <a:t>Uniform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AB745F7-946D-431C-BD06-4BA46C0EE23E}"/>
              </a:ext>
            </a:extLst>
          </p:cNvPr>
          <p:cNvCxnSpPr/>
          <p:nvPr/>
        </p:nvCxnSpPr>
        <p:spPr>
          <a:xfrm>
            <a:off x="8832000" y="4847700"/>
            <a:ext cx="0" cy="39375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/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Dybden i uniform strømning (normalstrømning) kalles normaldybde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4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C1B7194-6875-44E0-8349-A69F459E99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1171" y="6049767"/>
                <a:ext cx="3545640" cy="523220"/>
              </a:xfrm>
              <a:prstGeom prst="rect">
                <a:avLst/>
              </a:prstGeom>
              <a:blipFill>
                <a:blip r:embed="rId4"/>
                <a:stretch>
                  <a:fillRect l="-342" b="-1022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/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89481BE-BECD-4138-9806-EE4E04F1D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9950" y="4862311"/>
                <a:ext cx="426175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E2F1740-DFE1-45D3-8914-A42E7C659218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8473991" y="5351915"/>
            <a:ext cx="298767" cy="697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45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3148" y="1800225"/>
            <a:ext cx="6525704" cy="431958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Geometriske variabler for vanlige tverrsnitt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27FC40-56EA-4BDF-871A-D872840F8BCD}"/>
              </a:ext>
            </a:extLst>
          </p:cNvPr>
          <p:cNvSpPr txBox="1"/>
          <p:nvPr/>
        </p:nvSpPr>
        <p:spPr>
          <a:xfrm>
            <a:off x="8472000" y="1499589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10536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36159" y="287661"/>
            <a:ext cx="9588000" cy="533642"/>
          </a:xfrm>
        </p:spPr>
        <p:txBody>
          <a:bodyPr/>
          <a:lstStyle/>
          <a:p>
            <a:r>
              <a:rPr lang="nb-NO" u="sng" dirty="0"/>
              <a:t>Oppgave</a:t>
            </a:r>
            <a:r>
              <a:rPr lang="nb-NO" dirty="0"/>
              <a:t>: EFM Eksempel 15.9: Normaldybde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610184" y="854962"/>
                <a:ext cx="5989815" cy="5986741"/>
              </a:xfrm>
            </p:spPr>
            <p:txBody>
              <a:bodyPr/>
              <a:lstStyle/>
              <a:p>
                <a:r>
                  <a:rPr lang="nb-NO" dirty="0"/>
                  <a:t>Kanal utført i betong transporterer vann</a:t>
                </a:r>
              </a:p>
              <a:p>
                <a:r>
                  <a:rPr lang="nb-NO" dirty="0"/>
                  <a:t>Trapesformet tverrsnitt; se figur</a:t>
                </a:r>
              </a:p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=14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=0.013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f>
                          <m:f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dirty="0"/>
                  <a:t> og bunnhelningen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=0.005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Hva blir normaldybden?</a:t>
                </a:r>
              </a:p>
              <a:p>
                <a:pPr lvl="1"/>
                <a:r>
                  <a:rPr lang="nb-NO" sz="2000" b="1" dirty="0"/>
                  <a:t>a) Finn et uttrykk for A ved y, A(y) (tabell)</a:t>
                </a:r>
              </a:p>
              <a:p>
                <a:pPr lvl="1"/>
                <a:r>
                  <a:rPr lang="nb-NO" sz="2000" dirty="0"/>
                  <a:t>b) Finn et uttrykk for P ved y, P(y) (tabell)</a:t>
                </a:r>
              </a:p>
              <a:p>
                <a:pPr lvl="1"/>
                <a:r>
                  <a:rPr lang="nb-NO" sz="2000" dirty="0"/>
                  <a:t>c) Finn et uttrykk for </a:t>
                </a:r>
              </a:p>
              <a:p>
                <a:pPr marL="468000" lvl="1" indent="0">
                  <a:buNone/>
                </a:pPr>
                <a:r>
                  <a:rPr lang="nb-NO" sz="2000" dirty="0"/>
                  <a:t>Q(y) uttr. ved A(y) og P(y)</a:t>
                </a:r>
              </a:p>
              <a:p>
                <a:pPr lvl="1"/>
                <a:r>
                  <a:rPr lang="nb-NO" sz="2000" dirty="0"/>
                  <a:t>d) Sett opp et uttrykk</a:t>
                </a:r>
              </a:p>
              <a:p>
                <a:pPr marL="468000" lvl="1" indent="0">
                  <a:buNone/>
                </a:pPr>
                <a:r>
                  <a:rPr lang="nb-NO" sz="2000" dirty="0"/>
                  <a:t>for Q(y) ved å sette </a:t>
                </a:r>
              </a:p>
              <a:p>
                <a:pPr marL="468000" lvl="1" indent="0">
                  <a:buNone/>
                </a:pPr>
                <a:r>
                  <a:rPr lang="nb-NO" sz="2000" dirty="0"/>
                  <a:t>inn i </a:t>
                </a:r>
                <a:r>
                  <a:rPr lang="nb-NO" sz="2000" dirty="0" err="1"/>
                  <a:t>Mannings</a:t>
                </a:r>
                <a:r>
                  <a:rPr lang="nb-NO" sz="2000" dirty="0"/>
                  <a:t> formel</a:t>
                </a:r>
              </a:p>
              <a:p>
                <a:pPr marL="468000" lvl="1" indent="0">
                  <a:buNone/>
                </a:pPr>
                <a:endParaRPr lang="nb-NO" dirty="0"/>
              </a:p>
              <a:p>
                <a:pPr lvl="1"/>
                <a:endParaRPr lang="nb-NO" dirty="0"/>
              </a:p>
            </p:txBody>
          </p:sp>
        </mc:Choice>
        <mc:Fallback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610184" y="854962"/>
                <a:ext cx="5989815" cy="5986741"/>
              </a:xfrm>
              <a:blipFill>
                <a:blip r:embed="rId3"/>
                <a:stretch>
                  <a:fillRect l="-2754" t="-14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744000" y="1134106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472662" y="2605318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832662" y="2605318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662" y="2605318"/>
                <a:ext cx="1052146" cy="369332"/>
              </a:xfrm>
              <a:prstGeom prst="rect">
                <a:avLst/>
              </a:prstGeom>
              <a:blipFill>
                <a:blip r:embed="rId5"/>
                <a:stretch>
                  <a:fillRect b="-193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0DCB4BEE-0B70-3F4B-858D-FD1D1096EB4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0" b="78962"/>
          <a:stretch/>
        </p:blipFill>
        <p:spPr>
          <a:xfrm>
            <a:off x="4057484" y="4568368"/>
            <a:ext cx="8293816" cy="1155526"/>
          </a:xfrm>
          <a:prstGeom prst="rect">
            <a:avLst/>
          </a:prstGeom>
        </p:spPr>
      </p:pic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F201C389-F7C3-9B46-9B3B-453C08D9C2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8997" b="39955"/>
          <a:stretch/>
        </p:blipFill>
        <p:spPr>
          <a:xfrm>
            <a:off x="4066184" y="5686180"/>
            <a:ext cx="8293816" cy="115552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7780AD-B714-6B4B-80AE-ED5207170AA1}"/>
                  </a:ext>
                </a:extLst>
              </p:cNvPr>
              <p:cNvSpPr txBox="1"/>
              <p:nvPr/>
            </p:nvSpPr>
            <p:spPr>
              <a:xfrm>
                <a:off x="7803854" y="2913936"/>
                <a:ext cx="3543021" cy="8463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sz="2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A7780AD-B714-6B4B-80AE-ED5207170A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3854" y="2913936"/>
                <a:ext cx="3543021" cy="846386"/>
              </a:xfrm>
              <a:prstGeom prst="rect">
                <a:avLst/>
              </a:prstGeom>
              <a:blipFill>
                <a:blip r:embed="rId7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8BD14FA-05B1-324B-A33A-3C8D01004F85}"/>
              </a:ext>
            </a:extLst>
          </p:cNvPr>
          <p:cNvSpPr txBox="1"/>
          <p:nvPr/>
        </p:nvSpPr>
        <p:spPr>
          <a:xfrm>
            <a:off x="8832662" y="3760322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Mannings</a:t>
            </a:r>
            <a:r>
              <a:rPr lang="nb-NO" dirty="0"/>
              <a:t> formel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F949D9-DEE4-E54B-9878-2C4B0D5E123C}"/>
              </a:ext>
            </a:extLst>
          </p:cNvPr>
          <p:cNvSpPr txBox="1"/>
          <p:nvPr/>
        </p:nvSpPr>
        <p:spPr>
          <a:xfrm>
            <a:off x="8688000" y="4199036"/>
            <a:ext cx="1781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R(y) = A(y)/P(y)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2335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 a, b)</a:t>
            </a:r>
            <a:r>
              <a:rPr lang="nb-NO" dirty="0"/>
              <a:t>: Tilpasset fra EFM Eksempel 15.9: Normaldybde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A og P uttrykt ved y (bruk tabell)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⇒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=1⇒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383338" y="3181788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112000" y="4653000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/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=14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=0.013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  <a:blipFill>
                <a:blip r:embed="rId5"/>
                <a:stretch>
                  <a:fillRect t="-40698" r="-9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A90CAA5-3CA0-45BE-958A-ACDFBE62A1AF}"/>
                  </a:ext>
                </a:extLst>
              </p:cNvPr>
              <p:cNvSpPr/>
              <p:nvPr/>
            </p:nvSpPr>
            <p:spPr>
              <a:xfrm>
                <a:off x="6248359" y="4508995"/>
                <a:ext cx="7945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A90CAA5-3CA0-45BE-958A-ACDFBE62A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359" y="4508995"/>
                <a:ext cx="79457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5F55A04-6578-4362-AC83-CB25A12E5DD4}"/>
              </a:ext>
            </a:extLst>
          </p:cNvPr>
          <p:cNvSpPr txBox="1"/>
          <p:nvPr/>
        </p:nvSpPr>
        <p:spPr>
          <a:xfrm>
            <a:off x="11231468" y="4700247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  <p:pic>
        <p:nvPicPr>
          <p:cNvPr id="15" name="Content Placeholder 6">
            <a:extLst>
              <a:ext uri="{FF2B5EF4-FFF2-40B4-BE49-F238E27FC236}">
                <a16:creationId xmlns:a16="http://schemas.microsoft.com/office/drawing/2014/main" id="{B97D54C9-892A-4810-93DD-002906D0E74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10" b="78962"/>
          <a:stretch/>
        </p:blipFill>
        <p:spPr>
          <a:xfrm>
            <a:off x="5592000" y="4998523"/>
            <a:ext cx="6525704" cy="909187"/>
          </a:xfrm>
          <a:prstGeom prst="rect">
            <a:avLst/>
          </a:prstGeom>
        </p:spPr>
      </p:pic>
      <p:pic>
        <p:nvPicPr>
          <p:cNvPr id="16" name="Content Placeholder 6">
            <a:extLst>
              <a:ext uri="{FF2B5EF4-FFF2-40B4-BE49-F238E27FC236}">
                <a16:creationId xmlns:a16="http://schemas.microsoft.com/office/drawing/2014/main" id="{519BE55A-DE76-4401-8F25-AFA374A6AD1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8997" b="39955"/>
          <a:stretch/>
        </p:blipFill>
        <p:spPr>
          <a:xfrm>
            <a:off x="5600700" y="5883292"/>
            <a:ext cx="6525704" cy="90918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FDA9FDF-F6BF-4AAF-9527-D73B50548835}"/>
              </a:ext>
            </a:extLst>
          </p:cNvPr>
          <p:cNvCxnSpPr>
            <a:cxnSpLocks/>
          </p:cNvCxnSpPr>
          <p:nvPr/>
        </p:nvCxnSpPr>
        <p:spPr>
          <a:xfrm flipH="1">
            <a:off x="6383338" y="4333793"/>
            <a:ext cx="864662" cy="16872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98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 c) </a:t>
            </a:r>
            <a:r>
              <a:rPr lang="nb-NO" dirty="0"/>
              <a:t>Tilpasset fra EFM Eksempel 15.9: Normaldybde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Hva blir normaldybden?</a:t>
                </a:r>
              </a:p>
              <a:p>
                <a:r>
                  <a:rPr lang="nb-NO" dirty="0" err="1"/>
                  <a:t>Mannings</a:t>
                </a:r>
                <a:r>
                  <a:rPr lang="nb-NO" dirty="0"/>
                  <a:t> for uniform strømning +    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nb-NO" dirty="0"/>
                  <a:t> + </a:t>
                </a:r>
                <a:r>
                  <a:rPr lang="nb-NO" dirty="0" err="1"/>
                  <a:t>tverrsnittsgeometri</a:t>
                </a:r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b="0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i="1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383338" y="3181788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112000" y="4653000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  <a:blipFill>
                <a:blip r:embed="rId4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/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=14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=0.013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  <a:blipFill>
                <a:blip r:embed="rId5"/>
                <a:stretch>
                  <a:fillRect t="-39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A90CAA5-3CA0-45BE-958A-ACDFBE62A1AF}"/>
                  </a:ext>
                </a:extLst>
              </p:cNvPr>
              <p:cNvSpPr/>
              <p:nvPr/>
            </p:nvSpPr>
            <p:spPr>
              <a:xfrm>
                <a:off x="6248359" y="4508995"/>
                <a:ext cx="7945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A90CAA5-3CA0-45BE-958A-ACDFBE62A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359" y="4508995"/>
                <a:ext cx="79457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5F55A04-6578-4362-AC83-CB25A12E5DD4}"/>
              </a:ext>
            </a:extLst>
          </p:cNvPr>
          <p:cNvSpPr txBox="1"/>
          <p:nvPr/>
        </p:nvSpPr>
        <p:spPr>
          <a:xfrm>
            <a:off x="11231468" y="4700247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  <p:pic>
        <p:nvPicPr>
          <p:cNvPr id="15" name="Content Placeholder 6">
            <a:extLst>
              <a:ext uri="{FF2B5EF4-FFF2-40B4-BE49-F238E27FC236}">
                <a16:creationId xmlns:a16="http://schemas.microsoft.com/office/drawing/2014/main" id="{B97D54C9-892A-4810-93DD-002906D0E74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-10" b="78962"/>
          <a:stretch/>
        </p:blipFill>
        <p:spPr>
          <a:xfrm>
            <a:off x="5592000" y="4998523"/>
            <a:ext cx="6525704" cy="909187"/>
          </a:xfrm>
          <a:prstGeom prst="rect">
            <a:avLst/>
          </a:prstGeom>
        </p:spPr>
      </p:pic>
      <p:pic>
        <p:nvPicPr>
          <p:cNvPr id="16" name="Content Placeholder 6">
            <a:extLst>
              <a:ext uri="{FF2B5EF4-FFF2-40B4-BE49-F238E27FC236}">
                <a16:creationId xmlns:a16="http://schemas.microsoft.com/office/drawing/2014/main" id="{519BE55A-DE76-4401-8F25-AFA374A6AD1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8997" b="39955"/>
          <a:stretch/>
        </p:blipFill>
        <p:spPr>
          <a:xfrm>
            <a:off x="5600700" y="5883292"/>
            <a:ext cx="6525704" cy="90918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FDA9FDF-F6BF-4AAF-9527-D73B50548835}"/>
              </a:ext>
            </a:extLst>
          </p:cNvPr>
          <p:cNvCxnSpPr>
            <a:cxnSpLocks/>
          </p:cNvCxnSpPr>
          <p:nvPr/>
        </p:nvCxnSpPr>
        <p:spPr>
          <a:xfrm flipH="1">
            <a:off x="6383338" y="4333793"/>
            <a:ext cx="864662" cy="16872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119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Tilpasset fra EFM Eksempel 15.9: Normaldybde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Hva blir normaldybden?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den>
                      </m:f>
                      <m:f>
                        <m:f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</m:d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e>
                                  </m:rad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f>
                            <m:f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b="1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Kun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er ukjent – løser i Excel</a:t>
                </a:r>
              </a:p>
            </p:txBody>
          </p:sp>
        </mc:Choice>
        <mc:Fallback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2"/>
                <a:stretch>
                  <a:fillRect l="-2970" t="-2053" b="-149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383338" y="3181788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112000" y="4653000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/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=14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=0.013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  <a:blipFill>
                <a:blip r:embed="rId5"/>
                <a:stretch>
                  <a:fillRect t="-40698" r="-9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415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Tilpasset fra EFM Eksempel 15.9: Normaldybde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Hva blir normaldybden?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+2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b="1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den>
                      </m:f>
                      <m:f>
                        <m:f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nb-NO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𝒃</m:t>
                                      </m:r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</m:d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num>
                                <m:den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b="1" i="1" smtClean="0">
                                          <a:latin typeface="Cambria Math" panose="02040503050406030204" pitchFamily="18" charset="0"/>
                                        </a:rPr>
                                        <m:t>𝟐</m:t>
                                      </m:r>
                                    </m:e>
                                  </m:rad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type m:val="lin"/>
                                  <m:ctrlPr>
                                    <a:rPr lang="nb-NO" b="1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num>
                                <m:den>
                                  <m:r>
                                    <a:rPr lang="nb-NO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bSup>
                        <m:sSubSupPr>
                          <m:ctrlPr>
                            <a:rPr lang="nb-NO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f>
                            <m:fPr>
                              <m:ctrlPr>
                                <a:rPr lang="nb-NO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bSup>
                    </m:oMath>
                  </m:oMathPara>
                </a14:m>
                <a:endParaRPr lang="nb-NO" b="1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Kun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er ukjent – løser i Excel</a:t>
                </a:r>
              </a:p>
            </p:txBody>
          </p:sp>
        </mc:Choice>
        <mc:Fallback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3"/>
                <a:stretch>
                  <a:fillRect l="-2970" t="-2053" b="-149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383338" y="3181788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112000" y="4653000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/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=14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=0.013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  <a:blipFill>
                <a:blip r:embed="rId6"/>
                <a:stretch>
                  <a:fillRect t="-39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1505269-FC48-4347-AAB0-795CB41BC24A}"/>
              </a:ext>
            </a:extLst>
          </p:cNvPr>
          <p:cNvCxnSpPr/>
          <p:nvPr/>
        </p:nvCxnSpPr>
        <p:spPr>
          <a:xfrm flipH="1" flipV="1">
            <a:off x="4944000" y="5445000"/>
            <a:ext cx="1439338" cy="1080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26A6E92-9855-6B43-AD0A-A50497FF582B}"/>
              </a:ext>
            </a:extLst>
          </p:cNvPr>
          <p:cNvSpPr txBox="1"/>
          <p:nvPr/>
        </p:nvSpPr>
        <p:spPr>
          <a:xfrm>
            <a:off x="6816000" y="6453000"/>
            <a:ext cx="4271362" cy="369332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Hvordan ville du gått frem for å finne y?</a:t>
            </a:r>
          </a:p>
        </p:txBody>
      </p:sp>
    </p:spTree>
    <p:extLst>
      <p:ext uri="{BB962C8B-B14F-4D97-AF65-F5344CB8AC3E}">
        <p14:creationId xmlns:p14="http://schemas.microsoft.com/office/powerpoint/2010/main" val="1665710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Tilpasset fra EFM Eksempel 15.9: Normaldybde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Hva blir normaldybden?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Normaldybden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=0.897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2"/>
                <a:stretch>
                  <a:fillRect l="-3099" t="-2119" b="-176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383338" y="3181788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112000" y="4653000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/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=14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=0.013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  <a:blipFill>
                <a:blip r:embed="rId5"/>
                <a:stretch>
                  <a:fillRect t="-40698" r="-9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309438B-0850-4398-BB10-EE2BD6459A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347" y="2339905"/>
            <a:ext cx="3578917" cy="3789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8BB4D0-3F3E-4F89-9BDD-7418784E557C}"/>
              </a:ext>
            </a:extLst>
          </p:cNvPr>
          <p:cNvSpPr txBox="1"/>
          <p:nvPr/>
        </p:nvSpPr>
        <p:spPr>
          <a:xfrm>
            <a:off x="4778179" y="5187112"/>
            <a:ext cx="289764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Excel </a:t>
            </a:r>
            <a:r>
              <a:rPr lang="nb-NO" sz="1400" dirty="0" err="1"/>
              <a:t>målsøk</a:t>
            </a:r>
            <a:r>
              <a:rPr lang="nb-NO" sz="1400" dirty="0"/>
              <a:t>: Gjør celle C14 til 0 ved å endre på verdien i celle C10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80F3D8-258E-4EC9-8D3E-FDF2D89AA789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3948149" y="4931906"/>
            <a:ext cx="830030" cy="516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9CCA329-43D4-4E24-844B-3A5FAC05163B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3948151" y="4234406"/>
            <a:ext cx="830028" cy="12143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70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Tilpasset fra EFM Eksempel 15.9: Normaldybde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For en gitt kanal med en viss </a:t>
            </a:r>
            <a:r>
              <a:rPr lang="nb-NO" dirty="0" err="1"/>
              <a:t>tverrsnittsgeometri</a:t>
            </a:r>
            <a:r>
              <a:rPr lang="nb-NO" dirty="0"/>
              <a:t>, ruhet og bunnhelning er normaldybden avhengig av vannføringen</a:t>
            </a:r>
          </a:p>
          <a:p>
            <a:r>
              <a:rPr lang="nb-NO" dirty="0"/>
              <a:t>Eksempel på en </a:t>
            </a:r>
            <a:r>
              <a:rPr lang="nb-NO" i="1" dirty="0"/>
              <a:t>vannføringskurve</a:t>
            </a:r>
            <a:r>
              <a:rPr lang="nb-NO" dirty="0"/>
              <a:t> – sammenhengen mellom vanndybde og volumstrøm</a:t>
            </a:r>
          </a:p>
          <a:p>
            <a:pPr lvl="1"/>
            <a:r>
              <a:rPr lang="nb-NO" dirty="0"/>
              <a:t>OBS: Akkurat denne kurven gjelder kun for uniform strømning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4F4B01F-9BDE-4B43-B1C9-D386746C7E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83338" y="2013233"/>
            <a:ext cx="5111750" cy="38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20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6863E-8EA2-48A1-8D45-BCE3EA496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</a:t>
            </a:r>
            <a:r>
              <a:rPr lang="nb-NO" dirty="0"/>
              <a:t>: Hvilket type tverrsnitt maksimerer volumstrømmen?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164D0D-FB1E-42FC-BEBD-C7B1496DD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Et lite avsnitt om dette i læreboken</a:t>
            </a:r>
          </a:p>
          <a:p>
            <a:r>
              <a:rPr lang="nb-NO" dirty="0"/>
              <a:t>For en gitt </a:t>
            </a:r>
            <a:r>
              <a:rPr lang="nb-NO" dirty="0" err="1"/>
              <a:t>tverrsnittsform</a:t>
            </a:r>
            <a:r>
              <a:rPr lang="nb-NO" dirty="0"/>
              <a:t> og et gitt strømningsareal – hvordan bør dimensjonene til tverrsnittet være for å maksimere volumstrømmen?</a:t>
            </a:r>
          </a:p>
          <a:p>
            <a:r>
              <a:rPr lang="nb-NO" dirty="0"/>
              <a:t>Hvilken type tverrsnitt maksimerer volumstrømmen og hvorfor?</a:t>
            </a:r>
          </a:p>
          <a:p>
            <a:r>
              <a:rPr lang="nb-NO" dirty="0"/>
              <a:t>Hjelpetabell neste side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4634DC7-60E5-4343-AC86-97EA2F1AD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 b="20623"/>
          <a:stretch/>
        </p:blipFill>
        <p:spPr bwMode="auto">
          <a:xfrm>
            <a:off x="8072645" y="1800225"/>
            <a:ext cx="1695355" cy="34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284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6863E-8EA2-48A1-8D45-BCE3EA496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</a:t>
            </a:r>
            <a:r>
              <a:rPr lang="nb-NO" dirty="0"/>
              <a:t>: Hvilket type tverrsnitt maksimerer volumstrømmen?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164D0D-FB1E-42FC-BEBD-C7B1496DD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Et lite avsnitt om dette i læreboken</a:t>
            </a:r>
          </a:p>
          <a:p>
            <a:r>
              <a:rPr lang="nb-NO" dirty="0"/>
              <a:t>For en gitt </a:t>
            </a:r>
            <a:r>
              <a:rPr lang="nb-NO" dirty="0" err="1"/>
              <a:t>tverrsnittsform</a:t>
            </a:r>
            <a:r>
              <a:rPr lang="nb-NO" dirty="0"/>
              <a:t> og et gitt strømningsareal – hvordan bør dimensjonene til tverrsnittet være for å maksimere volumstrømmen?</a:t>
            </a:r>
          </a:p>
          <a:p>
            <a:r>
              <a:rPr lang="nb-NO" dirty="0"/>
              <a:t>Hvilken type tverrsnitt maksimerer volumstrømmen og hvorfor?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4634DC7-60E5-4343-AC86-97EA2F1AD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" b="20623"/>
          <a:stretch/>
        </p:blipFill>
        <p:spPr bwMode="auto">
          <a:xfrm>
            <a:off x="8072645" y="1800225"/>
            <a:ext cx="1695355" cy="34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07BC69E5-41CD-3742-B486-16A0C8320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49" y="1796923"/>
            <a:ext cx="6525704" cy="43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1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6863E-8EA2-48A1-8D45-BCE3EA496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 info: Hydrauliske optimale tverrsnitt for uniform strømning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164D0D-FB1E-42FC-BEBD-C7B1496DD7E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Et lite avsnitt om dette i læreboken</a:t>
            </a:r>
          </a:p>
          <a:p>
            <a:r>
              <a:rPr lang="nb-NO" dirty="0"/>
              <a:t>For en gitt </a:t>
            </a:r>
            <a:r>
              <a:rPr lang="nb-NO" dirty="0" err="1"/>
              <a:t>tverrsnittsform</a:t>
            </a:r>
            <a:r>
              <a:rPr lang="nb-NO" dirty="0"/>
              <a:t> og et gitt strømningsareal – hvordan bør dimensjonene til tverrsnittet være for å maksimere volumstrømmen?</a:t>
            </a:r>
          </a:p>
          <a:p>
            <a:r>
              <a:rPr lang="nb-NO" b="1" dirty="0"/>
              <a:t>Halvsirkel er mest effektivt av alle tverrsnitt (maksimerer A/P)</a:t>
            </a:r>
          </a:p>
          <a:p>
            <a:r>
              <a:rPr lang="nb-NO" b="1" dirty="0"/>
              <a:t>...</a:t>
            </a:r>
            <a:r>
              <a:rPr lang="nb-NO" dirty="0"/>
              <a:t>men upraktisk å bygge</a:t>
            </a:r>
          </a:p>
          <a:p>
            <a:pPr lvl="1"/>
            <a:r>
              <a:rPr lang="nb-NO" dirty="0"/>
              <a:t>Trapes kommer ganske nærme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4634DC7-60E5-4343-AC86-97EA2F1AD2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645" y="1800225"/>
            <a:ext cx="173313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7690F0C-EEAB-1A4C-8ECE-0322FDF0C262}"/>
              </a:ext>
            </a:extLst>
          </p:cNvPr>
          <p:cNvSpPr/>
          <p:nvPr/>
        </p:nvSpPr>
        <p:spPr>
          <a:xfrm>
            <a:off x="7680000" y="4005000"/>
            <a:ext cx="2125780" cy="1224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97492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Oppsummering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Beregning av normaldybde</a:t>
            </a:r>
          </a:p>
          <a:p>
            <a:r>
              <a:rPr lang="nb-NO" dirty="0"/>
              <a:t>Spesifikk energi og kritisk strømning</a:t>
            </a:r>
          </a:p>
        </p:txBody>
      </p:sp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51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Vi skal nå begynne å se på komplikasjon 3:</a:t>
            </a:r>
            <a:br>
              <a:rPr lang="nb-NO" dirty="0"/>
            </a:br>
            <a:r>
              <a:rPr lang="nb-NO" dirty="0"/>
              <a:t>To ulike strømningstilstander</a:t>
            </a:r>
          </a:p>
        </p:txBody>
      </p:sp>
      <p:sp>
        <p:nvSpPr>
          <p:cNvPr id="15" name="Plassholder for innhold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Inkompressibel rørstrømning: Kun én strømningstilstand</a:t>
            </a:r>
          </a:p>
          <a:p>
            <a:pPr lvl="1"/>
            <a:r>
              <a:rPr lang="nb-NO" dirty="0"/>
              <a:t>Nedstrøms endring påvirker alltid oppstrøms forhold</a:t>
            </a:r>
          </a:p>
          <a:p>
            <a:r>
              <a:rPr lang="nb-NO" dirty="0"/>
              <a:t>Kanalstrømning: To mulige strømningstilstander</a:t>
            </a:r>
          </a:p>
          <a:p>
            <a:pPr lvl="1"/>
            <a:r>
              <a:rPr lang="nb-NO" dirty="0"/>
              <a:t>Nedstrøms endring trenger ikke nødvendigvis påvirke oppstrøms forhold</a:t>
            </a:r>
          </a:p>
          <a:p>
            <a:pPr lvl="1"/>
            <a:r>
              <a:rPr lang="nb-NO" dirty="0"/>
              <a:t>Avhenger av forholdet mellom strømningshastighet og bølgehastigheten</a:t>
            </a:r>
          </a:p>
        </p:txBody>
      </p:sp>
      <p:sp>
        <p:nvSpPr>
          <p:cNvPr id="16" name="Rektangel 5">
            <a:extLst>
              <a:ext uri="{FF2B5EF4-FFF2-40B4-BE49-F238E27FC236}">
                <a16:creationId xmlns:a16="http://schemas.microsoft.com/office/drawing/2014/main" id="{4906ABE1-57F6-410D-B833-73AE47669AE9}"/>
              </a:ext>
            </a:extLst>
          </p:cNvPr>
          <p:cNvSpPr/>
          <p:nvPr/>
        </p:nvSpPr>
        <p:spPr>
          <a:xfrm rot="748055">
            <a:off x="8226885" y="2143904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8" name="Rett linje 32">
            <a:extLst>
              <a:ext uri="{FF2B5EF4-FFF2-40B4-BE49-F238E27FC236}">
                <a16:creationId xmlns:a16="http://schemas.microsoft.com/office/drawing/2014/main" id="{4ECB0C1B-11C3-429C-BC10-0CE80491789C}"/>
              </a:ext>
            </a:extLst>
          </p:cNvPr>
          <p:cNvCxnSpPr>
            <a:stCxn id="16" idx="3"/>
            <a:endCxn id="16" idx="2"/>
          </p:cNvCxnSpPr>
          <p:nvPr/>
        </p:nvCxnSpPr>
        <p:spPr>
          <a:xfrm>
            <a:off x="8223607" y="2173911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tt pilkobling 15">
            <a:extLst>
              <a:ext uri="{FF2B5EF4-FFF2-40B4-BE49-F238E27FC236}">
                <a16:creationId xmlns:a16="http://schemas.microsoft.com/office/drawing/2014/main" id="{BEAF6F69-FA06-49E8-A8FC-7C18CE3719C0}"/>
              </a:ext>
            </a:extLst>
          </p:cNvPr>
          <p:cNvCxnSpPr/>
          <p:nvPr/>
        </p:nvCxnSpPr>
        <p:spPr>
          <a:xfrm rot="-360000">
            <a:off x="9291534" y="2233041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Rett linje 32">
            <a:extLst>
              <a:ext uri="{FF2B5EF4-FFF2-40B4-BE49-F238E27FC236}">
                <a16:creationId xmlns:a16="http://schemas.microsoft.com/office/drawing/2014/main" id="{E19C2BEA-7E3D-4462-995F-9AF3C679CAB3}"/>
              </a:ext>
            </a:extLst>
          </p:cNvPr>
          <p:cNvCxnSpPr/>
          <p:nvPr/>
        </p:nvCxnSpPr>
        <p:spPr>
          <a:xfrm>
            <a:off x="8292984" y="1850204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ktangel 5">
            <a:extLst>
              <a:ext uri="{FF2B5EF4-FFF2-40B4-BE49-F238E27FC236}">
                <a16:creationId xmlns:a16="http://schemas.microsoft.com/office/drawing/2014/main" id="{B6D4F2F4-B5C3-4907-AF37-9CA087A470D3}"/>
              </a:ext>
            </a:extLst>
          </p:cNvPr>
          <p:cNvSpPr/>
          <p:nvPr/>
        </p:nvSpPr>
        <p:spPr>
          <a:xfrm rot="748055">
            <a:off x="8070343" y="2902136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5" name="Rett linje 32">
            <a:extLst>
              <a:ext uri="{FF2B5EF4-FFF2-40B4-BE49-F238E27FC236}">
                <a16:creationId xmlns:a16="http://schemas.microsoft.com/office/drawing/2014/main" id="{606B0226-38DD-4C50-AA37-917BC5733716}"/>
              </a:ext>
            </a:extLst>
          </p:cNvPr>
          <p:cNvCxnSpPr>
            <a:stCxn id="24" idx="3"/>
            <a:endCxn id="24" idx="2"/>
          </p:cNvCxnSpPr>
          <p:nvPr/>
        </p:nvCxnSpPr>
        <p:spPr>
          <a:xfrm>
            <a:off x="8067065" y="2932143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Rett pilkobling 15">
            <a:extLst>
              <a:ext uri="{FF2B5EF4-FFF2-40B4-BE49-F238E27FC236}">
                <a16:creationId xmlns:a16="http://schemas.microsoft.com/office/drawing/2014/main" id="{37C3EEAF-74EE-4BA3-932D-FD5EEE535DA6}"/>
              </a:ext>
            </a:extLst>
          </p:cNvPr>
          <p:cNvCxnSpPr/>
          <p:nvPr/>
        </p:nvCxnSpPr>
        <p:spPr>
          <a:xfrm rot="-360000">
            <a:off x="9085902" y="2989364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Rett linje 32">
            <a:extLst>
              <a:ext uri="{FF2B5EF4-FFF2-40B4-BE49-F238E27FC236}">
                <a16:creationId xmlns:a16="http://schemas.microsoft.com/office/drawing/2014/main" id="{0AB9915C-197F-4DEB-AE26-DFCEB4CEC85A}"/>
              </a:ext>
            </a:extLst>
          </p:cNvPr>
          <p:cNvCxnSpPr/>
          <p:nvPr/>
        </p:nvCxnSpPr>
        <p:spPr>
          <a:xfrm>
            <a:off x="8136442" y="2608436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Rett linje 32">
            <a:extLst>
              <a:ext uri="{FF2B5EF4-FFF2-40B4-BE49-F238E27FC236}">
                <a16:creationId xmlns:a16="http://schemas.microsoft.com/office/drawing/2014/main" id="{9D62EF65-BE6F-4584-AAD6-AF68D346D23F}"/>
              </a:ext>
            </a:extLst>
          </p:cNvPr>
          <p:cNvCxnSpPr>
            <a:cxnSpLocks/>
          </p:cNvCxnSpPr>
          <p:nvPr/>
        </p:nvCxnSpPr>
        <p:spPr>
          <a:xfrm flipV="1">
            <a:off x="10290120" y="3090424"/>
            <a:ext cx="18000" cy="90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Rett linje 32">
            <a:extLst>
              <a:ext uri="{FF2B5EF4-FFF2-40B4-BE49-F238E27FC236}">
                <a16:creationId xmlns:a16="http://schemas.microsoft.com/office/drawing/2014/main" id="{7103E987-ECC9-40AE-995E-05C58E7E7F2C}"/>
              </a:ext>
            </a:extLst>
          </p:cNvPr>
          <p:cNvCxnSpPr>
            <a:cxnSpLocks/>
          </p:cNvCxnSpPr>
          <p:nvPr/>
        </p:nvCxnSpPr>
        <p:spPr>
          <a:xfrm flipV="1">
            <a:off x="10245285" y="3327132"/>
            <a:ext cx="18000" cy="900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79359E-70B2-4AE9-95B8-C64EBDA71404}"/>
                  </a:ext>
                </a:extLst>
              </p:cNvPr>
              <p:cNvSpPr txBox="1"/>
              <p:nvPr/>
            </p:nvSpPr>
            <p:spPr>
              <a:xfrm>
                <a:off x="7499026" y="1688436"/>
                <a:ext cx="50618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379359E-70B2-4AE9-95B8-C64EBDA71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9026" y="1688436"/>
                <a:ext cx="506180" cy="369332"/>
              </a:xfrm>
              <a:prstGeom prst="rect">
                <a:avLst/>
              </a:prstGeom>
              <a:blipFill>
                <a:blip r:embed="rId2"/>
                <a:stretch>
                  <a:fillRect l="-2410" r="-38554" b="-98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B38E848-8DF5-4933-9F0D-CED16884861F}"/>
                  </a:ext>
                </a:extLst>
              </p:cNvPr>
              <p:cNvSpPr txBox="1"/>
              <p:nvPr/>
            </p:nvSpPr>
            <p:spPr>
              <a:xfrm>
                <a:off x="7006026" y="2330011"/>
                <a:ext cx="110630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B38E848-8DF5-4933-9F0D-CED168848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6026" y="2330011"/>
                <a:ext cx="1106309" cy="646331"/>
              </a:xfrm>
              <a:prstGeom prst="rect">
                <a:avLst/>
              </a:prstGeom>
              <a:blipFill>
                <a:blip r:embed="rId3"/>
                <a:stretch>
                  <a:fillRect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ktangel 5">
            <a:extLst>
              <a:ext uri="{FF2B5EF4-FFF2-40B4-BE49-F238E27FC236}">
                <a16:creationId xmlns:a16="http://schemas.microsoft.com/office/drawing/2014/main" id="{3A9CB4EC-CC30-4F24-BDD8-2AC9057CB369}"/>
              </a:ext>
            </a:extLst>
          </p:cNvPr>
          <p:cNvSpPr/>
          <p:nvPr/>
        </p:nvSpPr>
        <p:spPr>
          <a:xfrm rot="748055">
            <a:off x="5836375" y="4286985"/>
            <a:ext cx="2664000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3" name="Rett linje 32">
            <a:extLst>
              <a:ext uri="{FF2B5EF4-FFF2-40B4-BE49-F238E27FC236}">
                <a16:creationId xmlns:a16="http://schemas.microsoft.com/office/drawing/2014/main" id="{4DAC129A-4FB1-4179-8FD9-10D39D2FF02E}"/>
              </a:ext>
            </a:extLst>
          </p:cNvPr>
          <p:cNvCxnSpPr>
            <a:stCxn id="32" idx="3"/>
            <a:endCxn id="32" idx="2"/>
          </p:cNvCxnSpPr>
          <p:nvPr/>
        </p:nvCxnSpPr>
        <p:spPr>
          <a:xfrm>
            <a:off x="5833097" y="4316992"/>
            <a:ext cx="2601179" cy="57512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Rett pilkobling 15">
            <a:extLst>
              <a:ext uri="{FF2B5EF4-FFF2-40B4-BE49-F238E27FC236}">
                <a16:creationId xmlns:a16="http://schemas.microsoft.com/office/drawing/2014/main" id="{76EF2B48-9ABD-447A-8B14-DEAB48DB501B}"/>
              </a:ext>
            </a:extLst>
          </p:cNvPr>
          <p:cNvCxnSpPr/>
          <p:nvPr/>
        </p:nvCxnSpPr>
        <p:spPr>
          <a:xfrm rot="-360000">
            <a:off x="6901024" y="4376122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Rektangel 5">
            <a:extLst>
              <a:ext uri="{FF2B5EF4-FFF2-40B4-BE49-F238E27FC236}">
                <a16:creationId xmlns:a16="http://schemas.microsoft.com/office/drawing/2014/main" id="{C785059C-9885-4985-BBC7-187EA2D64BCC}"/>
              </a:ext>
            </a:extLst>
          </p:cNvPr>
          <p:cNvSpPr/>
          <p:nvPr/>
        </p:nvSpPr>
        <p:spPr>
          <a:xfrm rot="748055">
            <a:off x="5682400" y="5466176"/>
            <a:ext cx="2446364" cy="321358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8" name="Rett pilkobling 15">
            <a:extLst>
              <a:ext uri="{FF2B5EF4-FFF2-40B4-BE49-F238E27FC236}">
                <a16:creationId xmlns:a16="http://schemas.microsoft.com/office/drawing/2014/main" id="{36941FA5-ACF8-4BD8-A355-46058BAD2923}"/>
              </a:ext>
            </a:extLst>
          </p:cNvPr>
          <p:cNvCxnSpPr/>
          <p:nvPr/>
        </p:nvCxnSpPr>
        <p:spPr>
          <a:xfrm rot="-360000">
            <a:off x="6695393" y="5576896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EEAFB5A-3B01-4487-8B16-78E2041663FA}"/>
                  </a:ext>
                </a:extLst>
              </p:cNvPr>
              <p:cNvSpPr txBox="1"/>
              <p:nvPr/>
            </p:nvSpPr>
            <p:spPr>
              <a:xfrm>
                <a:off x="5813480" y="3548205"/>
                <a:ext cx="70436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5EEAFB5A-3B01-4487-8B16-78E2041663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3480" y="3548205"/>
                <a:ext cx="704369" cy="369332"/>
              </a:xfrm>
              <a:prstGeom prst="rect">
                <a:avLst/>
              </a:prstGeom>
              <a:blipFill>
                <a:blip r:embed="rId4"/>
                <a:stretch>
                  <a:fillRect l="-1739" b="-114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F25E2F4-4450-4193-AD82-ED37354B31A3}"/>
                  </a:ext>
                </a:extLst>
              </p:cNvPr>
              <p:cNvSpPr txBox="1"/>
              <p:nvPr/>
            </p:nvSpPr>
            <p:spPr>
              <a:xfrm>
                <a:off x="5443764" y="4554529"/>
                <a:ext cx="110630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F25E2F4-4450-4193-AD82-ED37354B3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764" y="4554529"/>
                <a:ext cx="1106309" cy="646331"/>
              </a:xfrm>
              <a:prstGeom prst="rect">
                <a:avLst/>
              </a:prstGeom>
              <a:blipFill>
                <a:blip r:embed="rId5"/>
                <a:stretch>
                  <a:fillRect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84725EC-D521-400A-AA59-6D5B1A145B63}"/>
              </a:ext>
            </a:extLst>
          </p:cNvPr>
          <p:cNvSpPr/>
          <p:nvPr/>
        </p:nvSpPr>
        <p:spPr>
          <a:xfrm>
            <a:off x="7683342" y="5449884"/>
            <a:ext cx="699485" cy="465221"/>
          </a:xfrm>
          <a:custGeom>
            <a:avLst/>
            <a:gdLst>
              <a:gd name="connsiteX0" fmla="*/ 1653 w 699485"/>
              <a:gd name="connsiteY0" fmla="*/ 168442 h 465221"/>
              <a:gd name="connsiteX1" fmla="*/ 41759 w 699485"/>
              <a:gd name="connsiteY1" fmla="*/ 104274 h 465221"/>
              <a:gd name="connsiteX2" fmla="*/ 65822 w 699485"/>
              <a:gd name="connsiteY2" fmla="*/ 96252 h 465221"/>
              <a:gd name="connsiteX3" fmla="*/ 89885 w 699485"/>
              <a:gd name="connsiteY3" fmla="*/ 104274 h 465221"/>
              <a:gd name="connsiteX4" fmla="*/ 105927 w 699485"/>
              <a:gd name="connsiteY4" fmla="*/ 88231 h 465221"/>
              <a:gd name="connsiteX5" fmla="*/ 154053 w 699485"/>
              <a:gd name="connsiteY5" fmla="*/ 56147 h 465221"/>
              <a:gd name="connsiteX6" fmla="*/ 178116 w 699485"/>
              <a:gd name="connsiteY6" fmla="*/ 40105 h 465221"/>
              <a:gd name="connsiteX7" fmla="*/ 218222 w 699485"/>
              <a:gd name="connsiteY7" fmla="*/ 56147 h 465221"/>
              <a:gd name="connsiteX8" fmla="*/ 250306 w 699485"/>
              <a:gd name="connsiteY8" fmla="*/ 72189 h 465221"/>
              <a:gd name="connsiteX9" fmla="*/ 274369 w 699485"/>
              <a:gd name="connsiteY9" fmla="*/ 64168 h 465221"/>
              <a:gd name="connsiteX10" fmla="*/ 322495 w 699485"/>
              <a:gd name="connsiteY10" fmla="*/ 32084 h 465221"/>
              <a:gd name="connsiteX11" fmla="*/ 338537 w 699485"/>
              <a:gd name="connsiteY11" fmla="*/ 56147 h 465221"/>
              <a:gd name="connsiteX12" fmla="*/ 354580 w 699485"/>
              <a:gd name="connsiteY12" fmla="*/ 72189 h 465221"/>
              <a:gd name="connsiteX13" fmla="*/ 378643 w 699485"/>
              <a:gd name="connsiteY13" fmla="*/ 56147 h 465221"/>
              <a:gd name="connsiteX14" fmla="*/ 442811 w 699485"/>
              <a:gd name="connsiteY14" fmla="*/ 8021 h 465221"/>
              <a:gd name="connsiteX15" fmla="*/ 466874 w 699485"/>
              <a:gd name="connsiteY15" fmla="*/ 0 h 465221"/>
              <a:gd name="connsiteX16" fmla="*/ 611253 w 699485"/>
              <a:gd name="connsiteY16" fmla="*/ 24063 h 465221"/>
              <a:gd name="connsiteX17" fmla="*/ 635316 w 699485"/>
              <a:gd name="connsiteY17" fmla="*/ 32084 h 465221"/>
              <a:gd name="connsiteX18" fmla="*/ 699485 w 699485"/>
              <a:gd name="connsiteY18" fmla="*/ 40105 h 465221"/>
              <a:gd name="connsiteX19" fmla="*/ 691464 w 699485"/>
              <a:gd name="connsiteY19" fmla="*/ 88231 h 465221"/>
              <a:gd name="connsiteX20" fmla="*/ 699485 w 699485"/>
              <a:gd name="connsiteY20" fmla="*/ 112295 h 465221"/>
              <a:gd name="connsiteX21" fmla="*/ 675422 w 699485"/>
              <a:gd name="connsiteY21" fmla="*/ 176463 h 465221"/>
              <a:gd name="connsiteX22" fmla="*/ 667401 w 699485"/>
              <a:gd name="connsiteY22" fmla="*/ 200526 h 465221"/>
              <a:gd name="connsiteX23" fmla="*/ 651359 w 699485"/>
              <a:gd name="connsiteY23" fmla="*/ 232610 h 465221"/>
              <a:gd name="connsiteX24" fmla="*/ 643337 w 699485"/>
              <a:gd name="connsiteY24" fmla="*/ 312821 h 465221"/>
              <a:gd name="connsiteX25" fmla="*/ 635316 w 699485"/>
              <a:gd name="connsiteY25" fmla="*/ 336884 h 465221"/>
              <a:gd name="connsiteX26" fmla="*/ 627295 w 699485"/>
              <a:gd name="connsiteY26" fmla="*/ 409074 h 465221"/>
              <a:gd name="connsiteX27" fmla="*/ 555106 w 699485"/>
              <a:gd name="connsiteY27" fmla="*/ 449179 h 465221"/>
              <a:gd name="connsiteX28" fmla="*/ 474895 w 699485"/>
              <a:gd name="connsiteY28" fmla="*/ 457200 h 465221"/>
              <a:gd name="connsiteX29" fmla="*/ 410727 w 699485"/>
              <a:gd name="connsiteY29" fmla="*/ 465221 h 465221"/>
              <a:gd name="connsiteX30" fmla="*/ 346559 w 699485"/>
              <a:gd name="connsiteY30" fmla="*/ 457200 h 465221"/>
              <a:gd name="connsiteX31" fmla="*/ 266348 w 699485"/>
              <a:gd name="connsiteY31" fmla="*/ 409074 h 465221"/>
              <a:gd name="connsiteX32" fmla="*/ 218222 w 699485"/>
              <a:gd name="connsiteY32" fmla="*/ 385010 h 465221"/>
              <a:gd name="connsiteX33" fmla="*/ 178116 w 699485"/>
              <a:gd name="connsiteY33" fmla="*/ 344905 h 465221"/>
              <a:gd name="connsiteX34" fmla="*/ 154053 w 699485"/>
              <a:gd name="connsiteY34" fmla="*/ 320842 h 465221"/>
              <a:gd name="connsiteX35" fmla="*/ 89885 w 699485"/>
              <a:gd name="connsiteY35" fmla="*/ 304800 h 465221"/>
              <a:gd name="connsiteX36" fmla="*/ 49780 w 699485"/>
              <a:gd name="connsiteY36" fmla="*/ 256674 h 465221"/>
              <a:gd name="connsiteX37" fmla="*/ 33737 w 699485"/>
              <a:gd name="connsiteY37" fmla="*/ 240631 h 465221"/>
              <a:gd name="connsiteX38" fmla="*/ 17695 w 699485"/>
              <a:gd name="connsiteY38" fmla="*/ 216568 h 465221"/>
              <a:gd name="connsiteX39" fmla="*/ 1653 w 699485"/>
              <a:gd name="connsiteY39" fmla="*/ 168442 h 46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99485" h="465221">
                <a:moveTo>
                  <a:pt x="1653" y="168442"/>
                </a:moveTo>
                <a:cubicBezTo>
                  <a:pt x="5664" y="149726"/>
                  <a:pt x="21239" y="116586"/>
                  <a:pt x="41759" y="104274"/>
                </a:cubicBezTo>
                <a:cubicBezTo>
                  <a:pt x="49009" y="99924"/>
                  <a:pt x="57801" y="98926"/>
                  <a:pt x="65822" y="96252"/>
                </a:cubicBezTo>
                <a:cubicBezTo>
                  <a:pt x="73843" y="98926"/>
                  <a:pt x="81594" y="105932"/>
                  <a:pt x="89885" y="104274"/>
                </a:cubicBezTo>
                <a:cubicBezTo>
                  <a:pt x="97301" y="102791"/>
                  <a:pt x="99877" y="92769"/>
                  <a:pt x="105927" y="88231"/>
                </a:cubicBezTo>
                <a:cubicBezTo>
                  <a:pt x="121351" y="76663"/>
                  <a:pt x="138011" y="66842"/>
                  <a:pt x="154053" y="56147"/>
                </a:cubicBezTo>
                <a:lnTo>
                  <a:pt x="178116" y="40105"/>
                </a:lnTo>
                <a:cubicBezTo>
                  <a:pt x="191485" y="45452"/>
                  <a:pt x="205065" y="50299"/>
                  <a:pt x="218222" y="56147"/>
                </a:cubicBezTo>
                <a:cubicBezTo>
                  <a:pt x="229148" y="61003"/>
                  <a:pt x="238469" y="70498"/>
                  <a:pt x="250306" y="72189"/>
                </a:cubicBezTo>
                <a:cubicBezTo>
                  <a:pt x="258676" y="73385"/>
                  <a:pt x="266348" y="66842"/>
                  <a:pt x="274369" y="64168"/>
                </a:cubicBezTo>
                <a:cubicBezTo>
                  <a:pt x="279937" y="58600"/>
                  <a:pt x="305912" y="25451"/>
                  <a:pt x="322495" y="32084"/>
                </a:cubicBezTo>
                <a:cubicBezTo>
                  <a:pt x="331446" y="35664"/>
                  <a:pt x="332515" y="48619"/>
                  <a:pt x="338537" y="56147"/>
                </a:cubicBezTo>
                <a:cubicBezTo>
                  <a:pt x="343261" y="62052"/>
                  <a:pt x="349232" y="66842"/>
                  <a:pt x="354580" y="72189"/>
                </a:cubicBezTo>
                <a:cubicBezTo>
                  <a:pt x="362601" y="66842"/>
                  <a:pt x="370931" y="61931"/>
                  <a:pt x="378643" y="56147"/>
                </a:cubicBezTo>
                <a:cubicBezTo>
                  <a:pt x="390448" y="47293"/>
                  <a:pt x="424678" y="17088"/>
                  <a:pt x="442811" y="8021"/>
                </a:cubicBezTo>
                <a:cubicBezTo>
                  <a:pt x="450373" y="4240"/>
                  <a:pt x="458853" y="2674"/>
                  <a:pt x="466874" y="0"/>
                </a:cubicBezTo>
                <a:cubicBezTo>
                  <a:pt x="526874" y="40000"/>
                  <a:pt x="470924" y="8471"/>
                  <a:pt x="611253" y="24063"/>
                </a:cubicBezTo>
                <a:cubicBezTo>
                  <a:pt x="619656" y="24997"/>
                  <a:pt x="626997" y="30572"/>
                  <a:pt x="635316" y="32084"/>
                </a:cubicBezTo>
                <a:cubicBezTo>
                  <a:pt x="656524" y="35940"/>
                  <a:pt x="678095" y="37431"/>
                  <a:pt x="699485" y="40105"/>
                </a:cubicBezTo>
                <a:cubicBezTo>
                  <a:pt x="696811" y="56147"/>
                  <a:pt x="691464" y="71968"/>
                  <a:pt x="691464" y="88231"/>
                </a:cubicBezTo>
                <a:cubicBezTo>
                  <a:pt x="691464" y="96686"/>
                  <a:pt x="699485" y="103840"/>
                  <a:pt x="699485" y="112295"/>
                </a:cubicBezTo>
                <a:cubicBezTo>
                  <a:pt x="699485" y="158720"/>
                  <a:pt x="692018" y="143272"/>
                  <a:pt x="675422" y="176463"/>
                </a:cubicBezTo>
                <a:cubicBezTo>
                  <a:pt x="671641" y="184025"/>
                  <a:pt x="670732" y="192755"/>
                  <a:pt x="667401" y="200526"/>
                </a:cubicBezTo>
                <a:cubicBezTo>
                  <a:pt x="662691" y="211516"/>
                  <a:pt x="656706" y="221915"/>
                  <a:pt x="651359" y="232610"/>
                </a:cubicBezTo>
                <a:cubicBezTo>
                  <a:pt x="648685" y="259347"/>
                  <a:pt x="647423" y="286263"/>
                  <a:pt x="643337" y="312821"/>
                </a:cubicBezTo>
                <a:cubicBezTo>
                  <a:pt x="642051" y="321178"/>
                  <a:pt x="636706" y="328544"/>
                  <a:pt x="635316" y="336884"/>
                </a:cubicBezTo>
                <a:cubicBezTo>
                  <a:pt x="631336" y="360766"/>
                  <a:pt x="638774" y="387757"/>
                  <a:pt x="627295" y="409074"/>
                </a:cubicBezTo>
                <a:cubicBezTo>
                  <a:pt x="620865" y="421016"/>
                  <a:pt x="576090" y="445951"/>
                  <a:pt x="555106" y="449179"/>
                </a:cubicBezTo>
                <a:cubicBezTo>
                  <a:pt x="528548" y="453265"/>
                  <a:pt x="501601" y="454233"/>
                  <a:pt x="474895" y="457200"/>
                </a:cubicBezTo>
                <a:cubicBezTo>
                  <a:pt x="453471" y="459580"/>
                  <a:pt x="432116" y="462547"/>
                  <a:pt x="410727" y="465221"/>
                </a:cubicBezTo>
                <a:cubicBezTo>
                  <a:pt x="389338" y="462547"/>
                  <a:pt x="367471" y="462428"/>
                  <a:pt x="346559" y="457200"/>
                </a:cubicBezTo>
                <a:cubicBezTo>
                  <a:pt x="301157" y="445850"/>
                  <a:pt x="318091" y="426324"/>
                  <a:pt x="266348" y="409074"/>
                </a:cubicBezTo>
                <a:cubicBezTo>
                  <a:pt x="243631" y="401501"/>
                  <a:pt x="237359" y="401754"/>
                  <a:pt x="218222" y="385010"/>
                </a:cubicBezTo>
                <a:cubicBezTo>
                  <a:pt x="203994" y="372560"/>
                  <a:pt x="191485" y="358273"/>
                  <a:pt x="178116" y="344905"/>
                </a:cubicBezTo>
                <a:cubicBezTo>
                  <a:pt x="170095" y="336884"/>
                  <a:pt x="165176" y="323067"/>
                  <a:pt x="154053" y="320842"/>
                </a:cubicBezTo>
                <a:cubicBezTo>
                  <a:pt x="105657" y="311163"/>
                  <a:pt x="126881" y="317132"/>
                  <a:pt x="89885" y="304800"/>
                </a:cubicBezTo>
                <a:cubicBezTo>
                  <a:pt x="32723" y="247638"/>
                  <a:pt x="94450" y="312511"/>
                  <a:pt x="49780" y="256674"/>
                </a:cubicBezTo>
                <a:cubicBezTo>
                  <a:pt x="45056" y="250769"/>
                  <a:pt x="38461" y="246536"/>
                  <a:pt x="33737" y="240631"/>
                </a:cubicBezTo>
                <a:cubicBezTo>
                  <a:pt x="27715" y="233103"/>
                  <a:pt x="24512" y="223385"/>
                  <a:pt x="17695" y="216568"/>
                </a:cubicBezTo>
                <a:cubicBezTo>
                  <a:pt x="170" y="199043"/>
                  <a:pt x="-2358" y="187158"/>
                  <a:pt x="1653" y="168442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1" name="Rett linje 32">
            <a:extLst>
              <a:ext uri="{FF2B5EF4-FFF2-40B4-BE49-F238E27FC236}">
                <a16:creationId xmlns:a16="http://schemas.microsoft.com/office/drawing/2014/main" id="{0CFD0886-A1BA-4DF9-BC01-BB95124000F5}"/>
              </a:ext>
            </a:extLst>
          </p:cNvPr>
          <p:cNvCxnSpPr>
            <a:cxnSpLocks/>
          </p:cNvCxnSpPr>
          <p:nvPr/>
        </p:nvCxnSpPr>
        <p:spPr>
          <a:xfrm flipV="1">
            <a:off x="8065112" y="5648438"/>
            <a:ext cx="86400" cy="41070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8F619E32-2A3E-43A8-A2A7-6C32F4D2C278}"/>
              </a:ext>
            </a:extLst>
          </p:cNvPr>
          <p:cNvSpPr/>
          <p:nvPr/>
        </p:nvSpPr>
        <p:spPr>
          <a:xfrm rot="6093452">
            <a:off x="8105795" y="5700914"/>
            <a:ext cx="356741" cy="308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Rektangel 5">
            <a:extLst>
              <a:ext uri="{FF2B5EF4-FFF2-40B4-BE49-F238E27FC236}">
                <a16:creationId xmlns:a16="http://schemas.microsoft.com/office/drawing/2014/main" id="{1CB97E4D-CFFF-4F77-B7DC-4C6C963057A4}"/>
              </a:ext>
            </a:extLst>
          </p:cNvPr>
          <p:cNvSpPr/>
          <p:nvPr/>
        </p:nvSpPr>
        <p:spPr>
          <a:xfrm rot="152434">
            <a:off x="9054034" y="4436135"/>
            <a:ext cx="2664000" cy="515577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49" name="Rett linje 32">
            <a:extLst>
              <a:ext uri="{FF2B5EF4-FFF2-40B4-BE49-F238E27FC236}">
                <a16:creationId xmlns:a16="http://schemas.microsoft.com/office/drawing/2014/main" id="{11DCC974-6218-4358-90DA-D7D079F4FE51}"/>
              </a:ext>
            </a:extLst>
          </p:cNvPr>
          <p:cNvCxnSpPr>
            <a:cxnSpLocks/>
            <a:stCxn id="48" idx="3"/>
            <a:endCxn id="48" idx="2"/>
          </p:cNvCxnSpPr>
          <p:nvPr/>
        </p:nvCxnSpPr>
        <p:spPr>
          <a:xfrm>
            <a:off x="9043916" y="4892415"/>
            <a:ext cx="2661382" cy="11808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Rett pilkobling 15">
            <a:extLst>
              <a:ext uri="{FF2B5EF4-FFF2-40B4-BE49-F238E27FC236}">
                <a16:creationId xmlns:a16="http://schemas.microsoft.com/office/drawing/2014/main" id="{078A8687-D7A1-42AB-A844-310493B54A47}"/>
              </a:ext>
            </a:extLst>
          </p:cNvPr>
          <p:cNvCxnSpPr>
            <a:cxnSpLocks/>
          </p:cNvCxnSpPr>
          <p:nvPr/>
        </p:nvCxnSpPr>
        <p:spPr>
          <a:xfrm rot="20644379">
            <a:off x="10067325" y="4622380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Rektangel 5">
            <a:extLst>
              <a:ext uri="{FF2B5EF4-FFF2-40B4-BE49-F238E27FC236}">
                <a16:creationId xmlns:a16="http://schemas.microsoft.com/office/drawing/2014/main" id="{3912870B-E95C-43FE-8B50-C65A1C5D83D0}"/>
              </a:ext>
            </a:extLst>
          </p:cNvPr>
          <p:cNvSpPr/>
          <p:nvPr/>
        </p:nvSpPr>
        <p:spPr>
          <a:xfrm rot="152434">
            <a:off x="9008195" y="5243445"/>
            <a:ext cx="2484233" cy="963199"/>
          </a:xfrm>
          <a:custGeom>
            <a:avLst/>
            <a:gdLst>
              <a:gd name="connsiteX0" fmla="*/ 0 w 2664000"/>
              <a:gd name="connsiteY0" fmla="*/ 0 h 321358"/>
              <a:gd name="connsiteX1" fmla="*/ 2664000 w 2664000"/>
              <a:gd name="connsiteY1" fmla="*/ 0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  <a:gd name="connsiteX0" fmla="*/ 0 w 2685849"/>
              <a:gd name="connsiteY0" fmla="*/ 269490 h 590848"/>
              <a:gd name="connsiteX1" fmla="*/ 2685849 w 2685849"/>
              <a:gd name="connsiteY1" fmla="*/ 0 h 590848"/>
              <a:gd name="connsiteX2" fmla="*/ 2664000 w 2685849"/>
              <a:gd name="connsiteY2" fmla="*/ 590848 h 590848"/>
              <a:gd name="connsiteX3" fmla="*/ 0 w 2685849"/>
              <a:gd name="connsiteY3" fmla="*/ 590848 h 590848"/>
              <a:gd name="connsiteX4" fmla="*/ 0 w 2685849"/>
              <a:gd name="connsiteY4" fmla="*/ 269490 h 590848"/>
              <a:gd name="connsiteX0" fmla="*/ 0 w 2664000"/>
              <a:gd name="connsiteY0" fmla="*/ 0 h 321358"/>
              <a:gd name="connsiteX1" fmla="*/ 2654296 w 2664000"/>
              <a:gd name="connsiteY1" fmla="*/ 2144 h 321358"/>
              <a:gd name="connsiteX2" fmla="*/ 2664000 w 2664000"/>
              <a:gd name="connsiteY2" fmla="*/ 321358 h 321358"/>
              <a:gd name="connsiteX3" fmla="*/ 0 w 2664000"/>
              <a:gd name="connsiteY3" fmla="*/ 321358 h 321358"/>
              <a:gd name="connsiteX4" fmla="*/ 0 w 2664000"/>
              <a:gd name="connsiteY4" fmla="*/ 0 h 32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4000" h="321358">
                <a:moveTo>
                  <a:pt x="0" y="0"/>
                </a:moveTo>
                <a:lnTo>
                  <a:pt x="2654296" y="2144"/>
                </a:lnTo>
                <a:lnTo>
                  <a:pt x="2664000" y="321358"/>
                </a:lnTo>
                <a:lnTo>
                  <a:pt x="0" y="32135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64" name="Rett linje 32">
            <a:extLst>
              <a:ext uri="{FF2B5EF4-FFF2-40B4-BE49-F238E27FC236}">
                <a16:creationId xmlns:a16="http://schemas.microsoft.com/office/drawing/2014/main" id="{4599C827-4BC5-4894-9873-8807B5A779B1}"/>
              </a:ext>
            </a:extLst>
          </p:cNvPr>
          <p:cNvCxnSpPr>
            <a:cxnSpLocks/>
            <a:stCxn id="63" idx="3"/>
          </p:cNvCxnSpPr>
          <p:nvPr/>
        </p:nvCxnSpPr>
        <p:spPr>
          <a:xfrm>
            <a:off x="8988068" y="6151112"/>
            <a:ext cx="2717230" cy="1024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5" name="Rett pilkobling 15">
            <a:extLst>
              <a:ext uri="{FF2B5EF4-FFF2-40B4-BE49-F238E27FC236}">
                <a16:creationId xmlns:a16="http://schemas.microsoft.com/office/drawing/2014/main" id="{E427A399-A55F-4A97-BCA3-E2C684448036}"/>
              </a:ext>
            </a:extLst>
          </p:cNvPr>
          <p:cNvCxnSpPr>
            <a:cxnSpLocks/>
          </p:cNvCxnSpPr>
          <p:nvPr/>
        </p:nvCxnSpPr>
        <p:spPr>
          <a:xfrm rot="20644379">
            <a:off x="10068393" y="5627569"/>
            <a:ext cx="432000" cy="1430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Arc 73">
            <a:extLst>
              <a:ext uri="{FF2B5EF4-FFF2-40B4-BE49-F238E27FC236}">
                <a16:creationId xmlns:a16="http://schemas.microsoft.com/office/drawing/2014/main" id="{5AD108AB-B273-4747-B49C-A7BDF4662B02}"/>
              </a:ext>
            </a:extLst>
          </p:cNvPr>
          <p:cNvSpPr/>
          <p:nvPr/>
        </p:nvSpPr>
        <p:spPr>
          <a:xfrm rot="206041">
            <a:off x="10869412" y="5304031"/>
            <a:ext cx="1205343" cy="1035134"/>
          </a:xfrm>
          <a:prstGeom prst="arc">
            <a:avLst>
              <a:gd name="adj1" fmla="val 16200000"/>
              <a:gd name="adj2" fmla="val 2157501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AF8740B-4004-40AA-B00C-EB8F99F9D4D4}"/>
              </a:ext>
            </a:extLst>
          </p:cNvPr>
          <p:cNvSpPr/>
          <p:nvPr/>
        </p:nvSpPr>
        <p:spPr>
          <a:xfrm rot="5561524">
            <a:off x="11658564" y="5440479"/>
            <a:ext cx="540064" cy="368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6" name="Arc 75">
            <a:extLst>
              <a:ext uri="{FF2B5EF4-FFF2-40B4-BE49-F238E27FC236}">
                <a16:creationId xmlns:a16="http://schemas.microsoft.com/office/drawing/2014/main" id="{29294B41-E4E0-4640-8069-21CE2C6F73BA}"/>
              </a:ext>
            </a:extLst>
          </p:cNvPr>
          <p:cNvSpPr/>
          <p:nvPr/>
        </p:nvSpPr>
        <p:spPr>
          <a:xfrm>
            <a:off x="11033801" y="5634425"/>
            <a:ext cx="914400" cy="914400"/>
          </a:xfrm>
          <a:prstGeom prst="arc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cxnSp>
        <p:nvCxnSpPr>
          <p:cNvPr id="66" name="Rett linje 32">
            <a:extLst>
              <a:ext uri="{FF2B5EF4-FFF2-40B4-BE49-F238E27FC236}">
                <a16:creationId xmlns:a16="http://schemas.microsoft.com/office/drawing/2014/main" id="{E6A472AF-96B1-4549-94AC-E851940C6E64}"/>
              </a:ext>
            </a:extLst>
          </p:cNvPr>
          <p:cNvCxnSpPr>
            <a:cxnSpLocks/>
          </p:cNvCxnSpPr>
          <p:nvPr/>
        </p:nvCxnSpPr>
        <p:spPr>
          <a:xfrm flipV="1">
            <a:off x="11473001" y="5636041"/>
            <a:ext cx="18000" cy="6175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Rett linje 32">
            <a:extLst>
              <a:ext uri="{FF2B5EF4-FFF2-40B4-BE49-F238E27FC236}">
                <a16:creationId xmlns:a16="http://schemas.microsoft.com/office/drawing/2014/main" id="{F68C2022-1D37-4657-906D-7171915C7993}"/>
              </a:ext>
            </a:extLst>
          </p:cNvPr>
          <p:cNvCxnSpPr>
            <a:cxnSpLocks/>
            <a:stCxn id="36" idx="3"/>
          </p:cNvCxnSpPr>
          <p:nvPr/>
        </p:nvCxnSpPr>
        <p:spPr>
          <a:xfrm>
            <a:off x="5676556" y="5519676"/>
            <a:ext cx="2560898" cy="58403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A73280C-EDA7-4FD3-B562-7BCDC41AA485}"/>
                  </a:ext>
                </a:extLst>
              </p:cNvPr>
              <p:cNvSpPr txBox="1"/>
              <p:nvPr/>
            </p:nvSpPr>
            <p:spPr>
              <a:xfrm>
                <a:off x="8995150" y="3895283"/>
                <a:ext cx="70436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A73280C-EDA7-4FD3-B562-7BCDC41AA4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150" y="3895283"/>
                <a:ext cx="704369" cy="369332"/>
              </a:xfrm>
              <a:prstGeom prst="rect">
                <a:avLst/>
              </a:prstGeom>
              <a:blipFill>
                <a:blip r:embed="rId6"/>
                <a:stretch>
                  <a:fillRect l="-1739" b="-98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64330BF-025E-4B35-A06E-CF9F18F2FF82}"/>
                  </a:ext>
                </a:extLst>
              </p:cNvPr>
              <p:cNvSpPr txBox="1"/>
              <p:nvPr/>
            </p:nvSpPr>
            <p:spPr>
              <a:xfrm>
                <a:off x="8913693" y="5322488"/>
                <a:ext cx="110630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264330BF-025E-4B35-A06E-CF9F18F2F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3693" y="5322488"/>
                <a:ext cx="1106309" cy="646331"/>
              </a:xfrm>
              <a:prstGeom prst="rect">
                <a:avLst/>
              </a:prstGeom>
              <a:blipFill>
                <a:blip r:embed="rId7"/>
                <a:stretch>
                  <a:fillRect b="-47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>
            <a:extLst>
              <a:ext uri="{FF2B5EF4-FFF2-40B4-BE49-F238E27FC236}">
                <a16:creationId xmlns:a16="http://schemas.microsoft.com/office/drawing/2014/main" id="{AA6F2DD4-98CD-4CEC-8F18-1497472B5C8F}"/>
              </a:ext>
            </a:extLst>
          </p:cNvPr>
          <p:cNvSpPr txBox="1"/>
          <p:nvPr/>
        </p:nvSpPr>
        <p:spPr>
          <a:xfrm>
            <a:off x="5895278" y="6369717"/>
            <a:ext cx="18567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rgbClr val="FF0000"/>
                </a:solidFill>
              </a:rPr>
              <a:t>Hastighet &gt; bølgehastighet (overkritisk)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BA57A0A-B47F-4761-84DD-479643F0BADF}"/>
              </a:ext>
            </a:extLst>
          </p:cNvPr>
          <p:cNvSpPr txBox="1"/>
          <p:nvPr/>
        </p:nvSpPr>
        <p:spPr>
          <a:xfrm>
            <a:off x="9350421" y="6369717"/>
            <a:ext cx="18567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rgbClr val="FF0000"/>
                </a:solidFill>
              </a:rPr>
              <a:t>Hastighet &lt; bølgehastighet (underkritisk)</a:t>
            </a:r>
          </a:p>
        </p:txBody>
      </p:sp>
    </p:spTree>
    <p:extLst>
      <p:ext uri="{BB962C8B-B14F-4D97-AF65-F5344CB8AC3E}">
        <p14:creationId xmlns:p14="http://schemas.microsoft.com/office/powerpoint/2010/main" val="370197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Spesifikk energi – en nyttig størrelse i kanalstrømning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i="1" dirty="0"/>
                  <a:t>Spesifikk energi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er definert som total energihøyde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nb-NO" dirty="0"/>
                  <a:t> målt relativt til kanalbunnens høyde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b="0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i="1" dirty="0"/>
              </a:p>
              <a:p>
                <a:r>
                  <a:rPr lang="nb-NO" dirty="0"/>
                  <a:t>Altså, spesifikk energi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Vi skal bruke denne til å studere og tolke underkritisk, overkritisk og kritisk strømning</a:t>
                </a:r>
              </a:p>
            </p:txBody>
          </p:sp>
        </mc:Choice>
        <mc:Fallback xmlns="">
          <p:sp>
            <p:nvSpPr>
              <p:cNvPr id="6" name="Content Placeholder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384" b="-115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/>
              <p:nvPr/>
            </p:nvSpPr>
            <p:spPr>
              <a:xfrm>
                <a:off x="2640000" y="4437000"/>
                <a:ext cx="1512000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000" y="4437000"/>
                <a:ext cx="1512000" cy="6967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4" descr="Comparison between closed-conduit flow and open-channel flow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672" y="1692210"/>
            <a:ext cx="4968067" cy="442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9817EA-5727-493D-8255-4AD16224F60C}"/>
              </a:ext>
            </a:extLst>
          </p:cNvPr>
          <p:cNvSpPr txBox="1"/>
          <p:nvPr/>
        </p:nvSpPr>
        <p:spPr>
          <a:xfrm>
            <a:off x="10663192" y="5822927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49429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Energilikningen uttrykt ved spesifikk energi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nb-NO" dirty="0"/>
                  <a:t>Energilikningen i kanalstrømning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  <a:p>
                <a:pPr>
                  <a:lnSpc>
                    <a:spcPct val="100000"/>
                  </a:lnSpc>
                </a:pPr>
                <a:r>
                  <a:rPr lang="nb-NO" dirty="0"/>
                  <a:t>Uttrykt ved spesifikk energi får vi</a:t>
                </a:r>
                <a:endParaRPr lang="nb-NO" i="1" dirty="0"/>
              </a:p>
              <a:p>
                <a:pPr>
                  <a:lnSpc>
                    <a:spcPct val="100000"/>
                  </a:lnSpc>
                </a:pPr>
                <a:endParaRPr lang="nb-NO" dirty="0"/>
              </a:p>
              <a:p>
                <a:pPr lvl="1">
                  <a:lnSpc>
                    <a:spcPct val="100000"/>
                  </a:lnSpc>
                </a:pPr>
                <a:r>
                  <a:rPr lang="nb-NO" dirty="0"/>
                  <a:t>Denne formen er spesielt nyttig for å tolke hva som skjer ved terskler eller forsenkninger i bunnen</a:t>
                </a:r>
              </a:p>
              <a:p>
                <a:pPr>
                  <a:lnSpc>
                    <a:spcPct val="100000"/>
                  </a:lnSpc>
                </a:pPr>
                <a:r>
                  <a:rPr lang="nb-NO" dirty="0"/>
                  <a:t>Uttrykt ved bunnhelning og friksjonshelning (ingen singulærtap)</a:t>
                </a:r>
              </a:p>
              <a:p>
                <a:pPr>
                  <a:lnSpc>
                    <a:spcPct val="100000"/>
                  </a:lnSpc>
                </a:pPr>
                <a:endParaRPr lang="nb-NO" i="1" dirty="0"/>
              </a:p>
              <a:p>
                <a:pPr>
                  <a:lnSpc>
                    <a:spcPct val="100000"/>
                  </a:lnSpc>
                </a:pPr>
                <a:endParaRPr lang="nb-NO" i="1" dirty="0"/>
              </a:p>
              <a:p>
                <a:pPr>
                  <a:lnSpc>
                    <a:spcPct val="100000"/>
                  </a:lnSpc>
                </a:pPr>
                <a:endParaRPr lang="nb-NO" i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834" r="-14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4" descr="Comparison between closed-conduit flow and open-channel flow">
            <a:extLst>
              <a:ext uri="{FF2B5EF4-FFF2-40B4-BE49-F238E27FC236}">
                <a16:creationId xmlns:a16="http://schemas.microsoft.com/office/drawing/2014/main" id="{A56F003B-CC3F-4E65-B6FC-ECAD42231C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730" y="3052087"/>
            <a:ext cx="3657600" cy="3259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596D4C0-5684-424D-ACFC-039C30BA077A}"/>
              </a:ext>
            </a:extLst>
          </p:cNvPr>
          <p:cNvSpPr txBox="1"/>
          <p:nvPr/>
        </p:nvSpPr>
        <p:spPr>
          <a:xfrm>
            <a:off x="10287430" y="5989195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7">
                <a:extLst>
                  <a:ext uri="{FF2B5EF4-FFF2-40B4-BE49-F238E27FC236}">
                    <a16:creationId xmlns:a16="http://schemas.microsoft.com/office/drawing/2014/main" id="{F61260F1-60CC-4BF9-8814-D2FEAB517B8B}"/>
                  </a:ext>
                </a:extLst>
              </p:cNvPr>
              <p:cNvSpPr txBox="1"/>
              <p:nvPr/>
            </p:nvSpPr>
            <p:spPr>
              <a:xfrm>
                <a:off x="1934653" y="5963654"/>
                <a:ext cx="2419805" cy="411331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7">
                <a:extLst>
                  <a:ext uri="{FF2B5EF4-FFF2-40B4-BE49-F238E27FC236}">
                    <a16:creationId xmlns:a16="http://schemas.microsoft.com/office/drawing/2014/main" id="{F61260F1-60CC-4BF9-8814-D2FEAB517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4653" y="5963654"/>
                <a:ext cx="2419805" cy="411331"/>
              </a:xfrm>
              <a:prstGeom prst="rect">
                <a:avLst/>
              </a:prstGeom>
              <a:blipFill>
                <a:blip r:embed="rId4"/>
                <a:stretch>
                  <a:fillRect b="-5556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7">
                <a:extLst>
                  <a:ext uri="{FF2B5EF4-FFF2-40B4-BE49-F238E27FC236}">
                    <a16:creationId xmlns:a16="http://schemas.microsoft.com/office/drawing/2014/main" id="{A6D6D932-A002-4BC0-99BF-E55F06DDBEAC}"/>
                  </a:ext>
                </a:extLst>
              </p:cNvPr>
              <p:cNvSpPr txBox="1"/>
              <p:nvPr/>
            </p:nvSpPr>
            <p:spPr>
              <a:xfrm>
                <a:off x="1934653" y="3357136"/>
                <a:ext cx="2419805" cy="369332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7">
                <a:extLst>
                  <a:ext uri="{FF2B5EF4-FFF2-40B4-BE49-F238E27FC236}">
                    <a16:creationId xmlns:a16="http://schemas.microsoft.com/office/drawing/2014/main" id="{A6D6D932-A002-4BC0-99BF-E55F06DDB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4653" y="3357136"/>
                <a:ext cx="241980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7">
                <a:extLst>
                  <a:ext uri="{FF2B5EF4-FFF2-40B4-BE49-F238E27FC236}">
                    <a16:creationId xmlns:a16="http://schemas.microsoft.com/office/drawing/2014/main" id="{FEE3EAD1-23FB-4381-817F-B4B0785EF8C7}"/>
                  </a:ext>
                </a:extLst>
              </p:cNvPr>
              <p:cNvSpPr txBox="1"/>
              <p:nvPr/>
            </p:nvSpPr>
            <p:spPr>
              <a:xfrm>
                <a:off x="8525530" y="1917000"/>
                <a:ext cx="1512000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7">
                <a:extLst>
                  <a:ext uri="{FF2B5EF4-FFF2-40B4-BE49-F238E27FC236}">
                    <a16:creationId xmlns:a16="http://schemas.microsoft.com/office/drawing/2014/main" id="{FEE3EAD1-23FB-4381-817F-B4B0785EF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5530" y="1917000"/>
                <a:ext cx="1512000" cy="6967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156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Sammenhengen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gitt</a:t>
                </a:r>
                <a:r>
                  <a:rPr lang="en-US" dirty="0"/>
                  <a:t> </a:t>
                </a:r>
                <a:r>
                  <a:rPr lang="en-US" dirty="0" err="1"/>
                  <a:t>volumstrøm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289" t="-11364" b="-329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OBS: Ingen antakelse om uniform strømning her!</a:t>
                </a:r>
              </a:p>
              <a:p>
                <a:r>
                  <a:rPr lang="nb-NO" dirty="0"/>
                  <a:t>Vi har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konstant</m:t>
                    </m:r>
                  </m:oMath>
                </a14:m>
                <a:r>
                  <a:rPr lang="nb-NO" dirty="0"/>
                  <a:t> (stasjonær strømning) og antar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Vi kan skrive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 et tverrsnitt med kjent utforming er arealet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en funksjon av dybden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 gitt vannføring avhenger derfor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kun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3099" t="-1975" r="-1549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6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363" y="1953568"/>
            <a:ext cx="4913376" cy="16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605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u="sng" dirty="0"/>
                  <a:t>Oppgave</a:t>
                </a:r>
                <a:r>
                  <a:rPr lang="nb-NO" dirty="0"/>
                  <a:t>: Hva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rektangulær</a:t>
                </a:r>
                <a:r>
                  <a:rPr lang="en-US" dirty="0"/>
                  <a:t> </a:t>
                </a:r>
                <a:r>
                  <a:rPr lang="en-US" dirty="0" err="1"/>
                  <a:t>kanal</a:t>
                </a:r>
                <a:r>
                  <a:rPr lang="en-US" dirty="0"/>
                  <a:t> med A=by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:r>
                  <a:rPr lang="en-US" dirty="0" err="1"/>
                  <a:t>gitt</a:t>
                </a:r>
                <a:r>
                  <a:rPr lang="en-US" dirty="0"/>
                  <a:t> Q,</a:t>
                </a:r>
                <a:br>
                  <a:rPr lang="en-US" dirty="0"/>
                </a:br>
                <a:r>
                  <a:rPr lang="en-US" dirty="0"/>
                  <a:t>der b er </a:t>
                </a:r>
                <a:r>
                  <a:rPr lang="en-US" dirty="0" err="1"/>
                  <a:t>kanalens</a:t>
                </a:r>
                <a:r>
                  <a:rPr lang="en-US" dirty="0"/>
                  <a:t> </a:t>
                </a:r>
                <a:r>
                  <a:rPr lang="en-US" dirty="0" err="1"/>
                  <a:t>bredde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y er </a:t>
                </a:r>
                <a:r>
                  <a:rPr lang="en-US" dirty="0" err="1"/>
                  <a:t>dybden</a:t>
                </a:r>
                <a:r>
                  <a:rPr lang="en-US" dirty="0"/>
                  <a:t>? </a:t>
                </a:r>
                <a:r>
                  <a:rPr lang="en-US" dirty="0" err="1"/>
                  <a:t>Bruk</a:t>
                </a:r>
                <a:r>
                  <a:rPr lang="en-US" dirty="0"/>
                  <a:t> at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</a:t>
                </a:r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81" t="-53488" r="-12434" b="-744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OBS: Ingen antakelse om uniform strømning her!</a:t>
                </a:r>
              </a:p>
              <a:p>
                <a:r>
                  <a:rPr lang="nb-NO" dirty="0"/>
                  <a:t>Vi har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konstant</m:t>
                    </m:r>
                  </m:oMath>
                </a14:m>
                <a:r>
                  <a:rPr lang="nb-NO" dirty="0"/>
                  <a:t> (stasjonær strømning) og antar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Vi kan skrive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 et tverrsnitt med kjent utforming er arealet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en funksjon av dybden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 gitt vannføring avhenger derfor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kun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2970" t="-2053" r="-1485" b="-199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6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363" y="1953568"/>
            <a:ext cx="4913376" cy="16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E12DE230-502E-4E73-93B5-D05F1C3408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71051" y="3429000"/>
                <a:ext cx="5112000" cy="3168000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b-NO" dirty="0"/>
              </a:p>
              <a:p>
                <a:r>
                  <a:rPr lang="nb-NO" dirty="0"/>
                  <a:t>For rektangulær kanal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endParaRPr lang="nb-NO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=? 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B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ruk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at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er volumstrøm per breddeenhet av kanalen</a:t>
                </a:r>
              </a:p>
            </p:txBody>
          </p:sp>
        </mc:Choice>
        <mc:Fallback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E12DE230-502E-4E73-93B5-D05F1C340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051" y="3429000"/>
                <a:ext cx="5112000" cy="3168000"/>
              </a:xfrm>
              <a:prstGeom prst="rect">
                <a:avLst/>
              </a:prstGeom>
              <a:blipFill>
                <a:blip r:embed="rId6"/>
                <a:stretch>
                  <a:fillRect l="-3218" b="-24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5164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u="sng" dirty="0"/>
                  <a:t>Løsning</a:t>
                </a:r>
                <a:r>
                  <a:rPr lang="nb-NO" dirty="0"/>
                  <a:t>: Hva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en</a:t>
                </a:r>
                <a:r>
                  <a:rPr lang="en-US" dirty="0"/>
                  <a:t> </a:t>
                </a:r>
                <a:r>
                  <a:rPr lang="en-US" dirty="0" err="1"/>
                  <a:t>rektangulær</a:t>
                </a:r>
                <a:r>
                  <a:rPr lang="en-US" dirty="0"/>
                  <a:t> </a:t>
                </a:r>
                <a:r>
                  <a:rPr lang="en-US" dirty="0" err="1"/>
                  <a:t>kanal</a:t>
                </a:r>
                <a:r>
                  <a:rPr lang="en-US" dirty="0"/>
                  <a:t> med A=by, </a:t>
                </a:r>
                <a:br>
                  <a:rPr lang="en-US" dirty="0"/>
                </a:br>
                <a:r>
                  <a:rPr lang="en-US" dirty="0"/>
                  <a:t>der b er </a:t>
                </a:r>
                <a:r>
                  <a:rPr lang="en-US" dirty="0" err="1"/>
                  <a:t>kanalens</a:t>
                </a:r>
                <a:r>
                  <a:rPr lang="en-US" dirty="0"/>
                  <a:t> </a:t>
                </a:r>
                <a:r>
                  <a:rPr lang="en-US" dirty="0" err="1"/>
                  <a:t>bredde</a:t>
                </a:r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y er </a:t>
                </a:r>
                <a:r>
                  <a:rPr lang="en-US" dirty="0" err="1"/>
                  <a:t>dybden</a:t>
                </a:r>
                <a:r>
                  <a:rPr lang="en-US" dirty="0"/>
                  <a:t>? </a:t>
                </a: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381" t="-53488" b="-744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OBS: Ingen antakelse om uniform strømning her!</a:t>
                </a:r>
              </a:p>
              <a:p>
                <a:r>
                  <a:rPr lang="nb-NO" dirty="0"/>
                  <a:t>Vi har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konstant</m:t>
                    </m:r>
                  </m:oMath>
                </a14:m>
                <a:r>
                  <a:rPr lang="nb-NO" dirty="0"/>
                  <a:t> (stasjonær strømning) og antar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Vi kan skrive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 et tverrsnitt med kjent utforming er arealet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dirty="0"/>
                  <a:t> en funksjon av dybden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For gitt vannføring avhenger derfor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kun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2970" t="-2053" r="-1485" b="-199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6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363" y="1953568"/>
            <a:ext cx="4913376" cy="16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E12DE230-502E-4E73-93B5-D05F1C34087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71051" y="3429000"/>
                <a:ext cx="5112000" cy="3168000"/>
              </a:xfrm>
              <a:prstGeom prst="rect">
                <a:avLst/>
              </a:prstGeom>
              <a:ln>
                <a:solidFill>
                  <a:srgbClr val="009D7F"/>
                </a:solidFill>
              </a:ln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nb-NO" dirty="0"/>
              </a:p>
              <a:p>
                <a:r>
                  <a:rPr lang="nb-NO" dirty="0"/>
                  <a:t>For rektangulær kanal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𝑏𝑦</m:t>
                    </m:r>
                  </m:oMath>
                </a14:m>
                <a:endParaRPr lang="nb-NO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𝑏𝑦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Her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nb-NO" dirty="0"/>
                  <a:t> volumstrøm per breddeenhet av kanalen</a:t>
                </a:r>
              </a:p>
            </p:txBody>
          </p:sp>
        </mc:Choice>
        <mc:Fallback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E12DE230-502E-4E73-93B5-D05F1C340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1051" y="3429000"/>
                <a:ext cx="5112000" cy="3168000"/>
              </a:xfrm>
              <a:prstGeom prst="rect">
                <a:avLst/>
              </a:prstGeom>
              <a:blipFill>
                <a:blip r:embed="rId6"/>
                <a:stretch>
                  <a:fillRect l="-3218" b="-2390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553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Sammenhengen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gitt</a:t>
                </a:r>
                <a:r>
                  <a:rPr lang="en-US" dirty="0"/>
                  <a:t> </a:t>
                </a:r>
                <a:r>
                  <a:rPr lang="en-US" dirty="0" err="1"/>
                  <a:t>vannføring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Hvis vi antar at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er gitt og plotter sammenhengen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finner vi to ulike dybder for hver verdi av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:</a:t>
                </a:r>
              </a:p>
              <a:p>
                <a:pPr lvl="1"/>
                <a:r>
                  <a:rPr lang="nb-NO" dirty="0">
                    <a:solidFill>
                      <a:schemeClr val="tx1"/>
                    </a:solidFill>
                  </a:rPr>
                  <a:t>Liten vanndybde – stor hastighet: </a:t>
                </a:r>
                <a:r>
                  <a:rPr lang="nb-NO" i="1" dirty="0">
                    <a:solidFill>
                      <a:schemeClr val="tx1"/>
                    </a:solidFill>
                  </a:rPr>
                  <a:t>Overkritisk</a:t>
                </a:r>
                <a:r>
                  <a:rPr lang="nb-NO" dirty="0">
                    <a:solidFill>
                      <a:schemeClr val="tx1"/>
                    </a:solidFill>
                  </a:rPr>
                  <a:t> strømning</a:t>
                </a:r>
              </a:p>
              <a:p>
                <a:pPr lvl="1"/>
                <a:r>
                  <a:rPr lang="nb-NO" dirty="0">
                    <a:solidFill>
                      <a:schemeClr val="tx1"/>
                    </a:solidFill>
                  </a:rPr>
                  <a:t>Stor vanndybde – liten hastighet: </a:t>
                </a:r>
                <a:r>
                  <a:rPr lang="nb-NO" i="1" dirty="0">
                    <a:solidFill>
                      <a:schemeClr val="tx1"/>
                    </a:solidFill>
                  </a:rPr>
                  <a:t>Underkritisk</a:t>
                </a:r>
                <a:r>
                  <a:rPr lang="nb-NO" dirty="0">
                    <a:solidFill>
                      <a:schemeClr val="tx1"/>
                    </a:solidFill>
                  </a:rPr>
                  <a:t> strømning</a:t>
                </a:r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Der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er på sitt minste, har vi kun én vanndybde: </a:t>
                </a:r>
                <a:r>
                  <a:rPr lang="nb-NO" i="1" dirty="0">
                    <a:solidFill>
                      <a:schemeClr val="tx1"/>
                    </a:solidFill>
                  </a:rPr>
                  <a:t>Kritisk</a:t>
                </a:r>
                <a:r>
                  <a:rPr lang="nb-NO" dirty="0">
                    <a:solidFill>
                      <a:schemeClr val="tx1"/>
                    </a:solidFill>
                  </a:rPr>
                  <a:t> strømning ved kritisk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nb-NO" dirty="0">
                  <a:solidFill>
                    <a:schemeClr val="tx1"/>
                  </a:solidFill>
                </a:endParaRPr>
              </a:p>
              <a:p>
                <a:r>
                  <a:rPr lang="nb-NO" dirty="0"/>
                  <a:t>Kurven avhenger av </a:t>
                </a:r>
                <a:r>
                  <a:rPr lang="nb-NO" dirty="0" err="1"/>
                  <a:t>tverrsnittsform</a:t>
                </a:r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6629" b="-197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055" y="1916997"/>
            <a:ext cx="6501945" cy="43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D8C81B-4DFD-4B37-B031-31288862624C}"/>
              </a:ext>
            </a:extLst>
          </p:cNvPr>
          <p:cNvCxnSpPr>
            <a:cxnSpLocks/>
          </p:cNvCxnSpPr>
          <p:nvPr/>
        </p:nvCxnSpPr>
        <p:spPr>
          <a:xfrm>
            <a:off x="5465965" y="4626000"/>
            <a:ext cx="6559821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94115A-7AE4-4D86-92B4-405F29BCE2BC}"/>
              </a:ext>
            </a:extLst>
          </p:cNvPr>
          <p:cNvCxnSpPr>
            <a:cxnSpLocks/>
          </p:cNvCxnSpPr>
          <p:nvPr/>
        </p:nvCxnSpPr>
        <p:spPr>
          <a:xfrm>
            <a:off x="11697876" y="2095520"/>
            <a:ext cx="0" cy="37094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FEDD54D-2BD2-41CE-9608-EAE7A101ADF8}"/>
              </a:ext>
            </a:extLst>
          </p:cNvPr>
          <p:cNvSpPr txBox="1"/>
          <p:nvPr/>
        </p:nvSpPr>
        <p:spPr>
          <a:xfrm rot="5400000">
            <a:off x="11275764" y="3230112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Underkritisk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AB37C-48B3-48EC-9C9C-952938329F25}"/>
              </a:ext>
            </a:extLst>
          </p:cNvPr>
          <p:cNvSpPr txBox="1"/>
          <p:nvPr/>
        </p:nvSpPr>
        <p:spPr>
          <a:xfrm rot="5400000">
            <a:off x="11275764" y="5094593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Overkritisk</a:t>
            </a:r>
          </a:p>
        </p:txBody>
      </p:sp>
    </p:spTree>
    <p:extLst>
      <p:ext uri="{BB962C8B-B14F-4D97-AF65-F5344CB8AC3E}">
        <p14:creationId xmlns:p14="http://schemas.microsoft.com/office/powerpoint/2010/main" val="2834231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695325" y="909000"/>
                <a:ext cx="9588000" cy="533642"/>
              </a:xfrm>
            </p:spPr>
            <p:txBody>
              <a:bodyPr>
                <a:normAutofit/>
              </a:bodyPr>
              <a:lstStyle/>
              <a:p>
                <a:r>
                  <a:rPr lang="nb-NO" dirty="0"/>
                  <a:t>Sammenhengen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gitt</a:t>
                </a:r>
                <a:r>
                  <a:rPr lang="en-US" dirty="0"/>
                  <a:t> </a:t>
                </a:r>
                <a:r>
                  <a:rPr lang="en-US" dirty="0" err="1"/>
                  <a:t>vannføring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95325" y="909000"/>
                <a:ext cx="9588000" cy="533642"/>
              </a:xfrm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890" y="1406890"/>
            <a:ext cx="7920000" cy="5262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C5292F-75AC-4BD4-9D55-1014A3BECDF5}"/>
                  </a:ext>
                </a:extLst>
              </p:cNvPr>
              <p:cNvSpPr txBox="1"/>
              <p:nvPr/>
            </p:nvSpPr>
            <p:spPr>
              <a:xfrm>
                <a:off x="8395562" y="1747894"/>
                <a:ext cx="209243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sz="1200" dirty="0">
                    <a:solidFill>
                      <a:srgbClr val="FF0000"/>
                    </a:solidFill>
                  </a:rPr>
                  <a:t> er dominert av vanndybde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C5292F-75AC-4BD4-9D55-1014A3BECD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5562" y="1747894"/>
                <a:ext cx="2092438" cy="276999"/>
              </a:xfrm>
              <a:prstGeom prst="rect">
                <a:avLst/>
              </a:prstGeom>
              <a:blipFill>
                <a:blip r:embed="rId4"/>
                <a:stretch>
                  <a:fillRect t="-4444" b="-155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7B91E09-18C0-45A9-8AB6-8B87D15A8FFC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7824000" y="2024893"/>
            <a:ext cx="1617781" cy="11881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D8C81B-4DFD-4B37-B031-31288862624C}"/>
              </a:ext>
            </a:extLst>
          </p:cNvPr>
          <p:cNvCxnSpPr>
            <a:cxnSpLocks/>
          </p:cNvCxnSpPr>
          <p:nvPr/>
        </p:nvCxnSpPr>
        <p:spPr>
          <a:xfrm>
            <a:off x="1560000" y="4725000"/>
            <a:ext cx="8352000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94115A-7AE4-4D86-92B4-405F29BCE2BC}"/>
              </a:ext>
            </a:extLst>
          </p:cNvPr>
          <p:cNvCxnSpPr>
            <a:cxnSpLocks/>
          </p:cNvCxnSpPr>
          <p:nvPr/>
        </p:nvCxnSpPr>
        <p:spPr>
          <a:xfrm flipH="1">
            <a:off x="9557538" y="2124000"/>
            <a:ext cx="1" cy="40244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FEDD54D-2BD2-41CE-9608-EAE7A101ADF8}"/>
              </a:ext>
            </a:extLst>
          </p:cNvPr>
          <p:cNvSpPr txBox="1"/>
          <p:nvPr/>
        </p:nvSpPr>
        <p:spPr>
          <a:xfrm rot="5400000">
            <a:off x="9139403" y="3308091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Underkritisk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AB37C-48B3-48EC-9C9C-952938329F25}"/>
              </a:ext>
            </a:extLst>
          </p:cNvPr>
          <p:cNvSpPr txBox="1"/>
          <p:nvPr/>
        </p:nvSpPr>
        <p:spPr>
          <a:xfrm rot="5400000">
            <a:off x="9139618" y="5189089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Overkritisk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7">
                <a:extLst>
                  <a:ext uri="{FF2B5EF4-FFF2-40B4-BE49-F238E27FC236}">
                    <a16:creationId xmlns:a16="http://schemas.microsoft.com/office/drawing/2014/main" id="{D10991FD-4B1D-4EC6-843C-3C3AACDD5592}"/>
                  </a:ext>
                </a:extLst>
              </p:cNvPr>
              <p:cNvSpPr txBox="1"/>
              <p:nvPr/>
            </p:nvSpPr>
            <p:spPr>
              <a:xfrm>
                <a:off x="10450265" y="2765250"/>
                <a:ext cx="1347235" cy="69672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7">
                <a:extLst>
                  <a:ext uri="{FF2B5EF4-FFF2-40B4-BE49-F238E27FC236}">
                    <a16:creationId xmlns:a16="http://schemas.microsoft.com/office/drawing/2014/main" id="{D10991FD-4B1D-4EC6-843C-3C3AACDD55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0265" y="2765250"/>
                <a:ext cx="1347235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63C3C2-3D1E-4D43-9B34-E7234E51D7CB}"/>
                  </a:ext>
                </a:extLst>
              </p:cNvPr>
              <p:cNvSpPr txBox="1"/>
              <p:nvPr/>
            </p:nvSpPr>
            <p:spPr>
              <a:xfrm>
                <a:off x="8377422" y="6516671"/>
                <a:ext cx="2614577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sz="1200" dirty="0">
                    <a:solidFill>
                      <a:srgbClr val="FF0000"/>
                    </a:solidFill>
                  </a:rPr>
                  <a:t> er dominert av hastighetshøyde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363C3C2-3D1E-4D43-9B34-E7234E51D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7422" y="6516671"/>
                <a:ext cx="2614577" cy="276999"/>
              </a:xfrm>
              <a:prstGeom prst="rect">
                <a:avLst/>
              </a:prstGeom>
              <a:blipFill>
                <a:blip r:embed="rId6"/>
                <a:stretch>
                  <a:fillRect t="-2222" b="-155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EFBE44E-8ED2-458C-ABD7-90A6E105496C}"/>
              </a:ext>
            </a:extLst>
          </p:cNvPr>
          <p:cNvCxnSpPr>
            <a:cxnSpLocks/>
            <a:stCxn id="20" idx="0"/>
          </p:cNvCxnSpPr>
          <p:nvPr/>
        </p:nvCxnSpPr>
        <p:spPr>
          <a:xfrm flipH="1" flipV="1">
            <a:off x="8544001" y="5342977"/>
            <a:ext cx="1140710" cy="11736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C3817D9-6F08-4DCD-9FBB-97DFCA80E7D0}"/>
                  </a:ext>
                </a:extLst>
              </p:cNvPr>
              <p:cNvSpPr txBox="1"/>
              <p:nvPr/>
            </p:nvSpPr>
            <p:spPr>
              <a:xfrm>
                <a:off x="10459732" y="4595500"/>
                <a:ext cx="136239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Asymptote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C3817D9-6F08-4DCD-9FBB-97DFCA80E7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9732" y="4595500"/>
                <a:ext cx="1362398" cy="276999"/>
              </a:xfrm>
              <a:prstGeom prst="rect">
                <a:avLst/>
              </a:prstGeom>
              <a:blipFill>
                <a:blip r:embed="rId7"/>
                <a:stretch>
                  <a:fillRect l="-448" t="-4444" b="-155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7CAF52A-182B-4F22-8A56-CA081E3B6FC0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10000890" y="4872499"/>
            <a:ext cx="1140041" cy="11485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A9274F1-F4C7-46EA-BF58-5F1334F2A749}"/>
                  </a:ext>
                </a:extLst>
              </p:cNvPr>
              <p:cNvSpPr txBox="1"/>
              <p:nvPr/>
            </p:nvSpPr>
            <p:spPr>
              <a:xfrm>
                <a:off x="5212593" y="1720872"/>
                <a:ext cx="1362398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Asymptote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sz="1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A9274F1-F4C7-46EA-BF58-5F1334F2A7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2593" y="1720872"/>
                <a:ext cx="1362398" cy="276999"/>
              </a:xfrm>
              <a:prstGeom prst="rect">
                <a:avLst/>
              </a:prstGeom>
              <a:blipFill>
                <a:blip r:embed="rId8"/>
                <a:stretch>
                  <a:fillRect t="-2174" b="-130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98A6FA6-D4CA-48A7-9E67-181E050746DF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6574991" y="1747899"/>
            <a:ext cx="1466110" cy="1114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DD794C1-31E0-40B0-BAC7-F43F25707FD1}"/>
                  </a:ext>
                </a:extLst>
              </p:cNvPr>
              <p:cNvSpPr txBox="1"/>
              <p:nvPr/>
            </p:nvSpPr>
            <p:spPr>
              <a:xfrm>
                <a:off x="120000" y="4142749"/>
                <a:ext cx="144310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Kritisk dybde,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sz="1200" dirty="0">
                    <a:solidFill>
                      <a:srgbClr val="FF0000"/>
                    </a:solidFill>
                  </a:rPr>
                  <a:t>, når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nb-NO" sz="1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DD794C1-31E0-40B0-BAC7-F43F25707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0" y="4142749"/>
                <a:ext cx="1443100" cy="461665"/>
              </a:xfrm>
              <a:prstGeom prst="rect">
                <a:avLst/>
              </a:prstGeom>
              <a:blipFill>
                <a:blip r:embed="rId9"/>
                <a:stretch>
                  <a:fillRect l="-424" t="-2667" b="-93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6301731-4F71-40F3-A771-EB36EBC2C842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1563100" y="4373582"/>
            <a:ext cx="1071361" cy="3094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773C152-F83B-4BE2-9A05-4B2831D478CC}"/>
                  </a:ext>
                </a:extLst>
              </p:cNvPr>
              <p:cNvSpPr txBox="1"/>
              <p:nvPr/>
            </p:nvSpPr>
            <p:spPr>
              <a:xfrm>
                <a:off x="363519" y="3198167"/>
                <a:ext cx="182758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Underkritisk dybde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nb-NO" sz="1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773C152-F83B-4BE2-9A05-4B2831D47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519" y="3198167"/>
                <a:ext cx="1827583" cy="276999"/>
              </a:xfrm>
              <a:prstGeom prst="rect">
                <a:avLst/>
              </a:prstGeom>
              <a:blipFill>
                <a:blip r:embed="rId10"/>
                <a:stretch>
                  <a:fillRect l="-334" t="-4444" b="-155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C4B99BA-32BE-4AEB-9B0E-D21409757CF4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1277311" y="3475166"/>
            <a:ext cx="1045397" cy="5628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0FFE8F5-DC75-456D-BF7E-C92729EF04B4}"/>
                  </a:ext>
                </a:extLst>
              </p:cNvPr>
              <p:cNvSpPr txBox="1"/>
              <p:nvPr/>
            </p:nvSpPr>
            <p:spPr>
              <a:xfrm>
                <a:off x="253307" y="6237001"/>
                <a:ext cx="182758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Overkritisk dybde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nb-NO" sz="12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0FFE8F5-DC75-456D-BF7E-C92729EF0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307" y="6237001"/>
                <a:ext cx="1827583" cy="276999"/>
              </a:xfrm>
              <a:prstGeom prst="rect">
                <a:avLst/>
              </a:prstGeom>
              <a:blipFill>
                <a:blip r:embed="rId11"/>
                <a:stretch>
                  <a:fillRect l="-334" t="-2174" b="-130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4173866-EF29-4824-8174-1DBD14712A3B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1167099" y="5218843"/>
            <a:ext cx="2048901" cy="10181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5870152-F4A7-4CA7-B0DD-28A823C7FFA5}"/>
                  </a:ext>
                </a:extLst>
              </p:cNvPr>
              <p:cNvSpPr txBox="1"/>
              <p:nvPr/>
            </p:nvSpPr>
            <p:spPr>
              <a:xfrm>
                <a:off x="10111110" y="3841918"/>
                <a:ext cx="1533620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>
                    <a:solidFill>
                      <a:srgbClr val="FF0000"/>
                    </a:solidFill>
                  </a:rPr>
                  <a:t>For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</m:oMath>
                </a14:m>
                <a:r>
                  <a:rPr lang="nb-NO" sz="1200" dirty="0">
                    <a:solidFill>
                      <a:srgbClr val="FF0000"/>
                    </a:solidFill>
                  </a:rPr>
                  <a:t> har vi to mulige dybder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5870152-F4A7-4CA7-B0DD-28A823C7F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1110" y="3841918"/>
                <a:ext cx="1533620" cy="461665"/>
              </a:xfrm>
              <a:prstGeom prst="rect">
                <a:avLst/>
              </a:prstGeom>
              <a:blipFill>
                <a:blip r:embed="rId12"/>
                <a:stretch>
                  <a:fillRect l="-398" t="-1316" b="-78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3D7EC1-82BE-4433-9635-896274E07BC9}"/>
              </a:ext>
            </a:extLst>
          </p:cNvPr>
          <p:cNvCxnSpPr>
            <a:cxnSpLocks/>
            <a:stCxn id="50" idx="1"/>
          </p:cNvCxnSpPr>
          <p:nvPr/>
        </p:nvCxnSpPr>
        <p:spPr>
          <a:xfrm flipH="1">
            <a:off x="9278093" y="4072751"/>
            <a:ext cx="833017" cy="3783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437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Sammenhengen mellom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for </a:t>
                </a:r>
                <a:r>
                  <a:rPr lang="en-US" dirty="0" err="1"/>
                  <a:t>gitt</a:t>
                </a:r>
                <a:r>
                  <a:rPr lang="en-US" dirty="0"/>
                  <a:t> </a:t>
                </a:r>
                <a:r>
                  <a:rPr lang="en-US" dirty="0" err="1"/>
                  <a:t>vannføring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chemeClr val="tx1"/>
                    </a:solidFill>
                  </a:rPr>
                  <a:t>Vi har altså to mulige vanndybder (og to mulige hastigheter) for en gitt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og gitt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: Energihøyden kan fordeles på ulike måter mellom dybde (trykkhøyde) og hastighetshøyde</a:t>
                </a:r>
              </a:p>
              <a:p>
                <a:r>
                  <a:rPr lang="nb-NO" dirty="0"/>
                  <a:t>Hvordan vet vi hvilke dybder/ hastigheter som faktisk vil opptre i en kanal?</a:t>
                </a:r>
              </a:p>
              <a:p>
                <a:pPr lvl="1"/>
                <a:r>
                  <a:rPr lang="nb-NO" dirty="0">
                    <a:solidFill>
                      <a:schemeClr val="tx1"/>
                    </a:solidFill>
                  </a:rPr>
                  <a:t>Skisser av svar i TPS200</a:t>
                </a:r>
              </a:p>
              <a:p>
                <a:pPr lvl="1"/>
                <a:r>
                  <a:rPr lang="nb-NO" dirty="0">
                    <a:solidFill>
                      <a:schemeClr val="tx1"/>
                    </a:solidFill>
                  </a:rPr>
                  <a:t>Mer komplett svar i THT300: </a:t>
                </a:r>
                <a:r>
                  <a:rPr lang="nb-NO" dirty="0"/>
                  <a:t>Avhenger av fall, ruhet, </a:t>
                </a:r>
                <a:r>
                  <a:rPr lang="nb-NO" dirty="0" err="1"/>
                  <a:t>tverrsnittsform</a:t>
                </a:r>
                <a:r>
                  <a:rPr lang="nb-NO" dirty="0"/>
                  <a:t>, volumstrøm og forhold i kanalens endepunkter</a:t>
                </a:r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3099" b="-210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94115A-7AE4-4D86-92B4-405F29BCE2BC}"/>
              </a:ext>
            </a:extLst>
          </p:cNvPr>
          <p:cNvCxnSpPr>
            <a:cxnSpLocks/>
          </p:cNvCxnSpPr>
          <p:nvPr/>
        </p:nvCxnSpPr>
        <p:spPr>
          <a:xfrm>
            <a:off x="11697876" y="2095520"/>
            <a:ext cx="0" cy="37094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FEDD54D-2BD2-41CE-9608-EAE7A101ADF8}"/>
              </a:ext>
            </a:extLst>
          </p:cNvPr>
          <p:cNvSpPr txBox="1"/>
          <p:nvPr/>
        </p:nvSpPr>
        <p:spPr>
          <a:xfrm rot="5400000">
            <a:off x="11275764" y="3230112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Underkritisk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AB37C-48B3-48EC-9C9C-952938329F25}"/>
              </a:ext>
            </a:extLst>
          </p:cNvPr>
          <p:cNvSpPr txBox="1"/>
          <p:nvPr/>
        </p:nvSpPr>
        <p:spPr>
          <a:xfrm rot="5400000">
            <a:off x="11275764" y="5094593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Overkritisk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E9A0D920-D2B3-4D84-B0D6-41D23E489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61853"/>
            <a:ext cx="5111750" cy="339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D8C81B-4DFD-4B37-B031-31288862624C}"/>
              </a:ext>
            </a:extLst>
          </p:cNvPr>
          <p:cNvCxnSpPr>
            <a:cxnSpLocks/>
          </p:cNvCxnSpPr>
          <p:nvPr/>
        </p:nvCxnSpPr>
        <p:spPr>
          <a:xfrm>
            <a:off x="5820261" y="4392000"/>
            <a:ext cx="6205525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9A62644-73EA-4C72-956A-B45E7C7AB6A9}"/>
              </a:ext>
            </a:extLst>
          </p:cNvPr>
          <p:cNvSpPr txBox="1"/>
          <p:nvPr/>
        </p:nvSpPr>
        <p:spPr>
          <a:xfrm>
            <a:off x="7104000" y="6554520"/>
            <a:ext cx="1440000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Grensebetingelser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8E46992-FAFB-4127-A600-9051B44F7C62}"/>
              </a:ext>
            </a:extLst>
          </p:cNvPr>
          <p:cNvCxnSpPr>
            <a:cxnSpLocks/>
          </p:cNvCxnSpPr>
          <p:nvPr/>
        </p:nvCxnSpPr>
        <p:spPr>
          <a:xfrm flipH="1">
            <a:off x="5304001" y="6693019"/>
            <a:ext cx="1799999" cy="0"/>
          </a:xfrm>
          <a:prstGeom prst="straightConnector1">
            <a:avLst/>
          </a:prstGeom>
          <a:ln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8E5E477-4A02-4D47-B37A-22909A777982}"/>
                  </a:ext>
                </a:extLst>
              </p:cNvPr>
              <p:cNvSpPr txBox="1"/>
              <p:nvPr/>
            </p:nvSpPr>
            <p:spPr>
              <a:xfrm>
                <a:off x="7824000" y="1605797"/>
                <a:ext cx="3566098" cy="7707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Legg merke til hvordan dette skiller seg fra rørstrømning: Hvis vi kjenner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den>
                    </m:f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r>
                  <a:rPr lang="nb-NO" sz="1200" dirty="0"/>
                  <a:t> og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sz="1200" dirty="0"/>
                  <a:t>, kan vi regne ut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nb-NO" sz="1200" dirty="0"/>
                  <a:t> fordi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200" dirty="0"/>
                  <a:t> og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nb-NO" sz="1200" dirty="0"/>
                  <a:t> er kjent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8E5E477-4A02-4D47-B37A-22909A777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4000" y="1605797"/>
                <a:ext cx="3566098" cy="770724"/>
              </a:xfrm>
              <a:prstGeom prst="rect">
                <a:avLst/>
              </a:prstGeom>
              <a:blipFill>
                <a:blip r:embed="rId5"/>
                <a:stretch>
                  <a:fillRect t="-787" r="-1197" b="-47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314AB53-506B-4694-A73B-E4FB0BD7A618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5808664" y="1991159"/>
            <a:ext cx="2015336" cy="816841"/>
          </a:xfrm>
          <a:prstGeom prst="straightConnector1">
            <a:avLst/>
          </a:prstGeom>
          <a:ln>
            <a:solidFill>
              <a:srgbClr val="009D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414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E8F712D3-E21E-4C60-8861-42F6224A4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Overkritisk og underkritisk strømning i kanaler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E4B19-F1E5-4511-BA98-EBED4301091E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Åpen kanalstrømning har altså to forskjellige strømningstilstander</a:t>
            </a:r>
          </a:p>
          <a:p>
            <a:pPr lvl="1"/>
            <a:r>
              <a:rPr lang="nb-NO" dirty="0"/>
              <a:t>Overkritisk strømning (</a:t>
            </a:r>
            <a:r>
              <a:rPr lang="nb-NO" i="1" dirty="0"/>
              <a:t>strykende</a:t>
            </a:r>
            <a:r>
              <a:rPr lang="nb-NO" dirty="0"/>
              <a:t>): Rask og grunn</a:t>
            </a:r>
          </a:p>
          <a:p>
            <a:pPr lvl="1"/>
            <a:r>
              <a:rPr lang="nb-NO" dirty="0"/>
              <a:t>Underkritisk strømning (</a:t>
            </a:r>
            <a:r>
              <a:rPr lang="nb-NO" i="1" dirty="0"/>
              <a:t>strømmende</a:t>
            </a:r>
            <a:r>
              <a:rPr lang="nb-NO" dirty="0"/>
              <a:t>): Treg og dyp</a:t>
            </a:r>
          </a:p>
          <a:p>
            <a:pPr lvl="1"/>
            <a:r>
              <a:rPr lang="nb-NO" dirty="0"/>
              <a:t>Kritisk strømning (ved kritisk dyp) er skillet mellom de to</a:t>
            </a:r>
          </a:p>
          <a:p>
            <a:r>
              <a:rPr lang="nb-NO" dirty="0"/>
              <a:t>God tilnærming til hvilken strømningstilstand vi har: Er likevektstilstanden (uniform strømning) i kanalen overkritisk eller underkritisk?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32B50753-B5ED-4E30-85B0-E336313CA1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00" y="5013000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4BB526EF-155E-4AB0-9658-55733F987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00" y="1472669"/>
            <a:ext cx="5111750" cy="339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BF21D6-1ED6-474B-AD20-88A6A95CDA8E}"/>
                  </a:ext>
                </a:extLst>
              </p:cNvPr>
              <p:cNvSpPr txBox="1"/>
              <p:nvPr/>
            </p:nvSpPr>
            <p:spPr>
              <a:xfrm>
                <a:off x="7608000" y="6309000"/>
                <a:ext cx="79200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BF21D6-1ED6-474B-AD20-88A6A95CDA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000" y="6309000"/>
                <a:ext cx="792000" cy="2769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1EA2EC-A7D7-4962-B38F-A0D20F13C35D}"/>
                  </a:ext>
                </a:extLst>
              </p:cNvPr>
              <p:cNvSpPr txBox="1"/>
              <p:nvPr/>
            </p:nvSpPr>
            <p:spPr>
              <a:xfrm>
                <a:off x="10632000" y="6489900"/>
                <a:ext cx="79200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sz="1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sz="1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31EA2EC-A7D7-4962-B38F-A0D20F13C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2000" y="6489900"/>
                <a:ext cx="792000" cy="2769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5708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Overkritisk og underkritisk strømning ved sluseport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Sluseport, konstant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/>
                  <a:t>, se bort fra tap, samme kanaltverrsnitt hele veien og </a:t>
                </a:r>
                <a:r>
                  <a:rPr lang="nb-NO" i="1" dirty="0"/>
                  <a:t>ingen nedstrøms hindring</a:t>
                </a:r>
              </a:p>
              <a:p>
                <a:r>
                  <a:rPr lang="nb-NO" dirty="0"/>
                  <a:t>Horisontal bunn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nb-NO" dirty="0"/>
                  <a:t>; ingen uniform strømning mulig, men vi får:</a:t>
                </a:r>
              </a:p>
              <a:p>
                <a:pPr lvl="1"/>
                <a:r>
                  <a:rPr lang="nb-NO" dirty="0"/>
                  <a:t>Underkritisk strømning oppstrøms porten</a:t>
                </a:r>
              </a:p>
              <a:p>
                <a:pPr lvl="1"/>
                <a:r>
                  <a:rPr lang="nb-NO" dirty="0"/>
                  <a:t>Overkritisk strømning nedstrøms porten</a:t>
                </a:r>
              </a:p>
              <a:p>
                <a:r>
                  <a:rPr lang="nb-NO" dirty="0"/>
                  <a:t>Dette utnytter vi i </a:t>
                </a:r>
                <a:r>
                  <a:rPr lang="nb-NO" dirty="0" err="1"/>
                  <a:t>labøvelsen</a:t>
                </a:r>
                <a:r>
                  <a:rPr lang="nb-NO" dirty="0"/>
                  <a:t> for kanalstrømning</a:t>
                </a: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19" b="-803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130" y="1917000"/>
            <a:ext cx="3132937" cy="404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E2FF3D79-88B7-4B19-BD68-806F4DCCD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000" y="2995325"/>
            <a:ext cx="2836069" cy="188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22BE9CD-C7EA-4BF2-AC50-BF8DF011AB96}"/>
                  </a:ext>
                </a:extLst>
              </p:cNvPr>
              <p:cNvSpPr/>
              <p:nvPr/>
            </p:nvSpPr>
            <p:spPr>
              <a:xfrm>
                <a:off x="9192000" y="1701000"/>
                <a:ext cx="255025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nb-NO" dirty="0"/>
                  <a:t>Energilikningen: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22BE9CD-C7EA-4BF2-AC50-BF8DF011AB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000" y="1701000"/>
                <a:ext cx="2550250" cy="646331"/>
              </a:xfrm>
              <a:prstGeom prst="rect">
                <a:avLst/>
              </a:prstGeom>
              <a:blipFill>
                <a:blip r:embed="rId5"/>
                <a:stretch>
                  <a:fillRect l="-2153" t="-47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034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Veien videre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chemeClr val="tx1"/>
                    </a:solidFill>
                  </a:rPr>
                  <a:t>Vi skal:</a:t>
                </a:r>
              </a:p>
              <a:p>
                <a:pPr lvl="1"/>
                <a:r>
                  <a:rPr lang="nb-NO" dirty="0">
                    <a:solidFill>
                      <a:schemeClr val="tx1"/>
                    </a:solidFill>
                  </a:rPr>
                  <a:t>Lære å bestemme verdien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fra kjennskap til </a:t>
                </a:r>
                <a14:m>
                  <m:oMath xmlns:m="http://schemas.openxmlformats.org/officeDocument/2006/math">
                    <m:r>
                      <a:rPr lang="nb-NO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dirty="0">
                    <a:solidFill>
                      <a:schemeClr val="tx1"/>
                    </a:solidFill>
                  </a:rPr>
                  <a:t> og </a:t>
                </a:r>
                <a:r>
                  <a:rPr lang="nb-NO" dirty="0" err="1">
                    <a:solidFill>
                      <a:schemeClr val="tx1"/>
                    </a:solidFill>
                  </a:rPr>
                  <a:t>tverrsnittsform</a:t>
                </a:r>
                <a:endParaRPr lang="nb-NO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nb-NO" dirty="0"/>
                  <a:t>Bli kjent med et dimensjonsløst tall kalt </a:t>
                </a:r>
                <a:r>
                  <a:rPr lang="nb-NO" dirty="0" err="1"/>
                  <a:t>Froude</a:t>
                </a:r>
                <a:r>
                  <a:rPr lang="nb-NO" dirty="0"/>
                  <a:t>-tallet som kan brukes til å avgjøre om en gitt strømning er overkritisk eller underkritisk</a:t>
                </a:r>
              </a:p>
              <a:p>
                <a:pPr lvl="1"/>
                <a:r>
                  <a:rPr lang="nb-NO" dirty="0">
                    <a:solidFill>
                      <a:schemeClr val="tx1"/>
                    </a:solidFill>
                  </a:rPr>
                  <a:t>Se hvordan overkritisk og underkritisk strømning henger sammen med bølgehastigheten i kanalen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622" b="-451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94115A-7AE4-4D86-92B4-405F29BCE2BC}"/>
              </a:ext>
            </a:extLst>
          </p:cNvPr>
          <p:cNvCxnSpPr>
            <a:cxnSpLocks/>
          </p:cNvCxnSpPr>
          <p:nvPr/>
        </p:nvCxnSpPr>
        <p:spPr>
          <a:xfrm>
            <a:off x="11697876" y="2095520"/>
            <a:ext cx="0" cy="37094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FEDD54D-2BD2-41CE-9608-EAE7A101ADF8}"/>
              </a:ext>
            </a:extLst>
          </p:cNvPr>
          <p:cNvSpPr txBox="1"/>
          <p:nvPr/>
        </p:nvSpPr>
        <p:spPr>
          <a:xfrm rot="5400000">
            <a:off x="11275764" y="3230112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Underkritisk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AB37C-48B3-48EC-9C9C-952938329F25}"/>
              </a:ext>
            </a:extLst>
          </p:cNvPr>
          <p:cNvSpPr txBox="1"/>
          <p:nvPr/>
        </p:nvSpPr>
        <p:spPr>
          <a:xfrm rot="5400000">
            <a:off x="11275764" y="5094593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Overkritisk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E9A0D920-D2B3-4D84-B0D6-41D23E489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61853"/>
            <a:ext cx="5111750" cy="339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D8C81B-4DFD-4B37-B031-31288862624C}"/>
              </a:ext>
            </a:extLst>
          </p:cNvPr>
          <p:cNvCxnSpPr>
            <a:cxnSpLocks/>
          </p:cNvCxnSpPr>
          <p:nvPr/>
        </p:nvCxnSpPr>
        <p:spPr>
          <a:xfrm>
            <a:off x="5820261" y="4392000"/>
            <a:ext cx="6205525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994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matematisk kriterium for kritisk 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har lært at kritisk strømning oppstår når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har</a:t>
                </a:r>
                <a:r>
                  <a:rPr lang="en-US" dirty="0"/>
                  <a:t> minimum for </a:t>
                </a:r>
                <a:r>
                  <a:rPr lang="en-US" dirty="0" err="1"/>
                  <a:t>gitt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For å bestemme minimum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</m:oMath>
                </a14:m>
                <a:r>
                  <a:rPr lang="nb-NO" dirty="0"/>
                  <a:t> deriverer vi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</a:t>
                </a:r>
                <a:r>
                  <a:rPr lang="nb-NO" dirty="0" err="1"/>
                  <a:t>mhp</a:t>
                </a:r>
                <a:r>
                  <a:rPr lang="nb-NO" dirty="0"/>
                  <a:t>.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og setter lik 0: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p>
                                <m:sSup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  <m:d>
                                        <m:d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r>
                  <a:rPr lang="nb-NO" dirty="0"/>
                  <a:t>Legg merke til uttrykket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𝑑𝐴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𝑑𝑦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073" b="-150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2950131"/>
            <a:ext cx="4913376" cy="16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2"/>
              <p:cNvSpPr txBox="1"/>
              <p:nvPr/>
            </p:nvSpPr>
            <p:spPr>
              <a:xfrm>
                <a:off x="7202687" y="4797000"/>
                <a:ext cx="4140001" cy="17595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𝑑𝐴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𝑇𝑑𝑦</m:t>
                      </m:r>
                    </m:oMath>
                  </m:oMathPara>
                </a14:m>
                <a:endParaRPr lang="nb-NO" sz="1400" i="1" dirty="0">
                  <a:latin typeface="Cambria Math" panose="02040503050406030204" pitchFamily="18" charset="0"/>
                </a:endParaRPr>
              </a:p>
              <a:p>
                <a:r>
                  <a:rPr lang="nb-NO" sz="1400" dirty="0"/>
                  <a:t>Forklaring:</a:t>
                </a:r>
                <a:endParaRPr lang="nb-NO" sz="1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La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𝑏</m:t>
                      </m:r>
                      <m:d>
                        <m:d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nb-NO" sz="1400" i="1" dirty="0">
                  <a:latin typeface="Cambria Math" panose="02040503050406030204" pitchFamily="18" charset="0"/>
                </a:endParaRPr>
              </a:p>
              <a:p>
                <a:endParaRPr lang="nb-NO" sz="1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dybde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;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integrasjonsvariabel</m:t>
                      </m:r>
                    </m:oMath>
                  </m:oMathPara>
                </a14:m>
                <a:endParaRPr lang="nb-NO" sz="1400" dirty="0"/>
              </a:p>
              <a:p>
                <a:endParaRPr lang="nb-NO" sz="1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</m:d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nary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⟺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6" name="TekstSylin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687" y="4797000"/>
                <a:ext cx="4140001" cy="1759521"/>
              </a:xfrm>
              <a:prstGeom prst="rect">
                <a:avLst/>
              </a:prstGeom>
              <a:blipFill>
                <a:blip r:embed="rId4"/>
                <a:stretch>
                  <a:fillRect l="-2651" b="-723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AC89468E-E821-4B14-9861-4045ED53CD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606" y="1269000"/>
            <a:ext cx="2087088" cy="138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C3B98FFB-141E-4083-9554-3B6D3744496A}"/>
              </a:ext>
            </a:extLst>
          </p:cNvPr>
          <p:cNvSpPr/>
          <p:nvPr/>
        </p:nvSpPr>
        <p:spPr>
          <a:xfrm>
            <a:off x="9498336" y="2019336"/>
            <a:ext cx="227325" cy="2273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6E9315D-015B-4672-90B0-20F16D8C2E0A}"/>
              </a:ext>
            </a:extLst>
          </p:cNvPr>
          <p:cNvCxnSpPr>
            <a:cxnSpLocks/>
          </p:cNvCxnSpPr>
          <p:nvPr/>
        </p:nvCxnSpPr>
        <p:spPr>
          <a:xfrm flipH="1">
            <a:off x="9612000" y="2133000"/>
            <a:ext cx="57600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0705423-71E2-41E3-8E14-6C36D3CBA352}"/>
              </a:ext>
            </a:extLst>
          </p:cNvPr>
          <p:cNvCxnSpPr>
            <a:cxnSpLocks/>
          </p:cNvCxnSpPr>
          <p:nvPr/>
        </p:nvCxnSpPr>
        <p:spPr>
          <a:xfrm>
            <a:off x="10188000" y="2132999"/>
            <a:ext cx="0" cy="39600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04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matematisk kriterium for kritisk 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p>
                                <m:sSup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  <m:d>
                                        <m:dPr>
                                          <m:ctrlP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nb-NO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d>
                                    <m:d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sup>
                          </m:sSup>
                          <m:f>
                            <m:f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𝑑𝐴</m:t>
                              </m:r>
                            </m:num>
                            <m:den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den>
                          </m:f>
                        </m:e>
                      </m:d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dirty="0"/>
                  <a:t>Vi får for kriteriet for kritisk strømning (indeks </a:t>
                </a:r>
                <a:r>
                  <a:rPr lang="nb-NO" i="1" dirty="0"/>
                  <a:t>c</a:t>
                </a:r>
                <a:r>
                  <a:rPr lang="nb-NO" dirty="0"/>
                  <a:t> for </a:t>
                </a:r>
                <a:r>
                  <a:rPr lang="nb-NO" i="1" dirty="0" err="1"/>
                  <a:t>critical</a:t>
                </a:r>
                <a:r>
                  <a:rPr lang="nb-NO" dirty="0"/>
                  <a:t>):</a:t>
                </a:r>
                <a:endParaRPr lang="nb-NO" i="1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Venstre side en konstant, høyre side en funksjon av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– vi kan løse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5783" b="-150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1968" y="4087698"/>
            <a:ext cx="4913376" cy="16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/>
              <p:nvPr/>
            </p:nvSpPr>
            <p:spPr>
              <a:xfrm>
                <a:off x="1536260" y="4842462"/>
                <a:ext cx="3456001" cy="872868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ektangul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groupCh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p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5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6260" y="4842462"/>
                <a:ext cx="3456001" cy="8728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2">
                <a:extLst>
                  <a:ext uri="{FF2B5EF4-FFF2-40B4-BE49-F238E27FC236}">
                    <a16:creationId xmlns:a16="http://schemas.microsoft.com/office/drawing/2014/main" id="{18357FAF-3B04-432C-88CE-F766C6360AE2}"/>
                  </a:ext>
                </a:extLst>
              </p:cNvPr>
              <p:cNvSpPr txBox="1"/>
              <p:nvPr/>
            </p:nvSpPr>
            <p:spPr>
              <a:xfrm>
                <a:off x="8831999" y="3468650"/>
                <a:ext cx="1053313" cy="44582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nb-NO" sz="1400" b="0" dirty="0"/>
              </a:p>
            </p:txBody>
          </p:sp>
        </mc:Choice>
        <mc:Fallback xmlns="">
          <p:sp>
            <p:nvSpPr>
              <p:cNvPr id="9" name="TekstSylinder 2">
                <a:extLst>
                  <a:ext uri="{FF2B5EF4-FFF2-40B4-BE49-F238E27FC236}">
                    <a16:creationId xmlns:a16="http://schemas.microsoft.com/office/drawing/2014/main" id="{18357FAF-3B04-432C-88CE-F766C6360A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1999" y="3468650"/>
                <a:ext cx="1053313" cy="445828"/>
              </a:xfrm>
              <a:prstGeom prst="rect">
                <a:avLst/>
              </a:prstGeom>
              <a:blipFill>
                <a:blip r:embed="rId5"/>
                <a:stretch>
                  <a:fillRect b="-178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51516B3-76D5-4300-A75C-A3E8861FDB47}"/>
              </a:ext>
            </a:extLst>
          </p:cNvPr>
          <p:cNvSpPr txBox="1"/>
          <p:nvPr/>
        </p:nvSpPr>
        <p:spPr>
          <a:xfrm>
            <a:off x="7189343" y="2905780"/>
            <a:ext cx="3285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Fin øvelse å gjennomføre denne beregningen for en rektangulær kanal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AB17F3-76E6-442B-A2AC-CDFE18D5BDBD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5304000" y="2655695"/>
            <a:ext cx="1885343" cy="511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EE3E35-32D7-4496-956C-7D2E2AC47E7C}"/>
                  </a:ext>
                </a:extLst>
              </p:cNvPr>
              <p:cNvSpPr txBox="1"/>
              <p:nvPr/>
            </p:nvSpPr>
            <p:spPr>
              <a:xfrm>
                <a:off x="7653866" y="6232941"/>
                <a:ext cx="32853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Merk: Kun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sz="1400" dirty="0"/>
                  <a:t> og </a:t>
                </a:r>
                <a:r>
                  <a:rPr lang="nb-NO" sz="1400" dirty="0" err="1"/>
                  <a:t>tverrsnittsgeometri</a:t>
                </a:r>
                <a:r>
                  <a:rPr lang="nb-NO" sz="1400" dirty="0"/>
                  <a:t> inngår, ikke ruhet og bunnhelning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8EE3E35-32D7-4496-956C-7D2E2AC47E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866" y="6232941"/>
                <a:ext cx="3285313" cy="523220"/>
              </a:xfrm>
              <a:prstGeom prst="rect">
                <a:avLst/>
              </a:prstGeom>
              <a:blipFill>
                <a:blip r:embed="rId6"/>
                <a:stretch>
                  <a:fillRect l="-558" t="-1163" b="-116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2AF918A-BFBB-4B81-806F-8501A194CB06}"/>
              </a:ext>
            </a:extLst>
          </p:cNvPr>
          <p:cNvCxnSpPr>
            <a:cxnSpLocks/>
            <a:stCxn id="13" idx="1"/>
          </p:cNvCxnSpPr>
          <p:nvPr/>
        </p:nvCxnSpPr>
        <p:spPr>
          <a:xfrm flipH="1" flipV="1">
            <a:off x="5160000" y="5346481"/>
            <a:ext cx="2493866" cy="1148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21854B08-3743-49F6-8E4D-22A5C9505D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8606" y="1269000"/>
            <a:ext cx="2087088" cy="138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3AED790-9DCE-438B-B47B-267DECAE521C}"/>
              </a:ext>
            </a:extLst>
          </p:cNvPr>
          <p:cNvSpPr/>
          <p:nvPr/>
        </p:nvSpPr>
        <p:spPr>
          <a:xfrm>
            <a:off x="9498336" y="2019336"/>
            <a:ext cx="227325" cy="2273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D6922CB-3D02-4AC2-AB9E-8A99C2128E3F}"/>
              </a:ext>
            </a:extLst>
          </p:cNvPr>
          <p:cNvCxnSpPr>
            <a:cxnSpLocks/>
          </p:cNvCxnSpPr>
          <p:nvPr/>
        </p:nvCxnSpPr>
        <p:spPr>
          <a:xfrm flipH="1">
            <a:off x="9612000" y="2133000"/>
            <a:ext cx="576000" cy="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354483E-E73E-486C-83D2-F88164B1D8B7}"/>
              </a:ext>
            </a:extLst>
          </p:cNvPr>
          <p:cNvCxnSpPr>
            <a:cxnSpLocks/>
          </p:cNvCxnSpPr>
          <p:nvPr/>
        </p:nvCxnSpPr>
        <p:spPr>
          <a:xfrm>
            <a:off x="10188000" y="2132999"/>
            <a:ext cx="0" cy="396000"/>
          </a:xfrm>
          <a:prstGeom prst="straightConnector1">
            <a:avLst/>
          </a:prstGeom>
          <a:ln>
            <a:solidFill>
              <a:srgbClr val="FF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44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Oppgave</a:t>
            </a:r>
            <a:r>
              <a:rPr lang="nb-NO" dirty="0"/>
              <a:t>: EFM Eksempel 15.9: Kritisk dybde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Kanal utført i betong transporterer vann</a:t>
                </a:r>
              </a:p>
              <a:p>
                <a:r>
                  <a:rPr lang="nb-NO" dirty="0"/>
                  <a:t>Trapesformet tverrsnitt; se figur</a:t>
                </a:r>
              </a:p>
              <a:p>
                <a:r>
                  <a:rPr lang="nb-NO" dirty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=14</m:t>
                    </m:r>
                    <m:f>
                      <m:fPr>
                        <m:type m:val="li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sup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r>
                  <a:rPr lang="nb-NO" dirty="0"/>
                  <a:t> (og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=0.013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f>
                          <m:f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nb-NO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r>
                  <a:rPr lang="nb-NO" dirty="0"/>
                  <a:t> og bunnhelningen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=0.005</m:t>
                    </m:r>
                  </m:oMath>
                </a14:m>
                <a:r>
                  <a:rPr lang="nb-NO" dirty="0"/>
                  <a:t>)</a:t>
                </a:r>
              </a:p>
              <a:p>
                <a:endParaRPr lang="nb-NO" dirty="0"/>
              </a:p>
              <a:p>
                <a:r>
                  <a:rPr lang="nb-NO" dirty="0"/>
                  <a:t>Hva blir kritisk dybde?</a:t>
                </a:r>
              </a:p>
            </p:txBody>
          </p:sp>
        </mc:Choice>
        <mc:Fallback xmlns=""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2"/>
                <a:stretch>
                  <a:fillRect l="-3099" t="-2119" r="-298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383338" y="3181788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112000" y="4653000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98C9540-5C4F-465D-9675-1C655463ED0A}"/>
                  </a:ext>
                </a:extLst>
              </p:cNvPr>
              <p:cNvSpPr/>
              <p:nvPr/>
            </p:nvSpPr>
            <p:spPr>
              <a:xfrm>
                <a:off x="2856000" y="4870903"/>
                <a:ext cx="1070678" cy="696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98C9540-5C4F-465D-9675-1C655463E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6000" y="4870903"/>
                <a:ext cx="1070678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389A3CF6-F06D-B84E-93C0-35A26F920A8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-10" b="78962"/>
          <a:stretch/>
        </p:blipFill>
        <p:spPr>
          <a:xfrm>
            <a:off x="5592000" y="4998523"/>
            <a:ext cx="6525704" cy="909187"/>
          </a:xfrm>
          <a:prstGeom prst="rect">
            <a:avLst/>
          </a:prstGeom>
        </p:spPr>
      </p:pic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2C4665F3-52A6-8E40-B3E2-26EA9FCD6D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8997" b="39955"/>
          <a:stretch/>
        </p:blipFill>
        <p:spPr>
          <a:xfrm>
            <a:off x="5600700" y="5883292"/>
            <a:ext cx="6525704" cy="909187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B0B7FD66-A161-2841-B809-5AA8D26DEC6E}"/>
              </a:ext>
            </a:extLst>
          </p:cNvPr>
          <p:cNvCxnSpPr/>
          <p:nvPr/>
        </p:nvCxnSpPr>
        <p:spPr>
          <a:xfrm>
            <a:off x="7392000" y="3429000"/>
            <a:ext cx="30960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D112522-81C7-FF48-BD2E-D762EBD20B5C}"/>
              </a:ext>
            </a:extLst>
          </p:cNvPr>
          <p:cNvSpPr txBox="1"/>
          <p:nvPr/>
        </p:nvSpPr>
        <p:spPr>
          <a:xfrm>
            <a:off x="8776348" y="3048668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78160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u="sng" dirty="0"/>
              <a:t>Løsning:</a:t>
            </a:r>
            <a:r>
              <a:rPr lang="nb-NO" dirty="0"/>
              <a:t> EFM Eksempel 15.9: Kritisk dybde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Hva blir kritisk dybde?</a:t>
                </a:r>
              </a:p>
              <a:p>
                <a:r>
                  <a:rPr lang="nb-NO" dirty="0"/>
                  <a:t>Kriterium + </a:t>
                </a:r>
                <a:r>
                  <a:rPr lang="nb-NO" dirty="0" err="1"/>
                  <a:t>tverrsnittsgeometri</a:t>
                </a:r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d>
                                  <m:sSub>
                                    <m:sSub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Løses numerisk i Excel</a:t>
                </a:r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2"/>
                <a:stretch>
                  <a:fillRect l="-3099" t="-2119" b="-152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383338" y="3181788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112000" y="4653000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/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=14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=0.013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  <a:blipFill>
                <a:blip r:embed="rId5"/>
                <a:stretch>
                  <a:fillRect t="-40698" r="-9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A90CAA5-3CA0-45BE-958A-ACDFBE62A1AF}"/>
                  </a:ext>
                </a:extLst>
              </p:cNvPr>
              <p:cNvSpPr/>
              <p:nvPr/>
            </p:nvSpPr>
            <p:spPr>
              <a:xfrm>
                <a:off x="6248359" y="4508995"/>
                <a:ext cx="7945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A90CAA5-3CA0-45BE-958A-ACDFBE62A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359" y="4508995"/>
                <a:ext cx="79457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FC70DA02-A518-4D2A-BF94-E7ACEDC309CB}"/>
              </a:ext>
            </a:extLst>
          </p:cNvPr>
          <p:cNvSpPr txBox="1"/>
          <p:nvPr/>
        </p:nvSpPr>
        <p:spPr>
          <a:xfrm>
            <a:off x="11208000" y="4697371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  <p:pic>
        <p:nvPicPr>
          <p:cNvPr id="16" name="Content Placeholder 6">
            <a:extLst>
              <a:ext uri="{FF2B5EF4-FFF2-40B4-BE49-F238E27FC236}">
                <a16:creationId xmlns:a16="http://schemas.microsoft.com/office/drawing/2014/main" id="{56A502F6-D10D-4E71-93D1-F858AE4EA80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-10" b="78962"/>
          <a:stretch/>
        </p:blipFill>
        <p:spPr>
          <a:xfrm>
            <a:off x="5592000" y="4998523"/>
            <a:ext cx="6525704" cy="909187"/>
          </a:xfrm>
          <a:prstGeom prst="rect">
            <a:avLst/>
          </a:prstGeom>
        </p:spPr>
      </p:pic>
      <p:pic>
        <p:nvPicPr>
          <p:cNvPr id="17" name="Content Placeholder 6">
            <a:extLst>
              <a:ext uri="{FF2B5EF4-FFF2-40B4-BE49-F238E27FC236}">
                <a16:creationId xmlns:a16="http://schemas.microsoft.com/office/drawing/2014/main" id="{6228BF4A-543F-43B6-A96A-1492D65DEC2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38997" b="39955"/>
          <a:stretch/>
        </p:blipFill>
        <p:spPr>
          <a:xfrm>
            <a:off x="5600700" y="5883292"/>
            <a:ext cx="6525704" cy="90918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FDA9FDF-F6BF-4AAF-9527-D73B50548835}"/>
              </a:ext>
            </a:extLst>
          </p:cNvPr>
          <p:cNvCxnSpPr>
            <a:cxnSpLocks/>
          </p:cNvCxnSpPr>
          <p:nvPr/>
        </p:nvCxnSpPr>
        <p:spPr>
          <a:xfrm flipH="1">
            <a:off x="6600000" y="4333793"/>
            <a:ext cx="648000" cy="17592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65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15.9: Kritisk dybde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Hva blir kritisk dybde?</a:t>
                </a:r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r>
                  <a:rPr lang="nb-NO" dirty="0"/>
                  <a:t>Kritisk dybde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=1.141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</p:txBody>
          </p:sp>
        </mc:Choice>
        <mc:Fallback xmlns=""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2"/>
                <a:stretch>
                  <a:fillRect l="-3099" t="-2119" b="-176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383338" y="3181788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112000" y="4653000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000" y="4653000"/>
                <a:ext cx="105214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/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=14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=0.013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073" y="1763772"/>
                <a:ext cx="2136000" cy="1048685"/>
              </a:xfrm>
              <a:prstGeom prst="rect">
                <a:avLst/>
              </a:prstGeom>
              <a:blipFill>
                <a:blip r:embed="rId5"/>
                <a:stretch>
                  <a:fillRect t="-40698" r="-9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0309438B-0850-4398-BB10-EE2BD6459A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89600"/>
          <a:stretch/>
        </p:blipFill>
        <p:spPr>
          <a:xfrm>
            <a:off x="929390" y="2353824"/>
            <a:ext cx="3578917" cy="3940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8BB4D0-3F3E-4F89-9BDD-7418784E557C}"/>
              </a:ext>
            </a:extLst>
          </p:cNvPr>
          <p:cNvSpPr txBox="1"/>
          <p:nvPr/>
        </p:nvSpPr>
        <p:spPr>
          <a:xfrm>
            <a:off x="4934518" y="4750510"/>
            <a:ext cx="289764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dirty="0"/>
              <a:t>Excel </a:t>
            </a:r>
            <a:r>
              <a:rPr lang="nb-NO" sz="1400" dirty="0" err="1"/>
              <a:t>målsøk</a:t>
            </a:r>
            <a:r>
              <a:rPr lang="nb-NO" sz="1400" dirty="0"/>
              <a:t>: Gjør gul celle til 0 ved å endre på verdien i rød celle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1F19BB-3901-406B-9C03-BF15303799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1179" y="2812457"/>
            <a:ext cx="2975341" cy="2983212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480F3D8-258E-4EC9-8D3E-FDF2D89AA789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104488" y="4495304"/>
            <a:ext cx="830030" cy="516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9CCA329-43D4-4E24-844B-3A5FAC05163B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104488" y="3960174"/>
            <a:ext cx="830030" cy="1051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1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u="sng" dirty="0"/>
              <a:t>Oppgave</a:t>
            </a:r>
            <a:r>
              <a:rPr lang="nb-NO" dirty="0"/>
              <a:t>: EFM Eksempel 15.9: </a:t>
            </a:r>
            <a:br>
              <a:rPr lang="nb-NO" dirty="0"/>
            </a:br>
            <a:r>
              <a:rPr lang="nb-NO" dirty="0"/>
              <a:t>Kritisk dybde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Kritisk dybde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=1.141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Vi regnet tidligere ut normaldybden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=0.897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b="1" dirty="0" err="1"/>
                  <a:t>Overkritisk</a:t>
                </a:r>
                <a:r>
                  <a:rPr lang="nb-NO" b="1" dirty="0"/>
                  <a:t> eller underkritisk strømning?</a:t>
                </a:r>
              </a:p>
            </p:txBody>
          </p:sp>
        </mc:Choice>
        <mc:Fallback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528000" y="1774343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256662" y="3245555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616662" y="3245555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662" y="3245555"/>
                <a:ext cx="1052146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/>
              <p:nvPr/>
            </p:nvSpPr>
            <p:spPr>
              <a:xfrm>
                <a:off x="7989213" y="634849"/>
                <a:ext cx="2136000" cy="1048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=14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=0.013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213" y="634849"/>
                <a:ext cx="2136000" cy="1048685"/>
              </a:xfrm>
              <a:prstGeom prst="rect">
                <a:avLst/>
              </a:prstGeom>
              <a:blipFill>
                <a:blip r:embed="rId6"/>
                <a:stretch>
                  <a:fillRect t="-40698" r="-9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85AED1A-F547-471B-9610-0DC1D8D929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00" y="3686850"/>
            <a:ext cx="4536000" cy="301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8741D672-C09A-44A5-B516-0EFE9EEC92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50" y="4980108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91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15.9: Kritisk dybde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Kritisk dybde blir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=1.141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Vi regnet tidligere ut normaldybden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=0.897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Likevektstilstanden i denne kanalen er en tilstand med </a:t>
                </a:r>
                <a:r>
                  <a:rPr lang="nb-NO" b="1" dirty="0" err="1"/>
                  <a:t>overkritisk</a:t>
                </a:r>
                <a:r>
                  <a:rPr lang="nb-NO" b="1" dirty="0"/>
                  <a:t> strømning</a:t>
                </a:r>
              </a:p>
            </p:txBody>
          </p:sp>
        </mc:Choice>
        <mc:Fallback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3"/>
                <a:stretch>
                  <a:fillRect l="-2970" t="-2053" r="-17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528000" y="1774343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256662" y="3245555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616662" y="3245555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6662" y="3245555"/>
                <a:ext cx="1052146" cy="369332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/>
              <p:nvPr/>
            </p:nvSpPr>
            <p:spPr>
              <a:xfrm>
                <a:off x="7989213" y="634849"/>
                <a:ext cx="2136000" cy="10486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=14</m:t>
                      </m:r>
                      <m:f>
                        <m:fPr>
                          <m:type m:val="li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=0.013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f>
                            <m:f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=0.005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5CA899F8-F425-4177-911D-6C9ED3EA1A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213" y="634849"/>
                <a:ext cx="2136000" cy="1048685"/>
              </a:xfrm>
              <a:prstGeom prst="rect">
                <a:avLst/>
              </a:prstGeom>
              <a:blipFill>
                <a:blip r:embed="rId6"/>
                <a:stretch>
                  <a:fillRect t="-3928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785AED1A-F547-471B-9610-0DC1D8D929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00" y="3686850"/>
            <a:ext cx="4536000" cy="301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8741D672-C09A-44A5-B516-0EFE9EEC92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50" y="4980108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D170FDE-FF0C-46B3-866A-5BC19FC6BF5F}"/>
              </a:ext>
            </a:extLst>
          </p:cNvPr>
          <p:cNvCxnSpPr>
            <a:cxnSpLocks/>
          </p:cNvCxnSpPr>
          <p:nvPr/>
        </p:nvCxnSpPr>
        <p:spPr>
          <a:xfrm>
            <a:off x="3792000" y="4293000"/>
            <a:ext cx="1296000" cy="13889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224F028-E575-49EC-A704-9CB8F34EA2E2}"/>
              </a:ext>
            </a:extLst>
          </p:cNvPr>
          <p:cNvCxnSpPr>
            <a:cxnSpLocks/>
          </p:cNvCxnSpPr>
          <p:nvPr/>
        </p:nvCxnSpPr>
        <p:spPr>
          <a:xfrm>
            <a:off x="3792000" y="4293000"/>
            <a:ext cx="3528000" cy="1728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2536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nb-NO" dirty="0"/>
                  <a:t>Spesifikk energi ved kritisk strømning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</m:oMath>
                </a14:m>
                <a:r>
                  <a:rPr lang="nb-NO" dirty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Kriterium for kritisk strømning: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Bruker dette i uttrykket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min</m:t>
                        </m:r>
                      </m:sub>
                    </m:sSub>
                  </m:oMath>
                </a14:m>
                <a:r>
                  <a:rPr lang="nb-NO" dirty="0"/>
                  <a:t>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>
                    <a:latin typeface="+mj-lt"/>
                  </a:rPr>
                  <a:t>Rektangulær kanal:</a:t>
                </a: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4320000"/>
              </a:xfrm>
              <a:blipFill>
                <a:blip r:embed="rId3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B45BA1-D3C3-40E8-8EEE-2AA264535A5F}"/>
                  </a:ext>
                </a:extLst>
              </p:cNvPr>
              <p:cNvSpPr txBox="1"/>
              <p:nvPr/>
            </p:nvSpPr>
            <p:spPr>
              <a:xfrm>
                <a:off x="984000" y="6013392"/>
                <a:ext cx="4113645" cy="659540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  <m:groupChr>
                        <m:groupChrPr>
                          <m:chr m:val="⇒"/>
                          <m:vertJc m:val="bot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ektangul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groupCh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i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B45BA1-D3C3-40E8-8EEE-2AA264535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6013392"/>
                <a:ext cx="4113645" cy="659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2F7F2CE-9951-466E-9415-4051FEC38A79}"/>
              </a:ext>
            </a:extLst>
          </p:cNvPr>
          <p:cNvSpPr txBox="1"/>
          <p:nvPr/>
        </p:nvSpPr>
        <p:spPr>
          <a:xfrm>
            <a:off x="5989209" y="5913000"/>
            <a:ext cx="2556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Hastighetshøyden i en rektangulær kanal ved kritisk strømning er halvparten av vanndybden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C65D4EA-5C3C-49A2-8C84-E4425E3336B3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5341219" y="5805000"/>
            <a:ext cx="647990" cy="431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FDF69AAD-0EA3-45D7-AC97-2CA324C3C838}"/>
              </a:ext>
            </a:extLst>
          </p:cNvPr>
          <p:cNvGrpSpPr/>
          <p:nvPr/>
        </p:nvGrpSpPr>
        <p:grpSpPr>
          <a:xfrm>
            <a:off x="6240000" y="1940307"/>
            <a:ext cx="4984828" cy="3312000"/>
            <a:chOff x="7104000" y="1917000"/>
            <a:chExt cx="2087088" cy="1386695"/>
          </a:xfrm>
        </p:grpSpPr>
        <p:pic>
          <p:nvPicPr>
            <p:cNvPr id="10" name="Content Placeholder 4">
              <a:extLst>
                <a:ext uri="{FF2B5EF4-FFF2-40B4-BE49-F238E27FC236}">
                  <a16:creationId xmlns:a16="http://schemas.microsoft.com/office/drawing/2014/main" id="{117C9A8B-3DE8-47C8-9080-81EED66C2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4000" y="1917000"/>
              <a:ext cx="2087088" cy="1386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9CE4E11-6BDA-4392-A8E6-31EA2DF492E0}"/>
                </a:ext>
              </a:extLst>
            </p:cNvPr>
            <p:cNvSpPr/>
            <p:nvPr/>
          </p:nvSpPr>
          <p:spPr>
            <a:xfrm>
              <a:off x="8015171" y="3057726"/>
              <a:ext cx="227325" cy="22732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6D5C141-C87A-4E0E-95DD-0E547A4DE61A}"/>
                </a:ext>
              </a:extLst>
            </p:cNvPr>
            <p:cNvCxnSpPr>
              <a:cxnSpLocks/>
            </p:cNvCxnSpPr>
            <p:nvPr/>
          </p:nvCxnSpPr>
          <p:spPr>
            <a:xfrm>
              <a:off x="8133394" y="2780999"/>
              <a:ext cx="0" cy="396000"/>
            </a:xfrm>
            <a:prstGeom prst="straightConnector1">
              <a:avLst/>
            </a:prstGeom>
            <a:ln>
              <a:solidFill>
                <a:srgbClr val="FF0000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Oval 18">
            <a:extLst>
              <a:ext uri="{FF2B5EF4-FFF2-40B4-BE49-F238E27FC236}">
                <a16:creationId xmlns:a16="http://schemas.microsoft.com/office/drawing/2014/main" id="{1439AE86-7D7E-4D5C-9C5E-7B6F507B74D5}"/>
              </a:ext>
            </a:extLst>
          </p:cNvPr>
          <p:cNvSpPr/>
          <p:nvPr/>
        </p:nvSpPr>
        <p:spPr>
          <a:xfrm>
            <a:off x="7248000" y="3979295"/>
            <a:ext cx="72000" cy="72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38C1C80-0799-4871-8314-D88923B8CB88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7267209" y="4149000"/>
            <a:ext cx="409219" cy="176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6AFF56D-FA4A-49FE-8F74-20DE8B29EE88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7267209" y="4051295"/>
            <a:ext cx="1278000" cy="1861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Content Placeholder 4">
            <a:extLst>
              <a:ext uri="{FF2B5EF4-FFF2-40B4-BE49-F238E27FC236}">
                <a16:creationId xmlns:a16="http://schemas.microsoft.com/office/drawing/2014/main" id="{313AB0EE-F097-4705-9389-411C110E6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08" b="4788"/>
          <a:stretch/>
        </p:blipFill>
        <p:spPr bwMode="auto">
          <a:xfrm>
            <a:off x="9048000" y="5238688"/>
            <a:ext cx="2916181" cy="150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822E365-3F36-485D-9D69-CFF16461F6C7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8545209" y="5913000"/>
            <a:ext cx="2302791" cy="323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69417F5-53B2-47A9-A252-A4FFD3F551CD}"/>
              </a:ext>
            </a:extLst>
          </p:cNvPr>
          <p:cNvCxnSpPr>
            <a:cxnSpLocks/>
          </p:cNvCxnSpPr>
          <p:nvPr/>
        </p:nvCxnSpPr>
        <p:spPr>
          <a:xfrm>
            <a:off x="3936000" y="2853000"/>
            <a:ext cx="513655" cy="11262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3195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Froude</a:t>
            </a:r>
            <a:r>
              <a:rPr lang="nb-NO" dirty="0"/>
              <a:t>-tallet for å karakterisere kanalstrømning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>
                    <a:solidFill>
                      <a:schemeClr val="tx1"/>
                    </a:solidFill>
                  </a:rPr>
                  <a:t>Fra utledningen av kriteriet vårt har vi for kritisk strømning</a:t>
                </a:r>
              </a:p>
              <a:p>
                <a:pPr marL="0" indent="0">
                  <a:buNone/>
                </a:pPr>
                <a:endParaRPr lang="nb-NO" sz="24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400" i="1"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nb-NO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sz="2400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sz="2400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2400" dirty="0"/>
              </a:p>
              <a:p>
                <a:r>
                  <a:rPr lang="nb-NO" dirty="0">
                    <a:solidFill>
                      <a:schemeClr val="tx1"/>
                    </a:solidFill>
                  </a:rPr>
                  <a:t>For overkritisk strømning får vi</a:t>
                </a:r>
              </a:p>
              <a:p>
                <a:endParaRPr lang="nb-NO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&lt;0⟹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&gt;1</m:t>
                      </m:r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  <a:p>
                <a:r>
                  <a:rPr lang="nb-NO" dirty="0"/>
                  <a:t>For underkritisk strømning får vi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0⟹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521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794115A-7AE4-4D86-92B4-405F29BCE2BC}"/>
              </a:ext>
            </a:extLst>
          </p:cNvPr>
          <p:cNvCxnSpPr>
            <a:cxnSpLocks/>
          </p:cNvCxnSpPr>
          <p:nvPr/>
        </p:nvCxnSpPr>
        <p:spPr>
          <a:xfrm>
            <a:off x="11697876" y="2095520"/>
            <a:ext cx="0" cy="37094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FEDD54D-2BD2-41CE-9608-EAE7A101ADF8}"/>
              </a:ext>
            </a:extLst>
          </p:cNvPr>
          <p:cNvSpPr txBox="1"/>
          <p:nvPr/>
        </p:nvSpPr>
        <p:spPr>
          <a:xfrm rot="5400000">
            <a:off x="11275764" y="3230112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Underkritisk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AB37C-48B3-48EC-9C9C-952938329F25}"/>
              </a:ext>
            </a:extLst>
          </p:cNvPr>
          <p:cNvSpPr txBox="1"/>
          <p:nvPr/>
        </p:nvSpPr>
        <p:spPr>
          <a:xfrm rot="5400000">
            <a:off x="11275764" y="5094593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Overkritisk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E9A0D920-D2B3-4D84-B0D6-41D23E489D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61853"/>
            <a:ext cx="5111750" cy="339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D8C81B-4DFD-4B37-B031-31288862624C}"/>
              </a:ext>
            </a:extLst>
          </p:cNvPr>
          <p:cNvCxnSpPr>
            <a:cxnSpLocks/>
          </p:cNvCxnSpPr>
          <p:nvPr/>
        </p:nvCxnSpPr>
        <p:spPr>
          <a:xfrm>
            <a:off x="5820261" y="4392000"/>
            <a:ext cx="6205525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3C2B16A-39A0-4A87-ABCB-93A9C70F9A57}"/>
                  </a:ext>
                </a:extLst>
              </p:cNvPr>
              <p:cNvSpPr/>
              <p:nvPr/>
            </p:nvSpPr>
            <p:spPr>
              <a:xfrm>
                <a:off x="10211167" y="2664001"/>
                <a:ext cx="964751" cy="665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3C2B16A-39A0-4A87-ABCB-93A9C70F9A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1167" y="2664001"/>
                <a:ext cx="964751" cy="6655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0589E27-C210-4D5C-87EC-F75963F5AA87}"/>
                  </a:ext>
                </a:extLst>
              </p:cNvPr>
              <p:cNvSpPr/>
              <p:nvPr/>
            </p:nvSpPr>
            <p:spPr>
              <a:xfrm>
                <a:off x="10848000" y="4410428"/>
                <a:ext cx="964751" cy="665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nb-NO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nb-NO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0589E27-C210-4D5C-87EC-F75963F5AA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8000" y="4410428"/>
                <a:ext cx="964751" cy="6655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858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Froude</a:t>
            </a:r>
            <a:r>
              <a:rPr lang="nb-NO" dirty="0"/>
              <a:t>-tallet for å karakterisere kanalstrømning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La oss innføre betegnelsen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F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 for denne størrelsen som karakteriserer strømningstypene</a:t>
                </a:r>
              </a:p>
              <a:p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𝑔𝐴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Kan utrykkes ved hydraulisk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𝑔𝐴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 err="1"/>
                  <a:t>Altså</a:t>
                </a:r>
                <a:r>
                  <a:rPr lang="en-US" dirty="0"/>
                  <a:t> har vi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192" b="-12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rapes 43"/>
          <p:cNvSpPr/>
          <p:nvPr/>
        </p:nvSpPr>
        <p:spPr>
          <a:xfrm rot="10800000">
            <a:off x="8904001" y="4836632"/>
            <a:ext cx="2160000" cy="1080000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0" name="Rett linje 44"/>
          <p:cNvCxnSpPr/>
          <p:nvPr/>
        </p:nvCxnSpPr>
        <p:spPr>
          <a:xfrm>
            <a:off x="8832001" y="4505654"/>
            <a:ext cx="360000" cy="14109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Rett linje 45"/>
          <p:cNvCxnSpPr/>
          <p:nvPr/>
        </p:nvCxnSpPr>
        <p:spPr>
          <a:xfrm flipH="1">
            <a:off x="10776001" y="4514341"/>
            <a:ext cx="379886" cy="140229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Rett linje 46"/>
          <p:cNvCxnSpPr/>
          <p:nvPr/>
        </p:nvCxnSpPr>
        <p:spPr>
          <a:xfrm>
            <a:off x="9192001" y="5916632"/>
            <a:ext cx="15641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Rett linje 44"/>
          <p:cNvCxnSpPr/>
          <p:nvPr/>
        </p:nvCxnSpPr>
        <p:spPr>
          <a:xfrm>
            <a:off x="8904000" y="4836631"/>
            <a:ext cx="288000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Rett linje 46"/>
          <p:cNvCxnSpPr/>
          <p:nvPr/>
        </p:nvCxnSpPr>
        <p:spPr>
          <a:xfrm>
            <a:off x="9192000" y="5916632"/>
            <a:ext cx="1584001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Rett linje 45"/>
          <p:cNvCxnSpPr/>
          <p:nvPr/>
        </p:nvCxnSpPr>
        <p:spPr>
          <a:xfrm flipH="1">
            <a:off x="10776000" y="4836631"/>
            <a:ext cx="285236" cy="108000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200687" y="4581000"/>
                <a:ext cx="1082476" cy="14065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nb-NO" b="0" dirty="0">
                  <a:solidFill>
                    <a:srgbClr val="C00000"/>
                  </a:solidFill>
                </a:endParaRP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solidFill>
                                <a:schemeClr val="accent4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nb-NO" b="0" i="1" smtClean="0">
                              <a:solidFill>
                                <a:srgbClr val="92D05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687" y="4581000"/>
                <a:ext cx="1082476" cy="14065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Rett linje 46"/>
          <p:cNvCxnSpPr/>
          <p:nvPr/>
        </p:nvCxnSpPr>
        <p:spPr>
          <a:xfrm>
            <a:off x="8904000" y="4836631"/>
            <a:ext cx="2157236" cy="0"/>
          </a:xfrm>
          <a:prstGeom prst="line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8FFB1B6-8167-4E5F-A01A-BF4994A3FC29}"/>
                  </a:ext>
                </a:extLst>
              </p:cNvPr>
              <p:cNvSpPr/>
              <p:nvPr/>
            </p:nvSpPr>
            <p:spPr>
              <a:xfrm>
                <a:off x="8283163" y="1989000"/>
                <a:ext cx="2191177" cy="160043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nb-NO" sz="1400" b="0" i="0" dirty="0">
                    <a:latin typeface="Cambria Math" panose="02040503050406030204" pitchFamily="18" charset="0"/>
                  </a:rPr>
                  <a:t>Fra forrige slide:</a:t>
                </a:r>
              </a:p>
              <a:p>
                <a:endParaRPr lang="nb-NO" sz="1400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=1⟹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Kritisk</m:t>
                      </m:r>
                    </m:oMath>
                  </m:oMathPara>
                </a14:m>
                <a:endParaRPr lang="nb-NO" sz="1400" b="0" dirty="0"/>
              </a:p>
              <a:p>
                <a:endParaRPr lang="nb-NO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1⟹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Overk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ritisk</m:t>
                      </m:r>
                    </m:oMath>
                  </m:oMathPara>
                </a14:m>
                <a:endParaRPr lang="nb-NO" sz="1400" dirty="0"/>
              </a:p>
              <a:p>
                <a:endParaRPr lang="nb-NO" sz="1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1⟹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Underk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ritisk</m:t>
                      </m:r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8FFB1B6-8167-4E5F-A01A-BF4994A3FC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3163" y="1989000"/>
                <a:ext cx="2191177" cy="1600438"/>
              </a:xfrm>
              <a:prstGeom prst="rect">
                <a:avLst/>
              </a:prstGeom>
              <a:blipFill>
                <a:blip r:embed="rId4"/>
                <a:stretch>
                  <a:fillRect l="-554" t="-37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705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Froude</a:t>
            </a:r>
            <a:r>
              <a:rPr lang="nb-NO" dirty="0"/>
              <a:t>-tallet for å karakterisere kanalstrømning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Vi har dermed </a:t>
                </a:r>
                <a:r>
                  <a:rPr lang="nb-NO" dirty="0" err="1"/>
                  <a:t>Froude</a:t>
                </a:r>
                <a:r>
                  <a:rPr lang="nb-NO" dirty="0"/>
                  <a:t>-tallet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i="0" dirty="0" smtClean="0">
                        <a:latin typeface="Cambria Math" panose="02040503050406030204" pitchFamily="18" charset="0"/>
                      </a:rPr>
                      <m:t>Fr</m:t>
                    </m:r>
                  </m:oMath>
                </a14:m>
                <a:r>
                  <a:rPr lang="nb-NO" dirty="0"/>
                  <a:t>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endParaRPr lang="nb-NO" b="0" i="0" dirty="0"/>
              </a:p>
              <a:p>
                <a:r>
                  <a:rPr lang="nb-NO" b="0" i="0" dirty="0" err="1"/>
                  <a:t>Froude</a:t>
                </a:r>
                <a:r>
                  <a:rPr lang="nb-NO" b="0" i="0" dirty="0"/>
                  <a:t>-tallet skrives ofte kvadrert</a:t>
                </a: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endParaRPr lang="nb-NO" dirty="0"/>
              </a:p>
              <a:p>
                <a:r>
                  <a:rPr lang="nb-NO" dirty="0"/>
                  <a:t>For rektangulær kanal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)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𝑔𝑦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b="0" i="1" dirty="0"/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Plassholder for innhold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156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5512852"/>
                  </p:ext>
                </p:extLst>
              </p:nvPr>
            </p:nvGraphicFramePr>
            <p:xfrm>
              <a:off x="6816000" y="4800480"/>
              <a:ext cx="397764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&gt;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75512852"/>
                  </p:ext>
                </p:extLst>
              </p:nvPr>
            </p:nvGraphicFramePr>
            <p:xfrm>
              <a:off x="6816000" y="4800480"/>
              <a:ext cx="397764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386" t="-108197" r="-153668" b="-1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64557" t="-108197" r="-151899" b="-10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77119" t="-108197" r="-1695" b="-1081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386" t="-208197" r="-153668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64557" t="-208197" r="-151899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77119" t="-208197" r="-1695" b="-81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/>
              <p:nvPr/>
            </p:nvSpPr>
            <p:spPr>
              <a:xfrm>
                <a:off x="1344000" y="2349000"/>
                <a:ext cx="3528000" cy="727187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ektangul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groupCh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𝑔𝑦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000" y="2349000"/>
                <a:ext cx="3528000" cy="7271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0A3DF1-76C9-4BDA-B751-FACE44165D79}"/>
                  </a:ext>
                </a:extLst>
              </p:cNvPr>
              <p:cNvSpPr/>
              <p:nvPr/>
            </p:nvSpPr>
            <p:spPr>
              <a:xfrm>
                <a:off x="7752000" y="1967077"/>
                <a:ext cx="2195986" cy="116955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=1⟹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Kritisk</m:t>
                      </m:r>
                    </m:oMath>
                  </m:oMathPara>
                </a14:m>
                <a:endParaRPr lang="nb-NO" sz="1400" b="0" dirty="0"/>
              </a:p>
              <a:p>
                <a:endParaRPr lang="nb-NO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1⟹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Overk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ritisk</m:t>
                      </m:r>
                    </m:oMath>
                  </m:oMathPara>
                </a14:m>
                <a:endParaRPr lang="nb-NO" sz="1400" dirty="0"/>
              </a:p>
              <a:p>
                <a:endParaRPr lang="nb-NO" sz="1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1⟹</m:t>
                      </m:r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Underk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ritisk</m:t>
                      </m:r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D0A3DF1-76C9-4BDA-B751-FACE44165D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000" y="1967077"/>
                <a:ext cx="2195986" cy="116955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DBD1974-CC97-46CD-9217-FD0C609653B8}"/>
              </a:ext>
            </a:extLst>
          </p:cNvPr>
          <p:cNvCxnSpPr>
            <a:cxnSpLocks/>
          </p:cNvCxnSpPr>
          <p:nvPr/>
        </p:nvCxnSpPr>
        <p:spPr>
          <a:xfrm>
            <a:off x="8860786" y="3325334"/>
            <a:ext cx="0" cy="12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8EBE21-A8F8-4863-997C-FAAE2AAB7A8E}"/>
                  </a:ext>
                </a:extLst>
              </p:cNvPr>
              <p:cNvSpPr/>
              <p:nvPr/>
            </p:nvSpPr>
            <p:spPr>
              <a:xfrm>
                <a:off x="8976000" y="3590668"/>
                <a:ext cx="1642949" cy="738664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 b="0" i="0" smtClean="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⟹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14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⟹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sz="1400" b="0" i="0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nb-NO" sz="140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⟹</m:t>
                      </m:r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sz="1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B8EBE21-A8F8-4863-997C-FAAE2AAB7A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6000" y="3590668"/>
                <a:ext cx="1642949" cy="7386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365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Fysisk tolkning av kritisk strømning: Bølgehastigheten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i kanalen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289" t="-11364" r="-12905" b="-329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Bølger i en kanal er </a:t>
                </a:r>
                <a:r>
                  <a:rPr lang="nb-NO" i="1" dirty="0"/>
                  <a:t>tyngdebølger</a:t>
                </a:r>
                <a:r>
                  <a:rPr lang="nb-NO" dirty="0"/>
                  <a:t>: Forstyrrelser i vannflaten der det er  </a:t>
                </a:r>
                <a:r>
                  <a:rPr lang="nb-NO" i="1" dirty="0"/>
                  <a:t>tyngdekraften</a:t>
                </a:r>
                <a:r>
                  <a:rPr lang="nb-NO" dirty="0"/>
                  <a:t> som forsøker å gjenopprette likevekt</a:t>
                </a:r>
              </a:p>
              <a:p>
                <a:r>
                  <a:rPr lang="nb-NO" dirty="0"/>
                  <a:t>Vi skal utlede en formel for bølgehastigheten som gjelder for</a:t>
                </a:r>
              </a:p>
              <a:p>
                <a:pPr lvl="1"/>
                <a:r>
                  <a:rPr lang="nb-NO" dirty="0"/>
                  <a:t>Grunt vann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/bølgelengde «liten nok»)</a:t>
                </a:r>
              </a:p>
              <a:p>
                <a:pPr lvl="1"/>
                <a:r>
                  <a:rPr lang="nb-NO" dirty="0"/>
                  <a:t>Små bølger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«liten nok»)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41" y="1701000"/>
            <a:ext cx="5111750" cy="388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4DE66F-6EB1-4905-A0CD-0B2DFA1BE187}"/>
                  </a:ext>
                </a:extLst>
              </p:cNvPr>
              <p:cNvSpPr txBox="1"/>
              <p:nvPr/>
            </p:nvSpPr>
            <p:spPr>
              <a:xfrm>
                <a:off x="1488000" y="5913000"/>
                <a:ext cx="3312000" cy="502830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ra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⇒"/>
                          <m:vertJc m:val="bot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sty m:val="p"/>
                              <m:brk m:alnAt="2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ektangul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æ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</m:groupCh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𝑔𝑦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D4DE66F-6EB1-4905-A0CD-0B2DFA1BE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8000" y="5913000"/>
                <a:ext cx="3312000" cy="5028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807768-D4B3-4F80-99EC-10DBFFF44207}"/>
                  </a:ext>
                </a:extLst>
              </p:cNvPr>
              <p:cNvSpPr txBox="1"/>
              <p:nvPr/>
            </p:nvSpPr>
            <p:spPr>
              <a:xfrm>
                <a:off x="6371741" y="5913000"/>
                <a:ext cx="3485651" cy="80150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400" dirty="0"/>
                  <a:t>Sammenlikn med nevneren i </a:t>
                </a:r>
                <a:r>
                  <a:rPr lang="nb-NO" sz="1400" dirty="0" err="1"/>
                  <a:t>Froude</a:t>
                </a:r>
                <a:r>
                  <a:rPr lang="nb-NO" sz="1400" dirty="0"/>
                  <a:t>-tallet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40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𝑔𝑦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nb-NO" sz="1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4807768-D4B3-4F80-99EC-10DBFFF44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741" y="5913000"/>
                <a:ext cx="3485651" cy="801501"/>
              </a:xfrm>
              <a:prstGeom prst="rect">
                <a:avLst/>
              </a:prstGeom>
              <a:blipFill>
                <a:blip r:embed="rId6"/>
                <a:stretch>
                  <a:fillRect l="-348" t="-752" r="-17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DDF4E04-7D75-4FE2-ACEA-EA80C315EFB3}"/>
              </a:ext>
            </a:extLst>
          </p:cNvPr>
          <p:cNvCxnSpPr>
            <a:cxnSpLocks/>
            <a:stCxn id="3" idx="1"/>
            <a:endCxn id="6" idx="3"/>
          </p:cNvCxnSpPr>
          <p:nvPr/>
        </p:nvCxnSpPr>
        <p:spPr>
          <a:xfrm flipH="1" flipV="1">
            <a:off x="4800000" y="6164415"/>
            <a:ext cx="1571741" cy="1493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164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Utledning av bølgehastigheten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i en kanal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Kan gjøres med energilikningen (læreboka) eller impulslikningen (øvingsoppgave)</a:t>
                </a:r>
              </a:p>
              <a:p>
                <a:r>
                  <a:rPr lang="nb-NO" dirty="0"/>
                  <a:t>Strategi (lærebok):</a:t>
                </a:r>
              </a:p>
              <a:p>
                <a:pPr lvl="1"/>
                <a:r>
                  <a:rPr lang="nb-NO" dirty="0"/>
                  <a:t>Legg inn et kontrollvolum og koordinatsystem som følger bølgen</a:t>
                </a:r>
              </a:p>
              <a:p>
                <a:pPr lvl="1"/>
                <a:r>
                  <a:rPr lang="nb-NO" dirty="0"/>
                  <a:t>Sett opp energilikningen mellom bølgetopp og uforstyrret vann</a:t>
                </a:r>
              </a:p>
              <a:p>
                <a:pPr lvl="1"/>
                <a:r>
                  <a:rPr lang="nb-NO" dirty="0"/>
                  <a:t>Kombiner med kontinuitetslikningen</a:t>
                </a:r>
              </a:p>
              <a:p>
                <a:pPr lvl="1"/>
                <a:r>
                  <a:rPr lang="nb-NO" dirty="0"/>
                  <a:t>Gjør algebra og la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gå mot 0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2980" b="-3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16612"/>
            <a:ext cx="5111750" cy="388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367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Utledning av bølgehastigheten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i en kanal – 1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Gå inn i et koordinatsystem som følger bølgen </a:t>
                </a:r>
                <a:r>
                  <a:rPr lang="nb-NO" dirty="0">
                    <a:sym typeface="Wingdings" panose="05000000000000000000" pitchFamily="2" charset="2"/>
                  </a:rPr>
                  <a:t> Stasjonær strømning i dette koordinatsystemet</a:t>
                </a:r>
              </a:p>
              <a:p>
                <a:r>
                  <a:rPr lang="nb-NO" dirty="0">
                    <a:sym typeface="Wingdings" panose="05000000000000000000" pitchFamily="2" charset="2"/>
                  </a:rPr>
                  <a:t>Energilikningen uten tap mellom et snitt i bølgetoppen og et snitt ved uforstyrret vann: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Kontinuitetslikningen for en </a:t>
                </a:r>
                <a:r>
                  <a:rPr lang="nb-NO" dirty="0" err="1"/>
                  <a:t>rektangu</a:t>
                </a:r>
                <a:r>
                  <a:rPr lang="nb-NO" dirty="0"/>
                  <a:t>-lær kanal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4291" b="-110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16612"/>
            <a:ext cx="5111750" cy="388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317343" y="1578612"/>
            <a:ext cx="5243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Koordinatsystem i ro, ingen strømning utenom bølgebevegelsen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7427212" y="6030270"/>
            <a:ext cx="30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Koordinatsystem som følger bølgen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F7552-4491-40D3-818D-5364F397581A}"/>
              </a:ext>
            </a:extLst>
          </p:cNvPr>
          <p:cNvSpPr/>
          <p:nvPr/>
        </p:nvSpPr>
        <p:spPr>
          <a:xfrm>
            <a:off x="6383338" y="4221000"/>
            <a:ext cx="2592662" cy="13130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07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Utledning av bølgehastigheten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i en kanal – 2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𝑐𝑦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Eliminer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dirty="0"/>
                  <a:t> i energilikningen vha. kontinuitetslikningen: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𝑐𝑦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b-NO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Multipliser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nb-NO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 på begge sider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𝛥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𝛥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i="1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r="-954" b="-1861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16612"/>
            <a:ext cx="5111750" cy="388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5C946E-AC8A-4CB8-85F3-D23A92B40B11}"/>
              </a:ext>
            </a:extLst>
          </p:cNvPr>
          <p:cNvSpPr/>
          <p:nvPr/>
        </p:nvSpPr>
        <p:spPr>
          <a:xfrm>
            <a:off x="6383338" y="4221000"/>
            <a:ext cx="2592662" cy="13130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515D7-FB6E-4787-BFF5-F0689809E7C3}"/>
              </a:ext>
            </a:extLst>
          </p:cNvPr>
          <p:cNvSpPr txBox="1"/>
          <p:nvPr/>
        </p:nvSpPr>
        <p:spPr>
          <a:xfrm>
            <a:off x="6317343" y="1578612"/>
            <a:ext cx="5243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Koordinatsystem i ro, ingen strømning utenom bølgebevegelsen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233FC3-9A7B-41C7-AF10-9BAE2F4F85C5}"/>
              </a:ext>
            </a:extLst>
          </p:cNvPr>
          <p:cNvSpPr txBox="1"/>
          <p:nvPr/>
        </p:nvSpPr>
        <p:spPr>
          <a:xfrm>
            <a:off x="7427212" y="6030270"/>
            <a:ext cx="30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Koordinatsystem som følger bølgen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65294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Utledning av bølgehastigheten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i en kanal – 3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𝛥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𝛥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𝛥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i="1" dirty="0"/>
              </a:p>
              <a:p>
                <a:r>
                  <a:rPr lang="nb-NO" dirty="0"/>
                  <a:t>Leddet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nb-NO" dirty="0"/>
                  <a:t> forekommer på hver side og elimineres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800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nb-NO" sz="1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𝛥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8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1800" i="1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er en faktor på hver side og elimineres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Ettersom faktoren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 nå er eliminert kan vi la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nb-NO" dirty="0"/>
                  <a:t> og få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𝑔𝑦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41" r="-119" b="-145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16612"/>
            <a:ext cx="5111750" cy="388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06FE5F-8B8F-465E-A245-A7B2ED39FE86}"/>
              </a:ext>
            </a:extLst>
          </p:cNvPr>
          <p:cNvSpPr/>
          <p:nvPr/>
        </p:nvSpPr>
        <p:spPr>
          <a:xfrm>
            <a:off x="6383338" y="4221000"/>
            <a:ext cx="2592662" cy="13130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7EC73A-B2E1-4866-A30E-6710F172579E}"/>
              </a:ext>
            </a:extLst>
          </p:cNvPr>
          <p:cNvSpPr txBox="1"/>
          <p:nvPr/>
        </p:nvSpPr>
        <p:spPr>
          <a:xfrm>
            <a:off x="6317343" y="1578612"/>
            <a:ext cx="5243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Koordinatsystem i ro, ingen strømning utenom bølgebevegelsen</a:t>
            </a:r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5AC29C-2A2E-4CB3-86F8-9790FE3B52AE}"/>
              </a:ext>
            </a:extLst>
          </p:cNvPr>
          <p:cNvSpPr txBox="1"/>
          <p:nvPr/>
        </p:nvSpPr>
        <p:spPr>
          <a:xfrm>
            <a:off x="7427212" y="6030270"/>
            <a:ext cx="30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Koordinatsystem som følger bølgen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693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nb-NO" dirty="0"/>
                  <a:t>Utledning av bølgehastigheten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i en kanal – 4</a:t>
                </a:r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543" t="-19318" b="-40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Man får bølgehastigheten for tyngde-bølger i en grunn rektangulær kanal</a:t>
                </a:r>
              </a:p>
              <a:p>
                <a:endParaRPr lang="nb-NO" dirty="0"/>
              </a:p>
              <a:p>
                <a:r>
                  <a:rPr lang="nb-NO" dirty="0"/>
                  <a:t>Dette kan generaliseres til kanaler med vilkårlig tverrsnitt</a:t>
                </a:r>
              </a:p>
              <a:p>
                <a:r>
                  <a:rPr lang="nb-NO" dirty="0"/>
                  <a:t>Vi antok stille vann i utledningen, men hastigheten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dirty="0"/>
                  <a:t> skal tolkes som relativ til en eventuell strømningshastighet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nb-NO" dirty="0"/>
                  <a:t> i kanalen (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±</m:t>
                    </m:r>
                  </m:oMath>
                </a14:m>
                <a:r>
                  <a:rPr lang="nb-NO" dirty="0"/>
                  <a:t> fordi bølger kan gå to veier)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abs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=±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rel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=±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369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016612"/>
            <a:ext cx="5111750" cy="388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/>
              <p:nvPr/>
            </p:nvSpPr>
            <p:spPr>
              <a:xfrm>
                <a:off x="2626680" y="2681257"/>
                <a:ext cx="1080000" cy="370358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𝑔𝑦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680" y="2681257"/>
                <a:ext cx="1080000" cy="370358"/>
              </a:xfrm>
              <a:prstGeom prst="rect">
                <a:avLst/>
              </a:prstGeom>
              <a:blipFill>
                <a:blip r:embed="rId5"/>
                <a:stretch>
                  <a:fillRect b="-3077"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/>
              <p:nvPr/>
            </p:nvSpPr>
            <p:spPr>
              <a:xfrm>
                <a:off x="3539200" y="3532254"/>
                <a:ext cx="1224250" cy="427746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ABAD274-08F7-4F12-8B93-785C15AE33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200" y="3532254"/>
                <a:ext cx="1224250" cy="4277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6A46D4E1-6A86-4712-A513-6E60829B06C6}"/>
              </a:ext>
            </a:extLst>
          </p:cNvPr>
          <p:cNvSpPr/>
          <p:nvPr/>
        </p:nvSpPr>
        <p:spPr>
          <a:xfrm>
            <a:off x="6383338" y="4221000"/>
            <a:ext cx="2592662" cy="13130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C7EC2F-65A3-48C0-96C3-1571D3C145F0}"/>
              </a:ext>
            </a:extLst>
          </p:cNvPr>
          <p:cNvSpPr txBox="1"/>
          <p:nvPr/>
        </p:nvSpPr>
        <p:spPr>
          <a:xfrm>
            <a:off x="6317343" y="1578612"/>
            <a:ext cx="5243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Koordinatsystem i ro, ingen strømning utenom bølgebevegelsen</a:t>
            </a: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5D4EF0-173F-409F-8A1F-F3AE8BE21338}"/>
              </a:ext>
            </a:extLst>
          </p:cNvPr>
          <p:cNvSpPr txBox="1"/>
          <p:nvPr/>
        </p:nvSpPr>
        <p:spPr>
          <a:xfrm>
            <a:off x="7427212" y="6030270"/>
            <a:ext cx="30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Koordinatsystem som følger bølgen</a:t>
            </a:r>
            <a:endParaRPr lang="en-US" sz="1400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43640B9-AE61-45D6-B211-26DCC5EC5AFC}"/>
              </a:ext>
            </a:extLst>
          </p:cNvPr>
          <p:cNvCxnSpPr/>
          <p:nvPr/>
        </p:nvCxnSpPr>
        <p:spPr>
          <a:xfrm>
            <a:off x="1560788" y="6324558"/>
            <a:ext cx="108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11630DE-F787-43B8-990B-2C5807305034}"/>
              </a:ext>
            </a:extLst>
          </p:cNvPr>
          <p:cNvCxnSpPr>
            <a:cxnSpLocks/>
          </p:cNvCxnSpPr>
          <p:nvPr/>
        </p:nvCxnSpPr>
        <p:spPr>
          <a:xfrm>
            <a:off x="1560788" y="6120000"/>
            <a:ext cx="36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B5112CE-A789-4AE8-B653-D99D9A2FE1ED}"/>
                  </a:ext>
                </a:extLst>
              </p:cNvPr>
              <p:cNvSpPr/>
              <p:nvPr/>
            </p:nvSpPr>
            <p:spPr>
              <a:xfrm>
                <a:off x="1200113" y="6186058"/>
                <a:ext cx="28800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B5112CE-A789-4AE8-B653-D99D9A2FE1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113" y="6186058"/>
                <a:ext cx="288000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6D0DB-0423-4409-A3AD-01BE9EC1ABD0}"/>
                  </a:ext>
                </a:extLst>
              </p:cNvPr>
              <p:cNvSpPr/>
              <p:nvPr/>
            </p:nvSpPr>
            <p:spPr>
              <a:xfrm>
                <a:off x="1200113" y="5970058"/>
                <a:ext cx="28800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676D0DB-0423-4409-A3AD-01BE9EC1AB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113" y="5970058"/>
                <a:ext cx="288000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3D130B7-A990-45B2-9D5D-3646F7F98156}"/>
              </a:ext>
            </a:extLst>
          </p:cNvPr>
          <p:cNvCxnSpPr>
            <a:cxnSpLocks/>
          </p:cNvCxnSpPr>
          <p:nvPr/>
        </p:nvCxnSpPr>
        <p:spPr>
          <a:xfrm>
            <a:off x="1560788" y="6567865"/>
            <a:ext cx="144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BBE6154-5FC7-4ED7-875B-9167072F5F27}"/>
                  </a:ext>
                </a:extLst>
              </p:cNvPr>
              <p:cNvSpPr/>
              <p:nvPr/>
            </p:nvSpPr>
            <p:spPr>
              <a:xfrm>
                <a:off x="467412" y="6429365"/>
                <a:ext cx="1093376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abs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BBE6154-5FC7-4ED7-875B-9167072F5F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12" y="6429365"/>
                <a:ext cx="1093376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440770C-83D3-4092-885C-FF4A1A2F4AC3}"/>
              </a:ext>
            </a:extLst>
          </p:cNvPr>
          <p:cNvCxnSpPr/>
          <p:nvPr/>
        </p:nvCxnSpPr>
        <p:spPr>
          <a:xfrm>
            <a:off x="4537025" y="6303432"/>
            <a:ext cx="108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9449842-D14E-4562-B178-C85CEAD290F3}"/>
              </a:ext>
            </a:extLst>
          </p:cNvPr>
          <p:cNvCxnSpPr>
            <a:cxnSpLocks/>
          </p:cNvCxnSpPr>
          <p:nvPr/>
        </p:nvCxnSpPr>
        <p:spPr>
          <a:xfrm>
            <a:off x="4537025" y="6098874"/>
            <a:ext cx="360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B8AF910-D24C-4079-972D-669F1BF8E4BF}"/>
                  </a:ext>
                </a:extLst>
              </p:cNvPr>
              <p:cNvSpPr/>
              <p:nvPr/>
            </p:nvSpPr>
            <p:spPr>
              <a:xfrm>
                <a:off x="4176350" y="6164932"/>
                <a:ext cx="28800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B8AF910-D24C-4079-972D-669F1BF8E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50" y="6164932"/>
                <a:ext cx="288000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5E7A92B-F600-4E92-8EDA-ACB357D547FC}"/>
                  </a:ext>
                </a:extLst>
              </p:cNvPr>
              <p:cNvSpPr/>
              <p:nvPr/>
            </p:nvSpPr>
            <p:spPr>
              <a:xfrm>
                <a:off x="4068688" y="5949605"/>
                <a:ext cx="288000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F5E7A92B-F600-4E92-8EDA-ACB357D54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8688" y="5949605"/>
                <a:ext cx="288000" cy="276999"/>
              </a:xfrm>
              <a:prstGeom prst="rect">
                <a:avLst/>
              </a:prstGeom>
              <a:blipFill>
                <a:blip r:embed="rId11"/>
                <a:stretch>
                  <a:fillRect r="-104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ACF2074-126E-4CBA-A723-5C3E225BA3CB}"/>
              </a:ext>
            </a:extLst>
          </p:cNvPr>
          <p:cNvCxnSpPr>
            <a:cxnSpLocks/>
          </p:cNvCxnSpPr>
          <p:nvPr/>
        </p:nvCxnSpPr>
        <p:spPr>
          <a:xfrm>
            <a:off x="4537025" y="6546739"/>
            <a:ext cx="69576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432CAA-51FA-43B4-B535-BC2510684FED}"/>
                  </a:ext>
                </a:extLst>
              </p:cNvPr>
              <p:cNvSpPr/>
              <p:nvPr/>
            </p:nvSpPr>
            <p:spPr>
              <a:xfrm>
                <a:off x="3355657" y="6425085"/>
                <a:ext cx="118136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abs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432CAA-51FA-43B4-B535-BC2510684F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5657" y="6425085"/>
                <a:ext cx="1181368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582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tolkning av kritisk 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Froude-tallet:</a:t>
                </a:r>
              </a:p>
              <a:p>
                <a:pPr marL="0" indent="0">
                  <a:buNone/>
                </a:pPr>
                <a:endParaRPr lang="nb-NO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nb-NO" b="0" i="0" dirty="0">
                  <a:latin typeface="Cambria Math" panose="02040503050406030204" pitchFamily="18" charset="0"/>
                </a:endParaRPr>
              </a:p>
              <a:p>
                <a:endParaRPr lang="nb-NO" dirty="0"/>
              </a:p>
              <a:p>
                <a:r>
                  <a:rPr lang="nb-NO" dirty="0"/>
                  <a:t>Nevneren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</m:e>
                    </m:rad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nb-NO" b="0" i="0" dirty="0">
                    <a:latin typeface="Cambria Math" panose="02040503050406030204" pitchFamily="18" charset="0"/>
                  </a:rPr>
                  <a:t> </a:t>
                </a:r>
                <a:r>
                  <a:rPr lang="nb-NO" dirty="0"/>
                  <a:t>er altså bølge-hastigheten for tyngdebølger i en kanal</a:t>
                </a:r>
              </a:p>
              <a:p>
                <a:r>
                  <a:rPr lang="nb-NO" dirty="0"/>
                  <a:t>Nøkkelen til å forstå kanalstrømning!</a:t>
                </a:r>
              </a:p>
              <a:p>
                <a:r>
                  <a:rPr lang="nb-NO" dirty="0"/>
                  <a:t>Hva er forholdet mellom strømnings-hastighet og bølgehastighet og hvilken effekt får det i kanalen?</a:t>
                </a:r>
              </a:p>
            </p:txBody>
          </p:sp>
        </mc:Choice>
        <mc:Fallback xmlns="">
          <p:sp>
            <p:nvSpPr>
              <p:cNvPr id="4" name="Plassholder for innhold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145" b="-3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 5">
                <a:extLst>
                  <a:ext uri="{FF2B5EF4-FFF2-40B4-BE49-F238E27FC236}">
                    <a16:creationId xmlns:a16="http://schemas.microsoft.com/office/drawing/2014/main" id="{13EC4B49-EE6E-4947-B5BD-7E3F8B1644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0370615"/>
                  </p:ext>
                </p:extLst>
              </p:nvPr>
            </p:nvGraphicFramePr>
            <p:xfrm>
              <a:off x="7095055" y="1637761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&gt;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 5">
                <a:extLst>
                  <a:ext uri="{FF2B5EF4-FFF2-40B4-BE49-F238E27FC236}">
                    <a16:creationId xmlns:a16="http://schemas.microsoft.com/office/drawing/2014/main" id="{13EC4B49-EE6E-4947-B5BD-7E3F8B16446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0370615"/>
                  </p:ext>
                </p:extLst>
              </p:nvPr>
            </p:nvGraphicFramePr>
            <p:xfrm>
              <a:off x="7095055" y="1637761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385" t="-108197" r="-153077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66242" t="-108197" r="-153503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76371" t="-108197" r="-1688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385" t="-208197" r="-153077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66242" t="-208197" r="-153503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76371" t="-208197" r="-1688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385" t="-308197" r="-153077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66242" t="-308197" r="-15350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76371" t="-308197" r="-1688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E8CAE07-3110-4DE1-8CF8-CEF4BAB43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4581000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D3E463-DC8E-40DD-B556-E53F57C4FFD4}"/>
              </a:ext>
            </a:extLst>
          </p:cNvPr>
          <p:cNvSpPr txBox="1"/>
          <p:nvPr/>
        </p:nvSpPr>
        <p:spPr>
          <a:xfrm>
            <a:off x="6672000" y="3568620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8576AA-7047-4D43-9485-C6E649C6017A}"/>
              </a:ext>
            </a:extLst>
          </p:cNvPr>
          <p:cNvSpPr txBox="1"/>
          <p:nvPr/>
        </p:nvSpPr>
        <p:spPr>
          <a:xfrm>
            <a:off x="9683739" y="3568620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B2DA7F5-F598-4914-AE19-A9CA986E95B3}"/>
              </a:ext>
            </a:extLst>
          </p:cNvPr>
          <p:cNvCxnSpPr>
            <a:stCxn id="3" idx="2"/>
          </p:cNvCxnSpPr>
          <p:nvPr/>
        </p:nvCxnSpPr>
        <p:spPr>
          <a:xfrm>
            <a:off x="7752000" y="4091840"/>
            <a:ext cx="0" cy="48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016F726-1F4D-4853-805E-35DB7795AA12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10763739" y="4091840"/>
            <a:ext cx="10304" cy="844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94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tolkning av kritisk 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Underkritisk strømning: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Fr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nb-NO" dirty="0"/>
                  <a:t> og strømningshastighet er mindre enn bølgehastighet,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Bølger kan forplante seg både medstrøms og motstrøms</a:t>
                </a:r>
              </a:p>
              <a:p>
                <a:r>
                  <a:rPr lang="nb-NO" dirty="0"/>
                  <a:t>Overkritisk strømning: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Fr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nb-NO" dirty="0"/>
                  <a:t> og strømningshastighet er større enn bølgehastighet,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Bølger blir revet med strømmen og forplanter seg ikke motstrøms</a:t>
                </a:r>
              </a:p>
            </p:txBody>
          </p:sp>
        </mc:Choice>
        <mc:Fallback xmlns="">
          <p:sp>
            <p:nvSpPr>
              <p:cNvPr id="4" name="Plassholder for innhold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238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008ED7B3-6D3C-477E-B737-56935AB4D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739" y="2788360"/>
            <a:ext cx="4248000" cy="373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 5">
                <a:extLst>
                  <a:ext uri="{FF2B5EF4-FFF2-40B4-BE49-F238E27FC236}">
                    <a16:creationId xmlns:a16="http://schemas.microsoft.com/office/drawing/2014/main" id="{A7D34024-3439-478B-804C-372918F7213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6197365"/>
                  </p:ext>
                </p:extLst>
              </p:nvPr>
            </p:nvGraphicFramePr>
            <p:xfrm>
              <a:off x="7401600" y="1125000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&gt;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 5">
                <a:extLst>
                  <a:ext uri="{FF2B5EF4-FFF2-40B4-BE49-F238E27FC236}">
                    <a16:creationId xmlns:a16="http://schemas.microsoft.com/office/drawing/2014/main" id="{A7D34024-3439-478B-804C-372918F7213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86197365"/>
                  </p:ext>
                </p:extLst>
              </p:nvPr>
            </p:nvGraphicFramePr>
            <p:xfrm>
              <a:off x="7401600" y="1125000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386" t="-108197" r="-153668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164557" t="-108197" r="-151899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177119" t="-108197" r="-1695" b="-2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386" t="-208197" r="-153668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164557" t="-208197" r="-151899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177119" t="-208197" r="-1695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386" t="-308197" r="-153668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164557" t="-308197" r="-151899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4"/>
                          <a:stretch>
                            <a:fillRect l="-177119" t="-308197" r="-1695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D81AD83-CF3F-4E6C-8E2B-DE0524C927E2}"/>
              </a:ext>
            </a:extLst>
          </p:cNvPr>
          <p:cNvSpPr txBox="1"/>
          <p:nvPr/>
        </p:nvSpPr>
        <p:spPr>
          <a:xfrm>
            <a:off x="10907739" y="4869000"/>
            <a:ext cx="1152000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Finnemore</a:t>
            </a:r>
            <a:r>
              <a:rPr lang="nb-NO" sz="1050" dirty="0"/>
              <a:t> &amp; </a:t>
            </a:r>
            <a:r>
              <a:rPr lang="nb-NO" sz="1050" dirty="0" err="1"/>
              <a:t>Franzini</a:t>
            </a:r>
            <a:r>
              <a:rPr lang="nb-NO" sz="1050" dirty="0"/>
              <a:t> (2002)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56881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tolkning av kritisk strømning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Bølger er strømningens måte å «kommunisere forstyrrelser på» oppstrøms og nedstrøms i kanalen</a:t>
            </a:r>
          </a:p>
          <a:p>
            <a:r>
              <a:rPr lang="nb-NO" dirty="0"/>
              <a:t>Bølgehastigheten er signalhastigheten til kommunikasjonen</a:t>
            </a:r>
          </a:p>
          <a:p>
            <a:r>
              <a:rPr lang="nb-NO" dirty="0"/>
              <a:t>Underkritisk strømning</a:t>
            </a:r>
          </a:p>
          <a:p>
            <a:pPr lvl="1"/>
            <a:r>
              <a:rPr lang="nb-NO" dirty="0"/>
              <a:t>Kommunikasjonen går begge veier, oppstrøms og nedstrøms</a:t>
            </a:r>
          </a:p>
          <a:p>
            <a:r>
              <a:rPr lang="nb-NO" dirty="0"/>
              <a:t>Overkritisk strømning:</a:t>
            </a:r>
          </a:p>
          <a:p>
            <a:pPr lvl="1"/>
            <a:r>
              <a:rPr lang="nb-NO" dirty="0"/>
              <a:t>Kommunikasjonen går kun én vei, nedstrøms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 5">
                <a:extLst>
                  <a:ext uri="{FF2B5EF4-FFF2-40B4-BE49-F238E27FC236}">
                    <a16:creationId xmlns:a16="http://schemas.microsoft.com/office/drawing/2014/main" id="{13EC4B49-EE6E-4947-B5BD-7E3F8B16446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95055" y="1637761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&gt;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 5">
                <a:extLst>
                  <a:ext uri="{FF2B5EF4-FFF2-40B4-BE49-F238E27FC236}">
                    <a16:creationId xmlns:a16="http://schemas.microsoft.com/office/drawing/2014/main" id="{13EC4B49-EE6E-4947-B5BD-7E3F8B16446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95055" y="1637761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385" t="-108197" r="-153077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66242" t="-108197" r="-153503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76371" t="-108197" r="-1688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385" t="-208197" r="-153077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66242" t="-208197" r="-153503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76371" t="-208197" r="-1688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385" t="-308197" r="-153077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66242" t="-308197" r="-15350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76371" t="-308197" r="-1688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E8CAE07-3110-4DE1-8CF8-CEF4BAB43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4581000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2D3E463-DC8E-40DD-B556-E53F57C4FFD4}"/>
              </a:ext>
            </a:extLst>
          </p:cNvPr>
          <p:cNvSpPr txBox="1"/>
          <p:nvPr/>
        </p:nvSpPr>
        <p:spPr>
          <a:xfrm>
            <a:off x="6672000" y="3568620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8576AA-7047-4D43-9485-C6E649C6017A}"/>
              </a:ext>
            </a:extLst>
          </p:cNvPr>
          <p:cNvSpPr txBox="1"/>
          <p:nvPr/>
        </p:nvSpPr>
        <p:spPr>
          <a:xfrm>
            <a:off x="9683739" y="3568620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B2DA7F5-F598-4914-AE19-A9CA986E95B3}"/>
              </a:ext>
            </a:extLst>
          </p:cNvPr>
          <p:cNvCxnSpPr>
            <a:stCxn id="3" idx="2"/>
          </p:cNvCxnSpPr>
          <p:nvPr/>
        </p:nvCxnSpPr>
        <p:spPr>
          <a:xfrm>
            <a:off x="7752000" y="4091840"/>
            <a:ext cx="0" cy="48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016F726-1F4D-4853-805E-35DB7795AA12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10763739" y="4091840"/>
            <a:ext cx="10304" cy="844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7C0C1A1-509A-4942-BD30-795927F2822B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8637116" y="5301001"/>
            <a:ext cx="914884" cy="965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A1FDED-5EE0-422A-8DAE-7B4C269A0508}"/>
              </a:ext>
            </a:extLst>
          </p:cNvPr>
          <p:cNvSpPr txBox="1"/>
          <p:nvPr/>
        </p:nvSpPr>
        <p:spPr>
          <a:xfrm>
            <a:off x="7125118" y="6266179"/>
            <a:ext cx="3023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Dette tverrsnittet er en sperre for kommunikasjon i oppstrøms retning</a:t>
            </a:r>
          </a:p>
        </p:txBody>
      </p:sp>
    </p:spTree>
    <p:extLst>
      <p:ext uri="{BB962C8B-B14F-4D97-AF65-F5344CB8AC3E}">
        <p14:creationId xmlns:p14="http://schemas.microsoft.com/office/powerpoint/2010/main" val="294917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Fysisk tolkning av kritisk 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Plassholder for innhold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nb-NO" sz="2000" dirty="0"/>
                  <a:t>De to viktigste dimensjonsløse tallene i TPS200 med tolkninger (mer om dette i dimensjonsanalysen senere)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2000" dirty="0"/>
                  <a:t>Reynoldstallet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b="0" i="0" smtClean="0">
                        <a:latin typeface="Cambria Math" panose="02040503050406030204" pitchFamily="18" charset="0"/>
                      </a:rPr>
                      <m:t>Re</m:t>
                    </m:r>
                  </m:oMath>
                </a14:m>
                <a:r>
                  <a:rPr lang="nb-NO" sz="2000" dirty="0"/>
                  <a:t> (nesten alltid viktig): Forholdet mellom treghetskrefter og viskøse krefter i strømningen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2000" dirty="0" err="1"/>
                  <a:t>Froude</a:t>
                </a:r>
                <a:r>
                  <a:rPr lang="nb-NO" sz="2000" dirty="0"/>
                  <a:t>-tallet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2000" i="0" dirty="0" smtClean="0"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sty m:val="p"/>
                      </m:rPr>
                      <a:rPr lang="nb-NO" sz="2000" i="0" dirty="0">
                        <a:latin typeface="Cambria Math" panose="02040503050406030204" pitchFamily="18" charset="0"/>
                      </a:rPr>
                      <m:t>r</m:t>
                    </m:r>
                  </m:oMath>
                </a14:m>
                <a:r>
                  <a:rPr lang="nb-NO" sz="2000" dirty="0"/>
                  <a:t> (viktig når strømningen har en fri overflate): Forholdet mellom treghetskrefter og tyngdekraften i strømningen (egentlig roten av forholdet)</a:t>
                </a:r>
              </a:p>
              <a:p>
                <a:pPr>
                  <a:lnSpc>
                    <a:spcPct val="100000"/>
                  </a:lnSpc>
                </a:pPr>
                <a:r>
                  <a:rPr lang="nb-NO" sz="2000" dirty="0"/>
                  <a:t>«Treghetskrefter»: Kreftene som skal til for å endre retning eller fart til strømningen (øker med tetthet og hastighet)</a:t>
                </a:r>
              </a:p>
            </p:txBody>
          </p:sp>
        </mc:Choice>
        <mc:Fallback xmlns="">
          <p:sp>
            <p:nvSpPr>
              <p:cNvPr id="4" name="Plassholder for innhold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861" t="-1693" r="-3337" b="-1311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l 5">
                <a:extLst>
                  <a:ext uri="{FF2B5EF4-FFF2-40B4-BE49-F238E27FC236}">
                    <a16:creationId xmlns:a16="http://schemas.microsoft.com/office/drawing/2014/main" id="{B1BF64CE-2F80-4EB5-A8E4-BF3CD9CB2CA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95055" y="1637761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&gt;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l 5">
                <a:extLst>
                  <a:ext uri="{FF2B5EF4-FFF2-40B4-BE49-F238E27FC236}">
                    <a16:creationId xmlns:a16="http://schemas.microsoft.com/office/drawing/2014/main" id="{B1BF64CE-2F80-4EB5-A8E4-BF3CD9CB2CA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095055" y="1637761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385" t="-108197" r="-153077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66242" t="-108197" r="-153503" b="-2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76371" t="-108197" r="-1688" b="-2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385" t="-208197" r="-153077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66242" t="-208197" r="-153503" b="-10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76371" t="-208197" r="-1688" b="-10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385" t="-308197" r="-153077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66242" t="-308197" r="-153503" b="-49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3"/>
                          <a:stretch>
                            <a:fillRect l="-176371" t="-308197" r="-1688" b="-49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F2B2E197-3812-416D-9D48-1E82C6730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4581000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4E47019-007A-4AF6-B970-1C82F91AF44E}"/>
              </a:ext>
            </a:extLst>
          </p:cNvPr>
          <p:cNvSpPr txBox="1"/>
          <p:nvPr/>
        </p:nvSpPr>
        <p:spPr>
          <a:xfrm>
            <a:off x="6672000" y="3568620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3C97F7-363E-40A1-8AAC-FC3744CDA926}"/>
              </a:ext>
            </a:extLst>
          </p:cNvPr>
          <p:cNvSpPr txBox="1"/>
          <p:nvPr/>
        </p:nvSpPr>
        <p:spPr>
          <a:xfrm>
            <a:off x="9683739" y="3568620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E8727A-9290-4F02-B23B-17E7AE9C9739}"/>
              </a:ext>
            </a:extLst>
          </p:cNvPr>
          <p:cNvCxnSpPr>
            <a:stCxn id="15" idx="2"/>
          </p:cNvCxnSpPr>
          <p:nvPr/>
        </p:nvCxnSpPr>
        <p:spPr>
          <a:xfrm>
            <a:off x="7752000" y="4091840"/>
            <a:ext cx="0" cy="48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97A4FD7-C591-45A2-BAB8-FFB3AADD3797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10763739" y="4091840"/>
            <a:ext cx="10304" cy="844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69E0A2-74F4-41E8-A450-A00B992BCA3F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8637116" y="5301001"/>
            <a:ext cx="914884" cy="9651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D322707-24BF-4116-AC7F-B54DB09D4712}"/>
              </a:ext>
            </a:extLst>
          </p:cNvPr>
          <p:cNvSpPr txBox="1"/>
          <p:nvPr/>
        </p:nvSpPr>
        <p:spPr>
          <a:xfrm>
            <a:off x="7125118" y="6266179"/>
            <a:ext cx="3023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Dette tverrsnittet er en sperre for kommunikasjon i oppstrøms retning</a:t>
            </a:r>
          </a:p>
        </p:txBody>
      </p:sp>
    </p:spTree>
    <p:extLst>
      <p:ext uri="{BB962C8B-B14F-4D97-AF65-F5344CB8AC3E}">
        <p14:creationId xmlns:p14="http://schemas.microsoft.com/office/powerpoint/2010/main" val="45174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Eksempelet vårt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lassholder for innhold 5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Normaldybde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nb-NO" i="1">
                        <a:latin typeface="Cambria Math" panose="02040503050406030204" pitchFamily="18" charset="0"/>
                      </a:rPr>
                      <m:t>=0.897 </m:t>
                    </m:r>
                    <m:r>
                      <m:rPr>
                        <m:sty m:val="p"/>
                      </m:rPr>
                      <a:rPr lang="nb-NO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=4.00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=0.729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=2.67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=1.50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Kritisk dybde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=1.141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nb-NO" dirty="0"/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=2.96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=0.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895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=2.96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=1.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6" name="Plassholder for innhold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45000"/>
                <a:ext cx="5112000" cy="4320000"/>
              </a:xfrm>
              <a:blipFill>
                <a:blip r:embed="rId2"/>
                <a:stretch>
                  <a:fillRect l="-3099" t="-2119" b="-960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2D5618-83BB-4976-8594-E1F4AED26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729"/>
          <a:stretch/>
        </p:blipFill>
        <p:spPr bwMode="auto">
          <a:xfrm>
            <a:off x="6482441" y="2677793"/>
            <a:ext cx="5111750" cy="132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4B2E22A-1FB5-4050-9755-9B6E65D7C5BA}"/>
              </a:ext>
            </a:extLst>
          </p:cNvPr>
          <p:cNvCxnSpPr/>
          <p:nvPr/>
        </p:nvCxnSpPr>
        <p:spPr>
          <a:xfrm>
            <a:off x="8211103" y="4149005"/>
            <a:ext cx="1656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/>
              <p:nvPr/>
            </p:nvSpPr>
            <p:spPr>
              <a:xfrm>
                <a:off x="8571103" y="4149005"/>
                <a:ext cx="105214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=6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68E4895-52B1-4D50-92CC-F1E25449D2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1103" y="4149005"/>
                <a:ext cx="105214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8222D44-5E9A-48BE-A9D1-C2E891CD1F4D}"/>
                  </a:ext>
                </a:extLst>
              </p:cNvPr>
              <p:cNvSpPr/>
              <p:nvPr/>
            </p:nvSpPr>
            <p:spPr>
              <a:xfrm>
                <a:off x="8064652" y="444851"/>
                <a:ext cx="1947328" cy="18935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nb-NO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  <a:p>
                <a:endParaRPr lang="nb-NO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Fr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rad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nb-NO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8222D44-5E9A-48BE-A9D1-C2E891CD1F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4652" y="444851"/>
                <a:ext cx="1947328" cy="18935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ell 5">
                <a:extLst>
                  <a:ext uri="{FF2B5EF4-FFF2-40B4-BE49-F238E27FC236}">
                    <a16:creationId xmlns:a16="http://schemas.microsoft.com/office/drawing/2014/main" id="{6CB89717-9894-4ED3-B4F6-2A76FF02FD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265001"/>
                  </p:ext>
                </p:extLst>
              </p:nvPr>
            </p:nvGraphicFramePr>
            <p:xfrm>
              <a:off x="7095055" y="4941000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i="0" dirty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i="1" dirty="0" smtClean="0">
                                    <a:latin typeface="Cambria Math" panose="02040503050406030204" pitchFamily="18" charset="0"/>
                                  </a:rPr>
                                  <m:t> &gt; 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ell 5">
                <a:extLst>
                  <a:ext uri="{FF2B5EF4-FFF2-40B4-BE49-F238E27FC236}">
                    <a16:creationId xmlns:a16="http://schemas.microsoft.com/office/drawing/2014/main" id="{6CB89717-9894-4ED3-B4F6-2A76FF02FD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3265001"/>
                  </p:ext>
                </p:extLst>
              </p:nvPr>
            </p:nvGraphicFramePr>
            <p:xfrm>
              <a:off x="7095055" y="4941000"/>
              <a:ext cx="3977640" cy="1483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79880">
                      <a:extLst>
                        <a:ext uri="{9D8B030D-6E8A-4147-A177-3AD203B41FA5}">
                          <a16:colId xmlns:a16="http://schemas.microsoft.com/office/drawing/2014/main" val="1710321611"/>
                        </a:ext>
                      </a:extLst>
                    </a:gridCol>
                    <a:gridCol w="957580">
                      <a:extLst>
                        <a:ext uri="{9D8B030D-6E8A-4147-A177-3AD203B41FA5}">
                          <a16:colId xmlns:a16="http://schemas.microsoft.com/office/drawing/2014/main" val="3985976285"/>
                        </a:ext>
                      </a:extLst>
                    </a:gridCol>
                    <a:gridCol w="1440180">
                      <a:extLst>
                        <a:ext uri="{9D8B030D-6E8A-4147-A177-3AD203B41FA5}">
                          <a16:colId xmlns:a16="http://schemas.microsoft.com/office/drawing/2014/main" val="24160022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820021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385" t="-108197" r="-153077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166242" t="-108197" r="-153503" b="-2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176371" t="-108197" r="-1688" b="-2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511675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385" t="-208197" r="-153077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166242" t="-208197" r="-153503" b="-10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176371" t="-208197" r="-1688" b="-10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231553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385" t="-308197" r="-153077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166242" t="-308197" r="-153503" b="-3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6"/>
                          <a:stretch>
                            <a:fillRect l="-176371" t="-308197" r="-1688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12057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0A9D888-81B1-4E51-873F-981C4F5B2461}"/>
                  </a:ext>
                </a:extLst>
              </p:cNvPr>
              <p:cNvSpPr/>
              <p:nvPr/>
            </p:nvSpPr>
            <p:spPr>
              <a:xfrm>
                <a:off x="5820261" y="912707"/>
                <a:ext cx="211200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0A9D888-81B1-4E51-873F-981C4F5B24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0261" y="912707"/>
                <a:ext cx="2112000" cy="646331"/>
              </a:xfrm>
              <a:prstGeom prst="rect">
                <a:avLst/>
              </a:prstGeom>
              <a:blipFill>
                <a:blip r:embed="rId7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B44816C-8024-4FBD-B200-5C94D718F195}"/>
              </a:ext>
            </a:extLst>
          </p:cNvPr>
          <p:cNvCxnSpPr>
            <a:cxnSpLocks/>
          </p:cNvCxnSpPr>
          <p:nvPr/>
        </p:nvCxnSpPr>
        <p:spPr>
          <a:xfrm>
            <a:off x="7418441" y="2848508"/>
            <a:ext cx="31680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C521708-5E7D-4762-98ED-8C2B3414B8E8}"/>
                  </a:ext>
                </a:extLst>
              </p:cNvPr>
              <p:cNvSpPr/>
              <p:nvPr/>
            </p:nvSpPr>
            <p:spPr>
              <a:xfrm>
                <a:off x="8852121" y="2493126"/>
                <a:ext cx="37238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C521708-5E7D-4762-98ED-8C2B3414B8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2121" y="2493126"/>
                <a:ext cx="37238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DF59382-80B2-4FEF-9FB2-62B8E24D3AEC}"/>
              </a:ext>
            </a:extLst>
          </p:cNvPr>
          <p:cNvSpPr/>
          <p:nvPr/>
        </p:nvSpPr>
        <p:spPr>
          <a:xfrm>
            <a:off x="4119724" y="3661042"/>
            <a:ext cx="474235" cy="2358188"/>
          </a:xfrm>
          <a:custGeom>
            <a:avLst/>
            <a:gdLst>
              <a:gd name="connsiteX0" fmla="*/ 104274 w 370426"/>
              <a:gd name="connsiteY0" fmla="*/ 0 h 2229852"/>
              <a:gd name="connsiteX1" fmla="*/ 368969 w 370426"/>
              <a:gd name="connsiteY1" fmla="*/ 970547 h 2229852"/>
              <a:gd name="connsiteX2" fmla="*/ 0 w 370426"/>
              <a:gd name="connsiteY2" fmla="*/ 2229852 h 2229852"/>
              <a:gd name="connsiteX0" fmla="*/ 0 w 457854"/>
              <a:gd name="connsiteY0" fmla="*/ 0 h 2213810"/>
              <a:gd name="connsiteX1" fmla="*/ 457200 w 457854"/>
              <a:gd name="connsiteY1" fmla="*/ 954505 h 2213810"/>
              <a:gd name="connsiteX2" fmla="*/ 88231 w 457854"/>
              <a:gd name="connsiteY2" fmla="*/ 2213810 h 2213810"/>
              <a:gd name="connsiteX0" fmla="*/ 0 w 458192"/>
              <a:gd name="connsiteY0" fmla="*/ 0 h 2213810"/>
              <a:gd name="connsiteX1" fmla="*/ 457200 w 458192"/>
              <a:gd name="connsiteY1" fmla="*/ 954505 h 2213810"/>
              <a:gd name="connsiteX2" fmla="*/ 88231 w 458192"/>
              <a:gd name="connsiteY2" fmla="*/ 2213810 h 2213810"/>
              <a:gd name="connsiteX0" fmla="*/ 16043 w 474235"/>
              <a:gd name="connsiteY0" fmla="*/ 0 h 2358188"/>
              <a:gd name="connsiteX1" fmla="*/ 473243 w 474235"/>
              <a:gd name="connsiteY1" fmla="*/ 954505 h 2358188"/>
              <a:gd name="connsiteX2" fmla="*/ 0 w 474235"/>
              <a:gd name="connsiteY2" fmla="*/ 2358188 h 2358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4235" h="2358188">
                <a:moveTo>
                  <a:pt x="16043" y="0"/>
                </a:moveTo>
                <a:cubicBezTo>
                  <a:pt x="277396" y="243305"/>
                  <a:pt x="490622" y="582863"/>
                  <a:pt x="473243" y="954505"/>
                </a:cubicBezTo>
                <a:cubicBezTo>
                  <a:pt x="455864" y="1326147"/>
                  <a:pt x="175795" y="1914356"/>
                  <a:pt x="0" y="2358188"/>
                </a:cubicBezTo>
              </a:path>
            </a:pathLst>
          </a:custGeom>
          <a:noFill/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6FCE96A-3696-4626-A95B-F836F1B0C2F6}"/>
              </a:ext>
            </a:extLst>
          </p:cNvPr>
          <p:cNvSpPr txBox="1"/>
          <p:nvPr/>
        </p:nvSpPr>
        <p:spPr>
          <a:xfrm>
            <a:off x="4716261" y="4303179"/>
            <a:ext cx="224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Merk at bølgehastigheten avhenger av dybden</a:t>
            </a:r>
          </a:p>
        </p:txBody>
      </p:sp>
    </p:spTree>
    <p:extLst>
      <p:ext uri="{BB962C8B-B14F-4D97-AF65-F5344CB8AC3E}">
        <p14:creationId xmlns:p14="http://schemas.microsoft.com/office/powerpoint/2010/main" val="403419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Spesifikk energi og </a:t>
            </a:r>
            <a:r>
              <a:rPr lang="nb-NO" i="1" dirty="0"/>
              <a:t>akkurat</a:t>
            </a:r>
            <a:r>
              <a:rPr lang="nb-NO" dirty="0"/>
              <a:t> kritisk strømning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Plassholder for innhold 6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For </a:t>
                </a:r>
                <a:r>
                  <a:rPr lang="nb-NO" i="1" dirty="0"/>
                  <a:t>akkurat</a:t>
                </a:r>
                <a:r>
                  <a:rPr lang="nb-NO" dirty="0"/>
                  <a:t> kritisk strømning:</a:t>
                </a:r>
              </a:p>
              <a:p>
                <a:pPr lvl="1"/>
                <a:r>
                  <a:rPr lang="nb-NO" dirty="0"/>
                  <a:t>Små endringer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nb-NO" dirty="0"/>
                  <a:t> (pga. endring i bunnhøyde eller pga. tap, se energilikningen) gir stor endring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nb-NO" dirty="0"/>
              </a:p>
              <a:p>
                <a:pPr lvl="1"/>
                <a:endParaRPr lang="nb-NO" dirty="0"/>
              </a:p>
              <a:p>
                <a:pPr lvl="1"/>
                <a:r>
                  <a:rPr lang="nb-NO" dirty="0"/>
                  <a:t>Altså er </a:t>
                </a:r>
                <a:r>
                  <a:rPr lang="nb-NO" i="1" dirty="0"/>
                  <a:t>akkurat</a:t>
                </a:r>
                <a:r>
                  <a:rPr lang="nb-NO" dirty="0"/>
                  <a:t> kritisk strømning en ganske ustabil tilstand</a:t>
                </a:r>
              </a:p>
              <a:p>
                <a:pPr lvl="1"/>
                <a:r>
                  <a:rPr lang="nb-NO" dirty="0"/>
                  <a:t>Vanligere at strømningen «går gjennom» kritisk</a:t>
                </a:r>
              </a:p>
            </p:txBody>
          </p:sp>
        </mc:Choice>
        <mc:Fallback xmlns="">
          <p:sp>
            <p:nvSpPr>
              <p:cNvPr id="7" name="Plassholder for innhold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2" descr=" ">
            <a:extLst>
              <a:ext uri="{FF2B5EF4-FFF2-40B4-BE49-F238E27FC236}">
                <a16:creationId xmlns:a16="http://schemas.microsoft.com/office/drawing/2014/main" id="{6D261F44-9535-4DCB-9E83-CE09D253FD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38" r="4310" b="38387"/>
          <a:stretch/>
        </p:blipFill>
        <p:spPr bwMode="auto">
          <a:xfrm>
            <a:off x="7601623" y="5189570"/>
            <a:ext cx="3868411" cy="1588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E9FF4A7-8E38-4502-8CF3-71C06B87AE53}"/>
              </a:ext>
            </a:extLst>
          </p:cNvPr>
          <p:cNvCxnSpPr>
            <a:cxnSpLocks/>
          </p:cNvCxnSpPr>
          <p:nvPr/>
        </p:nvCxnSpPr>
        <p:spPr>
          <a:xfrm>
            <a:off x="11707563" y="1390667"/>
            <a:ext cx="0" cy="370948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3A1CC8C-F718-4085-B73C-4159FC315E0A}"/>
              </a:ext>
            </a:extLst>
          </p:cNvPr>
          <p:cNvSpPr txBox="1"/>
          <p:nvPr/>
        </p:nvSpPr>
        <p:spPr>
          <a:xfrm rot="5400000">
            <a:off x="11285451" y="2525259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Underkritisk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E04AAE-D3E8-4EB0-991D-912DA9F481D9}"/>
              </a:ext>
            </a:extLst>
          </p:cNvPr>
          <p:cNvSpPr txBox="1"/>
          <p:nvPr/>
        </p:nvSpPr>
        <p:spPr>
          <a:xfrm rot="5400000">
            <a:off x="11285451" y="4389740"/>
            <a:ext cx="115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FF0000"/>
                </a:solidFill>
              </a:rPr>
              <a:t>Overkritisk</a:t>
            </a:r>
          </a:p>
        </p:txBody>
      </p:sp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0D603CEA-DB44-4C21-8962-BB6156BA65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025" y="1557000"/>
            <a:ext cx="5111750" cy="339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7EEE52-9A68-41D5-931C-CE0E6AFE33B4}"/>
              </a:ext>
            </a:extLst>
          </p:cNvPr>
          <p:cNvCxnSpPr>
            <a:cxnSpLocks/>
          </p:cNvCxnSpPr>
          <p:nvPr/>
        </p:nvCxnSpPr>
        <p:spPr>
          <a:xfrm>
            <a:off x="5829948" y="3687147"/>
            <a:ext cx="6205525" cy="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887A85E-705D-412B-925D-B71D1B98E218}"/>
                  </a:ext>
                </a:extLst>
              </p:cNvPr>
              <p:cNvSpPr/>
              <p:nvPr/>
            </p:nvSpPr>
            <p:spPr>
              <a:xfrm>
                <a:off x="2224340" y="3502481"/>
                <a:ext cx="250658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9887A85E-705D-412B-925D-B71D1B98E2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4340" y="3502481"/>
                <a:ext cx="2506584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CCA8176B-5AAA-4147-A92C-6B51E78CFA65}"/>
              </a:ext>
            </a:extLst>
          </p:cNvPr>
          <p:cNvSpPr/>
          <p:nvPr/>
        </p:nvSpPr>
        <p:spPr>
          <a:xfrm>
            <a:off x="8832000" y="3245407"/>
            <a:ext cx="288000" cy="9035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E8A418-5815-4640-B289-2CD25BFBB30B}"/>
              </a:ext>
            </a:extLst>
          </p:cNvPr>
          <p:cNvSpPr txBox="1"/>
          <p:nvPr/>
        </p:nvSpPr>
        <p:spPr>
          <a:xfrm>
            <a:off x="6672000" y="5186759"/>
            <a:ext cx="79200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050" dirty="0" err="1"/>
              <a:t>Ponce</a:t>
            </a:r>
            <a:r>
              <a:rPr lang="nb-NO" sz="1050" dirty="0"/>
              <a:t>, V.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34406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Overgangen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underkritisk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overkritisk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Strømningen “går gjennom” kritisk på en pen og pyntelig måte</a:t>
            </a:r>
          </a:p>
          <a:p>
            <a:r>
              <a:rPr lang="nb-NO" dirty="0"/>
              <a:t>Typisk f.eks. når bunnhelningen øker, ved sluseporter, eller ved overløp og terskler</a:t>
            </a:r>
          </a:p>
          <a:p>
            <a:r>
              <a:rPr lang="nb-NO" dirty="0"/>
              <a:t>Tverrsnittet med kritisk dybde kalles et kontrolltverrsnitt</a:t>
            </a:r>
          </a:p>
          <a:p>
            <a:pPr lvl="1"/>
            <a:r>
              <a:rPr lang="nb-NO" dirty="0"/>
              <a:t>(Moderate) endringer i strømningen nedstrøms kontrolltverrsnittet forplanter seg ikke forbi dette snittet</a:t>
            </a:r>
          </a:p>
          <a:p>
            <a:pPr lvl="1"/>
            <a:r>
              <a:rPr lang="nb-NO" dirty="0"/>
              <a:t>Kontrolltverrsnittet </a:t>
            </a:r>
            <a:r>
              <a:rPr lang="nb-NO" i="1" dirty="0"/>
              <a:t>kontrollerer</a:t>
            </a:r>
            <a:r>
              <a:rPr lang="nb-NO" dirty="0"/>
              <a:t> strømningen i en viss forstand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BAC243F3-3CCC-413A-9F83-7A8059C99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925" y="2490675"/>
            <a:ext cx="5111750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A9C217-23D6-420C-8161-766F3E3D390E}"/>
              </a:ext>
            </a:extLst>
          </p:cNvPr>
          <p:cNvSpPr txBox="1"/>
          <p:nvPr/>
        </p:nvSpPr>
        <p:spPr>
          <a:xfrm>
            <a:off x="6528925" y="1478295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1FEDCE-A989-4B05-92F1-EBD2EA67DD1D}"/>
              </a:ext>
            </a:extLst>
          </p:cNvPr>
          <p:cNvSpPr txBox="1"/>
          <p:nvPr/>
        </p:nvSpPr>
        <p:spPr>
          <a:xfrm>
            <a:off x="9540664" y="1478295"/>
            <a:ext cx="216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Hvor går bølgene hvis vi kaster en stein her?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0BD7AF7-41BC-43D3-9007-F18BD1E2738E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7608925" y="2001515"/>
            <a:ext cx="0" cy="48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E7C7CF7-4168-4C77-999C-A51042168EB4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10620664" y="2001515"/>
            <a:ext cx="10304" cy="8447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6B36A92-05F8-4FB6-8771-C2A02295C992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8070146" y="3213000"/>
            <a:ext cx="1337854" cy="777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2D4CF4D-2C43-4D37-8027-626144F94A86}"/>
              </a:ext>
            </a:extLst>
          </p:cNvPr>
          <p:cNvSpPr txBox="1"/>
          <p:nvPr/>
        </p:nvSpPr>
        <p:spPr>
          <a:xfrm>
            <a:off x="6384925" y="3990620"/>
            <a:ext cx="3370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Dette </a:t>
            </a:r>
            <a:r>
              <a:rPr lang="nb-NO" sz="1400" i="1" dirty="0"/>
              <a:t>kontrolltverrsnittet</a:t>
            </a:r>
            <a:r>
              <a:rPr lang="nb-NO" sz="1400" dirty="0"/>
              <a:t> er en sperre for kommunikasjon i oppstrøms retning</a:t>
            </a: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422C9012-9392-4C6B-996D-79B7DD351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39" b="4060"/>
          <a:stretch/>
        </p:blipFill>
        <p:spPr bwMode="auto">
          <a:xfrm>
            <a:off x="7392000" y="5035473"/>
            <a:ext cx="3348937" cy="17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E9D49B6-8B25-4F07-A884-224D3BB2886A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8070146" y="4513840"/>
            <a:ext cx="1121854" cy="1219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447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Overgangen fra overkritisk til underkritisk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Skjer gjennom et </a:t>
            </a:r>
            <a:r>
              <a:rPr lang="nb-NO" i="1" dirty="0"/>
              <a:t>vannstandssprang</a:t>
            </a:r>
          </a:p>
          <a:p>
            <a:pPr lvl="1"/>
            <a:r>
              <a:rPr lang="nb-NO" dirty="0"/>
              <a:t>Plutselig hopp i vannstand</a:t>
            </a:r>
          </a:p>
          <a:p>
            <a:pPr lvl="1"/>
            <a:r>
              <a:rPr lang="nb-NO" dirty="0"/>
              <a:t>Stort energitap</a:t>
            </a:r>
          </a:p>
          <a:p>
            <a:pPr lvl="1"/>
            <a:r>
              <a:rPr lang="nb-NO" dirty="0"/>
              <a:t>En form for </a:t>
            </a:r>
            <a:r>
              <a:rPr lang="nb-NO" i="1" dirty="0"/>
              <a:t>sjokkbølge</a:t>
            </a:r>
          </a:p>
          <a:p>
            <a:r>
              <a:rPr lang="nb-NO" dirty="0"/>
              <a:t>Mer om det i neste time</a:t>
            </a:r>
          </a:p>
          <a:p>
            <a:endParaRPr lang="nb-NO" dirty="0"/>
          </a:p>
          <a:p>
            <a:r>
              <a:rPr lang="nb-NO" dirty="0"/>
              <a:t>Forsøk å lage et vannstandssprang hjemme i vasken?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59EAFE-B85D-43AC-9282-4FFF3CB4E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8"/>
          <a:stretch/>
        </p:blipFill>
        <p:spPr bwMode="auto">
          <a:xfrm>
            <a:off x="5820261" y="4067824"/>
            <a:ext cx="2102936" cy="2524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AE8AA8BF-A449-4036-B39A-F14D07FC03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00" y="1559150"/>
            <a:ext cx="4516443" cy="2373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83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Plassholder for innhold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78002954"/>
                  </p:ext>
                </p:extLst>
              </p:nvPr>
            </p:nvGraphicFramePr>
            <p:xfrm>
              <a:off x="695325" y="1629000"/>
              <a:ext cx="10058051" cy="48414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924">
                      <a:extLst>
                        <a:ext uri="{9D8B030D-6E8A-4147-A177-3AD203B41FA5}">
                          <a16:colId xmlns:a16="http://schemas.microsoft.com/office/drawing/2014/main" val="1723494561"/>
                        </a:ext>
                      </a:extLst>
                    </a:gridCol>
                    <a:gridCol w="2760980">
                      <a:extLst>
                        <a:ext uri="{9D8B030D-6E8A-4147-A177-3AD203B41FA5}">
                          <a16:colId xmlns:a16="http://schemas.microsoft.com/office/drawing/2014/main" val="1881947710"/>
                        </a:ext>
                      </a:extLst>
                    </a:gridCol>
                    <a:gridCol w="2622867">
                      <a:extLst>
                        <a:ext uri="{9D8B030D-6E8A-4147-A177-3AD203B41FA5}">
                          <a16:colId xmlns:a16="http://schemas.microsoft.com/office/drawing/2014/main" val="3131942253"/>
                        </a:ext>
                      </a:extLst>
                    </a:gridCol>
                    <a:gridCol w="2621280">
                      <a:extLst>
                        <a:ext uri="{9D8B030D-6E8A-4147-A177-3AD203B41FA5}">
                          <a16:colId xmlns:a16="http://schemas.microsoft.com/office/drawing/2014/main" val="23609070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 strømning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  <a:r>
                            <a:rPr lang="nb-NO" baseline="0" dirty="0"/>
                            <a:t> strømning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r>
                            <a:rPr lang="nb-NO" dirty="0"/>
                            <a:t> strømning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47541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Kalles</a:t>
                          </a:r>
                          <a:r>
                            <a:rPr lang="nb-NO" i="1" baseline="0" dirty="0"/>
                            <a:t> også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«Strømmende»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«Strykende»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211386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Karakter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i="0" dirty="0"/>
                            <a:t>Treg og dyp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Ustabil, bølgete vannflate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Rask og grunn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3038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 err="1"/>
                            <a:t>Froude</a:t>
                          </a:r>
                          <a:r>
                            <a:rPr lang="nb-NO" i="1" dirty="0"/>
                            <a:t>-tallet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&lt;1</m:t>
                                </m:r>
                              </m:oMath>
                            </m:oMathPara>
                          </a14:m>
                          <a:endParaRPr lang="nb-NO" i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Fr</m:t>
                                </m:r>
                                <m:r>
                                  <a:rPr lang="nb-NO" b="0" i="0" smtClean="0">
                                    <a:latin typeface="Cambria Math" panose="02040503050406030204" pitchFamily="18" charset="0"/>
                                  </a:rPr>
                                  <m:t>&gt;1</m:t>
                                </m:r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8025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Vanndybden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418776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Hastighet</a:t>
                          </a:r>
                          <a:r>
                            <a:rPr lang="nb-NO" i="1" baseline="0" dirty="0"/>
                            <a:t> vs. bølgehastighet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sub>
                                    </m:sSub>
                                  </m:e>
                                </m:rad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; 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𝑔𝑦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,</m:t>
                                        </m:r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e>
                                </m:rad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; 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e>
                                </m:rad>
                              </m:oMath>
                            </m:oMathPara>
                          </a14:m>
                          <a:endParaRPr lang="nb-NO" dirty="0"/>
                        </a:p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𝐷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h</m:t>
                                        </m:r>
                                      </m:sub>
                                    </m:sSub>
                                  </m:e>
                                </m:rad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 ; 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𝑔𝑦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 lang="nb-NO" dirty="0"/>
                        </a:p>
                        <a:p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7937447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Forstyrrelser</a:t>
                          </a:r>
                          <a:r>
                            <a:rPr lang="nb-NO" i="1" baseline="0" dirty="0"/>
                            <a:t> beveger seg…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…oppstrøms og nedstrøms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…kun nedstrøms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…kun nedstrøms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09123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Kriterium for kritisk strømning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𝑄</m:t>
                                        </m:r>
                                      </m:e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Sup>
                                      <m:sSub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bSup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𝑞</m:t>
                                        </m:r>
                                      </m:e>
                                      <m:sup>
                                        <m:r>
                                          <a:rPr lang="nb-NO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Sup>
                                  <m:sSubSup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  <m:sup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909745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Spesifikk energi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sSub>
                                      <m:sSub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𝑇</m:t>
                                        </m:r>
                                      </m:e>
                                      <m:sub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nb-NO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sSub>
                                  <m:sSubPr>
                                    <m:ctrlP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nb-NO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p>
                                        <m:r>
                                          <a:rPr lang="nb-NO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nb-NO" b="0" i="1" smtClean="0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035258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Plassholder for innhold 6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78002954"/>
                  </p:ext>
                </p:extLst>
              </p:nvPr>
            </p:nvGraphicFramePr>
            <p:xfrm>
              <a:off x="695325" y="1629000"/>
              <a:ext cx="10058051" cy="484143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924">
                      <a:extLst>
                        <a:ext uri="{9D8B030D-6E8A-4147-A177-3AD203B41FA5}">
                          <a16:colId xmlns:a16="http://schemas.microsoft.com/office/drawing/2014/main" val="1723494561"/>
                        </a:ext>
                      </a:extLst>
                    </a:gridCol>
                    <a:gridCol w="2760980">
                      <a:extLst>
                        <a:ext uri="{9D8B030D-6E8A-4147-A177-3AD203B41FA5}">
                          <a16:colId xmlns:a16="http://schemas.microsoft.com/office/drawing/2014/main" val="1881947710"/>
                        </a:ext>
                      </a:extLst>
                    </a:gridCol>
                    <a:gridCol w="2622867">
                      <a:extLst>
                        <a:ext uri="{9D8B030D-6E8A-4147-A177-3AD203B41FA5}">
                          <a16:colId xmlns:a16="http://schemas.microsoft.com/office/drawing/2014/main" val="3131942253"/>
                        </a:ext>
                      </a:extLst>
                    </a:gridCol>
                    <a:gridCol w="2621280">
                      <a:extLst>
                        <a:ext uri="{9D8B030D-6E8A-4147-A177-3AD203B41FA5}">
                          <a16:colId xmlns:a16="http://schemas.microsoft.com/office/drawing/2014/main" val="236090707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Underkritisk strømning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Kritisk</a:t>
                          </a:r>
                          <a:r>
                            <a:rPr lang="nb-NO" baseline="0" dirty="0"/>
                            <a:t> strømning</a:t>
                          </a:r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 err="1"/>
                            <a:t>Overkritisk</a:t>
                          </a:r>
                          <a:r>
                            <a:rPr lang="nb-NO" dirty="0"/>
                            <a:t> strømning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7475419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Kalles</a:t>
                          </a:r>
                          <a:r>
                            <a:rPr lang="nb-NO" i="1" baseline="0" dirty="0"/>
                            <a:t> også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«Strømmende»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«Strykende»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1211386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Karakter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i="0" dirty="0"/>
                            <a:t>Treg og dyp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Ustabil, bølgete vannflate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Rask og grunn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9303869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 err="1"/>
                            <a:t>Froude</a:t>
                          </a:r>
                          <a:r>
                            <a:rPr lang="nb-NO" i="1" dirty="0"/>
                            <a:t>-tallet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74614" t="-380328" r="-190949" b="-8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380328" r="-100696" b="-8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84186" t="-380328" r="-930" b="-8344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80250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Vanndybden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74614" t="-480328" r="-190949" b="-7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480328" r="-100696" b="-7344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84186" t="-480328" r="-930" b="-7344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4187762"/>
                      </a:ext>
                    </a:extLst>
                  </a:tr>
                  <a:tr h="697929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Hastighet</a:t>
                          </a:r>
                          <a:r>
                            <a:rPr lang="nb-NO" i="1" baseline="0" dirty="0"/>
                            <a:t> vs. bølgehastighet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74614" t="-310526" r="-190949" b="-2929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310526" r="-100696" b="-2929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84186" t="-310526" r="-930" b="-2929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9374471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Forstyrrelser</a:t>
                          </a:r>
                          <a:r>
                            <a:rPr lang="nb-NO" i="1" baseline="0" dirty="0"/>
                            <a:t> beveger seg…</a:t>
                          </a:r>
                          <a:endParaRPr lang="nb-NO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…oppstrøms og nedstrøms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…kun nedstrøms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nb-NO" dirty="0"/>
                            <a:t>…kun nedstrøms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0912384"/>
                      </a:ext>
                    </a:extLst>
                  </a:tr>
                  <a:tr h="689991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Kriterium for kritisk strømning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502632" r="-100696" b="-1008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90974504"/>
                      </a:ext>
                    </a:extLst>
                  </a:tr>
                  <a:tr h="689991">
                    <a:tc>
                      <a:txBody>
                        <a:bodyPr/>
                        <a:lstStyle/>
                        <a:p>
                          <a:r>
                            <a:rPr lang="nb-NO" i="1" dirty="0"/>
                            <a:t>Spesifikk energi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4614" t="-607965" r="-190949" b="-17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183527" t="-607965" r="-100696" b="-177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nb-NO"/>
                        </a:p>
                      </a:txBody>
                      <a:tcPr>
                        <a:blipFill>
                          <a:blip r:embed="rId2"/>
                          <a:stretch>
                            <a:fillRect l="-284186" t="-607965" r="-930" b="-17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0035258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Kritisk strømning oppsummert (rektangulær kanal i rødt)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ktangel 7"/>
              <p:cNvSpPr/>
              <p:nvPr/>
            </p:nvSpPr>
            <p:spPr>
              <a:xfrm>
                <a:off x="3648000" y="173092"/>
                <a:ext cx="3870227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mtClean="0">
                          <a:latin typeface="Cambria Math" panose="02040503050406030204" pitchFamily="18" charset="0"/>
                        </a:rPr>
                        <m:t>F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;</m:t>
                      </m:r>
                      <m:sSup>
                        <m:sSup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Fr</m:t>
                          </m:r>
                        </m:e>
                        <m:sup>
                          <m:r>
                            <a:rPr lang="nb-NO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𝑔𝑦</m:t>
                          </m:r>
                        </m:den>
                      </m:f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nb-NO" i="1" dirty="0"/>
              </a:p>
            </p:txBody>
          </p:sp>
        </mc:Choice>
        <mc:Fallback xmlns="">
          <p:sp>
            <p:nvSpPr>
              <p:cNvPr id="8" name="Rektangel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000" y="173092"/>
                <a:ext cx="3870227" cy="6967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Freeform: Shape 1">
            <a:extLst>
              <a:ext uri="{FF2B5EF4-FFF2-40B4-BE49-F238E27FC236}">
                <a16:creationId xmlns:a16="http://schemas.microsoft.com/office/drawing/2014/main" id="{2DD0A6EC-9778-443E-BFEC-D21D166F3DF9}"/>
              </a:ext>
            </a:extLst>
          </p:cNvPr>
          <p:cNvSpPr/>
          <p:nvPr/>
        </p:nvSpPr>
        <p:spPr>
          <a:xfrm>
            <a:off x="7844589" y="3176337"/>
            <a:ext cx="370426" cy="2229852"/>
          </a:xfrm>
          <a:custGeom>
            <a:avLst/>
            <a:gdLst>
              <a:gd name="connsiteX0" fmla="*/ 104274 w 370426"/>
              <a:gd name="connsiteY0" fmla="*/ 0 h 2229852"/>
              <a:gd name="connsiteX1" fmla="*/ 368969 w 370426"/>
              <a:gd name="connsiteY1" fmla="*/ 970547 h 2229852"/>
              <a:gd name="connsiteX2" fmla="*/ 0 w 370426"/>
              <a:gd name="connsiteY2" fmla="*/ 2229852 h 222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0426" h="2229852">
                <a:moveTo>
                  <a:pt x="104274" y="0"/>
                </a:moveTo>
                <a:cubicBezTo>
                  <a:pt x="245311" y="299452"/>
                  <a:pt x="386348" y="598905"/>
                  <a:pt x="368969" y="970547"/>
                </a:cubicBezTo>
                <a:cubicBezTo>
                  <a:pt x="351590" y="1342189"/>
                  <a:pt x="175795" y="1786020"/>
                  <a:pt x="0" y="2229852"/>
                </a:cubicBezTo>
              </a:path>
            </a:pathLst>
          </a:custGeom>
          <a:noFill/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224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00DFAB-7A01-F24B-94C8-8BC032BFF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DE4BFC-CDDA-1248-9E4D-089CDD318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hydraulicjump_SUxU3Q.mp4" descr="hydraulicjump_SUxU3Q.mp4">
            <a:hlinkClick r:id="" action="ppaction://media"/>
            <a:extLst>
              <a:ext uri="{FF2B5EF4-FFF2-40B4-BE49-F238E27FC236}">
                <a16:creationId xmlns:a16="http://schemas.microsoft.com/office/drawing/2014/main" id="{64A72690-ADCF-504F-BCF6-93CB4F15525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30.6867"/>
                </p14:media>
              </p:ext>
            </p:extLst>
          </p:nvPr>
        </p:nvPicPr>
        <p:blipFill rotWithShape="1">
          <a:blip r:embed="rId5"/>
          <a:srcRect t="45450" r="-7115"/>
          <a:stretch>
            <a:fillRect/>
          </a:stretch>
        </p:blipFill>
        <p:spPr>
          <a:xfrm>
            <a:off x="708387" y="2277000"/>
            <a:ext cx="4442246" cy="40218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EC69B7-B42F-AC4A-8676-F657A7600B00}"/>
              </a:ext>
            </a:extLst>
          </p:cNvPr>
          <p:cNvSpPr txBox="1"/>
          <p:nvPr/>
        </p:nvSpPr>
        <p:spPr>
          <a:xfrm>
            <a:off x="713652" y="6353642"/>
            <a:ext cx="4643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Vannstandssprang – hva skyldes spranget?</a:t>
            </a:r>
          </a:p>
        </p:txBody>
      </p:sp>
    </p:spTree>
    <p:extLst>
      <p:ext uri="{BB962C8B-B14F-4D97-AF65-F5344CB8AC3E}">
        <p14:creationId xmlns:p14="http://schemas.microsoft.com/office/powerpoint/2010/main" val="79310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5443</Words>
  <Application>Microsoft Macintosh PowerPoint</Application>
  <PresentationFormat>Widescreen</PresentationFormat>
  <Paragraphs>910</Paragraphs>
  <Slides>69</Slides>
  <Notes>10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3" baseType="lpstr">
      <vt:lpstr>Arial</vt:lpstr>
      <vt:lpstr>Calibri</vt:lpstr>
      <vt:lpstr>Cambria Math</vt:lpstr>
      <vt:lpstr>NMBU 16:9</vt:lpstr>
      <vt:lpstr>18 – Kanalstrømning 2</vt:lpstr>
      <vt:lpstr>Kanalstrømning vs. rørstrømning: Komplikasjoner</vt:lpstr>
      <vt:lpstr>Uniform og varierende strømning</vt:lpstr>
      <vt:lpstr>Kontinuitetslikningen for kanalstrømning</vt:lpstr>
      <vt:lpstr>Hydraulisk radius for kanaler</vt:lpstr>
      <vt:lpstr>Energilikningen for kanalstrømning uttrykt ved dybder</vt:lpstr>
      <vt:lpstr>Energilikningen i uniform strømning: S_0=S_f</vt:lpstr>
      <vt:lpstr>Uniform strømning er en viktig likevektstilstand</vt:lpstr>
      <vt:lpstr>Beregninger for uniform strømning</vt:lpstr>
      <vt:lpstr>Friksjonstap: Darcy-Weisbach</vt:lpstr>
      <vt:lpstr>Likningssett for uniform kanalstrømning med Darcy-Weisbach</vt:lpstr>
      <vt:lpstr>Friksjonstap: Mannings formel (halvempirisk)</vt:lpstr>
      <vt:lpstr>Likningssett for uniform kanalstrømning med Mannings</vt:lpstr>
      <vt:lpstr>Agenda</vt:lpstr>
      <vt:lpstr>Beregning av normaldybde</vt:lpstr>
      <vt:lpstr>Beregning av normaldybde</vt:lpstr>
      <vt:lpstr>Beregning av normaldybde</vt:lpstr>
      <vt:lpstr>Geometriske variabler for vanlige tverrsnitt</vt:lpstr>
      <vt:lpstr>Oppgave: EFM Eksempel 15.9: Normaldybde</vt:lpstr>
      <vt:lpstr>Løsning a, b): Tilpasset fra EFM Eksempel 15.9: Normaldybde</vt:lpstr>
      <vt:lpstr>Løsning c) Tilpasset fra EFM Eksempel 15.9: Normaldybde</vt:lpstr>
      <vt:lpstr>Tilpasset fra EFM Eksempel 15.9: Normaldybde</vt:lpstr>
      <vt:lpstr>Tilpasset fra EFM Eksempel 15.9: Normaldybde</vt:lpstr>
      <vt:lpstr>Tilpasset fra EFM Eksempel 15.9: Normaldybde</vt:lpstr>
      <vt:lpstr>Tilpasset fra EFM Eksempel 15.9: Normaldybde</vt:lpstr>
      <vt:lpstr>Oppgave: Hvilket type tverrsnitt maksimerer volumstrømmen?</vt:lpstr>
      <vt:lpstr>Oppgave: Hvilket type tverrsnitt maksimerer volumstrømmen?</vt:lpstr>
      <vt:lpstr>Til info: Hydrauliske optimale tverrsnitt for uniform strømning</vt:lpstr>
      <vt:lpstr>Agenda</vt:lpstr>
      <vt:lpstr>Vi skal nå begynne å se på komplikasjon 3: To ulike strømningstilstander</vt:lpstr>
      <vt:lpstr>Spesifikk energi – en nyttig størrelse i kanalstrømning</vt:lpstr>
      <vt:lpstr>Energilikningen uttrykt ved spesifikk energi</vt:lpstr>
      <vt:lpstr>Sammenhengen mellom E og y for gitt volumstrøm Q</vt:lpstr>
      <vt:lpstr>Oppgave: Hva er E for en rektangulær kanal med A=by og gitt Q, der b er kanalens bredde og y er dybden? Bruk at q=Q/b </vt:lpstr>
      <vt:lpstr>Løsning: Hva er E for en rektangulær kanal med A=by,  der b er kanalens bredde og y er dybden? </vt:lpstr>
      <vt:lpstr>Sammenhengen mellom E og y for gitt vannføring Q</vt:lpstr>
      <vt:lpstr>Sammenhengen mellom E og y for gitt vannføring Q</vt:lpstr>
      <vt:lpstr>Sammenhengen mellom E og y for gitt vannføring Q</vt:lpstr>
      <vt:lpstr>Overkritisk og underkritisk strømning i kanaler</vt:lpstr>
      <vt:lpstr>Overkritisk og underkritisk strømning ved sluseport</vt:lpstr>
      <vt:lpstr>Veien videre</vt:lpstr>
      <vt:lpstr>Et matematisk kriterium for kritisk strømning</vt:lpstr>
      <vt:lpstr>Et matematisk kriterium for kritisk strømning</vt:lpstr>
      <vt:lpstr>Oppgave: EFM Eksempel 15.9: Kritisk dybde</vt:lpstr>
      <vt:lpstr>Løsning: EFM Eksempel 15.9: Kritisk dybde</vt:lpstr>
      <vt:lpstr>EFM Eksempel 15.9: Kritisk dybde</vt:lpstr>
      <vt:lpstr>Oppgave: EFM Eksempel 15.9:  Kritisk dybde</vt:lpstr>
      <vt:lpstr>EFM Eksempel 15.9: Kritisk dybde</vt:lpstr>
      <vt:lpstr>Spesifikk energi ved kritisk strømning (E_min)</vt:lpstr>
      <vt:lpstr>Froude-tallet for å karakterisere kanalstrømning</vt:lpstr>
      <vt:lpstr>Froude-tallet for å karakterisere kanalstrømning</vt:lpstr>
      <vt:lpstr>Froude-tallet for å karakterisere kanalstrømning</vt:lpstr>
      <vt:lpstr>Fysisk tolkning av kritisk strømning: Bølgehastigheten c i kanalen</vt:lpstr>
      <vt:lpstr>Utledning av bølgehastigheten c i en kanal</vt:lpstr>
      <vt:lpstr>Utledning av bølgehastigheten c i en kanal – 1</vt:lpstr>
      <vt:lpstr>Utledning av bølgehastigheten c i en kanal – 2</vt:lpstr>
      <vt:lpstr>Utledning av bølgehastigheten c i en kanal – 3</vt:lpstr>
      <vt:lpstr>Utledning av bølgehastigheten c i en kanal – 4</vt:lpstr>
      <vt:lpstr>Fysisk tolkning av kritisk strømning</vt:lpstr>
      <vt:lpstr>Fysisk tolkning av kritisk strømning</vt:lpstr>
      <vt:lpstr>Fysisk tolkning av kritisk strømning</vt:lpstr>
      <vt:lpstr>Fysisk tolkning av kritisk strømning</vt:lpstr>
      <vt:lpstr>Eksempelet vårt</vt:lpstr>
      <vt:lpstr>Spesifikk energi og akkurat kritisk strømning</vt:lpstr>
      <vt:lpstr>Overgangen fra underkritisk til overkritisk</vt:lpstr>
      <vt:lpstr>Overgangen fra overkritisk til underkritisk</vt:lpstr>
      <vt:lpstr>Kritisk strømning oppsummert (rektangulær kanal i rødt)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2022-03-28T11:27:04Z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2019-09-12T08:41:28.5336492Z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4d608aa8-d3e6-4611-82bc-c555f971cbcf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