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53"/>
  </p:notesMasterIdLst>
  <p:sldIdLst>
    <p:sldId id="262" r:id="rId2"/>
    <p:sldId id="302" r:id="rId3"/>
    <p:sldId id="432" r:id="rId4"/>
    <p:sldId id="462" r:id="rId5"/>
    <p:sldId id="463" r:id="rId6"/>
    <p:sldId id="404" r:id="rId7"/>
    <p:sldId id="464" r:id="rId8"/>
    <p:sldId id="466" r:id="rId9"/>
    <p:sldId id="467" r:id="rId10"/>
    <p:sldId id="376" r:id="rId11"/>
    <p:sldId id="469" r:id="rId12"/>
    <p:sldId id="408" r:id="rId13"/>
    <p:sldId id="410" r:id="rId14"/>
    <p:sldId id="470" r:id="rId15"/>
    <p:sldId id="350" r:id="rId16"/>
    <p:sldId id="362" r:id="rId17"/>
    <p:sldId id="431" r:id="rId18"/>
    <p:sldId id="456" r:id="rId19"/>
    <p:sldId id="457" r:id="rId20"/>
    <p:sldId id="437" r:id="rId21"/>
    <p:sldId id="433" r:id="rId22"/>
    <p:sldId id="439" r:id="rId23"/>
    <p:sldId id="371" r:id="rId24"/>
    <p:sldId id="440" r:id="rId25"/>
    <p:sldId id="441" r:id="rId26"/>
    <p:sldId id="372" r:id="rId27"/>
    <p:sldId id="476" r:id="rId28"/>
    <p:sldId id="444" r:id="rId29"/>
    <p:sldId id="366" r:id="rId30"/>
    <p:sldId id="368" r:id="rId31"/>
    <p:sldId id="477" r:id="rId32"/>
    <p:sldId id="434" r:id="rId33"/>
    <p:sldId id="377" r:id="rId34"/>
    <p:sldId id="482" r:id="rId35"/>
    <p:sldId id="445" r:id="rId36"/>
    <p:sldId id="479" r:id="rId37"/>
    <p:sldId id="378" r:id="rId38"/>
    <p:sldId id="459" r:id="rId39"/>
    <p:sldId id="446" r:id="rId40"/>
    <p:sldId id="447" r:id="rId41"/>
    <p:sldId id="448" r:id="rId42"/>
    <p:sldId id="449" r:id="rId43"/>
    <p:sldId id="480" r:id="rId44"/>
    <p:sldId id="435" r:id="rId45"/>
    <p:sldId id="460" r:id="rId46"/>
    <p:sldId id="436" r:id="rId47"/>
    <p:sldId id="381" r:id="rId48"/>
    <p:sldId id="481" r:id="rId49"/>
    <p:sldId id="382" r:id="rId50"/>
    <p:sldId id="483" r:id="rId51"/>
    <p:sldId id="270" r:id="rId5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7" autoAdjust="0"/>
    <p:restoredTop sz="95704" autoAdjust="0"/>
  </p:normalViewPr>
  <p:slideViewPr>
    <p:cSldViewPr>
      <p:cViewPr varScale="1">
        <p:scale>
          <a:sx n="87" d="100"/>
          <a:sy n="87" d="100"/>
        </p:scale>
        <p:origin x="200" y="8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31.03.2022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050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7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slide" Target="slide32.xml"/><Relationship Id="rId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9.jpeg"/><Relationship Id="rId7" Type="http://schemas.openxmlformats.org/officeDocument/2006/relationships/image" Target="../media/image80.png"/><Relationship Id="rId12" Type="http://schemas.openxmlformats.org/officeDocument/2006/relationships/image" Target="../media/image92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9.png"/><Relationship Id="rId11" Type="http://schemas.openxmlformats.org/officeDocument/2006/relationships/image" Target="../media/image91.png"/><Relationship Id="rId5" Type="http://schemas.openxmlformats.org/officeDocument/2006/relationships/image" Target="../media/image15.png"/><Relationship Id="rId10" Type="http://schemas.openxmlformats.org/officeDocument/2006/relationships/image" Target="../media/image90.png"/><Relationship Id="rId4" Type="http://schemas.openxmlformats.org/officeDocument/2006/relationships/image" Target="../media/image77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1.jpeg"/><Relationship Id="rId7" Type="http://schemas.openxmlformats.org/officeDocument/2006/relationships/image" Target="../media/image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9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9.jpe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60.png"/><Relationship Id="rId7" Type="http://schemas.openxmlformats.org/officeDocument/2006/relationships/image" Target="../media/image18.jpeg"/><Relationship Id="rId12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9.jpe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15.jpe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9.png"/><Relationship Id="rId7" Type="http://schemas.openxmlformats.org/officeDocument/2006/relationships/image" Target="../media/image6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9.jpeg"/><Relationship Id="rId9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6.jpeg"/><Relationship Id="rId7" Type="http://schemas.openxmlformats.org/officeDocument/2006/relationships/image" Target="../media/image7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9.jpeg"/><Relationship Id="rId9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0.jpeg"/><Relationship Id="rId7" Type="http://schemas.openxmlformats.org/officeDocument/2006/relationships/image" Target="../media/image10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2.png"/><Relationship Id="rId11" Type="http://schemas.openxmlformats.org/officeDocument/2006/relationships/image" Target="../media/image41.png"/><Relationship Id="rId5" Type="http://schemas.openxmlformats.org/officeDocument/2006/relationships/image" Target="../media/image101.png"/><Relationship Id="rId10" Type="http://schemas.openxmlformats.org/officeDocument/2006/relationships/image" Target="../media/image380.png"/><Relationship Id="rId4" Type="http://schemas.openxmlformats.org/officeDocument/2006/relationships/image" Target="../media/image19.jpeg"/><Relationship Id="rId9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eg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6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600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6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820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2.png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bridge.org/core/journals/journal-of-fluid-mechanics/article/abs/on-the-origin-of-the-circular-hydraulic-jump-in-a-thin-liquid-film/328F7B8C8A9419180DE89D9DE320BDE9" TargetMode="External"/><Relationship Id="rId2" Type="http://schemas.openxmlformats.org/officeDocument/2006/relationships/hyperlink" Target="https://en.wikipedia.org/wiki/Hydraulic_jump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mirjamglessmer.com/tag/hydraulic-jump/" TargetMode="External"/><Relationship Id="rId4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19 – Kanalstrømning 3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30-03-2022 – Endre Joachim Lerheim Mossige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>
                    <a:hlinkClick r:id="rId2" action="ppaction://hlinksldjump"/>
                  </a:rPr>
                  <a:t>Oppsummering av kritisk strømning</a:t>
                </a:r>
                <a:endParaRPr lang="nb-NO" dirty="0"/>
              </a:p>
              <a:p>
                <a:r>
                  <a:rPr lang="nb-NO" dirty="0">
                    <a:hlinkClick r:id="rId3" action="ppaction://hlinksldjump"/>
                  </a:rPr>
                  <a:t>Ny tolkning: Maksimal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hlinkClick r:id="rId3" action="ppaction://hlinksldjump"/>
                      </a:rPr>
                      <m:t>𝑄</m:t>
                    </m:r>
                  </m:oMath>
                </a14:m>
                <a:r>
                  <a:rPr lang="nb-NO" dirty="0">
                    <a:hlinkClick r:id="rId3" action="ppaction://hlinksldjump"/>
                  </a:rPr>
                  <a:t> for 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hlinkClick r:id="rId3" action="ppaction://hlinksldjump"/>
                      </a:rPr>
                      <m:t>𝐸</m:t>
                    </m:r>
                  </m:oMath>
                </a14:m>
                <a:endParaRPr lang="nb-NO" dirty="0"/>
              </a:p>
              <a:p>
                <a:r>
                  <a:rPr lang="nb-NO" dirty="0">
                    <a:hlinkClick r:id="rId4" action="ppaction://hlinksldjump"/>
                  </a:rPr>
                  <a:t>Effekt av bunnheving og innsnevring</a:t>
                </a:r>
                <a:endParaRPr lang="nb-NO" dirty="0"/>
              </a:p>
              <a:p>
                <a:r>
                  <a:rPr lang="nb-NO" dirty="0">
                    <a:hlinkClick r:id="rId5" action="ppaction://hlinksldjump"/>
                  </a:rPr>
                  <a:t>Vannstandssprang</a:t>
                </a:r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72000" y="6551390"/>
            <a:ext cx="187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/>
              <a:t>U.S. </a:t>
            </a:r>
            <a:r>
              <a:rPr lang="nb-NO" sz="1050" dirty="0" err="1"/>
              <a:t>Bureau</a:t>
            </a:r>
            <a:r>
              <a:rPr lang="nb-NO" sz="1050" dirty="0"/>
              <a:t> </a:t>
            </a:r>
            <a:r>
              <a:rPr lang="nb-NO" sz="1050" dirty="0" err="1"/>
              <a:t>of</a:t>
            </a:r>
            <a:r>
              <a:rPr lang="nb-NO" sz="1050" dirty="0"/>
              <a:t> </a:t>
            </a:r>
            <a:r>
              <a:rPr lang="nb-NO" sz="1050" dirty="0" err="1"/>
              <a:t>Reclamation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Oppsummering av kritisk strømning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Ny tolkning: Maksimal 𝑄 for konstant 𝐸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Effekt av bunnheving og innsnevring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Vannstandssprang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8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Spesifikk energi – en nyttig størrelse i kanalstrømning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1" dirty="0"/>
                  <a:t>Spesifikk energi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er definert som total energihøyde målt relativt til kanal-bunnens høyde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Energilikningen uttrykt ved spesifikk energi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3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2508261" y="2997000"/>
                <a:ext cx="1512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61" y="2997000"/>
                <a:ext cx="1512000" cy="6967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 descr="Comparison between closed-conduit flow and open-channel flow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672" y="1692210"/>
            <a:ext cx="4968067" cy="442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9817EA-5727-493D-8255-4AD16224F60C}"/>
              </a:ext>
            </a:extLst>
          </p:cNvPr>
          <p:cNvSpPr txBox="1"/>
          <p:nvPr/>
        </p:nvSpPr>
        <p:spPr>
          <a:xfrm>
            <a:off x="10663192" y="5822927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BA08833F-E9EC-41C1-8086-1F2E86F86BCB}"/>
                  </a:ext>
                </a:extLst>
              </p:cNvPr>
              <p:cNvSpPr txBox="1"/>
              <p:nvPr/>
            </p:nvSpPr>
            <p:spPr>
              <a:xfrm>
                <a:off x="2135999" y="5576232"/>
                <a:ext cx="2419805" cy="411331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BA08833F-E9EC-41C1-8086-1F2E86F86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999" y="5576232"/>
                <a:ext cx="2419805" cy="411331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2D85DBB7-23C7-431D-B56F-0574AD4746DD}"/>
                  </a:ext>
                </a:extLst>
              </p:cNvPr>
              <p:cNvSpPr txBox="1"/>
              <p:nvPr/>
            </p:nvSpPr>
            <p:spPr>
              <a:xfrm>
                <a:off x="2136000" y="4898971"/>
                <a:ext cx="2419805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7">
                <a:extLst>
                  <a:ext uri="{FF2B5EF4-FFF2-40B4-BE49-F238E27FC236}">
                    <a16:creationId xmlns:a16="http://schemas.microsoft.com/office/drawing/2014/main" id="{2D85DBB7-23C7-431D-B56F-0574AD474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000" y="4898971"/>
                <a:ext cx="241980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0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09000"/>
                <a:ext cx="9588000" cy="533642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vannføring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09000"/>
                <a:ext cx="9588000" cy="533642"/>
              </a:xfrm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890" y="1406890"/>
            <a:ext cx="7920000" cy="526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C5292F-75AC-4BD4-9D55-1014A3BECDF5}"/>
                  </a:ext>
                </a:extLst>
              </p:cNvPr>
              <p:cNvSpPr txBox="1"/>
              <p:nvPr/>
            </p:nvSpPr>
            <p:spPr>
              <a:xfrm>
                <a:off x="8395562" y="1747894"/>
                <a:ext cx="20924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 er dominert av vanndybde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C5292F-75AC-4BD4-9D55-1014A3BEC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562" y="1747894"/>
                <a:ext cx="2092438" cy="276999"/>
              </a:xfrm>
              <a:prstGeom prst="rect">
                <a:avLst/>
              </a:prstGeom>
              <a:blipFill>
                <a:blip r:embed="rId4"/>
                <a:stretch>
                  <a:fillRect t="-4444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B91E09-18C0-45A9-8AB6-8B87D15A8FFC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7824000" y="2024893"/>
            <a:ext cx="1617781" cy="1188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1560000" y="4725000"/>
            <a:ext cx="83520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 flipH="1">
            <a:off x="9557538" y="2124000"/>
            <a:ext cx="1" cy="4024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9139403" y="3308091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9139618" y="5189089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7">
                <a:extLst>
                  <a:ext uri="{FF2B5EF4-FFF2-40B4-BE49-F238E27FC236}">
                    <a16:creationId xmlns:a16="http://schemas.microsoft.com/office/drawing/2014/main" id="{D10991FD-4B1D-4EC6-843C-3C3AACDD5592}"/>
                  </a:ext>
                </a:extLst>
              </p:cNvPr>
              <p:cNvSpPr txBox="1"/>
              <p:nvPr/>
            </p:nvSpPr>
            <p:spPr>
              <a:xfrm>
                <a:off x="278604" y="1895675"/>
                <a:ext cx="3113418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7">
                <a:extLst>
                  <a:ext uri="{FF2B5EF4-FFF2-40B4-BE49-F238E27FC236}">
                    <a16:creationId xmlns:a16="http://schemas.microsoft.com/office/drawing/2014/main" id="{D10991FD-4B1D-4EC6-843C-3C3AACDD5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04" y="1895675"/>
                <a:ext cx="3113418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63C3C2-3D1E-4D43-9B34-E7234E51D7CB}"/>
                  </a:ext>
                </a:extLst>
              </p:cNvPr>
              <p:cNvSpPr txBox="1"/>
              <p:nvPr/>
            </p:nvSpPr>
            <p:spPr>
              <a:xfrm>
                <a:off x="8377422" y="6516671"/>
                <a:ext cx="2614577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 er dominert av hastighetshøyde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63C3C2-3D1E-4D43-9B34-E7234E51D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7422" y="6516671"/>
                <a:ext cx="2614577" cy="276999"/>
              </a:xfrm>
              <a:prstGeom prst="rect">
                <a:avLst/>
              </a:prstGeom>
              <a:blipFill>
                <a:blip r:embed="rId6"/>
                <a:stretch>
                  <a:fillRect t="-2222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EFBE44E-8ED2-458C-ABD7-90A6E105496C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8544001" y="5342977"/>
            <a:ext cx="1140710" cy="1173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3817D9-6F08-4DCD-9FBB-97DFCA80E7D0}"/>
                  </a:ext>
                </a:extLst>
              </p:cNvPr>
              <p:cNvSpPr txBox="1"/>
              <p:nvPr/>
            </p:nvSpPr>
            <p:spPr>
              <a:xfrm>
                <a:off x="10459732" y="4595500"/>
                <a:ext cx="13623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Asymptote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3817D9-6F08-4DCD-9FBB-97DFCA80E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9732" y="4595500"/>
                <a:ext cx="1362398" cy="276999"/>
              </a:xfrm>
              <a:prstGeom prst="rect">
                <a:avLst/>
              </a:prstGeom>
              <a:blipFill>
                <a:blip r:embed="rId7"/>
                <a:stretch>
                  <a:fillRect l="-448" t="-4444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7CAF52A-182B-4F22-8A56-CA081E3B6FC0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0000890" y="4872499"/>
            <a:ext cx="1140041" cy="11485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A9274F1-F4C7-46EA-BF58-5F1334F2A749}"/>
                  </a:ext>
                </a:extLst>
              </p:cNvPr>
              <p:cNvSpPr txBox="1"/>
              <p:nvPr/>
            </p:nvSpPr>
            <p:spPr>
              <a:xfrm>
                <a:off x="5212593" y="1720872"/>
                <a:ext cx="13623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Asymptote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A9274F1-F4C7-46EA-BF58-5F1334F2A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593" y="1720872"/>
                <a:ext cx="1362398" cy="276999"/>
              </a:xfrm>
              <a:prstGeom prst="rect">
                <a:avLst/>
              </a:prstGeom>
              <a:blipFill>
                <a:blip r:embed="rId8"/>
                <a:stretch>
                  <a:fillRect t="-2174" b="-130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98A6FA6-D4CA-48A7-9E67-181E050746DF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6574991" y="1747899"/>
            <a:ext cx="1466110" cy="1114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DD794C1-31E0-40B0-BAC7-F43F25707FD1}"/>
                  </a:ext>
                </a:extLst>
              </p:cNvPr>
              <p:cNvSpPr txBox="1"/>
              <p:nvPr/>
            </p:nvSpPr>
            <p:spPr>
              <a:xfrm>
                <a:off x="120000" y="4142749"/>
                <a:ext cx="1443100" cy="461665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Kritisk dybde,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, når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DD794C1-31E0-40B0-BAC7-F43F25707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0" y="4142749"/>
                <a:ext cx="1443100" cy="461665"/>
              </a:xfrm>
              <a:prstGeom prst="rect">
                <a:avLst/>
              </a:prstGeom>
              <a:blipFill>
                <a:blip r:embed="rId9"/>
                <a:stretch>
                  <a:fillRect b="-2381"/>
                </a:stretch>
              </a:blipFill>
              <a:ln w="571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6301731-4F71-40F3-A771-EB36EBC2C842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1563100" y="4373582"/>
            <a:ext cx="1071361" cy="3094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773C152-F83B-4BE2-9A05-4B2831D478CC}"/>
                  </a:ext>
                </a:extLst>
              </p:cNvPr>
              <p:cNvSpPr txBox="1"/>
              <p:nvPr/>
            </p:nvSpPr>
            <p:spPr>
              <a:xfrm>
                <a:off x="363519" y="3198167"/>
                <a:ext cx="182758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Underkritisk dybde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773C152-F83B-4BE2-9A05-4B2831D47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19" y="3198167"/>
                <a:ext cx="1827583" cy="276999"/>
              </a:xfrm>
              <a:prstGeom prst="rect">
                <a:avLst/>
              </a:prstGeom>
              <a:blipFill>
                <a:blip r:embed="rId10"/>
                <a:stretch>
                  <a:fillRect l="-334" t="-4444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C4B99BA-32BE-4AEB-9B0E-D21409757CF4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1277311" y="3475166"/>
            <a:ext cx="1045397" cy="5628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FFE8F5-DC75-456D-BF7E-C92729EF04B4}"/>
                  </a:ext>
                </a:extLst>
              </p:cNvPr>
              <p:cNvSpPr txBox="1"/>
              <p:nvPr/>
            </p:nvSpPr>
            <p:spPr>
              <a:xfrm>
                <a:off x="253307" y="6237001"/>
                <a:ext cx="182758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Overkritisk dybde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FFE8F5-DC75-456D-BF7E-C92729EF0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07" y="6237001"/>
                <a:ext cx="1827583" cy="276999"/>
              </a:xfrm>
              <a:prstGeom prst="rect">
                <a:avLst/>
              </a:prstGeom>
              <a:blipFill>
                <a:blip r:embed="rId11"/>
                <a:stretch>
                  <a:fillRect l="-334" t="-2174" b="-130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4173866-EF29-4824-8174-1DBD14712A3B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1167099" y="5218843"/>
            <a:ext cx="2048901" cy="10181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5870152-F4A7-4CA7-B0DD-28A823C7FFA5}"/>
                  </a:ext>
                </a:extLst>
              </p:cNvPr>
              <p:cNvSpPr txBox="1"/>
              <p:nvPr/>
            </p:nvSpPr>
            <p:spPr>
              <a:xfrm>
                <a:off x="10111110" y="3841918"/>
                <a:ext cx="153362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 har vi to mulige dybder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5870152-F4A7-4CA7-B0DD-28A823C7F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110" y="3841918"/>
                <a:ext cx="1533620" cy="461665"/>
              </a:xfrm>
              <a:prstGeom prst="rect">
                <a:avLst/>
              </a:prstGeom>
              <a:blipFill>
                <a:blip r:embed="rId12"/>
                <a:stretch>
                  <a:fillRect l="-398" t="-1316" b="-78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3D7EC1-82BE-4433-9635-896274E07BC9}"/>
              </a:ext>
            </a:extLst>
          </p:cNvPr>
          <p:cNvCxnSpPr>
            <a:cxnSpLocks/>
            <a:stCxn id="50" idx="1"/>
          </p:cNvCxnSpPr>
          <p:nvPr/>
        </p:nvCxnSpPr>
        <p:spPr>
          <a:xfrm flipH="1">
            <a:off x="9278093" y="4072751"/>
            <a:ext cx="833017" cy="378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37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E8F712D3-E21E-4C60-8861-42F6224A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Overkritisk og underkritisk strømning i kanaler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E4B19-F1E5-4511-BA98-EBED4301091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Åpen kanalstrømning har altså to forskjellige strømningstilstander</a:t>
            </a:r>
          </a:p>
          <a:p>
            <a:pPr lvl="1"/>
            <a:r>
              <a:rPr lang="nb-NO" dirty="0"/>
              <a:t>Overkritisk strømning (</a:t>
            </a:r>
            <a:r>
              <a:rPr lang="nb-NO" i="1" dirty="0"/>
              <a:t>strykende</a:t>
            </a:r>
            <a:r>
              <a:rPr lang="nb-NO" dirty="0"/>
              <a:t>): Rask og grunn</a:t>
            </a:r>
          </a:p>
          <a:p>
            <a:pPr lvl="1"/>
            <a:r>
              <a:rPr lang="nb-NO" dirty="0"/>
              <a:t>Underkritisk strømning (</a:t>
            </a:r>
            <a:r>
              <a:rPr lang="nb-NO" i="1" dirty="0"/>
              <a:t>strømmende</a:t>
            </a:r>
            <a:r>
              <a:rPr lang="nb-NO" dirty="0"/>
              <a:t>): Treg og dyp</a:t>
            </a:r>
          </a:p>
          <a:p>
            <a:pPr lvl="1"/>
            <a:r>
              <a:rPr lang="nb-NO" dirty="0"/>
              <a:t>Kritisk strømning (ved kritisk dyp) er skillet mellom de to</a:t>
            </a:r>
          </a:p>
          <a:p>
            <a:r>
              <a:rPr lang="nb-NO" dirty="0"/>
              <a:t>God tilnærming til hvilken strømningstilstand vi har: Er likevektstilstanden (uniform strømning) i kanalen overkritisk eller underkritisk?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2B50753-B5ED-4E30-85B0-E336313CA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00" y="5013000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BB526EF-155E-4AB0-9658-55733F987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00" y="1472669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BF21D6-1ED6-474B-AD20-88A6A95CDA8E}"/>
                  </a:ext>
                </a:extLst>
              </p:cNvPr>
              <p:cNvSpPr txBox="1"/>
              <p:nvPr/>
            </p:nvSpPr>
            <p:spPr>
              <a:xfrm>
                <a:off x="7608000" y="6270574"/>
                <a:ext cx="12240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  <a:p>
                <a:r>
                  <a:rPr lang="nb-NO" sz="1200" dirty="0"/>
                  <a:t>Hydraulisk slak</a:t>
                </a:r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BF21D6-1ED6-474B-AD20-88A6A95CD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000" y="6270574"/>
                <a:ext cx="1224000" cy="461665"/>
              </a:xfrm>
              <a:prstGeom prst="rect">
                <a:avLst/>
              </a:prstGeom>
              <a:blipFill>
                <a:blip r:embed="rId4"/>
                <a:stretch>
                  <a:fillRect b="-9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EE8A48-21DB-457C-B3E9-30EE5294576C}"/>
                  </a:ext>
                </a:extLst>
              </p:cNvPr>
              <p:cNvSpPr txBox="1"/>
              <p:nvPr/>
            </p:nvSpPr>
            <p:spPr>
              <a:xfrm>
                <a:off x="10128000" y="6396335"/>
                <a:ext cx="1288858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  <a:p>
                <a:r>
                  <a:rPr lang="nb-NO" sz="1200" dirty="0"/>
                  <a:t>Hydraulisk bratt</a:t>
                </a:r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EE8A48-21DB-457C-B3E9-30EE52945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8000" y="6396335"/>
                <a:ext cx="1288858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7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matematisk kriterium for kritisk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Fra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  <m:r>
                      <a:rPr lang="nb-NO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2000" dirty="0"/>
                  <a:t> med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sz="2000" dirty="0"/>
                  <a:t> konstant får vi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Venstre side en konstant, høyre side en funksjon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– vi kan løse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og finne kritisk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1142" r="-10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918" y="4869000"/>
            <a:ext cx="4913376" cy="16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1470964" y="2260184"/>
                <a:ext cx="3456001" cy="87286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64" y="2260184"/>
                <a:ext cx="3456001" cy="8728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2">
                <a:extLst>
                  <a:ext uri="{FF2B5EF4-FFF2-40B4-BE49-F238E27FC236}">
                    <a16:creationId xmlns:a16="http://schemas.microsoft.com/office/drawing/2014/main" id="{18357FAF-3B04-432C-88CE-F766C6360AE2}"/>
                  </a:ext>
                </a:extLst>
              </p:cNvPr>
              <p:cNvSpPr txBox="1"/>
              <p:nvPr/>
            </p:nvSpPr>
            <p:spPr>
              <a:xfrm>
                <a:off x="8591106" y="4423172"/>
                <a:ext cx="1053313" cy="4458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9" name="TekstSylinder 2">
                <a:extLst>
                  <a:ext uri="{FF2B5EF4-FFF2-40B4-BE49-F238E27FC236}">
                    <a16:creationId xmlns:a16="http://schemas.microsoft.com/office/drawing/2014/main" id="{18357FAF-3B04-432C-88CE-F766C6360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1106" y="4423172"/>
                <a:ext cx="1053313" cy="445828"/>
              </a:xfrm>
              <a:prstGeom prst="rect">
                <a:avLst/>
              </a:prstGeom>
              <a:blipFill>
                <a:blip r:embed="rId5"/>
                <a:stretch>
                  <a:fillRect t="-1370" b="-164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EE3E35-32D7-4496-956C-7D2E2AC47E7C}"/>
                  </a:ext>
                </a:extLst>
              </p:cNvPr>
              <p:cNvSpPr txBox="1"/>
              <p:nvPr/>
            </p:nvSpPr>
            <p:spPr>
              <a:xfrm>
                <a:off x="7104000" y="3569808"/>
                <a:ext cx="32853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Merk: Kun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sz="1400" dirty="0"/>
                  <a:t> og </a:t>
                </a:r>
                <a:r>
                  <a:rPr lang="nb-NO" sz="1400" dirty="0" err="1"/>
                  <a:t>tverrsnittsgeometri</a:t>
                </a:r>
                <a:r>
                  <a:rPr lang="nb-NO" sz="1400" dirty="0"/>
                  <a:t> inngår, ikke ruhet og bunnhelning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EE3E35-32D7-4496-956C-7D2E2AC47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3569808"/>
                <a:ext cx="3285313" cy="523220"/>
              </a:xfrm>
              <a:prstGeom prst="rect">
                <a:avLst/>
              </a:prstGeom>
              <a:blipFill>
                <a:blip r:embed="rId6"/>
                <a:stretch>
                  <a:fillRect l="-557" t="-2353" b="-11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AF918A-BFBB-4B81-806F-8501A194CB06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016000" y="2708887"/>
            <a:ext cx="2088000" cy="1122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21854B08-3743-49F6-8E4D-22A5C9505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912" y="1766584"/>
            <a:ext cx="2087088" cy="138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3AED790-9DCE-438B-B47B-267DECAE521C}"/>
              </a:ext>
            </a:extLst>
          </p:cNvPr>
          <p:cNvSpPr/>
          <p:nvPr/>
        </p:nvSpPr>
        <p:spPr>
          <a:xfrm>
            <a:off x="8380642" y="2516920"/>
            <a:ext cx="227325" cy="227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D6922CB-3D02-4AC2-AB9E-8A99C2128E3F}"/>
              </a:ext>
            </a:extLst>
          </p:cNvPr>
          <p:cNvCxnSpPr>
            <a:cxnSpLocks/>
          </p:cNvCxnSpPr>
          <p:nvPr/>
        </p:nvCxnSpPr>
        <p:spPr>
          <a:xfrm flipH="1">
            <a:off x="8494306" y="2630584"/>
            <a:ext cx="57600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54483E-E73E-486C-83D2-F88164B1D8B7}"/>
              </a:ext>
            </a:extLst>
          </p:cNvPr>
          <p:cNvCxnSpPr>
            <a:cxnSpLocks/>
          </p:cNvCxnSpPr>
          <p:nvPr/>
        </p:nvCxnSpPr>
        <p:spPr>
          <a:xfrm>
            <a:off x="9070306" y="2630583"/>
            <a:ext cx="0" cy="39600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Content Placeholder 7">
            <a:extLst>
              <a:ext uri="{FF2B5EF4-FFF2-40B4-BE49-F238E27FC236}">
                <a16:creationId xmlns:a16="http://schemas.microsoft.com/office/drawing/2014/main" id="{6FCD2A1F-7F87-468F-B14B-B5109112A05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95325" y="4740305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474981-49C7-46BE-9B7A-657F36CA47A4}"/>
              </a:ext>
            </a:extLst>
          </p:cNvPr>
          <p:cNvCxnSpPr/>
          <p:nvPr/>
        </p:nvCxnSpPr>
        <p:spPr>
          <a:xfrm>
            <a:off x="2423987" y="6211517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EF80F42-A6A2-4346-9AC1-F119B394EFE6}"/>
                  </a:ext>
                </a:extLst>
              </p:cNvPr>
              <p:cNvSpPr/>
              <p:nvPr/>
            </p:nvSpPr>
            <p:spPr>
              <a:xfrm>
                <a:off x="2783987" y="6211517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EF80F42-A6A2-4346-9AC1-F119B394EF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987" y="6211517"/>
                <a:ext cx="105214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944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Spesifikk energi ved kritisk strømning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Ved å sette kriteriet for kritisk strømning inn i uttrykket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får vi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Svært nyttig for rek. kanaler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  <a:blipFill>
                <a:blip r:embed="rId3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B45BA1-D3C3-40E8-8EEE-2AA264535A5F}"/>
                  </a:ext>
                </a:extLst>
              </p:cNvPr>
              <p:cNvSpPr txBox="1"/>
              <p:nvPr/>
            </p:nvSpPr>
            <p:spPr>
              <a:xfrm>
                <a:off x="1128000" y="2706511"/>
                <a:ext cx="4113645" cy="659540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groupChr>
                        <m:groupChrPr>
                          <m:chr m:val="⇒"/>
                          <m:vertJc m:val="bot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B45BA1-D3C3-40E8-8EEE-2AA264535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000" y="2706511"/>
                <a:ext cx="4113645" cy="659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2F7F2CE-9951-466E-9415-4051FEC38A79}"/>
              </a:ext>
            </a:extLst>
          </p:cNvPr>
          <p:cNvSpPr txBox="1"/>
          <p:nvPr/>
        </p:nvSpPr>
        <p:spPr>
          <a:xfrm>
            <a:off x="5989209" y="5913000"/>
            <a:ext cx="2556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Hastighetshøyden i en rektangulær kanal ved kritisk strømning er halvparten av vanndybden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65D4EA-5C3C-49A2-8C84-E4425E3336B3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101201" y="5733000"/>
            <a:ext cx="888008" cy="503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FDF69AAD-0EA3-45D7-AC97-2CA324C3C838}"/>
              </a:ext>
            </a:extLst>
          </p:cNvPr>
          <p:cNvGrpSpPr/>
          <p:nvPr/>
        </p:nvGrpSpPr>
        <p:grpSpPr>
          <a:xfrm>
            <a:off x="6240000" y="1940307"/>
            <a:ext cx="4984828" cy="3312000"/>
            <a:chOff x="7104000" y="1917000"/>
            <a:chExt cx="2087088" cy="1386695"/>
          </a:xfrm>
        </p:grpSpPr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117C9A8B-3DE8-47C8-9080-81EED66C2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4000" y="1917000"/>
              <a:ext cx="2087088" cy="138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9CE4E11-6BDA-4392-A8E6-31EA2DF492E0}"/>
                </a:ext>
              </a:extLst>
            </p:cNvPr>
            <p:cNvSpPr/>
            <p:nvPr/>
          </p:nvSpPr>
          <p:spPr>
            <a:xfrm>
              <a:off x="8015171" y="3057726"/>
              <a:ext cx="227325" cy="22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6D5C141-C87A-4E0E-95DD-0E547A4DE61A}"/>
                </a:ext>
              </a:extLst>
            </p:cNvPr>
            <p:cNvCxnSpPr>
              <a:cxnSpLocks/>
            </p:cNvCxnSpPr>
            <p:nvPr/>
          </p:nvCxnSpPr>
          <p:spPr>
            <a:xfrm>
              <a:off x="8133394" y="2780999"/>
              <a:ext cx="0" cy="396000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1439AE86-7D7E-4D5C-9C5E-7B6F507B74D5}"/>
              </a:ext>
            </a:extLst>
          </p:cNvPr>
          <p:cNvSpPr/>
          <p:nvPr/>
        </p:nvSpPr>
        <p:spPr>
          <a:xfrm>
            <a:off x="7248000" y="3979295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38C1C80-0799-4871-8314-D88923B8CB88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7267209" y="4149000"/>
            <a:ext cx="409219" cy="176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6AFF56D-FA4A-49FE-8F74-20DE8B29EE88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7267209" y="4051295"/>
            <a:ext cx="1278000" cy="1861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Content Placeholder 4">
            <a:extLst>
              <a:ext uri="{FF2B5EF4-FFF2-40B4-BE49-F238E27FC236}">
                <a16:creationId xmlns:a16="http://schemas.microsoft.com/office/drawing/2014/main" id="{313AB0EE-F097-4705-9389-411C110E6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08" b="4788"/>
          <a:stretch/>
        </p:blipFill>
        <p:spPr bwMode="auto">
          <a:xfrm>
            <a:off x="1128000" y="4155158"/>
            <a:ext cx="3983406" cy="204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F1D497-B7A6-441E-839C-29C7E0587991}"/>
              </a:ext>
            </a:extLst>
          </p:cNvPr>
          <p:cNvCxnSpPr>
            <a:cxnSpLocks/>
          </p:cNvCxnSpPr>
          <p:nvPr/>
        </p:nvCxnSpPr>
        <p:spPr>
          <a:xfrm>
            <a:off x="3358506" y="4664832"/>
            <a:ext cx="0" cy="58747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E6E6D4-EC31-4FDC-A535-AA9D95D25541}"/>
                  </a:ext>
                </a:extLst>
              </p:cNvPr>
              <p:cNvSpPr/>
              <p:nvPr/>
            </p:nvSpPr>
            <p:spPr>
              <a:xfrm>
                <a:off x="1920000" y="4053876"/>
                <a:ext cx="87985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E6E6D4-EC31-4FDC-A535-AA9D95D255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000" y="4053876"/>
                <a:ext cx="879856" cy="495649"/>
              </a:xfrm>
              <a:prstGeom prst="rect">
                <a:avLst/>
              </a:prstGeom>
              <a:blipFill>
                <a:blip r:embed="rId7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EE0162-C45A-40B7-8FDE-B798BEACB542}"/>
              </a:ext>
            </a:extLst>
          </p:cNvPr>
          <p:cNvCxnSpPr>
            <a:cxnSpLocks/>
          </p:cNvCxnSpPr>
          <p:nvPr/>
        </p:nvCxnSpPr>
        <p:spPr>
          <a:xfrm>
            <a:off x="2642893" y="4476798"/>
            <a:ext cx="621368" cy="5053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1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Froude</a:t>
            </a:r>
            <a:r>
              <a:rPr lang="nb-NO" dirty="0"/>
              <a:t>-tallet for å karakterisere kanalstrømning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 </a:t>
                </a:r>
                <a:r>
                  <a:rPr lang="nb-NO" dirty="0" err="1"/>
                  <a:t>Froude</a:t>
                </a:r>
                <a:r>
                  <a:rPr lang="nb-NO" dirty="0"/>
                  <a:t>-tallet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Fr</m:t>
                    </m:r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dirty="0"/>
              </a:p>
              <a:p>
                <a:r>
                  <a:rPr lang="nb-NO" dirty="0" err="1"/>
                  <a:t>Froude</a:t>
                </a:r>
                <a:r>
                  <a:rPr lang="nb-NO" dirty="0"/>
                  <a:t>-tallet skrives ofte kvadrert</a:t>
                </a:r>
              </a:p>
              <a:p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 sz="1800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𝑔𝑦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>
            <a:off x="11697876" y="2095520"/>
            <a:ext cx="0" cy="3709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11275764" y="3230112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11275764" y="5094593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E9A0D920-D2B3-4D84-B0D6-41D23E489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61853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5820261" y="4392000"/>
            <a:ext cx="620552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3C2B16A-39A0-4A87-ABCB-93A9C70F9A57}"/>
                  </a:ext>
                </a:extLst>
              </p:cNvPr>
              <p:cNvSpPr/>
              <p:nvPr/>
            </p:nvSpPr>
            <p:spPr>
              <a:xfrm>
                <a:off x="7897934" y="2121317"/>
                <a:ext cx="2082558" cy="696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3C2B16A-39A0-4A87-ABCB-93A9C70F9A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7934" y="2121317"/>
                <a:ext cx="2082558" cy="696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A71569B-0000-4AED-AE09-6FFCAB76631E}"/>
                  </a:ext>
                </a:extLst>
              </p:cNvPr>
              <p:cNvSpPr/>
              <p:nvPr/>
            </p:nvSpPr>
            <p:spPr>
              <a:xfrm>
                <a:off x="9242046" y="5965955"/>
                <a:ext cx="2082558" cy="696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A71569B-0000-4AED-AE09-6FFCAB766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046" y="5965955"/>
                <a:ext cx="2082558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25984E5-3C90-42D4-91C1-6ACF46236BFC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10283325" y="5085000"/>
            <a:ext cx="132675" cy="880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26A2211-CC8E-4DAD-B6D9-C933CD7292CB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8939213" y="2818046"/>
            <a:ext cx="302833" cy="8809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7">
                <a:extLst>
                  <a:ext uri="{FF2B5EF4-FFF2-40B4-BE49-F238E27FC236}">
                    <a16:creationId xmlns:a16="http://schemas.microsoft.com/office/drawing/2014/main" id="{8E89C474-8177-40EA-8C4A-F14820097A85}"/>
                  </a:ext>
                </a:extLst>
              </p:cNvPr>
              <p:cNvSpPr txBox="1"/>
              <p:nvPr/>
            </p:nvSpPr>
            <p:spPr>
              <a:xfrm>
                <a:off x="1344000" y="2349000"/>
                <a:ext cx="3528000" cy="72718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𝑔𝑦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7">
                <a:extLst>
                  <a:ext uri="{FF2B5EF4-FFF2-40B4-BE49-F238E27FC236}">
                    <a16:creationId xmlns:a16="http://schemas.microsoft.com/office/drawing/2014/main" id="{8E89C474-8177-40EA-8C4A-F14820097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00" y="2349000"/>
                <a:ext cx="3528000" cy="7271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ell 5">
                <a:extLst>
                  <a:ext uri="{FF2B5EF4-FFF2-40B4-BE49-F238E27FC236}">
                    <a16:creationId xmlns:a16="http://schemas.microsoft.com/office/drawing/2014/main" id="{23A516CA-A1EB-4BE3-8ED3-D1387E7CEF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2076798"/>
                  </p:ext>
                </p:extLst>
              </p:nvPr>
            </p:nvGraphicFramePr>
            <p:xfrm>
              <a:off x="308103" y="5356740"/>
              <a:ext cx="397764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ell 5">
                <a:extLst>
                  <a:ext uri="{FF2B5EF4-FFF2-40B4-BE49-F238E27FC236}">
                    <a16:creationId xmlns:a16="http://schemas.microsoft.com/office/drawing/2014/main" id="{23A516CA-A1EB-4BE3-8ED3-D1387E7CEF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2076798"/>
                  </p:ext>
                </p:extLst>
              </p:nvPr>
            </p:nvGraphicFramePr>
            <p:xfrm>
              <a:off x="308103" y="5356740"/>
              <a:ext cx="397764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7"/>
                          <a:stretch>
                            <a:fillRect l="-385" t="-106452" r="-153077" b="-1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7"/>
                          <a:stretch>
                            <a:fillRect l="-166242" t="-106452" r="-153503" b="-1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7"/>
                          <a:stretch>
                            <a:fillRect l="-176371" t="-106452" r="-1688" b="-1048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7"/>
                          <a:stretch>
                            <a:fillRect l="-385" t="-209836" r="-153077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7"/>
                          <a:stretch>
                            <a:fillRect l="-166242" t="-209836" r="-15350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7"/>
                          <a:stretch>
                            <a:fillRect l="-176371" t="-209836" r="-1688" b="-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E496A8-FAE3-4EE5-A8AC-4D097FA22234}"/>
                  </a:ext>
                </a:extLst>
              </p:cNvPr>
              <p:cNvSpPr/>
              <p:nvPr/>
            </p:nvSpPr>
            <p:spPr>
              <a:xfrm>
                <a:off x="4659149" y="5568832"/>
                <a:ext cx="1642949" cy="73866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6E496A8-FAE3-4EE5-A8AC-4D097FA22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149" y="5568832"/>
                <a:ext cx="1642949" cy="7386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858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Fysisk tolkning av kritisk strømning: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kanalen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89" t="-11364" r="-12905" b="-329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Bølger i en kanal er </a:t>
                </a:r>
                <a:r>
                  <a:rPr lang="nb-NO" i="1" dirty="0"/>
                  <a:t>tyngdebølger</a:t>
                </a:r>
                <a:r>
                  <a:rPr lang="nb-NO" dirty="0"/>
                  <a:t>: Forstyrrelser i vannflaten der det er  </a:t>
                </a:r>
                <a:r>
                  <a:rPr lang="nb-NO" i="1" dirty="0"/>
                  <a:t>tyngdekraften</a:t>
                </a:r>
                <a:r>
                  <a:rPr lang="nb-NO" dirty="0"/>
                  <a:t> som forsøker å gjenopprette likevekt</a:t>
                </a:r>
              </a:p>
              <a:p>
                <a:r>
                  <a:rPr lang="nb-NO" dirty="0"/>
                  <a:t>Vi utledet en formel for bølgehastigheten som gjelder for</a:t>
                </a:r>
              </a:p>
              <a:p>
                <a:pPr lvl="1"/>
                <a:r>
                  <a:rPr lang="nb-NO" dirty="0"/>
                  <a:t>Grunt vann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/bølgelengde «liten nok»)</a:t>
                </a:r>
              </a:p>
              <a:p>
                <a:pPr lvl="1"/>
                <a:r>
                  <a:rPr lang="nb-NO" dirty="0"/>
                  <a:t>Små bølger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«liten nok»)</a:t>
                </a:r>
              </a:p>
              <a:p>
                <a:r>
                  <a:rPr lang="nb-NO" dirty="0"/>
                  <a:t>Gjelder relativt til strømnings-hastigheten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41" y="1701000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4DE66F-6EB1-4905-A0CD-0B2DFA1BE187}"/>
                  </a:ext>
                </a:extLst>
              </p:cNvPr>
              <p:cNvSpPr txBox="1"/>
              <p:nvPr/>
            </p:nvSpPr>
            <p:spPr>
              <a:xfrm>
                <a:off x="2640000" y="6105139"/>
                <a:ext cx="3312000" cy="502830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𝑔𝑦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4DE66F-6EB1-4905-A0CD-0B2DFA1BE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000" y="6105139"/>
                <a:ext cx="3312000" cy="502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807768-D4B3-4F80-99EC-10DBFFF44207}"/>
                  </a:ext>
                </a:extLst>
              </p:cNvPr>
              <p:cNvSpPr txBox="1"/>
              <p:nvPr/>
            </p:nvSpPr>
            <p:spPr>
              <a:xfrm>
                <a:off x="7184790" y="5955803"/>
                <a:ext cx="3485651" cy="8015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Sammenlikn med nevneren i </a:t>
                </a:r>
                <a:r>
                  <a:rPr lang="nb-NO" sz="1400" dirty="0" err="1"/>
                  <a:t>Froude</a:t>
                </a:r>
                <a:r>
                  <a:rPr lang="nb-NO" sz="1400" dirty="0"/>
                  <a:t>-tallet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𝑔𝑦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807768-D4B3-4F80-99EC-10DBFFF44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790" y="5955803"/>
                <a:ext cx="3485651" cy="801501"/>
              </a:xfrm>
              <a:prstGeom prst="rect">
                <a:avLst/>
              </a:prstGeom>
              <a:blipFill>
                <a:blip r:embed="rId6"/>
                <a:stretch>
                  <a:fillRect l="-349" t="-752" r="-34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DF4E04-7D75-4FE2-ACEA-EA80C315EFB3}"/>
              </a:ext>
            </a:extLst>
          </p:cNvPr>
          <p:cNvCxnSpPr>
            <a:cxnSpLocks/>
            <a:stCxn id="3" idx="1"/>
            <a:endCxn id="6" idx="3"/>
          </p:cNvCxnSpPr>
          <p:nvPr/>
        </p:nvCxnSpPr>
        <p:spPr>
          <a:xfrm flipH="1">
            <a:off x="5952000" y="6356554"/>
            <a:ext cx="12327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64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tolkning av kritisk strømning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Bølger er strømningens måte å «kommunisere forstyrrelser på» oppstrøms og nedstrøms i kanalen</a:t>
            </a:r>
          </a:p>
          <a:p>
            <a:r>
              <a:rPr lang="nb-NO" dirty="0"/>
              <a:t>Bølgehastigheten er signalhastigheten til kommunikasjonen</a:t>
            </a:r>
          </a:p>
          <a:p>
            <a:r>
              <a:rPr lang="nb-NO" dirty="0"/>
              <a:t>Underkritisk strømning</a:t>
            </a:r>
          </a:p>
          <a:p>
            <a:pPr lvl="1"/>
            <a:r>
              <a:rPr lang="nb-NO" dirty="0"/>
              <a:t>Kommunikasjonen går begge veier, oppstrøms og nedstrøms</a:t>
            </a:r>
          </a:p>
          <a:p>
            <a:r>
              <a:rPr lang="nb-NO" dirty="0"/>
              <a:t>Overkritisk strømning:</a:t>
            </a:r>
          </a:p>
          <a:p>
            <a:pPr lvl="1"/>
            <a:r>
              <a:rPr lang="nb-NO" dirty="0"/>
              <a:t>Kommunikasjonen går kun én vei, nedstrøms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13EC4B49-EE6E-4947-B5BD-7E3F8B16446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13EC4B49-EE6E-4947-B5BD-7E3F8B16446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85" t="-108197" r="-15307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66242" t="-108197" r="-153503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76371" t="-108197" r="-1688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85" t="-208197" r="-15307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66242" t="-208197" r="-153503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76371" t="-208197" r="-1688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85" t="-308197" r="-15307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66242" t="-308197" r="-15350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76371" t="-308197" r="-1688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E8CAE07-3110-4DE1-8CF8-CEF4BAB43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4581000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D3E463-DC8E-40DD-B556-E53F57C4FFD4}"/>
              </a:ext>
            </a:extLst>
          </p:cNvPr>
          <p:cNvSpPr txBox="1"/>
          <p:nvPr/>
        </p:nvSpPr>
        <p:spPr>
          <a:xfrm>
            <a:off x="6672000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576AA-7047-4D43-9485-C6E649C6017A}"/>
              </a:ext>
            </a:extLst>
          </p:cNvPr>
          <p:cNvSpPr txBox="1"/>
          <p:nvPr/>
        </p:nvSpPr>
        <p:spPr>
          <a:xfrm>
            <a:off x="9683739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2DA7F5-F598-4914-AE19-A9CA986E95B3}"/>
              </a:ext>
            </a:extLst>
          </p:cNvPr>
          <p:cNvCxnSpPr>
            <a:stCxn id="3" idx="2"/>
          </p:cNvCxnSpPr>
          <p:nvPr/>
        </p:nvCxnSpPr>
        <p:spPr>
          <a:xfrm>
            <a:off x="7752000" y="4091840"/>
            <a:ext cx="0" cy="48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16F726-1F4D-4853-805E-35DB7795AA12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0763739" y="4091840"/>
            <a:ext cx="10304" cy="844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C0C1A1-509A-4942-BD30-795927F2822B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8637116" y="5301001"/>
            <a:ext cx="914884" cy="965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A1FDED-5EE0-422A-8DAE-7B4C269A0508}"/>
              </a:ext>
            </a:extLst>
          </p:cNvPr>
          <p:cNvSpPr txBox="1"/>
          <p:nvPr/>
        </p:nvSpPr>
        <p:spPr>
          <a:xfrm>
            <a:off x="7125118" y="6266179"/>
            <a:ext cx="302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Dette tverrsnittet er en sperre for kommunikasjon i oppstrøms retning</a:t>
            </a:r>
          </a:p>
        </p:txBody>
      </p:sp>
    </p:spTree>
    <p:extLst>
      <p:ext uri="{BB962C8B-B14F-4D97-AF65-F5344CB8AC3E}">
        <p14:creationId xmlns:p14="http://schemas.microsoft.com/office/powerpoint/2010/main" val="294917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Overgangen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underkritisk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overkritisk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Strømningen “går gjennom” kritisk på en pen og pyntelig måte</a:t>
            </a:r>
          </a:p>
          <a:p>
            <a:r>
              <a:rPr lang="nb-NO" dirty="0"/>
              <a:t>Typisk f.eks. når bunnhelningen øker, ved sluseporter, eller ved overløp og terskler</a:t>
            </a:r>
          </a:p>
          <a:p>
            <a:r>
              <a:rPr lang="nb-NO" dirty="0"/>
              <a:t>Tverrsnittet med kritisk dybde kalles et kontrolltverrsnitt</a:t>
            </a:r>
          </a:p>
          <a:p>
            <a:pPr lvl="1"/>
            <a:r>
              <a:rPr lang="nb-NO" dirty="0"/>
              <a:t>(Moderate) endringer i strømningen nedstrøms kontrolltverrsnittet forplanter seg ikke forbi dette snittet</a:t>
            </a:r>
          </a:p>
          <a:p>
            <a:pPr lvl="1"/>
            <a:r>
              <a:rPr lang="nb-NO" dirty="0"/>
              <a:t>Kontrolltverrsnittet </a:t>
            </a:r>
            <a:r>
              <a:rPr lang="nb-NO" i="1" dirty="0"/>
              <a:t>kontrollerer</a:t>
            </a:r>
            <a:r>
              <a:rPr lang="nb-NO" dirty="0"/>
              <a:t> strømningen i en viss forstand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AC243F3-3CCC-413A-9F83-7A8059C99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2490675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9C217-23D6-420C-8161-766F3E3D390E}"/>
              </a:ext>
            </a:extLst>
          </p:cNvPr>
          <p:cNvSpPr txBox="1"/>
          <p:nvPr/>
        </p:nvSpPr>
        <p:spPr>
          <a:xfrm>
            <a:off x="6528925" y="1478295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1FEDCE-A989-4B05-92F1-EBD2EA67DD1D}"/>
              </a:ext>
            </a:extLst>
          </p:cNvPr>
          <p:cNvSpPr txBox="1"/>
          <p:nvPr/>
        </p:nvSpPr>
        <p:spPr>
          <a:xfrm>
            <a:off x="9540664" y="1478295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BD7AF7-41BC-43D3-9007-F18BD1E2738E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7608925" y="2001515"/>
            <a:ext cx="0" cy="48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7C7CF7-4168-4C77-999C-A51042168EB4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10620664" y="2001515"/>
            <a:ext cx="10304" cy="844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B36A92-05F8-4FB6-8771-C2A02295C992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8070146" y="3213000"/>
            <a:ext cx="1337854" cy="777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2D4CF4D-2C43-4D37-8027-626144F94A86}"/>
              </a:ext>
            </a:extLst>
          </p:cNvPr>
          <p:cNvSpPr txBox="1"/>
          <p:nvPr/>
        </p:nvSpPr>
        <p:spPr>
          <a:xfrm>
            <a:off x="6384925" y="3990620"/>
            <a:ext cx="3370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Dette </a:t>
            </a:r>
            <a:r>
              <a:rPr lang="nb-NO" sz="1400" i="1" dirty="0"/>
              <a:t>kontrolltverrsnittet</a:t>
            </a:r>
            <a:r>
              <a:rPr lang="nb-NO" sz="1400" dirty="0"/>
              <a:t> er en sperre for kommunikasjon i oppstrøms retning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422C9012-9392-4C6B-996D-79B7DD351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39" b="4060"/>
          <a:stretch/>
        </p:blipFill>
        <p:spPr bwMode="auto">
          <a:xfrm>
            <a:off x="7392000" y="5035473"/>
            <a:ext cx="3348937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E9D49B6-8B25-4F07-A884-224D3BB2886A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8070146" y="4513840"/>
            <a:ext cx="1121854" cy="121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44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Overgangen fra overkritisk til underkritisk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Skjer gjennom et </a:t>
            </a:r>
            <a:r>
              <a:rPr lang="nb-NO" i="1" dirty="0"/>
              <a:t>vannstandssprang</a:t>
            </a:r>
          </a:p>
          <a:p>
            <a:pPr lvl="1"/>
            <a:r>
              <a:rPr lang="nb-NO" dirty="0"/>
              <a:t>Plutselig hopp i vannstand</a:t>
            </a:r>
          </a:p>
          <a:p>
            <a:pPr lvl="1"/>
            <a:r>
              <a:rPr lang="nb-NO" dirty="0"/>
              <a:t>Stort energitap</a:t>
            </a:r>
          </a:p>
          <a:p>
            <a:pPr lvl="1"/>
            <a:r>
              <a:rPr lang="nb-NO" dirty="0"/>
              <a:t>En form for </a:t>
            </a:r>
            <a:r>
              <a:rPr lang="nb-NO" i="1" dirty="0"/>
              <a:t>sjokkbølge</a:t>
            </a:r>
          </a:p>
          <a:p>
            <a:r>
              <a:rPr lang="nb-NO" dirty="0"/>
              <a:t>Mer om det i dag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59EAFE-B85D-43AC-9282-4FFF3CB4E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8"/>
          <a:stretch/>
        </p:blipFill>
        <p:spPr bwMode="auto">
          <a:xfrm>
            <a:off x="4584000" y="3990979"/>
            <a:ext cx="2102936" cy="252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E8AA8BF-A449-4036-B39A-F14D07FC0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0" y="1559150"/>
            <a:ext cx="4516443" cy="237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83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Plassholder for innhold 6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95325" y="1629000"/>
              <a:ext cx="10058051" cy="48414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924">
                      <a:extLst>
                        <a:ext uri="{9D8B030D-6E8A-4147-A177-3AD203B41FA5}">
                          <a16:colId xmlns:a16="http://schemas.microsoft.com/office/drawing/2014/main" val="1723494561"/>
                        </a:ext>
                      </a:extLst>
                    </a:gridCol>
                    <a:gridCol w="2760980">
                      <a:extLst>
                        <a:ext uri="{9D8B030D-6E8A-4147-A177-3AD203B41FA5}">
                          <a16:colId xmlns:a16="http://schemas.microsoft.com/office/drawing/2014/main" val="1881947710"/>
                        </a:ext>
                      </a:extLst>
                    </a:gridCol>
                    <a:gridCol w="2622867">
                      <a:extLst>
                        <a:ext uri="{9D8B030D-6E8A-4147-A177-3AD203B41FA5}">
                          <a16:colId xmlns:a16="http://schemas.microsoft.com/office/drawing/2014/main" val="3131942253"/>
                        </a:ext>
                      </a:extLst>
                    </a:gridCol>
                    <a:gridCol w="2621280">
                      <a:extLst>
                        <a:ext uri="{9D8B030D-6E8A-4147-A177-3AD203B41FA5}">
                          <a16:colId xmlns:a16="http://schemas.microsoft.com/office/drawing/2014/main" val="23609070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  <a:r>
                            <a:rPr lang="nb-NO" baseline="0" dirty="0"/>
                            <a:t> strømning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r>
                            <a:rPr lang="nb-NO" dirty="0"/>
                            <a:t> strømning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47541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Kalles</a:t>
                          </a:r>
                          <a:r>
                            <a:rPr lang="nb-NO" i="1" baseline="0" dirty="0"/>
                            <a:t> også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«Strømmende»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«Strykende»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113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Karakter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i="0" dirty="0"/>
                            <a:t>Treg og dyp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Ustabil, bølgete vannflate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Rask og grunn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3038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 err="1"/>
                            <a:t>Froude</a:t>
                          </a:r>
                          <a:r>
                            <a:rPr lang="nb-NO" i="1" dirty="0"/>
                            <a:t>-tallet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oMath>
                            </m:oMathPara>
                          </a14:m>
                          <a:endParaRPr lang="nb-NO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&gt;1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8025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Vanndybden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41877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Hastighet</a:t>
                          </a:r>
                          <a:r>
                            <a:rPr lang="nb-NO" i="1" baseline="0" dirty="0"/>
                            <a:t> vs. bølgehastighet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; 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𝑔𝑦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; 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e>
                                </m:rad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; 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𝑔𝑦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93744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Forstyrrelser</a:t>
                          </a:r>
                          <a:r>
                            <a:rPr lang="nb-NO" i="1" baseline="0" dirty="0"/>
                            <a:t> beveger seg…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…oppstrøms og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09123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Kriterium for 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0974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Spesifikk energi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3525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Plassholder for innhold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78002954"/>
                  </p:ext>
                </p:extLst>
              </p:nvPr>
            </p:nvGraphicFramePr>
            <p:xfrm>
              <a:off x="695325" y="1629000"/>
              <a:ext cx="10058051" cy="48414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924">
                      <a:extLst>
                        <a:ext uri="{9D8B030D-6E8A-4147-A177-3AD203B41FA5}">
                          <a16:colId xmlns:a16="http://schemas.microsoft.com/office/drawing/2014/main" val="1723494561"/>
                        </a:ext>
                      </a:extLst>
                    </a:gridCol>
                    <a:gridCol w="2760980">
                      <a:extLst>
                        <a:ext uri="{9D8B030D-6E8A-4147-A177-3AD203B41FA5}">
                          <a16:colId xmlns:a16="http://schemas.microsoft.com/office/drawing/2014/main" val="1881947710"/>
                        </a:ext>
                      </a:extLst>
                    </a:gridCol>
                    <a:gridCol w="2622867">
                      <a:extLst>
                        <a:ext uri="{9D8B030D-6E8A-4147-A177-3AD203B41FA5}">
                          <a16:colId xmlns:a16="http://schemas.microsoft.com/office/drawing/2014/main" val="3131942253"/>
                        </a:ext>
                      </a:extLst>
                    </a:gridCol>
                    <a:gridCol w="2621280">
                      <a:extLst>
                        <a:ext uri="{9D8B030D-6E8A-4147-A177-3AD203B41FA5}">
                          <a16:colId xmlns:a16="http://schemas.microsoft.com/office/drawing/2014/main" val="23609070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  <a:r>
                            <a:rPr lang="nb-NO" baseline="0" dirty="0"/>
                            <a:t> strømning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r>
                            <a:rPr lang="nb-NO" dirty="0"/>
                            <a:t> strømning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47541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Kalles</a:t>
                          </a:r>
                          <a:r>
                            <a:rPr lang="nb-NO" i="1" baseline="0" dirty="0"/>
                            <a:t> også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«Strømmende»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«Strykende»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11386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Karakter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i="0" dirty="0"/>
                            <a:t>Treg og dyp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Ustabil, bølgete vannflate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Rask og grunn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3038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 err="1"/>
                            <a:t>Froude</a:t>
                          </a:r>
                          <a:r>
                            <a:rPr lang="nb-NO" i="1" dirty="0"/>
                            <a:t>-tallet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74614" t="-380328" r="-190949" b="-8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380328" r="-100696" b="-8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380328" r="-930" b="-8344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8025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Vanndybden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74614" t="-480328" r="-190949" b="-7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480328" r="-100696" b="-7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480328" r="-930" b="-7344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4187762"/>
                      </a:ext>
                    </a:extLst>
                  </a:tr>
                  <a:tr h="697929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Hastighet</a:t>
                          </a:r>
                          <a:r>
                            <a:rPr lang="nb-NO" i="1" baseline="0" dirty="0"/>
                            <a:t> vs. bølgehastighet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74614" t="-310526" r="-190949" b="-2929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310526" r="-100696" b="-2929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310526" r="-930" b="-2929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37447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Forstyrrelser</a:t>
                          </a:r>
                          <a:r>
                            <a:rPr lang="nb-NO" i="1" baseline="0" dirty="0"/>
                            <a:t> beveger seg…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…oppstrøms og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0912384"/>
                      </a:ext>
                    </a:extLst>
                  </a:tr>
                  <a:tr h="689991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Kriterium for 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502632" r="-100696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0974504"/>
                      </a:ext>
                    </a:extLst>
                  </a:tr>
                  <a:tr h="689991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Spesifikk energi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4614" t="-607965" r="-190949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607965" r="-100696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607965" r="-930" b="-17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035258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Kritisk strømning oppsummert (rektangulær kanal i rødt)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/>
              <p:cNvSpPr/>
              <p:nvPr/>
            </p:nvSpPr>
            <p:spPr>
              <a:xfrm>
                <a:off x="3648000" y="173092"/>
                <a:ext cx="3870227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Fr</m:t>
                          </m:r>
                        </m:e>
                        <m:sup>
                          <m: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𝑔𝑦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8" name="Rektange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000" y="173092"/>
                <a:ext cx="3870227" cy="6967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DD0A6EC-9778-443E-BFEC-D21D166F3DF9}"/>
              </a:ext>
            </a:extLst>
          </p:cNvPr>
          <p:cNvSpPr/>
          <p:nvPr/>
        </p:nvSpPr>
        <p:spPr>
          <a:xfrm>
            <a:off x="7844589" y="3176337"/>
            <a:ext cx="370426" cy="2229852"/>
          </a:xfrm>
          <a:custGeom>
            <a:avLst/>
            <a:gdLst>
              <a:gd name="connsiteX0" fmla="*/ 104274 w 370426"/>
              <a:gd name="connsiteY0" fmla="*/ 0 h 2229852"/>
              <a:gd name="connsiteX1" fmla="*/ 368969 w 370426"/>
              <a:gd name="connsiteY1" fmla="*/ 970547 h 2229852"/>
              <a:gd name="connsiteX2" fmla="*/ 0 w 370426"/>
              <a:gd name="connsiteY2" fmla="*/ 2229852 h 222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426" h="2229852">
                <a:moveTo>
                  <a:pt x="104274" y="0"/>
                </a:moveTo>
                <a:cubicBezTo>
                  <a:pt x="245311" y="299452"/>
                  <a:pt x="386348" y="598905"/>
                  <a:pt x="368969" y="970547"/>
                </a:cubicBezTo>
                <a:cubicBezTo>
                  <a:pt x="351590" y="1342189"/>
                  <a:pt x="175795" y="1786020"/>
                  <a:pt x="0" y="2229852"/>
                </a:cubicBezTo>
              </a:path>
            </a:pathLst>
          </a:custGeom>
          <a:noFill/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24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Oppsummering av kritisk strømning</a:t>
                </a:r>
              </a:p>
              <a:p>
                <a:r>
                  <a:rPr lang="nb-NO" dirty="0"/>
                  <a:t>Ny tolkning: Maksimal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for konstant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nb-NO" dirty="0"/>
              </a:p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Effekt av bunnheving og innsnevring</a:t>
                </a:r>
              </a:p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Vannstandssprang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23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for 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innførte kritisk strømning ved å se på variasjon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for 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Praktisk situasjon som omtrent svarer til dette: </a:t>
                </a:r>
                <a:r>
                  <a:rPr lang="nb-NO" i="1" dirty="0"/>
                  <a:t>Kanalstrømning mot</a:t>
                </a:r>
                <a:r>
                  <a:rPr lang="nb-NO" dirty="0"/>
                  <a:t> </a:t>
                </a:r>
                <a:r>
                  <a:rPr lang="nb-NO" dirty="0" err="1"/>
                  <a:t>slusesport</a:t>
                </a:r>
                <a:endParaRPr lang="nb-NO" dirty="0"/>
              </a:p>
              <a:p>
                <a:r>
                  <a:rPr lang="nb-NO" dirty="0"/>
                  <a:t>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, horisontal bunn, neglisjere tap, fritt utløp, variere høyden på porten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𝐸</m:t>
                    </m:r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 endres,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 og kritisk strømning når porten slipper vann-speilet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768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713" y="1515579"/>
            <a:ext cx="3132937" cy="404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2FF3D79-88B7-4B19-BD68-806F4DCCD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274" y="2595895"/>
            <a:ext cx="2280195" cy="15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22BE9CD-C7EA-4BF2-AC50-BF8DF011AB96}"/>
                  </a:ext>
                </a:extLst>
              </p:cNvPr>
              <p:cNvSpPr/>
              <p:nvPr/>
            </p:nvSpPr>
            <p:spPr>
              <a:xfrm>
                <a:off x="6280497" y="3301838"/>
                <a:ext cx="2948243" cy="738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Energilikningen for både (a) og (b):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22BE9CD-C7EA-4BF2-AC50-BF8DF011A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97" y="3301838"/>
                <a:ext cx="2948243" cy="738664"/>
              </a:xfrm>
              <a:prstGeom prst="rect">
                <a:avLst/>
              </a:prstGeom>
              <a:blipFill>
                <a:blip r:embed="rId6"/>
                <a:stretch>
                  <a:fillRect l="-620" t="-16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3095A7B-6193-4F82-AE26-D5DE95283F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713" y="5593500"/>
            <a:ext cx="4191287" cy="10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9A76E53-D156-43ED-9283-E6ADF2EA96B1}"/>
                  </a:ext>
                </a:extLst>
              </p:cNvPr>
              <p:cNvSpPr/>
              <p:nvPr/>
            </p:nvSpPr>
            <p:spPr>
              <a:xfrm>
                <a:off x="834537" y="2906758"/>
                <a:ext cx="2128723" cy="696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9A76E53-D156-43ED-9283-E6ADF2EA96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37" y="2906758"/>
                <a:ext cx="2128723" cy="6967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5377A5-F392-4955-BEF1-BA8DDE7C39A3}"/>
              </a:ext>
            </a:extLst>
          </p:cNvPr>
          <p:cNvCxnSpPr>
            <a:cxnSpLocks/>
          </p:cNvCxnSpPr>
          <p:nvPr/>
        </p:nvCxnSpPr>
        <p:spPr>
          <a:xfrm>
            <a:off x="8688000" y="1736229"/>
            <a:ext cx="0" cy="13500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0836DC1-0772-44FE-BAB2-9DDE734D1E57}"/>
                  </a:ext>
                </a:extLst>
              </p:cNvPr>
              <p:cNvSpPr/>
              <p:nvPr/>
            </p:nvSpPr>
            <p:spPr>
              <a:xfrm>
                <a:off x="7601593" y="2226563"/>
                <a:ext cx="10484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0836DC1-0772-44FE-BAB2-9DDE734D1E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593" y="2226563"/>
                <a:ext cx="1048429" cy="369332"/>
              </a:xfrm>
              <a:prstGeom prst="rect">
                <a:avLst/>
              </a:prstGeom>
              <a:blipFill>
                <a:blip r:embed="rId9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D5A8EE-9480-4EC9-AB8F-1A51CBE80849}"/>
              </a:ext>
            </a:extLst>
          </p:cNvPr>
          <p:cNvCxnSpPr>
            <a:cxnSpLocks/>
          </p:cNvCxnSpPr>
          <p:nvPr/>
        </p:nvCxnSpPr>
        <p:spPr>
          <a:xfrm>
            <a:off x="8724762" y="4194000"/>
            <a:ext cx="0" cy="9720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810D465-42E9-446D-81E9-EC7F52B2E171}"/>
                  </a:ext>
                </a:extLst>
              </p:cNvPr>
              <p:cNvSpPr/>
              <p:nvPr/>
            </p:nvSpPr>
            <p:spPr>
              <a:xfrm>
                <a:off x="7630094" y="4495334"/>
                <a:ext cx="10484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810D465-42E9-446D-81E9-EC7F52B2E1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094" y="4495334"/>
                <a:ext cx="1048428" cy="369332"/>
              </a:xfrm>
              <a:prstGeom prst="rect">
                <a:avLst/>
              </a:prstGeom>
              <a:blipFill>
                <a:blip r:embed="rId10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57918EF-765A-4658-8532-2E30082E6589}"/>
                  </a:ext>
                </a:extLst>
              </p:cNvPr>
              <p:cNvSpPr/>
              <p:nvPr/>
            </p:nvSpPr>
            <p:spPr>
              <a:xfrm>
                <a:off x="9033658" y="2448167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57918EF-765A-4658-8532-2E30082E6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3658" y="2448167"/>
                <a:ext cx="37702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531C9A8-02E8-453E-A6DB-AC78131B9F03}"/>
                  </a:ext>
                </a:extLst>
              </p:cNvPr>
              <p:cNvSpPr/>
              <p:nvPr/>
            </p:nvSpPr>
            <p:spPr>
              <a:xfrm>
                <a:off x="10872774" y="2448167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531C9A8-02E8-453E-A6DB-AC78131B9F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2774" y="2448167"/>
                <a:ext cx="377026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E56E1DC-3BCC-459B-B0E5-93BBC3412F7C}"/>
                  </a:ext>
                </a:extLst>
              </p:cNvPr>
              <p:cNvSpPr/>
              <p:nvPr/>
            </p:nvSpPr>
            <p:spPr>
              <a:xfrm>
                <a:off x="9033658" y="4765685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E56E1DC-3BCC-459B-B0E5-93BBC3412F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3658" y="4765685"/>
                <a:ext cx="37702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193FEC-4D29-43F9-8E19-22D749965E87}"/>
                  </a:ext>
                </a:extLst>
              </p:cNvPr>
              <p:cNvSpPr/>
              <p:nvPr/>
            </p:nvSpPr>
            <p:spPr>
              <a:xfrm>
                <a:off x="10872774" y="4495334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193FEC-4D29-43F9-8E19-22D749965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2774" y="4495334"/>
                <a:ext cx="37702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59AF466-BD2C-4982-9A21-876BDC88682E}"/>
                  </a:ext>
                </a:extLst>
              </p:cNvPr>
              <p:cNvSpPr/>
              <p:nvPr/>
            </p:nvSpPr>
            <p:spPr>
              <a:xfrm>
                <a:off x="6095008" y="5728334"/>
                <a:ext cx="174291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59AF466-BD2C-4982-9A21-876BDC8868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008" y="5728334"/>
                <a:ext cx="1742913" cy="369332"/>
              </a:xfrm>
              <a:prstGeom prst="rect">
                <a:avLst/>
              </a:prstGeom>
              <a:blipFill>
                <a:blip r:embed="rId1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3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Sammenhengen mellom 𝑄 og 𝑦 for konstant 𝐸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Kritisk strømning kan også innføres ved å holde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konstant i stedet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i="1" dirty="0"/>
              </a:p>
              <a:p>
                <a:r>
                  <a:rPr lang="nb-NO" dirty="0"/>
                  <a:t>Praktisk situasjon som omtrent svarer til dette: </a:t>
                </a:r>
                <a:r>
                  <a:rPr lang="nb-NO" i="1" dirty="0"/>
                  <a:t>Stort reservoar bak</a:t>
                </a:r>
                <a:r>
                  <a:rPr lang="nb-NO" dirty="0"/>
                  <a:t> </a:t>
                </a:r>
                <a:r>
                  <a:rPr lang="nb-NO" dirty="0" err="1"/>
                  <a:t>slusesport</a:t>
                </a:r>
                <a:endParaRPr lang="nb-NO" dirty="0"/>
              </a:p>
              <a:p>
                <a:r>
                  <a:rPr lang="nb-NO" dirty="0"/>
                  <a:t>Konstant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pga. stort reservoar, horisontal bunn, neglisjere tap, fritt utløp, variere høyden på porten          </a:t>
                </a:r>
                <a:r>
                  <a:rPr lang="nb-NO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𝑄</m:t>
                    </m:r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 endres,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max</m:t>
                        </m:r>
                      </m:sub>
                    </m:sSub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 og kritisk strømning når porten slipper vannspeilet</a:t>
                </a: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7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626"/>
          <a:stretch/>
        </p:blipFill>
        <p:spPr bwMode="auto">
          <a:xfrm>
            <a:off x="6383338" y="2497156"/>
            <a:ext cx="5111750" cy="29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3418DE-4CFD-4AB8-A158-2D143FA538EF}"/>
              </a:ext>
            </a:extLst>
          </p:cNvPr>
          <p:cNvSpPr txBox="1"/>
          <p:nvPr/>
        </p:nvSpPr>
        <p:spPr>
          <a:xfrm>
            <a:off x="10128000" y="5424807"/>
            <a:ext cx="179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Fritt overløp her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64A0A69-A7BE-4E9C-9B8D-55FCBF6F55CC}"/>
              </a:ext>
            </a:extLst>
          </p:cNvPr>
          <p:cNvCxnSpPr/>
          <p:nvPr/>
        </p:nvCxnSpPr>
        <p:spPr>
          <a:xfrm>
            <a:off x="8112000" y="2853000"/>
            <a:ext cx="0" cy="22320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6FE0B29-0105-443E-82A6-134764A11E9C}"/>
                  </a:ext>
                </a:extLst>
              </p:cNvPr>
              <p:cNvSpPr/>
              <p:nvPr/>
            </p:nvSpPr>
            <p:spPr>
              <a:xfrm>
                <a:off x="6539711" y="4149000"/>
                <a:ext cx="15722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konstant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6FE0B29-0105-443E-82A6-134764A11E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9711" y="4149000"/>
                <a:ext cx="15722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24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Sammenhengen mellom 𝑄 og 𝑦 for konstant 𝐸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Husk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Det gir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Hvordan varierer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?</a:t>
                </a:r>
              </a:p>
              <a:p>
                <a:r>
                  <a:rPr lang="nb-NO" dirty="0"/>
                  <a:t>Vi får kurver som vist til høyre:</a:t>
                </a:r>
              </a:p>
              <a:p>
                <a:pPr lvl="1"/>
                <a:r>
                  <a:rPr lang="nb-NO" dirty="0"/>
                  <a:t>Vannføringen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har et </a:t>
                </a:r>
                <a:r>
                  <a:rPr lang="nb-NO" i="1" dirty="0"/>
                  <a:t>maksimum</a:t>
                </a:r>
                <a:r>
                  <a:rPr lang="nb-NO" dirty="0"/>
                  <a:t> ved kritisk dybde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To vanndybder for hver vannføring (opptrer før og etter sluseporten)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192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00" y="1629000"/>
            <a:ext cx="2436843" cy="23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1A13542D-0AEC-4FF1-8D8F-9A2D2CF16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000" y="3981784"/>
            <a:ext cx="4762500" cy="2581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A294B3-CB95-4580-961D-4776487ECF64}"/>
              </a:ext>
            </a:extLst>
          </p:cNvPr>
          <p:cNvSpPr txBox="1"/>
          <p:nvPr/>
        </p:nvSpPr>
        <p:spPr>
          <a:xfrm>
            <a:off x="10270441" y="4053200"/>
            <a:ext cx="1512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Finnemore</a:t>
            </a:r>
            <a:r>
              <a:rPr lang="nb-NO" sz="1050" dirty="0"/>
              <a:t> &amp; </a:t>
            </a:r>
            <a:r>
              <a:rPr lang="nb-NO" sz="1050" dirty="0" err="1"/>
              <a:t>Franzini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4832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Sammenhengen mellom 𝑄 og 𝑦 for gitt spesifikk energi 𝐸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Eksempel med rektangulær kanal: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Maksimerer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i stedet for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(enklere):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Denne likningen har løsning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, som svarer til kritisk strømning (vi fant tidligere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  <a:p>
                <a:r>
                  <a:rPr lang="nb-NO" dirty="0"/>
                  <a:t>Altså: Maks vannføring ved kritisk dybde (når sluseporten «slipper» vannflaten)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596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00" y="1629000"/>
            <a:ext cx="2436843" cy="23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3B14828-B39E-4DDE-A7C7-D9BF4A30BDBA}"/>
                  </a:ext>
                </a:extLst>
              </p:cNvPr>
              <p:cNvSpPr/>
              <p:nvPr/>
            </p:nvSpPr>
            <p:spPr>
              <a:xfrm>
                <a:off x="7176000" y="2818064"/>
                <a:ext cx="1079591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3B14828-B39E-4DDE-A7C7-D9BF4A30BD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000" y="2818064"/>
                <a:ext cx="1079591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2">
            <a:extLst>
              <a:ext uri="{FF2B5EF4-FFF2-40B4-BE49-F238E27FC236}">
                <a16:creationId xmlns:a16="http://schemas.microsoft.com/office/drawing/2014/main" id="{1A13542D-0AEC-4FF1-8D8F-9A2D2CF168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000" y="3981784"/>
            <a:ext cx="4762500" cy="2581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8DFF84-1A75-44A5-AE86-6A6DEA6DD846}"/>
              </a:ext>
            </a:extLst>
          </p:cNvPr>
          <p:cNvSpPr txBox="1"/>
          <p:nvPr/>
        </p:nvSpPr>
        <p:spPr>
          <a:xfrm>
            <a:off x="10270441" y="4053200"/>
            <a:ext cx="1512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Finnemore</a:t>
            </a:r>
            <a:r>
              <a:rPr lang="nb-NO" sz="1050" dirty="0"/>
              <a:t> &amp; </a:t>
            </a:r>
            <a:r>
              <a:rPr lang="nb-NO" sz="1050" dirty="0" err="1"/>
              <a:t>Franzini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147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Altså: To figurer å forstå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37" y="2268379"/>
            <a:ext cx="3578352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26EFE20-6BA4-4C56-818F-AC24F33EBABF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2261853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71C595-8A36-4F15-87D0-ED457B6814F8}"/>
                  </a:ext>
                </a:extLst>
              </p:cNvPr>
              <p:cNvSpPr txBox="1"/>
              <p:nvPr/>
            </p:nvSpPr>
            <p:spPr>
              <a:xfrm>
                <a:off x="1025325" y="6072063"/>
                <a:ext cx="446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for gitt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71C595-8A36-4F15-87D0-ED457B681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325" y="6072063"/>
                <a:ext cx="4464000" cy="369332"/>
              </a:xfrm>
              <a:prstGeom prst="rect">
                <a:avLst/>
              </a:prstGeom>
              <a:blipFill>
                <a:blip r:embed="rId4"/>
                <a:stretch>
                  <a:fillRect l="-1093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C716C4-F68F-4548-B4A8-265EF7B747BB}"/>
                  </a:ext>
                </a:extLst>
              </p:cNvPr>
              <p:cNvSpPr txBox="1"/>
              <p:nvPr/>
            </p:nvSpPr>
            <p:spPr>
              <a:xfrm>
                <a:off x="6960000" y="6077834"/>
                <a:ext cx="446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for gitt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C716C4-F68F-4548-B4A8-265EF7B74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0" y="6077834"/>
                <a:ext cx="4464000" cy="369332"/>
              </a:xfrm>
              <a:prstGeom prst="rect">
                <a:avLst/>
              </a:prstGeom>
              <a:blipFill>
                <a:blip r:embed="rId5"/>
                <a:stretch>
                  <a:fillRect l="-1230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2352C821-9A84-4188-BCBA-5CA61E357EA0}"/>
              </a:ext>
            </a:extLst>
          </p:cNvPr>
          <p:cNvSpPr/>
          <p:nvPr/>
        </p:nvSpPr>
        <p:spPr>
          <a:xfrm>
            <a:off x="1056000" y="4293000"/>
            <a:ext cx="288000" cy="115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EF02FF2-0D2C-42FD-A6F5-CDF63AF8574D}"/>
              </a:ext>
            </a:extLst>
          </p:cNvPr>
          <p:cNvSpPr/>
          <p:nvPr/>
        </p:nvSpPr>
        <p:spPr>
          <a:xfrm>
            <a:off x="7104000" y="3429000"/>
            <a:ext cx="288000" cy="2025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CA43553-96B6-4E85-A2A7-62537F5C2082}"/>
              </a:ext>
            </a:extLst>
          </p:cNvPr>
          <p:cNvSpPr/>
          <p:nvPr/>
        </p:nvSpPr>
        <p:spPr>
          <a:xfrm rot="16200000">
            <a:off x="2425387" y="4576500"/>
            <a:ext cx="288000" cy="2025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D84F6D-86F3-437B-9E44-5B255CA91F07}"/>
              </a:ext>
            </a:extLst>
          </p:cNvPr>
          <p:cNvSpPr/>
          <p:nvPr/>
        </p:nvSpPr>
        <p:spPr>
          <a:xfrm rot="16200000">
            <a:off x="8616000" y="1914387"/>
            <a:ext cx="288000" cy="331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89D97B2-A750-4539-B4DF-B756DB923904}"/>
                  </a:ext>
                </a:extLst>
              </p:cNvPr>
              <p:cNvSpPr/>
              <p:nvPr/>
            </p:nvSpPr>
            <p:spPr>
              <a:xfrm>
                <a:off x="2280000" y="5660068"/>
                <a:ext cx="7185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89D97B2-A750-4539-B4DF-B756DB9239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000" y="5660068"/>
                <a:ext cx="718530" cy="369332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52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Oppsummering av kritisk strømning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Ny tolkning: Maksimal 𝑄 for konstant 𝐸</a:t>
            </a:r>
          </a:p>
          <a:p>
            <a:r>
              <a:rPr lang="nb-NO" dirty="0"/>
              <a:t>Effekt av bunnheving og innsnevring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Vannstandssprang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8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Virkning av inngrep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skjer med vannspeilet i en kanal hvis vi legger inn en terskel på bunnen? Antatt konstant vannføring og konstant bredde på kanalen.</a:t>
            </a:r>
          </a:p>
          <a:p>
            <a:endParaRPr lang="nb-NO" dirty="0"/>
          </a:p>
          <a:p>
            <a:r>
              <a:rPr lang="nb-NO" dirty="0"/>
              <a:t>Mye rart kan skje!</a:t>
            </a:r>
          </a:p>
          <a:p>
            <a:endParaRPr lang="nb-NO" dirty="0"/>
          </a:p>
          <a:p>
            <a:r>
              <a:rPr lang="nb-NO" dirty="0"/>
              <a:t>Avhenger av strømningen og terskelens høyde</a:t>
            </a:r>
          </a:p>
        </p:txBody>
      </p:sp>
      <p:sp>
        <p:nvSpPr>
          <p:cNvPr id="5" name="Rektangel 4"/>
          <p:cNvSpPr>
            <a:spLocks/>
          </p:cNvSpPr>
          <p:nvPr/>
        </p:nvSpPr>
        <p:spPr>
          <a:xfrm>
            <a:off x="7068000" y="948001"/>
            <a:ext cx="2916000" cy="91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6"/>
          <p:cNvCxnSpPr>
            <a:cxnSpLocks/>
          </p:cNvCxnSpPr>
          <p:nvPr/>
        </p:nvCxnSpPr>
        <p:spPr>
          <a:xfrm>
            <a:off x="7068000" y="1866001"/>
            <a:ext cx="2916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pilkobling 10"/>
          <p:cNvCxnSpPr>
            <a:cxnSpLocks/>
          </p:cNvCxnSpPr>
          <p:nvPr/>
        </p:nvCxnSpPr>
        <p:spPr>
          <a:xfrm>
            <a:off x="7284000" y="1380001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ikebent trekant 11"/>
          <p:cNvSpPr>
            <a:spLocks/>
          </p:cNvSpPr>
          <p:nvPr/>
        </p:nvSpPr>
        <p:spPr>
          <a:xfrm rot="10800000">
            <a:off x="9606000" y="840000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12"/>
          <p:cNvCxnSpPr>
            <a:cxnSpLocks/>
          </p:cNvCxnSpPr>
          <p:nvPr/>
        </p:nvCxnSpPr>
        <p:spPr>
          <a:xfrm>
            <a:off x="9579000" y="1002000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/>
          <p:cNvCxnSpPr>
            <a:cxnSpLocks/>
          </p:cNvCxnSpPr>
          <p:nvPr/>
        </p:nvCxnSpPr>
        <p:spPr>
          <a:xfrm>
            <a:off x="9620190" y="1056000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14"/>
          <p:cNvCxnSpPr>
            <a:cxnSpLocks/>
          </p:cNvCxnSpPr>
          <p:nvPr/>
        </p:nvCxnSpPr>
        <p:spPr>
          <a:xfrm flipV="1">
            <a:off x="9642660" y="1110000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ktangel 15"/>
          <p:cNvSpPr>
            <a:spLocks/>
          </p:cNvSpPr>
          <p:nvPr/>
        </p:nvSpPr>
        <p:spPr>
          <a:xfrm>
            <a:off x="7083854" y="2244000"/>
            <a:ext cx="2916000" cy="91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/>
          <p:cNvCxnSpPr>
            <a:cxnSpLocks/>
          </p:cNvCxnSpPr>
          <p:nvPr/>
        </p:nvCxnSpPr>
        <p:spPr>
          <a:xfrm>
            <a:off x="7299854" y="2676000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ikebent trekant 18"/>
          <p:cNvSpPr>
            <a:spLocks/>
          </p:cNvSpPr>
          <p:nvPr/>
        </p:nvSpPr>
        <p:spPr>
          <a:xfrm rot="10800000">
            <a:off x="9621854" y="2135999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Rett linje 19"/>
          <p:cNvCxnSpPr>
            <a:cxnSpLocks/>
          </p:cNvCxnSpPr>
          <p:nvPr/>
        </p:nvCxnSpPr>
        <p:spPr>
          <a:xfrm>
            <a:off x="9594854" y="2297999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tt linje 20"/>
          <p:cNvCxnSpPr>
            <a:cxnSpLocks/>
          </p:cNvCxnSpPr>
          <p:nvPr/>
        </p:nvCxnSpPr>
        <p:spPr>
          <a:xfrm>
            <a:off x="9636044" y="2351999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linje 21"/>
          <p:cNvCxnSpPr>
            <a:cxnSpLocks/>
          </p:cNvCxnSpPr>
          <p:nvPr/>
        </p:nvCxnSpPr>
        <p:spPr>
          <a:xfrm flipV="1">
            <a:off x="9658514" y="2405999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ktangel: avrundede hjørner 22"/>
          <p:cNvSpPr>
            <a:spLocks/>
          </p:cNvSpPr>
          <p:nvPr/>
        </p:nvSpPr>
        <p:spPr>
          <a:xfrm>
            <a:off x="8256000" y="2946000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linje 16"/>
          <p:cNvCxnSpPr>
            <a:cxnSpLocks/>
          </p:cNvCxnSpPr>
          <p:nvPr/>
        </p:nvCxnSpPr>
        <p:spPr>
          <a:xfrm>
            <a:off x="7083854" y="3162000"/>
            <a:ext cx="2916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apes 3"/>
          <p:cNvSpPr>
            <a:spLocks/>
          </p:cNvSpPr>
          <p:nvPr/>
        </p:nvSpPr>
        <p:spPr>
          <a:xfrm>
            <a:off x="8065940" y="2190878"/>
            <a:ext cx="1108060" cy="107122"/>
          </a:xfrm>
          <a:custGeom>
            <a:avLst/>
            <a:gdLst>
              <a:gd name="connsiteX0" fmla="*/ 0 w 1080000"/>
              <a:gd name="connsiteY0" fmla="*/ 222357 h 222357"/>
              <a:gd name="connsiteX1" fmla="*/ 55589 w 1080000"/>
              <a:gd name="connsiteY1" fmla="*/ 0 h 222357"/>
              <a:gd name="connsiteX2" fmla="*/ 1024411 w 1080000"/>
              <a:gd name="connsiteY2" fmla="*/ 0 h 222357"/>
              <a:gd name="connsiteX3" fmla="*/ 1080000 w 1080000"/>
              <a:gd name="connsiteY3" fmla="*/ 222357 h 222357"/>
              <a:gd name="connsiteX4" fmla="*/ 0 w 1080000"/>
              <a:gd name="connsiteY4" fmla="*/ 222357 h 222357"/>
              <a:gd name="connsiteX0" fmla="*/ 0 w 1291015"/>
              <a:gd name="connsiteY0" fmla="*/ 222357 h 222357"/>
              <a:gd name="connsiteX1" fmla="*/ 55589 w 1291015"/>
              <a:gd name="connsiteY1" fmla="*/ 0 h 222357"/>
              <a:gd name="connsiteX2" fmla="*/ 1024411 w 1291015"/>
              <a:gd name="connsiteY2" fmla="*/ 0 h 222357"/>
              <a:gd name="connsiteX3" fmla="*/ 1291015 w 1291015"/>
              <a:gd name="connsiteY3" fmla="*/ 213564 h 222357"/>
              <a:gd name="connsiteX4" fmla="*/ 0 w 1291015"/>
              <a:gd name="connsiteY4" fmla="*/ 222357 h 222357"/>
              <a:gd name="connsiteX0" fmla="*/ 0 w 1440485"/>
              <a:gd name="connsiteY0" fmla="*/ 239941 h 239941"/>
              <a:gd name="connsiteX1" fmla="*/ 205059 w 1440485"/>
              <a:gd name="connsiteY1" fmla="*/ 0 h 239941"/>
              <a:gd name="connsiteX2" fmla="*/ 1173881 w 1440485"/>
              <a:gd name="connsiteY2" fmla="*/ 0 h 239941"/>
              <a:gd name="connsiteX3" fmla="*/ 1440485 w 1440485"/>
              <a:gd name="connsiteY3" fmla="*/ 213564 h 239941"/>
              <a:gd name="connsiteX4" fmla="*/ 0 w 1440485"/>
              <a:gd name="connsiteY4" fmla="*/ 239941 h 239941"/>
              <a:gd name="connsiteX0" fmla="*/ 0 w 1431693"/>
              <a:gd name="connsiteY0" fmla="*/ 222357 h 222357"/>
              <a:gd name="connsiteX1" fmla="*/ 196267 w 1431693"/>
              <a:gd name="connsiteY1" fmla="*/ 0 h 222357"/>
              <a:gd name="connsiteX2" fmla="*/ 1165089 w 1431693"/>
              <a:gd name="connsiteY2" fmla="*/ 0 h 222357"/>
              <a:gd name="connsiteX3" fmla="*/ 1431693 w 1431693"/>
              <a:gd name="connsiteY3" fmla="*/ 213564 h 222357"/>
              <a:gd name="connsiteX4" fmla="*/ 0 w 1431693"/>
              <a:gd name="connsiteY4" fmla="*/ 222357 h 222357"/>
              <a:gd name="connsiteX0" fmla="*/ 0 w 1482493"/>
              <a:gd name="connsiteY0" fmla="*/ 219817 h 219817"/>
              <a:gd name="connsiteX1" fmla="*/ 247067 w 1482493"/>
              <a:gd name="connsiteY1" fmla="*/ 0 h 219817"/>
              <a:gd name="connsiteX2" fmla="*/ 1215889 w 1482493"/>
              <a:gd name="connsiteY2" fmla="*/ 0 h 219817"/>
              <a:gd name="connsiteX3" fmla="*/ 1482493 w 1482493"/>
              <a:gd name="connsiteY3" fmla="*/ 213564 h 219817"/>
              <a:gd name="connsiteX4" fmla="*/ 0 w 1482493"/>
              <a:gd name="connsiteY4" fmla="*/ 219817 h 219817"/>
              <a:gd name="connsiteX0" fmla="*/ 0 w 1477413"/>
              <a:gd name="connsiteY0" fmla="*/ 219817 h 221184"/>
              <a:gd name="connsiteX1" fmla="*/ 247067 w 1477413"/>
              <a:gd name="connsiteY1" fmla="*/ 0 h 221184"/>
              <a:gd name="connsiteX2" fmla="*/ 1215889 w 1477413"/>
              <a:gd name="connsiteY2" fmla="*/ 0 h 221184"/>
              <a:gd name="connsiteX3" fmla="*/ 1477413 w 1477413"/>
              <a:gd name="connsiteY3" fmla="*/ 221184 h 221184"/>
              <a:gd name="connsiteX4" fmla="*/ 0 w 1477413"/>
              <a:gd name="connsiteY4" fmla="*/ 219817 h 221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7413" h="221184">
                <a:moveTo>
                  <a:pt x="0" y="219817"/>
                </a:moveTo>
                <a:lnTo>
                  <a:pt x="247067" y="0"/>
                </a:lnTo>
                <a:lnTo>
                  <a:pt x="1215889" y="0"/>
                </a:lnTo>
                <a:lnTo>
                  <a:pt x="1477413" y="221184"/>
                </a:lnTo>
                <a:lnTo>
                  <a:pt x="0" y="21981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>
            <a:spLocks/>
          </p:cNvSpPr>
          <p:nvPr/>
        </p:nvSpPr>
        <p:spPr>
          <a:xfrm>
            <a:off x="7083854" y="3614667"/>
            <a:ext cx="2916000" cy="91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Rett pilkobling 24"/>
          <p:cNvCxnSpPr>
            <a:cxnSpLocks/>
          </p:cNvCxnSpPr>
          <p:nvPr/>
        </p:nvCxnSpPr>
        <p:spPr>
          <a:xfrm>
            <a:off x="7299854" y="4046667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ikebent trekant 25"/>
          <p:cNvSpPr>
            <a:spLocks/>
          </p:cNvSpPr>
          <p:nvPr/>
        </p:nvSpPr>
        <p:spPr>
          <a:xfrm rot="10800000">
            <a:off x="9621854" y="3506666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Rett linje 26"/>
          <p:cNvCxnSpPr>
            <a:cxnSpLocks/>
          </p:cNvCxnSpPr>
          <p:nvPr/>
        </p:nvCxnSpPr>
        <p:spPr>
          <a:xfrm>
            <a:off x="9594854" y="3668666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Rett linje 27"/>
          <p:cNvCxnSpPr>
            <a:cxnSpLocks/>
          </p:cNvCxnSpPr>
          <p:nvPr/>
        </p:nvCxnSpPr>
        <p:spPr>
          <a:xfrm>
            <a:off x="9636044" y="3722666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Rett linje 28"/>
          <p:cNvCxnSpPr>
            <a:cxnSpLocks/>
          </p:cNvCxnSpPr>
          <p:nvPr/>
        </p:nvCxnSpPr>
        <p:spPr>
          <a:xfrm flipV="1">
            <a:off x="9658514" y="3776666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ktangel: avrundede hjørner 29"/>
          <p:cNvSpPr>
            <a:spLocks/>
          </p:cNvSpPr>
          <p:nvPr/>
        </p:nvSpPr>
        <p:spPr>
          <a:xfrm>
            <a:off x="8256000" y="4316667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1" name="Rett linje 30"/>
          <p:cNvCxnSpPr>
            <a:cxnSpLocks/>
          </p:cNvCxnSpPr>
          <p:nvPr/>
        </p:nvCxnSpPr>
        <p:spPr>
          <a:xfrm>
            <a:off x="7083854" y="4532667"/>
            <a:ext cx="2916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rapes 3"/>
          <p:cNvSpPr>
            <a:spLocks/>
          </p:cNvSpPr>
          <p:nvPr/>
        </p:nvSpPr>
        <p:spPr>
          <a:xfrm rot="10800000">
            <a:off x="8040000" y="3594000"/>
            <a:ext cx="1108060" cy="107122"/>
          </a:xfrm>
          <a:custGeom>
            <a:avLst/>
            <a:gdLst>
              <a:gd name="connsiteX0" fmla="*/ 0 w 1080000"/>
              <a:gd name="connsiteY0" fmla="*/ 222357 h 222357"/>
              <a:gd name="connsiteX1" fmla="*/ 55589 w 1080000"/>
              <a:gd name="connsiteY1" fmla="*/ 0 h 222357"/>
              <a:gd name="connsiteX2" fmla="*/ 1024411 w 1080000"/>
              <a:gd name="connsiteY2" fmla="*/ 0 h 222357"/>
              <a:gd name="connsiteX3" fmla="*/ 1080000 w 1080000"/>
              <a:gd name="connsiteY3" fmla="*/ 222357 h 222357"/>
              <a:gd name="connsiteX4" fmla="*/ 0 w 1080000"/>
              <a:gd name="connsiteY4" fmla="*/ 222357 h 222357"/>
              <a:gd name="connsiteX0" fmla="*/ 0 w 1291015"/>
              <a:gd name="connsiteY0" fmla="*/ 222357 h 222357"/>
              <a:gd name="connsiteX1" fmla="*/ 55589 w 1291015"/>
              <a:gd name="connsiteY1" fmla="*/ 0 h 222357"/>
              <a:gd name="connsiteX2" fmla="*/ 1024411 w 1291015"/>
              <a:gd name="connsiteY2" fmla="*/ 0 h 222357"/>
              <a:gd name="connsiteX3" fmla="*/ 1291015 w 1291015"/>
              <a:gd name="connsiteY3" fmla="*/ 213564 h 222357"/>
              <a:gd name="connsiteX4" fmla="*/ 0 w 1291015"/>
              <a:gd name="connsiteY4" fmla="*/ 222357 h 222357"/>
              <a:gd name="connsiteX0" fmla="*/ 0 w 1440485"/>
              <a:gd name="connsiteY0" fmla="*/ 239941 h 239941"/>
              <a:gd name="connsiteX1" fmla="*/ 205059 w 1440485"/>
              <a:gd name="connsiteY1" fmla="*/ 0 h 239941"/>
              <a:gd name="connsiteX2" fmla="*/ 1173881 w 1440485"/>
              <a:gd name="connsiteY2" fmla="*/ 0 h 239941"/>
              <a:gd name="connsiteX3" fmla="*/ 1440485 w 1440485"/>
              <a:gd name="connsiteY3" fmla="*/ 213564 h 239941"/>
              <a:gd name="connsiteX4" fmla="*/ 0 w 1440485"/>
              <a:gd name="connsiteY4" fmla="*/ 239941 h 239941"/>
              <a:gd name="connsiteX0" fmla="*/ 0 w 1431693"/>
              <a:gd name="connsiteY0" fmla="*/ 222357 h 222357"/>
              <a:gd name="connsiteX1" fmla="*/ 196267 w 1431693"/>
              <a:gd name="connsiteY1" fmla="*/ 0 h 222357"/>
              <a:gd name="connsiteX2" fmla="*/ 1165089 w 1431693"/>
              <a:gd name="connsiteY2" fmla="*/ 0 h 222357"/>
              <a:gd name="connsiteX3" fmla="*/ 1431693 w 1431693"/>
              <a:gd name="connsiteY3" fmla="*/ 213564 h 222357"/>
              <a:gd name="connsiteX4" fmla="*/ 0 w 1431693"/>
              <a:gd name="connsiteY4" fmla="*/ 222357 h 222357"/>
              <a:gd name="connsiteX0" fmla="*/ 0 w 1482493"/>
              <a:gd name="connsiteY0" fmla="*/ 219817 h 219817"/>
              <a:gd name="connsiteX1" fmla="*/ 247067 w 1482493"/>
              <a:gd name="connsiteY1" fmla="*/ 0 h 219817"/>
              <a:gd name="connsiteX2" fmla="*/ 1215889 w 1482493"/>
              <a:gd name="connsiteY2" fmla="*/ 0 h 219817"/>
              <a:gd name="connsiteX3" fmla="*/ 1482493 w 1482493"/>
              <a:gd name="connsiteY3" fmla="*/ 213564 h 219817"/>
              <a:gd name="connsiteX4" fmla="*/ 0 w 1482493"/>
              <a:gd name="connsiteY4" fmla="*/ 219817 h 219817"/>
              <a:gd name="connsiteX0" fmla="*/ 0 w 1477413"/>
              <a:gd name="connsiteY0" fmla="*/ 219817 h 221184"/>
              <a:gd name="connsiteX1" fmla="*/ 247067 w 1477413"/>
              <a:gd name="connsiteY1" fmla="*/ 0 h 221184"/>
              <a:gd name="connsiteX2" fmla="*/ 1215889 w 1477413"/>
              <a:gd name="connsiteY2" fmla="*/ 0 h 221184"/>
              <a:gd name="connsiteX3" fmla="*/ 1477413 w 1477413"/>
              <a:gd name="connsiteY3" fmla="*/ 221184 h 221184"/>
              <a:gd name="connsiteX4" fmla="*/ 0 w 1477413"/>
              <a:gd name="connsiteY4" fmla="*/ 219817 h 221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7413" h="221184">
                <a:moveTo>
                  <a:pt x="0" y="219817"/>
                </a:moveTo>
                <a:lnTo>
                  <a:pt x="247067" y="0"/>
                </a:lnTo>
                <a:lnTo>
                  <a:pt x="1215889" y="0"/>
                </a:lnTo>
                <a:lnTo>
                  <a:pt x="1477413" y="221184"/>
                </a:lnTo>
                <a:lnTo>
                  <a:pt x="0" y="2198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/>
          <p:cNvSpPr>
            <a:spLocks/>
          </p:cNvSpPr>
          <p:nvPr/>
        </p:nvSpPr>
        <p:spPr>
          <a:xfrm>
            <a:off x="7104000" y="5013000"/>
            <a:ext cx="4212000" cy="1299000"/>
          </a:xfrm>
          <a:custGeom>
            <a:avLst/>
            <a:gdLst>
              <a:gd name="connsiteX0" fmla="*/ 0 w 4212000"/>
              <a:gd name="connsiteY0" fmla="*/ 0 h 918000"/>
              <a:gd name="connsiteX1" fmla="*/ 4212000 w 4212000"/>
              <a:gd name="connsiteY1" fmla="*/ 0 h 918000"/>
              <a:gd name="connsiteX2" fmla="*/ 4212000 w 4212000"/>
              <a:gd name="connsiteY2" fmla="*/ 918000 h 918000"/>
              <a:gd name="connsiteX3" fmla="*/ 0 w 4212000"/>
              <a:gd name="connsiteY3" fmla="*/ 918000 h 918000"/>
              <a:gd name="connsiteX4" fmla="*/ 0 w 4212000"/>
              <a:gd name="connsiteY4" fmla="*/ 0 h 918000"/>
              <a:gd name="connsiteX0" fmla="*/ 3810 w 4212000"/>
              <a:gd name="connsiteY0" fmla="*/ 0 h 1299000"/>
              <a:gd name="connsiteX1" fmla="*/ 4212000 w 4212000"/>
              <a:gd name="connsiteY1" fmla="*/ 381000 h 1299000"/>
              <a:gd name="connsiteX2" fmla="*/ 4212000 w 4212000"/>
              <a:gd name="connsiteY2" fmla="*/ 1299000 h 1299000"/>
              <a:gd name="connsiteX3" fmla="*/ 0 w 4212000"/>
              <a:gd name="connsiteY3" fmla="*/ 1299000 h 1299000"/>
              <a:gd name="connsiteX4" fmla="*/ 3810 w 4212000"/>
              <a:gd name="connsiteY4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4212000 w 4212000"/>
              <a:gd name="connsiteY2" fmla="*/ 381000 h 1299000"/>
              <a:gd name="connsiteX3" fmla="*/ 4212000 w 4212000"/>
              <a:gd name="connsiteY3" fmla="*/ 1299000 h 1299000"/>
              <a:gd name="connsiteX4" fmla="*/ 0 w 4212000"/>
              <a:gd name="connsiteY4" fmla="*/ 1299000 h 1299000"/>
              <a:gd name="connsiteX5" fmla="*/ 3810 w 4212000"/>
              <a:gd name="connsiteY5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2122110 w 4212000"/>
              <a:gd name="connsiteY2" fmla="*/ 854280 h 1299000"/>
              <a:gd name="connsiteX3" fmla="*/ 4212000 w 4212000"/>
              <a:gd name="connsiteY3" fmla="*/ 381000 h 1299000"/>
              <a:gd name="connsiteX4" fmla="*/ 4212000 w 4212000"/>
              <a:gd name="connsiteY4" fmla="*/ 1299000 h 1299000"/>
              <a:gd name="connsiteX5" fmla="*/ 0 w 4212000"/>
              <a:gd name="connsiteY5" fmla="*/ 1299000 h 1299000"/>
              <a:gd name="connsiteX6" fmla="*/ 3810 w 4212000"/>
              <a:gd name="connsiteY6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2122110 w 4212000"/>
              <a:gd name="connsiteY2" fmla="*/ 854280 h 1299000"/>
              <a:gd name="connsiteX3" fmla="*/ 3150810 w 4212000"/>
              <a:gd name="connsiteY3" fmla="*/ 393270 h 1299000"/>
              <a:gd name="connsiteX4" fmla="*/ 4212000 w 4212000"/>
              <a:gd name="connsiteY4" fmla="*/ 381000 h 1299000"/>
              <a:gd name="connsiteX5" fmla="*/ 4212000 w 4212000"/>
              <a:gd name="connsiteY5" fmla="*/ 1299000 h 1299000"/>
              <a:gd name="connsiteX6" fmla="*/ 0 w 4212000"/>
              <a:gd name="connsiteY6" fmla="*/ 1299000 h 1299000"/>
              <a:gd name="connsiteX7" fmla="*/ 3810 w 4212000"/>
              <a:gd name="connsiteY7" fmla="*/ 0 h 12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2000" h="1299000">
                <a:moveTo>
                  <a:pt x="3810" y="0"/>
                </a:moveTo>
                <a:cubicBezTo>
                  <a:pt x="370820" y="33300"/>
                  <a:pt x="452080" y="-17220"/>
                  <a:pt x="819090" y="16080"/>
                </a:cubicBezTo>
                <a:cubicBezTo>
                  <a:pt x="1638240" y="101170"/>
                  <a:pt x="1302960" y="769190"/>
                  <a:pt x="2122110" y="854280"/>
                </a:cubicBezTo>
                <a:cubicBezTo>
                  <a:pt x="2495490" y="767920"/>
                  <a:pt x="2777430" y="479630"/>
                  <a:pt x="3150810" y="393270"/>
                </a:cubicBezTo>
                <a:lnTo>
                  <a:pt x="4212000" y="381000"/>
                </a:lnTo>
                <a:lnTo>
                  <a:pt x="4212000" y="1299000"/>
                </a:lnTo>
                <a:lnTo>
                  <a:pt x="0" y="1299000"/>
                </a:lnTo>
                <a:lnTo>
                  <a:pt x="38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4" name="Rett pilkobling 33"/>
          <p:cNvCxnSpPr>
            <a:cxnSpLocks/>
          </p:cNvCxnSpPr>
          <p:nvPr/>
        </p:nvCxnSpPr>
        <p:spPr>
          <a:xfrm>
            <a:off x="7320000" y="5826000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ikebent trekant 34"/>
          <p:cNvSpPr>
            <a:spLocks/>
          </p:cNvSpPr>
          <p:nvPr/>
        </p:nvSpPr>
        <p:spPr>
          <a:xfrm rot="10800000">
            <a:off x="10740000" y="5268212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6" name="Rett linje 35"/>
          <p:cNvCxnSpPr>
            <a:cxnSpLocks/>
          </p:cNvCxnSpPr>
          <p:nvPr/>
        </p:nvCxnSpPr>
        <p:spPr>
          <a:xfrm>
            <a:off x="10713000" y="5430212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linje 36"/>
          <p:cNvCxnSpPr>
            <a:cxnSpLocks/>
          </p:cNvCxnSpPr>
          <p:nvPr/>
        </p:nvCxnSpPr>
        <p:spPr>
          <a:xfrm>
            <a:off x="10754190" y="5484212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Rett linje 37"/>
          <p:cNvCxnSpPr>
            <a:cxnSpLocks/>
          </p:cNvCxnSpPr>
          <p:nvPr/>
        </p:nvCxnSpPr>
        <p:spPr>
          <a:xfrm flipV="1">
            <a:off x="10776660" y="5538212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ktangel: avrundede hjørner 38"/>
          <p:cNvSpPr>
            <a:spLocks/>
          </p:cNvSpPr>
          <p:nvPr/>
        </p:nvSpPr>
        <p:spPr>
          <a:xfrm>
            <a:off x="8276146" y="6096000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0" name="Rett linje 39"/>
          <p:cNvCxnSpPr>
            <a:cxnSpLocks/>
          </p:cNvCxnSpPr>
          <p:nvPr/>
        </p:nvCxnSpPr>
        <p:spPr>
          <a:xfrm>
            <a:off x="7104000" y="6312000"/>
            <a:ext cx="421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05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av bunnheving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Husk energilikningen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Stasjonær kanalstrømning, 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  <a:p>
                <a:r>
                  <a:rPr lang="nb-NO" dirty="0"/>
                  <a:t>Konstant </a:t>
                </a:r>
                <a:r>
                  <a:rPr lang="nb-NO" dirty="0" err="1"/>
                  <a:t>tverrsnittsgeometri</a:t>
                </a:r>
                <a:endParaRPr lang="nb-NO" dirty="0"/>
              </a:p>
              <a:p>
                <a:r>
                  <a:rPr lang="nb-NO" dirty="0"/>
                  <a:t>Vi ser bort fra energitap over den korte strekningen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Spesifikk energi synker på grunn av bunnhevingen</a:t>
                </a:r>
              </a:p>
              <a:p>
                <a:pPr lvl="1"/>
                <a:r>
                  <a:rPr lang="nb-NO" dirty="0"/>
                  <a:t>Hva skjer med vannflaten?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2384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418" y="3407908"/>
            <a:ext cx="6195482" cy="297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7582F23-31C8-4935-829D-B594C41F71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00" y="477000"/>
            <a:ext cx="3250973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C51445F-6305-4A36-A7E6-5F21A0216B31}"/>
              </a:ext>
            </a:extLst>
          </p:cNvPr>
          <p:cNvSpPr/>
          <p:nvPr/>
        </p:nvSpPr>
        <p:spPr>
          <a:xfrm>
            <a:off x="6816000" y="6165000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A878C18-B19D-4F16-A947-C1837C623527}"/>
              </a:ext>
            </a:extLst>
          </p:cNvPr>
          <p:cNvSpPr/>
          <p:nvPr/>
        </p:nvSpPr>
        <p:spPr>
          <a:xfrm>
            <a:off x="10139325" y="5661000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7A5279-2AB0-4EC0-BAEF-FB1215B094A7}"/>
              </a:ext>
            </a:extLst>
          </p:cNvPr>
          <p:cNvSpPr/>
          <p:nvPr/>
        </p:nvSpPr>
        <p:spPr>
          <a:xfrm>
            <a:off x="10920000" y="5661000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CFEE9D-490E-4EAC-B4D7-85D7625ACF9F}"/>
              </a:ext>
            </a:extLst>
          </p:cNvPr>
          <p:cNvSpPr/>
          <p:nvPr/>
        </p:nvSpPr>
        <p:spPr>
          <a:xfrm>
            <a:off x="9120000" y="5661000"/>
            <a:ext cx="288000" cy="28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012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71DF5B1-2CEC-4D55-B0E7-A18AB5151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518" y="3407908"/>
            <a:ext cx="6195482" cy="297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av bunnheving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Hva skjer med vannflaten?</a:t>
                </a:r>
              </a:p>
              <a:p>
                <a:r>
                  <a:rPr lang="nb-NO" dirty="0"/>
                  <a:t>Studer 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meget nøye</a:t>
                </a:r>
              </a:p>
              <a:p>
                <a:pPr lvl="1"/>
                <a:r>
                  <a:rPr lang="nb-NO" dirty="0"/>
                  <a:t>Vannflaten og vanndybden synker hvis strømningen er underkritisk</a:t>
                </a:r>
              </a:p>
              <a:p>
                <a:pPr lvl="1"/>
                <a:r>
                  <a:rPr lang="nb-NO" dirty="0"/>
                  <a:t>Vannflaten og vanndybden øker hvis strømningen er </a:t>
                </a:r>
                <a:r>
                  <a:rPr lang="nb-NO" dirty="0" err="1"/>
                  <a:t>overkritisk</a:t>
                </a: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7000"/>
            <a:ext cx="4712374" cy="3130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428E7A-F564-4F41-9B98-AF95030F6041}"/>
              </a:ext>
            </a:extLst>
          </p:cNvPr>
          <p:cNvCxnSpPr>
            <a:cxnSpLocks/>
          </p:cNvCxnSpPr>
          <p:nvPr/>
        </p:nvCxnSpPr>
        <p:spPr>
          <a:xfrm>
            <a:off x="8864374" y="333000"/>
            <a:ext cx="0" cy="26645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5635C4A-1681-47A6-ACF2-7FC0072CB880}"/>
                  </a:ext>
                </a:extLst>
              </p:cNvPr>
              <p:cNvSpPr/>
              <p:nvPr/>
            </p:nvSpPr>
            <p:spPr>
              <a:xfrm>
                <a:off x="9420812" y="2996858"/>
                <a:ext cx="41556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5635C4A-1681-47A6-ACF2-7FC0072CB8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0812" y="2996858"/>
                <a:ext cx="41556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83FB94-4137-47DE-9FC7-EB5CFDF0F8EC}"/>
                  </a:ext>
                </a:extLst>
              </p:cNvPr>
              <p:cNvSpPr/>
              <p:nvPr/>
            </p:nvSpPr>
            <p:spPr>
              <a:xfrm>
                <a:off x="8716558" y="2997595"/>
                <a:ext cx="4197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83FB94-4137-47DE-9FC7-EB5CFDF0F8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558" y="2997595"/>
                <a:ext cx="41973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BB1D5C-5464-40DA-912E-86973AA8EAB4}"/>
              </a:ext>
            </a:extLst>
          </p:cNvPr>
          <p:cNvCxnSpPr>
            <a:cxnSpLocks/>
          </p:cNvCxnSpPr>
          <p:nvPr/>
        </p:nvCxnSpPr>
        <p:spPr>
          <a:xfrm>
            <a:off x="9552000" y="347607"/>
            <a:ext cx="0" cy="26645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D10624-0B32-4EC4-9BF6-FFD60024BA5C}"/>
              </a:ext>
            </a:extLst>
          </p:cNvPr>
          <p:cNvCxnSpPr>
            <a:cxnSpLocks/>
          </p:cNvCxnSpPr>
          <p:nvPr/>
        </p:nvCxnSpPr>
        <p:spPr>
          <a:xfrm>
            <a:off x="8544000" y="576000"/>
            <a:ext cx="121462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88DAAE-DDFD-4B2C-9963-5F2AFACAE494}"/>
              </a:ext>
            </a:extLst>
          </p:cNvPr>
          <p:cNvCxnSpPr>
            <a:cxnSpLocks/>
          </p:cNvCxnSpPr>
          <p:nvPr/>
        </p:nvCxnSpPr>
        <p:spPr>
          <a:xfrm>
            <a:off x="8544000" y="1341000"/>
            <a:ext cx="121462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D6CC63B-B6C5-4398-921F-8EF9B03991CF}"/>
              </a:ext>
            </a:extLst>
          </p:cNvPr>
          <p:cNvCxnSpPr/>
          <p:nvPr/>
        </p:nvCxnSpPr>
        <p:spPr>
          <a:xfrm>
            <a:off x="8864374" y="1557000"/>
            <a:ext cx="687626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BA9E1EF-0E7F-4A26-A7AB-C607781BCE19}"/>
                  </a:ext>
                </a:extLst>
              </p:cNvPr>
              <p:cNvSpPr/>
              <p:nvPr/>
            </p:nvSpPr>
            <p:spPr>
              <a:xfrm>
                <a:off x="8992487" y="1501846"/>
                <a:ext cx="43140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BA9E1EF-0E7F-4A26-A7AB-C607781BCE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87" y="1501846"/>
                <a:ext cx="431400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532A387-DAC8-46B7-BAC9-DF64FAADC32D}"/>
              </a:ext>
            </a:extLst>
          </p:cNvPr>
          <p:cNvCxnSpPr>
            <a:cxnSpLocks/>
          </p:cNvCxnSpPr>
          <p:nvPr/>
        </p:nvCxnSpPr>
        <p:spPr>
          <a:xfrm flipV="1">
            <a:off x="8616000" y="576001"/>
            <a:ext cx="0" cy="76499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D0A4A77-4045-4DB3-BE3F-7A5BF4A49667}"/>
                  </a:ext>
                </a:extLst>
              </p:cNvPr>
              <p:cNvSpPr/>
              <p:nvPr/>
            </p:nvSpPr>
            <p:spPr>
              <a:xfrm>
                <a:off x="8158520" y="773112"/>
                <a:ext cx="5580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D0A4A77-4045-4DB3-BE3F-7A5BF4A496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520" y="773112"/>
                <a:ext cx="558038" cy="307777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A132091-5A96-42CF-BB8D-430D01ED0399}"/>
                  </a:ext>
                </a:extLst>
              </p:cNvPr>
              <p:cNvSpPr/>
              <p:nvPr/>
            </p:nvSpPr>
            <p:spPr>
              <a:xfrm>
                <a:off x="1237875" y="138192"/>
                <a:ext cx="5591211" cy="738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400" dirty="0"/>
                  <a:t>Underkritisk: Vanndybden synker mer enn bunnivået øker: </a:t>
                </a:r>
                <a14:m>
                  <m:oMath xmlns:m="http://schemas.openxmlformats.org/officeDocument/2006/math"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|&gt;</m:t>
                    </m:r>
                    <m:r>
                      <m:rPr>
                        <m:sty m:val="p"/>
                      </m:rPr>
                      <a:rPr lang="nb-NO" sz="1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400" dirty="0"/>
              </a:p>
              <a:p>
                <a:r>
                  <a:rPr lang="nb-NO" sz="1400" dirty="0"/>
                  <a:t>Det betyr at nivået til vannspeilet,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sz="1400" dirty="0"/>
                  <a:t>, synker</a:t>
                </a:r>
              </a:p>
              <a:p>
                <a:r>
                  <a:rPr lang="nb-NO" sz="1400" dirty="0"/>
                  <a:t>Motsatt for overkritisk strømning</a:t>
                </a: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A132091-5A96-42CF-BB8D-430D01ED03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875" y="138192"/>
                <a:ext cx="5591211" cy="738664"/>
              </a:xfrm>
              <a:prstGeom prst="rect">
                <a:avLst/>
              </a:prstGeom>
              <a:blipFill>
                <a:blip r:embed="rId9"/>
                <a:stretch>
                  <a:fillRect l="-327" t="-1653" b="-74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961CD8-0FDD-4BAB-BCAB-5E2CFF4AD190}"/>
              </a:ext>
            </a:extLst>
          </p:cNvPr>
          <p:cNvCxnSpPr>
            <a:cxnSpLocks/>
          </p:cNvCxnSpPr>
          <p:nvPr/>
        </p:nvCxnSpPr>
        <p:spPr>
          <a:xfrm>
            <a:off x="8256000" y="2493000"/>
            <a:ext cx="1464059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97CC23F-4530-4D41-9A19-4EF64DF597D5}"/>
              </a:ext>
            </a:extLst>
          </p:cNvPr>
          <p:cNvCxnSpPr>
            <a:cxnSpLocks/>
          </p:cNvCxnSpPr>
          <p:nvPr/>
        </p:nvCxnSpPr>
        <p:spPr>
          <a:xfrm>
            <a:off x="8256000" y="2649742"/>
            <a:ext cx="1464059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D0EDB2D-6DC3-4ABE-838B-04A1B7DAD74A}"/>
              </a:ext>
            </a:extLst>
          </p:cNvPr>
          <p:cNvCxnSpPr>
            <a:cxnSpLocks/>
          </p:cNvCxnSpPr>
          <p:nvPr/>
        </p:nvCxnSpPr>
        <p:spPr>
          <a:xfrm flipV="1">
            <a:off x="8328000" y="2463370"/>
            <a:ext cx="0" cy="186373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CCFCE08-9E93-450D-894A-CAA4A326C9E1}"/>
                  </a:ext>
                </a:extLst>
              </p:cNvPr>
              <p:cNvSpPr/>
              <p:nvPr/>
            </p:nvSpPr>
            <p:spPr>
              <a:xfrm>
                <a:off x="7799564" y="2463370"/>
                <a:ext cx="5580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CCFCE08-9E93-450D-894A-CAA4A326C9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9564" y="2463370"/>
                <a:ext cx="558038" cy="307777"/>
              </a:xfrm>
              <a:prstGeom prst="rect">
                <a:avLst/>
              </a:prstGeom>
              <a:blipFill>
                <a:blip r:embed="rId1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6787458-611D-4A7F-B90D-E9B42D18A21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6829086" y="507524"/>
            <a:ext cx="1249497" cy="359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D55C3F7-D23E-4CB2-BEA0-9E9707687D69}"/>
              </a:ext>
            </a:extLst>
          </p:cNvPr>
          <p:cNvCxnSpPr>
            <a:cxnSpLocks/>
          </p:cNvCxnSpPr>
          <p:nvPr/>
        </p:nvCxnSpPr>
        <p:spPr>
          <a:xfrm>
            <a:off x="6829086" y="507524"/>
            <a:ext cx="1009537" cy="2109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86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av (for) stor bunnheving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Hva skjer 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blir veldig stor?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blir så liten at vi ikke har noen skjæring med kurven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vs.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lenger</a:t>
                </a:r>
              </a:p>
              <a:p>
                <a:pPr lvl="1"/>
                <a:r>
                  <a:rPr lang="nb-NO" dirty="0"/>
                  <a:t>Energilikningen har ingen løsning!</a:t>
                </a:r>
              </a:p>
              <a:p>
                <a:pPr lvl="1"/>
                <a:r>
                  <a:rPr lang="nb-NO" dirty="0"/>
                  <a:t>Ikke nok energi i strømningen til å komme over terskelen på lovlig vis</a:t>
                </a:r>
              </a:p>
              <a:p>
                <a:pPr lvl="1"/>
                <a:r>
                  <a:rPr lang="nb-NO" dirty="0"/>
                  <a:t>Strømningen «samler energi» ved å </a:t>
                </a:r>
                <a:r>
                  <a:rPr lang="nb-NO" dirty="0" err="1"/>
                  <a:t>stuve</a:t>
                </a:r>
                <a:r>
                  <a:rPr lang="nb-NO" dirty="0"/>
                  <a:t> seg opp før bunnhevingen</a:t>
                </a:r>
              </a:p>
              <a:p>
                <a:pPr lvl="1"/>
                <a:r>
                  <a:rPr lang="nb-NO" dirty="0"/>
                  <a:t>Hvor mye? Minst mulig! Vi får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dirty="0"/>
                  <a:t> og kritisk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/>
                  <a:t> over terskelen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238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0" y="4137593"/>
            <a:ext cx="5711899" cy="274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ktangel 32"/>
          <p:cNvSpPr>
            <a:spLocks/>
          </p:cNvSpPr>
          <p:nvPr/>
        </p:nvSpPr>
        <p:spPr>
          <a:xfrm>
            <a:off x="6600000" y="2815678"/>
            <a:ext cx="4212000" cy="1299000"/>
          </a:xfrm>
          <a:custGeom>
            <a:avLst/>
            <a:gdLst>
              <a:gd name="connsiteX0" fmla="*/ 0 w 4212000"/>
              <a:gd name="connsiteY0" fmla="*/ 0 h 918000"/>
              <a:gd name="connsiteX1" fmla="*/ 4212000 w 4212000"/>
              <a:gd name="connsiteY1" fmla="*/ 0 h 918000"/>
              <a:gd name="connsiteX2" fmla="*/ 4212000 w 4212000"/>
              <a:gd name="connsiteY2" fmla="*/ 918000 h 918000"/>
              <a:gd name="connsiteX3" fmla="*/ 0 w 4212000"/>
              <a:gd name="connsiteY3" fmla="*/ 918000 h 918000"/>
              <a:gd name="connsiteX4" fmla="*/ 0 w 4212000"/>
              <a:gd name="connsiteY4" fmla="*/ 0 h 918000"/>
              <a:gd name="connsiteX0" fmla="*/ 3810 w 4212000"/>
              <a:gd name="connsiteY0" fmla="*/ 0 h 1299000"/>
              <a:gd name="connsiteX1" fmla="*/ 4212000 w 4212000"/>
              <a:gd name="connsiteY1" fmla="*/ 381000 h 1299000"/>
              <a:gd name="connsiteX2" fmla="*/ 4212000 w 4212000"/>
              <a:gd name="connsiteY2" fmla="*/ 1299000 h 1299000"/>
              <a:gd name="connsiteX3" fmla="*/ 0 w 4212000"/>
              <a:gd name="connsiteY3" fmla="*/ 1299000 h 1299000"/>
              <a:gd name="connsiteX4" fmla="*/ 3810 w 4212000"/>
              <a:gd name="connsiteY4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4212000 w 4212000"/>
              <a:gd name="connsiteY2" fmla="*/ 381000 h 1299000"/>
              <a:gd name="connsiteX3" fmla="*/ 4212000 w 4212000"/>
              <a:gd name="connsiteY3" fmla="*/ 1299000 h 1299000"/>
              <a:gd name="connsiteX4" fmla="*/ 0 w 4212000"/>
              <a:gd name="connsiteY4" fmla="*/ 1299000 h 1299000"/>
              <a:gd name="connsiteX5" fmla="*/ 3810 w 4212000"/>
              <a:gd name="connsiteY5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2122110 w 4212000"/>
              <a:gd name="connsiteY2" fmla="*/ 854280 h 1299000"/>
              <a:gd name="connsiteX3" fmla="*/ 4212000 w 4212000"/>
              <a:gd name="connsiteY3" fmla="*/ 381000 h 1299000"/>
              <a:gd name="connsiteX4" fmla="*/ 4212000 w 4212000"/>
              <a:gd name="connsiteY4" fmla="*/ 1299000 h 1299000"/>
              <a:gd name="connsiteX5" fmla="*/ 0 w 4212000"/>
              <a:gd name="connsiteY5" fmla="*/ 1299000 h 1299000"/>
              <a:gd name="connsiteX6" fmla="*/ 3810 w 4212000"/>
              <a:gd name="connsiteY6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2122110 w 4212000"/>
              <a:gd name="connsiteY2" fmla="*/ 854280 h 1299000"/>
              <a:gd name="connsiteX3" fmla="*/ 3150810 w 4212000"/>
              <a:gd name="connsiteY3" fmla="*/ 393270 h 1299000"/>
              <a:gd name="connsiteX4" fmla="*/ 4212000 w 4212000"/>
              <a:gd name="connsiteY4" fmla="*/ 381000 h 1299000"/>
              <a:gd name="connsiteX5" fmla="*/ 4212000 w 4212000"/>
              <a:gd name="connsiteY5" fmla="*/ 1299000 h 1299000"/>
              <a:gd name="connsiteX6" fmla="*/ 0 w 4212000"/>
              <a:gd name="connsiteY6" fmla="*/ 1299000 h 1299000"/>
              <a:gd name="connsiteX7" fmla="*/ 3810 w 4212000"/>
              <a:gd name="connsiteY7" fmla="*/ 0 h 12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2000" h="1299000">
                <a:moveTo>
                  <a:pt x="3810" y="0"/>
                </a:moveTo>
                <a:cubicBezTo>
                  <a:pt x="370820" y="33300"/>
                  <a:pt x="452080" y="-17220"/>
                  <a:pt x="819090" y="16080"/>
                </a:cubicBezTo>
                <a:cubicBezTo>
                  <a:pt x="1638240" y="101170"/>
                  <a:pt x="1302960" y="769190"/>
                  <a:pt x="2122110" y="854280"/>
                </a:cubicBezTo>
                <a:cubicBezTo>
                  <a:pt x="2495490" y="767920"/>
                  <a:pt x="2777430" y="479630"/>
                  <a:pt x="3150810" y="393270"/>
                </a:cubicBezTo>
                <a:lnTo>
                  <a:pt x="4212000" y="381000"/>
                </a:lnTo>
                <a:lnTo>
                  <a:pt x="4212000" y="1299000"/>
                </a:lnTo>
                <a:lnTo>
                  <a:pt x="0" y="1299000"/>
                </a:lnTo>
                <a:lnTo>
                  <a:pt x="38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pilkobling 33"/>
          <p:cNvCxnSpPr>
            <a:cxnSpLocks/>
          </p:cNvCxnSpPr>
          <p:nvPr/>
        </p:nvCxnSpPr>
        <p:spPr>
          <a:xfrm>
            <a:off x="6816000" y="3628678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kebent trekant 34"/>
          <p:cNvSpPr>
            <a:spLocks/>
          </p:cNvSpPr>
          <p:nvPr/>
        </p:nvSpPr>
        <p:spPr>
          <a:xfrm rot="10800000">
            <a:off x="10236000" y="3070890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Rett linje 35"/>
          <p:cNvCxnSpPr>
            <a:cxnSpLocks/>
          </p:cNvCxnSpPr>
          <p:nvPr/>
        </p:nvCxnSpPr>
        <p:spPr>
          <a:xfrm>
            <a:off x="10209000" y="3232890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Rett linje 36"/>
          <p:cNvCxnSpPr>
            <a:cxnSpLocks/>
          </p:cNvCxnSpPr>
          <p:nvPr/>
        </p:nvCxnSpPr>
        <p:spPr>
          <a:xfrm>
            <a:off x="10250190" y="3286890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37"/>
          <p:cNvCxnSpPr>
            <a:cxnSpLocks/>
          </p:cNvCxnSpPr>
          <p:nvPr/>
        </p:nvCxnSpPr>
        <p:spPr>
          <a:xfrm flipV="1">
            <a:off x="10272660" y="3340890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ktangel: avrundede hjørner 38"/>
          <p:cNvSpPr>
            <a:spLocks/>
          </p:cNvSpPr>
          <p:nvPr/>
        </p:nvSpPr>
        <p:spPr>
          <a:xfrm>
            <a:off x="7772146" y="3898678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Rett linje 39"/>
          <p:cNvCxnSpPr>
            <a:cxnSpLocks/>
          </p:cNvCxnSpPr>
          <p:nvPr/>
        </p:nvCxnSpPr>
        <p:spPr>
          <a:xfrm>
            <a:off x="6600000" y="4114678"/>
            <a:ext cx="421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0268A7DE-62F0-4B50-B845-3ADEEDC13F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000" y="250360"/>
            <a:ext cx="3528000" cy="234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F2B3968-0067-4C6B-8425-45C783C446CD}"/>
              </a:ext>
            </a:extLst>
          </p:cNvPr>
          <p:cNvCxnSpPr>
            <a:cxnSpLocks/>
          </p:cNvCxnSpPr>
          <p:nvPr/>
        </p:nvCxnSpPr>
        <p:spPr>
          <a:xfrm>
            <a:off x="8510665" y="412072"/>
            <a:ext cx="0" cy="19948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87490B4-36D3-40C5-9F34-5A62F4901F15}"/>
                  </a:ext>
                </a:extLst>
              </p:cNvPr>
              <p:cNvSpPr/>
              <p:nvPr/>
            </p:nvSpPr>
            <p:spPr>
              <a:xfrm>
                <a:off x="9431178" y="2406416"/>
                <a:ext cx="311118" cy="230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87490B4-36D3-40C5-9F34-5A62F4901F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178" y="2406416"/>
                <a:ext cx="311118" cy="230423"/>
              </a:xfrm>
              <a:prstGeom prst="rect">
                <a:avLst/>
              </a:prstGeom>
              <a:blipFill>
                <a:blip r:embed="rId5"/>
                <a:stretch>
                  <a:fillRect b="-26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3A54878-0C84-4CFC-9B00-66D5B4B12379}"/>
                  </a:ext>
                </a:extLst>
              </p:cNvPr>
              <p:cNvSpPr/>
              <p:nvPr/>
            </p:nvSpPr>
            <p:spPr>
              <a:xfrm>
                <a:off x="8400000" y="2406967"/>
                <a:ext cx="314238" cy="230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3A54878-0C84-4CFC-9B00-66D5B4B123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000" y="2406967"/>
                <a:ext cx="314238" cy="230423"/>
              </a:xfrm>
              <a:prstGeom prst="rect">
                <a:avLst/>
              </a:prstGeom>
              <a:blipFill>
                <a:blip r:embed="rId6"/>
                <a:stretch>
                  <a:fillRect b="-26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C34A6ED-5C5A-4039-A568-71927C194B59}"/>
              </a:ext>
            </a:extLst>
          </p:cNvPr>
          <p:cNvCxnSpPr>
            <a:cxnSpLocks/>
          </p:cNvCxnSpPr>
          <p:nvPr/>
        </p:nvCxnSpPr>
        <p:spPr>
          <a:xfrm>
            <a:off x="9529394" y="423008"/>
            <a:ext cx="0" cy="19948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953121-ECC3-4D21-A7C8-4BDFF9E808CE}"/>
              </a:ext>
            </a:extLst>
          </p:cNvPr>
          <p:cNvCxnSpPr>
            <a:cxnSpLocks/>
          </p:cNvCxnSpPr>
          <p:nvPr/>
        </p:nvCxnSpPr>
        <p:spPr>
          <a:xfrm>
            <a:off x="8510665" y="1328441"/>
            <a:ext cx="1018729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AC86C7F-2561-4F3E-A274-CA03F9EFCCAF}"/>
                  </a:ext>
                </a:extLst>
              </p:cNvPr>
              <p:cNvSpPr/>
              <p:nvPr/>
            </p:nvSpPr>
            <p:spPr>
              <a:xfrm>
                <a:off x="8960329" y="1086560"/>
                <a:ext cx="322975" cy="230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AC86C7F-2561-4F3E-A274-CA03F9EFCC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329" y="1086560"/>
                <a:ext cx="322975" cy="230423"/>
              </a:xfrm>
              <a:prstGeom prst="rect">
                <a:avLst/>
              </a:prstGeom>
              <a:blipFill>
                <a:blip r:embed="rId7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F4345B7-92FB-4B74-BC37-E08DBA8FD3C6}"/>
              </a:ext>
            </a:extLst>
          </p:cNvPr>
          <p:cNvCxnSpPr>
            <a:cxnSpLocks/>
          </p:cNvCxnSpPr>
          <p:nvPr/>
        </p:nvCxnSpPr>
        <p:spPr>
          <a:xfrm>
            <a:off x="8677248" y="412072"/>
            <a:ext cx="0" cy="19948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6FD6A7F-C637-4407-B2D3-3F8A7E2FBDCA}"/>
                  </a:ext>
                </a:extLst>
              </p:cNvPr>
              <p:cNvSpPr/>
              <p:nvPr/>
            </p:nvSpPr>
            <p:spPr>
              <a:xfrm>
                <a:off x="8593408" y="2079661"/>
                <a:ext cx="5912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6FD6A7F-C637-4407-B2D3-3F8A7E2FBD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3408" y="2079661"/>
                <a:ext cx="5912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AD9F345-AEF1-4546-9CE6-A67732C6FF8E}"/>
              </a:ext>
            </a:extLst>
          </p:cNvPr>
          <p:cNvCxnSpPr/>
          <p:nvPr/>
        </p:nvCxnSpPr>
        <p:spPr>
          <a:xfrm>
            <a:off x="8123146" y="3286890"/>
            <a:ext cx="0" cy="61178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E5A8A29-EF1A-47E4-980A-4A0F844C4F63}"/>
                  </a:ext>
                </a:extLst>
              </p:cNvPr>
              <p:cNvSpPr/>
              <p:nvPr/>
            </p:nvSpPr>
            <p:spPr>
              <a:xfrm>
                <a:off x="8081739" y="3452255"/>
                <a:ext cx="311118" cy="230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E5A8A29-EF1A-47E4-980A-4A0F844C4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739" y="3452255"/>
                <a:ext cx="311118" cy="230423"/>
              </a:xfrm>
              <a:prstGeom prst="rect">
                <a:avLst/>
              </a:prstGeom>
              <a:blipFill>
                <a:blip r:embed="rId9"/>
                <a:stretch>
                  <a:fillRect b="-28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804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av innsnevring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Rektangulær kanal, horisontal bunn, neglisjerer energitap</a:t>
                </a:r>
              </a:p>
              <a:p>
                <a:r>
                  <a:rPr lang="nb-NO" dirty="0"/>
                  <a:t>Husk energilikningen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Våre antakelser gir 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Det som endrer seg når vi gjør bredden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mindre er vannføringen per bredde-enhet (rektangulær kanal)</a:t>
                </a:r>
              </a:p>
              <a:p>
                <a:r>
                  <a:rPr lang="nb-NO" dirty="0"/>
                  <a:t>Vannføringen er konstant, men bredden endrer seg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4680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291" b="-152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3501000"/>
            <a:ext cx="5111750" cy="31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289251C-839A-40D7-A962-707480879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000" y="360905"/>
            <a:ext cx="3044140" cy="28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93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av innsnevring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og varierende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Da kan vi bruke vår «andre figur» til å tolke situasjonen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minsker</a:t>
                </a:r>
              </a:p>
              <a:p>
                <a:r>
                  <a:rPr lang="nb-NO" dirty="0"/>
                  <a:t>Parallelle resultater som for terskel</a:t>
                </a:r>
              </a:p>
              <a:p>
                <a:pPr lvl="1"/>
                <a:r>
                  <a:rPr lang="nb-NO" dirty="0"/>
                  <a:t>Heving/</a:t>
                </a:r>
                <a:r>
                  <a:rPr lang="nb-NO" dirty="0" err="1"/>
                  <a:t>senking</a:t>
                </a:r>
                <a:r>
                  <a:rPr lang="nb-NO" dirty="0"/>
                  <a:t> av vannflaten i OK og UK strømning (m</a:t>
                </a:r>
                <a:r>
                  <a:rPr lang="nb-NO" dirty="0">
                    <a:sym typeface="Wingdings" panose="05000000000000000000" pitchFamily="2" charset="2"/>
                  </a:rPr>
                  <a:t>otsatte resultater for utvidelse)</a:t>
                </a:r>
                <a:endParaRPr lang="nb-NO" dirty="0"/>
              </a:p>
              <a:p>
                <a:pPr lvl="1"/>
                <a:r>
                  <a:rPr lang="nb-NO" dirty="0"/>
                  <a:t>For sterk innsnevring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/>
                  <a:t>) </a:t>
                </a:r>
                <a:r>
                  <a:rPr lang="nb-NO" dirty="0">
                    <a:sym typeface="Wingdings" panose="05000000000000000000" pitchFamily="2" charset="2"/>
                  </a:rPr>
                  <a:t> Ingen løsning av energilikningen  Oppstuvning og kritisk strømning i innsnevringen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669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3501000"/>
            <a:ext cx="5111750" cy="31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000" y="360905"/>
            <a:ext cx="3044140" cy="28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8BC249-34B7-4A4C-8C6C-0668856A1673}"/>
              </a:ext>
            </a:extLst>
          </p:cNvPr>
          <p:cNvCxnSpPr>
            <a:cxnSpLocks/>
          </p:cNvCxnSpPr>
          <p:nvPr/>
        </p:nvCxnSpPr>
        <p:spPr>
          <a:xfrm>
            <a:off x="8864374" y="333000"/>
            <a:ext cx="0" cy="26645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1C7E77F-F0F5-4D63-942D-C5C4485E617E}"/>
                  </a:ext>
                </a:extLst>
              </p:cNvPr>
              <p:cNvSpPr/>
              <p:nvPr/>
            </p:nvSpPr>
            <p:spPr>
              <a:xfrm>
                <a:off x="9387560" y="2997000"/>
                <a:ext cx="40979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1C7E77F-F0F5-4D63-942D-C5C4485E61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7560" y="2997000"/>
                <a:ext cx="409792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75EEA22-C62B-44AB-9479-5800A063A9CF}"/>
                  </a:ext>
                </a:extLst>
              </p:cNvPr>
              <p:cNvSpPr/>
              <p:nvPr/>
            </p:nvSpPr>
            <p:spPr>
              <a:xfrm>
                <a:off x="8661562" y="2984493"/>
                <a:ext cx="40562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75EEA22-C62B-44AB-9479-5800A063A9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562" y="2984493"/>
                <a:ext cx="405624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8E275C-92AA-4BDC-AFEC-C2C1E2FD4A62}"/>
              </a:ext>
            </a:extLst>
          </p:cNvPr>
          <p:cNvCxnSpPr>
            <a:cxnSpLocks/>
          </p:cNvCxnSpPr>
          <p:nvPr/>
        </p:nvCxnSpPr>
        <p:spPr>
          <a:xfrm>
            <a:off x="9552000" y="347607"/>
            <a:ext cx="0" cy="26645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BEC7AB-81B2-4A3B-98D7-F8ECF15D3925}"/>
              </a:ext>
            </a:extLst>
          </p:cNvPr>
          <p:cNvCxnSpPr>
            <a:cxnSpLocks/>
          </p:cNvCxnSpPr>
          <p:nvPr/>
        </p:nvCxnSpPr>
        <p:spPr>
          <a:xfrm>
            <a:off x="8544000" y="771596"/>
            <a:ext cx="121462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C844C4-0574-4834-A980-ED9309A4A287}"/>
              </a:ext>
            </a:extLst>
          </p:cNvPr>
          <p:cNvCxnSpPr>
            <a:cxnSpLocks/>
          </p:cNvCxnSpPr>
          <p:nvPr/>
        </p:nvCxnSpPr>
        <p:spPr>
          <a:xfrm>
            <a:off x="8582729" y="927000"/>
            <a:ext cx="121462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2C2234C-5A9D-42F5-8203-9A19CC7E201C}"/>
              </a:ext>
            </a:extLst>
          </p:cNvPr>
          <p:cNvCxnSpPr/>
          <p:nvPr/>
        </p:nvCxnSpPr>
        <p:spPr>
          <a:xfrm>
            <a:off x="8864374" y="1557000"/>
            <a:ext cx="687626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B2AEEEB-2130-4C15-A3EF-E16EAE7AC4DD}"/>
                  </a:ext>
                </a:extLst>
              </p:cNvPr>
              <p:cNvSpPr/>
              <p:nvPr/>
            </p:nvSpPr>
            <p:spPr>
              <a:xfrm>
                <a:off x="8992487" y="1501846"/>
                <a:ext cx="4395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nb-NO" sz="1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B2AEEEB-2130-4C15-A3EF-E16EAE7AC4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87" y="1501846"/>
                <a:ext cx="439543" cy="307777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8B77BC-A5D9-4D22-AA2A-011A9D01DEE6}"/>
              </a:ext>
            </a:extLst>
          </p:cNvPr>
          <p:cNvCxnSpPr>
            <a:cxnSpLocks/>
          </p:cNvCxnSpPr>
          <p:nvPr/>
        </p:nvCxnSpPr>
        <p:spPr>
          <a:xfrm flipH="1" flipV="1">
            <a:off x="8612131" y="765000"/>
            <a:ext cx="3869" cy="17771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7EB3243-A70C-4634-8633-64869F28BEB0}"/>
                  </a:ext>
                </a:extLst>
              </p:cNvPr>
              <p:cNvSpPr/>
              <p:nvPr/>
            </p:nvSpPr>
            <p:spPr>
              <a:xfrm>
                <a:off x="8024691" y="693000"/>
                <a:ext cx="5580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7EB3243-A70C-4634-8633-64869F28BE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691" y="693000"/>
                <a:ext cx="558038" cy="307777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A7E2CF-8C46-4768-A444-57D04DC4ECF0}"/>
              </a:ext>
            </a:extLst>
          </p:cNvPr>
          <p:cNvCxnSpPr>
            <a:cxnSpLocks/>
          </p:cNvCxnSpPr>
          <p:nvPr/>
        </p:nvCxnSpPr>
        <p:spPr>
          <a:xfrm>
            <a:off x="8256000" y="2277000"/>
            <a:ext cx="1464059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69961F-37C0-474E-9441-4E9BFD1AB39A}"/>
              </a:ext>
            </a:extLst>
          </p:cNvPr>
          <p:cNvCxnSpPr>
            <a:cxnSpLocks/>
          </p:cNvCxnSpPr>
          <p:nvPr/>
        </p:nvCxnSpPr>
        <p:spPr>
          <a:xfrm>
            <a:off x="8256000" y="2637000"/>
            <a:ext cx="1464059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C6CA0EA-EC4C-43B0-9570-E7EE014936D8}"/>
              </a:ext>
            </a:extLst>
          </p:cNvPr>
          <p:cNvCxnSpPr>
            <a:cxnSpLocks/>
          </p:cNvCxnSpPr>
          <p:nvPr/>
        </p:nvCxnSpPr>
        <p:spPr>
          <a:xfrm flipV="1">
            <a:off x="8328000" y="2276999"/>
            <a:ext cx="0" cy="372743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1C978BE-711A-4EFF-9909-8E918C5F7DBA}"/>
                  </a:ext>
                </a:extLst>
              </p:cNvPr>
              <p:cNvSpPr/>
              <p:nvPr/>
            </p:nvSpPr>
            <p:spPr>
              <a:xfrm>
                <a:off x="7821074" y="2288790"/>
                <a:ext cx="5580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1C978BE-711A-4EFF-9909-8E918C5F7D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074" y="2288790"/>
                <a:ext cx="558038" cy="307777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1B247F-1C28-4EBB-82AF-6A566C118EE3}"/>
                  </a:ext>
                </a:extLst>
              </p:cNvPr>
              <p:cNvSpPr/>
              <p:nvPr/>
            </p:nvSpPr>
            <p:spPr>
              <a:xfrm>
                <a:off x="10394191" y="2920221"/>
                <a:ext cx="1911856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sz="1400" dirty="0">
                    <a:solidFill>
                      <a:srgbClr val="FF0000"/>
                    </a:solidFill>
                  </a:rPr>
                  <a:t> (ikke mulig med original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1400" dirty="0">
                    <a:solidFill>
                      <a:srgbClr val="FF0000"/>
                    </a:solidFill>
                  </a:rPr>
                  <a:t>, vi får en ny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1400" dirty="0">
                    <a:solidFill>
                      <a:srgbClr val="FF0000"/>
                    </a:solidFill>
                  </a:rPr>
                  <a:t> vist i stiplet)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1B247F-1C28-4EBB-82AF-6A566C118E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4191" y="2920221"/>
                <a:ext cx="1911856" cy="738664"/>
              </a:xfrm>
              <a:prstGeom prst="rect">
                <a:avLst/>
              </a:prstGeom>
              <a:blipFill>
                <a:blip r:embed="rId10"/>
                <a:stretch>
                  <a:fillRect l="-955" t="-1653" b="-82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8DE7470-49A9-445E-B910-A00791D2A572}"/>
              </a:ext>
            </a:extLst>
          </p:cNvPr>
          <p:cNvCxnSpPr>
            <a:cxnSpLocks/>
          </p:cNvCxnSpPr>
          <p:nvPr/>
        </p:nvCxnSpPr>
        <p:spPr>
          <a:xfrm>
            <a:off x="10652140" y="307730"/>
            <a:ext cx="0" cy="26645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E45223E-6E90-4718-8FFE-1F52B955C248}"/>
              </a:ext>
            </a:extLst>
          </p:cNvPr>
          <p:cNvSpPr/>
          <p:nvPr/>
        </p:nvSpPr>
        <p:spPr>
          <a:xfrm>
            <a:off x="7867226" y="405000"/>
            <a:ext cx="2764773" cy="2558333"/>
          </a:xfrm>
          <a:custGeom>
            <a:avLst/>
            <a:gdLst>
              <a:gd name="connsiteX0" fmla="*/ 23706 w 2412476"/>
              <a:gd name="connsiteY0" fmla="*/ 2289386 h 2289386"/>
              <a:gd name="connsiteX1" fmla="*/ 609600 w 2412476"/>
              <a:gd name="connsiteY1" fmla="*/ 2072640 h 2289386"/>
              <a:gd name="connsiteX2" fmla="*/ 1645920 w 2412476"/>
              <a:gd name="connsiteY2" fmla="*/ 1605280 h 2289386"/>
              <a:gd name="connsiteX3" fmla="*/ 2252133 w 2412476"/>
              <a:gd name="connsiteY3" fmla="*/ 1154853 h 2289386"/>
              <a:gd name="connsiteX4" fmla="*/ 2411306 w 2412476"/>
              <a:gd name="connsiteY4" fmla="*/ 775546 h 2289386"/>
              <a:gd name="connsiteX5" fmla="*/ 2306320 w 2412476"/>
              <a:gd name="connsiteY5" fmla="*/ 524933 h 2289386"/>
              <a:gd name="connsiteX6" fmla="*/ 1991360 w 2412476"/>
              <a:gd name="connsiteY6" fmla="*/ 328506 h 2289386"/>
              <a:gd name="connsiteX7" fmla="*/ 1483360 w 2412476"/>
              <a:gd name="connsiteY7" fmla="*/ 165946 h 2289386"/>
              <a:gd name="connsiteX8" fmla="*/ 721360 w 2412476"/>
              <a:gd name="connsiteY8" fmla="*/ 37253 h 2289386"/>
              <a:gd name="connsiteX9" fmla="*/ 0 w 2412476"/>
              <a:gd name="connsiteY9" fmla="*/ 0 h 228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12476" h="2289386">
                <a:moveTo>
                  <a:pt x="23706" y="2289386"/>
                </a:moveTo>
                <a:cubicBezTo>
                  <a:pt x="181468" y="2238022"/>
                  <a:pt x="339231" y="2186658"/>
                  <a:pt x="609600" y="2072640"/>
                </a:cubicBezTo>
                <a:cubicBezTo>
                  <a:pt x="879969" y="1958622"/>
                  <a:pt x="1372165" y="1758244"/>
                  <a:pt x="1645920" y="1605280"/>
                </a:cubicBezTo>
                <a:cubicBezTo>
                  <a:pt x="1919675" y="1452316"/>
                  <a:pt x="2124569" y="1293142"/>
                  <a:pt x="2252133" y="1154853"/>
                </a:cubicBezTo>
                <a:cubicBezTo>
                  <a:pt x="2379697" y="1016564"/>
                  <a:pt x="2402275" y="880533"/>
                  <a:pt x="2411306" y="775546"/>
                </a:cubicBezTo>
                <a:cubicBezTo>
                  <a:pt x="2420337" y="670559"/>
                  <a:pt x="2376311" y="599440"/>
                  <a:pt x="2306320" y="524933"/>
                </a:cubicBezTo>
                <a:cubicBezTo>
                  <a:pt x="2236329" y="450426"/>
                  <a:pt x="2128520" y="388337"/>
                  <a:pt x="1991360" y="328506"/>
                </a:cubicBezTo>
                <a:cubicBezTo>
                  <a:pt x="1854200" y="268675"/>
                  <a:pt x="1695027" y="214488"/>
                  <a:pt x="1483360" y="165946"/>
                </a:cubicBezTo>
                <a:cubicBezTo>
                  <a:pt x="1271693" y="117404"/>
                  <a:pt x="968587" y="64911"/>
                  <a:pt x="721360" y="37253"/>
                </a:cubicBezTo>
                <a:cubicBezTo>
                  <a:pt x="474133" y="9595"/>
                  <a:pt x="237066" y="4797"/>
                  <a:pt x="0" y="0"/>
                </a:cubicBezTo>
              </a:path>
            </a:pathLst>
          </a:cu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D54607-D594-42B3-A158-929D23E9CDF0}"/>
              </a:ext>
            </a:extLst>
          </p:cNvPr>
          <p:cNvCxnSpPr>
            <a:cxnSpLocks/>
          </p:cNvCxnSpPr>
          <p:nvPr/>
        </p:nvCxnSpPr>
        <p:spPr>
          <a:xfrm>
            <a:off x="10291172" y="298738"/>
            <a:ext cx="0" cy="266459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84842F3-802D-49DD-93CF-38797176FFAC}"/>
                  </a:ext>
                </a:extLst>
              </p:cNvPr>
              <p:cNvSpPr/>
              <p:nvPr/>
            </p:nvSpPr>
            <p:spPr>
              <a:xfrm>
                <a:off x="9946249" y="2376240"/>
                <a:ext cx="4691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</a:t>
                </a:r>
                <a:endParaRPr lang="nb-NO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84842F3-802D-49DD-93CF-38797176F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249" y="2376240"/>
                <a:ext cx="469167" cy="369332"/>
              </a:xfrm>
              <a:prstGeom prst="rect">
                <a:avLst/>
              </a:prstGeom>
              <a:blipFill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885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Effekt av innsnevring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kan også tolke situasjonen vha. diagrammet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vs.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der kurven flytter seg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endrer seg (husk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er konstant så lenge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387" y="3392179"/>
            <a:ext cx="5111750" cy="319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756" y="186983"/>
            <a:ext cx="3044140" cy="287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FG_04_00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098" y="493346"/>
            <a:ext cx="3471571" cy="288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56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«Bredt/bredkronet» overløp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Et bredkronet overløp er en terskel som er så høy at vi får kritisk strømning over terskelen</a:t>
                </a:r>
              </a:p>
              <a:p>
                <a:r>
                  <a:rPr lang="nb-NO" dirty="0">
                    <a:sym typeface="Wingdings" panose="05000000000000000000" pitchFamily="2" charset="2"/>
                  </a:rPr>
                  <a:t>Hvis vi måler vanndybden oppstrøms terskelen, kan vi beregne vannføringen</a:t>
                </a:r>
              </a:p>
              <a:p>
                <a:r>
                  <a:rPr lang="nb-NO" dirty="0">
                    <a:sym typeface="Wingdings" panose="05000000000000000000" pitchFamily="2" charset="2"/>
                  </a:rPr>
                  <a:t>For rektangulært tverrsnitt får vi</a:t>
                </a:r>
              </a:p>
              <a:p>
                <a:endParaRPr lang="nb-NO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𝑏𝑞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e>
                      </m:ra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rad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nb-NO" dirty="0"/>
                  <a:t>I tillegg korreksjonsfaktor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nb-NO" dirty="0"/>
                  <a:t> i praksis</a:t>
                </a:r>
              </a:p>
              <a:p>
                <a:r>
                  <a:rPr lang="nb-NO" dirty="0"/>
                  <a:t>Måling av vannføring basert på kritisk strømning er vanlig – dette ser vi på i </a:t>
                </a:r>
                <a:r>
                  <a:rPr lang="nb-NO" dirty="0" err="1"/>
                  <a:t>labøvelsen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291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941" y="1800225"/>
            <a:ext cx="3988544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42E8E2-D8C6-4BE7-820C-A83923A18B5E}"/>
              </a:ext>
            </a:extLst>
          </p:cNvPr>
          <p:cNvCxnSpPr>
            <a:cxnSpLocks/>
          </p:cNvCxnSpPr>
          <p:nvPr/>
        </p:nvCxnSpPr>
        <p:spPr>
          <a:xfrm>
            <a:off x="8328000" y="4509000"/>
            <a:ext cx="0" cy="43666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D544553-6109-4967-B0DF-4DB41884659C}"/>
                  </a:ext>
                </a:extLst>
              </p:cNvPr>
              <p:cNvSpPr/>
              <p:nvPr/>
            </p:nvSpPr>
            <p:spPr>
              <a:xfrm>
                <a:off x="8256000" y="4339428"/>
                <a:ext cx="858953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D544553-6109-4967-B0DF-4DB418846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4339428"/>
                <a:ext cx="858953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363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Målerenner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 err="1"/>
              <a:t>Målerenner</a:t>
            </a:r>
            <a:r>
              <a:rPr lang="nb-NO" dirty="0"/>
              <a:t> (</a:t>
            </a:r>
            <a:r>
              <a:rPr lang="nb-NO" dirty="0" err="1"/>
              <a:t>Venturirenne</a:t>
            </a:r>
            <a:r>
              <a:rPr lang="nb-NO" dirty="0"/>
              <a:t>, </a:t>
            </a:r>
            <a:r>
              <a:rPr lang="nb-NO" dirty="0" err="1"/>
              <a:t>Parshallrenne</a:t>
            </a:r>
            <a:r>
              <a:rPr lang="nb-NO" dirty="0"/>
              <a:t>) er (tidligere) mye brukt i avløpssystemer</a:t>
            </a:r>
          </a:p>
          <a:p>
            <a:r>
              <a:rPr lang="nb-NO" dirty="0"/>
              <a:t>Tvinger strømningen til å bli kritisk </a:t>
            </a:r>
            <a:r>
              <a:rPr lang="nb-NO" dirty="0">
                <a:sym typeface="Wingdings" panose="05000000000000000000" pitchFamily="2" charset="2"/>
              </a:rPr>
              <a:t> Gir mulighet for å beregne vannføring basert på måling av dybde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1931312"/>
            <a:ext cx="5111750" cy="405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63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Skarpkantet overløp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Også en måte å måle vannføring i kanaler på som vi ser på i laboratoriet</a:t>
                </a:r>
              </a:p>
              <a:p>
                <a:r>
                  <a:rPr lang="nb-NO" dirty="0"/>
                  <a:t>Vi tar detaljene i </a:t>
                </a:r>
                <a:r>
                  <a:rPr lang="nb-NO" dirty="0" err="1"/>
                  <a:t>labmanualen</a:t>
                </a:r>
                <a:endParaRPr lang="nb-NO" dirty="0"/>
              </a:p>
              <a:p>
                <a:r>
                  <a:rPr lang="nb-NO" dirty="0"/>
                  <a:t>Formel for vannføring: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rad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endParaRPr lang="nb-NO" b="0" i="1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nb-NO" dirty="0"/>
                  <a:t> er her en korreksjonsfaktor som kalles avløpskoeffisient eller vannføringskoeffisient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FG_07_015.jpg">
            <a:extLst>
              <a:ext uri="{FF2B5EF4-FFF2-40B4-BE49-F238E27FC236}">
                <a16:creationId xmlns:a16="http://schemas.microsoft.com/office/drawing/2014/main" id="{2D1DBFAF-2AB4-42F8-88BF-A577A31EF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531001"/>
            <a:ext cx="5111750" cy="285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E28D46-50D8-427B-98F4-5A1265C61056}"/>
              </a:ext>
            </a:extLst>
          </p:cNvPr>
          <p:cNvSpPr txBox="1"/>
          <p:nvPr/>
        </p:nvSpPr>
        <p:spPr>
          <a:xfrm>
            <a:off x="7104000" y="4437000"/>
            <a:ext cx="1152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/>
              <a:t>Chin, D. (2013)</a:t>
            </a:r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4373BE-9525-4797-9C04-46A1D92C373E}"/>
              </a:ext>
            </a:extLst>
          </p:cNvPr>
          <p:cNvSpPr txBox="1"/>
          <p:nvPr/>
        </p:nvSpPr>
        <p:spPr>
          <a:xfrm>
            <a:off x="9408000" y="4469305"/>
            <a:ext cx="648000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rgbClr val="FF0000"/>
                </a:solidFill>
              </a:rPr>
              <a:t>Luft her</a:t>
            </a:r>
            <a:endParaRPr 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88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Oppsummering av kritisk strømning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Ny tolkning: Maksimal 𝑄 for konstant 𝐸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Effekt av bunnheving og innsnevring</a:t>
            </a:r>
          </a:p>
          <a:p>
            <a:r>
              <a:rPr lang="nb-NO" dirty="0"/>
              <a:t>Vannstandssprang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66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Vannstandssprang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Overgangen fra underkritisk til </a:t>
            </a:r>
            <a:r>
              <a:rPr lang="nb-NO" dirty="0" err="1"/>
              <a:t>overkritisk</a:t>
            </a:r>
            <a:r>
              <a:rPr lang="nb-NO" dirty="0"/>
              <a:t> strømning er pen og pyntelig</a:t>
            </a:r>
          </a:p>
          <a:p>
            <a:r>
              <a:rPr lang="nb-NO" dirty="0"/>
              <a:t>Overgangen fra overkritisk til underkritisk strømning er plutselig og (ekstra) turbulent </a:t>
            </a:r>
            <a:r>
              <a:rPr lang="nb-NO" dirty="0">
                <a:sym typeface="Wingdings" panose="05000000000000000000" pitchFamily="2" charset="2"/>
              </a:rPr>
              <a:t> Vannstandssprang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Strømningen bremser opp og dybden øker over en kort avstand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Stort energitap</a:t>
            </a:r>
          </a:p>
          <a:p>
            <a:r>
              <a:rPr lang="nb-NO" dirty="0">
                <a:sym typeface="Wingdings" panose="05000000000000000000" pitchFamily="2" charset="2"/>
              </a:rPr>
              <a:t>Begge er eksempler på såkalt raskt varierende strømning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868055"/>
            <a:ext cx="5111750" cy="26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959684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08EEB2C-492B-4CC2-B928-40F17C78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25" y="5589000"/>
            <a:ext cx="47625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F96BC0-CFA8-4438-8ACE-3BF04EFCAFB6}"/>
              </a:ext>
            </a:extLst>
          </p:cNvPr>
          <p:cNvSpPr txBox="1"/>
          <p:nvPr/>
        </p:nvSpPr>
        <p:spPr>
          <a:xfrm>
            <a:off x="5064261" y="6441358"/>
            <a:ext cx="1512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Finnemore</a:t>
            </a:r>
            <a:r>
              <a:rPr lang="nb-NO" sz="1050" dirty="0"/>
              <a:t> &amp; </a:t>
            </a:r>
            <a:r>
              <a:rPr lang="nb-NO" sz="1050" dirty="0" err="1"/>
              <a:t>Franzini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98858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Vannstandssprang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387739" cy="4320000"/>
              </a:xfrm>
            </p:spPr>
            <p:txBody>
              <a:bodyPr/>
              <a:lstStyle/>
              <a:p>
                <a:r>
                  <a:rPr lang="nb-NO" dirty="0"/>
                  <a:t>Ved spranget balanserer fluidets bevegelsesmengde per volum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) det hydrostatiske trykket grunnet tyngden til fluidet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→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𝑔𝑦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𝑔𝑦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𝐹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>
                  <a:sym typeface="Wingdings" panose="05000000000000000000" pitchFamily="2" charset="2"/>
                </a:endParaRPr>
              </a:p>
              <a:p>
                <a:pPr lvl="1"/>
                <a:r>
                  <a:rPr lang="nb-NO" dirty="0" err="1">
                    <a:sym typeface="Wingdings" panose="05000000000000000000" pitchFamily="2" charset="2"/>
                  </a:rPr>
                  <a:t>Froudetallet</a:t>
                </a:r>
                <a:r>
                  <a:rPr lang="nb-NO" dirty="0">
                    <a:sym typeface="Wingdings" panose="05000000000000000000" pitchFamily="2" charset="2"/>
                  </a:rPr>
                  <a:t> (Fr) er en </a:t>
                </a:r>
                <a:r>
                  <a:rPr lang="nb-NO" dirty="0" err="1">
                    <a:sym typeface="Wingdings" panose="05000000000000000000" pitchFamily="2" charset="2"/>
                  </a:rPr>
                  <a:t>dimensjonsløs</a:t>
                </a:r>
                <a:r>
                  <a:rPr lang="nb-NO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Π</m:t>
                    </m:r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-gruppe (</a:t>
                </a:r>
                <a:r>
                  <a:rPr lang="nb-NO" dirty="0" err="1">
                    <a:sym typeface="Wingdings" panose="05000000000000000000" pitchFamily="2" charset="2"/>
                  </a:rPr>
                  <a:t>kap</a:t>
                </a:r>
                <a:r>
                  <a:rPr lang="nb-NO" dirty="0">
                    <a:sym typeface="Wingdings" panose="05000000000000000000" pitchFamily="2" charset="2"/>
                  </a:rPr>
                  <a:t>. 8 EFM)</a:t>
                </a:r>
              </a:p>
              <a:p>
                <a:r>
                  <a:rPr lang="nb-NO" dirty="0">
                    <a:sym typeface="Wingdings" panose="05000000000000000000" pitchFamily="2" charset="2"/>
                  </a:rPr>
                  <a:t>Vi kvadrerer på hver side for å uttrykke Fr: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𝐹𝑟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≡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𝐹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𝑔𝑦</m:t>
                        </m:r>
                      </m:e>
                    </m:rad>
                  </m:oMath>
                </a14:m>
                <a:endParaRPr lang="en-US" dirty="0"/>
              </a:p>
              <a:p>
                <a:r>
                  <a:rPr lang="en-US" dirty="0" err="1"/>
                  <a:t>Overkritisk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Fr&gt;&gt;1, </a:t>
                </a:r>
                <a:r>
                  <a:rPr lang="en-US" dirty="0" err="1"/>
                  <a:t>underkritisk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Fr&lt;&lt;1,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kritisk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Fr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1.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387739" cy="4320000"/>
              </a:xfrm>
              <a:blipFill>
                <a:blip r:embed="rId2"/>
                <a:stretch>
                  <a:fillRect l="-2817" t="-2053" r="-3052" b="-164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868055"/>
            <a:ext cx="5111750" cy="26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959684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08EEB2C-492B-4CC2-B928-40F17C78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25" y="5589000"/>
            <a:ext cx="47625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F96BC0-CFA8-4438-8ACE-3BF04EFCAFB6}"/>
              </a:ext>
            </a:extLst>
          </p:cNvPr>
          <p:cNvSpPr txBox="1"/>
          <p:nvPr/>
        </p:nvSpPr>
        <p:spPr>
          <a:xfrm>
            <a:off x="5064261" y="6441358"/>
            <a:ext cx="1512000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Finnemore</a:t>
            </a:r>
            <a:r>
              <a:rPr lang="nb-NO" sz="1050" dirty="0"/>
              <a:t> &amp; </a:t>
            </a:r>
            <a:r>
              <a:rPr lang="nb-NO" sz="1050" dirty="0" err="1"/>
              <a:t>Franzini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3434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oppstår et vannstandssprang?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sz="2000" dirty="0"/>
              <a:t>For det første:</a:t>
            </a:r>
          </a:p>
          <a:p>
            <a:pPr lvl="1"/>
            <a:r>
              <a:rPr lang="nb-NO" sz="2000" dirty="0"/>
              <a:t>Vi må ha nedstrøms forhold som tilsier underkritisk strømning (enten en oppdemming eller at normaldybden i kanalen er underkritisk)</a:t>
            </a:r>
          </a:p>
          <a:p>
            <a:r>
              <a:rPr lang="nb-NO" sz="2000" dirty="0"/>
              <a:t>Men hvorfor kan ikke overgangen skje jevnt og pent?</a:t>
            </a:r>
          </a:p>
          <a:p>
            <a:pPr lvl="1"/>
            <a:r>
              <a:rPr lang="nb-NO" sz="2000" dirty="0"/>
              <a:t>Det ville svare til å følge den rød kurven, som innebærer en </a:t>
            </a:r>
            <a:r>
              <a:rPr lang="nb-NO" sz="2000" i="1" dirty="0"/>
              <a:t>økning</a:t>
            </a:r>
            <a:r>
              <a:rPr lang="nb-NO" sz="2000" dirty="0"/>
              <a:t> i spesifikk energi etter passering av kritisk dybde – ikke fysisk mulig</a:t>
            </a:r>
          </a:p>
          <a:p>
            <a:pPr lvl="1"/>
            <a:r>
              <a:rPr lang="nb-NO" sz="2000" dirty="0"/>
              <a:t>Vi hopper i stedet langs grønn kurve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4581000"/>
            <a:ext cx="4152721" cy="218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"/>
          <a:stretch/>
        </p:blipFill>
        <p:spPr bwMode="auto">
          <a:xfrm>
            <a:off x="7103999" y="1478642"/>
            <a:ext cx="4659728" cy="303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9405648" y="2795954"/>
            <a:ext cx="749467" cy="1063869"/>
          </a:xfrm>
          <a:custGeom>
            <a:avLst/>
            <a:gdLst>
              <a:gd name="connsiteX0" fmla="*/ 749467 w 749467"/>
              <a:gd name="connsiteY0" fmla="*/ 1063869 h 1063869"/>
              <a:gd name="connsiteX1" fmla="*/ 371398 w 749467"/>
              <a:gd name="connsiteY1" fmla="*/ 958361 h 1063869"/>
              <a:gd name="connsiteX2" fmla="*/ 98837 w 749467"/>
              <a:gd name="connsiteY2" fmla="*/ 782515 h 1063869"/>
              <a:gd name="connsiteX3" fmla="*/ 2121 w 749467"/>
              <a:gd name="connsiteY3" fmla="*/ 597877 h 1063869"/>
              <a:gd name="connsiteX4" fmla="*/ 54875 w 749467"/>
              <a:gd name="connsiteY4" fmla="*/ 404446 h 1063869"/>
              <a:gd name="connsiteX5" fmla="*/ 301060 w 749467"/>
              <a:gd name="connsiteY5" fmla="*/ 0 h 106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467" h="1063869">
                <a:moveTo>
                  <a:pt x="749467" y="1063869"/>
                </a:moveTo>
                <a:cubicBezTo>
                  <a:pt x="614651" y="1034561"/>
                  <a:pt x="479836" y="1005253"/>
                  <a:pt x="371398" y="958361"/>
                </a:cubicBezTo>
                <a:cubicBezTo>
                  <a:pt x="262960" y="911469"/>
                  <a:pt x="160383" y="842596"/>
                  <a:pt x="98837" y="782515"/>
                </a:cubicBezTo>
                <a:cubicBezTo>
                  <a:pt x="37291" y="722434"/>
                  <a:pt x="9448" y="660888"/>
                  <a:pt x="2121" y="597877"/>
                </a:cubicBezTo>
                <a:cubicBezTo>
                  <a:pt x="-5206" y="534865"/>
                  <a:pt x="5052" y="504092"/>
                  <a:pt x="54875" y="404446"/>
                </a:cubicBezTo>
                <a:cubicBezTo>
                  <a:pt x="104698" y="304800"/>
                  <a:pt x="202879" y="152400"/>
                  <a:pt x="301060" y="0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endCxn id="3" idx="5"/>
          </p:cNvCxnSpPr>
          <p:nvPr/>
        </p:nvCxnSpPr>
        <p:spPr>
          <a:xfrm flipH="1" flipV="1">
            <a:off x="9706708" y="2795954"/>
            <a:ext cx="448407" cy="1063869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H="1" flipV="1">
            <a:off x="9706708" y="4076411"/>
            <a:ext cx="44162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645709" y="3747157"/>
                <a:ext cx="56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709" y="3747157"/>
                <a:ext cx="563619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71B165-72AD-45FC-B5B8-AD3541C8F42D}"/>
              </a:ext>
            </a:extLst>
          </p:cNvPr>
          <p:cNvCxnSpPr>
            <a:cxnSpLocks/>
            <a:stCxn id="3" idx="5"/>
          </p:cNvCxnSpPr>
          <p:nvPr/>
        </p:nvCxnSpPr>
        <p:spPr>
          <a:xfrm>
            <a:off x="9706708" y="2795954"/>
            <a:ext cx="0" cy="14970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705CE7-B8B6-417D-91E3-3579B7C254D8}"/>
              </a:ext>
            </a:extLst>
          </p:cNvPr>
          <p:cNvCxnSpPr>
            <a:cxnSpLocks/>
            <a:stCxn id="3" idx="0"/>
          </p:cNvCxnSpPr>
          <p:nvPr/>
        </p:nvCxnSpPr>
        <p:spPr>
          <a:xfrm flipH="1">
            <a:off x="10148329" y="3859823"/>
            <a:ext cx="6786" cy="4331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717693-B3A6-4F91-BD61-12443666E731}"/>
                  </a:ext>
                </a:extLst>
              </p:cNvPr>
              <p:cNvSpPr/>
              <p:nvPr/>
            </p:nvSpPr>
            <p:spPr>
              <a:xfrm>
                <a:off x="5606501" y="5229000"/>
                <a:ext cx="18389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Horisontal kanal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717693-B3A6-4F91-BD61-12443666E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501" y="5229000"/>
                <a:ext cx="1838965" cy="646331"/>
              </a:xfrm>
              <a:prstGeom prst="rect">
                <a:avLst/>
              </a:prstGeom>
              <a:blipFill>
                <a:blip r:embed="rId5"/>
                <a:stretch>
                  <a:fillRect l="-2990" t="-5660" r="-23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EF53A5-B394-4850-9C24-A3EF4DEFB977}"/>
                  </a:ext>
                </a:extLst>
              </p:cNvPr>
              <p:cNvSpPr txBox="1"/>
              <p:nvPr/>
            </p:nvSpPr>
            <p:spPr>
              <a:xfrm>
                <a:off x="9873305" y="4335923"/>
                <a:ext cx="56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EF53A5-B394-4850-9C24-A3EF4DEFB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305" y="4335923"/>
                <a:ext cx="56361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7F87EE-A98B-48D6-8283-6D1C5DB9D238}"/>
                  </a:ext>
                </a:extLst>
              </p:cNvPr>
              <p:cNvSpPr txBox="1"/>
              <p:nvPr/>
            </p:nvSpPr>
            <p:spPr>
              <a:xfrm>
                <a:off x="9498571" y="4333077"/>
                <a:ext cx="56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7F87EE-A98B-48D6-8283-6D1C5DB9D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8571" y="4333077"/>
                <a:ext cx="563619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3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oppstår et vannstandssprang?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sz="2000" dirty="0"/>
              <a:t>Mer intuitivt:</a:t>
            </a:r>
          </a:p>
          <a:p>
            <a:pPr lvl="1"/>
            <a:r>
              <a:rPr lang="nb-NO" sz="2000" dirty="0"/>
              <a:t>Husk: Signaler forplanter seg ikke oppstrøms i en overkritisk strømning</a:t>
            </a:r>
          </a:p>
          <a:p>
            <a:pPr lvl="1"/>
            <a:r>
              <a:rPr lang="nb-NO" sz="2000" dirty="0"/>
              <a:t>Den overkritiske strømningen oppstrøms spranget «vet ikke om» de underkritiske forholdene lenger nedstrøms før den plutselig kolliderer med dem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Ingen tid til å tilpasse seg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En form for stående «sjokkbølge»</a:t>
            </a:r>
            <a:endParaRPr lang="nb-NO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4581000"/>
            <a:ext cx="4152721" cy="218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"/>
          <a:stretch/>
        </p:blipFill>
        <p:spPr bwMode="auto">
          <a:xfrm>
            <a:off x="7103999" y="1478642"/>
            <a:ext cx="4659728" cy="303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9405648" y="2795954"/>
            <a:ext cx="749467" cy="1063869"/>
          </a:xfrm>
          <a:custGeom>
            <a:avLst/>
            <a:gdLst>
              <a:gd name="connsiteX0" fmla="*/ 749467 w 749467"/>
              <a:gd name="connsiteY0" fmla="*/ 1063869 h 1063869"/>
              <a:gd name="connsiteX1" fmla="*/ 371398 w 749467"/>
              <a:gd name="connsiteY1" fmla="*/ 958361 h 1063869"/>
              <a:gd name="connsiteX2" fmla="*/ 98837 w 749467"/>
              <a:gd name="connsiteY2" fmla="*/ 782515 h 1063869"/>
              <a:gd name="connsiteX3" fmla="*/ 2121 w 749467"/>
              <a:gd name="connsiteY3" fmla="*/ 597877 h 1063869"/>
              <a:gd name="connsiteX4" fmla="*/ 54875 w 749467"/>
              <a:gd name="connsiteY4" fmla="*/ 404446 h 1063869"/>
              <a:gd name="connsiteX5" fmla="*/ 301060 w 749467"/>
              <a:gd name="connsiteY5" fmla="*/ 0 h 106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467" h="1063869">
                <a:moveTo>
                  <a:pt x="749467" y="1063869"/>
                </a:moveTo>
                <a:cubicBezTo>
                  <a:pt x="614651" y="1034561"/>
                  <a:pt x="479836" y="1005253"/>
                  <a:pt x="371398" y="958361"/>
                </a:cubicBezTo>
                <a:cubicBezTo>
                  <a:pt x="262960" y="911469"/>
                  <a:pt x="160383" y="842596"/>
                  <a:pt x="98837" y="782515"/>
                </a:cubicBezTo>
                <a:cubicBezTo>
                  <a:pt x="37291" y="722434"/>
                  <a:pt x="9448" y="660888"/>
                  <a:pt x="2121" y="597877"/>
                </a:cubicBezTo>
                <a:cubicBezTo>
                  <a:pt x="-5206" y="534865"/>
                  <a:pt x="5052" y="504092"/>
                  <a:pt x="54875" y="404446"/>
                </a:cubicBezTo>
                <a:cubicBezTo>
                  <a:pt x="104698" y="304800"/>
                  <a:pt x="202879" y="152400"/>
                  <a:pt x="301060" y="0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endCxn id="3" idx="5"/>
          </p:cNvCxnSpPr>
          <p:nvPr/>
        </p:nvCxnSpPr>
        <p:spPr>
          <a:xfrm flipH="1" flipV="1">
            <a:off x="9706708" y="2795954"/>
            <a:ext cx="448407" cy="1063869"/>
          </a:xfrm>
          <a:prstGeom prst="straightConnector1">
            <a:avLst/>
          </a:prstGeom>
          <a:ln w="28575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H="1" flipV="1">
            <a:off x="9706708" y="4076411"/>
            <a:ext cx="44162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645709" y="3747157"/>
                <a:ext cx="56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709" y="3747157"/>
                <a:ext cx="563619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71B165-72AD-45FC-B5B8-AD3541C8F42D}"/>
              </a:ext>
            </a:extLst>
          </p:cNvPr>
          <p:cNvCxnSpPr>
            <a:cxnSpLocks/>
            <a:stCxn id="3" idx="5"/>
          </p:cNvCxnSpPr>
          <p:nvPr/>
        </p:nvCxnSpPr>
        <p:spPr>
          <a:xfrm>
            <a:off x="9706708" y="2795954"/>
            <a:ext cx="0" cy="14970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705CE7-B8B6-417D-91E3-3579B7C254D8}"/>
              </a:ext>
            </a:extLst>
          </p:cNvPr>
          <p:cNvCxnSpPr>
            <a:cxnSpLocks/>
            <a:stCxn id="3" idx="0"/>
          </p:cNvCxnSpPr>
          <p:nvPr/>
        </p:nvCxnSpPr>
        <p:spPr>
          <a:xfrm flipH="1">
            <a:off x="10148329" y="3859823"/>
            <a:ext cx="6786" cy="4331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717693-B3A6-4F91-BD61-12443666E731}"/>
                  </a:ext>
                </a:extLst>
              </p:cNvPr>
              <p:cNvSpPr/>
              <p:nvPr/>
            </p:nvSpPr>
            <p:spPr>
              <a:xfrm>
                <a:off x="5952000" y="5157000"/>
                <a:ext cx="18389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Horisontal kanal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E717693-B3A6-4F91-BD61-12443666E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000" y="5157000"/>
                <a:ext cx="1838965" cy="646331"/>
              </a:xfrm>
              <a:prstGeom prst="rect">
                <a:avLst/>
              </a:prstGeom>
              <a:blipFill>
                <a:blip r:embed="rId5"/>
                <a:stretch>
                  <a:fillRect l="-2649" t="-5660" r="-23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EF53A5-B394-4850-9C24-A3EF4DEFB977}"/>
                  </a:ext>
                </a:extLst>
              </p:cNvPr>
              <p:cNvSpPr txBox="1"/>
              <p:nvPr/>
            </p:nvSpPr>
            <p:spPr>
              <a:xfrm>
                <a:off x="9873305" y="4335923"/>
                <a:ext cx="56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EF53A5-B394-4850-9C24-A3EF4DEFB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305" y="4335923"/>
                <a:ext cx="56361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7F87EE-A98B-48D6-8283-6D1C5DB9D238}"/>
                  </a:ext>
                </a:extLst>
              </p:cNvPr>
              <p:cNvSpPr txBox="1"/>
              <p:nvPr/>
            </p:nvSpPr>
            <p:spPr>
              <a:xfrm>
                <a:off x="9498571" y="4333077"/>
                <a:ext cx="5636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F7F87EE-A98B-48D6-8283-6D1C5DB9D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8571" y="4333077"/>
                <a:ext cx="563619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24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Sammenhengen mellom dybdene i et vannstandssprang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Dybdene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kalles konjugerte/alternerende dybder</a:t>
                </a:r>
              </a:p>
              <a:p>
                <a:r>
                  <a:rPr lang="nb-NO" dirty="0"/>
                  <a:t>Energilikningen nytter ikke her fordi vi i utgangspunktet ikke kjenner tapet, kan ikke beregnes med D-W eller </a:t>
                </a:r>
                <a:r>
                  <a:rPr lang="nb-NO" dirty="0" err="1"/>
                  <a:t>Mannings</a:t>
                </a:r>
                <a:endParaRPr lang="nb-NO" dirty="0"/>
              </a:p>
              <a:p>
                <a:r>
                  <a:rPr lang="nb-NO" dirty="0"/>
                  <a:t>Strategi: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Impulslikningen med horisontal bunn, hydrostatisk trykk og ingen friksjonskrefter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Kombiner med kontinuitetslikningen</a:t>
                </a:r>
              </a:p>
              <a:p>
                <a:pPr marL="925200" lvl="1" indent="-457200">
                  <a:buFont typeface="+mj-lt"/>
                  <a:buAutoNum type="arabicPeriod"/>
                </a:pPr>
                <a:r>
                  <a:rPr lang="nb-NO" dirty="0"/>
                  <a:t>Algebra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30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Fin regneøvelse </a:t>
            </a:r>
            <a:r>
              <a:rPr lang="nb-NO" dirty="0">
                <a:sym typeface="Wingdings" pitchFamily="2" charset="2"/>
              </a:rPr>
              <a:t> </a:t>
            </a:r>
            <a:r>
              <a:rPr lang="nb-NO" dirty="0"/>
              <a:t>Dybdene i et vannstandssprang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Impulslikningen for stasjonær, inkompressibel strømning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-retning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lvl="1"/>
                <a:r>
                  <a:rPr lang="nb-NO" dirty="0"/>
                  <a:t>Antar horisontal bunn, fungerer for slakt hellende bunn også</a:t>
                </a:r>
              </a:p>
              <a:p>
                <a:r>
                  <a:rPr lang="nb-NO" dirty="0"/>
                  <a:t>Antar hydrostatisk trykkfordeling og ser bort fra bunnfriksjon over den korte avstanden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nb-NO" dirty="0"/>
                  <a:t> er trykket i arealsenteret)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En slags bevaringslov for vannstands-sprang, gjelder for vilkårlig tverrsnitt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  <a:blipFill>
                <a:blip r:embed="rId2"/>
                <a:stretch>
                  <a:fillRect l="-3099" t="-1975" r="-3337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2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Fin regneøvelse </a:t>
            </a:r>
            <a:r>
              <a:rPr lang="nb-NO" dirty="0">
                <a:sym typeface="Wingdings" pitchFamily="2" charset="2"/>
              </a:rPr>
              <a:t> </a:t>
            </a:r>
            <a:r>
              <a:rPr lang="nb-NO" dirty="0"/>
              <a:t>Dybdene i et vannstandssprang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Rektangulær kanal: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𝑔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𝑏𝑞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𝑔𝑏</m:t>
                      </m:r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𝑏𝑞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𝑔𝑏</m:t>
                      </m:r>
                      <m:f>
                        <m:f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𝑏𝑞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Forkorter og rydder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Kontinuitetslikningen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b="-156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99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Fin regneøvelse </a:t>
            </a:r>
            <a:r>
              <a:rPr lang="nb-NO" dirty="0">
                <a:sym typeface="Wingdings" pitchFamily="2" charset="2"/>
              </a:rPr>
              <a:t> </a:t>
            </a:r>
            <a:r>
              <a:rPr lang="nb-NO" dirty="0"/>
              <a:t>Dybdene i et vannstandssprang 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nb-NO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Tredje kvadratsetning og felles brøk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Forkorter: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b-NO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Multipliserer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nb-NO" dirty="0"/>
                  <a:t> og ordner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6488" b="-81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10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Fin regneøvelse </a:t>
            </a:r>
            <a:r>
              <a:rPr lang="nb-NO" dirty="0">
                <a:sym typeface="Wingdings" pitchFamily="2" charset="2"/>
              </a:rPr>
              <a:t> </a:t>
            </a:r>
            <a:r>
              <a:rPr lang="nb-NO" dirty="0"/>
              <a:t>Dybdene i et vannstandssprang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Venstre side gjenkjennes som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nb-NO" dirty="0"/>
              </a:p>
              <a:p>
                <a:r>
                  <a:rPr lang="nb-NO" dirty="0"/>
                  <a:t>Vi får en annengradslikning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Løs og finn forholdet mellom dybdene i vannstandssprang i rekt. kanal: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30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968000" y="1800000"/>
                <a:ext cx="1855893" cy="696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Fr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𝑔𝑦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000" y="1800000"/>
                <a:ext cx="1855893" cy="696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2D99EC42-4F02-4643-9A60-FD98D96616E5}"/>
                  </a:ext>
                </a:extLst>
              </p:cNvPr>
              <p:cNvSpPr txBox="1"/>
              <p:nvPr/>
            </p:nvSpPr>
            <p:spPr>
              <a:xfrm>
                <a:off x="1406236" y="5519182"/>
                <a:ext cx="3716050" cy="9221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1+8</m:t>
                              </m:r>
                              <m:r>
                                <m:rPr>
                                  <m:sty m:val="p"/>
                                </m:rPr>
                                <a:rPr lang="nb-NO" sz="240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sSubSup>
                                <m:sSubSup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240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24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2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2D99EC42-4F02-4643-9A60-FD98D9661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236" y="5519182"/>
                <a:ext cx="3716050" cy="922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59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Fin regneøvelse: Bruk formelen du nettopp har utledet </a:t>
            </a:r>
            <a:r>
              <a:rPr lang="nb-NO" dirty="0">
                <a:sym typeface="Wingdings" pitchFamily="2" charset="2"/>
              </a:rPr>
              <a:t> </a:t>
            </a:r>
            <a:br>
              <a:rPr lang="nb-NO" dirty="0">
                <a:sym typeface="Wingdings" pitchFamily="2" charset="2"/>
              </a:rPr>
            </a:br>
            <a:r>
              <a:rPr lang="nb-NO" dirty="0"/>
              <a:t>EFM Eksempel 15.11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Vann strømmer i en kanal som vist</a:t>
            </a:r>
          </a:p>
          <a:p>
            <a:r>
              <a:rPr lang="nb-NO" dirty="0"/>
              <a:t>Et vannstandssprang oppstår pga. en oppdemming nedstrøms</a:t>
            </a:r>
          </a:p>
          <a:p>
            <a:r>
              <a:rPr lang="nb-NO" dirty="0"/>
              <a:t>Hva blir dybden nedstrøms spranget?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481134"/>
            <a:ext cx="5111750" cy="95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0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Fin regneøvelse: Bruk formelen du nettopp har utledet </a:t>
            </a:r>
            <a:r>
              <a:rPr lang="nb-NO" dirty="0">
                <a:sym typeface="Wingdings" pitchFamily="2" charset="2"/>
              </a:rPr>
              <a:t> </a:t>
            </a:r>
            <a:br>
              <a:rPr lang="nb-NO" dirty="0">
                <a:sym typeface="Wingdings" pitchFamily="2" charset="2"/>
              </a:rPr>
            </a:br>
            <a:r>
              <a:rPr lang="nb-NO" dirty="0"/>
              <a:t>EFM Eksempel 15.11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dybden nedstrøms spranget?</a:t>
                </a:r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F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nb-NO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9.81⋅0.30</m:t>
                              </m:r>
                            </m:e>
                          </m:ra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=9.33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1+8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⋅0.30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1+8⋅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9.33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=3.81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481134"/>
            <a:ext cx="5111750" cy="95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02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113F26-FB25-4A4D-A3C7-1C78739A6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Energitap i vannstandssprang (rektangulær kanal)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655529B-A1A3-4D3A-AAC9-F9D83E3A8EF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>
                <a:latin typeface="+mj-lt"/>
              </a:rPr>
              <a:t>Vi skal utlede en enkel formel for energitapet i et vannstandssprang</a:t>
            </a:r>
          </a:p>
          <a:p>
            <a:r>
              <a:rPr lang="nb-NO" b="0" dirty="0">
                <a:latin typeface="+mj-lt"/>
              </a:rPr>
              <a:t>Strategi:</a:t>
            </a:r>
          </a:p>
          <a:p>
            <a:pPr lvl="1"/>
            <a:r>
              <a:rPr lang="nb-NO" dirty="0">
                <a:latin typeface="+mj-lt"/>
              </a:rPr>
              <a:t>Energilikningen</a:t>
            </a:r>
          </a:p>
          <a:p>
            <a:pPr lvl="1"/>
            <a:r>
              <a:rPr lang="nb-NO" b="0" dirty="0">
                <a:latin typeface="+mj-lt"/>
              </a:rPr>
              <a:t>Resultater fra utlednin</a:t>
            </a:r>
            <a:r>
              <a:rPr lang="nb-NO" dirty="0">
                <a:latin typeface="+mj-lt"/>
              </a:rPr>
              <a:t>gen av dybdene i spranget (impuls-likningen + kontinuitetslikningen)</a:t>
            </a:r>
          </a:p>
          <a:p>
            <a:pPr lvl="1"/>
            <a:r>
              <a:rPr lang="nb-NO" b="0" dirty="0">
                <a:latin typeface="+mj-lt"/>
              </a:rPr>
              <a:t>Algebra</a:t>
            </a:r>
            <a:endParaRPr lang="nb-NO" b="0" i="1" dirty="0">
              <a:latin typeface="Cambria Math" panose="020405030504060302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55D2E0-68C6-41F1-A775-659B55203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08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113F26-FB25-4A4D-A3C7-1C78739A6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Energitap i vannstandssprang (rektangulær kanal)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B655529B-A1A3-4D3A-AAC9-F9D83E3A8EF9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b="0" dirty="0">
                    <a:latin typeface="+mj-lt"/>
                  </a:rPr>
                  <a:t>Energilikningen:</a:t>
                </a:r>
              </a:p>
              <a:p>
                <a:endParaRPr lang="nb-NO" b="0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>
                    <a:latin typeface="+mj-lt"/>
                  </a:rPr>
                  <a:t>Resultater fra tidligere:</a:t>
                </a:r>
              </a:p>
              <a:p>
                <a:endParaRPr lang="nb-NO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b-NO" dirty="0"/>
              </a:p>
              <a:p>
                <a:r>
                  <a:rPr lang="nb-NO" dirty="0">
                    <a:latin typeface="+mj-lt"/>
                  </a:rPr>
                  <a:t>Energilikningen kan skrives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Sup>
                                <m:sSub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B655529B-A1A3-4D3A-AAC9-F9D83E3A8E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60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55D2E0-68C6-41F1-A775-659B55203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69653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3">
                <a:extLst>
                  <a:ext uri="{FF2B5EF4-FFF2-40B4-BE49-F238E27FC236}">
                    <a16:creationId xmlns:a16="http://schemas.microsoft.com/office/drawing/2014/main" id="{CE2E6B78-984B-4EF8-8BF8-3C62F6B945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00000" y="3799059"/>
                <a:ext cx="5112000" cy="2797941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b-NO" dirty="0">
                  <a:latin typeface="+mj-lt"/>
                </a:endParaRPr>
              </a:p>
              <a:p>
                <a:r>
                  <a:rPr lang="nb-NO" dirty="0">
                    <a:latin typeface="+mj-lt"/>
                  </a:rPr>
                  <a:t>Setter tidligere resultater inn i energilikningen:</a:t>
                </a:r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nb-NO" sz="1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Plassholder for innhold 3">
                <a:extLst>
                  <a:ext uri="{FF2B5EF4-FFF2-40B4-BE49-F238E27FC236}">
                    <a16:creationId xmlns:a16="http://schemas.microsoft.com/office/drawing/2014/main" id="{CE2E6B78-984B-4EF8-8BF8-3C62F6B94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00" y="3799059"/>
                <a:ext cx="5112000" cy="2797941"/>
              </a:xfrm>
              <a:prstGeom prst="rect">
                <a:avLst/>
              </a:prstGeom>
              <a:blipFill>
                <a:blip r:embed="rId4"/>
                <a:stretch>
                  <a:fillRect l="-32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06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113F26-FB25-4A4D-A3C7-1C78739A6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Energitap i vannstandssprang (rektangulær kanal)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B655529B-A1A3-4D3A-AAC9-F9D83E3A8EF9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b="0" dirty="0">
                    <a:latin typeface="+mj-lt"/>
                  </a:rPr>
                  <a:t>Algebra: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B655529B-A1A3-4D3A-AAC9-F9D83E3A8E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55D2E0-68C6-41F1-A775-659B55203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56361"/>
            <a:ext cx="5111750" cy="20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2D99EC42-4F02-4643-9A60-FD98D96616E5}"/>
                  </a:ext>
                </a:extLst>
              </p:cNvPr>
              <p:cNvSpPr txBox="1"/>
              <p:nvPr/>
            </p:nvSpPr>
            <p:spPr>
              <a:xfrm>
                <a:off x="7680000" y="5464704"/>
                <a:ext cx="2320350" cy="89659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2D99EC42-4F02-4643-9A60-FD98D9661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5464704"/>
                <a:ext cx="2320350" cy="896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019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Utvidelse av anvendelse av formelen du nettopp har utledet </a:t>
            </a:r>
            <a:r>
              <a:rPr lang="nb-NO" dirty="0">
                <a:sym typeface="Wingdings" pitchFamily="2" charset="2"/>
              </a:rPr>
              <a:t> </a:t>
            </a:r>
            <a:br>
              <a:rPr lang="nb-NO" dirty="0">
                <a:sym typeface="Wingdings" pitchFamily="2" charset="2"/>
              </a:rPr>
            </a:br>
            <a:r>
              <a:rPr lang="nb-NO" dirty="0"/>
              <a:t>EFM Eksempel 15.11 forts.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Vann strømmer i en kanal som vist</a:t>
            </a:r>
          </a:p>
          <a:p>
            <a:r>
              <a:rPr lang="nb-NO" dirty="0"/>
              <a:t>Et vannstandssprang oppstår pga. en oppdemming nedstrøms</a:t>
            </a:r>
          </a:p>
          <a:p>
            <a:r>
              <a:rPr lang="nb-NO" dirty="0"/>
              <a:t>Hva blir energitapet i spranget?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481134"/>
            <a:ext cx="5111750" cy="95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26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15.11 forts.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energitapet i spranget?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81−0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30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4⋅0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30⋅3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81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46 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Sammenlikn 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=13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Stort tap!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69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481134"/>
            <a:ext cx="5111750" cy="95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11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Vannstandssprang kan planlegges og utnyttes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Energidrepere ved utløp av flomløp og kulverter for å unngå erosjon i nedstrøms kanal</a:t>
            </a:r>
          </a:p>
          <a:p>
            <a:r>
              <a:rPr lang="nb-NO" dirty="0"/>
              <a:t>Innblanding av kjemikalier i væsker</a:t>
            </a:r>
          </a:p>
          <a:p>
            <a:r>
              <a:rPr lang="nb-NO" dirty="0"/>
              <a:t>Lufting av væsker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36" y="4491026"/>
            <a:ext cx="3095750" cy="166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447" y="1998869"/>
            <a:ext cx="3000568" cy="163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197" y="4532579"/>
            <a:ext cx="3360929" cy="210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170" y="4653000"/>
            <a:ext cx="3226310" cy="1642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19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19F63-2AC7-754C-B8D6-12A4171B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er kraftbalansen i et vannstandssprang i kjøkkenvasken?</a:t>
            </a:r>
            <a:br>
              <a:rPr lang="nb-NO" dirty="0"/>
            </a:br>
            <a:r>
              <a:rPr lang="nb-NO" dirty="0"/>
              <a:t>Kan andre krefter enn treghet og hydrostatisk trykk kan ha noe å si?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6769D-3EEF-9A43-9652-E5B45C79C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https://en.wikipedia.org/wiki/Hydraulic_jump</a:t>
            </a:r>
            <a:endParaRPr lang="nb-NO" dirty="0"/>
          </a:p>
          <a:p>
            <a:endParaRPr lang="nb-NO" dirty="0"/>
          </a:p>
          <a:p>
            <a:r>
              <a:rPr lang="nb-NO" dirty="0">
                <a:hlinkClick r:id="rId3"/>
              </a:rPr>
              <a:t>https://www.cambridge.org/core/journals/journal-of-fluid-mechanics/article/abs/on-the-origin-of-the-circular-hydraulic-jump-in-a-thin-liquid-film/328F7B8C8A9419180DE89D9DE320BDE9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Content Placeholder 5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66C79DB9-AE09-3748-BC2F-DDF9AECC64D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04106" y="1800225"/>
            <a:ext cx="4319588" cy="431958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A2ED98-E416-944E-9F66-88C67AA8B515}"/>
              </a:ext>
            </a:extLst>
          </p:cNvPr>
          <p:cNvSpPr txBox="1"/>
          <p:nvPr/>
        </p:nvSpPr>
        <p:spPr>
          <a:xfrm>
            <a:off x="1104106" y="6119813"/>
            <a:ext cx="4319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hlinkClick r:id="rId5" tooltip="https://mirjamglessmer.com/tag/hydraulic-jump/"/>
              </a:rPr>
              <a:t>This Photo</a:t>
            </a:r>
            <a:r>
              <a:rPr lang="nb-NO" sz="900"/>
              <a:t> by Unknown Author is licensed under </a:t>
            </a:r>
            <a:r>
              <a:rPr lang="nb-NO" sz="900">
                <a:hlinkClick r:id="rId6" tooltip="https://creativecommons.org/licenses/by-nc-sa/3.0/"/>
              </a:rPr>
              <a:t>CC BY-SA-NC</a:t>
            </a:r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7843595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2918</Words>
  <Application>Microsoft Macintosh PowerPoint</Application>
  <PresentationFormat>Widescreen</PresentationFormat>
  <Paragraphs>482</Paragraphs>
  <Slides>51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Cambria Math</vt:lpstr>
      <vt:lpstr>NMBU 16:9</vt:lpstr>
      <vt:lpstr>19 – Kanalstrømning 3</vt:lpstr>
      <vt:lpstr>Agenda</vt:lpstr>
      <vt:lpstr>Agenda</vt:lpstr>
      <vt:lpstr>Spesifikk energi – en nyttig størrelse i kanalstrømning</vt:lpstr>
      <vt:lpstr>Sammenhengen mellom E og y for gitt vannføring Q</vt:lpstr>
      <vt:lpstr>Overkritisk og underkritisk strømning i kanaler</vt:lpstr>
      <vt:lpstr>Et matematisk kriterium for kritisk strømning</vt:lpstr>
      <vt:lpstr>Spesifikk energi ved kritisk strømning (E_min)</vt:lpstr>
      <vt:lpstr>Froude-tallet for å karakterisere kanalstrømning</vt:lpstr>
      <vt:lpstr>Fysisk tolkning av kritisk strømning: Bølgehastigheten c i kanalen</vt:lpstr>
      <vt:lpstr>Fysisk tolkning av kritisk strømning</vt:lpstr>
      <vt:lpstr>Overgangen fra underkritisk til overkritisk</vt:lpstr>
      <vt:lpstr>Overgangen fra overkritisk til underkritisk</vt:lpstr>
      <vt:lpstr>Kritisk strømning oppsummert (rektangulær kanal i rødt)</vt:lpstr>
      <vt:lpstr>Agenda</vt:lpstr>
      <vt:lpstr>Sammenhengen mellom E og y for konstant Q</vt:lpstr>
      <vt:lpstr>Sammenhengen mellom 𝑄 og 𝑦 for konstant 𝐸</vt:lpstr>
      <vt:lpstr>Sammenhengen mellom 𝑄 og 𝑦 for konstant 𝐸</vt:lpstr>
      <vt:lpstr>Sammenhengen mellom 𝑄 og 𝑦 for gitt spesifikk energi 𝐸</vt:lpstr>
      <vt:lpstr>Altså: To figurer å forstå</vt:lpstr>
      <vt:lpstr>Agenda</vt:lpstr>
      <vt:lpstr>Eksempel: Virkning av inngrep</vt:lpstr>
      <vt:lpstr>Effekt av bunnheving</vt:lpstr>
      <vt:lpstr>Effekt av bunnheving</vt:lpstr>
      <vt:lpstr>Effekt av (for) stor bunnheving</vt:lpstr>
      <vt:lpstr>Effekt av innsnevring</vt:lpstr>
      <vt:lpstr>Effekt av innsnevring</vt:lpstr>
      <vt:lpstr>Effekt av innsnevring</vt:lpstr>
      <vt:lpstr>«Bredt/bredkronet» overløp</vt:lpstr>
      <vt:lpstr>Målerenner</vt:lpstr>
      <vt:lpstr>Skarpkantet overløp</vt:lpstr>
      <vt:lpstr>Agenda</vt:lpstr>
      <vt:lpstr>Vannstandssprang</vt:lpstr>
      <vt:lpstr>Vannstandssprang</vt:lpstr>
      <vt:lpstr>Hvorfor oppstår et vannstandssprang?</vt:lpstr>
      <vt:lpstr>Hvorfor oppstår et vannstandssprang?</vt:lpstr>
      <vt:lpstr>Sammenhengen mellom dybdene i et vannstandssprang</vt:lpstr>
      <vt:lpstr>Fin regneøvelse  Dybdene i et vannstandssprang 1</vt:lpstr>
      <vt:lpstr>Fin regneøvelse  Dybdene i et vannstandssprang 2</vt:lpstr>
      <vt:lpstr>Fin regneøvelse  Dybdene i et vannstandssprang 3</vt:lpstr>
      <vt:lpstr>Fin regneøvelse  Dybdene i et vannstandssprang 4</vt:lpstr>
      <vt:lpstr>Fin regneøvelse: Bruk formelen du nettopp har utledet   EFM Eksempel 15.11</vt:lpstr>
      <vt:lpstr>Fin regneøvelse: Bruk formelen du nettopp har utledet   EFM Eksempel 15.11</vt:lpstr>
      <vt:lpstr>Energitap i vannstandssprang (rektangulær kanal)</vt:lpstr>
      <vt:lpstr>Energitap i vannstandssprang (rektangulær kanal)</vt:lpstr>
      <vt:lpstr>Energitap i vannstandssprang (rektangulær kanal)</vt:lpstr>
      <vt:lpstr>Utvidelse av anvendelse av formelen du nettopp har utledet   EFM Eksempel 15.11 forts.</vt:lpstr>
      <vt:lpstr>EFM Eksempel 15.11 forts.</vt:lpstr>
      <vt:lpstr>Vannstandssprang kan planlegges og utnyttes</vt:lpstr>
      <vt:lpstr>Hva er kraftbalansen i et vannstandssprang i kjøkkenvasken? Kan andre krefter enn treghet og hydrostatisk trykk kan ha noe å si?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2022-03-31T15:49:34Z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2021-04-14T10:01:52Z</vt:lpwstr>
  </property>
  <property fmtid="{D5CDD505-2E9C-101B-9397-08002B2CF9AE}" pid="4" name="MSIP_Label_d0484126-3486-41a9-802e-7f1e2277276c_Method">
    <vt:lpwstr>Privileged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462cfc1b-98d6-4e38-be8f-0e92a4578213</vt:lpwstr>
  </property>
  <property fmtid="{D5CDD505-2E9C-101B-9397-08002B2CF9AE}" pid="8" name="MSIP_Label_d0484126-3486-41a9-802e-7f1e2277276c_ContentBits">
    <vt:lpwstr>0</vt:lpwstr>
  </property>
</Properties>
</file>