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 autoCompressPictures="0">
  <p:sldMasterIdLst>
    <p:sldMasterId id="2147483687" r:id="rId1"/>
  </p:sldMasterIdLst>
  <p:notesMasterIdLst>
    <p:notesMasterId r:id="rId27"/>
  </p:notesMasterIdLst>
  <p:sldIdLst>
    <p:sldId id="262" r:id="rId2"/>
    <p:sldId id="439" r:id="rId3"/>
    <p:sldId id="447" r:id="rId4"/>
    <p:sldId id="302" r:id="rId5"/>
    <p:sldId id="423" r:id="rId6"/>
    <p:sldId id="424" r:id="rId7"/>
    <p:sldId id="426" r:id="rId8"/>
    <p:sldId id="450" r:id="rId9"/>
    <p:sldId id="442" r:id="rId10"/>
    <p:sldId id="437" r:id="rId11"/>
    <p:sldId id="429" r:id="rId12"/>
    <p:sldId id="432" r:id="rId13"/>
    <p:sldId id="444" r:id="rId14"/>
    <p:sldId id="448" r:id="rId15"/>
    <p:sldId id="449" r:id="rId16"/>
    <p:sldId id="445" r:id="rId17"/>
    <p:sldId id="443" r:id="rId18"/>
    <p:sldId id="436" r:id="rId19"/>
    <p:sldId id="304" r:id="rId20"/>
    <p:sldId id="294" r:id="rId21"/>
    <p:sldId id="392" r:id="rId22"/>
    <p:sldId id="307" r:id="rId23"/>
    <p:sldId id="310" r:id="rId24"/>
    <p:sldId id="446" r:id="rId25"/>
    <p:sldId id="435" r:id="rId26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7F"/>
    <a:srgbClr val="CBDFD8"/>
    <a:srgbClr val="E7F0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57" autoAdjust="0"/>
    <p:restoredTop sz="59076"/>
  </p:normalViewPr>
  <p:slideViewPr>
    <p:cSldViewPr>
      <p:cViewPr varScale="1">
        <p:scale>
          <a:sx n="92" d="100"/>
          <a:sy n="92" d="100"/>
        </p:scale>
        <p:origin x="2824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2744" y="20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013BB-223A-4A7A-A9B6-504A14290792}" type="datetimeFigureOut">
              <a:rPr lang="nb-NO" smtClean="0"/>
              <a:t>25.01.2022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0BF349-27A5-44C1-8C69-2C3879FAD2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8563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800" dirty="0"/>
              <a:t>I naturen og i ingeniørfaget. Mange lengdeskalaer: fra km i geofysikk til mm og mikrometer i biologi. </a:t>
            </a:r>
          </a:p>
          <a:p>
            <a:r>
              <a:rPr lang="nb-NO" sz="800" dirty="0"/>
              <a:t>Hastigheter fra mm/time (kapillærer i trær) til km/sek for overlydsfly.  </a:t>
            </a:r>
          </a:p>
          <a:p>
            <a:r>
              <a:rPr lang="nb-NO" sz="800" dirty="0"/>
              <a:t>Dette gir opphav til mange ulike krefter på fluidet, og som fluidmekanikere er det vår jobb å beregne disse kreftene, som vi bruker for å kunne beregne strømningen som oppstår. </a:t>
            </a:r>
          </a:p>
          <a:p>
            <a:r>
              <a:rPr lang="nb-NO" sz="800" dirty="0"/>
              <a:t>Eksempler: Lava: gravitasjon kjemper mot viskositet (intern friksjon). I et vannkraftanlegg fører de store hastighetene til en kaotisk strømning (turbulens) som gir ekstra friksjon. For en vannløper er det overflatekreftene som gjør at den kan den kan løpe på overflaten. </a:t>
            </a:r>
          </a:p>
          <a:p>
            <a:endParaRPr lang="nb-NO" sz="800" dirty="0"/>
          </a:p>
          <a:p>
            <a:endParaRPr lang="nb-NO" sz="1000" dirty="0"/>
          </a:p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4120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800" dirty="0"/>
              <a:t>I naturen og i ingeniørfaget. Mange lengdeskalaer: fra km i geofysikk til mm og mikrometer i biologi. </a:t>
            </a:r>
          </a:p>
          <a:p>
            <a:r>
              <a:rPr lang="nb-NO" sz="800" dirty="0"/>
              <a:t>Hastigheter fra mm/time (kapillærer i trær) til km/sek for overlydsfly.  </a:t>
            </a:r>
          </a:p>
          <a:p>
            <a:r>
              <a:rPr lang="nb-NO" sz="800" dirty="0"/>
              <a:t>Dette gir opphav til mange ulike krefter på fluidet, og som fluidmekanikere er det vår jobb å beregne disse kreftene, som vi bruker for å kunne beregne strømningen som oppstår. </a:t>
            </a:r>
          </a:p>
          <a:p>
            <a:r>
              <a:rPr lang="nb-NO" sz="800" dirty="0"/>
              <a:t>Eksempler: Lava: gravitasjon kjemper mot viskositet (intern friksjon). I et vannkraftanlegg fører de store hastighetene til en kaotisk strømning (turbulens) som gir ekstra friksjon. For en vannløper er det overflatekreftene som gjør at den kan den kan løpe på overflaten. </a:t>
            </a:r>
          </a:p>
          <a:p>
            <a:endParaRPr lang="nb-NO" sz="800" dirty="0"/>
          </a:p>
          <a:p>
            <a:endParaRPr lang="nb-NO" sz="1000" dirty="0"/>
          </a:p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1375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800" dirty="0"/>
              <a:t>I naturen og i ingeniørfaget. Mange lengdeskalaer: fra km i geofysikk til mm og mikrometer i biologi. </a:t>
            </a:r>
          </a:p>
          <a:p>
            <a:r>
              <a:rPr lang="nb-NO" sz="800" dirty="0"/>
              <a:t>Hastigheter fra mm/time (kapillærer i trær) til km/sek for overlydsfly.  </a:t>
            </a:r>
          </a:p>
          <a:p>
            <a:r>
              <a:rPr lang="nb-NO" sz="800" dirty="0"/>
              <a:t>Dette gir opphav til mange ulike krefter på fluidet, og som fluidmekanikere er det vår jobb å beregne disse kreftene, som vi bruker for å kunne beregne strømningen som oppstår. </a:t>
            </a:r>
          </a:p>
          <a:p>
            <a:r>
              <a:rPr lang="nb-NO" sz="800" dirty="0"/>
              <a:t>Eksempler: Lava: gravitasjon kjemper mot viskositet (intern friksjon). I et vannkraftanlegg fører de store hastighetene til en kaotisk strømning (turbulens) som gir ekstra friksjon. For en vannløper er det overflatekreftene som gjør at den kan den kan løpe på overflaten. </a:t>
            </a:r>
          </a:p>
          <a:p>
            <a:endParaRPr lang="nb-NO" sz="800" dirty="0"/>
          </a:p>
          <a:p>
            <a:endParaRPr lang="nb-NO" sz="1000" dirty="0"/>
          </a:p>
          <a:p>
            <a:endParaRPr lang="nb-NO" sz="10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10432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Noe av det </a:t>
            </a:r>
            <a:r>
              <a:rPr lang="en-US" dirty="0" err="1"/>
              <a:t>jeg</a:t>
            </a:r>
            <a:r>
              <a:rPr lang="en-US" dirty="0"/>
              <a:t> </a:t>
            </a:r>
            <a:r>
              <a:rPr lang="en-US" dirty="0" err="1"/>
              <a:t>synes</a:t>
            </a:r>
            <a:r>
              <a:rPr lang="en-US" dirty="0"/>
              <a:t> er </a:t>
            </a:r>
            <a:r>
              <a:rPr lang="en-US" dirty="0" err="1"/>
              <a:t>kult</a:t>
            </a:r>
            <a:r>
              <a:rPr lang="en-US" dirty="0"/>
              <a:t> med </a:t>
            </a:r>
            <a:r>
              <a:rPr lang="en-US" dirty="0" err="1"/>
              <a:t>fluidmekanikk</a:t>
            </a:r>
            <a:r>
              <a:rPr lang="en-US" dirty="0"/>
              <a:t> er at vi ser det </a:t>
            </a:r>
            <a:r>
              <a:rPr lang="en-US" dirty="0" err="1"/>
              <a:t>overalt</a:t>
            </a:r>
            <a:r>
              <a:rPr lang="en-US" dirty="0"/>
              <a:t>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29630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 </a:t>
            </a:r>
            <a:r>
              <a:rPr lang="en-US" dirty="0" err="1"/>
              <a:t>så</a:t>
            </a:r>
            <a:r>
              <a:rPr lang="en-US" dirty="0"/>
              <a:t> mange </a:t>
            </a:r>
            <a:r>
              <a:rPr lang="en-US" dirty="0" err="1"/>
              <a:t>forskjellige</a:t>
            </a:r>
            <a:r>
              <a:rPr lang="en-US" dirty="0"/>
              <a:t> </a:t>
            </a:r>
            <a:r>
              <a:rPr lang="en-US" dirty="0" err="1"/>
              <a:t>strømningsfenomener</a:t>
            </a:r>
            <a:r>
              <a:rPr lang="en-US" dirty="0"/>
              <a:t> er det </a:t>
            </a:r>
            <a:r>
              <a:rPr lang="en-US" dirty="0" err="1"/>
              <a:t>kjekt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kunne</a:t>
            </a:r>
            <a:r>
              <a:rPr lang="en-US" dirty="0"/>
              <a:t> </a:t>
            </a:r>
            <a:r>
              <a:rPr lang="en-US" dirty="0" err="1"/>
              <a:t>sette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merkelapp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dem. Vi </a:t>
            </a:r>
            <a:r>
              <a:rPr lang="en-US" dirty="0" err="1"/>
              <a:t>inndeler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to </a:t>
            </a:r>
            <a:r>
              <a:rPr lang="en-US" dirty="0" err="1"/>
              <a:t>grupper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hvor</a:t>
            </a:r>
            <a:r>
              <a:rPr lang="en-US" dirty="0"/>
              <a:t> </a:t>
            </a:r>
            <a:r>
              <a:rPr lang="en-US" dirty="0" err="1"/>
              <a:t>kaotiske</a:t>
            </a:r>
            <a:r>
              <a:rPr lang="en-US" dirty="0"/>
              <a:t> de er.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strømningen</a:t>
            </a:r>
            <a:r>
              <a:rPr lang="en-US" dirty="0"/>
              <a:t> ligger I </a:t>
            </a:r>
            <a:r>
              <a:rPr lang="en-US" dirty="0" err="1"/>
              <a:t>lameller</a:t>
            </a:r>
            <a:r>
              <a:rPr lang="en-US" dirty="0"/>
              <a:t> er det </a:t>
            </a:r>
            <a:r>
              <a:rPr lang="en-US" dirty="0" err="1"/>
              <a:t>liten</a:t>
            </a:r>
            <a:r>
              <a:rPr lang="en-US" dirty="0"/>
              <a:t> grad av </a:t>
            </a:r>
            <a:r>
              <a:rPr lang="en-US" dirty="0" err="1"/>
              <a:t>kaos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vi </a:t>
            </a:r>
            <a:r>
              <a:rPr lang="en-US" dirty="0" err="1"/>
              <a:t>kaller</a:t>
            </a:r>
            <a:r>
              <a:rPr lang="en-US" dirty="0"/>
              <a:t> den </a:t>
            </a:r>
            <a:r>
              <a:rPr lang="en-US" dirty="0" err="1"/>
              <a:t>laminær</a:t>
            </a:r>
            <a:r>
              <a:rPr lang="en-US" dirty="0"/>
              <a:t>, </a:t>
            </a:r>
            <a:r>
              <a:rPr lang="en-US" dirty="0" err="1"/>
              <a:t>mens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vi har </a:t>
            </a:r>
            <a:r>
              <a:rPr lang="en-US" dirty="0" err="1"/>
              <a:t>virvler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stor</a:t>
            </a:r>
            <a:r>
              <a:rPr lang="en-US" dirty="0"/>
              <a:t> grad av </a:t>
            </a:r>
            <a:r>
              <a:rPr lang="en-US" dirty="0" err="1"/>
              <a:t>kaos</a:t>
            </a:r>
            <a:r>
              <a:rPr lang="en-US" dirty="0"/>
              <a:t> </a:t>
            </a:r>
            <a:r>
              <a:rPr lang="en-US" dirty="0" err="1"/>
              <a:t>kaller</a:t>
            </a:r>
            <a:r>
              <a:rPr lang="en-US" dirty="0"/>
              <a:t> vi den turbulent. </a:t>
            </a:r>
            <a:r>
              <a:rPr lang="en-US" dirty="0" err="1"/>
              <a:t>Dere</a:t>
            </a:r>
            <a:r>
              <a:rPr lang="en-US" dirty="0"/>
              <a:t> har </a:t>
            </a:r>
            <a:r>
              <a:rPr lang="en-US" dirty="0" err="1"/>
              <a:t>kanskje</a:t>
            </a:r>
            <a:r>
              <a:rPr lang="en-US" dirty="0"/>
              <a:t> </a:t>
            </a:r>
            <a:r>
              <a:rPr lang="en-US" dirty="0" err="1"/>
              <a:t>opplevd</a:t>
            </a:r>
            <a:r>
              <a:rPr lang="en-US" dirty="0"/>
              <a:t> </a:t>
            </a:r>
            <a:r>
              <a:rPr lang="en-US" dirty="0" err="1"/>
              <a:t>turbulens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har </a:t>
            </a:r>
            <a:r>
              <a:rPr lang="en-US" dirty="0" err="1"/>
              <a:t>flydd</a:t>
            </a:r>
            <a:r>
              <a:rPr lang="en-US" dirty="0"/>
              <a:t> for </a:t>
            </a:r>
            <a:r>
              <a:rPr lang="en-US" dirty="0" err="1"/>
              <a:t>eksempel</a:t>
            </a:r>
            <a:r>
              <a:rPr lang="en-US" dirty="0"/>
              <a:t>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34448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Laminære</a:t>
            </a:r>
            <a:r>
              <a:rPr lang="en-US" dirty="0"/>
              <a:t> </a:t>
            </a:r>
            <a:r>
              <a:rPr lang="en-US" dirty="0" err="1"/>
              <a:t>strømninger</a:t>
            </a:r>
            <a:r>
              <a:rPr lang="en-US" dirty="0"/>
              <a:t> er </a:t>
            </a:r>
            <a:r>
              <a:rPr lang="en-US" dirty="0" err="1"/>
              <a:t>får</a:t>
            </a:r>
            <a:r>
              <a:rPr lang="en-US" dirty="0"/>
              <a:t> vi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lengdeskalaer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et </a:t>
            </a:r>
            <a:r>
              <a:rPr lang="en-US" dirty="0" err="1"/>
              <a:t>insekt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hastighetene</a:t>
            </a:r>
            <a:r>
              <a:rPr lang="en-US" dirty="0"/>
              <a:t> er lave.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fluidet</a:t>
            </a:r>
            <a:r>
              <a:rPr lang="en-US" dirty="0"/>
              <a:t> er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viskøst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vi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. </a:t>
            </a:r>
            <a:r>
              <a:rPr lang="en-US" dirty="0" err="1"/>
              <a:t>Sammenliknet</a:t>
            </a:r>
            <a:r>
              <a:rPr lang="en-US" dirty="0"/>
              <a:t> med </a:t>
            </a:r>
            <a:r>
              <a:rPr lang="en-US" dirty="0" err="1"/>
              <a:t>laminære</a:t>
            </a:r>
            <a:r>
              <a:rPr lang="en-US" dirty="0"/>
              <a:t> </a:t>
            </a:r>
            <a:r>
              <a:rPr lang="en-US" dirty="0" err="1"/>
              <a:t>strømninger</a:t>
            </a:r>
            <a:r>
              <a:rPr lang="en-US" dirty="0"/>
              <a:t> </a:t>
            </a:r>
            <a:r>
              <a:rPr lang="en-US" dirty="0" err="1"/>
              <a:t>gir</a:t>
            </a:r>
            <a:r>
              <a:rPr lang="en-US" dirty="0"/>
              <a:t> </a:t>
            </a:r>
            <a:r>
              <a:rPr lang="en-US" dirty="0" err="1"/>
              <a:t>turbulente</a:t>
            </a:r>
            <a:r>
              <a:rPr lang="en-US" dirty="0"/>
              <a:t> </a:t>
            </a:r>
            <a:r>
              <a:rPr lang="en-US" dirty="0" err="1"/>
              <a:t>strømninger</a:t>
            </a:r>
            <a:r>
              <a:rPr lang="en-US" dirty="0"/>
              <a:t> </a:t>
            </a:r>
            <a:r>
              <a:rPr lang="en-US" dirty="0" err="1"/>
              <a:t>stor</a:t>
            </a:r>
            <a:r>
              <a:rPr lang="en-US" dirty="0"/>
              <a:t> </a:t>
            </a:r>
            <a:r>
              <a:rPr lang="en-US" dirty="0" err="1"/>
              <a:t>luftmotstand</a:t>
            </a:r>
            <a:r>
              <a:rPr lang="en-US" dirty="0"/>
              <a:t> )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vannmotstand</a:t>
            </a:r>
            <a:r>
              <a:rPr lang="en-US" dirty="0"/>
              <a:t>)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virvlene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karakteriserer</a:t>
            </a:r>
            <a:r>
              <a:rPr lang="en-US" dirty="0"/>
              <a:t> </a:t>
            </a:r>
            <a:r>
              <a:rPr lang="en-US" dirty="0" err="1"/>
              <a:t>turbulens</a:t>
            </a:r>
            <a:r>
              <a:rPr lang="en-US" dirty="0"/>
              <a:t> </a:t>
            </a:r>
            <a:r>
              <a:rPr lang="en-US" dirty="0" err="1"/>
              <a:t>f;rer</a:t>
            </a:r>
            <a:r>
              <a:rPr lang="en-US" dirty="0"/>
              <a:t>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god </a:t>
            </a:r>
            <a:r>
              <a:rPr lang="en-US" dirty="0" err="1"/>
              <a:t>miksing</a:t>
            </a:r>
            <a:r>
              <a:rPr lang="en-US" dirty="0"/>
              <a:t>. Et </a:t>
            </a:r>
            <a:r>
              <a:rPr lang="en-US" dirty="0" err="1"/>
              <a:t>eksempel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turbulent </a:t>
            </a:r>
            <a:r>
              <a:rPr lang="en-US" dirty="0" err="1"/>
              <a:t>miksing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hverdagen</a:t>
            </a:r>
            <a:r>
              <a:rPr lang="en-US" dirty="0"/>
              <a:t> er </a:t>
            </a:r>
            <a:r>
              <a:rPr lang="en-US" dirty="0" err="1"/>
              <a:t>miksing</a:t>
            </a:r>
            <a:r>
              <a:rPr lang="en-US" dirty="0"/>
              <a:t> av </a:t>
            </a:r>
            <a:r>
              <a:rPr lang="en-US" dirty="0" err="1"/>
              <a:t>melk</a:t>
            </a:r>
            <a:r>
              <a:rPr lang="en-US" dirty="0"/>
              <a:t> I </a:t>
            </a:r>
            <a:r>
              <a:rPr lang="en-US" dirty="0" err="1"/>
              <a:t>kaffen</a:t>
            </a:r>
            <a:r>
              <a:rPr lang="en-US" dirty="0"/>
              <a:t> (</a:t>
            </a:r>
            <a:r>
              <a:rPr lang="en-US" dirty="0" err="1"/>
              <a:t>hadde</a:t>
            </a:r>
            <a:r>
              <a:rPr lang="en-US" dirty="0"/>
              <a:t> </a:t>
            </a:r>
            <a:r>
              <a:rPr lang="en-US" dirty="0" err="1"/>
              <a:t>stømningen</a:t>
            </a:r>
            <a:r>
              <a:rPr lang="en-US" dirty="0"/>
              <a:t> </a:t>
            </a:r>
            <a:r>
              <a:rPr lang="en-US" dirty="0" err="1"/>
              <a:t>vært</a:t>
            </a:r>
            <a:r>
              <a:rPr lang="en-US" dirty="0"/>
              <a:t>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ville</a:t>
            </a:r>
            <a:r>
              <a:rPr lang="en-US" dirty="0"/>
              <a:t> det tatt et par timer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blande</a:t>
            </a:r>
            <a:r>
              <a:rPr lang="en-US" dirty="0"/>
              <a:t> de to </a:t>
            </a:r>
            <a:r>
              <a:rPr lang="en-US" dirty="0" err="1"/>
              <a:t>væskene</a:t>
            </a:r>
            <a:r>
              <a:rPr lang="en-US" dirty="0"/>
              <a:t>, </a:t>
            </a:r>
            <a:r>
              <a:rPr lang="en-US" dirty="0" err="1"/>
              <a:t>istedenfor</a:t>
            </a:r>
            <a:r>
              <a:rPr lang="en-US" dirty="0"/>
              <a:t> et par </a:t>
            </a:r>
            <a:r>
              <a:rPr lang="en-US" dirty="0" err="1"/>
              <a:t>sekunder</a:t>
            </a:r>
            <a:r>
              <a:rPr lang="en-US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4135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Laminære</a:t>
            </a:r>
            <a:r>
              <a:rPr lang="en-US" dirty="0"/>
              <a:t> </a:t>
            </a:r>
            <a:r>
              <a:rPr lang="en-US" dirty="0" err="1"/>
              <a:t>strømninger</a:t>
            </a:r>
            <a:r>
              <a:rPr lang="en-US" dirty="0"/>
              <a:t> er </a:t>
            </a:r>
            <a:r>
              <a:rPr lang="en-US" dirty="0" err="1"/>
              <a:t>får</a:t>
            </a:r>
            <a:r>
              <a:rPr lang="en-US" dirty="0"/>
              <a:t> vi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lengdeskalaer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et </a:t>
            </a:r>
            <a:r>
              <a:rPr lang="en-US" dirty="0" err="1"/>
              <a:t>insekt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hastighetene</a:t>
            </a:r>
            <a:r>
              <a:rPr lang="en-US" dirty="0"/>
              <a:t> er lave.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fluidet</a:t>
            </a:r>
            <a:r>
              <a:rPr lang="en-US" dirty="0"/>
              <a:t> er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viskøst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vi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.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: 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510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Laminære</a:t>
            </a:r>
            <a:r>
              <a:rPr lang="en-US" dirty="0"/>
              <a:t> </a:t>
            </a:r>
            <a:r>
              <a:rPr lang="en-US" dirty="0" err="1"/>
              <a:t>strømninger</a:t>
            </a:r>
            <a:r>
              <a:rPr lang="en-US" dirty="0"/>
              <a:t> er </a:t>
            </a:r>
            <a:r>
              <a:rPr lang="en-US" dirty="0" err="1"/>
              <a:t>får</a:t>
            </a:r>
            <a:r>
              <a:rPr lang="en-US" dirty="0"/>
              <a:t> vi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lengdeskalaer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et </a:t>
            </a:r>
            <a:r>
              <a:rPr lang="en-US" dirty="0" err="1"/>
              <a:t>insekt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hastighetene</a:t>
            </a:r>
            <a:r>
              <a:rPr lang="en-US" dirty="0"/>
              <a:t> er lave.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fluidet</a:t>
            </a:r>
            <a:r>
              <a:rPr lang="en-US" dirty="0"/>
              <a:t> er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viskøst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vi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.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: 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606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Laminære</a:t>
            </a:r>
            <a:r>
              <a:rPr lang="en-US" dirty="0"/>
              <a:t> </a:t>
            </a:r>
            <a:r>
              <a:rPr lang="en-US" dirty="0" err="1"/>
              <a:t>strømninger</a:t>
            </a:r>
            <a:r>
              <a:rPr lang="en-US" dirty="0"/>
              <a:t> er </a:t>
            </a:r>
            <a:r>
              <a:rPr lang="en-US" dirty="0" err="1"/>
              <a:t>får</a:t>
            </a:r>
            <a:r>
              <a:rPr lang="en-US" dirty="0"/>
              <a:t> vi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lengdeskalaer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et </a:t>
            </a:r>
            <a:r>
              <a:rPr lang="en-US" dirty="0" err="1"/>
              <a:t>insekt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hastighetene</a:t>
            </a:r>
            <a:r>
              <a:rPr lang="en-US" dirty="0"/>
              <a:t> er lave. </a:t>
            </a:r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fluidet</a:t>
            </a:r>
            <a:r>
              <a:rPr lang="en-US" dirty="0"/>
              <a:t> er </a:t>
            </a:r>
            <a:r>
              <a:rPr lang="en-US" dirty="0" err="1"/>
              <a:t>veldig</a:t>
            </a:r>
            <a:r>
              <a:rPr lang="en-US" dirty="0"/>
              <a:t> </a:t>
            </a:r>
            <a:r>
              <a:rPr lang="en-US" dirty="0" err="1"/>
              <a:t>viskøst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vi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.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denne</a:t>
            </a:r>
            <a:r>
              <a:rPr lang="en-US" dirty="0"/>
              <a:t>: K!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5437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Så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bestemme</a:t>
            </a:r>
            <a:r>
              <a:rPr lang="en-US" dirty="0"/>
              <a:t> om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er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turbulent? </a:t>
            </a:r>
            <a:r>
              <a:rPr lang="en-US" dirty="0" err="1"/>
              <a:t>Svaret</a:t>
            </a:r>
            <a:r>
              <a:rPr lang="en-US" dirty="0"/>
              <a:t> er: JA!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er det har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strømmen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08899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Så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bestemme</a:t>
            </a:r>
            <a:r>
              <a:rPr lang="en-US" dirty="0"/>
              <a:t> om </a:t>
            </a:r>
            <a:r>
              <a:rPr lang="en-US" dirty="0" err="1"/>
              <a:t>gitt</a:t>
            </a:r>
            <a:r>
              <a:rPr lang="en-US" dirty="0"/>
              <a:t> </a:t>
            </a:r>
            <a:r>
              <a:rPr lang="en-US" dirty="0" err="1"/>
              <a:t>strømning</a:t>
            </a:r>
            <a:r>
              <a:rPr lang="en-US" dirty="0"/>
              <a:t> er </a:t>
            </a:r>
            <a:r>
              <a:rPr lang="en-US" dirty="0" err="1"/>
              <a:t>laminær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turbulent? </a:t>
            </a:r>
            <a:r>
              <a:rPr lang="en-US" dirty="0" err="1"/>
              <a:t>Svaret</a:t>
            </a:r>
            <a:r>
              <a:rPr lang="en-US" dirty="0"/>
              <a:t> er: JA!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dere</a:t>
            </a:r>
            <a:r>
              <a:rPr lang="en-US" dirty="0"/>
              <a:t> </a:t>
            </a:r>
            <a:r>
              <a:rPr lang="en-US" dirty="0" err="1"/>
              <a:t>så</a:t>
            </a:r>
            <a:r>
              <a:rPr lang="en-US" dirty="0"/>
              <a:t> er det har </a:t>
            </a:r>
            <a:r>
              <a:rPr lang="en-US" dirty="0" err="1"/>
              <a:t>hastigheten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strømmen</a:t>
            </a:r>
            <a:r>
              <a:rPr lang="en-US" dirty="0"/>
              <a:t>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å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63625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 of Stress – strain relation for Newtonian liquids. Break after this!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3202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 of Stress – strain relation for Newtonian liquids. Break after this!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39372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 of Stress – strain relation for Newtonian liquids. Break after this!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46378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 of Stress – strain relation for Newtonian liquids. Break after this!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98358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 of Stress – strain relation for Newtonian liquids. Break after this!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10599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før</a:t>
            </a:r>
            <a:r>
              <a:rPr lang="en-US" dirty="0"/>
              <a:t> </a:t>
            </a:r>
            <a:r>
              <a:rPr lang="en-US" dirty="0" err="1"/>
              <a:t>pausen</a:t>
            </a:r>
            <a:r>
              <a:rPr lang="en-US" dirty="0"/>
              <a:t> (</a:t>
            </a:r>
            <a:r>
              <a:rPr lang="en-US" dirty="0" err="1"/>
              <a:t>evt</a:t>
            </a:r>
            <a:r>
              <a:rPr lang="en-US" dirty="0"/>
              <a:t>. </a:t>
            </a:r>
            <a:r>
              <a:rPr lang="en-US" dirty="0" err="1"/>
              <a:t>første</a:t>
            </a:r>
            <a:r>
              <a:rPr lang="en-US" dirty="0"/>
              <a:t> </a:t>
            </a:r>
            <a:r>
              <a:rPr lang="en-US" dirty="0" err="1"/>
              <a:t>etter</a:t>
            </a:r>
            <a:r>
              <a:rPr lang="en-US" dirty="0"/>
              <a:t> </a:t>
            </a:r>
            <a:r>
              <a:rPr lang="en-US" dirty="0" err="1"/>
              <a:t>pausen</a:t>
            </a:r>
            <a:r>
              <a:rPr lang="en-US" dirty="0"/>
              <a:t>, teaser): </a:t>
            </a:r>
            <a:r>
              <a:rPr lang="en-US" dirty="0" err="1"/>
              <a:t>Noen</a:t>
            </a:r>
            <a:r>
              <a:rPr lang="en-US" dirty="0"/>
              <a:t> </a:t>
            </a:r>
            <a:r>
              <a:rPr lang="en-US" dirty="0" err="1"/>
              <a:t>fluider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kjøkkenet</a:t>
            </a:r>
            <a:r>
              <a:rPr lang="en-US" dirty="0"/>
              <a:t>: </a:t>
            </a:r>
            <a:r>
              <a:rPr lang="en-US" dirty="0" err="1"/>
              <a:t>Hvilke</a:t>
            </a:r>
            <a:r>
              <a:rPr lang="en-US" dirty="0"/>
              <a:t> er </a:t>
            </a:r>
            <a:r>
              <a:rPr lang="en-US" dirty="0" err="1"/>
              <a:t>Newtonske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hvilke</a:t>
            </a:r>
            <a:r>
              <a:rPr lang="en-US" dirty="0"/>
              <a:t> er </a:t>
            </a:r>
            <a:r>
              <a:rPr lang="en-US" dirty="0" err="1"/>
              <a:t>ikke-Newtonske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95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Implications of surface tension. Mathematical definition. Take-home exercise: How many paper clips (</a:t>
            </a:r>
            <a:r>
              <a:rPr lang="en-US" dirty="0" err="1"/>
              <a:t>binderser</a:t>
            </a:r>
            <a:r>
              <a:rPr lang="en-US" dirty="0"/>
              <a:t>) can float on a water surface?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0BF349-27A5-44C1-8C69-2C3879FAD297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581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Innledning logo og nav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/>
          <p:cNvGrpSpPr/>
          <p:nvPr userDrawn="1"/>
        </p:nvGrpSpPr>
        <p:grpSpPr>
          <a:xfrm>
            <a:off x="3528161" y="2571888"/>
            <a:ext cx="5137308" cy="1713601"/>
            <a:chOff x="3528161" y="2571888"/>
            <a:chExt cx="5137308" cy="1713601"/>
          </a:xfrm>
        </p:grpSpPr>
        <p:pic>
          <p:nvPicPr>
            <p:cNvPr id="2" name="Bilde 1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528161" y="2571888"/>
              <a:ext cx="2135791" cy="1713600"/>
            </a:xfrm>
            <a:prstGeom prst="rect">
              <a:avLst/>
            </a:prstGeom>
          </p:spPr>
        </p:pic>
        <p:pic>
          <p:nvPicPr>
            <p:cNvPr id="8" name="Bilde 7"/>
            <p:cNvPicPr>
              <a:picLocks noChangeAspect="1"/>
            </p:cNvPicPr>
            <p:nvPr userDrawn="1"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96000" y="2572510"/>
              <a:ext cx="2569469" cy="171297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7940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ledning animert logo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00" y="2365579"/>
            <a:ext cx="2520000" cy="212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598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tel 1"/>
          <p:cNvSpPr>
            <a:spLocks noGrp="1"/>
          </p:cNvSpPr>
          <p:nvPr>
            <p:ph type="ctrTitle"/>
          </p:nvPr>
        </p:nvSpPr>
        <p:spPr>
          <a:xfrm>
            <a:off x="768000" y="2617200"/>
            <a:ext cx="10656000" cy="738664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Undertittel 2"/>
          <p:cNvSpPr>
            <a:spLocks noGrp="1"/>
          </p:cNvSpPr>
          <p:nvPr>
            <p:ph type="subTitle" idx="1"/>
          </p:nvPr>
        </p:nvSpPr>
        <p:spPr>
          <a:xfrm>
            <a:off x="768000" y="3502800"/>
            <a:ext cx="10656000" cy="3693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14" name="Plassholder f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768000" y="3956400"/>
            <a:ext cx="10656000" cy="33655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Dato</a:t>
            </a:r>
          </a:p>
        </p:txBody>
      </p:sp>
      <p:sp>
        <p:nvSpPr>
          <p:cNvPr id="6" name="Plassholder for tekst 6"/>
          <p:cNvSpPr>
            <a:spLocks noGrp="1"/>
          </p:cNvSpPr>
          <p:nvPr>
            <p:ph type="body" sz="quarter" idx="12" hasCustomPrompt="1"/>
          </p:nvPr>
        </p:nvSpPr>
        <p:spPr>
          <a:xfrm>
            <a:off x="10821600" y="406800"/>
            <a:ext cx="676800" cy="540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.</a:t>
            </a:r>
          </a:p>
        </p:txBody>
      </p:sp>
      <p:pic>
        <p:nvPicPr>
          <p:cNvPr id="3" name="Bilde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  <p:sp>
        <p:nvSpPr>
          <p:cNvPr id="2" name="Plassholder for lysbildenumm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8646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med heldekkende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ssholder for bilde 1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tIns="864000" anchor="ctr" anchorCtr="1"/>
          <a:lstStyle>
            <a:lvl1pPr marL="0" indent="0">
              <a:buNone/>
              <a:defRPr/>
            </a:lvl1pPr>
          </a:lstStyle>
          <a:p>
            <a:r>
              <a:rPr lang="nb-NO"/>
              <a:t>Klikk ikon for å sette inn heldekkende bilde</a:t>
            </a: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2581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1080135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306607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94800" y="1800000"/>
            <a:ext cx="108018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3" name="Plassholder for lysbilde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6351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5325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bilde 9"/>
          <p:cNvSpPr>
            <a:spLocks noGrp="1"/>
          </p:cNvSpPr>
          <p:nvPr>
            <p:ph type="pic" sz="quarter" idx="13"/>
          </p:nvPr>
        </p:nvSpPr>
        <p:spPr>
          <a:xfrm>
            <a:off x="6384000" y="1800000"/>
            <a:ext cx="5112675" cy="4320000"/>
          </a:xfrm>
          <a:prstGeom prst="rect">
            <a:avLst/>
          </a:prstGeom>
          <a:noFill/>
        </p:spPr>
        <p:txBody>
          <a:bodyPr tIns="2160000" bIns="0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66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382800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innhold 2"/>
          <p:cNvSpPr>
            <a:spLocks noGrp="1"/>
          </p:cNvSpPr>
          <p:nvPr>
            <p:ph idx="10"/>
          </p:nvPr>
        </p:nvSpPr>
        <p:spPr>
          <a:xfrm>
            <a:off x="708261" y="1800000"/>
            <a:ext cx="5112000" cy="432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2800"/>
              </a:lnSpc>
              <a:spcBef>
                <a:spcPts val="1200"/>
              </a:spcBef>
              <a:defRPr sz="2200" baseline="0"/>
            </a:lvl1pPr>
            <a:lvl2pPr>
              <a:lnSpc>
                <a:spcPts val="2800"/>
              </a:lnSpc>
              <a:spcBef>
                <a:spcPts val="1200"/>
              </a:spcBef>
              <a:defRPr sz="2200" baseline="0"/>
            </a:lvl2pPr>
            <a:lvl3pPr>
              <a:lnSpc>
                <a:spcPts val="2800"/>
              </a:lnSpc>
              <a:spcBef>
                <a:spcPts val="1200"/>
              </a:spcBef>
              <a:defRPr sz="2200" baseline="0"/>
            </a:lvl3pPr>
            <a:lvl4pPr>
              <a:lnSpc>
                <a:spcPts val="2800"/>
              </a:lnSpc>
              <a:spcBef>
                <a:spcPts val="1200"/>
              </a:spcBef>
              <a:defRPr sz="2200" baseline="0"/>
            </a:lvl4pPr>
            <a:lvl5pPr>
              <a:lnSpc>
                <a:spcPts val="2800"/>
              </a:lnSpc>
              <a:spcBef>
                <a:spcPts val="1200"/>
              </a:spcBef>
              <a:defRPr sz="2200" baseline="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439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bg>
      <p:bgPr>
        <a:solidFill>
          <a:srgbClr val="009D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/>
          <p:cNvSpPr>
            <a:spLocks noGrp="1"/>
          </p:cNvSpPr>
          <p:nvPr>
            <p:ph type="ctrTitle"/>
          </p:nvPr>
        </p:nvSpPr>
        <p:spPr>
          <a:xfrm>
            <a:off x="768000" y="2205000"/>
            <a:ext cx="10656000" cy="738664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TekstSylinder 3"/>
          <p:cNvSpPr txBox="1"/>
          <p:nvPr userDrawn="1"/>
        </p:nvSpPr>
        <p:spPr>
          <a:xfrm>
            <a:off x="551384" y="4077072"/>
            <a:ext cx="1224136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0000" y="4051894"/>
            <a:ext cx="10692000" cy="2329434"/>
          </a:xfrm>
          <a:prstGeom prst="rect">
            <a:avLst/>
          </a:prstGeom>
        </p:spPr>
      </p:pic>
      <p:pic>
        <p:nvPicPr>
          <p:cNvPr id="10" name="Bild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21600" y="406800"/>
            <a:ext cx="676800" cy="54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68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22957" y="405000"/>
            <a:ext cx="673043" cy="540000"/>
          </a:xfrm>
          <a:prstGeom prst="rect">
            <a:avLst/>
          </a:prstGeom>
        </p:spPr>
      </p:pic>
      <p:sp>
        <p:nvSpPr>
          <p:cNvPr id="8" name="Plassholder for tittel 7"/>
          <p:cNvSpPr>
            <a:spLocks noGrp="1"/>
          </p:cNvSpPr>
          <p:nvPr>
            <p:ph type="title"/>
          </p:nvPr>
        </p:nvSpPr>
        <p:spPr>
          <a:xfrm>
            <a:off x="695325" y="945000"/>
            <a:ext cx="9588000" cy="533642"/>
          </a:xfrm>
          <a:prstGeom prst="rect">
            <a:avLst/>
          </a:prstGeom>
        </p:spPr>
        <p:txBody>
          <a:bodyPr vert="horz" wrap="none" lIns="0" tIns="0" rIns="0" bIns="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5" name="Plassholder for lysbildenummer 9"/>
          <p:cNvSpPr>
            <a:spLocks noGrp="1"/>
          </p:cNvSpPr>
          <p:nvPr>
            <p:ph type="sldNum" sz="quarter" idx="4"/>
          </p:nvPr>
        </p:nvSpPr>
        <p:spPr>
          <a:xfrm>
            <a:off x="695325" y="6264000"/>
            <a:ext cx="2743200" cy="203199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rgbClr val="009D7F"/>
                </a:solidFill>
              </a:defRPr>
            </a:lvl1pPr>
          </a:lstStyle>
          <a:p>
            <a:fld id="{0A3ED7E7-E538-48B7-BF27-18C497C3E1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2148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68" r:id="rId2"/>
    <p:sldLayoutId id="2147483649" r:id="rId3"/>
    <p:sldLayoutId id="2147483705" r:id="rId4"/>
    <p:sldLayoutId id="2147483698" r:id="rId5"/>
    <p:sldLayoutId id="2147483695" r:id="rId6"/>
    <p:sldLayoutId id="2147483691" r:id="rId7"/>
    <p:sldLayoutId id="2147483701" r:id="rId8"/>
    <p:sldLayoutId id="2147483664" r:id="rId9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rgbClr val="009D7F"/>
          </a:solidFill>
          <a:latin typeface="+mj-lt"/>
          <a:ea typeface="+mj-ea"/>
          <a:cs typeface="+mj-cs"/>
        </a:defRPr>
      </a:lvl1pPr>
    </p:titleStyle>
    <p:bodyStyle>
      <a:lvl1pPr marL="198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2000" indent="-1980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55" userDrawn="1">
          <p15:clr>
            <a:srgbClr val="F26B43"/>
          </p15:clr>
        </p15:guide>
        <p15:guide id="2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4"/><Relationship Id="rId7" Type="http://schemas.openxmlformats.org/officeDocument/2006/relationships/image" Target="../media/image11.png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microsoft.com/office/2007/relationships/media" Target="../media/media2.mp4"/><Relationship Id="rId7" Type="http://schemas.openxmlformats.org/officeDocument/2006/relationships/image" Target="../media/image11.png"/><Relationship Id="rId2" Type="http://schemas.microsoft.com/office/2007/relationships/media" Target="../media/media1.avi"/><Relationship Id="rId1" Type="http://schemas.openxmlformats.org/officeDocument/2006/relationships/video" Target="NULL" TargetMode="Externa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14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4.jpg"/><Relationship Id="rId7" Type="http://schemas.openxmlformats.org/officeDocument/2006/relationships/hyperlink" Target="http://physics.stackexchange.com/questions/51373/why-does-smoke-go-inside-the-car-if-the-back-door-is-ope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://www.flickr.com/photos/justinsane/2094324611/" TargetMode="External"/><Relationship Id="rId9" Type="http://schemas.openxmlformats.org/officeDocument/2006/relationships/hyperlink" Target="https://www.pexels.com/photo/photo-of-a-person-pouring-syrup-on-pancake-2516025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hyperlink" Target="http://www.flickr.com/photos/justinsane/2094324611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11" Type="http://schemas.openxmlformats.org/officeDocument/2006/relationships/hyperlink" Target="https://www.pexels.com/photo/photo-of-a-person-pouring-syrup-on-pancake-2516025/" TargetMode="External"/><Relationship Id="rId5" Type="http://schemas.openxmlformats.org/officeDocument/2006/relationships/hyperlink" Target="https://courses.lumenlearning.com/suny-osuniversityphysics/chapter/14-5-fluid-dynamics/" TargetMode="External"/><Relationship Id="rId10" Type="http://schemas.openxmlformats.org/officeDocument/2006/relationships/image" Target="../media/image16.jpeg"/><Relationship Id="rId4" Type="http://schemas.openxmlformats.org/officeDocument/2006/relationships/image" Target="../media/image17.jpg"/><Relationship Id="rId9" Type="http://schemas.openxmlformats.org/officeDocument/2006/relationships/hyperlink" Target="http://physics.stackexchange.com/questions/51373/why-does-smoke-go-inside-the-car-if-the-back-door-is-open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13" Type="http://schemas.openxmlformats.org/officeDocument/2006/relationships/image" Target="../media/image16.jpeg"/><Relationship Id="rId3" Type="http://schemas.openxmlformats.org/officeDocument/2006/relationships/image" Target="../media/image14.jpg"/><Relationship Id="rId7" Type="http://schemas.openxmlformats.org/officeDocument/2006/relationships/hyperlink" Target="http://physics.stackexchange.com/questions/51373/why-does-smoke-go-inside-the-car-if-the-back-door-is-open" TargetMode="Externa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11" Type="http://schemas.openxmlformats.org/officeDocument/2006/relationships/image" Target="../media/image9.jpeg"/><Relationship Id="rId5" Type="http://schemas.openxmlformats.org/officeDocument/2006/relationships/hyperlink" Target="https://creativecommons.org/licenses/by-nc-sa/3.0/" TargetMode="External"/><Relationship Id="rId10" Type="http://schemas.openxmlformats.org/officeDocument/2006/relationships/image" Target="../media/image8.jpeg"/><Relationship Id="rId4" Type="http://schemas.openxmlformats.org/officeDocument/2006/relationships/hyperlink" Target="http://www.flickr.com/photos/justinsane/2094324611/" TargetMode="External"/><Relationship Id="rId9" Type="http://schemas.openxmlformats.org/officeDocument/2006/relationships/hyperlink" Target="https://courses.lumenlearning.com/suny-osuniversityphysics/chapter/14-5-fluid-dynamics/" TargetMode="External"/><Relationship Id="rId14" Type="http://schemas.openxmlformats.org/officeDocument/2006/relationships/hyperlink" Target="https://www.pexels.com/photo/photo-of-a-person-pouring-syrup-on-pancake-2516025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hyperlink" Target="https://www.angsarap.net/2016/09/16/tap-water-bad-famil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hyperlink" Target="https://courses.lumenlearning.com/suny-osuniversityphysics/chapter/14-5-fluid-dynamics/" TargetMode="Externa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hyperlink" Target="https://www.angsarap.net/2016/09/16/tap-water-bad-famil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hyperlink" Target="https://courses.lumenlearning.com/suny-osuniversityphysics/chapter/14-5-fluid-dynamics/" TargetMode="External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7.jpg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image" Target="../media/image22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7.png"/><Relationship Id="rId5" Type="http://schemas.openxmlformats.org/officeDocument/2006/relationships/hyperlink" Target="https://www.angsarap.net/2016/09/16/tap-water-bad-family/" TargetMode="External"/><Relationship Id="rId15" Type="http://schemas.openxmlformats.org/officeDocument/2006/relationships/image" Target="../media/image24.png"/><Relationship Id="rId10" Type="http://schemas.openxmlformats.org/officeDocument/2006/relationships/image" Target="../media/image26.png"/><Relationship Id="rId4" Type="http://schemas.openxmlformats.org/officeDocument/2006/relationships/image" Target="../media/image18.jpg"/><Relationship Id="rId9" Type="http://schemas.openxmlformats.org/officeDocument/2006/relationships/image" Target="../media/image25.png"/><Relationship Id="rId14" Type="http://schemas.openxmlformats.org/officeDocument/2006/relationships/hyperlink" Target="https://courses.lumenlearning.com/suny-osuniversityphysics/chapter/14-5-fluid-dynamics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hyperlink" Target="http://physics.stackexchange.com/questions/51373/why-does-smoke-go-inside-the-car-if-the-back-door-is-open" TargetMode="External"/><Relationship Id="rId12" Type="http://schemas.openxmlformats.org/officeDocument/2006/relationships/hyperlink" Target="https://www.pexels.com/photo/photo-of-a-person-pouring-syrup-on-pancake-2516025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11" Type="http://schemas.openxmlformats.org/officeDocument/2006/relationships/image" Target="../media/image16.jpeg"/><Relationship Id="rId5" Type="http://schemas.openxmlformats.org/officeDocument/2006/relationships/hyperlink" Target="http://www.flickr.com/photos/justinsane/2094324611/" TargetMode="External"/><Relationship Id="rId10" Type="http://schemas.openxmlformats.org/officeDocument/2006/relationships/image" Target="../media/image7.png"/><Relationship Id="rId4" Type="http://schemas.openxmlformats.org/officeDocument/2006/relationships/image" Target="../media/image14.jpg"/><Relationship Id="rId9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hyperlink" Target="https://chem.libretexts.org/Courses/University_of_Arkansas_Little_Rock/Chem_1402:_General_Chemistry_1_(Kattoum)/Text/1.A:_Basic_Concepts_of_Chemistry/1A.3:__Classifying_Matter" TargetMode="External"/><Relationship Id="rId10" Type="http://schemas.openxmlformats.org/officeDocument/2006/relationships/image" Target="../media/image35.png"/><Relationship Id="rId4" Type="http://schemas.openxmlformats.org/officeDocument/2006/relationships/image" Target="../media/image20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3.0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hyperlink" Target="http://www.progressive-charlestown.com/2012/05/good-bye-old-paint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g"/><Relationship Id="rId11" Type="http://schemas.openxmlformats.org/officeDocument/2006/relationships/hyperlink" Target="https://www.freeimageslive.co.uk/free_stock_image/toothbrush-and-paste-jpg" TargetMode="External"/><Relationship Id="rId5" Type="http://schemas.openxmlformats.org/officeDocument/2006/relationships/image" Target="../media/image37.png"/><Relationship Id="rId10" Type="http://schemas.openxmlformats.org/officeDocument/2006/relationships/image" Target="../media/image24.jpg"/><Relationship Id="rId4" Type="http://schemas.openxmlformats.org/officeDocument/2006/relationships/image" Target="../media/image21.jpg"/><Relationship Id="rId9" Type="http://schemas.openxmlformats.org/officeDocument/2006/relationships/hyperlink" Target="https://www.flickr.com/photos/57340921@N03/26843636796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rogressive-charlestown.com/2012/05/good-bye-old-paint.html" TargetMode="External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37.png"/><Relationship Id="rId10" Type="http://schemas.openxmlformats.org/officeDocument/2006/relationships/hyperlink" Target="https://www.flickr.com/photos/57340921@N03/26843636796" TargetMode="External"/><Relationship Id="rId4" Type="http://schemas.openxmlformats.org/officeDocument/2006/relationships/image" Target="../media/image21.jpg"/><Relationship Id="rId9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hyperlink" Target="https://www.flickr.com/photos/7471115@N08/4062240707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hyperlink" Target="https://www.pexels.com/photo/photo-of-a-person-pouring-syrup-on-pancake-2516025/" TargetMode="External"/><Relationship Id="rId10" Type="http://schemas.openxmlformats.org/officeDocument/2006/relationships/hyperlink" Target="https://anakjajan.com/2017/12/17/greenfields-yoghurt-indonesia/" TargetMode="External"/><Relationship Id="rId4" Type="http://schemas.openxmlformats.org/officeDocument/2006/relationships/image" Target="../media/image26.jpeg"/><Relationship Id="rId9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physics.stackexchange.com/questions/320269/how-is-water-able-to-bend-around-corners-and-violate-the-laws-of-inertia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://injust10.blogspot.com/2011/04/morning-shower.html" TargetMode="External"/><Relationship Id="rId3" Type="http://schemas.openxmlformats.org/officeDocument/2006/relationships/hyperlink" Target="https://creativecommons.org/licenses/by-nc-sa/3.0/" TargetMode="External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lickr.com/photos/lapstrake/3586881318/" TargetMode="External"/><Relationship Id="rId5" Type="http://schemas.openxmlformats.org/officeDocument/2006/relationships/image" Target="../media/image42.jp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64000" y="1006501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Velkommen til TPS200 Fluidmekanikk!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4BE79B44-99BB-164D-9EDA-B8B64250AF3B}"/>
              </a:ext>
            </a:extLst>
          </p:cNvPr>
          <p:cNvSpPr txBox="1">
            <a:spLocks/>
          </p:cNvSpPr>
          <p:nvPr/>
        </p:nvSpPr>
        <p:spPr>
          <a:xfrm>
            <a:off x="9064237" y="5741820"/>
            <a:ext cx="2160000" cy="45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Geophysics</a:t>
            </a:r>
          </a:p>
          <a:p>
            <a:pPr algn="ctr"/>
            <a:r>
              <a:rPr lang="en-US" sz="1600" dirty="0"/>
              <a:t>La Palma volcano </a:t>
            </a:r>
          </a:p>
          <a:p>
            <a:pPr algn="ctr"/>
            <a:r>
              <a:rPr lang="en-US" sz="1200" dirty="0"/>
              <a:t>Credit: Evening Standard</a:t>
            </a:r>
            <a:endParaRPr lang="en-US" sz="2000" dirty="0"/>
          </a:p>
        </p:txBody>
      </p:sp>
      <p:pic>
        <p:nvPicPr>
          <p:cNvPr id="1030" name="Picture 6" descr="Q&amp;amp;A: How ARPA is Impacting Water Infrastructure - National League of Cities">
            <a:extLst>
              <a:ext uri="{FF2B5EF4-FFF2-40B4-BE49-F238E27FC236}">
                <a16:creationId xmlns:a16="http://schemas.microsoft.com/office/drawing/2014/main" id="{F658416A-E100-0A4C-91E4-43509FA7A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48"/>
          <a:stretch/>
        </p:blipFill>
        <p:spPr bwMode="auto">
          <a:xfrm>
            <a:off x="3576000" y="2959118"/>
            <a:ext cx="4392000" cy="271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a Palma volcano: Spectacular new lava flows erupt from Cumbre Vieja |  Evening Standard">
            <a:extLst>
              <a:ext uri="{FF2B5EF4-FFF2-40B4-BE49-F238E27FC236}">
                <a16:creationId xmlns:a16="http://schemas.microsoft.com/office/drawing/2014/main" id="{BC58FCE0-D6C9-7E45-8F6D-5B9575ECE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000" y="2936894"/>
            <a:ext cx="3947744" cy="274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ubtitle 6">
            <a:extLst>
              <a:ext uri="{FF2B5EF4-FFF2-40B4-BE49-F238E27FC236}">
                <a16:creationId xmlns:a16="http://schemas.microsoft.com/office/drawing/2014/main" id="{8D2A5BB1-71EC-DD47-B194-9A5B410F0DA6}"/>
              </a:ext>
            </a:extLst>
          </p:cNvPr>
          <p:cNvSpPr txBox="1">
            <a:spLocks/>
          </p:cNvSpPr>
          <p:nvPr/>
        </p:nvSpPr>
        <p:spPr>
          <a:xfrm>
            <a:off x="4296000" y="5744420"/>
            <a:ext cx="3099700" cy="45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Water infrastructure</a:t>
            </a:r>
          </a:p>
          <a:p>
            <a:pPr algn="ctr"/>
            <a:r>
              <a:rPr lang="en-US" sz="1600" dirty="0"/>
              <a:t>Hydropower plant</a:t>
            </a:r>
          </a:p>
          <a:p>
            <a:pPr algn="ctr"/>
            <a:r>
              <a:rPr lang="en-US" sz="1200" dirty="0"/>
              <a:t>Credit: National League of Cities</a:t>
            </a:r>
            <a:endParaRPr lang="en-US" sz="2000" dirty="0"/>
          </a:p>
        </p:txBody>
      </p:sp>
      <p:sp>
        <p:nvSpPr>
          <p:cNvPr id="21" name="Subtitle 6">
            <a:extLst>
              <a:ext uri="{FF2B5EF4-FFF2-40B4-BE49-F238E27FC236}">
                <a16:creationId xmlns:a16="http://schemas.microsoft.com/office/drawing/2014/main" id="{89E254F0-5133-0F40-9CFD-F3D99461315E}"/>
              </a:ext>
            </a:extLst>
          </p:cNvPr>
          <p:cNvSpPr txBox="1">
            <a:spLocks/>
          </p:cNvSpPr>
          <p:nvPr/>
        </p:nvSpPr>
        <p:spPr>
          <a:xfrm>
            <a:off x="264000" y="5733000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Biology</a:t>
            </a:r>
          </a:p>
          <a:p>
            <a:pPr algn="ctr"/>
            <a:r>
              <a:rPr lang="en-US" sz="1600" dirty="0"/>
              <a:t>Water striders </a:t>
            </a:r>
          </a:p>
          <a:p>
            <a:pPr algn="ctr"/>
            <a:r>
              <a:rPr lang="en-US" sz="1200" dirty="0"/>
              <a:t>Credit: </a:t>
            </a:r>
            <a:r>
              <a:rPr lang="en-US" sz="1200" dirty="0" err="1"/>
              <a:t>USGS.gov</a:t>
            </a:r>
            <a:endParaRPr lang="en-US" sz="2000" dirty="0"/>
          </a:p>
        </p:txBody>
      </p:sp>
      <p:pic>
        <p:nvPicPr>
          <p:cNvPr id="1034" name="Picture 10" descr="Surface tension allows a water strider to &amp;quot;walk on water&amp;quot; | U.S. Geological  Survey">
            <a:extLst>
              <a:ext uri="{FF2B5EF4-FFF2-40B4-BE49-F238E27FC236}">
                <a16:creationId xmlns:a16="http://schemas.microsoft.com/office/drawing/2014/main" id="{145DDA06-CCCD-3240-924E-2EB361883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5" y="2959118"/>
            <a:ext cx="3297193" cy="2718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9137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64000" y="1006501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Velkommen til TPS200 Fluidmekanikk!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4BE79B44-99BB-164D-9EDA-B8B64250AF3B}"/>
              </a:ext>
            </a:extLst>
          </p:cNvPr>
          <p:cNvSpPr txBox="1">
            <a:spLocks/>
          </p:cNvSpPr>
          <p:nvPr/>
        </p:nvSpPr>
        <p:spPr>
          <a:xfrm>
            <a:off x="9064237" y="5741820"/>
            <a:ext cx="2160000" cy="45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Kitchen flows</a:t>
            </a:r>
          </a:p>
          <a:p>
            <a:pPr algn="ctr"/>
            <a:r>
              <a:rPr lang="en-US" sz="1600" dirty="0"/>
              <a:t>Since March 2020 (COVID-19 outbreak response) </a:t>
            </a:r>
            <a:endParaRPr lang="en-US" sz="2000" dirty="0"/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id="{8D2A5BB1-71EC-DD47-B194-9A5B410F0DA6}"/>
              </a:ext>
            </a:extLst>
          </p:cNvPr>
          <p:cNvSpPr txBox="1">
            <a:spLocks/>
          </p:cNvSpPr>
          <p:nvPr/>
        </p:nvSpPr>
        <p:spPr>
          <a:xfrm>
            <a:off x="4296000" y="5744420"/>
            <a:ext cx="3099700" cy="45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Microfluidics</a:t>
            </a:r>
          </a:p>
          <a:p>
            <a:pPr algn="ctr"/>
            <a:r>
              <a:rPr lang="en-US" sz="1600" dirty="0"/>
              <a:t>Ph.D. UiO 2017</a:t>
            </a:r>
          </a:p>
          <a:p>
            <a:pPr algn="ctr"/>
            <a:r>
              <a:rPr lang="en-US" sz="1600" dirty="0"/>
              <a:t>Post doc UCSB 2021</a:t>
            </a:r>
          </a:p>
        </p:txBody>
      </p:sp>
      <p:sp>
        <p:nvSpPr>
          <p:cNvPr id="21" name="Subtitle 6">
            <a:extLst>
              <a:ext uri="{FF2B5EF4-FFF2-40B4-BE49-F238E27FC236}">
                <a16:creationId xmlns:a16="http://schemas.microsoft.com/office/drawing/2014/main" id="{89E254F0-5133-0F40-9CFD-F3D99461315E}"/>
              </a:ext>
            </a:extLst>
          </p:cNvPr>
          <p:cNvSpPr txBox="1">
            <a:spLocks/>
          </p:cNvSpPr>
          <p:nvPr/>
        </p:nvSpPr>
        <p:spPr>
          <a:xfrm>
            <a:off x="264000" y="5733000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Miscible flows</a:t>
            </a:r>
          </a:p>
          <a:p>
            <a:pPr algn="ctr"/>
            <a:r>
              <a:rPr lang="en-US" sz="1600" dirty="0"/>
              <a:t>Post doc Stanford 2018-2020</a:t>
            </a:r>
            <a:endParaRPr lang="en-US" sz="2000" dirty="0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E844B6D0-6931-E646-B310-7CE79F1259B7}"/>
              </a:ext>
            </a:extLst>
          </p:cNvPr>
          <p:cNvSpPr txBox="1">
            <a:spLocks/>
          </p:cNvSpPr>
          <p:nvPr/>
        </p:nvSpPr>
        <p:spPr>
          <a:xfrm>
            <a:off x="197862" y="1817619"/>
            <a:ext cx="10656000" cy="738664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/>
              <a:t>Endre Joachim Lerheim Mossige (</a:t>
            </a:r>
            <a:r>
              <a:rPr lang="nb-NO" sz="3200" dirty="0" err="1"/>
              <a:t>e.joachim.mossige@nmbu.no</a:t>
            </a:r>
            <a:r>
              <a:rPr lang="nb-NO" sz="3200" dirty="0"/>
              <a:t>)</a:t>
            </a:r>
          </a:p>
        </p:txBody>
      </p:sp>
      <p:pic>
        <p:nvPicPr>
          <p:cNvPr id="12" name="Picture Placeholder 5" descr="Diagram&#10;&#10;Description automatically generated">
            <a:extLst>
              <a:ext uri="{FF2B5EF4-FFF2-40B4-BE49-F238E27FC236}">
                <a16:creationId xmlns:a16="http://schemas.microsoft.com/office/drawing/2014/main" id="{02AFE10C-1DB0-E940-AC34-1248863B8C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0" r="60"/>
          <a:stretch>
            <a:fillRect/>
          </a:stretch>
        </p:blipFill>
        <p:spPr>
          <a:xfrm>
            <a:off x="1128000" y="-3416729"/>
            <a:ext cx="3767173" cy="3183106"/>
          </a:xfrm>
          <a:prstGeom prst="rect">
            <a:avLst/>
          </a:prstGeom>
        </p:spPr>
      </p:pic>
      <p:pic>
        <p:nvPicPr>
          <p:cNvPr id="13" name="fromBottomOfChamber_2uLwaterdropRisingInGlycerol_trial2_frame1to200_playedAt4xSpeed.avi" descr="fromBottomOfChamber_2uLwaterdropRisingInGlycerol_trial2_frame1to200_playedAt4xSpeed.avi">
            <a:hlinkClick r:id="" action="ppaction://media"/>
            <a:extLst>
              <a:ext uri="{FF2B5EF4-FFF2-40B4-BE49-F238E27FC236}">
                <a16:creationId xmlns:a16="http://schemas.microsoft.com/office/drawing/2014/main" id="{81C86765-EF0F-EB42-BE0D-3C601C3C56C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501.7157"/>
                </p14:media>
              </p:ext>
            </p:extLst>
          </p:nvPr>
        </p:nvPicPr>
        <p:blipFill rotWithShape="1">
          <a:blip r:embed="rId7"/>
          <a:srcRect l="23442" b="-673"/>
          <a:stretch>
            <a:fillRect/>
          </a:stretch>
        </p:blipFill>
        <p:spPr>
          <a:xfrm>
            <a:off x="604804" y="2755854"/>
            <a:ext cx="2971195" cy="29303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C23CAD-F2B9-8A42-92AE-671B8EE5AAAD}"/>
              </a:ext>
            </a:extLst>
          </p:cNvPr>
          <p:cNvSpPr txBox="1"/>
          <p:nvPr/>
        </p:nvSpPr>
        <p:spPr>
          <a:xfrm>
            <a:off x="613275" y="5247923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water drop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F651C20-F521-5149-AFFE-29432F7F7D37}"/>
              </a:ext>
            </a:extLst>
          </p:cNvPr>
          <p:cNvCxnSpPr>
            <a:stCxn id="3" idx="0"/>
          </p:cNvCxnSpPr>
          <p:nvPr/>
        </p:nvCxnSpPr>
        <p:spPr>
          <a:xfrm flipV="1">
            <a:off x="1128000" y="5085000"/>
            <a:ext cx="432000" cy="162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FAC0C0C-88AF-E247-9D44-80C76E0077E0}"/>
              </a:ext>
            </a:extLst>
          </p:cNvPr>
          <p:cNvSpPr txBox="1"/>
          <p:nvPr/>
        </p:nvSpPr>
        <p:spPr>
          <a:xfrm>
            <a:off x="635893" y="2831400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glycerol</a:t>
            </a:r>
            <a:endParaRPr lang="en-US" dirty="0"/>
          </a:p>
        </p:txBody>
      </p:sp>
      <p:pic>
        <p:nvPicPr>
          <p:cNvPr id="17" name="hydraulicjump_SUxU3Q.mp4" descr="hydraulicjump_SUxU3Q.mp4">
            <a:hlinkClick r:id="" action="ppaction://media"/>
            <a:extLst>
              <a:ext uri="{FF2B5EF4-FFF2-40B4-BE49-F238E27FC236}">
                <a16:creationId xmlns:a16="http://schemas.microsoft.com/office/drawing/2014/main" id="{6DC2A847-1982-4B45-BFB8-1D31FFB7F1B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730.6867"/>
                </p14:media>
              </p:ext>
            </p:extLst>
          </p:nvPr>
        </p:nvPicPr>
        <p:blipFill rotWithShape="1">
          <a:blip r:embed="rId8"/>
          <a:srcRect t="45450" r="-7115"/>
          <a:stretch>
            <a:fillRect/>
          </a:stretch>
        </p:blipFill>
        <p:spPr>
          <a:xfrm>
            <a:off x="8760000" y="2778046"/>
            <a:ext cx="3200766" cy="2897863"/>
          </a:xfrm>
          <a:prstGeom prst="rect">
            <a:avLst/>
          </a:prstGeom>
        </p:spPr>
      </p:pic>
      <p:pic>
        <p:nvPicPr>
          <p:cNvPr id="25" name="Picture 24" descr="A pair of white headphones&#10;&#10;Description automatically generated with low confidence">
            <a:extLst>
              <a:ext uri="{FF2B5EF4-FFF2-40B4-BE49-F238E27FC236}">
                <a16:creationId xmlns:a16="http://schemas.microsoft.com/office/drawing/2014/main" id="{BCF2E1F2-D68B-3441-AFCD-8C96249538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5956" y="2683671"/>
            <a:ext cx="3200766" cy="297125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211BE42-6B7D-E147-80DC-AB02766EF5DF}"/>
              </a:ext>
            </a:extLst>
          </p:cNvPr>
          <p:cNvSpPr txBox="1"/>
          <p:nvPr/>
        </p:nvSpPr>
        <p:spPr>
          <a:xfrm>
            <a:off x="5773450" y="2985288"/>
            <a:ext cx="6783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particle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flow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0CF48EAB-C4F3-E44F-AE3A-4F4FF3185E89}"/>
              </a:ext>
            </a:extLst>
          </p:cNvPr>
          <p:cNvSpPr/>
          <p:nvPr/>
        </p:nvSpPr>
        <p:spPr>
          <a:xfrm rot="793687">
            <a:off x="5908287" y="3450766"/>
            <a:ext cx="235152" cy="387357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9C945D-332D-4941-B9F0-F39EC9C52C0F}"/>
              </a:ext>
            </a:extLst>
          </p:cNvPr>
          <p:cNvSpPr txBox="1"/>
          <p:nvPr/>
        </p:nvSpPr>
        <p:spPr>
          <a:xfrm>
            <a:off x="4704021" y="4108720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EEB916-C50D-E541-B49B-29AE54CD4473}"/>
              </a:ext>
            </a:extLst>
          </p:cNvPr>
          <p:cNvSpPr txBox="1"/>
          <p:nvPr/>
        </p:nvSpPr>
        <p:spPr>
          <a:xfrm>
            <a:off x="6496053" y="4108720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2E1581D-3833-1346-B15E-008202555628}"/>
              </a:ext>
            </a:extLst>
          </p:cNvPr>
          <p:cNvCxnSpPr/>
          <p:nvPr/>
        </p:nvCxnSpPr>
        <p:spPr>
          <a:xfrm>
            <a:off x="6600000" y="5401811"/>
            <a:ext cx="46383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B4E2C8-FE5F-544D-AB02-2B8D1C458433}"/>
                  </a:ext>
                </a:extLst>
              </p:cNvPr>
              <p:cNvSpPr txBox="1"/>
              <p:nvPr/>
            </p:nvSpPr>
            <p:spPr>
              <a:xfrm>
                <a:off x="6586808" y="5195502"/>
                <a:ext cx="53046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200 </a:t>
                </a:r>
                <a14:m>
                  <m:oMath xmlns:m="http://schemas.openxmlformats.org/officeDocument/2006/math">
                    <m:r>
                      <a:rPr lang="en-US" sz="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800" dirty="0">
                    <a:solidFill>
                      <a:schemeClr val="bg1"/>
                    </a:solidFill>
                  </a:rPr>
                  <a:t>m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B4E2C8-FE5F-544D-AB02-2B8D1C458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808" y="5195502"/>
                <a:ext cx="530466" cy="215444"/>
              </a:xfrm>
              <a:prstGeom prst="rect">
                <a:avLst/>
              </a:prstGeom>
              <a:blipFill>
                <a:blip r:embed="rId10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262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264000" y="1006501"/>
            <a:ext cx="10656000" cy="738664"/>
          </a:xfrm>
        </p:spPr>
        <p:txBody>
          <a:bodyPr>
            <a:normAutofit/>
          </a:bodyPr>
          <a:lstStyle/>
          <a:p>
            <a:r>
              <a:rPr lang="nb-NO" dirty="0"/>
              <a:t>Velkommen til TPS200 Fluidmekanikk!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4BE79B44-99BB-164D-9EDA-B8B64250AF3B}"/>
              </a:ext>
            </a:extLst>
          </p:cNvPr>
          <p:cNvSpPr txBox="1">
            <a:spLocks/>
          </p:cNvSpPr>
          <p:nvPr/>
        </p:nvSpPr>
        <p:spPr>
          <a:xfrm>
            <a:off x="9064237" y="5741820"/>
            <a:ext cx="2160000" cy="45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Kitchen flows</a:t>
            </a:r>
          </a:p>
          <a:p>
            <a:pPr algn="ctr"/>
            <a:r>
              <a:rPr lang="en-US" sz="1600" dirty="0"/>
              <a:t>Since March 2020 (COVID-19 outbreak response) </a:t>
            </a:r>
            <a:endParaRPr lang="en-US" sz="2000" dirty="0"/>
          </a:p>
        </p:txBody>
      </p:sp>
      <p:sp>
        <p:nvSpPr>
          <p:cNvPr id="20" name="Subtitle 6">
            <a:extLst>
              <a:ext uri="{FF2B5EF4-FFF2-40B4-BE49-F238E27FC236}">
                <a16:creationId xmlns:a16="http://schemas.microsoft.com/office/drawing/2014/main" id="{8D2A5BB1-71EC-DD47-B194-9A5B410F0DA6}"/>
              </a:ext>
            </a:extLst>
          </p:cNvPr>
          <p:cNvSpPr txBox="1">
            <a:spLocks/>
          </p:cNvSpPr>
          <p:nvPr/>
        </p:nvSpPr>
        <p:spPr>
          <a:xfrm>
            <a:off x="4296000" y="5744420"/>
            <a:ext cx="3099700" cy="4536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Microfluidics</a:t>
            </a:r>
          </a:p>
          <a:p>
            <a:pPr algn="ctr"/>
            <a:r>
              <a:rPr lang="en-US" sz="1600" dirty="0"/>
              <a:t>Ph.D. UiO 2017</a:t>
            </a:r>
          </a:p>
          <a:p>
            <a:pPr algn="ctr"/>
            <a:r>
              <a:rPr lang="en-US" sz="1600" dirty="0"/>
              <a:t>Post doc UCSB 2021</a:t>
            </a:r>
          </a:p>
        </p:txBody>
      </p:sp>
      <p:sp>
        <p:nvSpPr>
          <p:cNvPr id="21" name="Subtitle 6">
            <a:extLst>
              <a:ext uri="{FF2B5EF4-FFF2-40B4-BE49-F238E27FC236}">
                <a16:creationId xmlns:a16="http://schemas.microsoft.com/office/drawing/2014/main" id="{89E254F0-5133-0F40-9CFD-F3D99461315E}"/>
              </a:ext>
            </a:extLst>
          </p:cNvPr>
          <p:cNvSpPr txBox="1">
            <a:spLocks/>
          </p:cNvSpPr>
          <p:nvPr/>
        </p:nvSpPr>
        <p:spPr>
          <a:xfrm>
            <a:off x="264000" y="5733000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Miscible flows</a:t>
            </a:r>
          </a:p>
          <a:p>
            <a:pPr algn="ctr"/>
            <a:r>
              <a:rPr lang="en-US" sz="1600" dirty="0"/>
              <a:t>Post doc Stanford 2018-2020</a:t>
            </a:r>
            <a:endParaRPr lang="en-US" sz="2000" dirty="0"/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E844B6D0-6931-E646-B310-7CE79F1259B7}"/>
              </a:ext>
            </a:extLst>
          </p:cNvPr>
          <p:cNvSpPr txBox="1">
            <a:spLocks/>
          </p:cNvSpPr>
          <p:nvPr/>
        </p:nvSpPr>
        <p:spPr>
          <a:xfrm>
            <a:off x="197862" y="1817619"/>
            <a:ext cx="10656000" cy="738664"/>
          </a:xfrm>
          <a:prstGeom prst="rect">
            <a:avLst/>
          </a:prstGeom>
        </p:spPr>
        <p:txBody>
          <a:bodyPr vert="horz" wrap="none" lIns="0" tIns="0" rIns="0" bIns="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/>
              <a:t>Endre Joachim Lerheim Mossige (</a:t>
            </a:r>
            <a:r>
              <a:rPr lang="nb-NO" sz="3200" dirty="0" err="1"/>
              <a:t>e.joachim.mossige@nmbu.no</a:t>
            </a:r>
            <a:r>
              <a:rPr lang="nb-NO" sz="3200" dirty="0"/>
              <a:t>)</a:t>
            </a:r>
          </a:p>
        </p:txBody>
      </p:sp>
      <p:pic>
        <p:nvPicPr>
          <p:cNvPr id="12" name="Picture Placeholder 5" descr="Diagram&#10;&#10;Description automatically generated">
            <a:extLst>
              <a:ext uri="{FF2B5EF4-FFF2-40B4-BE49-F238E27FC236}">
                <a16:creationId xmlns:a16="http://schemas.microsoft.com/office/drawing/2014/main" id="{02AFE10C-1DB0-E940-AC34-1248863B8CD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0" r="60"/>
          <a:stretch>
            <a:fillRect/>
          </a:stretch>
        </p:blipFill>
        <p:spPr>
          <a:xfrm>
            <a:off x="1128000" y="-3416729"/>
            <a:ext cx="3767173" cy="3183106"/>
          </a:xfrm>
          <a:prstGeom prst="rect">
            <a:avLst/>
          </a:prstGeom>
        </p:spPr>
      </p:pic>
      <p:pic>
        <p:nvPicPr>
          <p:cNvPr id="13" name="fromBottomOfChamber_2uLwaterdropRisingInGlycerol_trial2_frame1to200_playedAt4xSpeed.avi" descr="fromBottomOfChamber_2uLwaterdropRisingInGlycerol_trial2_frame1to200_playedAt4xSpeed.avi">
            <a:hlinkClick r:id="" action="ppaction://media"/>
            <a:extLst>
              <a:ext uri="{FF2B5EF4-FFF2-40B4-BE49-F238E27FC236}">
                <a16:creationId xmlns:a16="http://schemas.microsoft.com/office/drawing/2014/main" id="{81C86765-EF0F-EB42-BE0D-3C601C3C56C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501.7157"/>
                </p14:media>
              </p:ext>
            </p:extLst>
          </p:nvPr>
        </p:nvPicPr>
        <p:blipFill rotWithShape="1">
          <a:blip r:embed="rId7"/>
          <a:srcRect l="23442" b="-673"/>
          <a:stretch>
            <a:fillRect/>
          </a:stretch>
        </p:blipFill>
        <p:spPr>
          <a:xfrm>
            <a:off x="604804" y="2755854"/>
            <a:ext cx="2971195" cy="293032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C23CAD-F2B9-8A42-92AE-671B8EE5AAAD}"/>
              </a:ext>
            </a:extLst>
          </p:cNvPr>
          <p:cNvSpPr txBox="1"/>
          <p:nvPr/>
        </p:nvSpPr>
        <p:spPr>
          <a:xfrm>
            <a:off x="613275" y="5247923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water drop</a:t>
            </a:r>
            <a:endParaRPr lang="en-US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F651C20-F521-5149-AFFE-29432F7F7D37}"/>
              </a:ext>
            </a:extLst>
          </p:cNvPr>
          <p:cNvCxnSpPr>
            <a:stCxn id="3" idx="0"/>
          </p:cNvCxnSpPr>
          <p:nvPr/>
        </p:nvCxnSpPr>
        <p:spPr>
          <a:xfrm flipV="1">
            <a:off x="1128000" y="5085000"/>
            <a:ext cx="432000" cy="1629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FAC0C0C-88AF-E247-9D44-80C76E0077E0}"/>
              </a:ext>
            </a:extLst>
          </p:cNvPr>
          <p:cNvSpPr txBox="1"/>
          <p:nvPr/>
        </p:nvSpPr>
        <p:spPr>
          <a:xfrm>
            <a:off x="635893" y="2831400"/>
            <a:ext cx="8018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glycerol</a:t>
            </a:r>
            <a:endParaRPr lang="en-US" dirty="0"/>
          </a:p>
        </p:txBody>
      </p:sp>
      <p:pic>
        <p:nvPicPr>
          <p:cNvPr id="17" name="hydraulicjump_SUxU3Q.mp4" descr="hydraulicjump_SUxU3Q.mp4">
            <a:hlinkClick r:id="" action="ppaction://media"/>
            <a:extLst>
              <a:ext uri="{FF2B5EF4-FFF2-40B4-BE49-F238E27FC236}">
                <a16:creationId xmlns:a16="http://schemas.microsoft.com/office/drawing/2014/main" id="{6DC2A847-1982-4B45-BFB8-1D31FFB7F1B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730.6867"/>
                </p14:media>
              </p:ext>
            </p:extLst>
          </p:nvPr>
        </p:nvPicPr>
        <p:blipFill rotWithShape="1">
          <a:blip r:embed="rId8"/>
          <a:srcRect t="45450" r="-7115"/>
          <a:stretch>
            <a:fillRect/>
          </a:stretch>
        </p:blipFill>
        <p:spPr>
          <a:xfrm>
            <a:off x="8760000" y="2778046"/>
            <a:ext cx="3200766" cy="2897863"/>
          </a:xfrm>
          <a:prstGeom prst="rect">
            <a:avLst/>
          </a:prstGeom>
        </p:spPr>
      </p:pic>
      <p:pic>
        <p:nvPicPr>
          <p:cNvPr id="25" name="Picture 24" descr="A pair of white headphones&#10;&#10;Description automatically generated with low confidence">
            <a:extLst>
              <a:ext uri="{FF2B5EF4-FFF2-40B4-BE49-F238E27FC236}">
                <a16:creationId xmlns:a16="http://schemas.microsoft.com/office/drawing/2014/main" id="{BCF2E1F2-D68B-3441-AFCD-8C96249538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65956" y="2683671"/>
            <a:ext cx="3200766" cy="297125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211BE42-6B7D-E147-80DC-AB02766EF5DF}"/>
              </a:ext>
            </a:extLst>
          </p:cNvPr>
          <p:cNvSpPr txBox="1"/>
          <p:nvPr/>
        </p:nvSpPr>
        <p:spPr>
          <a:xfrm>
            <a:off x="5773450" y="2985288"/>
            <a:ext cx="6783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particle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flow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0CF48EAB-C4F3-E44F-AE3A-4F4FF3185E89}"/>
              </a:ext>
            </a:extLst>
          </p:cNvPr>
          <p:cNvSpPr/>
          <p:nvPr/>
        </p:nvSpPr>
        <p:spPr>
          <a:xfrm rot="793687">
            <a:off x="5908287" y="3450766"/>
            <a:ext cx="235152" cy="387357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9C945D-332D-4941-B9F0-F39EC9C52C0F}"/>
              </a:ext>
            </a:extLst>
          </p:cNvPr>
          <p:cNvSpPr txBox="1"/>
          <p:nvPr/>
        </p:nvSpPr>
        <p:spPr>
          <a:xfrm>
            <a:off x="4704021" y="4108720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AEEB916-C50D-E541-B49B-29AE54CD4473}"/>
              </a:ext>
            </a:extLst>
          </p:cNvPr>
          <p:cNvSpPr txBox="1"/>
          <p:nvPr/>
        </p:nvSpPr>
        <p:spPr>
          <a:xfrm>
            <a:off x="6496053" y="4108720"/>
            <a:ext cx="56778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filtrate</a:t>
            </a: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2E1581D-3833-1346-B15E-008202555628}"/>
              </a:ext>
            </a:extLst>
          </p:cNvPr>
          <p:cNvCxnSpPr/>
          <p:nvPr/>
        </p:nvCxnSpPr>
        <p:spPr>
          <a:xfrm>
            <a:off x="6600000" y="5401811"/>
            <a:ext cx="463837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B4E2C8-FE5F-544D-AB02-2B8D1C458433}"/>
                  </a:ext>
                </a:extLst>
              </p:cNvPr>
              <p:cNvSpPr txBox="1"/>
              <p:nvPr/>
            </p:nvSpPr>
            <p:spPr>
              <a:xfrm>
                <a:off x="6586808" y="5195502"/>
                <a:ext cx="53046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bg1"/>
                    </a:solidFill>
                  </a:rPr>
                  <a:t>200 </a:t>
                </a:r>
                <a14:m>
                  <m:oMath xmlns:m="http://schemas.openxmlformats.org/officeDocument/2006/math">
                    <m:r>
                      <a:rPr lang="en-US" sz="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800" dirty="0">
                    <a:solidFill>
                      <a:schemeClr val="bg1"/>
                    </a:solidFill>
                  </a:rPr>
                  <a:t>m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7B4E2C8-FE5F-544D-AB02-2B8D1C4584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6808" y="5195502"/>
                <a:ext cx="530466" cy="215444"/>
              </a:xfrm>
              <a:prstGeom prst="rect">
                <a:avLst/>
              </a:prstGeom>
              <a:blipFill>
                <a:blip r:embed="rId10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tel 1">
            <a:extLst>
              <a:ext uri="{FF2B5EF4-FFF2-40B4-BE49-F238E27FC236}">
                <a16:creationId xmlns:a16="http://schemas.microsoft.com/office/drawing/2014/main" id="{16F53C0D-03BB-8C48-BD49-B841D76BEF6E}"/>
              </a:ext>
            </a:extLst>
          </p:cNvPr>
          <p:cNvSpPr txBox="1">
            <a:spLocks/>
          </p:cNvSpPr>
          <p:nvPr/>
        </p:nvSpPr>
        <p:spPr>
          <a:xfrm>
            <a:off x="230782" y="1456188"/>
            <a:ext cx="11730436" cy="315204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wrap="none" lIns="0" tIns="0" rIns="0" bIns="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dirty="0" err="1">
                <a:solidFill>
                  <a:sysClr val="windowText" lastClr="000000"/>
                </a:solidFill>
              </a:rPr>
              <a:t>Eq</a:t>
            </a:r>
            <a:r>
              <a:rPr lang="nb-NO" dirty="0">
                <a:solidFill>
                  <a:sysClr val="windowText" lastClr="000000"/>
                </a:solidFill>
              </a:rPr>
              <a:t>. 1: </a:t>
            </a:r>
          </a:p>
          <a:p>
            <a:pPr algn="ctr"/>
            <a:r>
              <a:rPr lang="nb-NO" dirty="0">
                <a:solidFill>
                  <a:sysClr val="windowText" lastClr="000000"/>
                </a:solidFill>
              </a:rPr>
              <a:t>Fluid </a:t>
            </a:r>
            <a:r>
              <a:rPr lang="nb-NO" dirty="0" err="1">
                <a:solidFill>
                  <a:sysClr val="windowText" lastClr="000000"/>
                </a:solidFill>
              </a:rPr>
              <a:t>mechanics</a:t>
            </a:r>
            <a:r>
              <a:rPr lang="nb-NO" dirty="0">
                <a:solidFill>
                  <a:sysClr val="windowText" lastClr="000000"/>
                </a:solidFill>
              </a:rPr>
              <a:t> </a:t>
            </a:r>
          </a:p>
          <a:p>
            <a:pPr algn="ctr"/>
            <a:r>
              <a:rPr lang="nb-NO" dirty="0">
                <a:solidFill>
                  <a:sysClr val="windowText" lastClr="000000"/>
                </a:solidFill>
              </a:rPr>
              <a:t>= </a:t>
            </a:r>
          </a:p>
          <a:p>
            <a:pPr algn="ctr"/>
            <a:r>
              <a:rPr lang="nb-NO" dirty="0" err="1">
                <a:solidFill>
                  <a:sysClr val="windowText" lastClr="000000"/>
                </a:solidFill>
              </a:rPr>
              <a:t>awesome</a:t>
            </a:r>
            <a:r>
              <a:rPr lang="nb-NO" dirty="0">
                <a:solidFill>
                  <a:sysClr val="windowText" lastClr="000000"/>
                </a:solidFill>
              </a:rPr>
              <a:t>! </a:t>
            </a:r>
          </a:p>
        </p:txBody>
      </p:sp>
    </p:spTree>
    <p:extLst>
      <p:ext uri="{BB962C8B-B14F-4D97-AF65-F5344CB8AC3E}">
        <p14:creationId xmlns:p14="http://schemas.microsoft.com/office/powerpoint/2010/main" val="325299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video>
              <p:cMediaNode vol="80000" mute="1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You</a:t>
            </a:r>
            <a:r>
              <a:rPr lang="nb-NO" sz="4000" dirty="0"/>
              <a:t> </a:t>
            </a:r>
            <a:r>
              <a:rPr lang="nb-NO" sz="4000" dirty="0" err="1"/>
              <a:t>did</a:t>
            </a:r>
            <a:r>
              <a:rPr lang="nb-NO" sz="4000" dirty="0"/>
              <a:t> fluid </a:t>
            </a:r>
            <a:r>
              <a:rPr lang="nb-NO" sz="4000" dirty="0" err="1"/>
              <a:t>mechanics</a:t>
            </a:r>
            <a:r>
              <a:rPr lang="nb-NO" sz="4000" dirty="0"/>
              <a:t> </a:t>
            </a:r>
            <a:r>
              <a:rPr lang="nb-NO" sz="4000" dirty="0" err="1"/>
              <a:t>this</a:t>
            </a:r>
            <a:r>
              <a:rPr lang="nb-NO" sz="4000" dirty="0"/>
              <a:t> </a:t>
            </a:r>
            <a:r>
              <a:rPr lang="nb-NO" sz="4000" dirty="0" err="1"/>
              <a:t>morning</a:t>
            </a:r>
            <a:r>
              <a:rPr lang="nb-NO" sz="4000" dirty="0"/>
              <a:t>!</a:t>
            </a:r>
            <a:br>
              <a:rPr lang="nb-NO" sz="4000" dirty="0"/>
            </a:br>
            <a:r>
              <a:rPr lang="nb-NO" sz="3100" dirty="0" err="1"/>
              <a:t>Examples</a:t>
            </a:r>
            <a:r>
              <a:rPr lang="nb-NO" sz="3100" dirty="0"/>
              <a:t> </a:t>
            </a:r>
            <a:r>
              <a:rPr lang="nb-NO" sz="3100" dirty="0" err="1"/>
              <a:t>of</a:t>
            </a:r>
            <a:r>
              <a:rPr lang="nb-NO" sz="3100" dirty="0"/>
              <a:t> «</a:t>
            </a:r>
            <a:r>
              <a:rPr lang="nb-NO" sz="3100" dirty="0" err="1"/>
              <a:t>everyday</a:t>
            </a:r>
            <a:r>
              <a:rPr lang="nb-NO" sz="3100" dirty="0"/>
              <a:t> </a:t>
            </a:r>
            <a:r>
              <a:rPr lang="nb-NO" sz="3100" dirty="0" err="1"/>
              <a:t>flows</a:t>
            </a:r>
            <a:r>
              <a:rPr lang="nb-NO" sz="3100" dirty="0"/>
              <a:t>»</a:t>
            </a:r>
            <a:endParaRPr lang="en-US" sz="4000" dirty="0"/>
          </a:p>
        </p:txBody>
      </p:sp>
      <p:pic>
        <p:nvPicPr>
          <p:cNvPr id="8" name="Picture 7" descr="A picture containing cup, indoor, coffee, food&#10;&#10;Description automatically generated">
            <a:extLst>
              <a:ext uri="{FF2B5EF4-FFF2-40B4-BE49-F238E27FC236}">
                <a16:creationId xmlns:a16="http://schemas.microsoft.com/office/drawing/2014/main" id="{657E393F-0EE6-1C48-A92A-1C4BA1EFE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9171" y="2323955"/>
            <a:ext cx="3462829" cy="2597122"/>
          </a:xfrm>
          <a:prstGeom prst="rect">
            <a:avLst/>
          </a:prstGeom>
        </p:spPr>
      </p:pic>
      <p:sp>
        <p:nvSpPr>
          <p:cNvPr id="11" name="Subtitle 6">
            <a:extLst>
              <a:ext uri="{FF2B5EF4-FFF2-40B4-BE49-F238E27FC236}">
                <a16:creationId xmlns:a16="http://schemas.microsoft.com/office/drawing/2014/main" id="{5CD64971-C9E8-BC4B-BDA5-07BF4CD37F44}"/>
              </a:ext>
            </a:extLst>
          </p:cNvPr>
          <p:cNvSpPr txBox="1">
            <a:spLocks/>
          </p:cNvSpPr>
          <p:nvPr/>
        </p:nvSpPr>
        <p:spPr>
          <a:xfrm>
            <a:off x="648976" y="507309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Coffee making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Porous media flow</a:t>
            </a:r>
            <a:r>
              <a:rPr lang="en-US" sz="1600" dirty="0"/>
              <a:t> </a:t>
            </a:r>
          </a:p>
          <a:p>
            <a:pPr algn="ctr"/>
            <a:endParaRPr lang="en-US" sz="1600" dirty="0"/>
          </a:p>
        </p:txBody>
      </p:sp>
      <p:sp>
        <p:nvSpPr>
          <p:cNvPr id="15" name="Subtitle 6">
            <a:extLst>
              <a:ext uri="{FF2B5EF4-FFF2-40B4-BE49-F238E27FC236}">
                <a16:creationId xmlns:a16="http://schemas.microsoft.com/office/drawing/2014/main" id="{BAEC979C-DE2E-494C-BDA0-047902B5D622}"/>
              </a:ext>
            </a:extLst>
          </p:cNvPr>
          <p:cNvSpPr txBox="1">
            <a:spLocks/>
          </p:cNvSpPr>
          <p:nvPr/>
        </p:nvSpPr>
        <p:spPr>
          <a:xfrm>
            <a:off x="4470571" y="507309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Pouring syrup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Viscous flow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16" name="Subtitle 6">
            <a:extLst>
              <a:ext uri="{FF2B5EF4-FFF2-40B4-BE49-F238E27FC236}">
                <a16:creationId xmlns:a16="http://schemas.microsoft.com/office/drawing/2014/main" id="{FE10B81F-9BE6-F94F-A5C8-6CCAA2331CE0}"/>
              </a:ext>
            </a:extLst>
          </p:cNvPr>
          <p:cNvSpPr txBox="1">
            <a:spLocks/>
          </p:cNvSpPr>
          <p:nvPr/>
        </p:nvSpPr>
        <p:spPr>
          <a:xfrm>
            <a:off x="8616000" y="507309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Driving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Turbulent flow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5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21" name="Picture 20" descr="A picture containing chart&#10;&#10;Description automatically generated">
            <a:extLst>
              <a:ext uri="{FF2B5EF4-FFF2-40B4-BE49-F238E27FC236}">
                <a16:creationId xmlns:a16="http://schemas.microsoft.com/office/drawing/2014/main" id="{7CE7D8F3-75A0-2E45-BD86-471E6256B9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073165" y="2323955"/>
            <a:ext cx="4022271" cy="2578413"/>
          </a:xfrm>
          <a:prstGeom prst="rect">
            <a:avLst/>
          </a:prstGeom>
        </p:spPr>
      </p:pic>
      <p:pic>
        <p:nvPicPr>
          <p:cNvPr id="24" name="Picture 23" descr="A picture containing plate, table, food, coffee&#10;&#10;Description automatically generated">
            <a:extLst>
              <a:ext uri="{FF2B5EF4-FFF2-40B4-BE49-F238E27FC236}">
                <a16:creationId xmlns:a16="http://schemas.microsoft.com/office/drawing/2014/main" id="{627541E0-29E5-6C44-B3B5-24527C182F8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5517" r="10100"/>
          <a:stretch/>
        </p:blipFill>
        <p:spPr>
          <a:xfrm>
            <a:off x="3845653" y="2323956"/>
            <a:ext cx="4194347" cy="259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1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Flows</a:t>
            </a:r>
            <a:r>
              <a:rPr lang="nb-NO" sz="4000" dirty="0"/>
              <a:t> </a:t>
            </a:r>
            <a:r>
              <a:rPr lang="nb-NO" sz="4000" dirty="0" err="1"/>
              <a:t>are</a:t>
            </a:r>
            <a:r>
              <a:rPr lang="nb-NO" sz="4000" dirty="0"/>
              <a:t> </a:t>
            </a:r>
            <a:r>
              <a:rPr lang="nb-NO" sz="4000" dirty="0" err="1"/>
              <a:t>either</a:t>
            </a:r>
            <a:r>
              <a:rPr lang="nb-NO" sz="4000" dirty="0"/>
              <a:t> </a:t>
            </a:r>
            <a:r>
              <a:rPr lang="nb-NO" sz="4000" dirty="0" err="1"/>
              <a:t>laminar</a:t>
            </a:r>
            <a:r>
              <a:rPr lang="nb-NO" sz="4000" dirty="0"/>
              <a:t> or </a:t>
            </a:r>
            <a:br>
              <a:rPr lang="nb-NO" sz="4000" dirty="0"/>
            </a:br>
            <a:r>
              <a:rPr lang="nb-NO" sz="4000" dirty="0"/>
              <a:t>turbulent</a:t>
            </a:r>
            <a:endParaRPr lang="en-US" sz="4000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824B8142-0C1E-CF42-9D48-2FE037A6A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84709" y="1225428"/>
            <a:ext cx="4445000" cy="1041400"/>
          </a:xfrm>
          <a:prstGeom prst="rect">
            <a:avLst/>
          </a:prstGeom>
        </p:spPr>
      </p:pic>
      <p:pic>
        <p:nvPicPr>
          <p:cNvPr id="13" name="Picture 12" descr="A picture containing cup, indoor, coffee, food&#10;&#10;Description automatically generated">
            <a:extLst>
              <a:ext uri="{FF2B5EF4-FFF2-40B4-BE49-F238E27FC236}">
                <a16:creationId xmlns:a16="http://schemas.microsoft.com/office/drawing/2014/main" id="{3CD829ED-5D10-FA4B-890F-88F795B91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29171" y="2323955"/>
            <a:ext cx="3462829" cy="2597122"/>
          </a:xfrm>
          <a:prstGeom prst="rect">
            <a:avLst/>
          </a:prstGeom>
        </p:spPr>
      </p:pic>
      <p:sp>
        <p:nvSpPr>
          <p:cNvPr id="14" name="Subtitle 6">
            <a:extLst>
              <a:ext uri="{FF2B5EF4-FFF2-40B4-BE49-F238E27FC236}">
                <a16:creationId xmlns:a16="http://schemas.microsoft.com/office/drawing/2014/main" id="{7D90CF23-11DD-2143-AB3A-2980EC850867}"/>
              </a:ext>
            </a:extLst>
          </p:cNvPr>
          <p:cNvSpPr txBox="1">
            <a:spLocks/>
          </p:cNvSpPr>
          <p:nvPr/>
        </p:nvSpPr>
        <p:spPr>
          <a:xfrm>
            <a:off x="648976" y="507309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Coffee making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Porous media flow</a:t>
            </a:r>
            <a:r>
              <a:rPr lang="en-US" sz="1600" dirty="0"/>
              <a:t> </a:t>
            </a:r>
          </a:p>
          <a:p>
            <a:pPr algn="ctr"/>
            <a:endParaRPr lang="en-US" sz="1600" dirty="0"/>
          </a:p>
        </p:txBody>
      </p:sp>
      <p:sp>
        <p:nvSpPr>
          <p:cNvPr id="18" name="Subtitle 6">
            <a:extLst>
              <a:ext uri="{FF2B5EF4-FFF2-40B4-BE49-F238E27FC236}">
                <a16:creationId xmlns:a16="http://schemas.microsoft.com/office/drawing/2014/main" id="{06D0A988-203C-1D47-859B-C522B6713391}"/>
              </a:ext>
            </a:extLst>
          </p:cNvPr>
          <p:cNvSpPr txBox="1">
            <a:spLocks/>
          </p:cNvSpPr>
          <p:nvPr/>
        </p:nvSpPr>
        <p:spPr>
          <a:xfrm>
            <a:off x="4470571" y="507309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Pouring syrup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Viscous flow</a:t>
            </a:r>
            <a:endParaRPr lang="en-US" sz="1600" dirty="0"/>
          </a:p>
          <a:p>
            <a:pPr algn="ctr"/>
            <a:endParaRPr lang="en-US" sz="1600" dirty="0"/>
          </a:p>
        </p:txBody>
      </p:sp>
      <p:sp>
        <p:nvSpPr>
          <p:cNvPr id="19" name="Subtitle 6">
            <a:extLst>
              <a:ext uri="{FF2B5EF4-FFF2-40B4-BE49-F238E27FC236}">
                <a16:creationId xmlns:a16="http://schemas.microsoft.com/office/drawing/2014/main" id="{014A39E2-954A-5D46-BF8C-90A534F5E297}"/>
              </a:ext>
            </a:extLst>
          </p:cNvPr>
          <p:cNvSpPr txBox="1">
            <a:spLocks/>
          </p:cNvSpPr>
          <p:nvPr/>
        </p:nvSpPr>
        <p:spPr>
          <a:xfrm>
            <a:off x="8616000" y="5073096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Driving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Turbulent flow</a:t>
            </a:r>
            <a:endParaRPr lang="en-US" sz="1600" dirty="0"/>
          </a:p>
          <a:p>
            <a:pPr algn="ctr"/>
            <a:endParaRPr lang="en-US" sz="1600" dirty="0"/>
          </a:p>
        </p:txBody>
      </p:sp>
      <p:pic>
        <p:nvPicPr>
          <p:cNvPr id="20" name="Picture 19" descr="A picture containing chart&#10;&#10;Description automatically generated">
            <a:extLst>
              <a:ext uri="{FF2B5EF4-FFF2-40B4-BE49-F238E27FC236}">
                <a16:creationId xmlns:a16="http://schemas.microsoft.com/office/drawing/2014/main" id="{4E70D121-7AFA-884F-B149-A3B999C12D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073165" y="2323955"/>
            <a:ext cx="4022271" cy="2578413"/>
          </a:xfrm>
          <a:prstGeom prst="rect">
            <a:avLst/>
          </a:prstGeom>
        </p:spPr>
      </p:pic>
      <p:pic>
        <p:nvPicPr>
          <p:cNvPr id="22" name="Picture 21" descr="A picture containing plate, table, food, coffee&#10;&#10;Description automatically generated">
            <a:extLst>
              <a:ext uri="{FF2B5EF4-FFF2-40B4-BE49-F238E27FC236}">
                <a16:creationId xmlns:a16="http://schemas.microsoft.com/office/drawing/2014/main" id="{056DAA59-3B0C-E441-A732-14B789631FE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rcRect l="5517" r="10100"/>
          <a:stretch/>
        </p:blipFill>
        <p:spPr>
          <a:xfrm>
            <a:off x="3845653" y="2323956"/>
            <a:ext cx="4194347" cy="259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83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Laminar</a:t>
            </a:r>
            <a:r>
              <a:rPr lang="nb-NO" sz="4000" dirty="0"/>
              <a:t> </a:t>
            </a:r>
            <a:r>
              <a:rPr lang="nb-NO" sz="4000" dirty="0" err="1"/>
              <a:t>flows</a:t>
            </a:r>
            <a:r>
              <a:rPr lang="nb-NO" sz="4000" dirty="0"/>
              <a:t> </a:t>
            </a:r>
            <a:r>
              <a:rPr lang="nb-NO" sz="4000" dirty="0" err="1"/>
              <a:t>are</a:t>
            </a:r>
            <a:r>
              <a:rPr lang="nb-NO" sz="4000" dirty="0"/>
              <a:t> </a:t>
            </a:r>
            <a:r>
              <a:rPr lang="nb-NO" sz="4000" dirty="0" err="1"/>
              <a:t>ordered</a:t>
            </a:r>
            <a:br>
              <a:rPr lang="nb-NO" sz="4000" dirty="0"/>
            </a:br>
            <a:r>
              <a:rPr lang="nb-NO" sz="4000" dirty="0"/>
              <a:t>Turbulent </a:t>
            </a:r>
            <a:r>
              <a:rPr lang="nb-NO" sz="4000" dirty="0" err="1"/>
              <a:t>flows</a:t>
            </a:r>
            <a:r>
              <a:rPr lang="nb-NO" sz="4000" dirty="0"/>
              <a:t> </a:t>
            </a:r>
            <a:r>
              <a:rPr lang="nb-NO" sz="4000" dirty="0" err="1"/>
              <a:t>are</a:t>
            </a:r>
            <a:r>
              <a:rPr lang="nb-NO" sz="4000" dirty="0"/>
              <a:t> </a:t>
            </a:r>
            <a:r>
              <a:rPr lang="nb-NO" sz="4000" dirty="0" err="1"/>
              <a:t>chaotic</a:t>
            </a:r>
            <a:r>
              <a:rPr lang="nb-NO" sz="4000" dirty="0"/>
              <a:t> </a:t>
            </a:r>
            <a:endParaRPr lang="en-US" sz="4000" dirty="0"/>
          </a:p>
        </p:txBody>
      </p:sp>
      <p:pic>
        <p:nvPicPr>
          <p:cNvPr id="8" name="Picture 7" descr="A picture containing cup, indoor, coffee, food&#10;&#10;Description automatically generated">
            <a:extLst>
              <a:ext uri="{FF2B5EF4-FFF2-40B4-BE49-F238E27FC236}">
                <a16:creationId xmlns:a16="http://schemas.microsoft.com/office/drawing/2014/main" id="{657E393F-0EE6-1C48-A92A-1C4BA1EFE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058541" y="2034963"/>
            <a:ext cx="2200120" cy="1650090"/>
          </a:xfrm>
          <a:prstGeom prst="rect">
            <a:avLst/>
          </a:prstGeom>
        </p:spPr>
      </p:pic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5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21" name="Picture 20" descr="A picture containing chart&#10;&#10;Description automatically generated">
            <a:extLst>
              <a:ext uri="{FF2B5EF4-FFF2-40B4-BE49-F238E27FC236}">
                <a16:creationId xmlns:a16="http://schemas.microsoft.com/office/drawing/2014/main" id="{7CE7D8F3-75A0-2E45-BD86-471E6256B9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832000" y="4102431"/>
            <a:ext cx="2705258" cy="1734163"/>
          </a:xfrm>
          <a:prstGeom prst="rect">
            <a:avLst/>
          </a:prstGeom>
        </p:spPr>
      </p:pic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824B8142-0C1E-CF42-9D48-2FE037A6A2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7084709" y="1225428"/>
            <a:ext cx="4445000" cy="1041400"/>
          </a:xfrm>
          <a:prstGeom prst="rect">
            <a:avLst/>
          </a:prstGeom>
        </p:spPr>
      </p:pic>
      <p:sp>
        <p:nvSpPr>
          <p:cNvPr id="13" name="Subtitle 6">
            <a:extLst>
              <a:ext uri="{FF2B5EF4-FFF2-40B4-BE49-F238E27FC236}">
                <a16:creationId xmlns:a16="http://schemas.microsoft.com/office/drawing/2014/main" id="{59400455-60C0-F24E-8F06-7C39870F3AB6}"/>
              </a:ext>
            </a:extLst>
          </p:cNvPr>
          <p:cNvSpPr txBox="1">
            <a:spLocks/>
          </p:cNvSpPr>
          <p:nvPr/>
        </p:nvSpPr>
        <p:spPr>
          <a:xfrm>
            <a:off x="8959080" y="589745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Turbulent flows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(fast, large scale, low viscosity)</a:t>
            </a:r>
          </a:p>
          <a:p>
            <a:pPr algn="ctr"/>
            <a:endParaRPr lang="en-US" sz="1600" dirty="0"/>
          </a:p>
        </p:txBody>
      </p:sp>
      <p:pic>
        <p:nvPicPr>
          <p:cNvPr id="14" name="Picture 8" descr="La Palma volcano: Spectacular new lava flows erupt from Cumbre Vieja |  Evening Standard">
            <a:extLst>
              <a:ext uri="{FF2B5EF4-FFF2-40B4-BE49-F238E27FC236}">
                <a16:creationId xmlns:a16="http://schemas.microsoft.com/office/drawing/2014/main" id="{9CD4BA9D-17A6-9045-B542-FE613E26C8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580" y="4042196"/>
            <a:ext cx="2486932" cy="172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ubtitle 6">
            <a:extLst>
              <a:ext uri="{FF2B5EF4-FFF2-40B4-BE49-F238E27FC236}">
                <a16:creationId xmlns:a16="http://schemas.microsoft.com/office/drawing/2014/main" id="{29E8156E-CA97-024A-BCBE-F91A0DEE9C73}"/>
              </a:ext>
            </a:extLst>
          </p:cNvPr>
          <p:cNvSpPr txBox="1">
            <a:spLocks/>
          </p:cNvSpPr>
          <p:nvPr/>
        </p:nvSpPr>
        <p:spPr>
          <a:xfrm>
            <a:off x="133220" y="589745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Laminar flows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(slow, small scale, high viscosity)</a:t>
            </a:r>
          </a:p>
          <a:p>
            <a:pPr algn="ctr"/>
            <a:endParaRPr lang="en-US" sz="16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F3B8441-A71F-264B-9B69-2B663E9C30BB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333012" y="6125764"/>
            <a:ext cx="5626068" cy="28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0" descr="Surface tension allows a water strider to &amp;quot;walk on water&amp;quot; | U.S. Geological  Survey">
            <a:extLst>
              <a:ext uri="{FF2B5EF4-FFF2-40B4-BE49-F238E27FC236}">
                <a16:creationId xmlns:a16="http://schemas.microsoft.com/office/drawing/2014/main" id="{34D3768A-8D85-F841-B2A0-F094AE894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60" y="3795004"/>
            <a:ext cx="2383209" cy="196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Q&amp;amp;A: How ARPA is Impacting Water Infrastructure - National League of Cities">
            <a:extLst>
              <a:ext uri="{FF2B5EF4-FFF2-40B4-BE49-F238E27FC236}">
                <a16:creationId xmlns:a16="http://schemas.microsoft.com/office/drawing/2014/main" id="{E2C9CB9B-649B-FC41-9069-98600DF22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48"/>
          <a:stretch/>
        </p:blipFill>
        <p:spPr bwMode="auto">
          <a:xfrm>
            <a:off x="9181955" y="2331088"/>
            <a:ext cx="2585624" cy="16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1" descr="A picture containing plate, table, food, coffee&#10;&#10;Description automatically generated">
            <a:extLst>
              <a:ext uri="{FF2B5EF4-FFF2-40B4-BE49-F238E27FC236}">
                <a16:creationId xmlns:a16="http://schemas.microsoft.com/office/drawing/2014/main" id="{84667486-F53F-5844-BFC7-4E57C104860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 l="5517" r="10100"/>
          <a:stretch/>
        </p:blipFill>
        <p:spPr>
          <a:xfrm>
            <a:off x="1272000" y="2052811"/>
            <a:ext cx="2636066" cy="163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21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Individual</a:t>
            </a:r>
            <a:r>
              <a:rPr lang="nb-NO" sz="4000" dirty="0"/>
              <a:t> </a:t>
            </a:r>
            <a:r>
              <a:rPr lang="nb-NO" sz="4000" dirty="0" err="1"/>
              <a:t>exercise</a:t>
            </a:r>
            <a:r>
              <a:rPr lang="nb-NO" sz="4000" dirty="0"/>
              <a:t> (1 min): Is </a:t>
            </a:r>
            <a:r>
              <a:rPr lang="nb-NO" sz="4000" dirty="0" err="1"/>
              <a:t>this</a:t>
            </a:r>
            <a:r>
              <a:rPr lang="nb-NO" sz="4000" dirty="0"/>
              <a:t> </a:t>
            </a:r>
            <a:r>
              <a:rPr lang="nb-NO" sz="4000" dirty="0" err="1"/>
              <a:t>flow</a:t>
            </a:r>
            <a:r>
              <a:rPr lang="nb-NO" sz="4000" dirty="0"/>
              <a:t> </a:t>
            </a:r>
            <a:r>
              <a:rPr lang="nb-NO" sz="4000" dirty="0" err="1"/>
              <a:t>laminar</a:t>
            </a:r>
            <a:r>
              <a:rPr lang="nb-NO" sz="4000" dirty="0"/>
              <a:t> or </a:t>
            </a:r>
            <a:br>
              <a:rPr lang="nb-NO" sz="4000" dirty="0"/>
            </a:br>
            <a:r>
              <a:rPr lang="nb-NO" sz="4000" dirty="0"/>
              <a:t>turbulent?</a:t>
            </a:r>
            <a:endParaRPr lang="en-US" sz="4000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824B8142-0C1E-CF42-9D48-2FE037A6A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84709" y="1225428"/>
            <a:ext cx="4445000" cy="1041400"/>
          </a:xfrm>
          <a:prstGeom prst="rect">
            <a:avLst/>
          </a:prstGeom>
        </p:spPr>
      </p:pic>
      <p:sp>
        <p:nvSpPr>
          <p:cNvPr id="13" name="Subtitle 6">
            <a:extLst>
              <a:ext uri="{FF2B5EF4-FFF2-40B4-BE49-F238E27FC236}">
                <a16:creationId xmlns:a16="http://schemas.microsoft.com/office/drawing/2014/main" id="{59400455-60C0-F24E-8F06-7C39870F3AB6}"/>
              </a:ext>
            </a:extLst>
          </p:cNvPr>
          <p:cNvSpPr txBox="1">
            <a:spLocks/>
          </p:cNvSpPr>
          <p:nvPr/>
        </p:nvSpPr>
        <p:spPr>
          <a:xfrm>
            <a:off x="8959080" y="589745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Turbulent flows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(fast, large scale, low viscosity)</a:t>
            </a:r>
          </a:p>
          <a:p>
            <a:pPr algn="ctr"/>
            <a:endParaRPr lang="en-US" sz="1600" dirty="0"/>
          </a:p>
        </p:txBody>
      </p:sp>
      <p:sp>
        <p:nvSpPr>
          <p:cNvPr id="18" name="Subtitle 6">
            <a:extLst>
              <a:ext uri="{FF2B5EF4-FFF2-40B4-BE49-F238E27FC236}">
                <a16:creationId xmlns:a16="http://schemas.microsoft.com/office/drawing/2014/main" id="{29E8156E-CA97-024A-BCBE-F91A0DEE9C73}"/>
              </a:ext>
            </a:extLst>
          </p:cNvPr>
          <p:cNvSpPr txBox="1">
            <a:spLocks/>
          </p:cNvSpPr>
          <p:nvPr/>
        </p:nvSpPr>
        <p:spPr>
          <a:xfrm>
            <a:off x="133220" y="589745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Laminar flows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(slow, small scale, high viscosity)</a:t>
            </a:r>
          </a:p>
          <a:p>
            <a:pPr algn="ctr"/>
            <a:endParaRPr lang="en-US" sz="16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F3B8441-A71F-264B-9B69-2B663E9C30BB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333012" y="6125764"/>
            <a:ext cx="5626068" cy="28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person, indoor, beverage&#10;&#10;Description automatically generated">
            <a:extLst>
              <a:ext uri="{FF2B5EF4-FFF2-40B4-BE49-F238E27FC236}">
                <a16:creationId xmlns:a16="http://schemas.microsoft.com/office/drawing/2014/main" id="{681919E9-60E3-124D-9420-9161BC70AF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509046" y="2348716"/>
            <a:ext cx="5274000" cy="35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414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Discuss</a:t>
            </a:r>
            <a:r>
              <a:rPr lang="nb-NO" sz="4000" dirty="0"/>
              <a:t> </a:t>
            </a:r>
            <a:r>
              <a:rPr lang="nb-NO" sz="4000" dirty="0" err="1"/>
              <a:t>with</a:t>
            </a:r>
            <a:r>
              <a:rPr lang="nb-NO" sz="4000" dirty="0"/>
              <a:t> partner (1 min): Is </a:t>
            </a:r>
            <a:r>
              <a:rPr lang="nb-NO" sz="4000" dirty="0" err="1"/>
              <a:t>this</a:t>
            </a:r>
            <a:r>
              <a:rPr lang="nb-NO" sz="4000" dirty="0"/>
              <a:t> </a:t>
            </a:r>
            <a:r>
              <a:rPr lang="nb-NO" sz="4000" dirty="0" err="1"/>
              <a:t>flow</a:t>
            </a:r>
            <a:r>
              <a:rPr lang="nb-NO" sz="4000" dirty="0"/>
              <a:t> </a:t>
            </a:r>
            <a:r>
              <a:rPr lang="nb-NO" sz="4000" dirty="0" err="1"/>
              <a:t>laminar</a:t>
            </a:r>
            <a:r>
              <a:rPr lang="nb-NO" sz="4000" dirty="0"/>
              <a:t> </a:t>
            </a:r>
            <a:br>
              <a:rPr lang="nb-NO" sz="4000" dirty="0"/>
            </a:br>
            <a:r>
              <a:rPr lang="nb-NO" sz="4000" dirty="0"/>
              <a:t>or turbulent?</a:t>
            </a:r>
            <a:endParaRPr lang="en-US" sz="4000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4" name="Picture 3" descr="Icon&#10;&#10;Description automatically generated with low confidence">
            <a:extLst>
              <a:ext uri="{FF2B5EF4-FFF2-40B4-BE49-F238E27FC236}">
                <a16:creationId xmlns:a16="http://schemas.microsoft.com/office/drawing/2014/main" id="{824B8142-0C1E-CF42-9D48-2FE037A6A2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084709" y="1225428"/>
            <a:ext cx="4445000" cy="1041400"/>
          </a:xfrm>
          <a:prstGeom prst="rect">
            <a:avLst/>
          </a:prstGeom>
        </p:spPr>
      </p:pic>
      <p:sp>
        <p:nvSpPr>
          <p:cNvPr id="13" name="Subtitle 6">
            <a:extLst>
              <a:ext uri="{FF2B5EF4-FFF2-40B4-BE49-F238E27FC236}">
                <a16:creationId xmlns:a16="http://schemas.microsoft.com/office/drawing/2014/main" id="{59400455-60C0-F24E-8F06-7C39870F3AB6}"/>
              </a:ext>
            </a:extLst>
          </p:cNvPr>
          <p:cNvSpPr txBox="1">
            <a:spLocks/>
          </p:cNvSpPr>
          <p:nvPr/>
        </p:nvSpPr>
        <p:spPr>
          <a:xfrm>
            <a:off x="8959080" y="589745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Turbulent flows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(fast, large scale, low viscosity)</a:t>
            </a:r>
          </a:p>
          <a:p>
            <a:pPr algn="ctr"/>
            <a:endParaRPr lang="en-US" sz="1600" dirty="0"/>
          </a:p>
        </p:txBody>
      </p:sp>
      <p:sp>
        <p:nvSpPr>
          <p:cNvPr id="18" name="Subtitle 6">
            <a:extLst>
              <a:ext uri="{FF2B5EF4-FFF2-40B4-BE49-F238E27FC236}">
                <a16:creationId xmlns:a16="http://schemas.microsoft.com/office/drawing/2014/main" id="{29E8156E-CA97-024A-BCBE-F91A0DEE9C73}"/>
              </a:ext>
            </a:extLst>
          </p:cNvPr>
          <p:cNvSpPr txBox="1">
            <a:spLocks/>
          </p:cNvSpPr>
          <p:nvPr/>
        </p:nvSpPr>
        <p:spPr>
          <a:xfrm>
            <a:off x="133220" y="589745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Laminar flows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(slow, small scale, high viscosity)</a:t>
            </a:r>
          </a:p>
          <a:p>
            <a:pPr algn="ctr"/>
            <a:endParaRPr lang="en-US" sz="1600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F3B8441-A71F-264B-9B69-2B663E9C30BB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333012" y="6125764"/>
            <a:ext cx="5626068" cy="28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picture containing person, indoor, beverage&#10;&#10;Description automatically generated">
            <a:extLst>
              <a:ext uri="{FF2B5EF4-FFF2-40B4-BE49-F238E27FC236}">
                <a16:creationId xmlns:a16="http://schemas.microsoft.com/office/drawing/2014/main" id="{681919E9-60E3-124D-9420-9161BC70AF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509046" y="2348716"/>
            <a:ext cx="5274000" cy="35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14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1320000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image from Wikipedia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121789C-3750-4947-8F76-BFD615ACC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000" y="1701000"/>
            <a:ext cx="9072000" cy="31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69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We</a:t>
            </a:r>
            <a:r>
              <a:rPr lang="nb-NO" sz="4000" dirty="0"/>
              <a:t> </a:t>
            </a:r>
            <a:r>
              <a:rPr lang="nb-NO" sz="4000" dirty="0" err="1"/>
              <a:t>use</a:t>
            </a:r>
            <a:r>
              <a:rPr lang="nb-NO" sz="4000" dirty="0"/>
              <a:t> </a:t>
            </a:r>
            <a:r>
              <a:rPr lang="nb-NO" sz="4000" dirty="0" err="1"/>
              <a:t>the</a:t>
            </a:r>
            <a:r>
              <a:rPr lang="nb-NO" sz="4000" dirty="0"/>
              <a:t> </a:t>
            </a:r>
            <a:r>
              <a:rPr lang="nb-NO" sz="4000" dirty="0" err="1"/>
              <a:t>value</a:t>
            </a:r>
            <a:r>
              <a:rPr lang="nb-NO" sz="4000" dirty="0"/>
              <a:t> </a:t>
            </a:r>
            <a:r>
              <a:rPr lang="nb-NO" sz="4000" dirty="0" err="1"/>
              <a:t>of</a:t>
            </a:r>
            <a:r>
              <a:rPr lang="nb-NO" sz="4000" dirty="0"/>
              <a:t> </a:t>
            </a:r>
            <a:r>
              <a:rPr lang="nb-NO" sz="4000" dirty="0" err="1"/>
              <a:t>the</a:t>
            </a:r>
            <a:r>
              <a:rPr lang="nb-NO" sz="4000" dirty="0"/>
              <a:t> Reynolds </a:t>
            </a:r>
            <a:r>
              <a:rPr lang="nb-NO" sz="4000" dirty="0" err="1"/>
              <a:t>number</a:t>
            </a:r>
            <a:r>
              <a:rPr lang="nb-NO" sz="4000" dirty="0"/>
              <a:t> (Re) </a:t>
            </a:r>
            <a:br>
              <a:rPr lang="nb-NO" sz="4000" dirty="0"/>
            </a:br>
            <a:r>
              <a:rPr lang="nb-NO" sz="4000" dirty="0"/>
              <a:t>to </a:t>
            </a:r>
            <a:r>
              <a:rPr lang="nb-NO" sz="4000" dirty="0" err="1"/>
              <a:t>predict</a:t>
            </a:r>
            <a:r>
              <a:rPr lang="nb-NO" sz="4000" dirty="0"/>
              <a:t> </a:t>
            </a:r>
            <a:r>
              <a:rPr lang="nb-NO" sz="4000" dirty="0" err="1"/>
              <a:t>whether</a:t>
            </a:r>
            <a:r>
              <a:rPr lang="nb-NO" sz="4000" dirty="0"/>
              <a:t> </a:t>
            </a:r>
            <a:r>
              <a:rPr lang="nb-NO" sz="4000" dirty="0" err="1"/>
              <a:t>flow</a:t>
            </a:r>
            <a:r>
              <a:rPr lang="nb-NO" sz="4000" dirty="0"/>
              <a:t> is </a:t>
            </a:r>
            <a:r>
              <a:rPr lang="nb-NO" sz="4000" dirty="0" err="1"/>
              <a:t>laminar</a:t>
            </a:r>
            <a:r>
              <a:rPr lang="nb-NO" sz="4000" dirty="0"/>
              <a:t> or turbulent</a:t>
            </a:r>
            <a:endParaRPr lang="en-US" sz="4000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784AF87-C72C-5744-9495-4E154D27C3E2}"/>
              </a:ext>
            </a:extLst>
          </p:cNvPr>
          <p:cNvGrpSpPr/>
          <p:nvPr/>
        </p:nvGrpSpPr>
        <p:grpSpPr>
          <a:xfrm>
            <a:off x="7084709" y="2455391"/>
            <a:ext cx="4417946" cy="3133609"/>
            <a:chOff x="7084709" y="2455391"/>
            <a:chExt cx="4938726" cy="3292484"/>
          </a:xfrm>
        </p:grpSpPr>
        <p:pic>
          <p:nvPicPr>
            <p:cNvPr id="6" name="Picture 5" descr="A picture containing person, indoor, beverage&#10;&#10;Description automatically generated">
              <a:extLst>
                <a:ext uri="{FF2B5EF4-FFF2-40B4-BE49-F238E27FC236}">
                  <a16:creationId xmlns:a16="http://schemas.microsoft.com/office/drawing/2014/main" id="{681919E9-60E3-124D-9420-9161BC70AF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tretch>
              <a:fillRect/>
            </a:stretch>
          </p:blipFill>
          <p:spPr>
            <a:xfrm>
              <a:off x="7084709" y="2455391"/>
              <a:ext cx="4938726" cy="3292484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5D66619-AC11-1D4A-9103-BE554029F13A}"/>
                </a:ext>
              </a:extLst>
            </p:cNvPr>
            <p:cNvCxnSpPr/>
            <p:nvPr/>
          </p:nvCxnSpPr>
          <p:spPr>
            <a:xfrm>
              <a:off x="10056000" y="3789000"/>
              <a:ext cx="0" cy="50400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BB71445-0237-E34C-A6E8-3B66CD679E5C}"/>
                    </a:ext>
                  </a:extLst>
                </p:cNvPr>
                <p:cNvSpPr txBox="1"/>
                <p:nvPr/>
              </p:nvSpPr>
              <p:spPr>
                <a:xfrm>
                  <a:off x="10272000" y="3902500"/>
                  <a:ext cx="1310102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𝑣𝑒𝑙𝑜𝑐𝑖𝑡𝑦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BB71445-0237-E34C-A6E8-3B66CD679E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2000" y="3902500"/>
                  <a:ext cx="1310102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6452" t="-4545" r="-15054" b="-5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874505F-E16C-344B-8F60-FEB900253360}"/>
                </a:ext>
              </a:extLst>
            </p:cNvPr>
            <p:cNvCxnSpPr/>
            <p:nvPr/>
          </p:nvCxnSpPr>
          <p:spPr>
            <a:xfrm>
              <a:off x="8959080" y="4509000"/>
              <a:ext cx="44892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29C564DC-EDA0-FA4D-9197-D19ECE393DF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00200" y="4529127"/>
              <a:ext cx="571800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7A0676D-4FE9-0441-BB5E-B58BF8C78305}"/>
                    </a:ext>
                  </a:extLst>
                </p:cNvPr>
                <p:cNvSpPr txBox="1"/>
                <p:nvPr/>
              </p:nvSpPr>
              <p:spPr>
                <a:xfrm>
                  <a:off x="8984718" y="4695480"/>
                  <a:ext cx="1070871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𝑙𝑒𝑛𝑔𝑡h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C7A0676D-4FE9-0441-BB5E-B58BF8C7830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84718" y="4695480"/>
                  <a:ext cx="1070871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9091" t="-4545" r="-15584" b="-454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DFEF745D-0186-304F-901D-0639A02E16A1}"/>
                </a:ext>
              </a:extLst>
            </p:cNvPr>
            <p:cNvCxnSpPr>
              <a:cxnSpLocks/>
            </p:cNvCxnSpPr>
            <p:nvPr/>
          </p:nvCxnSpPr>
          <p:spPr>
            <a:xfrm>
              <a:off x="8688028" y="3365090"/>
              <a:ext cx="868200" cy="611999"/>
            </a:xfrm>
            <a:prstGeom prst="straightConnector1">
              <a:avLst/>
            </a:prstGeom>
            <a:ln w="19050"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2D68B5-756E-ED4B-B5E5-1E5AE1475FAC}"/>
                    </a:ext>
                  </a:extLst>
                </p:cNvPr>
                <p:cNvSpPr txBox="1"/>
                <p:nvPr/>
              </p:nvSpPr>
              <p:spPr>
                <a:xfrm>
                  <a:off x="7507192" y="3182778"/>
                  <a:ext cx="1420381" cy="51741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𝑑𝑒𝑛𝑠𝑖𝑡𝑦</m:t>
                            </m:r>
                          </m:e>
                        </m:d>
                      </m:oMath>
                    </m:oMathPara>
                  </a14:m>
                  <a:endParaRPr lang="en-US" sz="1600" b="0" dirty="0"/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𝑣𝑖𝑠𝑐𝑜𝑠𝑖𝑡𝑦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092D68B5-756E-ED4B-B5E5-1E5AE1475F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07192" y="3182778"/>
                  <a:ext cx="1420381" cy="517410"/>
                </a:xfrm>
                <a:prstGeom prst="rect">
                  <a:avLst/>
                </a:prstGeom>
                <a:blipFill>
                  <a:blip r:embed="rId8"/>
                  <a:stretch>
                    <a:fillRect l="-4950" r="-4950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E2DCCF-DADA-0C41-87DD-CA1BBE0740B0}"/>
                  </a:ext>
                </a:extLst>
              </p:cNvPr>
              <p:cNvSpPr txBox="1"/>
              <p:nvPr/>
            </p:nvSpPr>
            <p:spPr>
              <a:xfrm>
                <a:off x="583990" y="2950107"/>
                <a:ext cx="5137047" cy="307777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𝑖𝑛𝑒𝑟𝑡𝑖𝑎𝑙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𝑓𝑜𝑟𝑐𝑒𝑠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𝑑𝑒𝑛𝑠𝑖𝑡𝑦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𝑣𝑒𝑙𝑜𝑐𝑖𝑡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0E2DCCF-DADA-0C41-87DD-CA1BBE0740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90" y="2950107"/>
                <a:ext cx="5137047" cy="307777"/>
              </a:xfrm>
              <a:prstGeom prst="rect">
                <a:avLst/>
              </a:prstGeom>
              <a:blipFill>
                <a:blip r:embed="rId9"/>
                <a:stretch>
                  <a:fillRect l="-493" t="-3846" b="-34615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D0E400-34DB-B24F-B6AA-1398D1AC14A7}"/>
                  </a:ext>
                </a:extLst>
              </p:cNvPr>
              <p:cNvSpPr txBox="1"/>
              <p:nvPr/>
            </p:nvSpPr>
            <p:spPr>
              <a:xfrm>
                <a:off x="689345" y="4293000"/>
                <a:ext cx="2966902" cy="766877"/>
              </a:xfrm>
              <a:prstGeom prst="rect">
                <a:avLst/>
              </a:prstGeom>
              <a:noFill/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𝑖𝑛𝑒𝑟𝑡𝑖𝑎𝑙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𝑓𝑜𝑟𝑐𝑒𝑠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𝑣𝑖𝑠𝑐𝑜𝑢𝑠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𝑓𝑜𝑟𝑐𝑒𝑠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8D0E400-34DB-B24F-B6AA-1398D1AC14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345" y="4293000"/>
                <a:ext cx="2966902" cy="766877"/>
              </a:xfrm>
              <a:prstGeom prst="rect">
                <a:avLst/>
              </a:prstGeom>
              <a:blipFill>
                <a:blip r:embed="rId10"/>
                <a:stretch>
                  <a:fillRect l="-1271" t="-4839" r="-2542" b="-19355"/>
                </a:stretch>
              </a:blip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489589-11CF-904A-8DCF-089B66CB3936}"/>
              </a:ext>
            </a:extLst>
          </p:cNvPr>
          <p:cNvSpPr txBox="1"/>
          <p:nvPr/>
        </p:nvSpPr>
        <p:spPr>
          <a:xfrm>
            <a:off x="5069892" y="6550223"/>
            <a:ext cx="35807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Inertial forces = </a:t>
            </a:r>
            <a:r>
              <a:rPr lang="en-US" sz="1400" dirty="0" err="1"/>
              <a:t>treghetskrefter</a:t>
            </a:r>
            <a:endParaRPr lang="en-US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2FBBDF-BD00-484D-9DD6-2E6AAA66A015}"/>
                  </a:ext>
                </a:extLst>
              </p:cNvPr>
              <p:cNvSpPr txBox="1"/>
              <p:nvPr/>
            </p:nvSpPr>
            <p:spPr>
              <a:xfrm>
                <a:off x="583990" y="3641489"/>
                <a:ext cx="6118149" cy="307777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𝑣𝑖𝑠𝑐𝑜𝑢𝑠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𝑓𝑜𝑟𝑐𝑒𝑠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𝑣𝑖𝑠𝑐𝑜𝑠𝑖𝑡𝑦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𝑣𝑒𝑙𝑜𝑐𝑖𝑡𝑦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𝑙𝑒𝑛𝑔𝑡h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62FBBDF-BD00-484D-9DD6-2E6AAA66A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990" y="3641489"/>
                <a:ext cx="6118149" cy="307777"/>
              </a:xfrm>
              <a:prstGeom prst="rect">
                <a:avLst/>
              </a:prstGeom>
              <a:blipFill>
                <a:blip r:embed="rId11"/>
                <a:stretch>
                  <a:fillRect l="-207" t="-3846" r="-207" b="-34615"/>
                </a:stretch>
              </a:blipFill>
              <a:ln>
                <a:solidFill>
                  <a:schemeClr val="bg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3AF5D91-C893-2442-9EE7-1DBF8FBFF860}"/>
                  </a:ext>
                </a:extLst>
              </p:cNvPr>
              <p:cNvSpPr txBox="1"/>
              <p:nvPr/>
            </p:nvSpPr>
            <p:spPr>
              <a:xfrm>
                <a:off x="670372" y="5424949"/>
                <a:ext cx="5785879" cy="836768"/>
              </a:xfrm>
              <a:prstGeom prst="rect">
                <a:avLst/>
              </a:prstGeom>
              <a:noFill/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𝑑𝑒𝑛𝑠𝑖𝑡𝑦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×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𝑙𝑒𝑛𝑔𝑡h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×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𝑣𝑒𝑙𝑜𝑐𝑖𝑡𝑦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𝑣𝑖𝑠𝑐𝑜𝑠𝑖𝑡𝑦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𝑈𝑙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3AF5D91-C893-2442-9EE7-1DBF8FBFF8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72" y="5424949"/>
                <a:ext cx="5785879" cy="836768"/>
              </a:xfrm>
              <a:prstGeom prst="rect">
                <a:avLst/>
              </a:prstGeom>
              <a:blipFill>
                <a:blip r:embed="rId12"/>
                <a:stretch>
                  <a:fillRect l="-656" t="-7353" r="-1094" b="-4412"/>
                </a:stretch>
              </a:blipFill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 descr="Icon&#10;&#10;Description automatically generated with low confidence">
            <a:extLst>
              <a:ext uri="{FF2B5EF4-FFF2-40B4-BE49-F238E27FC236}">
                <a16:creationId xmlns:a16="http://schemas.microsoft.com/office/drawing/2014/main" id="{DA87377B-11FD-3C42-86B4-180AB693B4EE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837473B0-CC2E-450A-ABE3-18F120FF3D39}">
                <a1611:picAttrSrcUrl xmlns:a1611="http://schemas.microsoft.com/office/drawing/2016/11/main" r:id="rId14"/>
              </a:ext>
            </a:extLst>
          </a:blip>
          <a:srcRect r="50000" b="18047"/>
          <a:stretch/>
        </p:blipFill>
        <p:spPr>
          <a:xfrm>
            <a:off x="8346105" y="5783802"/>
            <a:ext cx="2222500" cy="8534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690481-2E8C-1B43-A276-93CF8DBA1436}"/>
                  </a:ext>
                </a:extLst>
              </p:cNvPr>
              <p:cNvSpPr txBox="1"/>
              <p:nvPr/>
            </p:nvSpPr>
            <p:spPr>
              <a:xfrm>
                <a:off x="10704675" y="6021000"/>
                <a:ext cx="123123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𝑁𝑠</m:t>
                      </m:r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8690481-2E8C-1B43-A276-93CF8DBA1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4675" y="6021000"/>
                <a:ext cx="1231234" cy="276999"/>
              </a:xfrm>
              <a:prstGeom prst="rect">
                <a:avLst/>
              </a:prstGeom>
              <a:blipFill>
                <a:blip r:embed="rId15"/>
                <a:stretch>
                  <a:fillRect l="-3061" r="-1020" b="-40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ight Brace 11">
            <a:extLst>
              <a:ext uri="{FF2B5EF4-FFF2-40B4-BE49-F238E27FC236}">
                <a16:creationId xmlns:a16="http://schemas.microsoft.com/office/drawing/2014/main" id="{BE6131A6-16A8-954D-8E8D-C8A07D965908}"/>
              </a:ext>
            </a:extLst>
          </p:cNvPr>
          <p:cNvSpPr/>
          <p:nvPr/>
        </p:nvSpPr>
        <p:spPr>
          <a:xfrm rot="5400000">
            <a:off x="6249322" y="3863200"/>
            <a:ext cx="144000" cy="4606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9E10283-593E-6247-9B8C-EA29499D372E}"/>
                  </a:ext>
                </a:extLst>
              </p:cNvPr>
              <p:cNvSpPr txBox="1"/>
              <p:nvPr/>
            </p:nvSpPr>
            <p:spPr>
              <a:xfrm>
                <a:off x="6227698" y="4160767"/>
                <a:ext cx="23262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9E10283-593E-6247-9B8C-EA29499D37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7698" y="4160767"/>
                <a:ext cx="232628" cy="369332"/>
              </a:xfrm>
              <a:prstGeom prst="rect">
                <a:avLst/>
              </a:prstGeom>
              <a:blipFill>
                <a:blip r:embed="rId16"/>
                <a:stretch>
                  <a:fillRect l="-10526" r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014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Flows</a:t>
            </a:r>
            <a:r>
              <a:rPr lang="nb-NO" sz="4000" dirty="0"/>
              <a:t> span over a </a:t>
            </a:r>
            <a:r>
              <a:rPr lang="nb-NO" sz="4000" dirty="0" err="1"/>
              <a:t>wide</a:t>
            </a:r>
            <a:r>
              <a:rPr lang="nb-NO" sz="4000" dirty="0"/>
              <a:t> range </a:t>
            </a:r>
            <a:r>
              <a:rPr lang="nb-NO" sz="4000" dirty="0" err="1"/>
              <a:t>of</a:t>
            </a:r>
            <a:r>
              <a:rPr lang="nb-NO" sz="4000" dirty="0"/>
              <a:t> </a:t>
            </a:r>
            <a:br>
              <a:rPr lang="nb-NO" sz="4000" dirty="0"/>
            </a:br>
            <a:r>
              <a:rPr lang="nb-NO" sz="4000" dirty="0"/>
              <a:t>Reynolds </a:t>
            </a:r>
            <a:r>
              <a:rPr lang="nb-NO" sz="4000" dirty="0" err="1"/>
              <a:t>numbers</a:t>
            </a:r>
            <a:endParaRPr lang="en-US" sz="4000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18" name="Picture 17" descr="A picture containing cup, indoor, coffee, food&#10;&#10;Description automatically generated">
            <a:extLst>
              <a:ext uri="{FF2B5EF4-FFF2-40B4-BE49-F238E27FC236}">
                <a16:creationId xmlns:a16="http://schemas.microsoft.com/office/drawing/2014/main" id="{76343294-87FF-224E-B502-88F7692BE0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058541" y="2034963"/>
            <a:ext cx="2200120" cy="1650090"/>
          </a:xfrm>
          <a:prstGeom prst="rect">
            <a:avLst/>
          </a:prstGeom>
        </p:spPr>
      </p:pic>
      <p:pic>
        <p:nvPicPr>
          <p:cNvPr id="25" name="Picture 24" descr="A picture containing chart&#10;&#10;Description automatically generated">
            <a:extLst>
              <a:ext uri="{FF2B5EF4-FFF2-40B4-BE49-F238E27FC236}">
                <a16:creationId xmlns:a16="http://schemas.microsoft.com/office/drawing/2014/main" id="{B77B6A5A-3D6E-A044-A722-A9E2D1C4B4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8832000" y="4102431"/>
            <a:ext cx="2705258" cy="1734163"/>
          </a:xfrm>
          <a:prstGeom prst="rect">
            <a:avLst/>
          </a:prstGeom>
        </p:spPr>
      </p:pic>
      <p:sp>
        <p:nvSpPr>
          <p:cNvPr id="26" name="Subtitle 6">
            <a:extLst>
              <a:ext uri="{FF2B5EF4-FFF2-40B4-BE49-F238E27FC236}">
                <a16:creationId xmlns:a16="http://schemas.microsoft.com/office/drawing/2014/main" id="{1AA77228-710B-EF4E-93EE-45A23BBB7696}"/>
              </a:ext>
            </a:extLst>
          </p:cNvPr>
          <p:cNvSpPr txBox="1">
            <a:spLocks/>
          </p:cNvSpPr>
          <p:nvPr/>
        </p:nvSpPr>
        <p:spPr>
          <a:xfrm>
            <a:off x="8959080" y="5897453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Re ~ 10</a:t>
            </a:r>
            <a:r>
              <a:rPr lang="en-US" b="1" baseline="30000" dirty="0">
                <a:solidFill>
                  <a:srgbClr val="009D7F"/>
                </a:solidFill>
              </a:rPr>
              <a:t>5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(fast, large scale, low viscosity)</a:t>
            </a:r>
          </a:p>
          <a:p>
            <a:pPr algn="ctr"/>
            <a:endParaRPr lang="en-US" sz="1600" dirty="0"/>
          </a:p>
        </p:txBody>
      </p:sp>
      <p:pic>
        <p:nvPicPr>
          <p:cNvPr id="27" name="Picture 8" descr="La Palma volcano: Spectacular new lava flows erupt from Cumbre Vieja |  Evening Standard">
            <a:extLst>
              <a:ext uri="{FF2B5EF4-FFF2-40B4-BE49-F238E27FC236}">
                <a16:creationId xmlns:a16="http://schemas.microsoft.com/office/drawing/2014/main" id="{5C773575-C602-5946-A220-47CAEE45E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580" y="4042196"/>
            <a:ext cx="2486932" cy="172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Subtitle 6">
            <a:extLst>
              <a:ext uri="{FF2B5EF4-FFF2-40B4-BE49-F238E27FC236}">
                <a16:creationId xmlns:a16="http://schemas.microsoft.com/office/drawing/2014/main" id="{2FD9B0F3-10AD-2F41-812A-CC2F425364DA}"/>
              </a:ext>
            </a:extLst>
          </p:cNvPr>
          <p:cNvSpPr txBox="1">
            <a:spLocks/>
          </p:cNvSpPr>
          <p:nvPr/>
        </p:nvSpPr>
        <p:spPr>
          <a:xfrm>
            <a:off x="133220" y="589745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Re ~ 10</a:t>
            </a:r>
            <a:r>
              <a:rPr lang="en-US" b="1" baseline="30000" dirty="0">
                <a:solidFill>
                  <a:srgbClr val="009D7F"/>
                </a:solidFill>
              </a:rPr>
              <a:t>-1</a:t>
            </a:r>
            <a:endParaRPr lang="en-US" b="1" dirty="0">
              <a:solidFill>
                <a:srgbClr val="009D7F"/>
              </a:solidFill>
            </a:endParaRP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(slow, small scale, high viscosity)</a:t>
            </a:r>
          </a:p>
          <a:p>
            <a:pPr algn="ctr"/>
            <a:endParaRPr lang="en-US" sz="1600" dirty="0"/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CB69407-21BE-8D42-8E60-3F445A625777}"/>
              </a:ext>
            </a:extLst>
          </p:cNvPr>
          <p:cNvCxnSpPr>
            <a:cxnSpLocks/>
            <a:endCxn id="26" idx="1"/>
          </p:cNvCxnSpPr>
          <p:nvPr/>
        </p:nvCxnSpPr>
        <p:spPr>
          <a:xfrm>
            <a:off x="3333012" y="6125764"/>
            <a:ext cx="5626068" cy="289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10" descr="Surface tension allows a water strider to &amp;quot;walk on water&amp;quot; | U.S. Geological  Survey">
            <a:extLst>
              <a:ext uri="{FF2B5EF4-FFF2-40B4-BE49-F238E27FC236}">
                <a16:creationId xmlns:a16="http://schemas.microsoft.com/office/drawing/2014/main" id="{24E18A9B-C89F-554A-A8F8-A1FE2AEB7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60" y="3795004"/>
            <a:ext cx="2383209" cy="1964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Q&amp;amp;A: How ARPA is Impacting Water Infrastructure - National League of Cities">
            <a:extLst>
              <a:ext uri="{FF2B5EF4-FFF2-40B4-BE49-F238E27FC236}">
                <a16:creationId xmlns:a16="http://schemas.microsoft.com/office/drawing/2014/main" id="{1F0340F3-8A32-DF4B-95E1-3D5384A150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48"/>
          <a:stretch/>
        </p:blipFill>
        <p:spPr bwMode="auto">
          <a:xfrm>
            <a:off x="9181955" y="2331088"/>
            <a:ext cx="2585624" cy="160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A picture containing plate, table, food, coffee&#10;&#10;Description automatically generated">
            <a:extLst>
              <a:ext uri="{FF2B5EF4-FFF2-40B4-BE49-F238E27FC236}">
                <a16:creationId xmlns:a16="http://schemas.microsoft.com/office/drawing/2014/main" id="{0BB12823-F473-C74E-88A7-67AC4961DEA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rcRect l="5517" r="10100"/>
          <a:stretch/>
        </p:blipFill>
        <p:spPr>
          <a:xfrm>
            <a:off x="1272000" y="2052811"/>
            <a:ext cx="2636066" cy="163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9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Properties </a:t>
            </a:r>
            <a:r>
              <a:rPr lang="nb-NO" sz="4000" dirty="0" err="1"/>
              <a:t>of</a:t>
            </a:r>
            <a:r>
              <a:rPr lang="nb-NO" sz="4000" dirty="0"/>
              <a:t> fluids: </a:t>
            </a:r>
            <a:r>
              <a:rPr lang="nb-NO" sz="4000" dirty="0" err="1"/>
              <a:t>viscosity</a:t>
            </a:r>
            <a:br>
              <a:rPr lang="nb-NO" dirty="0"/>
            </a:br>
            <a:r>
              <a:rPr lang="nb-NO" dirty="0" err="1"/>
              <a:t>Viscosity</a:t>
            </a:r>
            <a:r>
              <a:rPr lang="nb-NO" dirty="0"/>
              <a:t> is a </a:t>
            </a:r>
            <a:r>
              <a:rPr lang="nb-NO" dirty="0" err="1"/>
              <a:t>measure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internal</a:t>
            </a:r>
            <a:r>
              <a:rPr lang="nb-NO" dirty="0"/>
              <a:t> </a:t>
            </a:r>
            <a:r>
              <a:rPr lang="nb-NO" dirty="0" err="1"/>
              <a:t>friction</a:t>
            </a:r>
            <a:r>
              <a:rPr lang="nb-NO" dirty="0"/>
              <a:t> </a:t>
            </a:r>
            <a:r>
              <a:rPr lang="nb-NO" dirty="0" err="1"/>
              <a:t>within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fluid</a:t>
            </a:r>
            <a:br>
              <a:rPr lang="nb-NO" dirty="0"/>
            </a:br>
            <a:r>
              <a:rPr lang="nb-NO" dirty="0" err="1"/>
              <a:t>Viscosity</a:t>
            </a:r>
            <a:r>
              <a:rPr lang="nb-NO" dirty="0"/>
              <a:t> is </a:t>
            </a:r>
            <a:r>
              <a:rPr lang="nb-NO" dirty="0" err="1"/>
              <a:t>the</a:t>
            </a:r>
            <a:r>
              <a:rPr lang="nb-NO" dirty="0"/>
              <a:t> ratio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shear</a:t>
            </a:r>
            <a:r>
              <a:rPr lang="nb-NO" dirty="0"/>
              <a:t> stress to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velocity</a:t>
            </a:r>
            <a:r>
              <a:rPr lang="nb-NO" dirty="0"/>
              <a:t> gradient</a:t>
            </a:r>
            <a:endParaRPr lang="en-US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1AA77228-710B-EF4E-93EE-45A23BBB7696}"/>
              </a:ext>
            </a:extLst>
          </p:cNvPr>
          <p:cNvSpPr txBox="1">
            <a:spLocks/>
          </p:cNvSpPr>
          <p:nvPr/>
        </p:nvSpPr>
        <p:spPr>
          <a:xfrm>
            <a:off x="8262070" y="555979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How to measure viscosity</a:t>
            </a:r>
          </a:p>
          <a:p>
            <a:pPr algn="ctr"/>
            <a:endParaRPr lang="en-US" sz="1600" dirty="0"/>
          </a:p>
        </p:txBody>
      </p:sp>
      <p:sp>
        <p:nvSpPr>
          <p:cNvPr id="28" name="Subtitle 6">
            <a:extLst>
              <a:ext uri="{FF2B5EF4-FFF2-40B4-BE49-F238E27FC236}">
                <a16:creationId xmlns:a16="http://schemas.microsoft.com/office/drawing/2014/main" id="{2FD9B0F3-10AD-2F41-812A-CC2F425364DA}"/>
              </a:ext>
            </a:extLst>
          </p:cNvPr>
          <p:cNvSpPr txBox="1">
            <a:spLocks/>
          </p:cNvSpPr>
          <p:nvPr/>
        </p:nvSpPr>
        <p:spPr>
          <a:xfrm>
            <a:off x="264000" y="555243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Viscosity</a:t>
            </a:r>
          </a:p>
          <a:p>
            <a:pPr algn="ctr"/>
            <a:r>
              <a:rPr lang="en-US" sz="1600" b="1" dirty="0">
                <a:solidFill>
                  <a:srgbClr val="009D7F"/>
                </a:solidFill>
              </a:rPr>
              <a:t>(measure of internal friction in fluid)</a:t>
            </a:r>
          </a:p>
          <a:p>
            <a:pPr algn="ctr"/>
            <a:endParaRPr lang="en-US" sz="1600" dirty="0"/>
          </a:p>
        </p:txBody>
      </p:sp>
      <p:sp>
        <p:nvSpPr>
          <p:cNvPr id="14" name="Subtitle 6">
            <a:extLst>
              <a:ext uri="{FF2B5EF4-FFF2-40B4-BE49-F238E27FC236}">
                <a16:creationId xmlns:a16="http://schemas.microsoft.com/office/drawing/2014/main" id="{B16096B1-86AF-A840-BFCC-D25B4C96B223}"/>
              </a:ext>
            </a:extLst>
          </p:cNvPr>
          <p:cNvSpPr txBox="1">
            <a:spLocks/>
          </p:cNvSpPr>
          <p:nvPr/>
        </p:nvSpPr>
        <p:spPr>
          <a:xfrm>
            <a:off x="4686561" y="5564378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Mathematical </a:t>
            </a:r>
          </a:p>
          <a:p>
            <a:pPr algn="ctr"/>
            <a:r>
              <a:rPr lang="en-US" b="1" dirty="0">
                <a:solidFill>
                  <a:srgbClr val="009D7F"/>
                </a:solidFill>
              </a:rPr>
              <a:t>definition</a:t>
            </a:r>
          </a:p>
          <a:p>
            <a:pPr algn="ctr"/>
            <a:endParaRPr lang="en-US" sz="1600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0D46B878-E94F-1A41-AD73-3CADBF2996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2620772" y="2979025"/>
            <a:ext cx="9425113" cy="257330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FE403F1-62F3-2C4C-972D-84625D2BE227}"/>
              </a:ext>
            </a:extLst>
          </p:cNvPr>
          <p:cNvSpPr/>
          <p:nvPr/>
        </p:nvSpPr>
        <p:spPr>
          <a:xfrm>
            <a:off x="4852692" y="2899591"/>
            <a:ext cx="2448000" cy="2565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7539A0-8834-CE4C-A129-74B9F38C4E36}"/>
                  </a:ext>
                </a:extLst>
              </p:cNvPr>
              <p:cNvSpPr txBox="1"/>
              <p:nvPr/>
            </p:nvSpPr>
            <p:spPr>
              <a:xfrm>
                <a:off x="5554512" y="3141998"/>
                <a:ext cx="1249829" cy="765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7539A0-8834-CE4C-A129-74B9F38C4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12" y="3141998"/>
                <a:ext cx="1249829" cy="765402"/>
              </a:xfrm>
              <a:prstGeom prst="rect">
                <a:avLst/>
              </a:prstGeom>
              <a:blipFill>
                <a:blip r:embed="rId6"/>
                <a:stretch>
                  <a:fillRect l="-2020" t="-1639" r="-6061"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5D4675-6087-D24A-8BE9-D4D794DCB150}"/>
                  </a:ext>
                </a:extLst>
              </p:cNvPr>
              <p:cNvSpPr txBox="1"/>
              <p:nvPr/>
            </p:nvSpPr>
            <p:spPr>
              <a:xfrm>
                <a:off x="5554512" y="4218885"/>
                <a:ext cx="1860125" cy="8376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𝜏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D5D4675-6087-D24A-8BE9-D4D794DCB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512" y="4218885"/>
                <a:ext cx="1860125" cy="837602"/>
              </a:xfrm>
              <a:prstGeom prst="rect">
                <a:avLst/>
              </a:prstGeom>
              <a:blipFill>
                <a:blip r:embed="rId7"/>
                <a:stretch>
                  <a:fillRect l="-3401" r="-68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47D7CED-6A20-F148-9D37-C7FDB36BB3F2}"/>
              </a:ext>
            </a:extLst>
          </p:cNvPr>
          <p:cNvCxnSpPr/>
          <p:nvPr/>
        </p:nvCxnSpPr>
        <p:spPr>
          <a:xfrm>
            <a:off x="8262070" y="5056487"/>
            <a:ext cx="3305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D4310AF-7F1B-4E40-B0C3-3B580F2551EB}"/>
              </a:ext>
            </a:extLst>
          </p:cNvPr>
          <p:cNvCxnSpPr/>
          <p:nvPr/>
        </p:nvCxnSpPr>
        <p:spPr>
          <a:xfrm>
            <a:off x="8262070" y="3645000"/>
            <a:ext cx="3305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89549EA-11C0-5840-A064-B66044EF2A27}"/>
              </a:ext>
            </a:extLst>
          </p:cNvPr>
          <p:cNvCxnSpPr/>
          <p:nvPr/>
        </p:nvCxnSpPr>
        <p:spPr>
          <a:xfrm>
            <a:off x="8262070" y="3592339"/>
            <a:ext cx="33059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3F592D-71ED-AD49-90B2-B46BA4FA4BF2}"/>
              </a:ext>
            </a:extLst>
          </p:cNvPr>
          <p:cNvCxnSpPr/>
          <p:nvPr/>
        </p:nvCxnSpPr>
        <p:spPr>
          <a:xfrm>
            <a:off x="8616000" y="3645000"/>
            <a:ext cx="0" cy="1411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715A620-6E34-1B42-B55A-24E722F11AA7}"/>
              </a:ext>
            </a:extLst>
          </p:cNvPr>
          <p:cNvCxnSpPr>
            <a:cxnSpLocks/>
          </p:cNvCxnSpPr>
          <p:nvPr/>
        </p:nvCxnSpPr>
        <p:spPr>
          <a:xfrm flipH="1">
            <a:off x="8616000" y="3645000"/>
            <a:ext cx="1152000" cy="1411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0511570-C75B-E54B-B9EC-F828C8087077}"/>
              </a:ext>
            </a:extLst>
          </p:cNvPr>
          <p:cNvCxnSpPr/>
          <p:nvPr/>
        </p:nvCxnSpPr>
        <p:spPr>
          <a:xfrm>
            <a:off x="8616000" y="3907400"/>
            <a:ext cx="93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B7CE895-EFF0-1447-8C84-FBF42CB1D901}"/>
              </a:ext>
            </a:extLst>
          </p:cNvPr>
          <p:cNvCxnSpPr>
            <a:cxnSpLocks/>
          </p:cNvCxnSpPr>
          <p:nvPr/>
        </p:nvCxnSpPr>
        <p:spPr>
          <a:xfrm>
            <a:off x="8616000" y="4218885"/>
            <a:ext cx="648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7254A13-C052-EA49-9AE9-3F61DCCAB46B}"/>
              </a:ext>
            </a:extLst>
          </p:cNvPr>
          <p:cNvCxnSpPr>
            <a:cxnSpLocks/>
          </p:cNvCxnSpPr>
          <p:nvPr/>
        </p:nvCxnSpPr>
        <p:spPr>
          <a:xfrm>
            <a:off x="8616000" y="4581000"/>
            <a:ext cx="36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E7FBF82-80D2-934C-B33F-5D5C3F2EFB6C}"/>
                  </a:ext>
                </a:extLst>
              </p:cNvPr>
              <p:cNvSpPr txBox="1"/>
              <p:nvPr/>
            </p:nvSpPr>
            <p:spPr>
              <a:xfrm>
                <a:off x="9574868" y="4047240"/>
                <a:ext cx="474104" cy="76540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E7FBF82-80D2-934C-B33F-5D5C3F2EF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4868" y="4047240"/>
                <a:ext cx="474104" cy="765402"/>
              </a:xfrm>
              <a:prstGeom prst="rect">
                <a:avLst/>
              </a:prstGeom>
              <a:blipFill>
                <a:blip r:embed="rId8"/>
                <a:stretch>
                  <a:fillRect l="-18421" r="-13158" b="-180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Box 30">
            <a:extLst>
              <a:ext uri="{FF2B5EF4-FFF2-40B4-BE49-F238E27FC236}">
                <a16:creationId xmlns:a16="http://schemas.microsoft.com/office/drawing/2014/main" id="{0A54A5C7-66DA-5A4E-94FC-58F125CF6F80}"/>
              </a:ext>
            </a:extLst>
          </p:cNvPr>
          <p:cNvSpPr txBox="1"/>
          <p:nvPr/>
        </p:nvSpPr>
        <p:spPr>
          <a:xfrm>
            <a:off x="8605942" y="3148191"/>
            <a:ext cx="1172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Impose U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89741CF-0923-6446-AB1C-7DDA529B551A}"/>
              </a:ext>
            </a:extLst>
          </p:cNvPr>
          <p:cNvCxnSpPr>
            <a:cxnSpLocks/>
          </p:cNvCxnSpPr>
          <p:nvPr/>
        </p:nvCxnSpPr>
        <p:spPr>
          <a:xfrm>
            <a:off x="8573489" y="3573000"/>
            <a:ext cx="119451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879D142-8399-3741-A2FE-380C41814359}"/>
                  </a:ext>
                </a:extLst>
              </p:cNvPr>
              <p:cNvSpPr txBox="1"/>
              <p:nvPr/>
            </p:nvSpPr>
            <p:spPr>
              <a:xfrm>
                <a:off x="10318686" y="3181599"/>
                <a:ext cx="13085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Measure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C879D142-8399-3741-A2FE-380C418143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8686" y="3181599"/>
                <a:ext cx="1308500" cy="369332"/>
              </a:xfrm>
              <a:prstGeom prst="rect">
                <a:avLst/>
              </a:prstGeom>
              <a:blipFill>
                <a:blip r:embed="rId9"/>
                <a:stretch>
                  <a:fillRect l="-3846" t="-6667" r="-962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58B34E9-9E91-6F45-A14C-3AE11D114849}"/>
                  </a:ext>
                </a:extLst>
              </p:cNvPr>
              <p:cNvSpPr txBox="1"/>
              <p:nvPr/>
            </p:nvSpPr>
            <p:spPr>
              <a:xfrm>
                <a:off x="5334777" y="6389989"/>
                <a:ext cx="2299594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Pa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58B34E9-9E91-6F45-A14C-3AE11D114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777" y="6389989"/>
                <a:ext cx="2299594" cy="369332"/>
              </a:xfrm>
              <a:prstGeom prst="rect">
                <a:avLst/>
              </a:prstGeom>
              <a:blipFill>
                <a:blip r:embed="rId10"/>
                <a:stretch>
                  <a:fillRect b="-100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9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Properties </a:t>
            </a:r>
            <a:r>
              <a:rPr lang="nb-NO" sz="4000" dirty="0" err="1"/>
              <a:t>of</a:t>
            </a:r>
            <a:r>
              <a:rPr lang="nb-NO" sz="4000" dirty="0"/>
              <a:t> fluids: linear </a:t>
            </a:r>
            <a:r>
              <a:rPr lang="nb-NO" sz="4000" dirty="0" err="1"/>
              <a:t>viscosity</a:t>
            </a:r>
            <a:r>
              <a:rPr lang="nb-NO" sz="4000" dirty="0"/>
              <a:t> </a:t>
            </a:r>
            <a:br>
              <a:rPr lang="nb-NO" sz="4000" dirty="0"/>
            </a:br>
            <a:r>
              <a:rPr lang="nb-NO" sz="4000" dirty="0"/>
              <a:t>(</a:t>
            </a:r>
            <a:r>
              <a:rPr lang="nb-NO" sz="4000" dirty="0" err="1"/>
              <a:t>Newtonian</a:t>
            </a:r>
            <a:r>
              <a:rPr lang="nb-NO" sz="4000" dirty="0"/>
              <a:t> fluids)</a:t>
            </a:r>
            <a:br>
              <a:rPr lang="nb-NO" dirty="0"/>
            </a:br>
            <a:br>
              <a:rPr lang="nb-NO" dirty="0"/>
            </a:br>
            <a:endParaRPr lang="en-US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12000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sp>
        <p:nvSpPr>
          <p:cNvPr id="28" name="Subtitle 6">
            <a:extLst>
              <a:ext uri="{FF2B5EF4-FFF2-40B4-BE49-F238E27FC236}">
                <a16:creationId xmlns:a16="http://schemas.microsoft.com/office/drawing/2014/main" id="{2FD9B0F3-10AD-2F41-812A-CC2F425364DA}"/>
              </a:ext>
            </a:extLst>
          </p:cNvPr>
          <p:cNvSpPr txBox="1">
            <a:spLocks/>
          </p:cNvSpPr>
          <p:nvPr/>
        </p:nvSpPr>
        <p:spPr>
          <a:xfrm>
            <a:off x="264000" y="555243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Linear viscosity/ Newtonian fluids </a:t>
            </a: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(water, air)</a:t>
            </a:r>
          </a:p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403F1-62F3-2C4C-972D-84625D2BE227}"/>
              </a:ext>
            </a:extLst>
          </p:cNvPr>
          <p:cNvSpPr/>
          <p:nvPr/>
        </p:nvSpPr>
        <p:spPr>
          <a:xfrm>
            <a:off x="4852692" y="2899591"/>
            <a:ext cx="2448000" cy="2565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lassholder for innhold 7">
            <a:extLst>
              <a:ext uri="{FF2B5EF4-FFF2-40B4-BE49-F238E27FC236}">
                <a16:creationId xmlns:a16="http://schemas.microsoft.com/office/drawing/2014/main" id="{D0E24994-BBE2-3843-AB37-B885A1BCFC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61606" y="2939238"/>
            <a:ext cx="3536813" cy="252629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4B421C2-1B7F-DE49-8107-2889928523FC}"/>
                  </a:ext>
                </a:extLst>
              </p:cNvPr>
              <p:cNvSpPr txBox="1"/>
              <p:nvPr/>
            </p:nvSpPr>
            <p:spPr>
              <a:xfrm>
                <a:off x="987912" y="2218573"/>
                <a:ext cx="2299594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Pa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4B421C2-1B7F-DE49-8107-288992852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12" y="2218573"/>
                <a:ext cx="2299594" cy="369332"/>
              </a:xfrm>
              <a:prstGeom prst="rect">
                <a:avLst/>
              </a:prstGeom>
              <a:blipFill>
                <a:blip r:embed="rId5"/>
                <a:stretch>
                  <a:fillRect b="-6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126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Properties </a:t>
            </a:r>
            <a:r>
              <a:rPr lang="nb-NO" sz="4000" dirty="0" err="1"/>
              <a:t>of</a:t>
            </a:r>
            <a:r>
              <a:rPr lang="nb-NO" sz="4000" dirty="0"/>
              <a:t> fluids: linear and non-linear </a:t>
            </a:r>
            <a:r>
              <a:rPr lang="nb-NO" sz="4000" dirty="0" err="1"/>
              <a:t>viscosity</a:t>
            </a:r>
            <a:br>
              <a:rPr lang="nb-NO" dirty="0"/>
            </a:br>
            <a:r>
              <a:rPr lang="nb-NO" dirty="0"/>
              <a:t>...</a:t>
            </a:r>
            <a:br>
              <a:rPr lang="nb-NO" dirty="0"/>
            </a:br>
            <a:r>
              <a:rPr lang="nb-NO" dirty="0"/>
              <a:t>...</a:t>
            </a:r>
            <a:endParaRPr lang="en-US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12000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sp>
        <p:nvSpPr>
          <p:cNvPr id="28" name="Subtitle 6">
            <a:extLst>
              <a:ext uri="{FF2B5EF4-FFF2-40B4-BE49-F238E27FC236}">
                <a16:creationId xmlns:a16="http://schemas.microsoft.com/office/drawing/2014/main" id="{2FD9B0F3-10AD-2F41-812A-CC2F425364DA}"/>
              </a:ext>
            </a:extLst>
          </p:cNvPr>
          <p:cNvSpPr txBox="1">
            <a:spLocks/>
          </p:cNvSpPr>
          <p:nvPr/>
        </p:nvSpPr>
        <p:spPr>
          <a:xfrm>
            <a:off x="264000" y="555243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Linear viscosity/ Newtonian fluids </a:t>
            </a: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(water, air)</a:t>
            </a:r>
          </a:p>
          <a:p>
            <a:pPr algn="ctr"/>
            <a:endParaRPr lang="en-US" sz="1600" dirty="0"/>
          </a:p>
        </p:txBody>
      </p:sp>
      <p:sp>
        <p:nvSpPr>
          <p:cNvPr id="14" name="Subtitle 6">
            <a:extLst>
              <a:ext uri="{FF2B5EF4-FFF2-40B4-BE49-F238E27FC236}">
                <a16:creationId xmlns:a16="http://schemas.microsoft.com/office/drawing/2014/main" id="{B16096B1-86AF-A840-BFCC-D25B4C96B223}"/>
              </a:ext>
            </a:extLst>
          </p:cNvPr>
          <p:cNvSpPr txBox="1">
            <a:spLocks/>
          </p:cNvSpPr>
          <p:nvPr/>
        </p:nvSpPr>
        <p:spPr>
          <a:xfrm>
            <a:off x="4627651" y="546553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But how about</a:t>
            </a:r>
          </a:p>
          <a:p>
            <a:pPr algn="ctr"/>
            <a:r>
              <a:rPr lang="en-US" b="1" dirty="0">
                <a:solidFill>
                  <a:srgbClr val="009D7F"/>
                </a:solidFill>
              </a:rPr>
              <a:t>paint, corn starch and toothpaste? </a:t>
            </a:r>
          </a:p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403F1-62F3-2C4C-972D-84625D2BE227}"/>
              </a:ext>
            </a:extLst>
          </p:cNvPr>
          <p:cNvSpPr/>
          <p:nvPr/>
        </p:nvSpPr>
        <p:spPr>
          <a:xfrm>
            <a:off x="4852692" y="2899591"/>
            <a:ext cx="2448000" cy="2565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lassholder for innhold 7">
            <a:extLst>
              <a:ext uri="{FF2B5EF4-FFF2-40B4-BE49-F238E27FC236}">
                <a16:creationId xmlns:a16="http://schemas.microsoft.com/office/drawing/2014/main" id="{D0E24994-BBE2-3843-AB37-B885A1BCFC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61606" y="2939238"/>
            <a:ext cx="3536813" cy="252629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4B421C2-1B7F-DE49-8107-2889928523FC}"/>
                  </a:ext>
                </a:extLst>
              </p:cNvPr>
              <p:cNvSpPr txBox="1"/>
              <p:nvPr/>
            </p:nvSpPr>
            <p:spPr>
              <a:xfrm>
                <a:off x="987912" y="2218573"/>
                <a:ext cx="2299594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Pa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4B421C2-1B7F-DE49-8107-288992852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12" y="2218573"/>
                <a:ext cx="2299594" cy="369332"/>
              </a:xfrm>
              <a:prstGeom prst="rect">
                <a:avLst/>
              </a:prstGeom>
              <a:blipFill>
                <a:blip r:embed="rId5"/>
                <a:stretch>
                  <a:fillRect b="-6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A group of colorful vases&#10;&#10;Description automatically generated with low confidence">
            <a:extLst>
              <a:ext uri="{FF2B5EF4-FFF2-40B4-BE49-F238E27FC236}">
                <a16:creationId xmlns:a16="http://schemas.microsoft.com/office/drawing/2014/main" id="{94D66E8F-3C73-B740-9F05-19A2AA9311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646054" y="1329701"/>
            <a:ext cx="2742943" cy="2057208"/>
          </a:xfrm>
          <a:prstGeom prst="rect">
            <a:avLst/>
          </a:prstGeom>
        </p:spPr>
      </p:pic>
      <p:pic>
        <p:nvPicPr>
          <p:cNvPr id="7" name="Picture 6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62E95DA0-776D-584B-84C9-0B2B6680A16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4638277" y="3428124"/>
            <a:ext cx="2742943" cy="18000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C16CFB-32CD-9041-8010-1C747D9DDCD0}"/>
              </a:ext>
            </a:extLst>
          </p:cNvPr>
          <p:cNvSpPr txBox="1"/>
          <p:nvPr/>
        </p:nvSpPr>
        <p:spPr>
          <a:xfrm>
            <a:off x="4796631" y="6488668"/>
            <a:ext cx="3522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corn starch = </a:t>
            </a:r>
            <a:r>
              <a:rPr lang="en-US" sz="1600" dirty="0" err="1"/>
              <a:t>maisstivelse</a:t>
            </a:r>
            <a:r>
              <a:rPr lang="en-US" sz="1600" dirty="0"/>
              <a:t> (</a:t>
            </a:r>
            <a:r>
              <a:rPr lang="en-US" sz="1600" dirty="0" err="1"/>
              <a:t>Maizena</a:t>
            </a:r>
            <a:r>
              <a:rPr lang="en-US" sz="1600" dirty="0"/>
              <a:t>)</a:t>
            </a:r>
          </a:p>
        </p:txBody>
      </p:sp>
      <p:pic>
        <p:nvPicPr>
          <p:cNvPr id="18" name="Picture 17" descr="A picture containing indoor, toothbrush, decorated, plastic&#10;&#10;Description automatically generated">
            <a:extLst>
              <a:ext uri="{FF2B5EF4-FFF2-40B4-BE49-F238E27FC236}">
                <a16:creationId xmlns:a16="http://schemas.microsoft.com/office/drawing/2014/main" id="{16878299-318C-4840-BB12-9EAEA4E6408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625504" y="1284365"/>
            <a:ext cx="3547384" cy="235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37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Properties </a:t>
            </a:r>
            <a:r>
              <a:rPr lang="nb-NO" sz="4000" dirty="0" err="1"/>
              <a:t>of</a:t>
            </a:r>
            <a:r>
              <a:rPr lang="nb-NO" sz="4000" dirty="0"/>
              <a:t> fluids: linear and non-linear </a:t>
            </a:r>
            <a:r>
              <a:rPr lang="nb-NO" sz="4000" dirty="0" err="1"/>
              <a:t>viscosity</a:t>
            </a:r>
            <a:br>
              <a:rPr lang="nb-NO" dirty="0"/>
            </a:br>
            <a:r>
              <a:rPr lang="nb-NO" dirty="0"/>
              <a:t>...</a:t>
            </a:r>
            <a:br>
              <a:rPr lang="nb-NO" dirty="0"/>
            </a:br>
            <a:r>
              <a:rPr lang="nb-NO" dirty="0"/>
              <a:t>...</a:t>
            </a:r>
            <a:endParaRPr lang="en-US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12000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sp>
        <p:nvSpPr>
          <p:cNvPr id="26" name="Subtitle 6">
            <a:extLst>
              <a:ext uri="{FF2B5EF4-FFF2-40B4-BE49-F238E27FC236}">
                <a16:creationId xmlns:a16="http://schemas.microsoft.com/office/drawing/2014/main" id="{1AA77228-710B-EF4E-93EE-45A23BBB7696}"/>
              </a:ext>
            </a:extLst>
          </p:cNvPr>
          <p:cNvSpPr txBox="1">
            <a:spLocks/>
          </p:cNvSpPr>
          <p:nvPr/>
        </p:nvSpPr>
        <p:spPr>
          <a:xfrm>
            <a:off x="8262070" y="5559795"/>
            <a:ext cx="3099700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Non-linear viscosity </a:t>
            </a:r>
          </a:p>
          <a:p>
            <a:pPr algn="ctr"/>
            <a:r>
              <a:rPr lang="en-US" sz="2000" b="1" dirty="0">
                <a:solidFill>
                  <a:srgbClr val="009D7F"/>
                </a:solidFill>
              </a:rPr>
              <a:t>viscosity depends on velocity profile</a:t>
            </a:r>
          </a:p>
          <a:p>
            <a:pPr algn="ctr"/>
            <a:endParaRPr lang="en-US" sz="1600" dirty="0"/>
          </a:p>
        </p:txBody>
      </p:sp>
      <p:sp>
        <p:nvSpPr>
          <p:cNvPr id="28" name="Subtitle 6">
            <a:extLst>
              <a:ext uri="{FF2B5EF4-FFF2-40B4-BE49-F238E27FC236}">
                <a16:creationId xmlns:a16="http://schemas.microsoft.com/office/drawing/2014/main" id="{2FD9B0F3-10AD-2F41-812A-CC2F425364DA}"/>
              </a:ext>
            </a:extLst>
          </p:cNvPr>
          <p:cNvSpPr txBox="1">
            <a:spLocks/>
          </p:cNvSpPr>
          <p:nvPr/>
        </p:nvSpPr>
        <p:spPr>
          <a:xfrm>
            <a:off x="264000" y="5552433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Linear viscosity/ Newtonian fluids </a:t>
            </a:r>
          </a:p>
          <a:p>
            <a:pPr algn="ctr"/>
            <a:r>
              <a:rPr lang="en-US" sz="1800" b="1" dirty="0">
                <a:solidFill>
                  <a:srgbClr val="009D7F"/>
                </a:solidFill>
              </a:rPr>
              <a:t>(water, air)</a:t>
            </a:r>
          </a:p>
          <a:p>
            <a:pPr algn="ctr"/>
            <a:endParaRPr lang="en-US" sz="1600" dirty="0"/>
          </a:p>
        </p:txBody>
      </p:sp>
      <p:sp>
        <p:nvSpPr>
          <p:cNvPr id="14" name="Subtitle 6">
            <a:extLst>
              <a:ext uri="{FF2B5EF4-FFF2-40B4-BE49-F238E27FC236}">
                <a16:creationId xmlns:a16="http://schemas.microsoft.com/office/drawing/2014/main" id="{B16096B1-86AF-A840-BFCC-D25B4C96B223}"/>
              </a:ext>
            </a:extLst>
          </p:cNvPr>
          <p:cNvSpPr txBox="1">
            <a:spLocks/>
          </p:cNvSpPr>
          <p:nvPr/>
        </p:nvSpPr>
        <p:spPr>
          <a:xfrm>
            <a:off x="4686561" y="5564378"/>
            <a:ext cx="3665932" cy="45662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rgbClr val="009D7F"/>
                </a:solidFill>
              </a:rPr>
              <a:t>But how about</a:t>
            </a:r>
          </a:p>
          <a:p>
            <a:pPr algn="ctr"/>
            <a:r>
              <a:rPr lang="en-US" b="1" dirty="0">
                <a:solidFill>
                  <a:srgbClr val="009D7F"/>
                </a:solidFill>
              </a:rPr>
              <a:t>paint and corn starch? </a:t>
            </a:r>
          </a:p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403F1-62F3-2C4C-972D-84625D2BE227}"/>
              </a:ext>
            </a:extLst>
          </p:cNvPr>
          <p:cNvSpPr/>
          <p:nvPr/>
        </p:nvSpPr>
        <p:spPr>
          <a:xfrm>
            <a:off x="4852692" y="2899591"/>
            <a:ext cx="2448000" cy="2565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lassholder for innhold 7">
            <a:extLst>
              <a:ext uri="{FF2B5EF4-FFF2-40B4-BE49-F238E27FC236}">
                <a16:creationId xmlns:a16="http://schemas.microsoft.com/office/drawing/2014/main" id="{D0E24994-BBE2-3843-AB37-B885A1BCFC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61606" y="2939238"/>
            <a:ext cx="3536813" cy="252629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4B421C2-1B7F-DE49-8107-2889928523FC}"/>
                  </a:ext>
                </a:extLst>
              </p:cNvPr>
              <p:cNvSpPr txBox="1"/>
              <p:nvPr/>
            </p:nvSpPr>
            <p:spPr>
              <a:xfrm>
                <a:off x="987912" y="2218573"/>
                <a:ext cx="2299594" cy="369332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latin typeface="Cambria Math" panose="02040503050406030204" pitchFamily="18" charset="0"/>
                        </a:rPr>
                        <m:t>𝑀</m:t>
                      </m:r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lang="nb-NO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nb-NO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nb-NO" i="1">
                          <a:latin typeface="Cambria Math" panose="02040503050406030204" pitchFamily="18" charset="0"/>
                        </a:rPr>
                        <m:t>;</m:t>
                      </m:r>
                      <m:r>
                        <m:rPr>
                          <m:sty m:val="p"/>
                        </m:rPr>
                        <a:rPr lang="nb-NO">
                          <a:latin typeface="Cambria Math" panose="02040503050406030204" pitchFamily="18" charset="0"/>
                        </a:rPr>
                        <m:t>Pa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nb-NO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nb-NO" b="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4B421C2-1B7F-DE49-8107-288992852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912" y="2218573"/>
                <a:ext cx="2299594" cy="369332"/>
              </a:xfrm>
              <a:prstGeom prst="rect">
                <a:avLst/>
              </a:prstGeom>
              <a:blipFill>
                <a:blip r:embed="rId5"/>
                <a:stretch>
                  <a:fillRect b="-6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lassholder for innhold 5">
            <a:extLst>
              <a:ext uri="{FF2B5EF4-FFF2-40B4-BE49-F238E27FC236}">
                <a16:creationId xmlns:a16="http://schemas.microsoft.com/office/drawing/2014/main" id="{83E9BB47-86A2-AF4C-9F57-893A1EC698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6804" y="1886900"/>
            <a:ext cx="5131746" cy="3665533"/>
          </a:xfrm>
          <a:prstGeom prst="rect">
            <a:avLst/>
          </a:prstGeom>
        </p:spPr>
      </p:pic>
      <p:pic>
        <p:nvPicPr>
          <p:cNvPr id="4" name="Picture 3" descr="A group of colorful vases&#10;&#10;Description automatically generated with low confidence">
            <a:extLst>
              <a:ext uri="{FF2B5EF4-FFF2-40B4-BE49-F238E27FC236}">
                <a16:creationId xmlns:a16="http://schemas.microsoft.com/office/drawing/2014/main" id="{94D66E8F-3C73-B740-9F05-19A2AA9311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4646054" y="1329701"/>
            <a:ext cx="2742943" cy="2057208"/>
          </a:xfrm>
          <a:prstGeom prst="rect">
            <a:avLst/>
          </a:prstGeom>
        </p:spPr>
      </p:pic>
      <p:pic>
        <p:nvPicPr>
          <p:cNvPr id="7" name="Picture 6" descr="A picture containing person, outdoor&#10;&#10;Description automatically generated">
            <a:extLst>
              <a:ext uri="{FF2B5EF4-FFF2-40B4-BE49-F238E27FC236}">
                <a16:creationId xmlns:a16="http://schemas.microsoft.com/office/drawing/2014/main" id="{62E95DA0-776D-584B-84C9-0B2B6680A1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837473B0-CC2E-450A-ABE3-18F120FF3D39}">
                <a1611:picAttrSrcUrl xmlns:a1611="http://schemas.microsoft.com/office/drawing/2016/11/main" r:id="rId10"/>
              </a:ext>
            </a:extLst>
          </a:blip>
          <a:stretch>
            <a:fillRect/>
          </a:stretch>
        </p:blipFill>
        <p:spPr>
          <a:xfrm>
            <a:off x="4638277" y="3428124"/>
            <a:ext cx="2742943" cy="180005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6C16CFB-32CD-9041-8010-1C747D9DDCD0}"/>
              </a:ext>
            </a:extLst>
          </p:cNvPr>
          <p:cNvSpPr txBox="1"/>
          <p:nvPr/>
        </p:nvSpPr>
        <p:spPr>
          <a:xfrm>
            <a:off x="4796631" y="6488668"/>
            <a:ext cx="35221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corn starch = </a:t>
            </a:r>
            <a:r>
              <a:rPr lang="en-US" sz="1600" dirty="0" err="1"/>
              <a:t>maisstivelse</a:t>
            </a:r>
            <a:r>
              <a:rPr lang="en-US" sz="1600" dirty="0"/>
              <a:t> (</a:t>
            </a:r>
            <a:r>
              <a:rPr lang="en-US" sz="1600" dirty="0" err="1"/>
              <a:t>Maizena</a:t>
            </a:r>
            <a:r>
              <a:rPr lang="en-US" sz="16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82703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Examples</a:t>
            </a:r>
            <a:r>
              <a:rPr lang="nb-NO" sz="4000" dirty="0"/>
              <a:t> </a:t>
            </a:r>
            <a:r>
              <a:rPr lang="nb-NO" sz="4000" dirty="0" err="1"/>
              <a:t>of</a:t>
            </a:r>
            <a:r>
              <a:rPr lang="nb-NO" sz="4000" dirty="0"/>
              <a:t> </a:t>
            </a:r>
            <a:r>
              <a:rPr lang="nb-NO" sz="4000" dirty="0" err="1"/>
              <a:t>everyday</a:t>
            </a:r>
            <a:r>
              <a:rPr lang="nb-NO" sz="4000" dirty="0"/>
              <a:t> fluids: </a:t>
            </a:r>
            <a:br>
              <a:rPr lang="nb-NO" sz="4000" dirty="0"/>
            </a:br>
            <a:r>
              <a:rPr lang="nb-NO" sz="4000" dirty="0" err="1"/>
              <a:t>Newtonian</a:t>
            </a:r>
            <a:r>
              <a:rPr lang="nb-NO" sz="4000" dirty="0"/>
              <a:t> or non-</a:t>
            </a:r>
            <a:r>
              <a:rPr lang="nb-NO" sz="4000" dirty="0" err="1"/>
              <a:t>Newtonian</a:t>
            </a:r>
            <a:r>
              <a:rPr lang="nb-NO" sz="4000" dirty="0"/>
              <a:t>?  </a:t>
            </a:r>
            <a:br>
              <a:rPr lang="nb-NO" dirty="0"/>
            </a:br>
            <a:br>
              <a:rPr lang="nb-NO" dirty="0"/>
            </a:br>
            <a:endParaRPr lang="en-US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12000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E403F1-62F3-2C4C-972D-84625D2BE227}"/>
              </a:ext>
            </a:extLst>
          </p:cNvPr>
          <p:cNvSpPr/>
          <p:nvPr/>
        </p:nvSpPr>
        <p:spPr>
          <a:xfrm>
            <a:off x="3042101" y="2937280"/>
            <a:ext cx="2448000" cy="25659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D78B694-3300-2C48-9E6D-B2EBA53A4550}"/>
              </a:ext>
            </a:extLst>
          </p:cNvPr>
          <p:cNvGrpSpPr/>
          <p:nvPr/>
        </p:nvGrpSpPr>
        <p:grpSpPr>
          <a:xfrm>
            <a:off x="400224" y="1640753"/>
            <a:ext cx="12366246" cy="4779103"/>
            <a:chOff x="400224" y="1640753"/>
            <a:chExt cx="12366246" cy="4779103"/>
          </a:xfrm>
        </p:grpSpPr>
        <p:pic>
          <p:nvPicPr>
            <p:cNvPr id="7" name="Picture 6" descr="A picture containing table, person, food, plate&#10;&#10;Description automatically generated">
              <a:extLst>
                <a:ext uri="{FF2B5EF4-FFF2-40B4-BE49-F238E27FC236}">
                  <a16:creationId xmlns:a16="http://schemas.microsoft.com/office/drawing/2014/main" id="{E51B1C4B-6467-A54B-A2A7-8674DB1AA6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 t="10786" r="3780" b="13996"/>
            <a:stretch/>
          </p:blipFill>
          <p:spPr>
            <a:xfrm>
              <a:off x="400224" y="2838328"/>
              <a:ext cx="2835562" cy="3337409"/>
            </a:xfrm>
            <a:prstGeom prst="rect">
              <a:avLst/>
            </a:prstGeom>
          </p:spPr>
        </p:pic>
        <p:pic>
          <p:nvPicPr>
            <p:cNvPr id="16" name="Picture 15" descr="A picture containing indoor&#10;&#10;Description automatically generated">
              <a:extLst>
                <a:ext uri="{FF2B5EF4-FFF2-40B4-BE49-F238E27FC236}">
                  <a16:creationId xmlns:a16="http://schemas.microsoft.com/office/drawing/2014/main" id="{E18CD014-0AE6-A741-9FB1-C636DC2EC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837473B0-CC2E-450A-ABE3-18F120FF3D39}">
                  <a1611:picAttrSrcUrl xmlns:a1611="http://schemas.microsoft.com/office/drawing/2016/11/main" r:id="rId7"/>
                </a:ext>
              </a:extLst>
            </a:blip>
            <a:stretch>
              <a:fillRect/>
            </a:stretch>
          </p:blipFill>
          <p:spPr>
            <a:xfrm>
              <a:off x="3144000" y="1640753"/>
              <a:ext cx="2382000" cy="3576493"/>
            </a:xfrm>
            <a:prstGeom prst="rect">
              <a:avLst/>
            </a:prstGeom>
          </p:spPr>
        </p:pic>
        <p:pic>
          <p:nvPicPr>
            <p:cNvPr id="21" name="Plassholder for innhold 5">
              <a:extLst>
                <a:ext uri="{FF2B5EF4-FFF2-40B4-BE49-F238E27FC236}">
                  <a16:creationId xmlns:a16="http://schemas.microsoft.com/office/drawing/2014/main" id="{81174905-8423-CC4D-84A0-D11C47B63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634724" y="1843715"/>
              <a:ext cx="5131746" cy="3665533"/>
            </a:xfrm>
            <a:prstGeom prst="rect">
              <a:avLst/>
            </a:prstGeom>
          </p:spPr>
        </p:pic>
        <p:pic>
          <p:nvPicPr>
            <p:cNvPr id="12" name="Picture 11" descr="A picture containing fruit, fresh, several&#10;&#10;Description automatically generated">
              <a:extLst>
                <a:ext uri="{FF2B5EF4-FFF2-40B4-BE49-F238E27FC236}">
                  <a16:creationId xmlns:a16="http://schemas.microsoft.com/office/drawing/2014/main" id="{38B028A8-6B4B-E245-9E15-2AEF692D88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p:blipFill>
          <p:spPr>
            <a:xfrm>
              <a:off x="5380409" y="2846856"/>
              <a:ext cx="2382000" cy="3573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2394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1320000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image from Wikipedia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121789C-3750-4947-8F76-BFD615ACC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000" y="1701000"/>
            <a:ext cx="9072000" cy="311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66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B9832-07CF-6A47-91BB-DD815573A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TPS 200: Info om </a:t>
            </a:r>
            <a:r>
              <a:rPr lang="en-US" dirty="0" err="1"/>
              <a:t>faget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019503-7D70-114C-922F-5479254CA7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Forelesninger</a:t>
            </a:r>
            <a:r>
              <a:rPr lang="en-US" dirty="0"/>
              <a:t>:</a:t>
            </a:r>
          </a:p>
          <a:p>
            <a:pPr lvl="1"/>
            <a:r>
              <a:rPr lang="en-US" dirty="0" err="1"/>
              <a:t>Mandag</a:t>
            </a:r>
            <a:r>
              <a:rPr lang="en-US" dirty="0"/>
              <a:t> kl. 14:15-16 </a:t>
            </a:r>
            <a:r>
              <a:rPr lang="nb-NO" dirty="0"/>
              <a:t>i S121</a:t>
            </a:r>
          </a:p>
          <a:p>
            <a:pPr lvl="1"/>
            <a:r>
              <a:rPr lang="nb-NO" dirty="0"/>
              <a:t>Onsdag kl. 14:15-16 i MU118</a:t>
            </a:r>
          </a:p>
          <a:p>
            <a:r>
              <a:rPr lang="nb-NO" dirty="0"/>
              <a:t>Ukentlige </a:t>
            </a:r>
            <a:r>
              <a:rPr lang="nb-NO" dirty="0" err="1"/>
              <a:t>Labøvinger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Torsdager mellom 8 og 16 (to timer per gruppe). Fra 17. februar</a:t>
            </a:r>
          </a:p>
          <a:p>
            <a:r>
              <a:rPr lang="nb-NO" dirty="0"/>
              <a:t>Hjelp til hjemmeoppgaver:</a:t>
            </a:r>
          </a:p>
          <a:p>
            <a:pPr lvl="1"/>
            <a:r>
              <a:rPr lang="nb-NO" dirty="0"/>
              <a:t>Tirsdager 10-12 i MU118</a:t>
            </a:r>
          </a:p>
          <a:p>
            <a:r>
              <a:rPr lang="nb-NO" dirty="0"/>
              <a:t>All info ligger på Canvas</a:t>
            </a:r>
          </a:p>
          <a:p>
            <a:endParaRPr lang="nb-NO" dirty="0"/>
          </a:p>
          <a:p>
            <a:pPr lvl="1"/>
            <a:endParaRPr lang="en-US" dirty="0"/>
          </a:p>
          <a:p>
            <a:endParaRPr lang="nb-NO" dirty="0"/>
          </a:p>
        </p:txBody>
      </p:sp>
      <p:pic>
        <p:nvPicPr>
          <p:cNvPr id="12" name="Picture 11" descr="A close-up of a drop of water&#10;&#10;Description automatically generated with low confidence">
            <a:extLst>
              <a:ext uri="{FF2B5EF4-FFF2-40B4-BE49-F238E27FC236}">
                <a16:creationId xmlns:a16="http://schemas.microsoft.com/office/drawing/2014/main" id="{23492266-55B4-AE4C-AD37-3EA1EDCD90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1800000"/>
            <a:ext cx="5849050" cy="3785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281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Pensum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B3B18F-0623-4EBE-AC28-60B983B315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5273" y="1627612"/>
            <a:ext cx="7947129" cy="4319588"/>
          </a:xfrm>
          <a:prstGeom prst="rect">
            <a:avLst/>
          </a:prstGeom>
        </p:spPr>
      </p:pic>
      <p:pic>
        <p:nvPicPr>
          <p:cNvPr id="4" name="Picture 2" descr="https://www.tanum.no/sek-asset/products/9781119249221.jpg?w=360">
            <a:extLst>
              <a:ext uri="{FF2B5EF4-FFF2-40B4-BE49-F238E27FC236}">
                <a16:creationId xmlns:a16="http://schemas.microsoft.com/office/drawing/2014/main" id="{67E3401C-EDF6-2A45-A668-276F7DC3D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289" y="1752070"/>
            <a:ext cx="3323325" cy="4220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51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 aktivitet 1: Innleveringer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7EA7FFA-74CE-421F-A665-506C35A2D1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38272" y="3141000"/>
            <a:ext cx="9829765" cy="162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4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Obligatorisk aktivitet 2: Laboratorieøvinger (må se an</a:t>
            </a:r>
            <a:br>
              <a:rPr lang="nb-NO" dirty="0"/>
            </a:br>
            <a:r>
              <a:rPr lang="nb-NO" dirty="0"/>
              <a:t>smittesituasjonen – </a:t>
            </a:r>
            <a:r>
              <a:rPr lang="nb-NO" dirty="0" err="1"/>
              <a:t>videolab</a:t>
            </a:r>
            <a:r>
              <a:rPr lang="nb-NO" dirty="0"/>
              <a:t> kan være et alternativ)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BE6E8E-4278-40B9-8BD5-7BEAE558A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000" y="1773000"/>
            <a:ext cx="9723670" cy="4824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E5ACFA-0D67-4437-9B8C-D87075F8F9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850" t="15528" r="24909" b="3641"/>
          <a:stretch/>
        </p:blipFill>
        <p:spPr>
          <a:xfrm>
            <a:off x="9998824" y="2925000"/>
            <a:ext cx="2001176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36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Frivillige øvingsoppgaver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E4CF589-4F52-4677-96AC-B9C444F64A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4912" y="2066925"/>
            <a:ext cx="97821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45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Medvirkende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97AEDA0-EE3C-4381-9B1D-0375AFE285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54" b="13522"/>
          <a:stretch/>
        </p:blipFill>
        <p:spPr>
          <a:xfrm>
            <a:off x="552001" y="2205000"/>
            <a:ext cx="10839504" cy="2664000"/>
          </a:xfrm>
          <a:prstGeom prst="rect">
            <a:avLst/>
          </a:prstGeom>
        </p:spPr>
      </p:pic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9515C6D-C808-D745-966F-6BBE9D44F1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476584"/>
              </p:ext>
            </p:extLst>
          </p:nvPr>
        </p:nvGraphicFramePr>
        <p:xfrm>
          <a:off x="662829" y="3213000"/>
          <a:ext cx="10728675" cy="79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310">
                  <a:extLst>
                    <a:ext uri="{9D8B030D-6E8A-4147-A177-3AD203B41FA5}">
                      <a16:colId xmlns:a16="http://schemas.microsoft.com/office/drawing/2014/main" val="4006237629"/>
                    </a:ext>
                  </a:extLst>
                </a:gridCol>
                <a:gridCol w="3308861">
                  <a:extLst>
                    <a:ext uri="{9D8B030D-6E8A-4147-A177-3AD203B41FA5}">
                      <a16:colId xmlns:a16="http://schemas.microsoft.com/office/drawing/2014/main" val="2935584870"/>
                    </a:ext>
                  </a:extLst>
                </a:gridCol>
                <a:gridCol w="3293401">
                  <a:extLst>
                    <a:ext uri="{9D8B030D-6E8A-4147-A177-3AD203B41FA5}">
                      <a16:colId xmlns:a16="http://schemas.microsoft.com/office/drawing/2014/main" val="2257421633"/>
                    </a:ext>
                  </a:extLst>
                </a:gridCol>
                <a:gridCol w="3226103">
                  <a:extLst>
                    <a:ext uri="{9D8B030D-6E8A-4147-A177-3AD203B41FA5}">
                      <a16:colId xmlns:a16="http://schemas.microsoft.com/office/drawing/2014/main" val="3004296212"/>
                    </a:ext>
                  </a:extLst>
                </a:gridCol>
              </a:tblGrid>
              <a:tr h="393269"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EJLM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Endre Joachim Lerheim Mossige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Undervisningslektor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REALTEK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u="sng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e.joachim.mossige@nmbu.no</a:t>
                      </a:r>
                      <a:endParaRPr lang="en-US" b="0" u="sng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29780"/>
                  </a:ext>
                </a:extLst>
              </a:tr>
              <a:tr h="398731"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Vegard Nilsen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Postdoktor</a:t>
                      </a:r>
                      <a:r>
                        <a:rPr lang="en-US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REALTEK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vegard.nilsen@nmbu.no</a:t>
                      </a:r>
                      <a:endParaRPr lang="en-US" u="sng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010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77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D1DD51-2409-D84D-A00B-FD0D9C804B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Unclear points?</a:t>
            </a:r>
          </a:p>
          <a:p>
            <a:r>
              <a:rPr lang="en-US" dirty="0"/>
              <a:t>How did you like the first lecture?</a:t>
            </a:r>
          </a:p>
          <a:p>
            <a:r>
              <a:rPr lang="en-US" dirty="0"/>
              <a:t>Did anything from the first lecture make you curious? </a:t>
            </a:r>
          </a:p>
          <a:p>
            <a:r>
              <a:rPr lang="en-US" dirty="0"/>
              <a:t>How do you think you will use fluid mechanics as a professional?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EF411A6-EE9F-3543-8A58-8E53188E4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(5 minutes Kahoot!)</a:t>
            </a:r>
          </a:p>
        </p:txBody>
      </p:sp>
    </p:spTree>
    <p:extLst>
      <p:ext uri="{BB962C8B-B14F-4D97-AF65-F5344CB8AC3E}">
        <p14:creationId xmlns:p14="http://schemas.microsoft.com/office/powerpoint/2010/main" val="2181676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000" y="837000"/>
            <a:ext cx="10008675" cy="900000"/>
          </a:xfrm>
        </p:spPr>
        <p:txBody>
          <a:bodyPr>
            <a:normAutofit fontScale="90000"/>
          </a:bodyPr>
          <a:lstStyle/>
          <a:p>
            <a:r>
              <a:rPr lang="nb-NO" sz="4000" dirty="0" err="1"/>
              <a:t>Next</a:t>
            </a:r>
            <a:r>
              <a:rPr lang="nb-NO" sz="4000" dirty="0"/>
              <a:t> time </a:t>
            </a:r>
            <a:r>
              <a:rPr lang="nb-NO" sz="4000" dirty="0">
                <a:sym typeface="Wingdings" pitchFamily="2" charset="2"/>
              </a:rPr>
              <a:t></a:t>
            </a:r>
            <a:br>
              <a:rPr lang="nb-NO" sz="4000" dirty="0">
                <a:sym typeface="Wingdings" pitchFamily="2" charset="2"/>
              </a:rPr>
            </a:br>
            <a:r>
              <a:rPr lang="nb-NO" sz="3600" dirty="0"/>
              <a:t>Properties </a:t>
            </a:r>
            <a:r>
              <a:rPr lang="nb-NO" sz="3600" dirty="0" err="1"/>
              <a:t>of</a:t>
            </a:r>
            <a:r>
              <a:rPr lang="nb-NO" sz="3600" dirty="0"/>
              <a:t> fluids: </a:t>
            </a:r>
            <a:r>
              <a:rPr lang="nb-NO" sz="3600" dirty="0" err="1"/>
              <a:t>surface</a:t>
            </a:r>
            <a:r>
              <a:rPr lang="nb-NO" sz="3600" dirty="0"/>
              <a:t> </a:t>
            </a:r>
            <a:r>
              <a:rPr lang="nb-NO" sz="3600" dirty="0" err="1"/>
              <a:t>tension</a:t>
            </a:r>
            <a:r>
              <a:rPr lang="nb-NO" sz="3600" dirty="0"/>
              <a:t> (FL2)</a:t>
            </a:r>
            <a:br>
              <a:rPr lang="nb-NO" dirty="0"/>
            </a:br>
            <a:endParaRPr lang="en-US" dirty="0"/>
          </a:p>
        </p:txBody>
      </p:sp>
      <p:sp>
        <p:nvSpPr>
          <p:cNvPr id="17" name="Subtitle 6">
            <a:extLst>
              <a:ext uri="{FF2B5EF4-FFF2-40B4-BE49-F238E27FC236}">
                <a16:creationId xmlns:a16="http://schemas.microsoft.com/office/drawing/2014/main" id="{7FCDE171-6B0C-874E-A534-5579E67A13DA}"/>
              </a:ext>
            </a:extLst>
          </p:cNvPr>
          <p:cNvSpPr txBox="1">
            <a:spLocks/>
          </p:cNvSpPr>
          <p:nvPr/>
        </p:nvSpPr>
        <p:spPr>
          <a:xfrm>
            <a:off x="-333314" y="6626790"/>
            <a:ext cx="4391855" cy="46241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dirty="0">
                <a:solidFill>
                  <a:srgbClr val="009D7F"/>
                </a:solidFill>
              </a:rPr>
              <a:t>All images from Creative Commons. Licensed under </a:t>
            </a:r>
            <a:r>
              <a:rPr lang="en-US" sz="900" dirty="0">
                <a:hlinkClick r:id="rId3" tooltip="https://creativecommons.org/licenses/by-nc-sa/3.0/"/>
              </a:rPr>
              <a:t>CC BY-SA-NC</a:t>
            </a:r>
            <a:endParaRPr lang="en-US" sz="900" dirty="0"/>
          </a:p>
          <a:p>
            <a:pPr algn="ctr"/>
            <a:endParaRPr lang="en-US" sz="1600" dirty="0"/>
          </a:p>
        </p:txBody>
      </p:sp>
      <p:pic>
        <p:nvPicPr>
          <p:cNvPr id="8" name="Picture 10" descr="Surface tension allows a water strider to &amp;quot;walk on water&amp;quot; | U.S. Geological  Survey">
            <a:extLst>
              <a:ext uri="{FF2B5EF4-FFF2-40B4-BE49-F238E27FC236}">
                <a16:creationId xmlns:a16="http://schemas.microsoft.com/office/drawing/2014/main" id="{8AFB4662-428D-B544-A585-3D9F72935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000" y="1988675"/>
            <a:ext cx="3799002" cy="313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8E51D3-5296-B541-B1C9-1F8C9289DB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80000" y="2349000"/>
            <a:ext cx="3791728" cy="2525350"/>
          </a:xfrm>
          <a:prstGeom prst="rect">
            <a:avLst/>
          </a:prstGeom>
        </p:spPr>
      </p:pic>
      <p:pic>
        <p:nvPicPr>
          <p:cNvPr id="11" name="Picture 10" descr="A picture containing indoor&#10;&#10;Description automatically generated">
            <a:extLst>
              <a:ext uri="{FF2B5EF4-FFF2-40B4-BE49-F238E27FC236}">
                <a16:creationId xmlns:a16="http://schemas.microsoft.com/office/drawing/2014/main" id="{64433385-4E4D-1B42-9101-FC269271979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988571" y="1729927"/>
            <a:ext cx="2507429" cy="3763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023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MBU 16:9">
  <a:themeElements>
    <a:clrScheme name="NMBU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9D7F"/>
      </a:accent1>
      <a:accent2>
        <a:srgbClr val="FEC843"/>
      </a:accent2>
      <a:accent3>
        <a:srgbClr val="556680"/>
      </a:accent3>
      <a:accent4>
        <a:srgbClr val="00A1CD"/>
      </a:accent4>
      <a:accent5>
        <a:srgbClr val="000000"/>
      </a:accent5>
      <a:accent6>
        <a:srgbClr val="C8ACB7"/>
      </a:accent6>
      <a:hlink>
        <a:srgbClr val="009D7F"/>
      </a:hlink>
      <a:folHlink>
        <a:srgbClr val="77645A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1769</Words>
  <Application>Microsoft Macintosh PowerPoint</Application>
  <PresentationFormat>Widescreen</PresentationFormat>
  <Paragraphs>217</Paragraphs>
  <Slides>25</Slides>
  <Notes>18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Cambria Math</vt:lpstr>
      <vt:lpstr>Times New Roman</vt:lpstr>
      <vt:lpstr>NMBU 16:9</vt:lpstr>
      <vt:lpstr>Velkommen til TPS200 Fluidmekanikk!</vt:lpstr>
      <vt:lpstr>Velkommen til TPS200 Fluidmekanikk!</vt:lpstr>
      <vt:lpstr>Velkommen til TPS200 Fluidmekanikk!</vt:lpstr>
      <vt:lpstr>You did fluid mechanics this morning! Examples of «everyday flows»</vt:lpstr>
      <vt:lpstr>Flows are either laminar or  turbulent</vt:lpstr>
      <vt:lpstr>Laminar flows are ordered Turbulent flows are chaotic </vt:lpstr>
      <vt:lpstr>Individual exercise (1 min): Is this flow laminar or  turbulent?</vt:lpstr>
      <vt:lpstr>Discuss with partner (1 min): Is this flow laminar  or turbulent?</vt:lpstr>
      <vt:lpstr>PowerPoint Presentation</vt:lpstr>
      <vt:lpstr>We use the value of the Reynolds number (Re)  to predict whether flow is laminar or turbulent</vt:lpstr>
      <vt:lpstr>Flows span over a wide range of  Reynolds numbers</vt:lpstr>
      <vt:lpstr>Properties of fluids: viscosity Viscosity is a measure of the internal friction within the fluid Viscosity is the ratio of the shear stress to the velocity gradient</vt:lpstr>
      <vt:lpstr>Properties of fluids: linear viscosity  (Newtonian fluids)  </vt:lpstr>
      <vt:lpstr>Properties of fluids: linear and non-linear viscosity ... ...</vt:lpstr>
      <vt:lpstr>Properties of fluids: linear and non-linear viscosity ... ...</vt:lpstr>
      <vt:lpstr>Examples of everyday fluids:  Newtonian or non-Newtonian?    </vt:lpstr>
      <vt:lpstr>PowerPoint Presentation</vt:lpstr>
      <vt:lpstr>TPS 200: Info om faget </vt:lpstr>
      <vt:lpstr>Pensum</vt:lpstr>
      <vt:lpstr>Obligatorisk aktivitet 1: Innleveringer</vt:lpstr>
      <vt:lpstr>Obligatorisk aktivitet 2: Laboratorieøvinger (må se an smittesituasjonen – videolab kan være et alternativ)</vt:lpstr>
      <vt:lpstr>Frivillige øvingsoppgaver</vt:lpstr>
      <vt:lpstr>Medvirkende</vt:lpstr>
      <vt:lpstr>Poll (5 minutes Kahoot!)</vt:lpstr>
      <vt:lpstr>Next time  Properties of fluids: surface tension (FL2)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/>
  <cp:lastModifiedBy/>
  <cp:revision>1</cp:revision>
  <dcterms:created xsi:type="dcterms:W3CDTF">2017-01-04T09:15:10Z</dcterms:created>
  <dcterms:modified xsi:type="dcterms:W3CDTF">2022-01-26T11:58:43Z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iteId">
    <vt:lpwstr>eec01f8e-737f-43e3-9ed5-f8a59913bd82</vt:lpwstr>
  </property>
  <property fmtid="{D5CDD505-2E9C-101B-9397-08002B2CF9AE}" pid="4" name="MSIP_Label_d0484126-3486-41a9-802e-7f1e2277276c_Owner">
    <vt:lpwstr>vegard.nilsen@nmbu.no</vt:lpwstr>
  </property>
  <property fmtid="{D5CDD505-2E9C-101B-9397-08002B2CF9AE}" pid="5" name="MSIP_Label_d0484126-3486-41a9-802e-7f1e2277276c_SetDate">
    <vt:lpwstr>2019-09-12T08:41:24.9383346Z</vt:lpwstr>
  </property>
  <property fmtid="{D5CDD505-2E9C-101B-9397-08002B2CF9AE}" pid="6" name="MSIP_Label_d0484126-3486-41a9-802e-7f1e2277276c_Name">
    <vt:lpwstr>Internal</vt:lpwstr>
  </property>
  <property fmtid="{D5CDD505-2E9C-101B-9397-08002B2CF9AE}" pid="7" name="MSIP_Label_d0484126-3486-41a9-802e-7f1e2277276c_Application">
    <vt:lpwstr>Microsoft Azure Information Protection</vt:lpwstr>
  </property>
  <property fmtid="{D5CDD505-2E9C-101B-9397-08002B2CF9AE}" pid="8" name="MSIP_Label_d0484126-3486-41a9-802e-7f1e2277276c_ActionId">
    <vt:lpwstr>15b77e89-d623-4600-9a11-deb1dff5ea80</vt:lpwstr>
  </property>
  <property fmtid="{D5CDD505-2E9C-101B-9397-08002B2CF9AE}" pid="9" name="MSIP_Label_d0484126-3486-41a9-802e-7f1e2277276c_Extended_MSFT_Method">
    <vt:lpwstr>Manual</vt:lpwstr>
  </property>
  <property fmtid="{D5CDD505-2E9C-101B-9397-08002B2CF9AE}" pid="10" name="Sensitivity">
    <vt:lpwstr>Internal</vt:lpwstr>
  </property>
</Properties>
</file>