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removePersonalInfoOnSave="1" saveSubsetFonts="1" autoCompressPictures="0">
  <p:sldMasterIdLst>
    <p:sldMasterId id="2147483687" r:id="rId1"/>
  </p:sldMasterIdLst>
  <p:notesMasterIdLst>
    <p:notesMasterId r:id="rId6"/>
  </p:notesMasterIdLst>
  <p:sldIdLst>
    <p:sldId id="437" r:id="rId2"/>
    <p:sldId id="451" r:id="rId3"/>
    <p:sldId id="452" r:id="rId4"/>
    <p:sldId id="453" r:id="rId5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D7F"/>
    <a:srgbClr val="CBDFD8"/>
    <a:srgbClr val="E7F0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873" autoAdjust="0"/>
    <p:restoredTop sz="76549"/>
  </p:normalViewPr>
  <p:slideViewPr>
    <p:cSldViewPr>
      <p:cViewPr varScale="1">
        <p:scale>
          <a:sx n="79" d="100"/>
          <a:sy n="79" d="100"/>
        </p:scale>
        <p:origin x="256" y="48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6" d="100"/>
          <a:sy n="86" d="100"/>
        </p:scale>
        <p:origin x="2744" y="208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B013BB-223A-4A7A-A9B6-504A14290792}" type="datetimeFigureOut">
              <a:rPr lang="nb-NO" smtClean="0"/>
              <a:t>25.01.2022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0BF349-27A5-44C1-8C69-2C3879FAD29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8563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Så</a:t>
            </a:r>
            <a:r>
              <a:rPr lang="en-US" dirty="0"/>
              <a:t>, </a:t>
            </a:r>
            <a:r>
              <a:rPr lang="en-US" dirty="0" err="1"/>
              <a:t>kan</a:t>
            </a:r>
            <a:r>
              <a:rPr lang="en-US" dirty="0"/>
              <a:t> vi </a:t>
            </a:r>
            <a:r>
              <a:rPr lang="en-US" dirty="0" err="1"/>
              <a:t>bestemme</a:t>
            </a:r>
            <a:r>
              <a:rPr lang="en-US" dirty="0"/>
              <a:t> om </a:t>
            </a:r>
            <a:r>
              <a:rPr lang="en-US" dirty="0" err="1"/>
              <a:t>gitt</a:t>
            </a:r>
            <a:r>
              <a:rPr lang="en-US" dirty="0"/>
              <a:t> </a:t>
            </a:r>
            <a:r>
              <a:rPr lang="en-US" dirty="0" err="1"/>
              <a:t>strømning</a:t>
            </a:r>
            <a:r>
              <a:rPr lang="en-US" dirty="0"/>
              <a:t> er </a:t>
            </a:r>
            <a:r>
              <a:rPr lang="en-US" dirty="0" err="1"/>
              <a:t>laminær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turbulent? </a:t>
            </a:r>
            <a:r>
              <a:rPr lang="en-US" dirty="0" err="1"/>
              <a:t>Svaret</a:t>
            </a:r>
            <a:r>
              <a:rPr lang="en-US" dirty="0"/>
              <a:t> er: JA!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dere</a:t>
            </a:r>
            <a:r>
              <a:rPr lang="en-US" dirty="0"/>
              <a:t> </a:t>
            </a:r>
            <a:r>
              <a:rPr lang="en-US" dirty="0" err="1"/>
              <a:t>så</a:t>
            </a:r>
            <a:r>
              <a:rPr lang="en-US" dirty="0"/>
              <a:t> er det har </a:t>
            </a:r>
            <a:r>
              <a:rPr lang="en-US" dirty="0" err="1"/>
              <a:t>hastigheten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strømmen</a:t>
            </a:r>
            <a:r>
              <a:rPr lang="en-US" dirty="0"/>
              <a:t> </a:t>
            </a:r>
            <a:r>
              <a:rPr lang="en-US" dirty="0" err="1"/>
              <a:t>noe</a:t>
            </a:r>
            <a:r>
              <a:rPr lang="en-US" dirty="0"/>
              <a:t> </a:t>
            </a:r>
            <a:r>
              <a:rPr lang="en-US" dirty="0" err="1"/>
              <a:t>å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908899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Så</a:t>
            </a:r>
            <a:r>
              <a:rPr lang="en-US" dirty="0"/>
              <a:t>, </a:t>
            </a:r>
            <a:r>
              <a:rPr lang="en-US" dirty="0" err="1"/>
              <a:t>kan</a:t>
            </a:r>
            <a:r>
              <a:rPr lang="en-US" dirty="0"/>
              <a:t> vi </a:t>
            </a:r>
            <a:r>
              <a:rPr lang="en-US" dirty="0" err="1"/>
              <a:t>bestemme</a:t>
            </a:r>
            <a:r>
              <a:rPr lang="en-US" dirty="0"/>
              <a:t> om </a:t>
            </a:r>
            <a:r>
              <a:rPr lang="en-US" dirty="0" err="1"/>
              <a:t>gitt</a:t>
            </a:r>
            <a:r>
              <a:rPr lang="en-US" dirty="0"/>
              <a:t> </a:t>
            </a:r>
            <a:r>
              <a:rPr lang="en-US" dirty="0" err="1"/>
              <a:t>strømning</a:t>
            </a:r>
            <a:r>
              <a:rPr lang="en-US" dirty="0"/>
              <a:t> er </a:t>
            </a:r>
            <a:r>
              <a:rPr lang="en-US" dirty="0" err="1"/>
              <a:t>laminær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turbulent? </a:t>
            </a:r>
            <a:r>
              <a:rPr lang="en-US" dirty="0" err="1"/>
              <a:t>Svaret</a:t>
            </a:r>
            <a:r>
              <a:rPr lang="en-US" dirty="0"/>
              <a:t> er: JA!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dere</a:t>
            </a:r>
            <a:r>
              <a:rPr lang="en-US" dirty="0"/>
              <a:t> </a:t>
            </a:r>
            <a:r>
              <a:rPr lang="en-US" dirty="0" err="1"/>
              <a:t>så</a:t>
            </a:r>
            <a:r>
              <a:rPr lang="en-US" dirty="0"/>
              <a:t> er det har </a:t>
            </a:r>
            <a:r>
              <a:rPr lang="en-US" dirty="0" err="1"/>
              <a:t>hastigheten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strømmen</a:t>
            </a:r>
            <a:r>
              <a:rPr lang="en-US" dirty="0"/>
              <a:t> </a:t>
            </a:r>
            <a:r>
              <a:rPr lang="en-US" dirty="0" err="1"/>
              <a:t>noe</a:t>
            </a:r>
            <a:r>
              <a:rPr lang="en-US" dirty="0"/>
              <a:t> </a:t>
            </a:r>
            <a:r>
              <a:rPr lang="en-US" dirty="0" err="1"/>
              <a:t>å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989652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Så</a:t>
            </a:r>
            <a:r>
              <a:rPr lang="en-US" dirty="0"/>
              <a:t>, </a:t>
            </a:r>
            <a:r>
              <a:rPr lang="en-US" dirty="0" err="1"/>
              <a:t>kan</a:t>
            </a:r>
            <a:r>
              <a:rPr lang="en-US" dirty="0"/>
              <a:t> vi </a:t>
            </a:r>
            <a:r>
              <a:rPr lang="en-US" dirty="0" err="1"/>
              <a:t>bestemme</a:t>
            </a:r>
            <a:r>
              <a:rPr lang="en-US" dirty="0"/>
              <a:t> om </a:t>
            </a:r>
            <a:r>
              <a:rPr lang="en-US" dirty="0" err="1"/>
              <a:t>gitt</a:t>
            </a:r>
            <a:r>
              <a:rPr lang="en-US" dirty="0"/>
              <a:t> </a:t>
            </a:r>
            <a:r>
              <a:rPr lang="en-US" dirty="0" err="1"/>
              <a:t>strømning</a:t>
            </a:r>
            <a:r>
              <a:rPr lang="en-US" dirty="0"/>
              <a:t> er </a:t>
            </a:r>
            <a:r>
              <a:rPr lang="en-US" dirty="0" err="1"/>
              <a:t>laminær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turbulent? </a:t>
            </a:r>
            <a:r>
              <a:rPr lang="en-US" dirty="0" err="1"/>
              <a:t>Svaret</a:t>
            </a:r>
            <a:r>
              <a:rPr lang="en-US" dirty="0"/>
              <a:t> er: JA!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dere</a:t>
            </a:r>
            <a:r>
              <a:rPr lang="en-US" dirty="0"/>
              <a:t> </a:t>
            </a:r>
            <a:r>
              <a:rPr lang="en-US" dirty="0" err="1"/>
              <a:t>så</a:t>
            </a:r>
            <a:r>
              <a:rPr lang="en-US" dirty="0"/>
              <a:t> er det har </a:t>
            </a:r>
            <a:r>
              <a:rPr lang="en-US" dirty="0" err="1"/>
              <a:t>hastigheten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strømmen</a:t>
            </a:r>
            <a:r>
              <a:rPr lang="en-US" dirty="0"/>
              <a:t> </a:t>
            </a:r>
            <a:r>
              <a:rPr lang="en-US" dirty="0" err="1"/>
              <a:t>noe</a:t>
            </a:r>
            <a:r>
              <a:rPr lang="en-US" dirty="0"/>
              <a:t> </a:t>
            </a:r>
            <a:r>
              <a:rPr lang="en-US" dirty="0" err="1"/>
              <a:t>å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895808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Så</a:t>
            </a:r>
            <a:r>
              <a:rPr lang="en-US" dirty="0"/>
              <a:t>, </a:t>
            </a:r>
            <a:r>
              <a:rPr lang="en-US" dirty="0" err="1"/>
              <a:t>kan</a:t>
            </a:r>
            <a:r>
              <a:rPr lang="en-US" dirty="0"/>
              <a:t> vi </a:t>
            </a:r>
            <a:r>
              <a:rPr lang="en-US" dirty="0" err="1"/>
              <a:t>bestemme</a:t>
            </a:r>
            <a:r>
              <a:rPr lang="en-US" dirty="0"/>
              <a:t> om </a:t>
            </a:r>
            <a:r>
              <a:rPr lang="en-US" dirty="0" err="1"/>
              <a:t>gitt</a:t>
            </a:r>
            <a:r>
              <a:rPr lang="en-US" dirty="0"/>
              <a:t> </a:t>
            </a:r>
            <a:r>
              <a:rPr lang="en-US" dirty="0" err="1"/>
              <a:t>strømning</a:t>
            </a:r>
            <a:r>
              <a:rPr lang="en-US" dirty="0"/>
              <a:t> er </a:t>
            </a:r>
            <a:r>
              <a:rPr lang="en-US" dirty="0" err="1"/>
              <a:t>laminær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turbulent? </a:t>
            </a:r>
            <a:r>
              <a:rPr lang="en-US" dirty="0" err="1"/>
              <a:t>Svaret</a:t>
            </a:r>
            <a:r>
              <a:rPr lang="en-US" dirty="0"/>
              <a:t> er: JA!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dere</a:t>
            </a:r>
            <a:r>
              <a:rPr lang="en-US" dirty="0"/>
              <a:t> </a:t>
            </a:r>
            <a:r>
              <a:rPr lang="en-US" dirty="0" err="1"/>
              <a:t>så</a:t>
            </a:r>
            <a:r>
              <a:rPr lang="en-US" dirty="0"/>
              <a:t> er det har </a:t>
            </a:r>
            <a:r>
              <a:rPr lang="en-US" dirty="0" err="1"/>
              <a:t>hastigheten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strømmen</a:t>
            </a:r>
            <a:r>
              <a:rPr lang="en-US" dirty="0"/>
              <a:t> </a:t>
            </a:r>
            <a:r>
              <a:rPr lang="en-US" dirty="0" err="1"/>
              <a:t>noe</a:t>
            </a:r>
            <a:r>
              <a:rPr lang="en-US" dirty="0"/>
              <a:t> </a:t>
            </a:r>
            <a:r>
              <a:rPr lang="en-US" dirty="0" err="1"/>
              <a:t>å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042539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Innledning logo og nav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e 2"/>
          <p:cNvGrpSpPr/>
          <p:nvPr userDrawn="1"/>
        </p:nvGrpSpPr>
        <p:grpSpPr>
          <a:xfrm>
            <a:off x="3528161" y="2571888"/>
            <a:ext cx="5137308" cy="1713601"/>
            <a:chOff x="3528161" y="2571888"/>
            <a:chExt cx="5137308" cy="1713601"/>
          </a:xfrm>
        </p:grpSpPr>
        <p:pic>
          <p:nvPicPr>
            <p:cNvPr id="2" name="Bilde 1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3528161" y="2571888"/>
              <a:ext cx="2135791" cy="1713600"/>
            </a:xfrm>
            <a:prstGeom prst="rect">
              <a:avLst/>
            </a:prstGeom>
          </p:spPr>
        </p:pic>
        <p:pic>
          <p:nvPicPr>
            <p:cNvPr id="8" name="Bilde 7"/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96000" y="2572510"/>
              <a:ext cx="2569469" cy="171297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794018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ledning animert logo">
    <p:bg>
      <p:bgPr>
        <a:solidFill>
          <a:srgbClr val="009D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000" y="2365579"/>
            <a:ext cx="2520000" cy="2126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598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tel 1"/>
          <p:cNvSpPr>
            <a:spLocks noGrp="1"/>
          </p:cNvSpPr>
          <p:nvPr>
            <p:ph type="ctrTitle"/>
          </p:nvPr>
        </p:nvSpPr>
        <p:spPr>
          <a:xfrm>
            <a:off x="768000" y="2617200"/>
            <a:ext cx="10656000" cy="738664"/>
          </a:xfrm>
        </p:spPr>
        <p:txBody>
          <a:bodyPr anchor="b"/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Undertittel 2"/>
          <p:cNvSpPr>
            <a:spLocks noGrp="1"/>
          </p:cNvSpPr>
          <p:nvPr>
            <p:ph type="subTitle" idx="1"/>
          </p:nvPr>
        </p:nvSpPr>
        <p:spPr>
          <a:xfrm>
            <a:off x="768000" y="3502800"/>
            <a:ext cx="10656000" cy="36933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768000" y="3956400"/>
            <a:ext cx="10656000" cy="3365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Dato</a:t>
            </a:r>
          </a:p>
        </p:txBody>
      </p:sp>
      <p:sp>
        <p:nvSpPr>
          <p:cNvPr id="6" name="Plassholder for tekst 6"/>
          <p:cNvSpPr>
            <a:spLocks noGrp="1"/>
          </p:cNvSpPr>
          <p:nvPr>
            <p:ph type="body" sz="quarter" idx="12" hasCustomPrompt="1"/>
          </p:nvPr>
        </p:nvSpPr>
        <p:spPr>
          <a:xfrm>
            <a:off x="10821600" y="406800"/>
            <a:ext cx="676800" cy="540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.</a:t>
            </a:r>
          </a:p>
        </p:txBody>
      </p:sp>
      <p:pic>
        <p:nvPicPr>
          <p:cNvPr id="3" name="Bilde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21600" y="406800"/>
            <a:ext cx="676800" cy="543014"/>
          </a:xfrm>
          <a:prstGeom prst="rect">
            <a:avLst/>
          </a:prstGeom>
        </p:spPr>
      </p:pic>
      <p:sp>
        <p:nvSpPr>
          <p:cNvPr id="2" name="Plassholder for lysbildenummer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186468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724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 med heldekkende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ssholder for bilde 14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tIns="864000" anchor="ctr" anchorCtr="1"/>
          <a:lstStyle>
            <a:lvl1pPr marL="0" indent="0">
              <a:buNone/>
              <a:defRPr/>
            </a:lvl1pPr>
          </a:lstStyle>
          <a:p>
            <a:r>
              <a:rPr lang="nb-NO"/>
              <a:t>Klikk ikon for å sette inn heldekkende bilde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425811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95325" y="1800000"/>
            <a:ext cx="10801350" cy="4320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1200"/>
              </a:spcBef>
              <a:defRPr sz="2200" baseline="0"/>
            </a:lvl1pPr>
            <a:lvl2pPr>
              <a:lnSpc>
                <a:spcPts val="2800"/>
              </a:lnSpc>
              <a:spcBef>
                <a:spcPts val="1200"/>
              </a:spcBef>
              <a:defRPr sz="2200" baseline="0"/>
            </a:lvl2pPr>
            <a:lvl3pPr>
              <a:lnSpc>
                <a:spcPts val="2800"/>
              </a:lnSpc>
              <a:spcBef>
                <a:spcPts val="1200"/>
              </a:spcBef>
              <a:defRPr sz="2200" baseline="0"/>
            </a:lvl3pPr>
            <a:lvl4pPr>
              <a:lnSpc>
                <a:spcPts val="2800"/>
              </a:lnSpc>
              <a:spcBef>
                <a:spcPts val="1200"/>
              </a:spcBef>
              <a:defRPr sz="2200" baseline="0"/>
            </a:lvl4pPr>
            <a:lvl5pPr>
              <a:lnSpc>
                <a:spcPts val="2800"/>
              </a:lnSpc>
              <a:spcBef>
                <a:spcPts val="1200"/>
              </a:spcBef>
              <a:defRPr sz="2200" baseline="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306607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bilde 9"/>
          <p:cNvSpPr>
            <a:spLocks noGrp="1"/>
          </p:cNvSpPr>
          <p:nvPr>
            <p:ph type="pic" sz="quarter" idx="13"/>
          </p:nvPr>
        </p:nvSpPr>
        <p:spPr>
          <a:xfrm>
            <a:off x="694800" y="1800000"/>
            <a:ext cx="10801875" cy="4320000"/>
          </a:xfrm>
          <a:prstGeom prst="rect">
            <a:avLst/>
          </a:prstGeom>
          <a:noFill/>
        </p:spPr>
        <p:txBody>
          <a:bodyPr tIns="2160000" bIns="0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86351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95325" y="1800000"/>
            <a:ext cx="5112000" cy="4320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1200"/>
              </a:spcBef>
              <a:defRPr sz="2200" baseline="0"/>
            </a:lvl1pPr>
            <a:lvl2pPr>
              <a:lnSpc>
                <a:spcPts val="2800"/>
              </a:lnSpc>
              <a:spcBef>
                <a:spcPts val="1200"/>
              </a:spcBef>
              <a:defRPr sz="2200" baseline="0"/>
            </a:lvl2pPr>
            <a:lvl3pPr>
              <a:lnSpc>
                <a:spcPts val="2800"/>
              </a:lnSpc>
              <a:spcBef>
                <a:spcPts val="1200"/>
              </a:spcBef>
              <a:defRPr sz="2200" baseline="0"/>
            </a:lvl3pPr>
            <a:lvl4pPr>
              <a:lnSpc>
                <a:spcPts val="2800"/>
              </a:lnSpc>
              <a:spcBef>
                <a:spcPts val="1200"/>
              </a:spcBef>
              <a:defRPr sz="2200" baseline="0"/>
            </a:lvl4pPr>
            <a:lvl5pPr>
              <a:lnSpc>
                <a:spcPts val="2800"/>
              </a:lnSpc>
              <a:spcBef>
                <a:spcPts val="1200"/>
              </a:spcBef>
              <a:defRPr sz="2200" baseline="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bilde 9"/>
          <p:cNvSpPr>
            <a:spLocks noGrp="1"/>
          </p:cNvSpPr>
          <p:nvPr>
            <p:ph type="pic" sz="quarter" idx="13"/>
          </p:nvPr>
        </p:nvSpPr>
        <p:spPr>
          <a:xfrm>
            <a:off x="6384000" y="1800000"/>
            <a:ext cx="5112675" cy="4320000"/>
          </a:xfrm>
          <a:prstGeom prst="rect">
            <a:avLst/>
          </a:prstGeom>
          <a:noFill/>
        </p:spPr>
        <p:txBody>
          <a:bodyPr tIns="2160000" bIns="0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660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2 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382800" y="1800000"/>
            <a:ext cx="5112000" cy="4320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1200"/>
              </a:spcBef>
              <a:defRPr sz="2200" baseline="0"/>
            </a:lvl1pPr>
            <a:lvl2pPr>
              <a:lnSpc>
                <a:spcPts val="2800"/>
              </a:lnSpc>
              <a:spcBef>
                <a:spcPts val="1200"/>
              </a:spcBef>
              <a:defRPr sz="2200" baseline="0"/>
            </a:lvl2pPr>
            <a:lvl3pPr>
              <a:lnSpc>
                <a:spcPts val="2800"/>
              </a:lnSpc>
              <a:spcBef>
                <a:spcPts val="1200"/>
              </a:spcBef>
              <a:defRPr sz="2200" baseline="0"/>
            </a:lvl3pPr>
            <a:lvl4pPr>
              <a:lnSpc>
                <a:spcPts val="2800"/>
              </a:lnSpc>
              <a:spcBef>
                <a:spcPts val="1200"/>
              </a:spcBef>
              <a:defRPr sz="2200" baseline="0"/>
            </a:lvl4pPr>
            <a:lvl5pPr>
              <a:lnSpc>
                <a:spcPts val="2800"/>
              </a:lnSpc>
              <a:spcBef>
                <a:spcPts val="1200"/>
              </a:spcBef>
              <a:defRPr sz="2200" baseline="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6" name="Plassholder for innhold 2"/>
          <p:cNvSpPr>
            <a:spLocks noGrp="1"/>
          </p:cNvSpPr>
          <p:nvPr>
            <p:ph idx="10"/>
          </p:nvPr>
        </p:nvSpPr>
        <p:spPr>
          <a:xfrm>
            <a:off x="708261" y="1800000"/>
            <a:ext cx="5112000" cy="4320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1200"/>
              </a:spcBef>
              <a:defRPr sz="2200" baseline="0"/>
            </a:lvl1pPr>
            <a:lvl2pPr>
              <a:lnSpc>
                <a:spcPts val="2800"/>
              </a:lnSpc>
              <a:spcBef>
                <a:spcPts val="1200"/>
              </a:spcBef>
              <a:defRPr sz="2200" baseline="0"/>
            </a:lvl2pPr>
            <a:lvl3pPr>
              <a:lnSpc>
                <a:spcPts val="2800"/>
              </a:lnSpc>
              <a:spcBef>
                <a:spcPts val="1200"/>
              </a:spcBef>
              <a:defRPr sz="2200" baseline="0"/>
            </a:lvl3pPr>
            <a:lvl4pPr>
              <a:lnSpc>
                <a:spcPts val="2800"/>
              </a:lnSpc>
              <a:spcBef>
                <a:spcPts val="1200"/>
              </a:spcBef>
              <a:defRPr sz="2200" baseline="0"/>
            </a:lvl4pPr>
            <a:lvl5pPr>
              <a:lnSpc>
                <a:spcPts val="2800"/>
              </a:lnSpc>
              <a:spcBef>
                <a:spcPts val="1200"/>
              </a:spcBef>
              <a:defRPr sz="2200" baseline="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4399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bg>
      <p:bgPr>
        <a:solidFill>
          <a:srgbClr val="009D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1"/>
          <p:cNvSpPr>
            <a:spLocks noGrp="1"/>
          </p:cNvSpPr>
          <p:nvPr>
            <p:ph type="ctrTitle"/>
          </p:nvPr>
        </p:nvSpPr>
        <p:spPr>
          <a:xfrm>
            <a:off x="768000" y="2205000"/>
            <a:ext cx="10656000" cy="738664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4" name="TekstSylinder 3"/>
          <p:cNvSpPr txBox="1"/>
          <p:nvPr userDrawn="1"/>
        </p:nvSpPr>
        <p:spPr>
          <a:xfrm>
            <a:off x="551384" y="4077072"/>
            <a:ext cx="1224136" cy="2232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/>
          </a:p>
        </p:txBody>
      </p:sp>
      <p:pic>
        <p:nvPicPr>
          <p:cNvPr id="9" name="Bild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0000" y="4051894"/>
            <a:ext cx="10692000" cy="2329434"/>
          </a:xfrm>
          <a:prstGeom prst="rect">
            <a:avLst/>
          </a:prstGeom>
        </p:spPr>
      </p:pic>
      <p:pic>
        <p:nvPicPr>
          <p:cNvPr id="10" name="Bild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21600" y="406800"/>
            <a:ext cx="676800" cy="543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682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0822957" y="405000"/>
            <a:ext cx="673043" cy="540000"/>
          </a:xfrm>
          <a:prstGeom prst="rect">
            <a:avLst/>
          </a:prstGeom>
        </p:spPr>
      </p:pic>
      <p:sp>
        <p:nvSpPr>
          <p:cNvPr id="8" name="Plassholder for tittel 7"/>
          <p:cNvSpPr>
            <a:spLocks noGrp="1"/>
          </p:cNvSpPr>
          <p:nvPr>
            <p:ph type="title"/>
          </p:nvPr>
        </p:nvSpPr>
        <p:spPr>
          <a:xfrm>
            <a:off x="695325" y="945000"/>
            <a:ext cx="9588000" cy="533642"/>
          </a:xfrm>
          <a:prstGeom prst="rect">
            <a:avLst/>
          </a:prstGeom>
        </p:spPr>
        <p:txBody>
          <a:bodyPr vert="horz" wrap="none" lIns="0" tIns="0" rIns="0" bIns="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5" name="Plassholder for lysbildenummer 9"/>
          <p:cNvSpPr>
            <a:spLocks noGrp="1"/>
          </p:cNvSpPr>
          <p:nvPr>
            <p:ph type="sldNum" sz="quarter" idx="4"/>
          </p:nvPr>
        </p:nvSpPr>
        <p:spPr>
          <a:xfrm>
            <a:off x="695325" y="6264000"/>
            <a:ext cx="2743200" cy="20319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rgbClr val="009D7F"/>
                </a:solidFill>
              </a:defRPr>
            </a:lvl1pPr>
          </a:lstStyle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62148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68" r:id="rId2"/>
    <p:sldLayoutId id="2147483649" r:id="rId3"/>
    <p:sldLayoutId id="2147483705" r:id="rId4"/>
    <p:sldLayoutId id="2147483698" r:id="rId5"/>
    <p:sldLayoutId id="2147483695" r:id="rId6"/>
    <p:sldLayoutId id="2147483691" r:id="rId7"/>
    <p:sldLayoutId id="2147483701" r:id="rId8"/>
    <p:sldLayoutId id="2147483664" r:id="rId9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200" kern="1200">
          <a:solidFill>
            <a:srgbClr val="009D7F"/>
          </a:solidFill>
          <a:latin typeface="+mj-lt"/>
          <a:ea typeface="+mj-ea"/>
          <a:cs typeface="+mj-cs"/>
        </a:defRPr>
      </a:lvl1pPr>
    </p:titleStyle>
    <p:bodyStyle>
      <a:lvl1pPr marL="1980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660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40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20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55" userDrawn="1">
          <p15:clr>
            <a:srgbClr val="F26B43"/>
          </p15:clr>
        </p15:guide>
        <p15:guide id="2" pos="724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7.png"/><Relationship Id="rId7" Type="http://schemas.openxmlformats.org/officeDocument/2006/relationships/image" Target="../media/image21.png"/><Relationship Id="rId12" Type="http://schemas.openxmlformats.org/officeDocument/2006/relationships/hyperlink" Target="https://courses.lumenlearning.com/suny-osuniversityphysics/chapter/14-5-fluid-dynamics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angsarap.net/2016/09/16/tap-water-bad-family/" TargetMode="External"/><Relationship Id="rId11" Type="http://schemas.openxmlformats.org/officeDocument/2006/relationships/image" Target="../media/image10.jpg"/><Relationship Id="rId5" Type="http://schemas.openxmlformats.org/officeDocument/2006/relationships/image" Target="../media/image8.jpg"/><Relationship Id="rId15" Type="http://schemas.openxmlformats.org/officeDocument/2006/relationships/image" Target="../media/image24.png"/><Relationship Id="rId10" Type="http://schemas.openxmlformats.org/officeDocument/2006/relationships/image" Target="../media/image9.png"/><Relationship Id="rId4" Type="http://schemas.openxmlformats.org/officeDocument/2006/relationships/hyperlink" Target="https://creativecommons.org/licenses/by-nc-sa/3.0/" TargetMode="External"/><Relationship Id="rId9" Type="http://schemas.openxmlformats.org/officeDocument/2006/relationships/image" Target="../media/image2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2.png"/><Relationship Id="rId12" Type="http://schemas.openxmlformats.org/officeDocument/2006/relationships/hyperlink" Target="https://courses.lumenlearning.com/suny-osuniversityphysics/chapter/14-5-fluid-dynamics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angsarap.net/2016/09/16/tap-water-bad-family/" TargetMode="External"/><Relationship Id="rId11" Type="http://schemas.openxmlformats.org/officeDocument/2006/relationships/image" Target="../media/image10.jpg"/><Relationship Id="rId5" Type="http://schemas.openxmlformats.org/officeDocument/2006/relationships/image" Target="../media/image8.jpg"/><Relationship Id="rId10" Type="http://schemas.openxmlformats.org/officeDocument/2006/relationships/image" Target="../media/image15.png"/><Relationship Id="rId4" Type="http://schemas.openxmlformats.org/officeDocument/2006/relationships/hyperlink" Target="https://creativecommons.org/licenses/by-nc-sa/3.0/" TargetMode="External"/><Relationship Id="rId9" Type="http://schemas.openxmlformats.org/officeDocument/2006/relationships/image" Target="../media/image14.png"/><Relationship Id="rId1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6.png"/><Relationship Id="rId3" Type="http://schemas.openxmlformats.org/officeDocument/2006/relationships/hyperlink" Target="https://creativecommons.org/licenses/by-nc-sa/3.0/" TargetMode="External"/><Relationship Id="rId7" Type="http://schemas.openxmlformats.org/officeDocument/2006/relationships/image" Target="../media/image13.png"/><Relationship Id="rId12" Type="http://schemas.openxmlformats.org/officeDocument/2006/relationships/hyperlink" Target="https://courses.lumenlearning.com/suny-osuniversityphysics/chapter/14-5-fluid-dynamics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10.jpg"/><Relationship Id="rId5" Type="http://schemas.openxmlformats.org/officeDocument/2006/relationships/hyperlink" Target="https://www.angsarap.net/2016/09/16/tap-water-bad-family/" TargetMode="External"/><Relationship Id="rId15" Type="http://schemas.openxmlformats.org/officeDocument/2006/relationships/image" Target="../media/image9.png"/><Relationship Id="rId10" Type="http://schemas.openxmlformats.org/officeDocument/2006/relationships/image" Target="../media/image18.png"/><Relationship Id="rId4" Type="http://schemas.openxmlformats.org/officeDocument/2006/relationships/image" Target="../media/image8.jpg"/><Relationship Id="rId9" Type="http://schemas.openxmlformats.org/officeDocument/2006/relationships/image" Target="../media/image17.png"/><Relationship Id="rId1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Osborne_Reynolds" TargetMode="External"/><Relationship Id="rId3" Type="http://schemas.openxmlformats.org/officeDocument/2006/relationships/hyperlink" Target="https://creativecommons.org/licenses/by-nc-sa/3.0/" TargetMode="External"/><Relationship Id="rId7" Type="http://schemas.openxmlformats.org/officeDocument/2006/relationships/image" Target="../media/image2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ro.wikipedia.org/wiki/Osborne_Reynolds" TargetMode="Externa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696000" y="837000"/>
                <a:ext cx="10008675" cy="900000"/>
              </a:xfrm>
            </p:spPr>
            <p:txBody>
              <a:bodyPr>
                <a:normAutofit fontScale="90000"/>
              </a:bodyPr>
              <a:lstStyle/>
              <a:p>
                <a:r>
                  <a:rPr lang="nb-NO" sz="4000" dirty="0"/>
                  <a:t>The </a:t>
                </a:r>
                <a:r>
                  <a:rPr lang="nb-NO" sz="4000" dirty="0" err="1"/>
                  <a:t>kinetic</a:t>
                </a:r>
                <a:r>
                  <a:rPr lang="nb-NO" sz="4000" dirty="0"/>
                  <a:t> </a:t>
                </a:r>
                <a:r>
                  <a:rPr lang="nb-NO" sz="4000" dirty="0" err="1"/>
                  <a:t>energy</a:t>
                </a:r>
                <a:r>
                  <a:rPr lang="nb-NO" sz="4000" dirty="0"/>
                  <a:t> </a:t>
                </a:r>
                <a:r>
                  <a:rPr lang="nb-NO" sz="4000" dirty="0" err="1"/>
                  <a:t>of</a:t>
                </a:r>
                <a:r>
                  <a:rPr lang="nb-NO" sz="4000" dirty="0"/>
                  <a:t> </a:t>
                </a:r>
                <a:r>
                  <a:rPr lang="nb-NO" sz="4000" dirty="0" err="1"/>
                  <a:t>the</a:t>
                </a:r>
                <a:r>
                  <a:rPr lang="nb-NO" sz="4000" dirty="0"/>
                  <a:t> </a:t>
                </a:r>
                <a:r>
                  <a:rPr lang="nb-NO" sz="4000" dirty="0" err="1"/>
                  <a:t>flow</a:t>
                </a:r>
                <a:r>
                  <a:rPr lang="nb-NO" sz="4000" dirty="0"/>
                  <a:t> is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½</m:t>
                    </m:r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𝑚</m:t>
                    </m:r>
                    <m:sSup>
                      <m:sSupPr>
                        <m:ctrlPr>
                          <a:rPr lang="en-US" sz="4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p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sz="4000" dirty="0"/>
                  <a:t> </a:t>
                </a:r>
                <a:br>
                  <a:rPr lang="en-US" sz="4000" dirty="0"/>
                </a:br>
                <a:r>
                  <a:rPr lang="en-US" sz="4000" dirty="0"/>
                  <a:t>We let the volume go to 0, which gives </a:t>
                </a:r>
                <a14:m>
                  <m:oMath xmlns:m="http://schemas.openxmlformats.org/officeDocument/2006/math"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∼</m:t>
                    </m:r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𝜌</m:t>
                    </m:r>
                    <m:sSup>
                      <m:sSupPr>
                        <m:ctrlPr>
                          <a:rPr lang="en-US" sz="4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p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4000" dirty="0"/>
                  <a:t> </a:t>
                </a:r>
                <a:br>
                  <a:rPr lang="en-US" sz="4000" dirty="0"/>
                </a:br>
                <a:r>
                  <a:rPr lang="en-US" sz="4000" dirty="0"/>
                  <a:t> </a:t>
                </a: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96000" y="837000"/>
                <a:ext cx="10008675" cy="900000"/>
              </a:xfrm>
              <a:blipFill>
                <a:blip r:embed="rId3"/>
                <a:stretch>
                  <a:fillRect l="-2662" t="-55556"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Subtitle 6">
            <a:extLst>
              <a:ext uri="{FF2B5EF4-FFF2-40B4-BE49-F238E27FC236}">
                <a16:creationId xmlns:a16="http://schemas.microsoft.com/office/drawing/2014/main" id="{7FCDE171-6B0C-874E-A534-5579E67A13DA}"/>
              </a:ext>
            </a:extLst>
          </p:cNvPr>
          <p:cNvSpPr txBox="1">
            <a:spLocks/>
          </p:cNvSpPr>
          <p:nvPr/>
        </p:nvSpPr>
        <p:spPr>
          <a:xfrm>
            <a:off x="-333314" y="6626790"/>
            <a:ext cx="4391855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dirty="0">
                <a:solidFill>
                  <a:srgbClr val="009D7F"/>
                </a:solidFill>
              </a:rPr>
              <a:t>All images from Creative Commons. Licensed under </a:t>
            </a:r>
            <a:r>
              <a:rPr lang="en-US" sz="900" dirty="0">
                <a:hlinkClick r:id="rId4" tooltip="https://creativecommons.org/licenses/by-nc-sa/3.0/"/>
              </a:rPr>
              <a:t>CC BY-SA-NC</a:t>
            </a:r>
            <a:endParaRPr lang="en-US" sz="900" dirty="0"/>
          </a:p>
          <a:p>
            <a:pPr algn="ctr"/>
            <a:endParaRPr lang="en-US" sz="160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784AF87-C72C-5744-9495-4E154D27C3E2}"/>
              </a:ext>
            </a:extLst>
          </p:cNvPr>
          <p:cNvGrpSpPr/>
          <p:nvPr/>
        </p:nvGrpSpPr>
        <p:grpSpPr>
          <a:xfrm>
            <a:off x="7084709" y="2455391"/>
            <a:ext cx="4417946" cy="3133609"/>
            <a:chOff x="7084709" y="2455391"/>
            <a:chExt cx="4938726" cy="3292484"/>
          </a:xfrm>
        </p:grpSpPr>
        <p:pic>
          <p:nvPicPr>
            <p:cNvPr id="6" name="Picture 5" descr="A picture containing person, indoor, beverage&#10;&#10;Description automatically generated">
              <a:extLst>
                <a:ext uri="{FF2B5EF4-FFF2-40B4-BE49-F238E27FC236}">
                  <a16:creationId xmlns:a16="http://schemas.microsoft.com/office/drawing/2014/main" id="{681919E9-60E3-124D-9420-9161BC70AFB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837473B0-CC2E-450A-ABE3-18F120FF3D39}">
                  <a1611:picAttrSrcUrl xmlns:a1611="http://schemas.microsoft.com/office/drawing/2016/11/main" r:id="rId6"/>
                </a:ext>
              </a:extLst>
            </a:blip>
            <a:stretch>
              <a:fillRect/>
            </a:stretch>
          </p:blipFill>
          <p:spPr>
            <a:xfrm>
              <a:off x="7084709" y="2455391"/>
              <a:ext cx="4938726" cy="3292484"/>
            </a:xfrm>
            <a:prstGeom prst="rect">
              <a:avLst/>
            </a:prstGeom>
          </p:spPr>
        </p:pic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75D66619-AC11-1D4A-9103-BE554029F13A}"/>
                </a:ext>
              </a:extLst>
            </p:cNvPr>
            <p:cNvCxnSpPr/>
            <p:nvPr/>
          </p:nvCxnSpPr>
          <p:spPr>
            <a:xfrm>
              <a:off x="10056000" y="3789000"/>
              <a:ext cx="0" cy="50400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EBB71445-0237-E34C-A6E8-3B66CD679E5C}"/>
                    </a:ext>
                  </a:extLst>
                </p:cNvPr>
                <p:cNvSpPr txBox="1"/>
                <p:nvPr/>
              </p:nvSpPr>
              <p:spPr>
                <a:xfrm>
                  <a:off x="10272000" y="3902500"/>
                  <a:ext cx="1310102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𝑣𝑒𝑙𝑜𝑐𝑖𝑡𝑦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EBB71445-0237-E34C-A6E8-3B66CD679E5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272000" y="3902500"/>
                  <a:ext cx="1310102" cy="276999"/>
                </a:xfrm>
                <a:prstGeom prst="rect">
                  <a:avLst/>
                </a:prstGeom>
                <a:blipFill>
                  <a:blip r:embed="rId7"/>
                  <a:stretch>
                    <a:fillRect l="-6452" t="-4545" r="-15054" b="-5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C874505F-E16C-344B-8F60-FEB900253360}"/>
                </a:ext>
              </a:extLst>
            </p:cNvPr>
            <p:cNvCxnSpPr/>
            <p:nvPr/>
          </p:nvCxnSpPr>
          <p:spPr>
            <a:xfrm>
              <a:off x="8959080" y="4509000"/>
              <a:ext cx="448920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29C564DC-EDA0-FA4D-9197-D19ECE393DF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700200" y="4529127"/>
              <a:ext cx="571800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C7A0676D-4FE9-0441-BB5E-B58BF8C78305}"/>
                    </a:ext>
                  </a:extLst>
                </p:cNvPr>
                <p:cNvSpPr txBox="1"/>
                <p:nvPr/>
              </p:nvSpPr>
              <p:spPr>
                <a:xfrm>
                  <a:off x="8984718" y="4695480"/>
                  <a:ext cx="1070871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𝑙𝑒𝑛𝑔𝑡h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C7A0676D-4FE9-0441-BB5E-B58BF8C7830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84718" y="4695480"/>
                  <a:ext cx="1070871" cy="276999"/>
                </a:xfrm>
                <a:prstGeom prst="rect">
                  <a:avLst/>
                </a:prstGeom>
                <a:blipFill>
                  <a:blip r:embed="rId8"/>
                  <a:stretch>
                    <a:fillRect l="-9091" t="-4545" r="-15584" b="-4545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DFEF745D-0186-304F-901D-0639A02E16A1}"/>
                </a:ext>
              </a:extLst>
            </p:cNvPr>
            <p:cNvCxnSpPr>
              <a:cxnSpLocks/>
            </p:cNvCxnSpPr>
            <p:nvPr/>
          </p:nvCxnSpPr>
          <p:spPr>
            <a:xfrm>
              <a:off x="8688028" y="3365090"/>
              <a:ext cx="868200" cy="611999"/>
            </a:xfrm>
            <a:prstGeom prst="straightConnector1">
              <a:avLst/>
            </a:prstGeom>
            <a:ln w="19050"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092D68B5-756E-ED4B-B5E5-1E5AE1475FAC}"/>
                    </a:ext>
                  </a:extLst>
                </p:cNvPr>
                <p:cNvSpPr txBox="1"/>
                <p:nvPr/>
              </p:nvSpPr>
              <p:spPr>
                <a:xfrm>
                  <a:off x="7507192" y="3182778"/>
                  <a:ext cx="1420381" cy="517410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𝑑𝑒𝑛𝑠𝑖𝑡𝑦</m:t>
                            </m:r>
                          </m:e>
                        </m:d>
                      </m:oMath>
                    </m:oMathPara>
                  </a14:m>
                  <a:endParaRPr lang="en-US" sz="1600" b="0" dirty="0"/>
                </a:p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 (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𝑣𝑖𝑠𝑐𝑜𝑠𝑖𝑡𝑦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092D68B5-756E-ED4B-B5E5-1E5AE1475FA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07192" y="3182778"/>
                  <a:ext cx="1420381" cy="517410"/>
                </a:xfrm>
                <a:prstGeom prst="rect">
                  <a:avLst/>
                </a:prstGeom>
                <a:blipFill>
                  <a:blip r:embed="rId9"/>
                  <a:stretch>
                    <a:fillRect l="-4950" r="-4950" b="-2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40E2DCCF-DADA-0C41-87DD-CA1BBE0740B0}"/>
                  </a:ext>
                </a:extLst>
              </p:cNvPr>
              <p:cNvSpPr txBox="1"/>
              <p:nvPr/>
            </p:nvSpPr>
            <p:spPr>
              <a:xfrm>
                <a:off x="537042" y="2532126"/>
                <a:ext cx="5597430" cy="770275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𝐾𝑖𝑛𝑒𝑡𝑖𝑐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𝑒𝑛𝑒𝑟𝑔𝑦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𝑜𝑓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𝑡𝑖𝑛𝑦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𝑓𝑙𝑢𝑖𝑑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𝑒𝑙𝑒𝑚𝑒𝑛𝑡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𝑖𝑛𝑒𝑟𝑡𝑖𝑎</m:t>
                        </m:r>
                      </m:e>
                    </m:d>
                  </m:oMath>
                </a14:m>
                <a:r>
                  <a:rPr lang="en-US" sz="2000" b="0" i="1" dirty="0">
                    <a:latin typeface="Cambria Math" panose="02040503050406030204" pitchFamily="18" charset="0"/>
                  </a:rPr>
                  <a:t> </a:t>
                </a:r>
              </a:p>
              <a:p>
                <a:pPr/>
                <a:r>
                  <a:rPr lang="en-US" sz="2000" b="0" i="1" dirty="0">
                    <a:latin typeface="Cambria Math" panose="02040503050406030204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𝑑𝑉</m:t>
                        </m:r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∼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𝑑𝑒𝑛𝑠𝑖𝑡𝑦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×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𝑣𝑒𝑙𝑜𝑐𝑖𝑡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𝜌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000" dirty="0"/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40E2DCCF-DADA-0C41-87DD-CA1BBE0740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042" y="2532126"/>
                <a:ext cx="5597430" cy="770275"/>
              </a:xfrm>
              <a:prstGeom prst="rect">
                <a:avLst/>
              </a:prstGeom>
              <a:blipFill>
                <a:blip r:embed="rId10"/>
                <a:stretch>
                  <a:fillRect l="-2483" t="-1587" b="-6349"/>
                </a:stretch>
              </a:blipFill>
              <a:ln>
                <a:solidFill>
                  <a:schemeClr val="bg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38489589-11CF-904A-8DCF-089B66CB3936}"/>
              </a:ext>
            </a:extLst>
          </p:cNvPr>
          <p:cNvSpPr txBox="1"/>
          <p:nvPr/>
        </p:nvSpPr>
        <p:spPr>
          <a:xfrm>
            <a:off x="5069892" y="6550223"/>
            <a:ext cx="35807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Inertia = </a:t>
            </a:r>
            <a:r>
              <a:rPr lang="en-US" sz="1400" dirty="0" err="1"/>
              <a:t>treghet</a:t>
            </a:r>
            <a:endParaRPr lang="en-US" sz="1400" dirty="0"/>
          </a:p>
        </p:txBody>
      </p:sp>
      <p:pic>
        <p:nvPicPr>
          <p:cNvPr id="25" name="Picture 24" descr="Icon&#10;&#10;Description automatically generated with low confidence">
            <a:extLst>
              <a:ext uri="{FF2B5EF4-FFF2-40B4-BE49-F238E27FC236}">
                <a16:creationId xmlns:a16="http://schemas.microsoft.com/office/drawing/2014/main" id="{DA87377B-11FD-3C42-86B4-180AB693B4EE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837473B0-CC2E-450A-ABE3-18F120FF3D39}">
                <a1611:picAttrSrcUrl xmlns:a1611="http://schemas.microsoft.com/office/drawing/2016/11/main" r:id="rId12"/>
              </a:ext>
            </a:extLst>
          </a:blip>
          <a:srcRect r="50000" b="18047"/>
          <a:stretch/>
        </p:blipFill>
        <p:spPr>
          <a:xfrm>
            <a:off x="8346105" y="5783802"/>
            <a:ext cx="2222500" cy="85345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8690481-2E8C-1B43-A276-93CF8DBA1436}"/>
                  </a:ext>
                </a:extLst>
              </p:cNvPr>
              <p:cNvSpPr txBox="1"/>
              <p:nvPr/>
            </p:nvSpPr>
            <p:spPr>
              <a:xfrm>
                <a:off x="10704675" y="6021000"/>
                <a:ext cx="123123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𝜇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𝑁𝑠</m:t>
                      </m:r>
                      <m:r>
                        <m:rPr>
                          <m:lit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8690481-2E8C-1B43-A276-93CF8DBA14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4675" y="6021000"/>
                <a:ext cx="1231234" cy="276999"/>
              </a:xfrm>
              <a:prstGeom prst="rect">
                <a:avLst/>
              </a:prstGeom>
              <a:blipFill>
                <a:blip r:embed="rId15"/>
                <a:stretch>
                  <a:fillRect l="-3061" r="-1020" b="-4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50145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696000" y="837000"/>
                <a:ext cx="10008675" cy="900000"/>
              </a:xfrm>
            </p:spPr>
            <p:txBody>
              <a:bodyPr>
                <a:normAutofit fontScale="90000"/>
              </a:bodyPr>
              <a:lstStyle/>
              <a:p>
                <a:r>
                  <a:rPr lang="nb-NO" sz="4000" dirty="0"/>
                  <a:t>The </a:t>
                </a:r>
                <a:r>
                  <a:rPr lang="nb-NO" sz="4000" dirty="0" err="1"/>
                  <a:t>kinetic</a:t>
                </a:r>
                <a:r>
                  <a:rPr lang="nb-NO" sz="4000" dirty="0"/>
                  <a:t> </a:t>
                </a:r>
                <a:r>
                  <a:rPr lang="nb-NO" sz="4000" dirty="0" err="1"/>
                  <a:t>energy</a:t>
                </a:r>
                <a:r>
                  <a:rPr lang="nb-NO" sz="4000" dirty="0"/>
                  <a:t> </a:t>
                </a:r>
                <a:r>
                  <a:rPr lang="en-US" sz="4000" dirty="0"/>
                  <a:t>dissipates to heat via viscous</a:t>
                </a:r>
                <a:br>
                  <a:rPr lang="en-US" sz="4000" dirty="0"/>
                </a:br>
                <a:r>
                  <a:rPr lang="en-US" sz="4000" dirty="0"/>
                  <a:t>dissipation due to shear stress: </a:t>
                </a:r>
                <a14:m>
                  <m:oMath xmlns:m="http://schemas.openxmlformats.org/officeDocument/2006/math"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𝜏</m:t>
                    </m:r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m:rPr>
                        <m:sty m:val="p"/>
                      </m:rPr>
                      <a:rPr lang="en-US" sz="4000" b="0" i="1" smtClean="0">
                        <a:latin typeface="Cambria Math" panose="02040503050406030204" pitchFamily="18" charset="0"/>
                      </a:rPr>
                      <m:t>U</m:t>
                    </m:r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\</m:t>
                    </m:r>
                    <m:r>
                      <m:rPr>
                        <m:sty m:val="p"/>
                      </m:rPr>
                      <a:rPr lang="en-US" sz="4000" b="0" i="1" smtClean="0">
                        <a:latin typeface="Cambria Math" panose="02040503050406030204" pitchFamily="18" charset="0"/>
                      </a:rPr>
                      <m:t>l</m:t>
                    </m:r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sz="4000" dirty="0"/>
                  <a:t> </a:t>
                </a:r>
                <a:br>
                  <a:rPr lang="en-US" sz="4000" dirty="0"/>
                </a:br>
                <a:r>
                  <a:rPr lang="en-US" sz="4000" dirty="0"/>
                  <a:t> </a:t>
                </a: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96000" y="837000"/>
                <a:ext cx="10008675" cy="900000"/>
              </a:xfrm>
              <a:blipFill>
                <a:blip r:embed="rId3"/>
                <a:stretch>
                  <a:fillRect l="-2662" t="-55556" r="-507"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Subtitle 6">
            <a:extLst>
              <a:ext uri="{FF2B5EF4-FFF2-40B4-BE49-F238E27FC236}">
                <a16:creationId xmlns:a16="http://schemas.microsoft.com/office/drawing/2014/main" id="{7FCDE171-6B0C-874E-A534-5579E67A13DA}"/>
              </a:ext>
            </a:extLst>
          </p:cNvPr>
          <p:cNvSpPr txBox="1">
            <a:spLocks/>
          </p:cNvSpPr>
          <p:nvPr/>
        </p:nvSpPr>
        <p:spPr>
          <a:xfrm>
            <a:off x="-333314" y="6626790"/>
            <a:ext cx="4391855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dirty="0">
                <a:solidFill>
                  <a:srgbClr val="009D7F"/>
                </a:solidFill>
              </a:rPr>
              <a:t>All images from Creative Commons. Licensed under </a:t>
            </a:r>
            <a:r>
              <a:rPr lang="en-US" sz="900" dirty="0">
                <a:hlinkClick r:id="rId4" tooltip="https://creativecommons.org/licenses/by-nc-sa/3.0/"/>
              </a:rPr>
              <a:t>CC BY-SA-NC</a:t>
            </a:r>
            <a:endParaRPr lang="en-US" sz="900" dirty="0"/>
          </a:p>
          <a:p>
            <a:pPr algn="ctr"/>
            <a:endParaRPr lang="en-US" sz="160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784AF87-C72C-5744-9495-4E154D27C3E2}"/>
              </a:ext>
            </a:extLst>
          </p:cNvPr>
          <p:cNvGrpSpPr/>
          <p:nvPr/>
        </p:nvGrpSpPr>
        <p:grpSpPr>
          <a:xfrm>
            <a:off x="7084709" y="2455391"/>
            <a:ext cx="4417946" cy="3133609"/>
            <a:chOff x="7084709" y="2455391"/>
            <a:chExt cx="4938726" cy="3292484"/>
          </a:xfrm>
        </p:grpSpPr>
        <p:pic>
          <p:nvPicPr>
            <p:cNvPr id="6" name="Picture 5" descr="A picture containing person, indoor, beverage&#10;&#10;Description automatically generated">
              <a:extLst>
                <a:ext uri="{FF2B5EF4-FFF2-40B4-BE49-F238E27FC236}">
                  <a16:creationId xmlns:a16="http://schemas.microsoft.com/office/drawing/2014/main" id="{681919E9-60E3-124D-9420-9161BC70AFB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837473B0-CC2E-450A-ABE3-18F120FF3D39}">
                  <a1611:picAttrSrcUrl xmlns:a1611="http://schemas.microsoft.com/office/drawing/2016/11/main" r:id="rId6"/>
                </a:ext>
              </a:extLst>
            </a:blip>
            <a:stretch>
              <a:fillRect/>
            </a:stretch>
          </p:blipFill>
          <p:spPr>
            <a:xfrm>
              <a:off x="7084709" y="2455391"/>
              <a:ext cx="4938726" cy="3292484"/>
            </a:xfrm>
            <a:prstGeom prst="rect">
              <a:avLst/>
            </a:prstGeom>
          </p:spPr>
        </p:pic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75D66619-AC11-1D4A-9103-BE554029F13A}"/>
                </a:ext>
              </a:extLst>
            </p:cNvPr>
            <p:cNvCxnSpPr/>
            <p:nvPr/>
          </p:nvCxnSpPr>
          <p:spPr>
            <a:xfrm>
              <a:off x="10056000" y="3789000"/>
              <a:ext cx="0" cy="50400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EBB71445-0237-E34C-A6E8-3B66CD679E5C}"/>
                    </a:ext>
                  </a:extLst>
                </p:cNvPr>
                <p:cNvSpPr txBox="1"/>
                <p:nvPr/>
              </p:nvSpPr>
              <p:spPr>
                <a:xfrm>
                  <a:off x="10272000" y="3902500"/>
                  <a:ext cx="1310102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𝑣𝑒𝑙𝑜𝑐𝑖𝑡𝑦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EBB71445-0237-E34C-A6E8-3B66CD679E5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272000" y="3902500"/>
                  <a:ext cx="1310102" cy="276999"/>
                </a:xfrm>
                <a:prstGeom prst="rect">
                  <a:avLst/>
                </a:prstGeom>
                <a:blipFill>
                  <a:blip r:embed="rId7"/>
                  <a:stretch>
                    <a:fillRect l="-6452" t="-4545" r="-15054" b="-5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C874505F-E16C-344B-8F60-FEB900253360}"/>
                </a:ext>
              </a:extLst>
            </p:cNvPr>
            <p:cNvCxnSpPr/>
            <p:nvPr/>
          </p:nvCxnSpPr>
          <p:spPr>
            <a:xfrm>
              <a:off x="8959080" y="4509000"/>
              <a:ext cx="448920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29C564DC-EDA0-FA4D-9197-D19ECE393DF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700200" y="4529127"/>
              <a:ext cx="571800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C7A0676D-4FE9-0441-BB5E-B58BF8C78305}"/>
                    </a:ext>
                  </a:extLst>
                </p:cNvPr>
                <p:cNvSpPr txBox="1"/>
                <p:nvPr/>
              </p:nvSpPr>
              <p:spPr>
                <a:xfrm>
                  <a:off x="8984718" y="4695480"/>
                  <a:ext cx="1070871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𝑙𝑒𝑛𝑔𝑡h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C7A0676D-4FE9-0441-BB5E-B58BF8C7830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84718" y="4695480"/>
                  <a:ext cx="1070871" cy="276999"/>
                </a:xfrm>
                <a:prstGeom prst="rect">
                  <a:avLst/>
                </a:prstGeom>
                <a:blipFill>
                  <a:blip r:embed="rId8"/>
                  <a:stretch>
                    <a:fillRect l="-9091" t="-4545" r="-15584" b="-4545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DFEF745D-0186-304F-901D-0639A02E16A1}"/>
                </a:ext>
              </a:extLst>
            </p:cNvPr>
            <p:cNvCxnSpPr>
              <a:cxnSpLocks/>
            </p:cNvCxnSpPr>
            <p:nvPr/>
          </p:nvCxnSpPr>
          <p:spPr>
            <a:xfrm>
              <a:off x="8688028" y="3365090"/>
              <a:ext cx="868200" cy="611999"/>
            </a:xfrm>
            <a:prstGeom prst="straightConnector1">
              <a:avLst/>
            </a:prstGeom>
            <a:ln w="19050"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092D68B5-756E-ED4B-B5E5-1E5AE1475FAC}"/>
                    </a:ext>
                  </a:extLst>
                </p:cNvPr>
                <p:cNvSpPr txBox="1"/>
                <p:nvPr/>
              </p:nvSpPr>
              <p:spPr>
                <a:xfrm>
                  <a:off x="7507192" y="3182778"/>
                  <a:ext cx="1420381" cy="517410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𝑑𝑒𝑛𝑠𝑖𝑡𝑦</m:t>
                            </m:r>
                          </m:e>
                        </m:d>
                      </m:oMath>
                    </m:oMathPara>
                  </a14:m>
                  <a:endParaRPr lang="en-US" sz="1600" b="0" dirty="0"/>
                </a:p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 (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𝑣𝑖𝑠𝑐𝑜𝑠𝑖𝑡𝑦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092D68B5-756E-ED4B-B5E5-1E5AE1475FA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07192" y="3182778"/>
                  <a:ext cx="1420381" cy="517410"/>
                </a:xfrm>
                <a:prstGeom prst="rect">
                  <a:avLst/>
                </a:prstGeom>
                <a:blipFill>
                  <a:blip r:embed="rId9"/>
                  <a:stretch>
                    <a:fillRect l="-4950" r="-4950" b="-2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38489589-11CF-904A-8DCF-089B66CB3936}"/>
              </a:ext>
            </a:extLst>
          </p:cNvPr>
          <p:cNvSpPr txBox="1"/>
          <p:nvPr/>
        </p:nvSpPr>
        <p:spPr>
          <a:xfrm>
            <a:off x="5069892" y="6550223"/>
            <a:ext cx="35807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Inertial forces = </a:t>
            </a:r>
            <a:r>
              <a:rPr lang="en-US" sz="1400" dirty="0" err="1"/>
              <a:t>treghetskrefter</a:t>
            </a:r>
            <a:endParaRPr lang="en-US" sz="1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62FBBDF-BD00-484D-9DD6-2E6AAA66A015}"/>
                  </a:ext>
                </a:extLst>
              </p:cNvPr>
              <p:cNvSpPr txBox="1"/>
              <p:nvPr/>
            </p:nvSpPr>
            <p:spPr>
              <a:xfrm>
                <a:off x="372247" y="3391528"/>
                <a:ext cx="6013698" cy="482889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𝜏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𝑣𝑖𝑠𝑐𝑜𝑢𝑠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𝑑𝑖𝑠𝑠𝑖𝑝𝑎𝑡𝑖𝑜𝑛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∼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𝑣𝑖𝑠𝑐𝑜𝑠𝑖𝑡𝑦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×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𝑣𝑒𝑙𝑜𝑐𝑖𝑡𝑦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𝑙𝑒𝑛𝑔𝑡h</m:t>
                        </m:r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US" sz="2000" b="0" i="1" dirty="0">
                    <a:latin typeface="Cambria Math" panose="02040503050406030204" pitchFamily="18" charset="0"/>
                  </a:rPr>
                  <a:t> </a:t>
                </a:r>
              </a:p>
            </p:txBody>
          </p:sp>
        </mc:Choice>
        <mc:Fallback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62FBBDF-BD00-484D-9DD6-2E6AAA66A0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247" y="3391528"/>
                <a:ext cx="6013698" cy="482889"/>
              </a:xfrm>
              <a:prstGeom prst="rect">
                <a:avLst/>
              </a:prstGeom>
              <a:blipFill>
                <a:blip r:embed="rId10"/>
                <a:stretch>
                  <a:fillRect l="-840" b="-15000"/>
                </a:stretch>
              </a:blipFill>
              <a:ln>
                <a:solidFill>
                  <a:schemeClr val="bg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5" name="Picture 24" descr="Icon&#10;&#10;Description automatically generated with low confidence">
            <a:extLst>
              <a:ext uri="{FF2B5EF4-FFF2-40B4-BE49-F238E27FC236}">
                <a16:creationId xmlns:a16="http://schemas.microsoft.com/office/drawing/2014/main" id="{DA87377B-11FD-3C42-86B4-180AB693B4EE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837473B0-CC2E-450A-ABE3-18F120FF3D39}">
                <a1611:picAttrSrcUrl xmlns:a1611="http://schemas.microsoft.com/office/drawing/2016/11/main" r:id="rId12"/>
              </a:ext>
            </a:extLst>
          </a:blip>
          <a:srcRect r="50000" b="18047"/>
          <a:stretch/>
        </p:blipFill>
        <p:spPr>
          <a:xfrm>
            <a:off x="8346105" y="5783802"/>
            <a:ext cx="2222500" cy="85345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8690481-2E8C-1B43-A276-93CF8DBA1436}"/>
                  </a:ext>
                </a:extLst>
              </p:cNvPr>
              <p:cNvSpPr txBox="1"/>
              <p:nvPr/>
            </p:nvSpPr>
            <p:spPr>
              <a:xfrm>
                <a:off x="10704675" y="6021000"/>
                <a:ext cx="123123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𝜇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𝑁𝑠</m:t>
                      </m:r>
                      <m:r>
                        <m:rPr>
                          <m:lit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8690481-2E8C-1B43-A276-93CF8DBA14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4675" y="6021000"/>
                <a:ext cx="1231234" cy="276999"/>
              </a:xfrm>
              <a:prstGeom prst="rect">
                <a:avLst/>
              </a:prstGeom>
              <a:blipFill>
                <a:blip r:embed="rId13"/>
                <a:stretch>
                  <a:fillRect l="-3061" r="-1020" b="-4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060269E3-F130-E542-A825-824ABF550307}"/>
                  </a:ext>
                </a:extLst>
              </p:cNvPr>
              <p:cNvSpPr txBox="1"/>
              <p:nvPr/>
            </p:nvSpPr>
            <p:spPr>
              <a:xfrm>
                <a:off x="537042" y="2532126"/>
                <a:ext cx="5597430" cy="770275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𝐾𝑖𝑛𝑒𝑡𝑖𝑐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𝑒𝑛𝑒𝑟𝑔𝑦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𝑜𝑓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𝑡𝑖𝑛𝑦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𝑓𝑙𝑢𝑖𝑑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𝑒𝑙𝑒𝑚𝑒𝑛𝑡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𝑖𝑛𝑒𝑟𝑡𝑖𝑎</m:t>
                        </m:r>
                      </m:e>
                    </m:d>
                  </m:oMath>
                </a14:m>
                <a:r>
                  <a:rPr lang="en-US" sz="2000" b="0" i="1" dirty="0">
                    <a:latin typeface="Cambria Math" panose="02040503050406030204" pitchFamily="18" charset="0"/>
                  </a:rPr>
                  <a:t> </a:t>
                </a:r>
              </a:p>
              <a:p>
                <a:pPr/>
                <a:r>
                  <a:rPr lang="en-US" sz="2000" b="0" i="1" dirty="0">
                    <a:latin typeface="Cambria Math" panose="02040503050406030204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𝑑𝑉</m:t>
                        </m:r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∼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𝑑𝑒𝑛𝑠𝑖𝑡𝑦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×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𝑣𝑒𝑙𝑜𝑐𝑖𝑡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𝜌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000" dirty="0"/>
              </a:p>
            </p:txBody>
          </p:sp>
        </mc:Choice>
        <mc:Fallback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060269E3-F130-E542-A825-824ABF5503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042" y="2532126"/>
                <a:ext cx="5597430" cy="770275"/>
              </a:xfrm>
              <a:prstGeom prst="rect">
                <a:avLst/>
              </a:prstGeom>
              <a:blipFill>
                <a:blip r:embed="rId14"/>
                <a:stretch>
                  <a:fillRect l="-2483" t="-1587" b="-6349"/>
                </a:stretch>
              </a:blipFill>
              <a:ln>
                <a:solidFill>
                  <a:schemeClr val="bg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416517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6000" y="837000"/>
            <a:ext cx="10008675" cy="900000"/>
          </a:xfrm>
        </p:spPr>
        <p:txBody>
          <a:bodyPr>
            <a:normAutofit fontScale="90000"/>
          </a:bodyPr>
          <a:lstStyle/>
          <a:p>
            <a:r>
              <a:rPr lang="nb-NO" sz="4000" dirty="0"/>
              <a:t>The ratio </a:t>
            </a:r>
            <a:r>
              <a:rPr lang="nb-NO" sz="4000" dirty="0" err="1"/>
              <a:t>of</a:t>
            </a:r>
            <a:r>
              <a:rPr lang="nb-NO" sz="4000" dirty="0"/>
              <a:t> </a:t>
            </a:r>
            <a:r>
              <a:rPr lang="nb-NO" sz="4000" dirty="0" err="1"/>
              <a:t>inertia</a:t>
            </a:r>
            <a:r>
              <a:rPr lang="nb-NO" sz="4000" dirty="0"/>
              <a:t> to </a:t>
            </a:r>
            <a:r>
              <a:rPr lang="nb-NO" sz="4000" dirty="0" err="1"/>
              <a:t>viscous</a:t>
            </a:r>
            <a:r>
              <a:rPr lang="nb-NO" sz="4000" dirty="0"/>
              <a:t> </a:t>
            </a:r>
            <a:r>
              <a:rPr lang="nb-NO" sz="4000" dirty="0" err="1"/>
              <a:t>dissipation</a:t>
            </a:r>
            <a:r>
              <a:rPr lang="nb-NO" sz="4000" dirty="0"/>
              <a:t> is </a:t>
            </a:r>
            <a:r>
              <a:rPr lang="nb-NO" sz="4000" dirty="0" err="1"/>
              <a:t>called</a:t>
            </a:r>
            <a:r>
              <a:rPr lang="nb-NO" sz="4000" dirty="0"/>
              <a:t> </a:t>
            </a:r>
            <a:br>
              <a:rPr lang="nb-NO" sz="4000" dirty="0"/>
            </a:br>
            <a:r>
              <a:rPr lang="nb-NO" sz="4000" dirty="0" err="1"/>
              <a:t>the</a:t>
            </a:r>
            <a:r>
              <a:rPr lang="nb-NO" sz="4000" dirty="0"/>
              <a:t> Reynolds </a:t>
            </a:r>
            <a:r>
              <a:rPr lang="nb-NO" sz="4000" dirty="0" err="1"/>
              <a:t>number</a:t>
            </a:r>
            <a:r>
              <a:rPr lang="nb-NO" sz="4000" dirty="0"/>
              <a:t> (Re). </a:t>
            </a:r>
            <a:br>
              <a:rPr lang="en-US" sz="4000" dirty="0"/>
            </a:br>
            <a:r>
              <a:rPr lang="en-US" sz="4000" dirty="0"/>
              <a:t> </a:t>
            </a:r>
          </a:p>
        </p:txBody>
      </p:sp>
      <p:sp>
        <p:nvSpPr>
          <p:cNvPr id="17" name="Subtitle 6">
            <a:extLst>
              <a:ext uri="{FF2B5EF4-FFF2-40B4-BE49-F238E27FC236}">
                <a16:creationId xmlns:a16="http://schemas.microsoft.com/office/drawing/2014/main" id="{7FCDE171-6B0C-874E-A534-5579E67A13DA}"/>
              </a:ext>
            </a:extLst>
          </p:cNvPr>
          <p:cNvSpPr txBox="1">
            <a:spLocks/>
          </p:cNvSpPr>
          <p:nvPr/>
        </p:nvSpPr>
        <p:spPr>
          <a:xfrm>
            <a:off x="-333314" y="6626790"/>
            <a:ext cx="4391855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dirty="0">
                <a:solidFill>
                  <a:srgbClr val="009D7F"/>
                </a:solidFill>
              </a:rPr>
              <a:t>All images from Creative Commons. Licensed under </a:t>
            </a:r>
            <a:r>
              <a:rPr lang="en-US" sz="900" dirty="0">
                <a:hlinkClick r:id="rId3" tooltip="https://creativecommons.org/licenses/by-nc-sa/3.0/"/>
              </a:rPr>
              <a:t>CC BY-SA-NC</a:t>
            </a:r>
            <a:endParaRPr lang="en-US" sz="900" dirty="0"/>
          </a:p>
          <a:p>
            <a:pPr algn="ctr"/>
            <a:endParaRPr lang="en-US" sz="160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784AF87-C72C-5744-9495-4E154D27C3E2}"/>
              </a:ext>
            </a:extLst>
          </p:cNvPr>
          <p:cNvGrpSpPr/>
          <p:nvPr/>
        </p:nvGrpSpPr>
        <p:grpSpPr>
          <a:xfrm>
            <a:off x="7084709" y="2455391"/>
            <a:ext cx="4417946" cy="3133609"/>
            <a:chOff x="7084709" y="2455391"/>
            <a:chExt cx="4938726" cy="3292484"/>
          </a:xfrm>
        </p:grpSpPr>
        <p:pic>
          <p:nvPicPr>
            <p:cNvPr id="6" name="Picture 5" descr="A picture containing person, indoor, beverage&#10;&#10;Description automatically generated">
              <a:extLst>
                <a:ext uri="{FF2B5EF4-FFF2-40B4-BE49-F238E27FC236}">
                  <a16:creationId xmlns:a16="http://schemas.microsoft.com/office/drawing/2014/main" id="{681919E9-60E3-124D-9420-9161BC70AFB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>
              <a:off x="7084709" y="2455391"/>
              <a:ext cx="4938726" cy="3292484"/>
            </a:xfrm>
            <a:prstGeom prst="rect">
              <a:avLst/>
            </a:prstGeom>
          </p:spPr>
        </p:pic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75D66619-AC11-1D4A-9103-BE554029F13A}"/>
                </a:ext>
              </a:extLst>
            </p:cNvPr>
            <p:cNvCxnSpPr/>
            <p:nvPr/>
          </p:nvCxnSpPr>
          <p:spPr>
            <a:xfrm>
              <a:off x="10056000" y="3789000"/>
              <a:ext cx="0" cy="50400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EBB71445-0237-E34C-A6E8-3B66CD679E5C}"/>
                    </a:ext>
                  </a:extLst>
                </p:cNvPr>
                <p:cNvSpPr txBox="1"/>
                <p:nvPr/>
              </p:nvSpPr>
              <p:spPr>
                <a:xfrm>
                  <a:off x="10272000" y="3902500"/>
                  <a:ext cx="1310102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𝑣𝑒𝑙𝑜𝑐𝑖𝑡𝑦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EBB71445-0237-E34C-A6E8-3B66CD679E5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272000" y="3902500"/>
                  <a:ext cx="1310102" cy="276999"/>
                </a:xfrm>
                <a:prstGeom prst="rect">
                  <a:avLst/>
                </a:prstGeom>
                <a:blipFill>
                  <a:blip r:embed="rId6"/>
                  <a:stretch>
                    <a:fillRect l="-6452" t="-4545" r="-15054" b="-5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C874505F-E16C-344B-8F60-FEB900253360}"/>
                </a:ext>
              </a:extLst>
            </p:cNvPr>
            <p:cNvCxnSpPr/>
            <p:nvPr/>
          </p:nvCxnSpPr>
          <p:spPr>
            <a:xfrm>
              <a:off x="8959080" y="4509000"/>
              <a:ext cx="448920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29C564DC-EDA0-FA4D-9197-D19ECE393DF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700200" y="4529127"/>
              <a:ext cx="571800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C7A0676D-4FE9-0441-BB5E-B58BF8C78305}"/>
                    </a:ext>
                  </a:extLst>
                </p:cNvPr>
                <p:cNvSpPr txBox="1"/>
                <p:nvPr/>
              </p:nvSpPr>
              <p:spPr>
                <a:xfrm>
                  <a:off x="8984718" y="4695480"/>
                  <a:ext cx="1070871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𝑙𝑒𝑛𝑔𝑡h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C7A0676D-4FE9-0441-BB5E-B58BF8C7830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84718" y="4695480"/>
                  <a:ext cx="1070871" cy="276999"/>
                </a:xfrm>
                <a:prstGeom prst="rect">
                  <a:avLst/>
                </a:prstGeom>
                <a:blipFill>
                  <a:blip r:embed="rId7"/>
                  <a:stretch>
                    <a:fillRect l="-9091" t="-4545" r="-15584" b="-4545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DFEF745D-0186-304F-901D-0639A02E16A1}"/>
                </a:ext>
              </a:extLst>
            </p:cNvPr>
            <p:cNvCxnSpPr>
              <a:cxnSpLocks/>
            </p:cNvCxnSpPr>
            <p:nvPr/>
          </p:nvCxnSpPr>
          <p:spPr>
            <a:xfrm>
              <a:off x="8688028" y="3365090"/>
              <a:ext cx="868200" cy="611999"/>
            </a:xfrm>
            <a:prstGeom prst="straightConnector1">
              <a:avLst/>
            </a:prstGeom>
            <a:ln w="19050"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092D68B5-756E-ED4B-B5E5-1E5AE1475FAC}"/>
                    </a:ext>
                  </a:extLst>
                </p:cNvPr>
                <p:cNvSpPr txBox="1"/>
                <p:nvPr/>
              </p:nvSpPr>
              <p:spPr>
                <a:xfrm>
                  <a:off x="7507192" y="3182778"/>
                  <a:ext cx="1420381" cy="517410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𝑑𝑒𝑛𝑠𝑖𝑡𝑦</m:t>
                            </m:r>
                          </m:e>
                        </m:d>
                      </m:oMath>
                    </m:oMathPara>
                  </a14:m>
                  <a:endParaRPr lang="en-US" sz="1600" b="0" dirty="0"/>
                </a:p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 (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𝑣𝑖𝑠𝑐𝑜𝑠𝑖𝑡𝑦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092D68B5-756E-ED4B-B5E5-1E5AE1475FA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07192" y="3182778"/>
                  <a:ext cx="1420381" cy="517410"/>
                </a:xfrm>
                <a:prstGeom prst="rect">
                  <a:avLst/>
                </a:prstGeom>
                <a:blipFill>
                  <a:blip r:embed="rId8"/>
                  <a:stretch>
                    <a:fillRect l="-4950" r="-4950" b="-2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8D0E400-34DB-B24F-B6AA-1398D1AC14A7}"/>
                  </a:ext>
                </a:extLst>
              </p:cNvPr>
              <p:cNvSpPr txBox="1"/>
              <p:nvPr/>
            </p:nvSpPr>
            <p:spPr>
              <a:xfrm>
                <a:off x="689345" y="4293000"/>
                <a:ext cx="3577967" cy="751103"/>
              </a:xfrm>
              <a:prstGeom prst="rect">
                <a:avLst/>
              </a:prstGeom>
              <a:noFill/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𝑅𝑒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𝑖𝑛𝑒𝑟𝑡𝑖𝑎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𝑣𝑖𝑠𝑐𝑜𝑢𝑠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𝑑𝑖𝑠𝑠𝑖𝑝𝑎𝑡𝑖𝑜𝑛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8D0E400-34DB-B24F-B6AA-1398D1AC14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345" y="4293000"/>
                <a:ext cx="3577967" cy="751103"/>
              </a:xfrm>
              <a:prstGeom prst="rect">
                <a:avLst/>
              </a:prstGeom>
              <a:blipFill>
                <a:blip r:embed="rId9"/>
                <a:stretch>
                  <a:fillRect l="-1056" t="-1639" r="-2113" b="-18033"/>
                </a:stretch>
              </a:blipFill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38489589-11CF-904A-8DCF-089B66CB3936}"/>
              </a:ext>
            </a:extLst>
          </p:cNvPr>
          <p:cNvSpPr txBox="1"/>
          <p:nvPr/>
        </p:nvSpPr>
        <p:spPr>
          <a:xfrm>
            <a:off x="5069892" y="6550223"/>
            <a:ext cx="35807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Inertial forces = </a:t>
            </a:r>
            <a:r>
              <a:rPr lang="en-US" sz="1400" dirty="0" err="1"/>
              <a:t>treghetskrefter</a:t>
            </a:r>
            <a:endParaRPr lang="en-US" sz="1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3AF5D91-C893-2442-9EE7-1DBF8FBFF860}"/>
                  </a:ext>
                </a:extLst>
              </p:cNvPr>
              <p:cNvSpPr txBox="1"/>
              <p:nvPr/>
            </p:nvSpPr>
            <p:spPr>
              <a:xfrm>
                <a:off x="670372" y="5424949"/>
                <a:ext cx="5646226" cy="582532"/>
              </a:xfrm>
              <a:prstGeom prst="rect">
                <a:avLst/>
              </a:prstGeom>
              <a:noFill/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𝑅𝑒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𝑑𝑒𝑛𝑠𝑖𝑡𝑦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×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𝑙𝑒𝑛𝑔𝑡h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 ×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𝑣𝑒𝑙𝑜𝑐𝑖𝑡𝑦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𝑣𝑖𝑠𝑐𝑜𝑠𝑖𝑡𝑦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𝑈𝑙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𝑈𝑙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𝜈</m:t>
                        </m:r>
                      </m:den>
                    </m:f>
                  </m:oMath>
                </a14:m>
                <a:r>
                  <a:rPr lang="en-US" sz="2400" dirty="0"/>
                  <a:t> </a:t>
                </a:r>
              </a:p>
            </p:txBody>
          </p:sp>
        </mc:Choice>
        <mc:Fallback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3AF5D91-C893-2442-9EE7-1DBF8FBFF8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372" y="5424949"/>
                <a:ext cx="5646226" cy="582532"/>
              </a:xfrm>
              <a:prstGeom prst="rect">
                <a:avLst/>
              </a:prstGeom>
              <a:blipFill>
                <a:blip r:embed="rId10"/>
                <a:stretch>
                  <a:fillRect l="-1794" t="-4167" b="-14583"/>
                </a:stretch>
              </a:blipFill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5" name="Picture 24" descr="Icon&#10;&#10;Description automatically generated with low confidence">
            <a:extLst>
              <a:ext uri="{FF2B5EF4-FFF2-40B4-BE49-F238E27FC236}">
                <a16:creationId xmlns:a16="http://schemas.microsoft.com/office/drawing/2014/main" id="{DA87377B-11FD-3C42-86B4-180AB693B4EE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837473B0-CC2E-450A-ABE3-18F120FF3D39}">
                <a1611:picAttrSrcUrl xmlns:a1611="http://schemas.microsoft.com/office/drawing/2016/11/main" r:id="rId12"/>
              </a:ext>
            </a:extLst>
          </a:blip>
          <a:srcRect r="50000" b="18047"/>
          <a:stretch/>
        </p:blipFill>
        <p:spPr>
          <a:xfrm>
            <a:off x="8346105" y="5783802"/>
            <a:ext cx="2222500" cy="85345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8690481-2E8C-1B43-A276-93CF8DBA1436}"/>
                  </a:ext>
                </a:extLst>
              </p:cNvPr>
              <p:cNvSpPr txBox="1"/>
              <p:nvPr/>
            </p:nvSpPr>
            <p:spPr>
              <a:xfrm>
                <a:off x="10704675" y="6021000"/>
                <a:ext cx="123123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𝜇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𝑁𝑠</m:t>
                      </m:r>
                      <m:r>
                        <m:rPr>
                          <m:lit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8690481-2E8C-1B43-A276-93CF8DBA14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4675" y="6021000"/>
                <a:ext cx="1231234" cy="276999"/>
              </a:xfrm>
              <a:prstGeom prst="rect">
                <a:avLst/>
              </a:prstGeom>
              <a:blipFill>
                <a:blip r:embed="rId13"/>
                <a:stretch>
                  <a:fillRect l="-3061" r="-1020" b="-4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9DD6B33E-3F42-D643-8693-723807508FA6}"/>
                  </a:ext>
                </a:extLst>
              </p:cNvPr>
              <p:cNvSpPr txBox="1"/>
              <p:nvPr/>
            </p:nvSpPr>
            <p:spPr>
              <a:xfrm>
                <a:off x="372247" y="3391528"/>
                <a:ext cx="6013698" cy="482889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𝜏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𝑣𝑖𝑠𝑐𝑜𝑢𝑠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𝑑𝑖𝑠𝑠𝑖𝑝𝑎𝑡𝑖𝑜𝑛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∼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𝑣𝑖𝑠𝑐𝑜𝑠𝑖𝑡𝑦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×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𝑣𝑒𝑙𝑜𝑐𝑖𝑡𝑦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𝑙𝑒𝑛𝑔𝑡h</m:t>
                        </m:r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US" sz="2000" b="0" i="1" dirty="0">
                    <a:latin typeface="Cambria Math" panose="02040503050406030204" pitchFamily="18" charset="0"/>
                  </a:rPr>
                  <a:t> </a:t>
                </a:r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9DD6B33E-3F42-D643-8693-723807508F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247" y="3391528"/>
                <a:ext cx="6013698" cy="482889"/>
              </a:xfrm>
              <a:prstGeom prst="rect">
                <a:avLst/>
              </a:prstGeom>
              <a:blipFill>
                <a:blip r:embed="rId14"/>
                <a:stretch>
                  <a:fillRect l="-840" b="-15000"/>
                </a:stretch>
              </a:blipFill>
              <a:ln>
                <a:solidFill>
                  <a:schemeClr val="bg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EF8C9180-0D35-1141-981D-C0FBA7E8D24E}"/>
                  </a:ext>
                </a:extLst>
              </p:cNvPr>
              <p:cNvSpPr txBox="1"/>
              <p:nvPr/>
            </p:nvSpPr>
            <p:spPr>
              <a:xfrm>
                <a:off x="537042" y="2532126"/>
                <a:ext cx="5597430" cy="770275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𝐾𝑖𝑛𝑒𝑡𝑖𝑐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𝑒𝑛𝑒𝑟𝑔𝑦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𝑜𝑓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𝑡𝑖𝑛𝑦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𝑓𝑙𝑢𝑖𝑑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𝑒𝑙𝑒𝑚𝑒𝑛𝑡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𝑖𝑛𝑒𝑟𝑡𝑖𝑎</m:t>
                        </m:r>
                      </m:e>
                    </m:d>
                  </m:oMath>
                </a14:m>
                <a:r>
                  <a:rPr lang="en-US" sz="2000" b="0" i="1" dirty="0">
                    <a:latin typeface="Cambria Math" panose="02040503050406030204" pitchFamily="18" charset="0"/>
                  </a:rPr>
                  <a:t> </a:t>
                </a:r>
              </a:p>
              <a:p>
                <a:pPr/>
                <a:r>
                  <a:rPr lang="en-US" sz="2000" b="0" i="1" dirty="0">
                    <a:latin typeface="Cambria Math" panose="02040503050406030204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𝑑𝑉</m:t>
                        </m:r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∼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𝑑𝑒𝑛𝑠𝑖𝑡𝑦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×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𝑣𝑒𝑙𝑜𝑐𝑖𝑡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𝜌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000" dirty="0"/>
              </a:p>
            </p:txBody>
          </p:sp>
        </mc:Choice>
        <mc:Fallback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EF8C9180-0D35-1141-981D-C0FBA7E8D2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042" y="2532126"/>
                <a:ext cx="5597430" cy="770275"/>
              </a:xfrm>
              <a:prstGeom prst="rect">
                <a:avLst/>
              </a:prstGeom>
              <a:blipFill>
                <a:blip r:embed="rId15"/>
                <a:stretch>
                  <a:fillRect l="-2483" t="-1587" b="-6349"/>
                </a:stretch>
              </a:blipFill>
              <a:ln>
                <a:solidFill>
                  <a:schemeClr val="bg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358202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6000" y="837000"/>
            <a:ext cx="10008675" cy="900000"/>
          </a:xfrm>
        </p:spPr>
        <p:txBody>
          <a:bodyPr>
            <a:normAutofit/>
          </a:bodyPr>
          <a:lstStyle/>
          <a:p>
            <a:r>
              <a:rPr lang="en-US" sz="3600" dirty="0"/>
              <a:t>Osborne Reynolds’ (1841–1912) famous experiment </a:t>
            </a:r>
          </a:p>
        </p:txBody>
      </p:sp>
      <p:sp>
        <p:nvSpPr>
          <p:cNvPr id="17" name="Subtitle 6">
            <a:extLst>
              <a:ext uri="{FF2B5EF4-FFF2-40B4-BE49-F238E27FC236}">
                <a16:creationId xmlns:a16="http://schemas.microsoft.com/office/drawing/2014/main" id="{7FCDE171-6B0C-874E-A534-5579E67A13DA}"/>
              </a:ext>
            </a:extLst>
          </p:cNvPr>
          <p:cNvSpPr txBox="1">
            <a:spLocks/>
          </p:cNvSpPr>
          <p:nvPr/>
        </p:nvSpPr>
        <p:spPr>
          <a:xfrm>
            <a:off x="-333314" y="6626790"/>
            <a:ext cx="4391855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dirty="0">
                <a:solidFill>
                  <a:srgbClr val="009D7F"/>
                </a:solidFill>
              </a:rPr>
              <a:t>All images from Creative Commons. Licensed under </a:t>
            </a:r>
            <a:r>
              <a:rPr lang="en-US" sz="900" dirty="0">
                <a:hlinkClick r:id="rId3" tooltip="https://creativecommons.org/licenses/by-nc-sa/3.0/"/>
              </a:rPr>
              <a:t>CC BY-SA-NC</a:t>
            </a:r>
            <a:endParaRPr lang="en-US" sz="900" dirty="0"/>
          </a:p>
          <a:p>
            <a:pPr algn="ctr"/>
            <a:endParaRPr lang="en-US" sz="16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3AF5D91-C893-2442-9EE7-1DBF8FBFF860}"/>
                  </a:ext>
                </a:extLst>
              </p:cNvPr>
              <p:cNvSpPr txBox="1"/>
              <p:nvPr/>
            </p:nvSpPr>
            <p:spPr>
              <a:xfrm>
                <a:off x="670372" y="5726468"/>
                <a:ext cx="5646226" cy="582532"/>
              </a:xfrm>
              <a:prstGeom prst="rect">
                <a:avLst/>
              </a:prstGeom>
              <a:noFill/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𝑅𝑒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𝑑𝑒𝑛𝑠𝑖𝑡𝑦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×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𝑙𝑒𝑛𝑔𝑡h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 ×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𝑣𝑒𝑙𝑜𝑐𝑖𝑡𝑦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𝑣𝑖𝑠𝑐𝑜𝑠𝑖𝑡𝑦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𝑈𝑙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𝑈𝑙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𝜈</m:t>
                        </m:r>
                      </m:den>
                    </m:f>
                  </m:oMath>
                </a14:m>
                <a:r>
                  <a:rPr lang="en-US" sz="2400" dirty="0"/>
                  <a:t> </a:t>
                </a:r>
              </a:p>
            </p:txBody>
          </p:sp>
        </mc:Choice>
        <mc:Fallback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3AF5D91-C893-2442-9EE7-1DBF8FBFF8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372" y="5726468"/>
                <a:ext cx="5646226" cy="582532"/>
              </a:xfrm>
              <a:prstGeom prst="rect">
                <a:avLst/>
              </a:prstGeom>
              <a:blipFill>
                <a:blip r:embed="rId4"/>
                <a:stretch>
                  <a:fillRect l="-1794" t="-4167" b="-12500"/>
                </a:stretch>
              </a:blipFill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" name="Picture 29" descr="Diagram&#10;&#10;Description automatically generated">
            <a:extLst>
              <a:ext uri="{FF2B5EF4-FFF2-40B4-BE49-F238E27FC236}">
                <a16:creationId xmlns:a16="http://schemas.microsoft.com/office/drawing/2014/main" id="{D01ADAD1-B357-7E44-A4DC-7F65116CF5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6744000" y="1998593"/>
            <a:ext cx="5448000" cy="4767000"/>
          </a:xfrm>
          <a:prstGeom prst="rect">
            <a:avLst/>
          </a:prstGeom>
        </p:spPr>
      </p:pic>
      <p:pic>
        <p:nvPicPr>
          <p:cNvPr id="33" name="Picture 32" descr="A person standing next to a bench&#10;&#10;Description automatically generated with low confidence">
            <a:extLst>
              <a:ext uri="{FF2B5EF4-FFF2-40B4-BE49-F238E27FC236}">
                <a16:creationId xmlns:a16="http://schemas.microsoft.com/office/drawing/2014/main" id="{B7FD6B8D-7C1A-A648-9FDA-5F14DD177B9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1639130" y="1779197"/>
            <a:ext cx="3808871" cy="3687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7404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NMBU 16:9">
  <a:themeElements>
    <a:clrScheme name="NMBU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9D7F"/>
      </a:accent1>
      <a:accent2>
        <a:srgbClr val="FEC843"/>
      </a:accent2>
      <a:accent3>
        <a:srgbClr val="556680"/>
      </a:accent3>
      <a:accent4>
        <a:srgbClr val="00A1CD"/>
      </a:accent4>
      <a:accent5>
        <a:srgbClr val="000000"/>
      </a:accent5>
      <a:accent6>
        <a:srgbClr val="C8ACB7"/>
      </a:accent6>
      <a:hlink>
        <a:srgbClr val="009D7F"/>
      </a:hlink>
      <a:folHlink>
        <a:srgbClr val="77645A"/>
      </a:folHlink>
    </a:clrScheme>
    <a:fontScheme name="Office klassis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418</Words>
  <Application>Microsoft Macintosh PowerPoint</Application>
  <PresentationFormat>Widescreen</PresentationFormat>
  <Paragraphs>45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Cambria Math</vt:lpstr>
      <vt:lpstr>NMBU 16:9</vt:lpstr>
      <vt:lpstr>The kinetic energy of the flow is〖 E〗_k=½mU^2.  We let the volume go to 0, which gives ∼ρU^2   </vt:lpstr>
      <vt:lpstr>The kinetic energy dissipates to heat via viscous dissipation due to shear stress: τ=μU\l.   </vt:lpstr>
      <vt:lpstr>The ratio of inertia to viscous dissipation is called  the Reynolds number (Re).   </vt:lpstr>
      <vt:lpstr>Osborne Reynolds’ (1841–1912) famous experiment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dc:description/>
  <cp:lastModifiedBy/>
  <cp:revision>1</cp:revision>
  <dcterms:created xsi:type="dcterms:W3CDTF">2017-01-04T09:15:10Z</dcterms:created>
  <dcterms:modified xsi:type="dcterms:W3CDTF">2022-01-25T17:14:34Z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0484126-3486-41a9-802e-7f1e2277276c_Enabled">
    <vt:lpwstr>True</vt:lpwstr>
  </property>
  <property fmtid="{D5CDD505-2E9C-101B-9397-08002B2CF9AE}" pid="3" name="MSIP_Label_d0484126-3486-41a9-802e-7f1e2277276c_SiteId">
    <vt:lpwstr>eec01f8e-737f-43e3-9ed5-f8a59913bd82</vt:lpwstr>
  </property>
  <property fmtid="{D5CDD505-2E9C-101B-9397-08002B2CF9AE}" pid="4" name="MSIP_Label_d0484126-3486-41a9-802e-7f1e2277276c_Owner">
    <vt:lpwstr>vegard.nilsen@nmbu.no</vt:lpwstr>
  </property>
  <property fmtid="{D5CDD505-2E9C-101B-9397-08002B2CF9AE}" pid="5" name="MSIP_Label_d0484126-3486-41a9-802e-7f1e2277276c_SetDate">
    <vt:lpwstr>2019-09-12T08:41:24.9383346Z</vt:lpwstr>
  </property>
  <property fmtid="{D5CDD505-2E9C-101B-9397-08002B2CF9AE}" pid="6" name="MSIP_Label_d0484126-3486-41a9-802e-7f1e2277276c_Name">
    <vt:lpwstr>Internal</vt:lpwstr>
  </property>
  <property fmtid="{D5CDD505-2E9C-101B-9397-08002B2CF9AE}" pid="7" name="MSIP_Label_d0484126-3486-41a9-802e-7f1e2277276c_Application">
    <vt:lpwstr>Microsoft Azure Information Protection</vt:lpwstr>
  </property>
  <property fmtid="{D5CDD505-2E9C-101B-9397-08002B2CF9AE}" pid="8" name="MSIP_Label_d0484126-3486-41a9-802e-7f1e2277276c_ActionId">
    <vt:lpwstr>15b77e89-d623-4600-9a11-deb1dff5ea80</vt:lpwstr>
  </property>
  <property fmtid="{D5CDD505-2E9C-101B-9397-08002B2CF9AE}" pid="9" name="MSIP_Label_d0484126-3486-41a9-802e-7f1e2277276c_Extended_MSFT_Method">
    <vt:lpwstr>Manual</vt:lpwstr>
  </property>
  <property fmtid="{D5CDD505-2E9C-101B-9397-08002B2CF9AE}" pid="10" name="Sensitivity">
    <vt:lpwstr>Internal</vt:lpwstr>
  </property>
</Properties>
</file>