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autoCompressPictures="0">
  <p:sldMasterIdLst>
    <p:sldMasterId id="2147483687" r:id="rId1"/>
  </p:sldMasterIdLst>
  <p:notesMasterIdLst>
    <p:notesMasterId r:id="rId29"/>
  </p:notesMasterIdLst>
  <p:sldIdLst>
    <p:sldId id="262" r:id="rId2"/>
    <p:sldId id="453" r:id="rId3"/>
    <p:sldId id="461" r:id="rId4"/>
    <p:sldId id="451" r:id="rId5"/>
    <p:sldId id="452" r:id="rId6"/>
    <p:sldId id="454" r:id="rId7"/>
    <p:sldId id="455" r:id="rId8"/>
    <p:sldId id="456" r:id="rId9"/>
    <p:sldId id="457" r:id="rId10"/>
    <p:sldId id="460" r:id="rId11"/>
    <p:sldId id="458" r:id="rId12"/>
    <p:sldId id="459" r:id="rId13"/>
    <p:sldId id="462" r:id="rId14"/>
    <p:sldId id="463" r:id="rId15"/>
    <p:sldId id="464" r:id="rId16"/>
    <p:sldId id="465" r:id="rId17"/>
    <p:sldId id="466" r:id="rId18"/>
    <p:sldId id="467" r:id="rId19"/>
    <p:sldId id="468" r:id="rId20"/>
    <p:sldId id="469" r:id="rId21"/>
    <p:sldId id="470" r:id="rId22"/>
    <p:sldId id="476" r:id="rId23"/>
    <p:sldId id="471" r:id="rId24"/>
    <p:sldId id="472" r:id="rId25"/>
    <p:sldId id="474" r:id="rId26"/>
    <p:sldId id="475" r:id="rId27"/>
    <p:sldId id="423" r:id="rId28"/>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7F"/>
    <a:srgbClr val="E7F0EC"/>
    <a:srgbClr val="CBDF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920" autoAdjust="0"/>
    <p:restoredTop sz="76549"/>
  </p:normalViewPr>
  <p:slideViewPr>
    <p:cSldViewPr>
      <p:cViewPr varScale="1">
        <p:scale>
          <a:sx n="93" d="100"/>
          <a:sy n="93" d="100"/>
        </p:scale>
        <p:origin x="560" y="1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86" d="100"/>
          <a:sy n="86" d="100"/>
        </p:scale>
        <p:origin x="2744" y="208"/>
      </p:cViewPr>
      <p:guideLst/>
    </p:cSldViewPr>
  </p:notesViewPr>
  <p:gridSpacing cx="72000" cy="720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BB013BB-223A-4A7A-A9B6-504A14290792}" type="datetimeFigureOut">
              <a:rPr lang="nb-NO" smtClean="0"/>
              <a:t>19.01.2022</a:t>
            </a:fld>
            <a:endParaRPr lang="nb-NO"/>
          </a:p>
        </p:txBody>
      </p:sp>
      <p:sp>
        <p:nvSpPr>
          <p:cNvPr id="4" name="Plassholder for lysbilde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50BF349-27A5-44C1-8C69-2C3879FAD297}" type="slidenum">
              <a:rPr lang="nb-NO" smtClean="0"/>
              <a:t>‹#›</a:t>
            </a:fld>
            <a:endParaRPr lang="nb-NO"/>
          </a:p>
        </p:txBody>
      </p:sp>
    </p:spTree>
    <p:extLst>
      <p:ext uri="{BB962C8B-B14F-4D97-AF65-F5344CB8AC3E}">
        <p14:creationId xmlns:p14="http://schemas.microsoft.com/office/powerpoint/2010/main" val="158563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800" dirty="0"/>
          </a:p>
          <a:p>
            <a:endParaRPr lang="nb-NO" sz="1000" dirty="0"/>
          </a:p>
          <a:p>
            <a:endParaRPr lang="nb-NO" sz="1000" dirty="0"/>
          </a:p>
        </p:txBody>
      </p:sp>
      <p:sp>
        <p:nvSpPr>
          <p:cNvPr id="4" name="Plassholder for lysbildenummer 3"/>
          <p:cNvSpPr>
            <a:spLocks noGrp="1"/>
          </p:cNvSpPr>
          <p:nvPr>
            <p:ph type="sldNum" sz="quarter" idx="10"/>
          </p:nvPr>
        </p:nvSpPr>
        <p:spPr/>
        <p:txBody>
          <a:bodyPr/>
          <a:lstStyle/>
          <a:p>
            <a:fld id="{D50BF349-27A5-44C1-8C69-2C3879FAD297}" type="slidenum">
              <a:rPr lang="nb-NO" smtClean="0"/>
              <a:t>0</a:t>
            </a:fld>
            <a:endParaRPr lang="nb-NO"/>
          </a:p>
        </p:txBody>
      </p:sp>
    </p:spTree>
    <p:extLst>
      <p:ext uri="{BB962C8B-B14F-4D97-AF65-F5344CB8AC3E}">
        <p14:creationId xmlns:p14="http://schemas.microsoft.com/office/powerpoint/2010/main" val="1544120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dirty="0" err="1"/>
              <a:t>Surface</a:t>
            </a:r>
            <a:r>
              <a:rPr lang="nb-NO" sz="1200" dirty="0"/>
              <a:t> </a:t>
            </a:r>
            <a:r>
              <a:rPr lang="nb-NO" sz="1200" dirty="0" err="1"/>
              <a:t>tension</a:t>
            </a:r>
            <a:r>
              <a:rPr lang="nb-NO" sz="1200" dirty="0"/>
              <a:t> </a:t>
            </a:r>
            <a:r>
              <a:rPr lang="nb-NO" sz="1200" dirty="0" err="1"/>
              <a:t>minimizes</a:t>
            </a:r>
            <a:r>
              <a:rPr lang="nb-NO" sz="1200" dirty="0"/>
              <a:t> </a:t>
            </a:r>
            <a:r>
              <a:rPr lang="nb-NO" sz="1200" dirty="0" err="1"/>
              <a:t>surface</a:t>
            </a:r>
            <a:r>
              <a:rPr lang="nb-NO" sz="1200" dirty="0"/>
              <a:t> area</a:t>
            </a:r>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1</a:t>
            </a:fld>
            <a:endParaRPr lang="nb-NO"/>
          </a:p>
        </p:txBody>
      </p:sp>
    </p:spTree>
    <p:extLst>
      <p:ext uri="{BB962C8B-B14F-4D97-AF65-F5344CB8AC3E}">
        <p14:creationId xmlns:p14="http://schemas.microsoft.com/office/powerpoint/2010/main" val="3282774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barn </a:t>
            </a:r>
            <a:r>
              <a:rPr lang="en-US" dirty="0" err="1"/>
              <a:t>leker</a:t>
            </a:r>
            <a:r>
              <a:rPr lang="en-US" dirty="0"/>
              <a:t> best/</a:t>
            </a:r>
            <a:r>
              <a:rPr lang="en-US" dirty="0" err="1"/>
              <a:t>likt</a:t>
            </a:r>
            <a:r>
              <a:rPr lang="en-US" dirty="0"/>
              <a:t> </a:t>
            </a:r>
            <a:r>
              <a:rPr lang="en-US" dirty="0" err="1"/>
              <a:t>løser</a:t>
            </a:r>
            <a:r>
              <a:rPr lang="en-US" dirty="0"/>
              <a:t> </a:t>
            </a:r>
            <a:r>
              <a:rPr lang="en-US" dirty="0" err="1"/>
              <a:t>likt</a:t>
            </a:r>
            <a:r>
              <a:rPr lang="en-US" dirty="0"/>
              <a:t>, </a:t>
            </a:r>
            <a:r>
              <a:rPr lang="en-US" dirty="0" err="1"/>
              <a:t>så</a:t>
            </a:r>
            <a:r>
              <a:rPr lang="en-US" dirty="0"/>
              <a:t> </a:t>
            </a:r>
            <a:r>
              <a:rPr lang="en-US" dirty="0" err="1"/>
              <a:t>vannmolekylene</a:t>
            </a:r>
            <a:r>
              <a:rPr lang="en-US" dirty="0"/>
              <a:t> </a:t>
            </a:r>
            <a:r>
              <a:rPr lang="en-US" dirty="0" err="1"/>
              <a:t>tiltrekker</a:t>
            </a:r>
            <a:r>
              <a:rPr lang="en-US" dirty="0"/>
              <a:t> seg </a:t>
            </a:r>
            <a:r>
              <a:rPr lang="en-US" dirty="0" err="1"/>
              <a:t>andre</a:t>
            </a:r>
            <a:r>
              <a:rPr lang="en-US" dirty="0"/>
              <a:t> </a:t>
            </a:r>
            <a:r>
              <a:rPr lang="en-US" dirty="0" err="1"/>
              <a:t>vannmolekyler</a:t>
            </a:r>
            <a:r>
              <a:rPr lang="en-US" dirty="0"/>
              <a:t>. </a:t>
            </a:r>
            <a:r>
              <a:rPr lang="en-US" dirty="0" err="1"/>
              <a:t>Inni</a:t>
            </a:r>
            <a:r>
              <a:rPr lang="en-US" dirty="0"/>
              <a:t> </a:t>
            </a:r>
            <a:r>
              <a:rPr lang="en-US" dirty="0" err="1"/>
              <a:t>væsken</a:t>
            </a:r>
            <a:r>
              <a:rPr lang="en-US" dirty="0"/>
              <a:t> trekker et </a:t>
            </a:r>
            <a:r>
              <a:rPr lang="en-US" dirty="0" err="1"/>
              <a:t>vannmolekyl</a:t>
            </a:r>
            <a:r>
              <a:rPr lang="en-US" dirty="0"/>
              <a:t> like </a:t>
            </a:r>
            <a:r>
              <a:rPr lang="en-US" dirty="0" err="1"/>
              <a:t>mye</a:t>
            </a:r>
            <a:r>
              <a:rPr lang="en-US" dirty="0"/>
              <a:t> I alle </a:t>
            </a:r>
            <a:r>
              <a:rPr lang="en-US" dirty="0" err="1"/>
              <a:t>retninger</a:t>
            </a:r>
            <a:r>
              <a:rPr lang="en-US" dirty="0"/>
              <a:t>, men et </a:t>
            </a:r>
            <a:r>
              <a:rPr lang="en-US" dirty="0" err="1"/>
              <a:t>vannmolekyl</a:t>
            </a:r>
            <a:r>
              <a:rPr lang="en-US" dirty="0"/>
              <a:t> </a:t>
            </a:r>
            <a:r>
              <a:rPr lang="en-US" dirty="0" err="1"/>
              <a:t>på</a:t>
            </a:r>
            <a:r>
              <a:rPr lang="en-US" dirty="0"/>
              <a:t> </a:t>
            </a:r>
            <a:r>
              <a:rPr lang="en-US" dirty="0" err="1"/>
              <a:t>overflaten</a:t>
            </a:r>
            <a:r>
              <a:rPr lang="en-US" dirty="0"/>
              <a:t> har </a:t>
            </a:r>
            <a:r>
              <a:rPr lang="en-US" dirty="0" err="1"/>
              <a:t>ingen</a:t>
            </a:r>
            <a:r>
              <a:rPr lang="en-US" dirty="0"/>
              <a:t> </a:t>
            </a:r>
            <a:r>
              <a:rPr lang="en-US" dirty="0" err="1"/>
              <a:t>vannmolekyler</a:t>
            </a:r>
            <a:r>
              <a:rPr lang="en-US" dirty="0"/>
              <a:t> over seg </a:t>
            </a:r>
            <a:r>
              <a:rPr lang="en-US" dirty="0" err="1"/>
              <a:t>å</a:t>
            </a:r>
            <a:r>
              <a:rPr lang="en-US" dirty="0"/>
              <a:t>  </a:t>
            </a:r>
            <a:r>
              <a:rPr lang="en-US" dirty="0" err="1"/>
              <a:t>trekke</a:t>
            </a:r>
            <a:r>
              <a:rPr lang="en-US" dirty="0"/>
              <a:t> </a:t>
            </a:r>
            <a:r>
              <a:rPr lang="en-US" dirty="0" err="1"/>
              <a:t>på</a:t>
            </a:r>
            <a:r>
              <a:rPr lang="en-US" dirty="0"/>
              <a:t>; </a:t>
            </a:r>
            <a:r>
              <a:rPr lang="en-US" dirty="0" err="1"/>
              <a:t>dermed</a:t>
            </a:r>
            <a:r>
              <a:rPr lang="en-US" dirty="0"/>
              <a:t> trekker den </a:t>
            </a:r>
            <a:r>
              <a:rPr lang="en-US" dirty="0" err="1"/>
              <a:t>hardere</a:t>
            </a:r>
            <a:r>
              <a:rPr lang="en-US" dirty="0"/>
              <a:t> </a:t>
            </a:r>
            <a:r>
              <a:rPr lang="en-US" dirty="0" err="1"/>
              <a:t>på</a:t>
            </a:r>
            <a:r>
              <a:rPr lang="en-US" dirty="0"/>
              <a:t> </a:t>
            </a:r>
            <a:r>
              <a:rPr lang="en-US" dirty="0" err="1"/>
              <a:t>molekylene</a:t>
            </a:r>
            <a:r>
              <a:rPr lang="en-US" dirty="0"/>
              <a:t> </a:t>
            </a:r>
            <a:r>
              <a:rPr lang="en-US" dirty="0" err="1"/>
              <a:t>på</a:t>
            </a:r>
            <a:r>
              <a:rPr lang="en-US" dirty="0"/>
              <a:t> </a:t>
            </a:r>
            <a:r>
              <a:rPr lang="en-US" dirty="0" err="1"/>
              <a:t>siden</a:t>
            </a:r>
            <a:r>
              <a:rPr lang="en-US" dirty="0"/>
              <a:t> av seg </a:t>
            </a:r>
            <a:r>
              <a:rPr lang="en-US" dirty="0" err="1"/>
              <a:t>og</a:t>
            </a:r>
            <a:r>
              <a:rPr lang="en-US" dirty="0"/>
              <a:t> </a:t>
            </a:r>
            <a:r>
              <a:rPr lang="en-US" dirty="0" err="1"/>
              <a:t>danner</a:t>
            </a:r>
            <a:r>
              <a:rPr lang="en-US" dirty="0"/>
              <a:t> </a:t>
            </a:r>
            <a:r>
              <a:rPr lang="en-US" dirty="0" err="1"/>
              <a:t>såkalte</a:t>
            </a:r>
            <a:r>
              <a:rPr lang="en-US" dirty="0"/>
              <a:t> </a:t>
            </a:r>
            <a:r>
              <a:rPr lang="en-US" dirty="0" err="1"/>
              <a:t>hydrogenbindinger</a:t>
            </a:r>
            <a:r>
              <a:rPr lang="en-US" dirty="0"/>
              <a:t>, </a:t>
            </a:r>
            <a:r>
              <a:rPr lang="en-US" dirty="0" err="1"/>
              <a:t>som</a:t>
            </a:r>
            <a:r>
              <a:rPr lang="en-US" dirty="0"/>
              <a:t> er det </a:t>
            </a:r>
            <a:r>
              <a:rPr lang="en-US" dirty="0" err="1"/>
              <a:t>som</a:t>
            </a:r>
            <a:r>
              <a:rPr lang="en-US" dirty="0"/>
              <a:t> </a:t>
            </a:r>
            <a:r>
              <a:rPr lang="en-US" dirty="0" err="1"/>
              <a:t>gir</a:t>
            </a:r>
            <a:r>
              <a:rPr lang="en-US" dirty="0"/>
              <a:t> </a:t>
            </a:r>
            <a:r>
              <a:rPr lang="en-US" dirty="0" err="1"/>
              <a:t>overflatespenningen</a:t>
            </a:r>
            <a:r>
              <a:rPr lang="en-US" dirty="0"/>
              <a:t>. </a:t>
            </a:r>
          </a:p>
        </p:txBody>
      </p:sp>
      <p:sp>
        <p:nvSpPr>
          <p:cNvPr id="4" name="Slide Number Placeholder 3"/>
          <p:cNvSpPr>
            <a:spLocks noGrp="1"/>
          </p:cNvSpPr>
          <p:nvPr>
            <p:ph type="sldNum" sz="quarter" idx="5"/>
          </p:nvPr>
        </p:nvSpPr>
        <p:spPr/>
        <p:txBody>
          <a:bodyPr/>
          <a:lstStyle/>
          <a:p>
            <a:fld id="{D50BF349-27A5-44C1-8C69-2C3879FAD297}" type="slidenum">
              <a:rPr lang="nb-NO" smtClean="0"/>
              <a:t>2</a:t>
            </a:fld>
            <a:endParaRPr lang="nb-NO"/>
          </a:p>
        </p:txBody>
      </p:sp>
    </p:spTree>
    <p:extLst>
      <p:ext uri="{BB962C8B-B14F-4D97-AF65-F5344CB8AC3E}">
        <p14:creationId xmlns:p14="http://schemas.microsoft.com/office/powerpoint/2010/main" val="1395244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barn </a:t>
            </a:r>
            <a:r>
              <a:rPr lang="en-US" dirty="0" err="1"/>
              <a:t>leker</a:t>
            </a:r>
            <a:r>
              <a:rPr lang="en-US" dirty="0"/>
              <a:t> best/</a:t>
            </a:r>
            <a:r>
              <a:rPr lang="en-US" dirty="0" err="1"/>
              <a:t>likt</a:t>
            </a:r>
            <a:r>
              <a:rPr lang="en-US" dirty="0"/>
              <a:t> </a:t>
            </a:r>
            <a:r>
              <a:rPr lang="en-US" dirty="0" err="1"/>
              <a:t>løser</a:t>
            </a:r>
            <a:r>
              <a:rPr lang="en-US" dirty="0"/>
              <a:t> </a:t>
            </a:r>
            <a:r>
              <a:rPr lang="en-US" dirty="0" err="1"/>
              <a:t>likt</a:t>
            </a:r>
            <a:r>
              <a:rPr lang="en-US" dirty="0"/>
              <a:t>, </a:t>
            </a:r>
            <a:r>
              <a:rPr lang="en-US" dirty="0" err="1"/>
              <a:t>så</a:t>
            </a:r>
            <a:r>
              <a:rPr lang="en-US" dirty="0"/>
              <a:t> </a:t>
            </a:r>
            <a:r>
              <a:rPr lang="en-US" dirty="0" err="1"/>
              <a:t>vannmolekylene</a:t>
            </a:r>
            <a:r>
              <a:rPr lang="en-US" dirty="0"/>
              <a:t> </a:t>
            </a:r>
            <a:r>
              <a:rPr lang="en-US" dirty="0" err="1"/>
              <a:t>tiltrekker</a:t>
            </a:r>
            <a:r>
              <a:rPr lang="en-US" dirty="0"/>
              <a:t> seg </a:t>
            </a:r>
            <a:r>
              <a:rPr lang="en-US" dirty="0" err="1"/>
              <a:t>andre</a:t>
            </a:r>
            <a:r>
              <a:rPr lang="en-US" dirty="0"/>
              <a:t> </a:t>
            </a:r>
            <a:r>
              <a:rPr lang="en-US" dirty="0" err="1"/>
              <a:t>vannmolekyler</a:t>
            </a:r>
            <a:r>
              <a:rPr lang="en-US" dirty="0"/>
              <a:t>. </a:t>
            </a:r>
            <a:r>
              <a:rPr lang="en-US" dirty="0" err="1"/>
              <a:t>Inni</a:t>
            </a:r>
            <a:r>
              <a:rPr lang="en-US" dirty="0"/>
              <a:t> </a:t>
            </a:r>
            <a:r>
              <a:rPr lang="en-US" dirty="0" err="1"/>
              <a:t>væsken</a:t>
            </a:r>
            <a:r>
              <a:rPr lang="en-US" dirty="0"/>
              <a:t> trekker et </a:t>
            </a:r>
            <a:r>
              <a:rPr lang="en-US" dirty="0" err="1"/>
              <a:t>vannmolekyl</a:t>
            </a:r>
            <a:r>
              <a:rPr lang="en-US" dirty="0"/>
              <a:t> like </a:t>
            </a:r>
            <a:r>
              <a:rPr lang="en-US" dirty="0" err="1"/>
              <a:t>mye</a:t>
            </a:r>
            <a:r>
              <a:rPr lang="en-US" dirty="0"/>
              <a:t> I alle </a:t>
            </a:r>
            <a:r>
              <a:rPr lang="en-US" dirty="0" err="1"/>
              <a:t>retninger</a:t>
            </a:r>
            <a:r>
              <a:rPr lang="en-US" dirty="0"/>
              <a:t>, men et </a:t>
            </a:r>
            <a:r>
              <a:rPr lang="en-US" dirty="0" err="1"/>
              <a:t>vannmolekyl</a:t>
            </a:r>
            <a:r>
              <a:rPr lang="en-US" dirty="0"/>
              <a:t> </a:t>
            </a:r>
            <a:r>
              <a:rPr lang="en-US" dirty="0" err="1"/>
              <a:t>på</a:t>
            </a:r>
            <a:r>
              <a:rPr lang="en-US" dirty="0"/>
              <a:t> </a:t>
            </a:r>
            <a:r>
              <a:rPr lang="en-US" dirty="0" err="1"/>
              <a:t>overflaten</a:t>
            </a:r>
            <a:r>
              <a:rPr lang="en-US" dirty="0"/>
              <a:t> har </a:t>
            </a:r>
            <a:r>
              <a:rPr lang="en-US" dirty="0" err="1"/>
              <a:t>ingen</a:t>
            </a:r>
            <a:r>
              <a:rPr lang="en-US" dirty="0"/>
              <a:t> </a:t>
            </a:r>
            <a:r>
              <a:rPr lang="en-US" dirty="0" err="1"/>
              <a:t>vannmolekyler</a:t>
            </a:r>
            <a:r>
              <a:rPr lang="en-US" dirty="0"/>
              <a:t> over seg </a:t>
            </a:r>
            <a:r>
              <a:rPr lang="en-US" dirty="0" err="1"/>
              <a:t>å</a:t>
            </a:r>
            <a:r>
              <a:rPr lang="en-US" dirty="0"/>
              <a:t>  </a:t>
            </a:r>
            <a:r>
              <a:rPr lang="en-US" dirty="0" err="1"/>
              <a:t>trekke</a:t>
            </a:r>
            <a:r>
              <a:rPr lang="en-US" dirty="0"/>
              <a:t> </a:t>
            </a:r>
            <a:r>
              <a:rPr lang="en-US" dirty="0" err="1"/>
              <a:t>på</a:t>
            </a:r>
            <a:r>
              <a:rPr lang="en-US" dirty="0"/>
              <a:t>; </a:t>
            </a:r>
            <a:r>
              <a:rPr lang="en-US" dirty="0" err="1"/>
              <a:t>dermed</a:t>
            </a:r>
            <a:r>
              <a:rPr lang="en-US" dirty="0"/>
              <a:t> trekker den </a:t>
            </a:r>
            <a:r>
              <a:rPr lang="en-US" dirty="0" err="1"/>
              <a:t>hardere</a:t>
            </a:r>
            <a:r>
              <a:rPr lang="en-US" dirty="0"/>
              <a:t> </a:t>
            </a:r>
            <a:r>
              <a:rPr lang="en-US" dirty="0" err="1"/>
              <a:t>på</a:t>
            </a:r>
            <a:r>
              <a:rPr lang="en-US" dirty="0"/>
              <a:t> </a:t>
            </a:r>
            <a:r>
              <a:rPr lang="en-US" dirty="0" err="1"/>
              <a:t>molekylene</a:t>
            </a:r>
            <a:r>
              <a:rPr lang="en-US" dirty="0"/>
              <a:t> </a:t>
            </a:r>
            <a:r>
              <a:rPr lang="en-US" dirty="0" err="1"/>
              <a:t>på</a:t>
            </a:r>
            <a:r>
              <a:rPr lang="en-US" dirty="0"/>
              <a:t> </a:t>
            </a:r>
            <a:r>
              <a:rPr lang="en-US" dirty="0" err="1"/>
              <a:t>siden</a:t>
            </a:r>
            <a:r>
              <a:rPr lang="en-US" dirty="0"/>
              <a:t> av seg </a:t>
            </a:r>
            <a:r>
              <a:rPr lang="en-US" dirty="0" err="1"/>
              <a:t>og</a:t>
            </a:r>
            <a:r>
              <a:rPr lang="en-US" dirty="0"/>
              <a:t> </a:t>
            </a:r>
            <a:r>
              <a:rPr lang="en-US" dirty="0" err="1"/>
              <a:t>danner</a:t>
            </a:r>
            <a:r>
              <a:rPr lang="en-US" dirty="0"/>
              <a:t> </a:t>
            </a:r>
            <a:r>
              <a:rPr lang="en-US" dirty="0" err="1"/>
              <a:t>såkalte</a:t>
            </a:r>
            <a:r>
              <a:rPr lang="en-US" dirty="0"/>
              <a:t> </a:t>
            </a:r>
            <a:r>
              <a:rPr lang="en-US" dirty="0" err="1"/>
              <a:t>hydrogenbindinger</a:t>
            </a:r>
            <a:r>
              <a:rPr lang="en-US" dirty="0"/>
              <a:t>, </a:t>
            </a:r>
            <a:r>
              <a:rPr lang="en-US" dirty="0" err="1"/>
              <a:t>som</a:t>
            </a:r>
            <a:r>
              <a:rPr lang="en-US" dirty="0"/>
              <a:t> er det </a:t>
            </a:r>
            <a:r>
              <a:rPr lang="en-US" dirty="0" err="1"/>
              <a:t>som</a:t>
            </a:r>
            <a:r>
              <a:rPr lang="en-US" dirty="0"/>
              <a:t> </a:t>
            </a:r>
            <a:r>
              <a:rPr lang="en-US" dirty="0" err="1"/>
              <a:t>gir</a:t>
            </a:r>
            <a:r>
              <a:rPr lang="en-US" dirty="0"/>
              <a:t> </a:t>
            </a:r>
            <a:r>
              <a:rPr lang="en-US" dirty="0" err="1"/>
              <a:t>overflatespenningen</a:t>
            </a:r>
            <a:r>
              <a:rPr lang="en-US" dirty="0"/>
              <a:t>. </a:t>
            </a:r>
          </a:p>
        </p:txBody>
      </p:sp>
      <p:sp>
        <p:nvSpPr>
          <p:cNvPr id="4" name="Slide Number Placeholder 3"/>
          <p:cNvSpPr>
            <a:spLocks noGrp="1"/>
          </p:cNvSpPr>
          <p:nvPr>
            <p:ph type="sldNum" sz="quarter" idx="5"/>
          </p:nvPr>
        </p:nvSpPr>
        <p:spPr/>
        <p:txBody>
          <a:bodyPr/>
          <a:lstStyle/>
          <a:p>
            <a:fld id="{D50BF349-27A5-44C1-8C69-2C3879FAD297}" type="slidenum">
              <a:rPr lang="nb-NO" smtClean="0"/>
              <a:t>3</a:t>
            </a:fld>
            <a:endParaRPr lang="nb-NO"/>
          </a:p>
        </p:txBody>
      </p:sp>
    </p:spTree>
    <p:extLst>
      <p:ext uri="{BB962C8B-B14F-4D97-AF65-F5344CB8AC3E}">
        <p14:creationId xmlns:p14="http://schemas.microsoft.com/office/powerpoint/2010/main" val="788180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 of surface tension</a:t>
            </a:r>
          </a:p>
        </p:txBody>
      </p:sp>
      <p:sp>
        <p:nvSpPr>
          <p:cNvPr id="4" name="Slide Number Placeholder 3"/>
          <p:cNvSpPr>
            <a:spLocks noGrp="1"/>
          </p:cNvSpPr>
          <p:nvPr>
            <p:ph type="sldNum" sz="quarter" idx="5"/>
          </p:nvPr>
        </p:nvSpPr>
        <p:spPr/>
        <p:txBody>
          <a:bodyPr/>
          <a:lstStyle/>
          <a:p>
            <a:fld id="{D50BF349-27A5-44C1-8C69-2C3879FAD297}" type="slidenum">
              <a:rPr lang="nb-NO" smtClean="0"/>
              <a:t>4</a:t>
            </a:fld>
            <a:endParaRPr lang="nb-NO"/>
          </a:p>
        </p:txBody>
      </p:sp>
    </p:spTree>
    <p:extLst>
      <p:ext uri="{BB962C8B-B14F-4D97-AF65-F5344CB8AC3E}">
        <p14:creationId xmlns:p14="http://schemas.microsoft.com/office/powerpoint/2010/main" val="2805858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Discuss with partner (2 min) </a:t>
            </a:r>
          </a:p>
        </p:txBody>
      </p:sp>
      <p:sp>
        <p:nvSpPr>
          <p:cNvPr id="4" name="Slide Number Placeholder 3"/>
          <p:cNvSpPr>
            <a:spLocks noGrp="1"/>
          </p:cNvSpPr>
          <p:nvPr>
            <p:ph type="sldNum" sz="quarter" idx="5"/>
          </p:nvPr>
        </p:nvSpPr>
        <p:spPr/>
        <p:txBody>
          <a:bodyPr/>
          <a:lstStyle/>
          <a:p>
            <a:fld id="{D50BF349-27A5-44C1-8C69-2C3879FAD297}" type="slidenum">
              <a:rPr lang="nb-NO" smtClean="0"/>
              <a:t>5</a:t>
            </a:fld>
            <a:endParaRPr lang="nb-NO"/>
          </a:p>
        </p:txBody>
      </p:sp>
    </p:spTree>
    <p:extLst>
      <p:ext uri="{BB962C8B-B14F-4D97-AF65-F5344CB8AC3E}">
        <p14:creationId xmlns:p14="http://schemas.microsoft.com/office/powerpoint/2010/main" val="2737291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6</a:t>
            </a:fld>
            <a:endParaRPr lang="nb-NO"/>
          </a:p>
        </p:txBody>
      </p:sp>
    </p:spTree>
    <p:extLst>
      <p:ext uri="{BB962C8B-B14F-4D97-AF65-F5344CB8AC3E}">
        <p14:creationId xmlns:p14="http://schemas.microsoft.com/office/powerpoint/2010/main" val="3328232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7</a:t>
            </a:fld>
            <a:endParaRPr lang="nb-NO"/>
          </a:p>
        </p:txBody>
      </p:sp>
    </p:spTree>
    <p:extLst>
      <p:ext uri="{BB962C8B-B14F-4D97-AF65-F5344CB8AC3E}">
        <p14:creationId xmlns:p14="http://schemas.microsoft.com/office/powerpoint/2010/main" val="3397750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8</a:t>
            </a:fld>
            <a:endParaRPr lang="nb-NO"/>
          </a:p>
        </p:txBody>
      </p:sp>
    </p:spTree>
    <p:extLst>
      <p:ext uri="{BB962C8B-B14F-4D97-AF65-F5344CB8AC3E}">
        <p14:creationId xmlns:p14="http://schemas.microsoft.com/office/powerpoint/2010/main" val="1205622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9</a:t>
            </a:fld>
            <a:endParaRPr lang="nb-NO"/>
          </a:p>
        </p:txBody>
      </p:sp>
    </p:spTree>
    <p:extLst>
      <p:ext uri="{BB962C8B-B14F-4D97-AF65-F5344CB8AC3E}">
        <p14:creationId xmlns:p14="http://schemas.microsoft.com/office/powerpoint/2010/main" val="3382402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10</a:t>
            </a:fld>
            <a:endParaRPr lang="nb-NO"/>
          </a:p>
        </p:txBody>
      </p:sp>
    </p:spTree>
    <p:extLst>
      <p:ext uri="{BB962C8B-B14F-4D97-AF65-F5344CB8AC3E}">
        <p14:creationId xmlns:p14="http://schemas.microsoft.com/office/powerpoint/2010/main" val="1279716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At-home exercise: Add a drop of soap to see what happens</a:t>
            </a:r>
          </a:p>
        </p:txBody>
      </p:sp>
      <p:sp>
        <p:nvSpPr>
          <p:cNvPr id="4" name="Slide Number Placeholder 3"/>
          <p:cNvSpPr>
            <a:spLocks noGrp="1"/>
          </p:cNvSpPr>
          <p:nvPr>
            <p:ph type="sldNum" sz="quarter" idx="5"/>
          </p:nvPr>
        </p:nvSpPr>
        <p:spPr/>
        <p:txBody>
          <a:bodyPr/>
          <a:lstStyle/>
          <a:p>
            <a:fld id="{D50BF349-27A5-44C1-8C69-2C3879FAD297}" type="slidenum">
              <a:rPr lang="nb-NO" smtClean="0"/>
              <a:t>11</a:t>
            </a:fld>
            <a:endParaRPr lang="nb-NO"/>
          </a:p>
        </p:txBody>
      </p:sp>
    </p:spTree>
    <p:extLst>
      <p:ext uri="{BB962C8B-B14F-4D97-AF65-F5344CB8AC3E}">
        <p14:creationId xmlns:p14="http://schemas.microsoft.com/office/powerpoint/2010/main" val="4123867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err="1"/>
                  <a:t>Siste</a:t>
                </a:r>
                <a:r>
                  <a:rPr lang="en-US" dirty="0"/>
                  <a:t> </a:t>
                </a:r>
                <a:r>
                  <a:rPr lang="en-US" dirty="0" err="1"/>
                  <a:t>før</a:t>
                </a:r>
                <a:r>
                  <a:rPr lang="en-US" dirty="0"/>
                  <a:t> </a:t>
                </a:r>
                <a:r>
                  <a:rPr lang="en-US" dirty="0" err="1"/>
                  <a:t>pausen</a:t>
                </a:r>
                <a:r>
                  <a:rPr lang="en-US" dirty="0"/>
                  <a:t>: </a:t>
                </a:r>
                <a:r>
                  <a:rPr lang="en-US" dirty="0" err="1"/>
                  <a:t>Labassistentene</a:t>
                </a:r>
                <a:r>
                  <a:rPr lang="en-US" dirty="0"/>
                  <a:t> </a:t>
                </a:r>
                <a:r>
                  <a:rPr lang="en-US" dirty="0" err="1"/>
                  <a:t>informerer</a:t>
                </a:r>
                <a:r>
                  <a:rPr lang="en-US" dirty="0"/>
                  <a:t>!</a:t>
                </a:r>
              </a:p>
              <a:p>
                <a:endParaRPr lang="en-US" dirty="0"/>
              </a:p>
              <a:p>
                <a:r>
                  <a:rPr lang="en-US" dirty="0" err="1"/>
                  <a:t>Etter</a:t>
                </a:r>
                <a:r>
                  <a:rPr lang="en-US" dirty="0"/>
                  <a:t> </a:t>
                </a:r>
                <a:r>
                  <a:rPr lang="en-US" dirty="0" err="1"/>
                  <a:t>pausen</a:t>
                </a:r>
                <a:r>
                  <a:rPr lang="en-US" dirty="0"/>
                  <a:t>: </a:t>
                </a:r>
                <a:r>
                  <a:rPr lang="en-US" dirty="0" err="1"/>
                  <a:t>trykk</a:t>
                </a:r>
                <a:r>
                  <a:rPr lang="en-US" dirty="0"/>
                  <a:t>! </a:t>
                </a:r>
                <a:r>
                  <a:rPr lang="en-US" dirty="0" err="1"/>
                  <a:t>Trykk</a:t>
                </a:r>
                <a:r>
                  <a:rPr lang="en-US" dirty="0"/>
                  <a:t> </a:t>
                </a:r>
                <a:r>
                  <a:rPr lang="en-US" dirty="0" err="1"/>
                  <a:t>en</a:t>
                </a:r>
                <a:r>
                  <a:rPr lang="en-US" dirty="0"/>
                  <a:t> </a:t>
                </a:r>
                <a:r>
                  <a:rPr lang="en-US" dirty="0" err="1"/>
                  <a:t>en</a:t>
                </a:r>
                <a:r>
                  <a:rPr lang="en-US" dirty="0"/>
                  <a:t> </a:t>
                </a:r>
                <a:r>
                  <a:rPr lang="en-US" dirty="0" err="1"/>
                  <a:t>normalkraft</a:t>
                </a:r>
                <a:r>
                  <a:rPr lang="en-US" dirty="0"/>
                  <a:t> </a:t>
                </a:r>
                <a:r>
                  <a:rPr lang="en-US" dirty="0" err="1"/>
                  <a:t>fordelt</a:t>
                </a:r>
                <a:r>
                  <a:rPr lang="en-US" dirty="0"/>
                  <a:t> </a:t>
                </a:r>
                <a:r>
                  <a:rPr lang="en-US" dirty="0" err="1"/>
                  <a:t>på</a:t>
                </a:r>
                <a:r>
                  <a:rPr lang="en-US" dirty="0"/>
                  <a:t> et areal. </a:t>
                </a:r>
                <a:r>
                  <a:rPr lang="en-US" dirty="0" err="1"/>
                  <a:t>Tegnestift</a:t>
                </a:r>
                <a:r>
                  <a:rPr lang="en-US" dirty="0"/>
                  <a:t> (same kraft, </a:t>
                </a:r>
                <a:r>
                  <a:rPr lang="en-US" dirty="0" err="1"/>
                  <a:t>ulikt</a:t>
                </a:r>
                <a:r>
                  <a:rPr lang="en-US" dirty="0"/>
                  <a:t> areal). Barometer: 1 bar = 100kPa (1 atm = 1.01 bar = weight of the atmosphere at sea level at 25 </a:t>
                </a:r>
                <a:r>
                  <a:rPr lang="en-US" baseline="30000" dirty="0" err="1"/>
                  <a:t>o</a:t>
                </a:r>
                <a:r>
                  <a:rPr lang="en-US" dirty="0" err="1"/>
                  <a:t>C</a:t>
                </a:r>
                <a:r>
                  <a:rPr lang="en-US" dirty="0"/>
                  <a:t> ). </a:t>
                </a:r>
                <a:r>
                  <a:rPr lang="en-US" dirty="0" err="1"/>
                  <a:t>Hydrostatisk</a:t>
                </a:r>
                <a:r>
                  <a:rPr lang="en-US" dirty="0"/>
                  <a:t> </a:t>
                </a:r>
                <a:r>
                  <a:rPr lang="en-US" dirty="0" err="1"/>
                  <a:t>trykk</a:t>
                </a:r>
                <a:r>
                  <a:rPr lang="en-US" dirty="0"/>
                  <a:t>: p = rho(T)*g*h (Pascals </a:t>
                </a:r>
                <a:r>
                  <a:rPr lang="en-US" dirty="0" err="1"/>
                  <a:t>prinsipp</a:t>
                </a:r>
                <a:r>
                  <a:rPr lang="en-US" dirty="0"/>
                  <a:t>. Experiment: Pascal’s barrel). </a:t>
                </a:r>
              </a:p>
              <a:p>
                <a:endParaRPr lang="en-US" dirty="0"/>
              </a:p>
              <a:p>
                <a:r>
                  <a:rPr lang="en-US" dirty="0" err="1"/>
                  <a:t>Strømning</a:t>
                </a:r>
                <a:r>
                  <a:rPr lang="en-US" dirty="0"/>
                  <a:t>: </a:t>
                </a:r>
              </a:p>
              <a:p>
                <a:r>
                  <a:rPr lang="en-US" dirty="0" err="1"/>
                  <a:t>Undertrykk</a:t>
                </a:r>
                <a:r>
                  <a:rPr lang="en-US" dirty="0"/>
                  <a:t> (vacuum pressure) = </a:t>
                </a:r>
                <a:r>
                  <a:rPr lang="en-US" dirty="0" err="1"/>
                  <a:t>differansen</a:t>
                </a:r>
                <a:r>
                  <a:rPr lang="en-US" dirty="0"/>
                  <a:t> </a:t>
                </a:r>
                <a:r>
                  <a:rPr lang="en-US" dirty="0" err="1"/>
                  <a:t>mellom</a:t>
                </a:r>
                <a:r>
                  <a:rPr lang="en-US" dirty="0"/>
                  <a:t> et </a:t>
                </a:r>
                <a:r>
                  <a:rPr lang="en-US" dirty="0" err="1"/>
                  <a:t>referansetrykk</a:t>
                </a:r>
                <a:r>
                  <a:rPr lang="en-US" dirty="0"/>
                  <a:t> </a:t>
                </a:r>
                <a:r>
                  <a:rPr lang="en-US" dirty="0" err="1"/>
                  <a:t>og</a:t>
                </a:r>
                <a:r>
                  <a:rPr lang="en-US" dirty="0"/>
                  <a:t> et </a:t>
                </a:r>
                <a:r>
                  <a:rPr lang="en-US" dirty="0" err="1"/>
                  <a:t>lavere</a:t>
                </a:r>
                <a:r>
                  <a:rPr lang="en-US" dirty="0"/>
                  <a:t> </a:t>
                </a:r>
                <a:r>
                  <a:rPr lang="en-US" dirty="0" err="1"/>
                  <a:t>trykk</a:t>
                </a:r>
                <a:r>
                  <a:rPr lang="en-US" dirty="0"/>
                  <a:t> </a:t>
                </a:r>
                <a:r>
                  <a:rPr lang="en-US" dirty="0" err="1"/>
                  <a:t>i</a:t>
                </a:r>
                <a:r>
                  <a:rPr lang="en-US" dirty="0"/>
                  <a:t> </a:t>
                </a:r>
                <a:r>
                  <a:rPr lang="en-US" dirty="0" err="1"/>
                  <a:t>systemet</a:t>
                </a:r>
                <a:r>
                  <a:rPr lang="en-US" dirty="0"/>
                  <a:t> : </a:t>
                </a:r>
                <a:r>
                  <a:rPr lang="en-US" dirty="0" err="1"/>
                  <a:t>prinsippet</a:t>
                </a:r>
                <a:r>
                  <a:rPr lang="en-US" dirty="0"/>
                  <a:t> for </a:t>
                </a:r>
                <a:r>
                  <a:rPr lang="en-US" dirty="0" err="1"/>
                  <a:t>vacuumpumper</a:t>
                </a:r>
                <a:r>
                  <a:rPr lang="en-US" dirty="0"/>
                  <a:t>, </a:t>
                </a:r>
                <a:r>
                  <a:rPr lang="en-US" dirty="0" err="1"/>
                  <a:t>seiling</a:t>
                </a:r>
                <a:r>
                  <a:rPr lang="en-US" dirty="0"/>
                  <a:t> (mot </a:t>
                </a:r>
                <a:r>
                  <a:rPr lang="en-US" dirty="0" err="1"/>
                  <a:t>vinden</a:t>
                </a:r>
                <a:r>
                  <a:rPr lang="en-US" dirty="0"/>
                  <a:t>), </a:t>
                </a:r>
                <a:r>
                  <a:rPr lang="en-US" dirty="0" err="1"/>
                  <a:t>helikoptere</a:t>
                </a:r>
                <a:r>
                  <a:rPr lang="en-US" dirty="0"/>
                  <a:t>?, …</a:t>
                </a:r>
              </a:p>
              <a:p>
                <a:r>
                  <a:rPr lang="en-US" dirty="0" err="1"/>
                  <a:t>Differensialtrykk</a:t>
                </a:r>
                <a:r>
                  <a:rPr lang="en-US" dirty="0"/>
                  <a:t> </a:t>
                </a:r>
                <a14:m>
                  <m:oMath xmlns:m="http://schemas.openxmlformats.org/officeDocument/2006/math">
                    <m:r>
                      <m:rPr>
                        <m:sty m:val="p"/>
                      </m:rPr>
                      <a:rPr lang="en-US" i="0" dirty="0" smtClean="0">
                        <a:latin typeface="Cambria Math" panose="02040503050406030204" pitchFamily="18" charset="0"/>
                      </a:rPr>
                      <m:t>Δ</m:t>
                    </m:r>
                    <m:r>
                      <a:rPr lang="en-US" i="1" dirty="0" smtClean="0">
                        <a:latin typeface="Cambria Math" panose="02040503050406030204" pitchFamily="18" charset="0"/>
                      </a:rPr>
                      <m:t> </m:t>
                    </m:r>
                  </m:oMath>
                </a14:m>
                <a:r>
                  <a:rPr lang="en-US" dirty="0"/>
                  <a:t>p(differential pressure): </a:t>
                </a:r>
                <a:r>
                  <a:rPr lang="en-US" dirty="0" err="1"/>
                  <a:t>p</a:t>
                </a:r>
                <a:r>
                  <a:rPr lang="en-US" baseline="-25000" dirty="0" err="1"/>
                  <a:t>A</a:t>
                </a:r>
                <a:r>
                  <a:rPr lang="en-US" dirty="0"/>
                  <a:t> – </a:t>
                </a:r>
                <a:r>
                  <a:rPr lang="en-US" dirty="0" err="1"/>
                  <a:t>p</a:t>
                </a:r>
                <a:r>
                  <a:rPr lang="en-US" baseline="-25000" dirty="0" err="1"/>
                  <a:t>B</a:t>
                </a:r>
                <a:r>
                  <a:rPr lang="en-US" dirty="0"/>
                  <a:t> &gt;</a:t>
                </a:r>
                <a:r>
                  <a:rPr lang="en-US" baseline="0" dirty="0"/>
                  <a:t> 0. </a:t>
                </a:r>
                <a:r>
                  <a:rPr lang="en-US" baseline="0" dirty="0" err="1"/>
                  <a:t>Damptrykk</a:t>
                </a:r>
                <a:r>
                  <a:rPr lang="en-US" baseline="0" dirty="0"/>
                  <a:t>: </a:t>
                </a:r>
              </a:p>
              <a:p>
                <a:endParaRPr lang="en-US" baseline="0" dirty="0"/>
              </a:p>
              <a:p>
                <a:r>
                  <a:rPr lang="en-US" sz="1200" b="0" i="0" u="none" strike="noStrike" kern="1200" dirty="0">
                    <a:solidFill>
                      <a:schemeClr val="tx1"/>
                    </a:solidFill>
                    <a:effectLst/>
                    <a:latin typeface="+mn-lt"/>
                    <a:ea typeface="+mn-ea"/>
                    <a:cs typeface="+mn-cs"/>
                  </a:rPr>
                  <a:t>We live submerged at the bottom of an ocean of the element air, which by unquestioned experiments is known to have weight. (Evangelista Torricelli, 1608-1647)</a:t>
                </a:r>
              </a:p>
              <a:p>
                <a:endParaRPr lang="en-US" sz="1200" b="0" i="0" u="none" strike="noStrike" kern="1200" dirty="0">
                  <a:solidFill>
                    <a:schemeClr val="tx1"/>
                  </a:solidFill>
                  <a:effectLst/>
                  <a:latin typeface="+mn-lt"/>
                  <a:ea typeface="+mn-ea"/>
                  <a:cs typeface="+mn-cs"/>
                </a:endParaRPr>
              </a:p>
              <a:p>
                <a:r>
                  <a:rPr lang="en-US" dirty="0"/>
                  <a:t>In Aerodynamics, L.J. Clancy[7] writes: "To distinguish it from the total and dynamic pressures, the actual pressure of the fluid, which is associated not with its motion but with its state, is often referred to as the static pressure, but where the term pressure alone is used it refers to this static pressure."</a:t>
                </a:r>
              </a:p>
            </p:txBody>
          </p:sp>
        </mc:Choice>
        <mc:Fallback xmlns="">
          <p:sp>
            <p:nvSpPr>
              <p:cNvPr id="3" name="Notes Placeholder 2"/>
              <p:cNvSpPr>
                <a:spLocks noGrp="1"/>
              </p:cNvSpPr>
              <p:nvPr>
                <p:ph type="body" idx="1"/>
              </p:nvPr>
            </p:nvSpPr>
            <p:spPr/>
            <p:txBody>
              <a:bodyPr/>
              <a:lstStyle/>
              <a:p>
                <a:r>
                  <a:rPr lang="en-US" dirty="0" err="1"/>
                  <a:t>Siste</a:t>
                </a:r>
                <a:r>
                  <a:rPr lang="en-US" dirty="0"/>
                  <a:t> </a:t>
                </a:r>
                <a:r>
                  <a:rPr lang="en-US" dirty="0" err="1"/>
                  <a:t>før</a:t>
                </a:r>
                <a:r>
                  <a:rPr lang="en-US" dirty="0"/>
                  <a:t> </a:t>
                </a:r>
                <a:r>
                  <a:rPr lang="en-US" dirty="0" err="1"/>
                  <a:t>pausen</a:t>
                </a:r>
                <a:r>
                  <a:rPr lang="en-US" dirty="0"/>
                  <a:t>: </a:t>
                </a:r>
                <a:r>
                  <a:rPr lang="en-US" dirty="0" err="1"/>
                  <a:t>Labassistentene</a:t>
                </a:r>
                <a:r>
                  <a:rPr lang="en-US" dirty="0"/>
                  <a:t> </a:t>
                </a:r>
                <a:r>
                  <a:rPr lang="en-US" dirty="0" err="1"/>
                  <a:t>informerer</a:t>
                </a:r>
                <a:r>
                  <a:rPr lang="en-US" dirty="0"/>
                  <a:t>!</a:t>
                </a:r>
              </a:p>
              <a:p>
                <a:endParaRPr lang="en-US" dirty="0"/>
              </a:p>
              <a:p>
                <a:r>
                  <a:rPr lang="en-US" dirty="0" err="1"/>
                  <a:t>Etter</a:t>
                </a:r>
                <a:r>
                  <a:rPr lang="en-US" dirty="0"/>
                  <a:t> </a:t>
                </a:r>
                <a:r>
                  <a:rPr lang="en-US" dirty="0" err="1"/>
                  <a:t>pausen</a:t>
                </a:r>
                <a:r>
                  <a:rPr lang="en-US" dirty="0"/>
                  <a:t>: </a:t>
                </a:r>
                <a:r>
                  <a:rPr lang="en-US" dirty="0" err="1"/>
                  <a:t>trykk</a:t>
                </a:r>
                <a:r>
                  <a:rPr lang="en-US" dirty="0"/>
                  <a:t>! </a:t>
                </a:r>
                <a:r>
                  <a:rPr lang="en-US" dirty="0" err="1"/>
                  <a:t>Trykk</a:t>
                </a:r>
                <a:r>
                  <a:rPr lang="en-US" dirty="0"/>
                  <a:t> </a:t>
                </a:r>
                <a:r>
                  <a:rPr lang="en-US" dirty="0" err="1"/>
                  <a:t>en</a:t>
                </a:r>
                <a:r>
                  <a:rPr lang="en-US" dirty="0"/>
                  <a:t> </a:t>
                </a:r>
                <a:r>
                  <a:rPr lang="en-US" dirty="0" err="1"/>
                  <a:t>en</a:t>
                </a:r>
                <a:r>
                  <a:rPr lang="en-US" dirty="0"/>
                  <a:t> </a:t>
                </a:r>
                <a:r>
                  <a:rPr lang="en-US" dirty="0" err="1"/>
                  <a:t>normalkraft</a:t>
                </a:r>
                <a:r>
                  <a:rPr lang="en-US" dirty="0"/>
                  <a:t> </a:t>
                </a:r>
                <a:r>
                  <a:rPr lang="en-US" dirty="0" err="1"/>
                  <a:t>fordelt</a:t>
                </a:r>
                <a:r>
                  <a:rPr lang="en-US" dirty="0"/>
                  <a:t> </a:t>
                </a:r>
                <a:r>
                  <a:rPr lang="en-US" dirty="0" err="1"/>
                  <a:t>på</a:t>
                </a:r>
                <a:r>
                  <a:rPr lang="en-US" dirty="0"/>
                  <a:t> et areal. </a:t>
                </a:r>
                <a:r>
                  <a:rPr lang="en-US" dirty="0" err="1"/>
                  <a:t>Tegnestift</a:t>
                </a:r>
                <a:r>
                  <a:rPr lang="en-US" dirty="0"/>
                  <a:t> (same kraft, </a:t>
                </a:r>
                <a:r>
                  <a:rPr lang="en-US" dirty="0" err="1"/>
                  <a:t>ulikt</a:t>
                </a:r>
                <a:r>
                  <a:rPr lang="en-US" dirty="0"/>
                  <a:t> areal). Barometer: 1 bar = 100kPa (1 atm = 1.01 bar = weight of the atmosphere at sea level at 25 </a:t>
                </a:r>
                <a:r>
                  <a:rPr lang="en-US" baseline="30000" dirty="0" err="1"/>
                  <a:t>o</a:t>
                </a:r>
                <a:r>
                  <a:rPr lang="en-US" dirty="0" err="1"/>
                  <a:t>C</a:t>
                </a:r>
                <a:r>
                  <a:rPr lang="en-US" dirty="0"/>
                  <a:t> ). </a:t>
                </a:r>
                <a:r>
                  <a:rPr lang="en-US" dirty="0" err="1"/>
                  <a:t>Hydrostatisk</a:t>
                </a:r>
                <a:r>
                  <a:rPr lang="en-US" dirty="0"/>
                  <a:t> </a:t>
                </a:r>
                <a:r>
                  <a:rPr lang="en-US" dirty="0" err="1"/>
                  <a:t>trykk</a:t>
                </a:r>
                <a:r>
                  <a:rPr lang="en-US" dirty="0"/>
                  <a:t>: p = rho(T)*g*h (Pascals </a:t>
                </a:r>
                <a:r>
                  <a:rPr lang="en-US" dirty="0" err="1"/>
                  <a:t>prinsipp</a:t>
                </a:r>
                <a:r>
                  <a:rPr lang="en-US" dirty="0"/>
                  <a:t>. Experiment: Pascal’s barrel). </a:t>
                </a:r>
              </a:p>
              <a:p>
                <a:endParaRPr lang="en-US" dirty="0"/>
              </a:p>
              <a:p>
                <a:r>
                  <a:rPr lang="en-US" dirty="0" err="1"/>
                  <a:t>Strømning</a:t>
                </a:r>
                <a:r>
                  <a:rPr lang="en-US" dirty="0"/>
                  <a:t>: </a:t>
                </a:r>
              </a:p>
              <a:p>
                <a:r>
                  <a:rPr lang="en-US" dirty="0" err="1"/>
                  <a:t>Undertrykk</a:t>
                </a:r>
                <a:r>
                  <a:rPr lang="en-US" dirty="0"/>
                  <a:t> (vacuum pressure) = </a:t>
                </a:r>
                <a:r>
                  <a:rPr lang="en-US" dirty="0" err="1"/>
                  <a:t>differansen</a:t>
                </a:r>
                <a:r>
                  <a:rPr lang="en-US" dirty="0"/>
                  <a:t> </a:t>
                </a:r>
                <a:r>
                  <a:rPr lang="en-US" dirty="0" err="1"/>
                  <a:t>mellom</a:t>
                </a:r>
                <a:r>
                  <a:rPr lang="en-US" dirty="0"/>
                  <a:t> et </a:t>
                </a:r>
                <a:r>
                  <a:rPr lang="en-US" dirty="0" err="1"/>
                  <a:t>referansetrykk</a:t>
                </a:r>
                <a:r>
                  <a:rPr lang="en-US" dirty="0"/>
                  <a:t> </a:t>
                </a:r>
                <a:r>
                  <a:rPr lang="en-US" dirty="0" err="1"/>
                  <a:t>og</a:t>
                </a:r>
                <a:r>
                  <a:rPr lang="en-US" dirty="0"/>
                  <a:t> et </a:t>
                </a:r>
                <a:r>
                  <a:rPr lang="en-US" dirty="0" err="1"/>
                  <a:t>lavere</a:t>
                </a:r>
                <a:r>
                  <a:rPr lang="en-US" dirty="0"/>
                  <a:t> </a:t>
                </a:r>
                <a:r>
                  <a:rPr lang="en-US" dirty="0" err="1"/>
                  <a:t>trykk</a:t>
                </a:r>
                <a:r>
                  <a:rPr lang="en-US" dirty="0"/>
                  <a:t> </a:t>
                </a:r>
                <a:r>
                  <a:rPr lang="en-US" dirty="0" err="1"/>
                  <a:t>i</a:t>
                </a:r>
                <a:r>
                  <a:rPr lang="en-US" dirty="0"/>
                  <a:t> </a:t>
                </a:r>
                <a:r>
                  <a:rPr lang="en-US" dirty="0" err="1"/>
                  <a:t>systemet</a:t>
                </a:r>
                <a:r>
                  <a:rPr lang="en-US" dirty="0"/>
                  <a:t> : </a:t>
                </a:r>
                <a:r>
                  <a:rPr lang="en-US" dirty="0" err="1"/>
                  <a:t>prinsippet</a:t>
                </a:r>
                <a:r>
                  <a:rPr lang="en-US" dirty="0"/>
                  <a:t> for </a:t>
                </a:r>
                <a:r>
                  <a:rPr lang="en-US" dirty="0" err="1"/>
                  <a:t>vacuumpumper</a:t>
                </a:r>
                <a:r>
                  <a:rPr lang="en-US" dirty="0"/>
                  <a:t>, </a:t>
                </a:r>
                <a:r>
                  <a:rPr lang="en-US" dirty="0" err="1"/>
                  <a:t>seiling</a:t>
                </a:r>
                <a:r>
                  <a:rPr lang="en-US" dirty="0"/>
                  <a:t> (mot </a:t>
                </a:r>
                <a:r>
                  <a:rPr lang="en-US" dirty="0" err="1"/>
                  <a:t>vinden</a:t>
                </a:r>
                <a:r>
                  <a:rPr lang="en-US" dirty="0"/>
                  <a:t>), </a:t>
                </a:r>
                <a:r>
                  <a:rPr lang="en-US" dirty="0" err="1"/>
                  <a:t>helikoptere</a:t>
                </a:r>
                <a:r>
                  <a:rPr lang="en-US" dirty="0"/>
                  <a:t>?, …</a:t>
                </a:r>
              </a:p>
              <a:p>
                <a:r>
                  <a:rPr lang="en-US" dirty="0" err="1"/>
                  <a:t>Differensialtrykk</a:t>
                </a:r>
                <a:r>
                  <a:rPr lang="en-US" dirty="0"/>
                  <a:t> </a:t>
                </a:r>
                <a:r>
                  <a:rPr lang="en-US" i="0" dirty="0">
                    <a:latin typeface="Cambria Math" panose="02040503050406030204" pitchFamily="18" charset="0"/>
                  </a:rPr>
                  <a:t>Δ </a:t>
                </a:r>
                <a:r>
                  <a:rPr lang="en-US" dirty="0"/>
                  <a:t>p(differential pressure): </a:t>
                </a:r>
                <a:r>
                  <a:rPr lang="en-US" dirty="0" err="1"/>
                  <a:t>p</a:t>
                </a:r>
                <a:r>
                  <a:rPr lang="en-US" baseline="-25000" dirty="0" err="1"/>
                  <a:t>A</a:t>
                </a:r>
                <a:r>
                  <a:rPr lang="en-US" dirty="0"/>
                  <a:t> – </a:t>
                </a:r>
                <a:r>
                  <a:rPr lang="en-US" dirty="0" err="1"/>
                  <a:t>p</a:t>
                </a:r>
                <a:r>
                  <a:rPr lang="en-US" baseline="-25000" dirty="0" err="1"/>
                  <a:t>B</a:t>
                </a:r>
                <a:r>
                  <a:rPr lang="en-US" dirty="0"/>
                  <a:t> &gt;</a:t>
                </a:r>
                <a:r>
                  <a:rPr lang="en-US" baseline="0" dirty="0"/>
                  <a:t> 0. </a:t>
                </a:r>
                <a:r>
                  <a:rPr lang="en-US" baseline="0" dirty="0" err="1"/>
                  <a:t>Damptrykk</a:t>
                </a:r>
                <a:r>
                  <a:rPr lang="en-US" baseline="0" dirty="0"/>
                  <a:t>: </a:t>
                </a:r>
              </a:p>
              <a:p>
                <a:endParaRPr lang="en-US" baseline="0" dirty="0"/>
              </a:p>
              <a:p>
                <a:r>
                  <a:rPr lang="en-US" sz="1200" b="0" i="0" u="none" strike="noStrike" kern="1200" dirty="0">
                    <a:solidFill>
                      <a:schemeClr val="tx1"/>
                    </a:solidFill>
                    <a:effectLst/>
                    <a:latin typeface="+mn-lt"/>
                    <a:ea typeface="+mn-ea"/>
                    <a:cs typeface="+mn-cs"/>
                  </a:rPr>
                  <a:t>We live submerged at the bottom of an ocean of the element air, which by unquestioned experiments is known to have weight. (Evangelista Torricelli, 1608-1647)</a:t>
                </a:r>
              </a:p>
              <a:p>
                <a:endParaRPr lang="en-US" sz="1200" b="0" i="0" u="none" strike="noStrike" kern="1200" dirty="0">
                  <a:solidFill>
                    <a:schemeClr val="tx1"/>
                  </a:solidFill>
                  <a:effectLst/>
                  <a:latin typeface="+mn-lt"/>
                  <a:ea typeface="+mn-ea"/>
                  <a:cs typeface="+mn-cs"/>
                </a:endParaRPr>
              </a:p>
              <a:p>
                <a:r>
                  <a:rPr lang="en-US" dirty="0"/>
                  <a:t>In Aerodynamics, L.J. Clancy[7] writes: "To distinguish it from the total and dynamic pressures, the actual pressure of the fluid, which is associated not with its motion but with its state, is often referred to as the static pressure, but where the term pressure alone is used it refers to this static pressure."</a:t>
                </a:r>
              </a:p>
            </p:txBody>
          </p:sp>
        </mc:Fallback>
      </mc:AlternateContent>
      <p:sp>
        <p:nvSpPr>
          <p:cNvPr id="4" name="Slide Number Placeholder 3"/>
          <p:cNvSpPr>
            <a:spLocks noGrp="1"/>
          </p:cNvSpPr>
          <p:nvPr>
            <p:ph type="sldNum" sz="quarter" idx="5"/>
          </p:nvPr>
        </p:nvSpPr>
        <p:spPr/>
        <p:txBody>
          <a:bodyPr/>
          <a:lstStyle/>
          <a:p>
            <a:fld id="{D50BF349-27A5-44C1-8C69-2C3879FAD297}" type="slidenum">
              <a:rPr lang="nb-NO" smtClean="0"/>
              <a:t>12</a:t>
            </a:fld>
            <a:endParaRPr lang="nb-NO"/>
          </a:p>
        </p:txBody>
      </p:sp>
    </p:spTree>
    <p:extLst>
      <p:ext uri="{BB962C8B-B14F-4D97-AF65-F5344CB8AC3E}">
        <p14:creationId xmlns:p14="http://schemas.microsoft.com/office/powerpoint/2010/main" val="2506207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err="1"/>
                  <a:t>Siste</a:t>
                </a:r>
                <a:r>
                  <a:rPr lang="en-US" dirty="0"/>
                  <a:t> </a:t>
                </a:r>
                <a:r>
                  <a:rPr lang="en-US" dirty="0" err="1"/>
                  <a:t>før</a:t>
                </a:r>
                <a:r>
                  <a:rPr lang="en-US" dirty="0"/>
                  <a:t> </a:t>
                </a:r>
                <a:r>
                  <a:rPr lang="en-US" dirty="0" err="1"/>
                  <a:t>pausen</a:t>
                </a:r>
                <a:r>
                  <a:rPr lang="en-US" dirty="0"/>
                  <a:t>: </a:t>
                </a:r>
                <a:r>
                  <a:rPr lang="en-US" dirty="0" err="1"/>
                  <a:t>Labassistentene</a:t>
                </a:r>
                <a:r>
                  <a:rPr lang="en-US" dirty="0"/>
                  <a:t> </a:t>
                </a:r>
                <a:r>
                  <a:rPr lang="en-US" dirty="0" err="1"/>
                  <a:t>informerer</a:t>
                </a:r>
                <a:r>
                  <a:rPr lang="en-US" dirty="0"/>
                  <a:t>!</a:t>
                </a:r>
              </a:p>
              <a:p>
                <a:endParaRPr lang="en-US" dirty="0"/>
              </a:p>
              <a:p>
                <a:r>
                  <a:rPr lang="en-US" dirty="0" err="1"/>
                  <a:t>Etter</a:t>
                </a:r>
                <a:r>
                  <a:rPr lang="en-US" dirty="0"/>
                  <a:t> </a:t>
                </a:r>
                <a:r>
                  <a:rPr lang="en-US" dirty="0" err="1"/>
                  <a:t>pausen</a:t>
                </a:r>
                <a:r>
                  <a:rPr lang="en-US" dirty="0"/>
                  <a:t>: </a:t>
                </a:r>
                <a:r>
                  <a:rPr lang="en-US" dirty="0" err="1"/>
                  <a:t>trykk</a:t>
                </a:r>
                <a:r>
                  <a:rPr lang="en-US" dirty="0"/>
                  <a:t>! </a:t>
                </a:r>
                <a:r>
                  <a:rPr lang="en-US" dirty="0" err="1"/>
                  <a:t>Trykk</a:t>
                </a:r>
                <a:r>
                  <a:rPr lang="en-US" dirty="0"/>
                  <a:t> </a:t>
                </a:r>
                <a:r>
                  <a:rPr lang="en-US" dirty="0" err="1"/>
                  <a:t>en</a:t>
                </a:r>
                <a:r>
                  <a:rPr lang="en-US" dirty="0"/>
                  <a:t> </a:t>
                </a:r>
                <a:r>
                  <a:rPr lang="en-US" dirty="0" err="1"/>
                  <a:t>en</a:t>
                </a:r>
                <a:r>
                  <a:rPr lang="en-US" dirty="0"/>
                  <a:t> </a:t>
                </a:r>
                <a:r>
                  <a:rPr lang="en-US" dirty="0" err="1"/>
                  <a:t>normalkraft</a:t>
                </a:r>
                <a:r>
                  <a:rPr lang="en-US" dirty="0"/>
                  <a:t> </a:t>
                </a:r>
                <a:r>
                  <a:rPr lang="en-US" dirty="0" err="1"/>
                  <a:t>fordelt</a:t>
                </a:r>
                <a:r>
                  <a:rPr lang="en-US" dirty="0"/>
                  <a:t> </a:t>
                </a:r>
                <a:r>
                  <a:rPr lang="en-US" dirty="0" err="1"/>
                  <a:t>på</a:t>
                </a:r>
                <a:r>
                  <a:rPr lang="en-US" dirty="0"/>
                  <a:t> et areal. </a:t>
                </a:r>
                <a:r>
                  <a:rPr lang="en-US" dirty="0" err="1"/>
                  <a:t>Tegnestift</a:t>
                </a:r>
                <a:r>
                  <a:rPr lang="en-US" dirty="0"/>
                  <a:t> (same kraft, </a:t>
                </a:r>
                <a:r>
                  <a:rPr lang="en-US" dirty="0" err="1"/>
                  <a:t>ulikt</a:t>
                </a:r>
                <a:r>
                  <a:rPr lang="en-US" dirty="0"/>
                  <a:t> areal). Barometer: 1 bar = 100kPa (1 atm = 1.01 bar = weight of the atmosphere at sea level at 25 </a:t>
                </a:r>
                <a:r>
                  <a:rPr lang="en-US" baseline="30000" dirty="0" err="1"/>
                  <a:t>o</a:t>
                </a:r>
                <a:r>
                  <a:rPr lang="en-US" dirty="0" err="1"/>
                  <a:t>C</a:t>
                </a:r>
                <a:r>
                  <a:rPr lang="en-US" dirty="0"/>
                  <a:t> ). </a:t>
                </a:r>
                <a:r>
                  <a:rPr lang="en-US" dirty="0" err="1"/>
                  <a:t>Hydrostatisk</a:t>
                </a:r>
                <a:r>
                  <a:rPr lang="en-US" dirty="0"/>
                  <a:t> </a:t>
                </a:r>
                <a:r>
                  <a:rPr lang="en-US" dirty="0" err="1"/>
                  <a:t>trykk</a:t>
                </a:r>
                <a:r>
                  <a:rPr lang="en-US" dirty="0"/>
                  <a:t>: p = rho(T)*g*h (Pascals </a:t>
                </a:r>
                <a:r>
                  <a:rPr lang="en-US" dirty="0" err="1"/>
                  <a:t>prinsipp</a:t>
                </a:r>
                <a:r>
                  <a:rPr lang="en-US" dirty="0"/>
                  <a:t>. Experiment: Pascal’s barrel). </a:t>
                </a:r>
              </a:p>
              <a:p>
                <a:endParaRPr lang="en-US" dirty="0"/>
              </a:p>
              <a:p>
                <a:r>
                  <a:rPr lang="en-US" dirty="0" err="1"/>
                  <a:t>Strømning</a:t>
                </a:r>
                <a:r>
                  <a:rPr lang="en-US" dirty="0"/>
                  <a:t>: </a:t>
                </a:r>
              </a:p>
              <a:p>
                <a:r>
                  <a:rPr lang="en-US" dirty="0" err="1"/>
                  <a:t>Undertrykk</a:t>
                </a:r>
                <a:r>
                  <a:rPr lang="en-US" dirty="0"/>
                  <a:t> (vacuum pressure) = </a:t>
                </a:r>
                <a:r>
                  <a:rPr lang="en-US" dirty="0" err="1"/>
                  <a:t>differansen</a:t>
                </a:r>
                <a:r>
                  <a:rPr lang="en-US" dirty="0"/>
                  <a:t> </a:t>
                </a:r>
                <a:r>
                  <a:rPr lang="en-US" dirty="0" err="1"/>
                  <a:t>mellom</a:t>
                </a:r>
                <a:r>
                  <a:rPr lang="en-US" dirty="0"/>
                  <a:t> et </a:t>
                </a:r>
                <a:r>
                  <a:rPr lang="en-US" dirty="0" err="1"/>
                  <a:t>referansetrykk</a:t>
                </a:r>
                <a:r>
                  <a:rPr lang="en-US" dirty="0"/>
                  <a:t> </a:t>
                </a:r>
                <a:r>
                  <a:rPr lang="en-US" dirty="0" err="1"/>
                  <a:t>og</a:t>
                </a:r>
                <a:r>
                  <a:rPr lang="en-US" dirty="0"/>
                  <a:t> et </a:t>
                </a:r>
                <a:r>
                  <a:rPr lang="en-US" dirty="0" err="1"/>
                  <a:t>lavere</a:t>
                </a:r>
                <a:r>
                  <a:rPr lang="en-US" dirty="0"/>
                  <a:t> </a:t>
                </a:r>
                <a:r>
                  <a:rPr lang="en-US" dirty="0" err="1"/>
                  <a:t>trykk</a:t>
                </a:r>
                <a:r>
                  <a:rPr lang="en-US" dirty="0"/>
                  <a:t> </a:t>
                </a:r>
                <a:r>
                  <a:rPr lang="en-US" dirty="0" err="1"/>
                  <a:t>i</a:t>
                </a:r>
                <a:r>
                  <a:rPr lang="en-US" dirty="0"/>
                  <a:t> </a:t>
                </a:r>
                <a:r>
                  <a:rPr lang="en-US" dirty="0" err="1"/>
                  <a:t>systemet</a:t>
                </a:r>
                <a:r>
                  <a:rPr lang="en-US" dirty="0"/>
                  <a:t> : </a:t>
                </a:r>
                <a:r>
                  <a:rPr lang="en-US" dirty="0" err="1"/>
                  <a:t>prinsippet</a:t>
                </a:r>
                <a:r>
                  <a:rPr lang="en-US" dirty="0"/>
                  <a:t> for </a:t>
                </a:r>
                <a:r>
                  <a:rPr lang="en-US" dirty="0" err="1"/>
                  <a:t>vacuumpumper</a:t>
                </a:r>
                <a:r>
                  <a:rPr lang="en-US" dirty="0"/>
                  <a:t>, </a:t>
                </a:r>
                <a:r>
                  <a:rPr lang="en-US" dirty="0" err="1"/>
                  <a:t>seiling</a:t>
                </a:r>
                <a:r>
                  <a:rPr lang="en-US" dirty="0"/>
                  <a:t> (mot </a:t>
                </a:r>
                <a:r>
                  <a:rPr lang="en-US" dirty="0" err="1"/>
                  <a:t>vinden</a:t>
                </a:r>
                <a:r>
                  <a:rPr lang="en-US" dirty="0"/>
                  <a:t>), </a:t>
                </a:r>
                <a:r>
                  <a:rPr lang="en-US" dirty="0" err="1"/>
                  <a:t>helikoptere</a:t>
                </a:r>
                <a:r>
                  <a:rPr lang="en-US" dirty="0"/>
                  <a:t>?, …</a:t>
                </a:r>
              </a:p>
              <a:p>
                <a:r>
                  <a:rPr lang="en-US" dirty="0" err="1"/>
                  <a:t>Differensialtrykk</a:t>
                </a:r>
                <a:r>
                  <a:rPr lang="en-US" dirty="0"/>
                  <a:t> </a:t>
                </a:r>
                <a14:m>
                  <m:oMath xmlns:m="http://schemas.openxmlformats.org/officeDocument/2006/math">
                    <m:r>
                      <m:rPr>
                        <m:sty m:val="p"/>
                      </m:rPr>
                      <a:rPr lang="en-US" i="0" dirty="0" smtClean="0">
                        <a:latin typeface="Cambria Math" panose="02040503050406030204" pitchFamily="18" charset="0"/>
                      </a:rPr>
                      <m:t>Δ</m:t>
                    </m:r>
                    <m:r>
                      <a:rPr lang="en-US" i="1" dirty="0" smtClean="0">
                        <a:latin typeface="Cambria Math" panose="02040503050406030204" pitchFamily="18" charset="0"/>
                      </a:rPr>
                      <m:t> </m:t>
                    </m:r>
                  </m:oMath>
                </a14:m>
                <a:r>
                  <a:rPr lang="en-US" dirty="0"/>
                  <a:t>p(differential pressure): </a:t>
                </a:r>
                <a:r>
                  <a:rPr lang="en-US" dirty="0" err="1"/>
                  <a:t>p</a:t>
                </a:r>
                <a:r>
                  <a:rPr lang="en-US" baseline="-25000" dirty="0" err="1"/>
                  <a:t>A</a:t>
                </a:r>
                <a:r>
                  <a:rPr lang="en-US" dirty="0"/>
                  <a:t> – </a:t>
                </a:r>
                <a:r>
                  <a:rPr lang="en-US" dirty="0" err="1"/>
                  <a:t>p</a:t>
                </a:r>
                <a:r>
                  <a:rPr lang="en-US" baseline="-25000" dirty="0" err="1"/>
                  <a:t>B</a:t>
                </a:r>
                <a:r>
                  <a:rPr lang="en-US" dirty="0"/>
                  <a:t> &gt;</a:t>
                </a:r>
                <a:r>
                  <a:rPr lang="en-US" baseline="0" dirty="0"/>
                  <a:t> 0. </a:t>
                </a:r>
                <a:r>
                  <a:rPr lang="en-US" baseline="0" dirty="0" err="1"/>
                  <a:t>Damptrykk</a:t>
                </a:r>
                <a:r>
                  <a:rPr lang="en-US" baseline="0" dirty="0"/>
                  <a:t>: </a:t>
                </a:r>
              </a:p>
              <a:p>
                <a:endParaRPr lang="en-US" baseline="0" dirty="0"/>
              </a:p>
              <a:p>
                <a:r>
                  <a:rPr lang="en-US" sz="1200" b="0" i="0" u="none" strike="noStrike" kern="1200" dirty="0">
                    <a:solidFill>
                      <a:schemeClr val="tx1"/>
                    </a:solidFill>
                    <a:effectLst/>
                    <a:latin typeface="+mn-lt"/>
                    <a:ea typeface="+mn-ea"/>
                    <a:cs typeface="+mn-cs"/>
                  </a:rPr>
                  <a:t>We live submerged at the bottom of an ocean of the element air, which by unquestioned experiments is known to have weight. (Evangelista Torricelli, 1608-1647)</a:t>
                </a:r>
              </a:p>
              <a:p>
                <a:endParaRPr lang="en-US" sz="1200" b="0" i="0" u="none" strike="noStrike" kern="1200" dirty="0">
                  <a:solidFill>
                    <a:schemeClr val="tx1"/>
                  </a:solidFill>
                  <a:effectLst/>
                  <a:latin typeface="+mn-lt"/>
                  <a:ea typeface="+mn-ea"/>
                  <a:cs typeface="+mn-cs"/>
                </a:endParaRPr>
              </a:p>
              <a:p>
                <a:r>
                  <a:rPr lang="en-US" dirty="0"/>
                  <a:t>In Aerodynamics, L.J. Clancy[7] writes: "To distinguish it from the total and dynamic pressures, the actual pressure of the fluid, which is associated not with its motion but with its state, is often referred to as the static pressure, but where the term pressure alone is used it refers to this static pressure."</a:t>
                </a:r>
              </a:p>
            </p:txBody>
          </p:sp>
        </mc:Choice>
        <mc:Fallback xmlns="">
          <p:sp>
            <p:nvSpPr>
              <p:cNvPr id="3" name="Notes Placeholder 2"/>
              <p:cNvSpPr>
                <a:spLocks noGrp="1"/>
              </p:cNvSpPr>
              <p:nvPr>
                <p:ph type="body" idx="1"/>
              </p:nvPr>
            </p:nvSpPr>
            <p:spPr/>
            <p:txBody>
              <a:bodyPr/>
              <a:lstStyle/>
              <a:p>
                <a:r>
                  <a:rPr lang="en-US" dirty="0" err="1"/>
                  <a:t>Siste</a:t>
                </a:r>
                <a:r>
                  <a:rPr lang="en-US" dirty="0"/>
                  <a:t> </a:t>
                </a:r>
                <a:r>
                  <a:rPr lang="en-US" dirty="0" err="1"/>
                  <a:t>før</a:t>
                </a:r>
                <a:r>
                  <a:rPr lang="en-US" dirty="0"/>
                  <a:t> </a:t>
                </a:r>
                <a:r>
                  <a:rPr lang="en-US" dirty="0" err="1"/>
                  <a:t>pausen</a:t>
                </a:r>
                <a:r>
                  <a:rPr lang="en-US" dirty="0"/>
                  <a:t>: </a:t>
                </a:r>
                <a:r>
                  <a:rPr lang="en-US" dirty="0" err="1"/>
                  <a:t>Labassistentene</a:t>
                </a:r>
                <a:r>
                  <a:rPr lang="en-US" dirty="0"/>
                  <a:t> </a:t>
                </a:r>
                <a:r>
                  <a:rPr lang="en-US" dirty="0" err="1"/>
                  <a:t>informerer</a:t>
                </a:r>
                <a:r>
                  <a:rPr lang="en-US" dirty="0"/>
                  <a:t>!</a:t>
                </a:r>
              </a:p>
              <a:p>
                <a:endParaRPr lang="en-US" dirty="0"/>
              </a:p>
              <a:p>
                <a:r>
                  <a:rPr lang="en-US" dirty="0" err="1"/>
                  <a:t>Etter</a:t>
                </a:r>
                <a:r>
                  <a:rPr lang="en-US" dirty="0"/>
                  <a:t> </a:t>
                </a:r>
                <a:r>
                  <a:rPr lang="en-US" dirty="0" err="1"/>
                  <a:t>pausen</a:t>
                </a:r>
                <a:r>
                  <a:rPr lang="en-US" dirty="0"/>
                  <a:t>: </a:t>
                </a:r>
                <a:r>
                  <a:rPr lang="en-US" dirty="0" err="1"/>
                  <a:t>trykk</a:t>
                </a:r>
                <a:r>
                  <a:rPr lang="en-US" dirty="0"/>
                  <a:t>! </a:t>
                </a:r>
                <a:r>
                  <a:rPr lang="en-US" dirty="0" err="1"/>
                  <a:t>Trykk</a:t>
                </a:r>
                <a:r>
                  <a:rPr lang="en-US" dirty="0"/>
                  <a:t> </a:t>
                </a:r>
                <a:r>
                  <a:rPr lang="en-US" dirty="0" err="1"/>
                  <a:t>en</a:t>
                </a:r>
                <a:r>
                  <a:rPr lang="en-US" dirty="0"/>
                  <a:t> </a:t>
                </a:r>
                <a:r>
                  <a:rPr lang="en-US" dirty="0" err="1"/>
                  <a:t>en</a:t>
                </a:r>
                <a:r>
                  <a:rPr lang="en-US" dirty="0"/>
                  <a:t> </a:t>
                </a:r>
                <a:r>
                  <a:rPr lang="en-US" dirty="0" err="1"/>
                  <a:t>normalkraft</a:t>
                </a:r>
                <a:r>
                  <a:rPr lang="en-US" dirty="0"/>
                  <a:t> </a:t>
                </a:r>
                <a:r>
                  <a:rPr lang="en-US" dirty="0" err="1"/>
                  <a:t>fordelt</a:t>
                </a:r>
                <a:r>
                  <a:rPr lang="en-US" dirty="0"/>
                  <a:t> </a:t>
                </a:r>
                <a:r>
                  <a:rPr lang="en-US" dirty="0" err="1"/>
                  <a:t>på</a:t>
                </a:r>
                <a:r>
                  <a:rPr lang="en-US" dirty="0"/>
                  <a:t> et areal. </a:t>
                </a:r>
                <a:r>
                  <a:rPr lang="en-US" dirty="0" err="1"/>
                  <a:t>Tegnestift</a:t>
                </a:r>
                <a:r>
                  <a:rPr lang="en-US" dirty="0"/>
                  <a:t> (same kraft, </a:t>
                </a:r>
                <a:r>
                  <a:rPr lang="en-US" dirty="0" err="1"/>
                  <a:t>ulikt</a:t>
                </a:r>
                <a:r>
                  <a:rPr lang="en-US" dirty="0"/>
                  <a:t> areal). Barometer: 1 bar = 100kPa (1 atm = 1.01 bar = weight of the atmosphere at sea level at 25 </a:t>
                </a:r>
                <a:r>
                  <a:rPr lang="en-US" baseline="30000" dirty="0" err="1"/>
                  <a:t>o</a:t>
                </a:r>
                <a:r>
                  <a:rPr lang="en-US" dirty="0" err="1"/>
                  <a:t>C</a:t>
                </a:r>
                <a:r>
                  <a:rPr lang="en-US" dirty="0"/>
                  <a:t> ). </a:t>
                </a:r>
                <a:r>
                  <a:rPr lang="en-US" dirty="0" err="1"/>
                  <a:t>Hydrostatisk</a:t>
                </a:r>
                <a:r>
                  <a:rPr lang="en-US" dirty="0"/>
                  <a:t> </a:t>
                </a:r>
                <a:r>
                  <a:rPr lang="en-US" dirty="0" err="1"/>
                  <a:t>trykk</a:t>
                </a:r>
                <a:r>
                  <a:rPr lang="en-US" dirty="0"/>
                  <a:t>: p = rho(T)*g*h (Pascals </a:t>
                </a:r>
                <a:r>
                  <a:rPr lang="en-US" dirty="0" err="1"/>
                  <a:t>prinsipp</a:t>
                </a:r>
                <a:r>
                  <a:rPr lang="en-US" dirty="0"/>
                  <a:t>. Experiment: Pascal’s barrel). </a:t>
                </a:r>
              </a:p>
              <a:p>
                <a:endParaRPr lang="en-US" dirty="0"/>
              </a:p>
              <a:p>
                <a:r>
                  <a:rPr lang="en-US" dirty="0" err="1"/>
                  <a:t>Strømning</a:t>
                </a:r>
                <a:r>
                  <a:rPr lang="en-US" dirty="0"/>
                  <a:t>: </a:t>
                </a:r>
              </a:p>
              <a:p>
                <a:r>
                  <a:rPr lang="en-US" dirty="0" err="1"/>
                  <a:t>Undertrykk</a:t>
                </a:r>
                <a:r>
                  <a:rPr lang="en-US" dirty="0"/>
                  <a:t> (vacuum pressure) = </a:t>
                </a:r>
                <a:r>
                  <a:rPr lang="en-US" dirty="0" err="1"/>
                  <a:t>differansen</a:t>
                </a:r>
                <a:r>
                  <a:rPr lang="en-US" dirty="0"/>
                  <a:t> </a:t>
                </a:r>
                <a:r>
                  <a:rPr lang="en-US" dirty="0" err="1"/>
                  <a:t>mellom</a:t>
                </a:r>
                <a:r>
                  <a:rPr lang="en-US" dirty="0"/>
                  <a:t> et </a:t>
                </a:r>
                <a:r>
                  <a:rPr lang="en-US" dirty="0" err="1"/>
                  <a:t>referansetrykk</a:t>
                </a:r>
                <a:r>
                  <a:rPr lang="en-US" dirty="0"/>
                  <a:t> </a:t>
                </a:r>
                <a:r>
                  <a:rPr lang="en-US" dirty="0" err="1"/>
                  <a:t>og</a:t>
                </a:r>
                <a:r>
                  <a:rPr lang="en-US" dirty="0"/>
                  <a:t> et </a:t>
                </a:r>
                <a:r>
                  <a:rPr lang="en-US" dirty="0" err="1"/>
                  <a:t>lavere</a:t>
                </a:r>
                <a:r>
                  <a:rPr lang="en-US" dirty="0"/>
                  <a:t> </a:t>
                </a:r>
                <a:r>
                  <a:rPr lang="en-US" dirty="0" err="1"/>
                  <a:t>trykk</a:t>
                </a:r>
                <a:r>
                  <a:rPr lang="en-US" dirty="0"/>
                  <a:t> </a:t>
                </a:r>
                <a:r>
                  <a:rPr lang="en-US" dirty="0" err="1"/>
                  <a:t>i</a:t>
                </a:r>
                <a:r>
                  <a:rPr lang="en-US" dirty="0"/>
                  <a:t> </a:t>
                </a:r>
                <a:r>
                  <a:rPr lang="en-US" dirty="0" err="1"/>
                  <a:t>systemet</a:t>
                </a:r>
                <a:r>
                  <a:rPr lang="en-US" dirty="0"/>
                  <a:t> : </a:t>
                </a:r>
                <a:r>
                  <a:rPr lang="en-US" dirty="0" err="1"/>
                  <a:t>prinsippet</a:t>
                </a:r>
                <a:r>
                  <a:rPr lang="en-US" dirty="0"/>
                  <a:t> for </a:t>
                </a:r>
                <a:r>
                  <a:rPr lang="en-US" dirty="0" err="1"/>
                  <a:t>vacuumpumper</a:t>
                </a:r>
                <a:r>
                  <a:rPr lang="en-US" dirty="0"/>
                  <a:t>, </a:t>
                </a:r>
                <a:r>
                  <a:rPr lang="en-US" dirty="0" err="1"/>
                  <a:t>seiling</a:t>
                </a:r>
                <a:r>
                  <a:rPr lang="en-US" dirty="0"/>
                  <a:t> (mot </a:t>
                </a:r>
                <a:r>
                  <a:rPr lang="en-US" dirty="0" err="1"/>
                  <a:t>vinden</a:t>
                </a:r>
                <a:r>
                  <a:rPr lang="en-US" dirty="0"/>
                  <a:t>), </a:t>
                </a:r>
                <a:r>
                  <a:rPr lang="en-US" dirty="0" err="1"/>
                  <a:t>helikoptere</a:t>
                </a:r>
                <a:r>
                  <a:rPr lang="en-US" dirty="0"/>
                  <a:t>?, …</a:t>
                </a:r>
              </a:p>
              <a:p>
                <a:r>
                  <a:rPr lang="en-US" dirty="0" err="1"/>
                  <a:t>Differensialtrykk</a:t>
                </a:r>
                <a:r>
                  <a:rPr lang="en-US" dirty="0"/>
                  <a:t> </a:t>
                </a:r>
                <a:r>
                  <a:rPr lang="en-US" i="0" dirty="0">
                    <a:latin typeface="Cambria Math" panose="02040503050406030204" pitchFamily="18" charset="0"/>
                  </a:rPr>
                  <a:t>Δ </a:t>
                </a:r>
                <a:r>
                  <a:rPr lang="en-US" dirty="0"/>
                  <a:t>p(differential pressure): </a:t>
                </a:r>
                <a:r>
                  <a:rPr lang="en-US" dirty="0" err="1"/>
                  <a:t>p</a:t>
                </a:r>
                <a:r>
                  <a:rPr lang="en-US" baseline="-25000" dirty="0" err="1"/>
                  <a:t>A</a:t>
                </a:r>
                <a:r>
                  <a:rPr lang="en-US" dirty="0"/>
                  <a:t> – </a:t>
                </a:r>
                <a:r>
                  <a:rPr lang="en-US" dirty="0" err="1"/>
                  <a:t>p</a:t>
                </a:r>
                <a:r>
                  <a:rPr lang="en-US" baseline="-25000" dirty="0" err="1"/>
                  <a:t>B</a:t>
                </a:r>
                <a:r>
                  <a:rPr lang="en-US" dirty="0"/>
                  <a:t> &gt;</a:t>
                </a:r>
                <a:r>
                  <a:rPr lang="en-US" baseline="0" dirty="0"/>
                  <a:t> 0. </a:t>
                </a:r>
                <a:r>
                  <a:rPr lang="en-US" baseline="0" dirty="0" err="1"/>
                  <a:t>Damptrykk</a:t>
                </a:r>
                <a:r>
                  <a:rPr lang="en-US" baseline="0" dirty="0"/>
                  <a:t>: </a:t>
                </a:r>
              </a:p>
              <a:p>
                <a:endParaRPr lang="en-US" baseline="0" dirty="0"/>
              </a:p>
              <a:p>
                <a:r>
                  <a:rPr lang="en-US" sz="1200" b="0" i="0" u="none" strike="noStrike" kern="1200" dirty="0">
                    <a:solidFill>
                      <a:schemeClr val="tx1"/>
                    </a:solidFill>
                    <a:effectLst/>
                    <a:latin typeface="+mn-lt"/>
                    <a:ea typeface="+mn-ea"/>
                    <a:cs typeface="+mn-cs"/>
                  </a:rPr>
                  <a:t>We live submerged at the bottom of an ocean of the element air, which by unquestioned experiments is known to have weight. (Evangelista Torricelli, 1608-1647)</a:t>
                </a:r>
              </a:p>
              <a:p>
                <a:endParaRPr lang="en-US" sz="1200" b="0" i="0" u="none" strike="noStrike" kern="1200" dirty="0">
                  <a:solidFill>
                    <a:schemeClr val="tx1"/>
                  </a:solidFill>
                  <a:effectLst/>
                  <a:latin typeface="+mn-lt"/>
                  <a:ea typeface="+mn-ea"/>
                  <a:cs typeface="+mn-cs"/>
                </a:endParaRPr>
              </a:p>
              <a:p>
                <a:r>
                  <a:rPr lang="en-US" dirty="0"/>
                  <a:t>In Aerodynamics, L.J. Clancy[7] writes: "To distinguish it from the total and dynamic pressures, the actual pressure of the fluid, which is associated not with its motion but with its state, is often referred to as the static pressure, but where the term pressure alone is used it refers to this static pressure."</a:t>
                </a:r>
              </a:p>
            </p:txBody>
          </p:sp>
        </mc:Fallback>
      </mc:AlternateContent>
      <p:sp>
        <p:nvSpPr>
          <p:cNvPr id="4" name="Slide Number Placeholder 3"/>
          <p:cNvSpPr>
            <a:spLocks noGrp="1"/>
          </p:cNvSpPr>
          <p:nvPr>
            <p:ph type="sldNum" sz="quarter" idx="5"/>
          </p:nvPr>
        </p:nvSpPr>
        <p:spPr/>
        <p:txBody>
          <a:bodyPr/>
          <a:lstStyle/>
          <a:p>
            <a:fld id="{D50BF349-27A5-44C1-8C69-2C3879FAD297}" type="slidenum">
              <a:rPr lang="nb-NO" smtClean="0"/>
              <a:t>13</a:t>
            </a:fld>
            <a:endParaRPr lang="nb-NO"/>
          </a:p>
        </p:txBody>
      </p:sp>
    </p:spTree>
    <p:extLst>
      <p:ext uri="{BB962C8B-B14F-4D97-AF65-F5344CB8AC3E}">
        <p14:creationId xmlns:p14="http://schemas.microsoft.com/office/powerpoint/2010/main" val="2370459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err="1"/>
                  <a:t>Siste</a:t>
                </a:r>
                <a:r>
                  <a:rPr lang="en-US" dirty="0"/>
                  <a:t> </a:t>
                </a:r>
                <a:r>
                  <a:rPr lang="en-US" dirty="0" err="1"/>
                  <a:t>før</a:t>
                </a:r>
                <a:r>
                  <a:rPr lang="en-US" dirty="0"/>
                  <a:t> </a:t>
                </a:r>
                <a:r>
                  <a:rPr lang="en-US" dirty="0" err="1"/>
                  <a:t>pausen</a:t>
                </a:r>
                <a:r>
                  <a:rPr lang="en-US" dirty="0"/>
                  <a:t>: </a:t>
                </a:r>
                <a:r>
                  <a:rPr lang="en-US" dirty="0" err="1"/>
                  <a:t>Labassistentene</a:t>
                </a:r>
                <a:r>
                  <a:rPr lang="en-US" dirty="0"/>
                  <a:t> </a:t>
                </a:r>
                <a:r>
                  <a:rPr lang="en-US" dirty="0" err="1"/>
                  <a:t>informerer</a:t>
                </a:r>
                <a:r>
                  <a:rPr lang="en-US" dirty="0"/>
                  <a:t>!</a:t>
                </a:r>
              </a:p>
              <a:p>
                <a:endParaRPr lang="en-US" dirty="0"/>
              </a:p>
              <a:p>
                <a:r>
                  <a:rPr lang="en-US" dirty="0" err="1"/>
                  <a:t>Etter</a:t>
                </a:r>
                <a:r>
                  <a:rPr lang="en-US" dirty="0"/>
                  <a:t> </a:t>
                </a:r>
                <a:r>
                  <a:rPr lang="en-US" dirty="0" err="1"/>
                  <a:t>pausen</a:t>
                </a:r>
                <a:r>
                  <a:rPr lang="en-US" dirty="0"/>
                  <a:t>: </a:t>
                </a:r>
                <a:r>
                  <a:rPr lang="en-US" dirty="0" err="1"/>
                  <a:t>trykk</a:t>
                </a:r>
                <a:r>
                  <a:rPr lang="en-US" dirty="0"/>
                  <a:t>! </a:t>
                </a:r>
                <a:r>
                  <a:rPr lang="en-US" dirty="0" err="1"/>
                  <a:t>Trykk</a:t>
                </a:r>
                <a:r>
                  <a:rPr lang="en-US" dirty="0"/>
                  <a:t> </a:t>
                </a:r>
                <a:r>
                  <a:rPr lang="en-US" dirty="0" err="1"/>
                  <a:t>en</a:t>
                </a:r>
                <a:r>
                  <a:rPr lang="en-US" dirty="0"/>
                  <a:t> </a:t>
                </a:r>
                <a:r>
                  <a:rPr lang="en-US" dirty="0" err="1"/>
                  <a:t>en</a:t>
                </a:r>
                <a:r>
                  <a:rPr lang="en-US" dirty="0"/>
                  <a:t> </a:t>
                </a:r>
                <a:r>
                  <a:rPr lang="en-US" dirty="0" err="1"/>
                  <a:t>normalkraft</a:t>
                </a:r>
                <a:r>
                  <a:rPr lang="en-US" dirty="0"/>
                  <a:t> </a:t>
                </a:r>
                <a:r>
                  <a:rPr lang="en-US" dirty="0" err="1"/>
                  <a:t>fordelt</a:t>
                </a:r>
                <a:r>
                  <a:rPr lang="en-US" dirty="0"/>
                  <a:t> </a:t>
                </a:r>
                <a:r>
                  <a:rPr lang="en-US" dirty="0" err="1"/>
                  <a:t>på</a:t>
                </a:r>
                <a:r>
                  <a:rPr lang="en-US" dirty="0"/>
                  <a:t> et areal. </a:t>
                </a:r>
                <a:r>
                  <a:rPr lang="en-US" dirty="0" err="1"/>
                  <a:t>Tegnestift</a:t>
                </a:r>
                <a:r>
                  <a:rPr lang="en-US" dirty="0"/>
                  <a:t> (same kraft, </a:t>
                </a:r>
                <a:r>
                  <a:rPr lang="en-US" dirty="0" err="1"/>
                  <a:t>ulikt</a:t>
                </a:r>
                <a:r>
                  <a:rPr lang="en-US" dirty="0"/>
                  <a:t> areal). Barometer: 1 bar = 100kPa (1 atm = 1.01 bar = weight of the atmosphere at sea level at 25 </a:t>
                </a:r>
                <a:r>
                  <a:rPr lang="en-US" baseline="30000" dirty="0" err="1"/>
                  <a:t>o</a:t>
                </a:r>
                <a:r>
                  <a:rPr lang="en-US" dirty="0" err="1"/>
                  <a:t>C</a:t>
                </a:r>
                <a:r>
                  <a:rPr lang="en-US" dirty="0"/>
                  <a:t> ). </a:t>
                </a:r>
                <a:r>
                  <a:rPr lang="en-US" dirty="0" err="1"/>
                  <a:t>Hydrostatisk</a:t>
                </a:r>
                <a:r>
                  <a:rPr lang="en-US" dirty="0"/>
                  <a:t> </a:t>
                </a:r>
                <a:r>
                  <a:rPr lang="en-US" dirty="0" err="1"/>
                  <a:t>trykk</a:t>
                </a:r>
                <a:r>
                  <a:rPr lang="en-US" dirty="0"/>
                  <a:t>: p = rho(T)*g*h (Pascals </a:t>
                </a:r>
                <a:r>
                  <a:rPr lang="en-US" dirty="0" err="1"/>
                  <a:t>prinsipp</a:t>
                </a:r>
                <a:r>
                  <a:rPr lang="en-US" dirty="0"/>
                  <a:t>. Experiment: Pascal’s barrel). </a:t>
                </a:r>
              </a:p>
              <a:p>
                <a:endParaRPr lang="en-US" dirty="0"/>
              </a:p>
              <a:p>
                <a:r>
                  <a:rPr lang="en-US" dirty="0" err="1"/>
                  <a:t>Strømning</a:t>
                </a:r>
                <a:r>
                  <a:rPr lang="en-US" dirty="0"/>
                  <a:t>: </a:t>
                </a:r>
              </a:p>
              <a:p>
                <a:r>
                  <a:rPr lang="en-US" dirty="0" err="1"/>
                  <a:t>Undertrykk</a:t>
                </a:r>
                <a:r>
                  <a:rPr lang="en-US" dirty="0"/>
                  <a:t> (vacuum pressure) = </a:t>
                </a:r>
                <a:r>
                  <a:rPr lang="en-US" dirty="0" err="1"/>
                  <a:t>differansen</a:t>
                </a:r>
                <a:r>
                  <a:rPr lang="en-US" dirty="0"/>
                  <a:t> </a:t>
                </a:r>
                <a:r>
                  <a:rPr lang="en-US" dirty="0" err="1"/>
                  <a:t>mellom</a:t>
                </a:r>
                <a:r>
                  <a:rPr lang="en-US" dirty="0"/>
                  <a:t> et </a:t>
                </a:r>
                <a:r>
                  <a:rPr lang="en-US" dirty="0" err="1"/>
                  <a:t>referansetrykk</a:t>
                </a:r>
                <a:r>
                  <a:rPr lang="en-US" dirty="0"/>
                  <a:t> </a:t>
                </a:r>
                <a:r>
                  <a:rPr lang="en-US" dirty="0" err="1"/>
                  <a:t>og</a:t>
                </a:r>
                <a:r>
                  <a:rPr lang="en-US" dirty="0"/>
                  <a:t> et </a:t>
                </a:r>
                <a:r>
                  <a:rPr lang="en-US" dirty="0" err="1"/>
                  <a:t>lavere</a:t>
                </a:r>
                <a:r>
                  <a:rPr lang="en-US" dirty="0"/>
                  <a:t> </a:t>
                </a:r>
                <a:r>
                  <a:rPr lang="en-US" dirty="0" err="1"/>
                  <a:t>trykk</a:t>
                </a:r>
                <a:r>
                  <a:rPr lang="en-US" dirty="0"/>
                  <a:t> </a:t>
                </a:r>
                <a:r>
                  <a:rPr lang="en-US" dirty="0" err="1"/>
                  <a:t>i</a:t>
                </a:r>
                <a:r>
                  <a:rPr lang="en-US" dirty="0"/>
                  <a:t> </a:t>
                </a:r>
                <a:r>
                  <a:rPr lang="en-US" dirty="0" err="1"/>
                  <a:t>systemet</a:t>
                </a:r>
                <a:r>
                  <a:rPr lang="en-US" dirty="0"/>
                  <a:t> : </a:t>
                </a:r>
                <a:r>
                  <a:rPr lang="en-US" dirty="0" err="1"/>
                  <a:t>prinsippet</a:t>
                </a:r>
                <a:r>
                  <a:rPr lang="en-US" dirty="0"/>
                  <a:t> for </a:t>
                </a:r>
                <a:r>
                  <a:rPr lang="en-US" dirty="0" err="1"/>
                  <a:t>vacuumpumper</a:t>
                </a:r>
                <a:r>
                  <a:rPr lang="en-US" dirty="0"/>
                  <a:t>, </a:t>
                </a:r>
                <a:r>
                  <a:rPr lang="en-US" dirty="0" err="1"/>
                  <a:t>seiling</a:t>
                </a:r>
                <a:r>
                  <a:rPr lang="en-US" dirty="0"/>
                  <a:t> (mot </a:t>
                </a:r>
                <a:r>
                  <a:rPr lang="en-US" dirty="0" err="1"/>
                  <a:t>vinden</a:t>
                </a:r>
                <a:r>
                  <a:rPr lang="en-US" dirty="0"/>
                  <a:t>), </a:t>
                </a:r>
                <a:r>
                  <a:rPr lang="en-US" dirty="0" err="1"/>
                  <a:t>helikoptere</a:t>
                </a:r>
                <a:r>
                  <a:rPr lang="en-US" dirty="0"/>
                  <a:t>?, …</a:t>
                </a:r>
              </a:p>
              <a:p>
                <a:r>
                  <a:rPr lang="en-US" dirty="0" err="1"/>
                  <a:t>Differensialtrykk</a:t>
                </a:r>
                <a:r>
                  <a:rPr lang="en-US" dirty="0"/>
                  <a:t> </a:t>
                </a:r>
                <a14:m>
                  <m:oMath xmlns:m="http://schemas.openxmlformats.org/officeDocument/2006/math">
                    <m:r>
                      <m:rPr>
                        <m:sty m:val="p"/>
                      </m:rPr>
                      <a:rPr lang="en-US" i="0" dirty="0" smtClean="0">
                        <a:latin typeface="Cambria Math" panose="02040503050406030204" pitchFamily="18" charset="0"/>
                      </a:rPr>
                      <m:t>Δ</m:t>
                    </m:r>
                    <m:r>
                      <a:rPr lang="en-US" i="1" dirty="0" smtClean="0">
                        <a:latin typeface="Cambria Math" panose="02040503050406030204" pitchFamily="18" charset="0"/>
                      </a:rPr>
                      <m:t> </m:t>
                    </m:r>
                  </m:oMath>
                </a14:m>
                <a:r>
                  <a:rPr lang="en-US" dirty="0"/>
                  <a:t>p(differential pressure): </a:t>
                </a:r>
                <a:r>
                  <a:rPr lang="en-US" dirty="0" err="1"/>
                  <a:t>p</a:t>
                </a:r>
                <a:r>
                  <a:rPr lang="en-US" baseline="-25000" dirty="0" err="1"/>
                  <a:t>A</a:t>
                </a:r>
                <a:r>
                  <a:rPr lang="en-US" dirty="0"/>
                  <a:t> – </a:t>
                </a:r>
                <a:r>
                  <a:rPr lang="en-US" dirty="0" err="1"/>
                  <a:t>p</a:t>
                </a:r>
                <a:r>
                  <a:rPr lang="en-US" baseline="-25000" dirty="0" err="1"/>
                  <a:t>B</a:t>
                </a:r>
                <a:r>
                  <a:rPr lang="en-US" dirty="0"/>
                  <a:t> &gt;</a:t>
                </a:r>
                <a:r>
                  <a:rPr lang="en-US" baseline="0" dirty="0"/>
                  <a:t> 0. </a:t>
                </a:r>
                <a:r>
                  <a:rPr lang="en-US" baseline="0" dirty="0" err="1"/>
                  <a:t>Damptrykk</a:t>
                </a:r>
                <a:r>
                  <a:rPr lang="en-US" baseline="0" dirty="0"/>
                  <a:t>: </a:t>
                </a:r>
              </a:p>
              <a:p>
                <a:endParaRPr lang="en-US" baseline="0" dirty="0"/>
              </a:p>
              <a:p>
                <a:r>
                  <a:rPr lang="en-US" sz="1200" b="0" i="0" u="none" strike="noStrike" kern="1200" dirty="0">
                    <a:solidFill>
                      <a:schemeClr val="tx1"/>
                    </a:solidFill>
                    <a:effectLst/>
                    <a:latin typeface="+mn-lt"/>
                    <a:ea typeface="+mn-ea"/>
                    <a:cs typeface="+mn-cs"/>
                  </a:rPr>
                  <a:t>We live submerged at the bottom of an ocean of the element air, which by unquestioned experiments is known to have weight. (Evangelista Torricelli, 1608-1647)</a:t>
                </a:r>
              </a:p>
              <a:p>
                <a:endParaRPr lang="en-US" sz="1200" b="0" i="0" u="none" strike="noStrike" kern="1200" dirty="0">
                  <a:solidFill>
                    <a:schemeClr val="tx1"/>
                  </a:solidFill>
                  <a:effectLst/>
                  <a:latin typeface="+mn-lt"/>
                  <a:ea typeface="+mn-ea"/>
                  <a:cs typeface="+mn-cs"/>
                </a:endParaRPr>
              </a:p>
              <a:p>
                <a:r>
                  <a:rPr lang="en-US" dirty="0"/>
                  <a:t>In Aerodynamics, L.J. Clancy[7] writes: "To distinguish it from the total and dynamic pressures, the actual pressure of the fluid, which is associated not with its motion but with its state, is often referred to as the static pressure, but where the term pressure alone is used it refers to this static pressure."</a:t>
                </a:r>
              </a:p>
            </p:txBody>
          </p:sp>
        </mc:Choice>
        <mc:Fallback xmlns="">
          <p:sp>
            <p:nvSpPr>
              <p:cNvPr id="3" name="Notes Placeholder 2"/>
              <p:cNvSpPr>
                <a:spLocks noGrp="1"/>
              </p:cNvSpPr>
              <p:nvPr>
                <p:ph type="body" idx="1"/>
              </p:nvPr>
            </p:nvSpPr>
            <p:spPr/>
            <p:txBody>
              <a:bodyPr/>
              <a:lstStyle/>
              <a:p>
                <a:r>
                  <a:rPr lang="en-US" dirty="0" err="1"/>
                  <a:t>Siste</a:t>
                </a:r>
                <a:r>
                  <a:rPr lang="en-US" dirty="0"/>
                  <a:t> </a:t>
                </a:r>
                <a:r>
                  <a:rPr lang="en-US" dirty="0" err="1"/>
                  <a:t>før</a:t>
                </a:r>
                <a:r>
                  <a:rPr lang="en-US" dirty="0"/>
                  <a:t> </a:t>
                </a:r>
                <a:r>
                  <a:rPr lang="en-US" dirty="0" err="1"/>
                  <a:t>pausen</a:t>
                </a:r>
                <a:r>
                  <a:rPr lang="en-US" dirty="0"/>
                  <a:t>: </a:t>
                </a:r>
                <a:r>
                  <a:rPr lang="en-US" dirty="0" err="1"/>
                  <a:t>Labassistentene</a:t>
                </a:r>
                <a:r>
                  <a:rPr lang="en-US" dirty="0"/>
                  <a:t> </a:t>
                </a:r>
                <a:r>
                  <a:rPr lang="en-US" dirty="0" err="1"/>
                  <a:t>informerer</a:t>
                </a:r>
                <a:r>
                  <a:rPr lang="en-US" dirty="0"/>
                  <a:t>!</a:t>
                </a:r>
              </a:p>
              <a:p>
                <a:endParaRPr lang="en-US" dirty="0"/>
              </a:p>
              <a:p>
                <a:r>
                  <a:rPr lang="en-US" dirty="0" err="1"/>
                  <a:t>Etter</a:t>
                </a:r>
                <a:r>
                  <a:rPr lang="en-US" dirty="0"/>
                  <a:t> </a:t>
                </a:r>
                <a:r>
                  <a:rPr lang="en-US" dirty="0" err="1"/>
                  <a:t>pausen</a:t>
                </a:r>
                <a:r>
                  <a:rPr lang="en-US" dirty="0"/>
                  <a:t>: </a:t>
                </a:r>
                <a:r>
                  <a:rPr lang="en-US" dirty="0" err="1"/>
                  <a:t>trykk</a:t>
                </a:r>
                <a:r>
                  <a:rPr lang="en-US" dirty="0"/>
                  <a:t>! </a:t>
                </a:r>
                <a:r>
                  <a:rPr lang="en-US" dirty="0" err="1"/>
                  <a:t>Trykk</a:t>
                </a:r>
                <a:r>
                  <a:rPr lang="en-US" dirty="0"/>
                  <a:t> </a:t>
                </a:r>
                <a:r>
                  <a:rPr lang="en-US" dirty="0" err="1"/>
                  <a:t>en</a:t>
                </a:r>
                <a:r>
                  <a:rPr lang="en-US" dirty="0"/>
                  <a:t> </a:t>
                </a:r>
                <a:r>
                  <a:rPr lang="en-US" dirty="0" err="1"/>
                  <a:t>en</a:t>
                </a:r>
                <a:r>
                  <a:rPr lang="en-US" dirty="0"/>
                  <a:t> </a:t>
                </a:r>
                <a:r>
                  <a:rPr lang="en-US" dirty="0" err="1"/>
                  <a:t>normalkraft</a:t>
                </a:r>
                <a:r>
                  <a:rPr lang="en-US" dirty="0"/>
                  <a:t> </a:t>
                </a:r>
                <a:r>
                  <a:rPr lang="en-US" dirty="0" err="1"/>
                  <a:t>fordelt</a:t>
                </a:r>
                <a:r>
                  <a:rPr lang="en-US" dirty="0"/>
                  <a:t> </a:t>
                </a:r>
                <a:r>
                  <a:rPr lang="en-US" dirty="0" err="1"/>
                  <a:t>på</a:t>
                </a:r>
                <a:r>
                  <a:rPr lang="en-US" dirty="0"/>
                  <a:t> et areal. </a:t>
                </a:r>
                <a:r>
                  <a:rPr lang="en-US" dirty="0" err="1"/>
                  <a:t>Tegnestift</a:t>
                </a:r>
                <a:r>
                  <a:rPr lang="en-US" dirty="0"/>
                  <a:t> (same kraft, </a:t>
                </a:r>
                <a:r>
                  <a:rPr lang="en-US" dirty="0" err="1"/>
                  <a:t>ulikt</a:t>
                </a:r>
                <a:r>
                  <a:rPr lang="en-US" dirty="0"/>
                  <a:t> areal). Barometer: 1 bar = 100kPa (1 atm = 1.01 bar = weight of the atmosphere at sea level at 25 </a:t>
                </a:r>
                <a:r>
                  <a:rPr lang="en-US" baseline="30000" dirty="0" err="1"/>
                  <a:t>o</a:t>
                </a:r>
                <a:r>
                  <a:rPr lang="en-US" dirty="0" err="1"/>
                  <a:t>C</a:t>
                </a:r>
                <a:r>
                  <a:rPr lang="en-US" dirty="0"/>
                  <a:t> ). </a:t>
                </a:r>
                <a:r>
                  <a:rPr lang="en-US" dirty="0" err="1"/>
                  <a:t>Hydrostatisk</a:t>
                </a:r>
                <a:r>
                  <a:rPr lang="en-US" dirty="0"/>
                  <a:t> </a:t>
                </a:r>
                <a:r>
                  <a:rPr lang="en-US" dirty="0" err="1"/>
                  <a:t>trykk</a:t>
                </a:r>
                <a:r>
                  <a:rPr lang="en-US" dirty="0"/>
                  <a:t>: p = rho(T)*g*h (Pascals </a:t>
                </a:r>
                <a:r>
                  <a:rPr lang="en-US" dirty="0" err="1"/>
                  <a:t>prinsipp</a:t>
                </a:r>
                <a:r>
                  <a:rPr lang="en-US" dirty="0"/>
                  <a:t>. Experiment: Pascal’s barrel). </a:t>
                </a:r>
              </a:p>
              <a:p>
                <a:endParaRPr lang="en-US" dirty="0"/>
              </a:p>
              <a:p>
                <a:r>
                  <a:rPr lang="en-US" dirty="0" err="1"/>
                  <a:t>Strømning</a:t>
                </a:r>
                <a:r>
                  <a:rPr lang="en-US" dirty="0"/>
                  <a:t>: </a:t>
                </a:r>
              </a:p>
              <a:p>
                <a:r>
                  <a:rPr lang="en-US" dirty="0" err="1"/>
                  <a:t>Undertrykk</a:t>
                </a:r>
                <a:r>
                  <a:rPr lang="en-US" dirty="0"/>
                  <a:t> (vacuum pressure) = </a:t>
                </a:r>
                <a:r>
                  <a:rPr lang="en-US" dirty="0" err="1"/>
                  <a:t>differansen</a:t>
                </a:r>
                <a:r>
                  <a:rPr lang="en-US" dirty="0"/>
                  <a:t> </a:t>
                </a:r>
                <a:r>
                  <a:rPr lang="en-US" dirty="0" err="1"/>
                  <a:t>mellom</a:t>
                </a:r>
                <a:r>
                  <a:rPr lang="en-US" dirty="0"/>
                  <a:t> et </a:t>
                </a:r>
                <a:r>
                  <a:rPr lang="en-US" dirty="0" err="1"/>
                  <a:t>referansetrykk</a:t>
                </a:r>
                <a:r>
                  <a:rPr lang="en-US" dirty="0"/>
                  <a:t> </a:t>
                </a:r>
                <a:r>
                  <a:rPr lang="en-US" dirty="0" err="1"/>
                  <a:t>og</a:t>
                </a:r>
                <a:r>
                  <a:rPr lang="en-US" dirty="0"/>
                  <a:t> et </a:t>
                </a:r>
                <a:r>
                  <a:rPr lang="en-US" dirty="0" err="1"/>
                  <a:t>lavere</a:t>
                </a:r>
                <a:r>
                  <a:rPr lang="en-US" dirty="0"/>
                  <a:t> </a:t>
                </a:r>
                <a:r>
                  <a:rPr lang="en-US" dirty="0" err="1"/>
                  <a:t>trykk</a:t>
                </a:r>
                <a:r>
                  <a:rPr lang="en-US" dirty="0"/>
                  <a:t> </a:t>
                </a:r>
                <a:r>
                  <a:rPr lang="en-US" dirty="0" err="1"/>
                  <a:t>i</a:t>
                </a:r>
                <a:r>
                  <a:rPr lang="en-US" dirty="0"/>
                  <a:t> </a:t>
                </a:r>
                <a:r>
                  <a:rPr lang="en-US" dirty="0" err="1"/>
                  <a:t>systemet</a:t>
                </a:r>
                <a:r>
                  <a:rPr lang="en-US" dirty="0"/>
                  <a:t> : </a:t>
                </a:r>
                <a:r>
                  <a:rPr lang="en-US" dirty="0" err="1"/>
                  <a:t>prinsippet</a:t>
                </a:r>
                <a:r>
                  <a:rPr lang="en-US" dirty="0"/>
                  <a:t> for </a:t>
                </a:r>
                <a:r>
                  <a:rPr lang="en-US" dirty="0" err="1"/>
                  <a:t>vacuumpumper</a:t>
                </a:r>
                <a:r>
                  <a:rPr lang="en-US" dirty="0"/>
                  <a:t>, </a:t>
                </a:r>
                <a:r>
                  <a:rPr lang="en-US" dirty="0" err="1"/>
                  <a:t>seiling</a:t>
                </a:r>
                <a:r>
                  <a:rPr lang="en-US" dirty="0"/>
                  <a:t> (mot </a:t>
                </a:r>
                <a:r>
                  <a:rPr lang="en-US" dirty="0" err="1"/>
                  <a:t>vinden</a:t>
                </a:r>
                <a:r>
                  <a:rPr lang="en-US" dirty="0"/>
                  <a:t>), </a:t>
                </a:r>
                <a:r>
                  <a:rPr lang="en-US" dirty="0" err="1"/>
                  <a:t>helikoptere</a:t>
                </a:r>
                <a:r>
                  <a:rPr lang="en-US" dirty="0"/>
                  <a:t>?, …</a:t>
                </a:r>
              </a:p>
              <a:p>
                <a:r>
                  <a:rPr lang="en-US" dirty="0" err="1"/>
                  <a:t>Differensialtrykk</a:t>
                </a:r>
                <a:r>
                  <a:rPr lang="en-US" dirty="0"/>
                  <a:t> </a:t>
                </a:r>
                <a:r>
                  <a:rPr lang="en-US" i="0" dirty="0">
                    <a:latin typeface="Cambria Math" panose="02040503050406030204" pitchFamily="18" charset="0"/>
                  </a:rPr>
                  <a:t>Δ </a:t>
                </a:r>
                <a:r>
                  <a:rPr lang="en-US" dirty="0"/>
                  <a:t>p(differential pressure): </a:t>
                </a:r>
                <a:r>
                  <a:rPr lang="en-US" dirty="0" err="1"/>
                  <a:t>p</a:t>
                </a:r>
                <a:r>
                  <a:rPr lang="en-US" baseline="-25000" dirty="0" err="1"/>
                  <a:t>A</a:t>
                </a:r>
                <a:r>
                  <a:rPr lang="en-US" dirty="0"/>
                  <a:t> – </a:t>
                </a:r>
                <a:r>
                  <a:rPr lang="en-US" dirty="0" err="1"/>
                  <a:t>p</a:t>
                </a:r>
                <a:r>
                  <a:rPr lang="en-US" baseline="-25000" dirty="0" err="1"/>
                  <a:t>B</a:t>
                </a:r>
                <a:r>
                  <a:rPr lang="en-US" dirty="0"/>
                  <a:t> &gt;</a:t>
                </a:r>
                <a:r>
                  <a:rPr lang="en-US" baseline="0" dirty="0"/>
                  <a:t> 0. </a:t>
                </a:r>
                <a:r>
                  <a:rPr lang="en-US" baseline="0" dirty="0" err="1"/>
                  <a:t>Damptrykk</a:t>
                </a:r>
                <a:r>
                  <a:rPr lang="en-US" baseline="0" dirty="0"/>
                  <a:t>: </a:t>
                </a:r>
              </a:p>
              <a:p>
                <a:endParaRPr lang="en-US" baseline="0" dirty="0"/>
              </a:p>
              <a:p>
                <a:r>
                  <a:rPr lang="en-US" sz="1200" b="0" i="0" u="none" strike="noStrike" kern="1200" dirty="0">
                    <a:solidFill>
                      <a:schemeClr val="tx1"/>
                    </a:solidFill>
                    <a:effectLst/>
                    <a:latin typeface="+mn-lt"/>
                    <a:ea typeface="+mn-ea"/>
                    <a:cs typeface="+mn-cs"/>
                  </a:rPr>
                  <a:t>We live submerged at the bottom of an ocean of the element air, which by unquestioned experiments is known to have weight. (Evangelista Torricelli, 1608-1647)</a:t>
                </a:r>
              </a:p>
              <a:p>
                <a:endParaRPr lang="en-US" sz="1200" b="0" i="0" u="none" strike="noStrike" kern="1200" dirty="0">
                  <a:solidFill>
                    <a:schemeClr val="tx1"/>
                  </a:solidFill>
                  <a:effectLst/>
                  <a:latin typeface="+mn-lt"/>
                  <a:ea typeface="+mn-ea"/>
                  <a:cs typeface="+mn-cs"/>
                </a:endParaRPr>
              </a:p>
              <a:p>
                <a:r>
                  <a:rPr lang="en-US" dirty="0"/>
                  <a:t>In Aerodynamics, L.J. Clancy[7] writes: "To distinguish it from the total and dynamic pressures, the actual pressure of the fluid, which is associated not with its motion but with its state, is often referred to as the static pressure, but where the term pressure alone is used it refers to this static pressure."</a:t>
                </a:r>
              </a:p>
            </p:txBody>
          </p:sp>
        </mc:Fallback>
      </mc:AlternateContent>
      <p:sp>
        <p:nvSpPr>
          <p:cNvPr id="4" name="Slide Number Placeholder 3"/>
          <p:cNvSpPr>
            <a:spLocks noGrp="1"/>
          </p:cNvSpPr>
          <p:nvPr>
            <p:ph type="sldNum" sz="quarter" idx="5"/>
          </p:nvPr>
        </p:nvSpPr>
        <p:spPr/>
        <p:txBody>
          <a:bodyPr/>
          <a:lstStyle/>
          <a:p>
            <a:fld id="{D50BF349-27A5-44C1-8C69-2C3879FAD297}" type="slidenum">
              <a:rPr lang="nb-NO" smtClean="0"/>
              <a:t>14</a:t>
            </a:fld>
            <a:endParaRPr lang="nb-NO"/>
          </a:p>
        </p:txBody>
      </p:sp>
    </p:spTree>
    <p:extLst>
      <p:ext uri="{BB962C8B-B14F-4D97-AF65-F5344CB8AC3E}">
        <p14:creationId xmlns:p14="http://schemas.microsoft.com/office/powerpoint/2010/main" val="3575345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err="1"/>
                  <a:t>Siste</a:t>
                </a:r>
                <a:r>
                  <a:rPr lang="en-US" dirty="0"/>
                  <a:t> </a:t>
                </a:r>
                <a:r>
                  <a:rPr lang="en-US" dirty="0" err="1"/>
                  <a:t>før</a:t>
                </a:r>
                <a:r>
                  <a:rPr lang="en-US" dirty="0"/>
                  <a:t> </a:t>
                </a:r>
                <a:r>
                  <a:rPr lang="en-US" dirty="0" err="1"/>
                  <a:t>pausen</a:t>
                </a:r>
                <a:r>
                  <a:rPr lang="en-US" dirty="0"/>
                  <a:t>: </a:t>
                </a:r>
                <a:r>
                  <a:rPr lang="en-US" dirty="0" err="1"/>
                  <a:t>Labassistentene</a:t>
                </a:r>
                <a:r>
                  <a:rPr lang="en-US" dirty="0"/>
                  <a:t> </a:t>
                </a:r>
                <a:r>
                  <a:rPr lang="en-US" dirty="0" err="1"/>
                  <a:t>informerer</a:t>
                </a:r>
                <a:r>
                  <a:rPr lang="en-US" dirty="0"/>
                  <a:t>!</a:t>
                </a:r>
              </a:p>
              <a:p>
                <a:endParaRPr lang="en-US" dirty="0"/>
              </a:p>
              <a:p>
                <a:r>
                  <a:rPr lang="en-US" dirty="0" err="1"/>
                  <a:t>Etter</a:t>
                </a:r>
                <a:r>
                  <a:rPr lang="en-US" dirty="0"/>
                  <a:t> </a:t>
                </a:r>
                <a:r>
                  <a:rPr lang="en-US" dirty="0" err="1"/>
                  <a:t>pausen</a:t>
                </a:r>
                <a:r>
                  <a:rPr lang="en-US" dirty="0"/>
                  <a:t>: </a:t>
                </a:r>
                <a:r>
                  <a:rPr lang="en-US" dirty="0" err="1"/>
                  <a:t>trykk</a:t>
                </a:r>
                <a:r>
                  <a:rPr lang="en-US" dirty="0"/>
                  <a:t>! </a:t>
                </a:r>
                <a:r>
                  <a:rPr lang="en-US" dirty="0" err="1"/>
                  <a:t>Trykk</a:t>
                </a:r>
                <a:r>
                  <a:rPr lang="en-US" dirty="0"/>
                  <a:t> </a:t>
                </a:r>
                <a:r>
                  <a:rPr lang="en-US" dirty="0" err="1"/>
                  <a:t>en</a:t>
                </a:r>
                <a:r>
                  <a:rPr lang="en-US" dirty="0"/>
                  <a:t> </a:t>
                </a:r>
                <a:r>
                  <a:rPr lang="en-US" dirty="0" err="1"/>
                  <a:t>en</a:t>
                </a:r>
                <a:r>
                  <a:rPr lang="en-US" dirty="0"/>
                  <a:t> </a:t>
                </a:r>
                <a:r>
                  <a:rPr lang="en-US" dirty="0" err="1"/>
                  <a:t>normalkraft</a:t>
                </a:r>
                <a:r>
                  <a:rPr lang="en-US" dirty="0"/>
                  <a:t> </a:t>
                </a:r>
                <a:r>
                  <a:rPr lang="en-US" dirty="0" err="1"/>
                  <a:t>fordelt</a:t>
                </a:r>
                <a:r>
                  <a:rPr lang="en-US" dirty="0"/>
                  <a:t> </a:t>
                </a:r>
                <a:r>
                  <a:rPr lang="en-US" dirty="0" err="1"/>
                  <a:t>på</a:t>
                </a:r>
                <a:r>
                  <a:rPr lang="en-US" dirty="0"/>
                  <a:t> et areal. </a:t>
                </a:r>
                <a:r>
                  <a:rPr lang="en-US" dirty="0" err="1"/>
                  <a:t>Tegnestift</a:t>
                </a:r>
                <a:r>
                  <a:rPr lang="en-US" dirty="0"/>
                  <a:t> (same kraft, </a:t>
                </a:r>
                <a:r>
                  <a:rPr lang="en-US" dirty="0" err="1"/>
                  <a:t>ulikt</a:t>
                </a:r>
                <a:r>
                  <a:rPr lang="en-US" dirty="0"/>
                  <a:t> areal). Barometer: 1 bar = 100kPa (1 atm = 1.01 bar = weight of the atmosphere at sea level at 25 </a:t>
                </a:r>
                <a:r>
                  <a:rPr lang="en-US" baseline="30000" dirty="0" err="1"/>
                  <a:t>o</a:t>
                </a:r>
                <a:r>
                  <a:rPr lang="en-US" dirty="0" err="1"/>
                  <a:t>C</a:t>
                </a:r>
                <a:r>
                  <a:rPr lang="en-US" dirty="0"/>
                  <a:t> ). </a:t>
                </a:r>
                <a:r>
                  <a:rPr lang="en-US" dirty="0" err="1"/>
                  <a:t>Hydrostatisk</a:t>
                </a:r>
                <a:r>
                  <a:rPr lang="en-US" dirty="0"/>
                  <a:t> </a:t>
                </a:r>
                <a:r>
                  <a:rPr lang="en-US" dirty="0" err="1"/>
                  <a:t>trykk</a:t>
                </a:r>
                <a:r>
                  <a:rPr lang="en-US" dirty="0"/>
                  <a:t>: p = rho(T)*g*h (Pascals </a:t>
                </a:r>
                <a:r>
                  <a:rPr lang="en-US" dirty="0" err="1"/>
                  <a:t>prinsipp</a:t>
                </a:r>
                <a:r>
                  <a:rPr lang="en-US" dirty="0"/>
                  <a:t>. Experiment: Pascal’s barrel). </a:t>
                </a:r>
              </a:p>
              <a:p>
                <a:endParaRPr lang="en-US" dirty="0"/>
              </a:p>
              <a:p>
                <a:r>
                  <a:rPr lang="en-US" dirty="0" err="1"/>
                  <a:t>Strømning</a:t>
                </a:r>
                <a:r>
                  <a:rPr lang="en-US" dirty="0"/>
                  <a:t>: </a:t>
                </a:r>
              </a:p>
              <a:p>
                <a:r>
                  <a:rPr lang="en-US" dirty="0" err="1"/>
                  <a:t>Undertrykk</a:t>
                </a:r>
                <a:r>
                  <a:rPr lang="en-US" dirty="0"/>
                  <a:t> (vacuum pressure) = </a:t>
                </a:r>
                <a:r>
                  <a:rPr lang="en-US" dirty="0" err="1"/>
                  <a:t>differansen</a:t>
                </a:r>
                <a:r>
                  <a:rPr lang="en-US" dirty="0"/>
                  <a:t> </a:t>
                </a:r>
                <a:r>
                  <a:rPr lang="en-US" dirty="0" err="1"/>
                  <a:t>mellom</a:t>
                </a:r>
                <a:r>
                  <a:rPr lang="en-US" dirty="0"/>
                  <a:t> et </a:t>
                </a:r>
                <a:r>
                  <a:rPr lang="en-US" dirty="0" err="1"/>
                  <a:t>referansetrykk</a:t>
                </a:r>
                <a:r>
                  <a:rPr lang="en-US" dirty="0"/>
                  <a:t> </a:t>
                </a:r>
                <a:r>
                  <a:rPr lang="en-US" dirty="0" err="1"/>
                  <a:t>og</a:t>
                </a:r>
                <a:r>
                  <a:rPr lang="en-US" dirty="0"/>
                  <a:t> et </a:t>
                </a:r>
                <a:r>
                  <a:rPr lang="en-US" dirty="0" err="1"/>
                  <a:t>lavere</a:t>
                </a:r>
                <a:r>
                  <a:rPr lang="en-US" dirty="0"/>
                  <a:t> </a:t>
                </a:r>
                <a:r>
                  <a:rPr lang="en-US" dirty="0" err="1"/>
                  <a:t>trykk</a:t>
                </a:r>
                <a:r>
                  <a:rPr lang="en-US" dirty="0"/>
                  <a:t> </a:t>
                </a:r>
                <a:r>
                  <a:rPr lang="en-US" dirty="0" err="1"/>
                  <a:t>i</a:t>
                </a:r>
                <a:r>
                  <a:rPr lang="en-US" dirty="0"/>
                  <a:t> </a:t>
                </a:r>
                <a:r>
                  <a:rPr lang="en-US" dirty="0" err="1"/>
                  <a:t>systemet</a:t>
                </a:r>
                <a:r>
                  <a:rPr lang="en-US" dirty="0"/>
                  <a:t> : </a:t>
                </a:r>
                <a:r>
                  <a:rPr lang="en-US" dirty="0" err="1"/>
                  <a:t>prinsippet</a:t>
                </a:r>
                <a:r>
                  <a:rPr lang="en-US" dirty="0"/>
                  <a:t> for </a:t>
                </a:r>
                <a:r>
                  <a:rPr lang="en-US" dirty="0" err="1"/>
                  <a:t>vacuumpumper</a:t>
                </a:r>
                <a:r>
                  <a:rPr lang="en-US" dirty="0"/>
                  <a:t>, </a:t>
                </a:r>
                <a:r>
                  <a:rPr lang="en-US" dirty="0" err="1"/>
                  <a:t>seiling</a:t>
                </a:r>
                <a:r>
                  <a:rPr lang="en-US" dirty="0"/>
                  <a:t> (mot </a:t>
                </a:r>
                <a:r>
                  <a:rPr lang="en-US" dirty="0" err="1"/>
                  <a:t>vinden</a:t>
                </a:r>
                <a:r>
                  <a:rPr lang="en-US" dirty="0"/>
                  <a:t>), </a:t>
                </a:r>
                <a:r>
                  <a:rPr lang="en-US" dirty="0" err="1"/>
                  <a:t>helikoptere</a:t>
                </a:r>
                <a:r>
                  <a:rPr lang="en-US" dirty="0"/>
                  <a:t>?, …</a:t>
                </a:r>
              </a:p>
              <a:p>
                <a:r>
                  <a:rPr lang="en-US" dirty="0" err="1"/>
                  <a:t>Differensialtrykk</a:t>
                </a:r>
                <a:r>
                  <a:rPr lang="en-US" dirty="0"/>
                  <a:t> </a:t>
                </a:r>
                <a14:m>
                  <m:oMath xmlns:m="http://schemas.openxmlformats.org/officeDocument/2006/math">
                    <m:r>
                      <m:rPr>
                        <m:sty m:val="p"/>
                      </m:rPr>
                      <a:rPr lang="en-US" i="0" dirty="0" smtClean="0">
                        <a:latin typeface="Cambria Math" panose="02040503050406030204" pitchFamily="18" charset="0"/>
                      </a:rPr>
                      <m:t>Δ</m:t>
                    </m:r>
                    <m:r>
                      <a:rPr lang="en-US" i="1" dirty="0" smtClean="0">
                        <a:latin typeface="Cambria Math" panose="02040503050406030204" pitchFamily="18" charset="0"/>
                      </a:rPr>
                      <m:t> </m:t>
                    </m:r>
                  </m:oMath>
                </a14:m>
                <a:r>
                  <a:rPr lang="en-US" dirty="0"/>
                  <a:t>p(differential pressure): </a:t>
                </a:r>
                <a:r>
                  <a:rPr lang="en-US" dirty="0" err="1"/>
                  <a:t>p</a:t>
                </a:r>
                <a:r>
                  <a:rPr lang="en-US" baseline="-25000" dirty="0" err="1"/>
                  <a:t>A</a:t>
                </a:r>
                <a:r>
                  <a:rPr lang="en-US" dirty="0"/>
                  <a:t> – </a:t>
                </a:r>
                <a:r>
                  <a:rPr lang="en-US" dirty="0" err="1"/>
                  <a:t>p</a:t>
                </a:r>
                <a:r>
                  <a:rPr lang="en-US" baseline="-25000" dirty="0" err="1"/>
                  <a:t>B</a:t>
                </a:r>
                <a:r>
                  <a:rPr lang="en-US" dirty="0"/>
                  <a:t> &gt;</a:t>
                </a:r>
                <a:r>
                  <a:rPr lang="en-US" baseline="0" dirty="0"/>
                  <a:t> 0. </a:t>
                </a:r>
                <a:r>
                  <a:rPr lang="en-US" baseline="0" dirty="0" err="1"/>
                  <a:t>Damptrykk</a:t>
                </a:r>
                <a:r>
                  <a:rPr lang="en-US" baseline="0" dirty="0"/>
                  <a:t>: </a:t>
                </a:r>
              </a:p>
              <a:p>
                <a:endParaRPr lang="en-US" baseline="0" dirty="0"/>
              </a:p>
              <a:p>
                <a:r>
                  <a:rPr lang="en-US" sz="1200" b="0" i="0" u="none" strike="noStrike" kern="1200" dirty="0">
                    <a:solidFill>
                      <a:schemeClr val="tx1"/>
                    </a:solidFill>
                    <a:effectLst/>
                    <a:latin typeface="+mn-lt"/>
                    <a:ea typeface="+mn-ea"/>
                    <a:cs typeface="+mn-cs"/>
                  </a:rPr>
                  <a:t>We live submerged at the bottom of an ocean of the element air, which by unquestioned experiments is known to have weight. (Evangelista Torricelli, 1608-1647)</a:t>
                </a:r>
              </a:p>
              <a:p>
                <a:endParaRPr lang="en-US" sz="1200" b="0" i="0" u="none" strike="noStrike" kern="1200" dirty="0">
                  <a:solidFill>
                    <a:schemeClr val="tx1"/>
                  </a:solidFill>
                  <a:effectLst/>
                  <a:latin typeface="+mn-lt"/>
                  <a:ea typeface="+mn-ea"/>
                  <a:cs typeface="+mn-cs"/>
                </a:endParaRPr>
              </a:p>
              <a:p>
                <a:r>
                  <a:rPr lang="en-US" dirty="0"/>
                  <a:t>In Aerodynamics, L.J. Clancy[7] writes: "To distinguish it from the total and dynamic pressures, the actual pressure of the fluid, which is associated not with its motion but with its state, is often referred to as the static pressure, but where the term pressure alone is used it refers to this static pressure."</a:t>
                </a:r>
              </a:p>
            </p:txBody>
          </p:sp>
        </mc:Choice>
        <mc:Fallback xmlns="">
          <p:sp>
            <p:nvSpPr>
              <p:cNvPr id="3" name="Notes Placeholder 2"/>
              <p:cNvSpPr>
                <a:spLocks noGrp="1"/>
              </p:cNvSpPr>
              <p:nvPr>
                <p:ph type="body" idx="1"/>
              </p:nvPr>
            </p:nvSpPr>
            <p:spPr/>
            <p:txBody>
              <a:bodyPr/>
              <a:lstStyle/>
              <a:p>
                <a:r>
                  <a:rPr lang="en-US" dirty="0" err="1"/>
                  <a:t>Siste</a:t>
                </a:r>
                <a:r>
                  <a:rPr lang="en-US" dirty="0"/>
                  <a:t> </a:t>
                </a:r>
                <a:r>
                  <a:rPr lang="en-US" dirty="0" err="1"/>
                  <a:t>før</a:t>
                </a:r>
                <a:r>
                  <a:rPr lang="en-US" dirty="0"/>
                  <a:t> </a:t>
                </a:r>
                <a:r>
                  <a:rPr lang="en-US" dirty="0" err="1"/>
                  <a:t>pausen</a:t>
                </a:r>
                <a:r>
                  <a:rPr lang="en-US" dirty="0"/>
                  <a:t>: </a:t>
                </a:r>
                <a:r>
                  <a:rPr lang="en-US" dirty="0" err="1"/>
                  <a:t>Labassistentene</a:t>
                </a:r>
                <a:r>
                  <a:rPr lang="en-US" dirty="0"/>
                  <a:t> </a:t>
                </a:r>
                <a:r>
                  <a:rPr lang="en-US" dirty="0" err="1"/>
                  <a:t>informerer</a:t>
                </a:r>
                <a:r>
                  <a:rPr lang="en-US" dirty="0"/>
                  <a:t>!</a:t>
                </a:r>
              </a:p>
              <a:p>
                <a:endParaRPr lang="en-US" dirty="0"/>
              </a:p>
              <a:p>
                <a:r>
                  <a:rPr lang="en-US" dirty="0" err="1"/>
                  <a:t>Etter</a:t>
                </a:r>
                <a:r>
                  <a:rPr lang="en-US" dirty="0"/>
                  <a:t> </a:t>
                </a:r>
                <a:r>
                  <a:rPr lang="en-US" dirty="0" err="1"/>
                  <a:t>pausen</a:t>
                </a:r>
                <a:r>
                  <a:rPr lang="en-US" dirty="0"/>
                  <a:t>: </a:t>
                </a:r>
                <a:r>
                  <a:rPr lang="en-US" dirty="0" err="1"/>
                  <a:t>trykk</a:t>
                </a:r>
                <a:r>
                  <a:rPr lang="en-US" dirty="0"/>
                  <a:t>! </a:t>
                </a:r>
                <a:r>
                  <a:rPr lang="en-US" dirty="0" err="1"/>
                  <a:t>Trykk</a:t>
                </a:r>
                <a:r>
                  <a:rPr lang="en-US" dirty="0"/>
                  <a:t> </a:t>
                </a:r>
                <a:r>
                  <a:rPr lang="en-US" dirty="0" err="1"/>
                  <a:t>en</a:t>
                </a:r>
                <a:r>
                  <a:rPr lang="en-US" dirty="0"/>
                  <a:t> </a:t>
                </a:r>
                <a:r>
                  <a:rPr lang="en-US" dirty="0" err="1"/>
                  <a:t>en</a:t>
                </a:r>
                <a:r>
                  <a:rPr lang="en-US" dirty="0"/>
                  <a:t> </a:t>
                </a:r>
                <a:r>
                  <a:rPr lang="en-US" dirty="0" err="1"/>
                  <a:t>normalkraft</a:t>
                </a:r>
                <a:r>
                  <a:rPr lang="en-US" dirty="0"/>
                  <a:t> </a:t>
                </a:r>
                <a:r>
                  <a:rPr lang="en-US" dirty="0" err="1"/>
                  <a:t>fordelt</a:t>
                </a:r>
                <a:r>
                  <a:rPr lang="en-US" dirty="0"/>
                  <a:t> </a:t>
                </a:r>
                <a:r>
                  <a:rPr lang="en-US" dirty="0" err="1"/>
                  <a:t>på</a:t>
                </a:r>
                <a:r>
                  <a:rPr lang="en-US" dirty="0"/>
                  <a:t> et areal. </a:t>
                </a:r>
                <a:r>
                  <a:rPr lang="en-US" dirty="0" err="1"/>
                  <a:t>Tegnestift</a:t>
                </a:r>
                <a:r>
                  <a:rPr lang="en-US" dirty="0"/>
                  <a:t> (same kraft, </a:t>
                </a:r>
                <a:r>
                  <a:rPr lang="en-US" dirty="0" err="1"/>
                  <a:t>ulikt</a:t>
                </a:r>
                <a:r>
                  <a:rPr lang="en-US" dirty="0"/>
                  <a:t> areal). Barometer: 1 bar = 100kPa (1 atm = 1.01 bar = weight of the atmosphere at sea level at 25 </a:t>
                </a:r>
                <a:r>
                  <a:rPr lang="en-US" baseline="30000" dirty="0" err="1"/>
                  <a:t>o</a:t>
                </a:r>
                <a:r>
                  <a:rPr lang="en-US" dirty="0" err="1"/>
                  <a:t>C</a:t>
                </a:r>
                <a:r>
                  <a:rPr lang="en-US" dirty="0"/>
                  <a:t> ). </a:t>
                </a:r>
                <a:r>
                  <a:rPr lang="en-US" dirty="0" err="1"/>
                  <a:t>Hydrostatisk</a:t>
                </a:r>
                <a:r>
                  <a:rPr lang="en-US" dirty="0"/>
                  <a:t> </a:t>
                </a:r>
                <a:r>
                  <a:rPr lang="en-US" dirty="0" err="1"/>
                  <a:t>trykk</a:t>
                </a:r>
                <a:r>
                  <a:rPr lang="en-US" dirty="0"/>
                  <a:t>: p = rho(T)*g*h (Pascals </a:t>
                </a:r>
                <a:r>
                  <a:rPr lang="en-US" dirty="0" err="1"/>
                  <a:t>prinsipp</a:t>
                </a:r>
                <a:r>
                  <a:rPr lang="en-US" dirty="0"/>
                  <a:t>. Experiment: Pascal’s barrel). </a:t>
                </a:r>
              </a:p>
              <a:p>
                <a:endParaRPr lang="en-US" dirty="0"/>
              </a:p>
              <a:p>
                <a:r>
                  <a:rPr lang="en-US" dirty="0" err="1"/>
                  <a:t>Strømning</a:t>
                </a:r>
                <a:r>
                  <a:rPr lang="en-US" dirty="0"/>
                  <a:t>: </a:t>
                </a:r>
              </a:p>
              <a:p>
                <a:r>
                  <a:rPr lang="en-US" dirty="0" err="1"/>
                  <a:t>Undertrykk</a:t>
                </a:r>
                <a:r>
                  <a:rPr lang="en-US" dirty="0"/>
                  <a:t> (vacuum pressure) = </a:t>
                </a:r>
                <a:r>
                  <a:rPr lang="en-US" dirty="0" err="1"/>
                  <a:t>differansen</a:t>
                </a:r>
                <a:r>
                  <a:rPr lang="en-US" dirty="0"/>
                  <a:t> </a:t>
                </a:r>
                <a:r>
                  <a:rPr lang="en-US" dirty="0" err="1"/>
                  <a:t>mellom</a:t>
                </a:r>
                <a:r>
                  <a:rPr lang="en-US" dirty="0"/>
                  <a:t> et </a:t>
                </a:r>
                <a:r>
                  <a:rPr lang="en-US" dirty="0" err="1"/>
                  <a:t>referansetrykk</a:t>
                </a:r>
                <a:r>
                  <a:rPr lang="en-US" dirty="0"/>
                  <a:t> </a:t>
                </a:r>
                <a:r>
                  <a:rPr lang="en-US" dirty="0" err="1"/>
                  <a:t>og</a:t>
                </a:r>
                <a:r>
                  <a:rPr lang="en-US" dirty="0"/>
                  <a:t> et </a:t>
                </a:r>
                <a:r>
                  <a:rPr lang="en-US" dirty="0" err="1"/>
                  <a:t>lavere</a:t>
                </a:r>
                <a:r>
                  <a:rPr lang="en-US" dirty="0"/>
                  <a:t> </a:t>
                </a:r>
                <a:r>
                  <a:rPr lang="en-US" dirty="0" err="1"/>
                  <a:t>trykk</a:t>
                </a:r>
                <a:r>
                  <a:rPr lang="en-US" dirty="0"/>
                  <a:t> </a:t>
                </a:r>
                <a:r>
                  <a:rPr lang="en-US" dirty="0" err="1"/>
                  <a:t>i</a:t>
                </a:r>
                <a:r>
                  <a:rPr lang="en-US" dirty="0"/>
                  <a:t> </a:t>
                </a:r>
                <a:r>
                  <a:rPr lang="en-US" dirty="0" err="1"/>
                  <a:t>systemet</a:t>
                </a:r>
                <a:r>
                  <a:rPr lang="en-US" dirty="0"/>
                  <a:t> : </a:t>
                </a:r>
                <a:r>
                  <a:rPr lang="en-US" dirty="0" err="1"/>
                  <a:t>prinsippet</a:t>
                </a:r>
                <a:r>
                  <a:rPr lang="en-US" dirty="0"/>
                  <a:t> for </a:t>
                </a:r>
                <a:r>
                  <a:rPr lang="en-US" dirty="0" err="1"/>
                  <a:t>vacuumpumper</a:t>
                </a:r>
                <a:r>
                  <a:rPr lang="en-US" dirty="0"/>
                  <a:t>, </a:t>
                </a:r>
                <a:r>
                  <a:rPr lang="en-US" dirty="0" err="1"/>
                  <a:t>seiling</a:t>
                </a:r>
                <a:r>
                  <a:rPr lang="en-US" dirty="0"/>
                  <a:t> (mot </a:t>
                </a:r>
                <a:r>
                  <a:rPr lang="en-US" dirty="0" err="1"/>
                  <a:t>vinden</a:t>
                </a:r>
                <a:r>
                  <a:rPr lang="en-US" dirty="0"/>
                  <a:t>), </a:t>
                </a:r>
                <a:r>
                  <a:rPr lang="en-US" dirty="0" err="1"/>
                  <a:t>helikoptere</a:t>
                </a:r>
                <a:r>
                  <a:rPr lang="en-US" dirty="0"/>
                  <a:t>?, …</a:t>
                </a:r>
              </a:p>
              <a:p>
                <a:r>
                  <a:rPr lang="en-US" dirty="0" err="1"/>
                  <a:t>Differensialtrykk</a:t>
                </a:r>
                <a:r>
                  <a:rPr lang="en-US" dirty="0"/>
                  <a:t> </a:t>
                </a:r>
                <a:r>
                  <a:rPr lang="en-US" i="0" dirty="0">
                    <a:latin typeface="Cambria Math" panose="02040503050406030204" pitchFamily="18" charset="0"/>
                  </a:rPr>
                  <a:t>Δ </a:t>
                </a:r>
                <a:r>
                  <a:rPr lang="en-US" dirty="0"/>
                  <a:t>p(differential pressure): </a:t>
                </a:r>
                <a:r>
                  <a:rPr lang="en-US" dirty="0" err="1"/>
                  <a:t>p</a:t>
                </a:r>
                <a:r>
                  <a:rPr lang="en-US" baseline="-25000" dirty="0" err="1"/>
                  <a:t>A</a:t>
                </a:r>
                <a:r>
                  <a:rPr lang="en-US" dirty="0"/>
                  <a:t> – </a:t>
                </a:r>
                <a:r>
                  <a:rPr lang="en-US" dirty="0" err="1"/>
                  <a:t>p</a:t>
                </a:r>
                <a:r>
                  <a:rPr lang="en-US" baseline="-25000" dirty="0" err="1"/>
                  <a:t>B</a:t>
                </a:r>
                <a:r>
                  <a:rPr lang="en-US" dirty="0"/>
                  <a:t> &gt;</a:t>
                </a:r>
                <a:r>
                  <a:rPr lang="en-US" baseline="0" dirty="0"/>
                  <a:t> 0. </a:t>
                </a:r>
                <a:r>
                  <a:rPr lang="en-US" baseline="0" dirty="0" err="1"/>
                  <a:t>Damptrykk</a:t>
                </a:r>
                <a:r>
                  <a:rPr lang="en-US" baseline="0" dirty="0"/>
                  <a:t>: </a:t>
                </a:r>
              </a:p>
              <a:p>
                <a:endParaRPr lang="en-US" baseline="0" dirty="0"/>
              </a:p>
              <a:p>
                <a:r>
                  <a:rPr lang="en-US" sz="1200" b="0" i="0" u="none" strike="noStrike" kern="1200" dirty="0">
                    <a:solidFill>
                      <a:schemeClr val="tx1"/>
                    </a:solidFill>
                    <a:effectLst/>
                    <a:latin typeface="+mn-lt"/>
                    <a:ea typeface="+mn-ea"/>
                    <a:cs typeface="+mn-cs"/>
                  </a:rPr>
                  <a:t>We live submerged at the bottom of an ocean of the element air, which by unquestioned experiments is known to have weight. (Evangelista Torricelli, 1608-1647)</a:t>
                </a:r>
              </a:p>
              <a:p>
                <a:endParaRPr lang="en-US" sz="1200" b="0" i="0" u="none" strike="noStrike" kern="1200" dirty="0">
                  <a:solidFill>
                    <a:schemeClr val="tx1"/>
                  </a:solidFill>
                  <a:effectLst/>
                  <a:latin typeface="+mn-lt"/>
                  <a:ea typeface="+mn-ea"/>
                  <a:cs typeface="+mn-cs"/>
                </a:endParaRPr>
              </a:p>
              <a:p>
                <a:r>
                  <a:rPr lang="en-US" dirty="0"/>
                  <a:t>In Aerodynamics, L.J. Clancy[7] writes: "To distinguish it from the total and dynamic pressures, the actual pressure of the fluid, which is associated not with its motion but with its state, is often referred to as the static pressure, but where the term pressure alone is used it refers to this static pressure."</a:t>
                </a:r>
              </a:p>
            </p:txBody>
          </p:sp>
        </mc:Fallback>
      </mc:AlternateContent>
      <p:sp>
        <p:nvSpPr>
          <p:cNvPr id="4" name="Slide Number Placeholder 3"/>
          <p:cNvSpPr>
            <a:spLocks noGrp="1"/>
          </p:cNvSpPr>
          <p:nvPr>
            <p:ph type="sldNum" sz="quarter" idx="5"/>
          </p:nvPr>
        </p:nvSpPr>
        <p:spPr/>
        <p:txBody>
          <a:bodyPr/>
          <a:lstStyle/>
          <a:p>
            <a:fld id="{D50BF349-27A5-44C1-8C69-2C3879FAD297}" type="slidenum">
              <a:rPr lang="nb-NO" smtClean="0"/>
              <a:t>15</a:t>
            </a:fld>
            <a:endParaRPr lang="nb-NO"/>
          </a:p>
        </p:txBody>
      </p:sp>
    </p:spTree>
    <p:extLst>
      <p:ext uri="{BB962C8B-B14F-4D97-AF65-F5344CB8AC3E}">
        <p14:creationId xmlns:p14="http://schemas.microsoft.com/office/powerpoint/2010/main" val="991336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16</a:t>
            </a:fld>
            <a:endParaRPr lang="nb-NO"/>
          </a:p>
        </p:txBody>
      </p:sp>
    </p:spTree>
    <p:extLst>
      <p:ext uri="{BB962C8B-B14F-4D97-AF65-F5344CB8AC3E}">
        <p14:creationId xmlns:p14="http://schemas.microsoft.com/office/powerpoint/2010/main" val="1062171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17</a:t>
            </a:fld>
            <a:endParaRPr lang="nb-NO"/>
          </a:p>
        </p:txBody>
      </p:sp>
    </p:spTree>
    <p:extLst>
      <p:ext uri="{BB962C8B-B14F-4D97-AF65-F5344CB8AC3E}">
        <p14:creationId xmlns:p14="http://schemas.microsoft.com/office/powerpoint/2010/main" val="3064724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18</a:t>
            </a:fld>
            <a:endParaRPr lang="nb-NO"/>
          </a:p>
        </p:txBody>
      </p:sp>
    </p:spTree>
    <p:extLst>
      <p:ext uri="{BB962C8B-B14F-4D97-AF65-F5344CB8AC3E}">
        <p14:creationId xmlns:p14="http://schemas.microsoft.com/office/powerpoint/2010/main" val="3365281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19</a:t>
            </a:fld>
            <a:endParaRPr lang="nb-NO"/>
          </a:p>
        </p:txBody>
      </p:sp>
    </p:spTree>
    <p:extLst>
      <p:ext uri="{BB962C8B-B14F-4D97-AF65-F5344CB8AC3E}">
        <p14:creationId xmlns:p14="http://schemas.microsoft.com/office/powerpoint/2010/main" val="3923996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20</a:t>
            </a:fld>
            <a:endParaRPr lang="nb-NO"/>
          </a:p>
        </p:txBody>
      </p:sp>
    </p:spTree>
    <p:extLst>
      <p:ext uri="{BB962C8B-B14F-4D97-AF65-F5344CB8AC3E}">
        <p14:creationId xmlns:p14="http://schemas.microsoft.com/office/powerpoint/2010/main" val="1223445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21</a:t>
            </a:fld>
            <a:endParaRPr lang="nb-NO"/>
          </a:p>
        </p:txBody>
      </p:sp>
    </p:spTree>
    <p:extLst>
      <p:ext uri="{BB962C8B-B14F-4D97-AF65-F5344CB8AC3E}">
        <p14:creationId xmlns:p14="http://schemas.microsoft.com/office/powerpoint/2010/main" val="1432376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22</a:t>
            </a:fld>
            <a:endParaRPr lang="nb-NO"/>
          </a:p>
        </p:txBody>
      </p:sp>
    </p:spTree>
    <p:extLst>
      <p:ext uri="{BB962C8B-B14F-4D97-AF65-F5344CB8AC3E}">
        <p14:creationId xmlns:p14="http://schemas.microsoft.com/office/powerpoint/2010/main" val="15395438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23</a:t>
            </a:fld>
            <a:endParaRPr lang="nb-NO"/>
          </a:p>
        </p:txBody>
      </p:sp>
    </p:spTree>
    <p:extLst>
      <p:ext uri="{BB962C8B-B14F-4D97-AF65-F5344CB8AC3E}">
        <p14:creationId xmlns:p14="http://schemas.microsoft.com/office/powerpoint/2010/main" val="1082792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24</a:t>
            </a:fld>
            <a:endParaRPr lang="nb-NO"/>
          </a:p>
        </p:txBody>
      </p:sp>
    </p:spTree>
    <p:extLst>
      <p:ext uri="{BB962C8B-B14F-4D97-AF65-F5344CB8AC3E}">
        <p14:creationId xmlns:p14="http://schemas.microsoft.com/office/powerpoint/2010/main" val="2197741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0BF349-27A5-44C1-8C69-2C3879FAD297}" type="slidenum">
              <a:rPr lang="nb-NO" smtClean="0"/>
              <a:t>25</a:t>
            </a:fld>
            <a:endParaRPr lang="nb-NO"/>
          </a:p>
        </p:txBody>
      </p:sp>
    </p:spTree>
    <p:extLst>
      <p:ext uri="{BB962C8B-B14F-4D97-AF65-F5344CB8AC3E}">
        <p14:creationId xmlns:p14="http://schemas.microsoft.com/office/powerpoint/2010/main" val="30562978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Siste</a:t>
            </a:r>
            <a:r>
              <a:rPr lang="en-US" dirty="0"/>
              <a:t> </a:t>
            </a:r>
            <a:r>
              <a:rPr lang="en-US" dirty="0" err="1"/>
              <a:t>før</a:t>
            </a:r>
            <a:r>
              <a:rPr lang="en-US" dirty="0"/>
              <a:t> </a:t>
            </a:r>
            <a:r>
              <a:rPr lang="en-US" dirty="0" err="1"/>
              <a:t>pausen</a:t>
            </a:r>
            <a:r>
              <a:rPr lang="en-US" dirty="0"/>
              <a:t>! </a:t>
            </a:r>
            <a:r>
              <a:rPr lang="en-US" dirty="0" err="1"/>
              <a:t>Summen</a:t>
            </a:r>
            <a:r>
              <a:rPr lang="en-US" dirty="0"/>
              <a:t> av </a:t>
            </a:r>
            <a:r>
              <a:rPr lang="en-US" dirty="0" err="1"/>
              <a:t>statisk</a:t>
            </a:r>
            <a:r>
              <a:rPr lang="en-US" dirty="0"/>
              <a:t> </a:t>
            </a:r>
            <a:r>
              <a:rPr lang="en-US" dirty="0" err="1"/>
              <a:t>og</a:t>
            </a:r>
            <a:r>
              <a:rPr lang="en-US" dirty="0"/>
              <a:t> </a:t>
            </a:r>
            <a:r>
              <a:rPr lang="en-US" dirty="0" err="1"/>
              <a:t>dynamisk</a:t>
            </a:r>
            <a:r>
              <a:rPr lang="en-US" dirty="0"/>
              <a:t> </a:t>
            </a:r>
            <a:r>
              <a:rPr lang="en-US" dirty="0" err="1"/>
              <a:t>trykk</a:t>
            </a:r>
            <a:r>
              <a:rPr lang="en-US" dirty="0"/>
              <a:t> er </a:t>
            </a:r>
            <a:r>
              <a:rPr lang="en-US" dirty="0" err="1"/>
              <a:t>konstant</a:t>
            </a:r>
            <a:r>
              <a:rPr lang="en-US" dirty="0"/>
              <a:t> (</a:t>
            </a:r>
            <a:r>
              <a:rPr lang="en-US" dirty="0" err="1"/>
              <a:t>langs</a:t>
            </a:r>
            <a:r>
              <a:rPr lang="en-US" dirty="0"/>
              <a:t> </a:t>
            </a:r>
            <a:r>
              <a:rPr lang="en-US" dirty="0" err="1"/>
              <a:t>en</a:t>
            </a:r>
            <a:r>
              <a:rPr lang="en-US" dirty="0"/>
              <a:t> </a:t>
            </a:r>
            <a:r>
              <a:rPr lang="en-US" dirty="0" err="1"/>
              <a:t>strømlinje</a:t>
            </a:r>
            <a:r>
              <a:rPr lang="en-US" dirty="0"/>
              <a:t>) </a:t>
            </a:r>
            <a:r>
              <a:rPr lang="en-US" dirty="0" err="1"/>
              <a:t>i</a:t>
            </a:r>
            <a:r>
              <a:rPr lang="en-US" dirty="0"/>
              <a:t> </a:t>
            </a:r>
            <a:r>
              <a:rPr lang="en-US" dirty="0" err="1"/>
              <a:t>en</a:t>
            </a:r>
            <a:r>
              <a:rPr lang="en-US" dirty="0"/>
              <a:t> </a:t>
            </a:r>
            <a:r>
              <a:rPr lang="en-US" dirty="0" err="1"/>
              <a:t>tapsfri</a:t>
            </a:r>
            <a:r>
              <a:rPr lang="en-US" dirty="0"/>
              <a:t> </a:t>
            </a:r>
            <a:r>
              <a:rPr lang="en-US" dirty="0" err="1"/>
              <a:t>strømning</a:t>
            </a:r>
            <a:r>
              <a:rPr lang="en-US" dirty="0"/>
              <a:t> (</a:t>
            </a:r>
            <a:r>
              <a:rPr lang="en-US" dirty="0" err="1"/>
              <a:t>dvs</a:t>
            </a:r>
            <a:r>
              <a:rPr lang="en-US" dirty="0"/>
              <a:t>. </a:t>
            </a:r>
            <a:r>
              <a:rPr lang="en-US" dirty="0" err="1"/>
              <a:t>hvor</a:t>
            </a:r>
            <a:r>
              <a:rPr lang="en-US" dirty="0"/>
              <a:t> vi </a:t>
            </a:r>
            <a:r>
              <a:rPr lang="en-US" dirty="0" err="1"/>
              <a:t>kan</a:t>
            </a:r>
            <a:r>
              <a:rPr lang="en-US" dirty="0"/>
              <a:t> se bort </a:t>
            </a:r>
            <a:r>
              <a:rPr lang="en-US" dirty="0" err="1"/>
              <a:t>fra</a:t>
            </a:r>
            <a:r>
              <a:rPr lang="en-US" dirty="0"/>
              <a:t> </a:t>
            </a:r>
            <a:r>
              <a:rPr lang="en-US" dirty="0" err="1"/>
              <a:t>friksjon</a:t>
            </a:r>
            <a:r>
              <a:rPr lang="en-US" dirty="0"/>
              <a:t>, i.e. </a:t>
            </a:r>
            <a:r>
              <a:rPr lang="en-US" dirty="0" err="1"/>
              <a:t>høye</a:t>
            </a:r>
            <a:r>
              <a:rPr lang="en-US" dirty="0"/>
              <a:t> Re). Means: The vapor and liquid phase coexist at a fixed temperature (there is no exchange of energy within the system). </a:t>
            </a:r>
          </a:p>
        </p:txBody>
      </p:sp>
      <p:sp>
        <p:nvSpPr>
          <p:cNvPr id="4" name="Slide Number Placeholder 3"/>
          <p:cNvSpPr>
            <a:spLocks noGrp="1"/>
          </p:cNvSpPr>
          <p:nvPr>
            <p:ph type="sldNum" sz="quarter" idx="5"/>
          </p:nvPr>
        </p:nvSpPr>
        <p:spPr/>
        <p:txBody>
          <a:bodyPr/>
          <a:lstStyle/>
          <a:p>
            <a:fld id="{D50BF349-27A5-44C1-8C69-2C3879FAD297}" type="slidenum">
              <a:rPr lang="nb-NO" smtClean="0"/>
              <a:t>26</a:t>
            </a:fld>
            <a:endParaRPr lang="nb-NO"/>
          </a:p>
        </p:txBody>
      </p:sp>
    </p:spTree>
    <p:extLst>
      <p:ext uri="{BB962C8B-B14F-4D97-AF65-F5344CB8AC3E}">
        <p14:creationId xmlns:p14="http://schemas.microsoft.com/office/powerpoint/2010/main" val="28234448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Innledning logo og navn">
    <p:bg>
      <p:bgPr>
        <a:solidFill>
          <a:schemeClr val="accent1"/>
        </a:solidFill>
        <a:effectLst/>
      </p:bgPr>
    </p:bg>
    <p:spTree>
      <p:nvGrpSpPr>
        <p:cNvPr id="1" name=""/>
        <p:cNvGrpSpPr/>
        <p:nvPr/>
      </p:nvGrpSpPr>
      <p:grpSpPr>
        <a:xfrm>
          <a:off x="0" y="0"/>
          <a:ext cx="0" cy="0"/>
          <a:chOff x="0" y="0"/>
          <a:chExt cx="0" cy="0"/>
        </a:xfrm>
      </p:grpSpPr>
      <p:grpSp>
        <p:nvGrpSpPr>
          <p:cNvPr id="3" name="Gruppe 2"/>
          <p:cNvGrpSpPr/>
          <p:nvPr userDrawn="1"/>
        </p:nvGrpSpPr>
        <p:grpSpPr>
          <a:xfrm>
            <a:off x="3528161" y="2571888"/>
            <a:ext cx="5137308" cy="1713601"/>
            <a:chOff x="3528161" y="2571888"/>
            <a:chExt cx="5137308" cy="1713601"/>
          </a:xfrm>
        </p:grpSpPr>
        <p:pic>
          <p:nvPicPr>
            <p:cNvPr id="2" name="Bilde 1"/>
            <p:cNvPicPr>
              <a:picLocks noChangeAspect="1"/>
            </p:cNvPicPr>
            <p:nvPr userDrawn="1"/>
          </p:nvPicPr>
          <p:blipFill>
            <a:blip r:embed="rId2"/>
            <a:stretch>
              <a:fillRect/>
            </a:stretch>
          </p:blipFill>
          <p:spPr>
            <a:xfrm>
              <a:off x="3528161" y="2571888"/>
              <a:ext cx="2135791" cy="1713600"/>
            </a:xfrm>
            <a:prstGeom prst="rect">
              <a:avLst/>
            </a:prstGeom>
          </p:spPr>
        </p:pic>
        <p:pic>
          <p:nvPicPr>
            <p:cNvPr id="8" name="Bilde 7"/>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6096000" y="2572510"/>
              <a:ext cx="2569469" cy="1712979"/>
            </a:xfrm>
            <a:prstGeom prst="rect">
              <a:avLst/>
            </a:prstGeom>
          </p:spPr>
        </p:pic>
      </p:grpSp>
    </p:spTree>
    <p:extLst>
      <p:ext uri="{BB962C8B-B14F-4D97-AF65-F5344CB8AC3E}">
        <p14:creationId xmlns:p14="http://schemas.microsoft.com/office/powerpoint/2010/main" val="29794018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nledning animert logo">
    <p:bg>
      <p:bgPr>
        <a:solidFill>
          <a:srgbClr val="009D7F"/>
        </a:soli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36000" y="2365579"/>
            <a:ext cx="2520000" cy="2126842"/>
          </a:xfrm>
          <a:prstGeom prst="rect">
            <a:avLst/>
          </a:prstGeom>
        </p:spPr>
      </p:pic>
    </p:spTree>
    <p:extLst>
      <p:ext uri="{BB962C8B-B14F-4D97-AF65-F5344CB8AC3E}">
        <p14:creationId xmlns:p14="http://schemas.microsoft.com/office/powerpoint/2010/main" val="1938598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lide">
    <p:bg>
      <p:bgPr>
        <a:solidFill>
          <a:schemeClr val="accent1"/>
        </a:solidFill>
        <a:effectLst/>
      </p:bgPr>
    </p:bg>
    <p:spTree>
      <p:nvGrpSpPr>
        <p:cNvPr id="1" name=""/>
        <p:cNvGrpSpPr/>
        <p:nvPr/>
      </p:nvGrpSpPr>
      <p:grpSpPr>
        <a:xfrm>
          <a:off x="0" y="0"/>
          <a:ext cx="0" cy="0"/>
          <a:chOff x="0" y="0"/>
          <a:chExt cx="0" cy="0"/>
        </a:xfrm>
      </p:grpSpPr>
      <p:sp>
        <p:nvSpPr>
          <p:cNvPr id="11" name="Tittel 1"/>
          <p:cNvSpPr>
            <a:spLocks noGrp="1"/>
          </p:cNvSpPr>
          <p:nvPr>
            <p:ph type="ctrTitle"/>
          </p:nvPr>
        </p:nvSpPr>
        <p:spPr>
          <a:xfrm>
            <a:off x="768000" y="2617200"/>
            <a:ext cx="10656000" cy="738664"/>
          </a:xfrm>
        </p:spPr>
        <p:txBody>
          <a:bodyPr anchor="b"/>
          <a:lstStyle>
            <a:lvl1pPr>
              <a:defRPr sz="4800">
                <a:solidFill>
                  <a:schemeClr val="bg1"/>
                </a:solidFill>
              </a:defRPr>
            </a:lvl1pPr>
          </a:lstStyle>
          <a:p>
            <a:r>
              <a:rPr lang="nb-NO"/>
              <a:t>Klikk for å redigere tittelstil</a:t>
            </a:r>
            <a:endParaRPr lang="nb-NO" dirty="0"/>
          </a:p>
        </p:txBody>
      </p:sp>
      <p:sp>
        <p:nvSpPr>
          <p:cNvPr id="12" name="Undertittel 2"/>
          <p:cNvSpPr>
            <a:spLocks noGrp="1"/>
          </p:cNvSpPr>
          <p:nvPr>
            <p:ph type="subTitle" idx="1"/>
          </p:nvPr>
        </p:nvSpPr>
        <p:spPr>
          <a:xfrm>
            <a:off x="768000" y="3502800"/>
            <a:ext cx="10656000" cy="369332"/>
          </a:xfrm>
          <a:prstGeom prst="rect">
            <a:avLst/>
          </a:prstGeom>
        </p:spPr>
        <p:txBody>
          <a:bodyPr lIns="0" tIns="0" rIns="0" bIns="0">
            <a:noAutofit/>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14" name="Plassholder for tekst 12"/>
          <p:cNvSpPr>
            <a:spLocks noGrp="1"/>
          </p:cNvSpPr>
          <p:nvPr>
            <p:ph type="body" sz="quarter" idx="13" hasCustomPrompt="1"/>
          </p:nvPr>
        </p:nvSpPr>
        <p:spPr>
          <a:xfrm>
            <a:off x="768000" y="3956400"/>
            <a:ext cx="10656000" cy="336550"/>
          </a:xfrm>
          <a:prstGeom prst="rect">
            <a:avLst/>
          </a:prstGeom>
        </p:spPr>
        <p:txBody>
          <a:bodyPr lIns="0" tIns="0" rIns="0" bIns="0">
            <a:noAutofit/>
          </a:bodyPr>
          <a:lstStyle>
            <a:lvl1pPr marL="0" indent="0">
              <a:buNone/>
              <a:defRPr>
                <a:solidFill>
                  <a:schemeClr val="bg1"/>
                </a:solidFill>
              </a:defRPr>
            </a:lvl1pPr>
          </a:lstStyle>
          <a:p>
            <a:pPr lvl="0"/>
            <a:r>
              <a:rPr lang="nb-NO" dirty="0"/>
              <a:t>Dato</a:t>
            </a:r>
          </a:p>
        </p:txBody>
      </p:sp>
      <p:sp>
        <p:nvSpPr>
          <p:cNvPr id="6" name="Plassholder for tekst 6"/>
          <p:cNvSpPr>
            <a:spLocks noGrp="1"/>
          </p:cNvSpPr>
          <p:nvPr>
            <p:ph type="body" sz="quarter" idx="12" hasCustomPrompt="1"/>
          </p:nvPr>
        </p:nvSpPr>
        <p:spPr>
          <a:xfrm>
            <a:off x="10821600" y="406800"/>
            <a:ext cx="676800" cy="540000"/>
          </a:xfrm>
          <a:prstGeom prst="rect">
            <a:avLst/>
          </a:prstGeom>
          <a:blipFill>
            <a:blip r:embed="rId2"/>
            <a:stretch>
              <a:fillRect/>
            </a:stretch>
          </a:blipFill>
        </p:spPr>
        <p:txBody>
          <a:bodyPr/>
          <a:lstStyle>
            <a:lvl1pPr marL="0" indent="0">
              <a:buNone/>
              <a:defRPr sz="100">
                <a:solidFill>
                  <a:schemeClr val="bg1"/>
                </a:solidFill>
              </a:defRPr>
            </a:lvl1pPr>
          </a:lstStyle>
          <a:p>
            <a:pPr lvl="0"/>
            <a:r>
              <a:rPr lang="nb-NO" dirty="0"/>
              <a:t>.</a:t>
            </a:r>
          </a:p>
        </p:txBody>
      </p:sp>
      <p:pic>
        <p:nvPicPr>
          <p:cNvPr id="3" name="Bilde 2"/>
          <p:cNvPicPr>
            <a:picLocks noChangeAspect="1"/>
          </p:cNvPicPr>
          <p:nvPr userDrawn="1"/>
        </p:nvPicPr>
        <p:blipFill>
          <a:blip r:embed="rId3"/>
          <a:stretch>
            <a:fillRect/>
          </a:stretch>
        </p:blipFill>
        <p:spPr>
          <a:xfrm>
            <a:off x="10821600" y="406800"/>
            <a:ext cx="676800" cy="543014"/>
          </a:xfrm>
          <a:prstGeom prst="rect">
            <a:avLst/>
          </a:prstGeom>
        </p:spPr>
      </p:pic>
      <p:sp>
        <p:nvSpPr>
          <p:cNvPr id="2" name="Plassholder for lysbildenummer 1"/>
          <p:cNvSpPr>
            <a:spLocks noGrp="1"/>
          </p:cNvSpPr>
          <p:nvPr>
            <p:ph type="sldNum" sz="quarter" idx="14"/>
          </p:nvPr>
        </p:nvSpPr>
        <p:spPr/>
        <p:txBody>
          <a:bodyPr/>
          <a:lstStyle>
            <a:lvl1pPr>
              <a:defRPr>
                <a:solidFill>
                  <a:schemeClr val="bg1"/>
                </a:solidFill>
              </a:defRPr>
            </a:lvl1pPr>
          </a:lstStyle>
          <a:p>
            <a:fld id="{0A3ED7E7-E538-48B7-BF27-18C497C3E180}" type="slidenum">
              <a:rPr lang="nb-NO" smtClean="0"/>
              <a:pPr/>
              <a:t>‹#›</a:t>
            </a:fld>
            <a:endParaRPr lang="nb-NO"/>
          </a:p>
        </p:txBody>
      </p:sp>
    </p:spTree>
    <p:extLst>
      <p:ext uri="{BB962C8B-B14F-4D97-AF65-F5344CB8AC3E}">
        <p14:creationId xmlns:p14="http://schemas.microsoft.com/office/powerpoint/2010/main" val="21186468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24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kst med heldekkende bakgrunn">
    <p:spTree>
      <p:nvGrpSpPr>
        <p:cNvPr id="1" name=""/>
        <p:cNvGrpSpPr/>
        <p:nvPr/>
      </p:nvGrpSpPr>
      <p:grpSpPr>
        <a:xfrm>
          <a:off x="0" y="0"/>
          <a:ext cx="0" cy="0"/>
          <a:chOff x="0" y="0"/>
          <a:chExt cx="0" cy="0"/>
        </a:xfrm>
      </p:grpSpPr>
      <p:sp>
        <p:nvSpPr>
          <p:cNvPr id="15" name="Plassholder for bilde 14"/>
          <p:cNvSpPr>
            <a:spLocks noGrp="1"/>
          </p:cNvSpPr>
          <p:nvPr>
            <p:ph type="pic" sz="quarter" idx="10" hasCustomPrompt="1"/>
          </p:nvPr>
        </p:nvSpPr>
        <p:spPr>
          <a:xfrm>
            <a:off x="0" y="0"/>
            <a:ext cx="12192000" cy="6858000"/>
          </a:xfrm>
          <a:prstGeom prst="rect">
            <a:avLst/>
          </a:prstGeom>
        </p:spPr>
        <p:txBody>
          <a:bodyPr tIns="864000" anchor="ctr" anchorCtr="1"/>
          <a:lstStyle>
            <a:lvl1pPr marL="0" indent="0">
              <a:buNone/>
              <a:defRPr/>
            </a:lvl1pPr>
          </a:lstStyle>
          <a:p>
            <a:r>
              <a:rPr lang="nb-NO"/>
              <a:t>Klikk ikon for å sette inn heldekkende bilde</a:t>
            </a:r>
          </a:p>
        </p:txBody>
      </p:sp>
      <p:sp>
        <p:nvSpPr>
          <p:cNvPr id="2" name="Tittel 1"/>
          <p:cNvSpPr>
            <a:spLocks noGrp="1"/>
          </p:cNvSpPr>
          <p:nvPr>
            <p:ph type="title"/>
          </p:nvPr>
        </p:nvSpPr>
        <p:spPr/>
        <p:txBody>
          <a:bodyPr>
            <a:noAutofit/>
          </a:bodyPr>
          <a:lstStyle>
            <a:lvl1pPr>
              <a:defRPr sz="3600"/>
            </a:lvl1pPr>
          </a:lstStyle>
          <a:p>
            <a:r>
              <a:rPr lang="nb-NO"/>
              <a:t>Klikk for å redigere tittelstil</a:t>
            </a:r>
          </a:p>
        </p:txBody>
      </p:sp>
      <p:sp>
        <p:nvSpPr>
          <p:cNvPr id="3" name="Plassholder for lysbildenummer 2"/>
          <p:cNvSpPr>
            <a:spLocks noGrp="1"/>
          </p:cNvSpPr>
          <p:nvPr>
            <p:ph type="sldNum" sz="quarter" idx="11"/>
          </p:nvPr>
        </p:nvSpPr>
        <p:spPr/>
        <p:txBody>
          <a:bodyPr/>
          <a:lstStyle/>
          <a:p>
            <a:fld id="{0A3ED7E7-E538-48B7-BF27-18C497C3E180}" type="slidenum">
              <a:rPr lang="nb-NO" smtClean="0"/>
              <a:pPr/>
              <a:t>‹#›</a:t>
            </a:fld>
            <a:endParaRPr lang="nb-NO"/>
          </a:p>
        </p:txBody>
      </p:sp>
    </p:spTree>
    <p:extLst>
      <p:ext uri="{BB962C8B-B14F-4D97-AF65-F5344CB8AC3E}">
        <p14:creationId xmlns:p14="http://schemas.microsoft.com/office/powerpoint/2010/main" val="2442581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95325" y="1800000"/>
            <a:ext cx="10801350" cy="4320000"/>
          </a:xfrm>
          <a:prstGeom prst="rect">
            <a:avLst/>
          </a:prstGeom>
        </p:spPr>
        <p:txBody>
          <a:bodyPr lIns="0" tIns="0" rIns="0" bIns="0"/>
          <a:lstStyle>
            <a:lvl1pPr>
              <a:lnSpc>
                <a:spcPts val="2800"/>
              </a:lnSpc>
              <a:spcBef>
                <a:spcPts val="1200"/>
              </a:spcBef>
              <a:defRPr sz="2200" baseline="0"/>
            </a:lvl1pPr>
            <a:lvl2pPr>
              <a:lnSpc>
                <a:spcPts val="2800"/>
              </a:lnSpc>
              <a:spcBef>
                <a:spcPts val="1200"/>
              </a:spcBef>
              <a:defRPr sz="2200" baseline="0"/>
            </a:lvl2pPr>
            <a:lvl3pPr>
              <a:lnSpc>
                <a:spcPts val="2800"/>
              </a:lnSpc>
              <a:spcBef>
                <a:spcPts val="1200"/>
              </a:spcBef>
              <a:defRPr sz="2200" baseline="0"/>
            </a:lvl3pPr>
            <a:lvl4pPr>
              <a:lnSpc>
                <a:spcPts val="2800"/>
              </a:lnSpc>
              <a:spcBef>
                <a:spcPts val="1200"/>
              </a:spcBef>
              <a:defRPr sz="2200" baseline="0"/>
            </a:lvl4pPr>
            <a:lvl5pPr>
              <a:lnSpc>
                <a:spcPts val="2800"/>
              </a:lnSpc>
              <a:spcBef>
                <a:spcPts val="1200"/>
              </a:spcBef>
              <a:defRPr sz="2200" baseline="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lysbildenummer 3"/>
          <p:cNvSpPr>
            <a:spLocks noGrp="1"/>
          </p:cNvSpPr>
          <p:nvPr>
            <p:ph type="sldNum" sz="quarter" idx="10"/>
          </p:nvPr>
        </p:nvSpPr>
        <p:spPr/>
        <p:txBody>
          <a:bodyPr/>
          <a:lstStyle/>
          <a:p>
            <a:fld id="{0A3ED7E7-E538-48B7-BF27-18C497C3E180}" type="slidenum">
              <a:rPr lang="nb-NO" smtClean="0"/>
              <a:pPr/>
              <a:t>‹#›</a:t>
            </a:fld>
            <a:endParaRPr lang="nb-NO"/>
          </a:p>
        </p:txBody>
      </p:sp>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306607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4" name="Plassholder for bilde 9"/>
          <p:cNvSpPr>
            <a:spLocks noGrp="1"/>
          </p:cNvSpPr>
          <p:nvPr>
            <p:ph type="pic" sz="quarter" idx="13"/>
          </p:nvPr>
        </p:nvSpPr>
        <p:spPr>
          <a:xfrm>
            <a:off x="694800" y="1800000"/>
            <a:ext cx="10801875" cy="4320000"/>
          </a:xfrm>
          <a:prstGeom prst="rect">
            <a:avLst/>
          </a:prstGeom>
          <a:noFill/>
        </p:spPr>
        <p:txBody>
          <a:bodyPr tIns="2160000" bIns="0"/>
          <a:lstStyle>
            <a:lvl1pPr marL="0" indent="0" algn="ctr">
              <a:buNone/>
              <a:defRPr sz="2000">
                <a:solidFill>
                  <a:schemeClr val="tx1"/>
                </a:solidFill>
              </a:defRPr>
            </a:lvl1pPr>
          </a:lstStyle>
          <a:p>
            <a:r>
              <a:rPr lang="nb-NO"/>
              <a:t>Klikk ikonet for å legge til et bilde</a:t>
            </a:r>
            <a:endParaRPr lang="nb-NO" dirty="0"/>
          </a:p>
        </p:txBody>
      </p:sp>
      <p:sp>
        <p:nvSpPr>
          <p:cNvPr id="3" name="Plassholder for lysbildenummer 2"/>
          <p:cNvSpPr>
            <a:spLocks noGrp="1"/>
          </p:cNvSpPr>
          <p:nvPr>
            <p:ph type="sldNum" sz="quarter" idx="14"/>
          </p:nvPr>
        </p:nvSpPr>
        <p:spPr/>
        <p:txBody>
          <a:bodyPr/>
          <a:lstStyle/>
          <a:p>
            <a:fld id="{0A3ED7E7-E538-48B7-BF27-18C497C3E180}" type="slidenum">
              <a:rPr lang="nb-NO" smtClean="0"/>
              <a:pPr/>
              <a:t>‹#›</a:t>
            </a:fld>
            <a:endParaRPr lang="nb-NO"/>
          </a:p>
        </p:txBody>
      </p:sp>
    </p:spTree>
    <p:extLst>
      <p:ext uri="{BB962C8B-B14F-4D97-AF65-F5344CB8AC3E}">
        <p14:creationId xmlns:p14="http://schemas.microsoft.com/office/powerpoint/2010/main" val="3486351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og 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a:xfrm>
            <a:off x="695325" y="1800000"/>
            <a:ext cx="5112000" cy="4320000"/>
          </a:xfrm>
          <a:prstGeom prst="rect">
            <a:avLst/>
          </a:prstGeom>
        </p:spPr>
        <p:txBody>
          <a:bodyPr lIns="0" tIns="0" rIns="0" bIns="0"/>
          <a:lstStyle>
            <a:lvl1pPr>
              <a:lnSpc>
                <a:spcPts val="2800"/>
              </a:lnSpc>
              <a:spcBef>
                <a:spcPts val="1200"/>
              </a:spcBef>
              <a:defRPr sz="2200" baseline="0"/>
            </a:lvl1pPr>
            <a:lvl2pPr>
              <a:lnSpc>
                <a:spcPts val="2800"/>
              </a:lnSpc>
              <a:spcBef>
                <a:spcPts val="1200"/>
              </a:spcBef>
              <a:defRPr sz="2200" baseline="0"/>
            </a:lvl2pPr>
            <a:lvl3pPr>
              <a:lnSpc>
                <a:spcPts val="2800"/>
              </a:lnSpc>
              <a:spcBef>
                <a:spcPts val="1200"/>
              </a:spcBef>
              <a:defRPr sz="2200" baseline="0"/>
            </a:lvl3pPr>
            <a:lvl4pPr>
              <a:lnSpc>
                <a:spcPts val="2800"/>
              </a:lnSpc>
              <a:spcBef>
                <a:spcPts val="1200"/>
              </a:spcBef>
              <a:defRPr sz="2200" baseline="0"/>
            </a:lvl4pPr>
            <a:lvl5pPr>
              <a:lnSpc>
                <a:spcPts val="2800"/>
              </a:lnSpc>
              <a:spcBef>
                <a:spcPts val="1200"/>
              </a:spcBef>
              <a:defRPr sz="2200" baseline="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bilde 9"/>
          <p:cNvSpPr>
            <a:spLocks noGrp="1"/>
          </p:cNvSpPr>
          <p:nvPr>
            <p:ph type="pic" sz="quarter" idx="13"/>
          </p:nvPr>
        </p:nvSpPr>
        <p:spPr>
          <a:xfrm>
            <a:off x="6384000" y="1800000"/>
            <a:ext cx="5112675" cy="4320000"/>
          </a:xfrm>
          <a:prstGeom prst="rect">
            <a:avLst/>
          </a:prstGeom>
          <a:noFill/>
        </p:spPr>
        <p:txBody>
          <a:bodyPr tIns="2160000" bIns="0"/>
          <a:lstStyle>
            <a:lvl1pPr marL="0" indent="0" algn="ctr">
              <a:buNone/>
              <a:defRPr sz="2000">
                <a:solidFill>
                  <a:schemeClr val="tx1"/>
                </a:solidFill>
              </a:defRPr>
            </a:lvl1pPr>
          </a:lstStyle>
          <a:p>
            <a:r>
              <a:rPr lang="nb-NO"/>
              <a:t>Klikk ikonet for å legge til et bilde</a:t>
            </a:r>
            <a:endParaRPr lang="nb-NO" dirty="0"/>
          </a:p>
        </p:txBody>
      </p:sp>
      <p:sp>
        <p:nvSpPr>
          <p:cNvPr id="5" name="Plassholder for lysbildenummer 4"/>
          <p:cNvSpPr>
            <a:spLocks noGrp="1"/>
          </p:cNvSpPr>
          <p:nvPr>
            <p:ph type="sldNum" sz="quarter" idx="14"/>
          </p:nvPr>
        </p:nvSpPr>
        <p:spPr/>
        <p:txBody>
          <a:bodyPr/>
          <a:lstStyle/>
          <a:p>
            <a:fld id="{0A3ED7E7-E538-48B7-BF27-18C497C3E180}" type="slidenum">
              <a:rPr lang="nb-NO" smtClean="0"/>
              <a:pPr/>
              <a:t>‹#›</a:t>
            </a:fld>
            <a:endParaRPr lang="nb-NO"/>
          </a:p>
        </p:txBody>
      </p:sp>
    </p:spTree>
    <p:extLst>
      <p:ext uri="{BB962C8B-B14F-4D97-AF65-F5344CB8AC3E}">
        <p14:creationId xmlns:p14="http://schemas.microsoft.com/office/powerpoint/2010/main" val="191660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2 boks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a:xfrm>
            <a:off x="6382800" y="1800000"/>
            <a:ext cx="5112000" cy="4320000"/>
          </a:xfrm>
          <a:prstGeom prst="rect">
            <a:avLst/>
          </a:prstGeom>
        </p:spPr>
        <p:txBody>
          <a:bodyPr lIns="0" tIns="0" rIns="0" bIns="0"/>
          <a:lstStyle>
            <a:lvl1pPr>
              <a:lnSpc>
                <a:spcPts val="2800"/>
              </a:lnSpc>
              <a:spcBef>
                <a:spcPts val="1200"/>
              </a:spcBef>
              <a:defRPr sz="2200" baseline="0"/>
            </a:lvl1pPr>
            <a:lvl2pPr>
              <a:lnSpc>
                <a:spcPts val="2800"/>
              </a:lnSpc>
              <a:spcBef>
                <a:spcPts val="1200"/>
              </a:spcBef>
              <a:defRPr sz="2200" baseline="0"/>
            </a:lvl2pPr>
            <a:lvl3pPr>
              <a:lnSpc>
                <a:spcPts val="2800"/>
              </a:lnSpc>
              <a:spcBef>
                <a:spcPts val="1200"/>
              </a:spcBef>
              <a:defRPr sz="2200" baseline="0"/>
            </a:lvl3pPr>
            <a:lvl4pPr>
              <a:lnSpc>
                <a:spcPts val="2800"/>
              </a:lnSpc>
              <a:spcBef>
                <a:spcPts val="1200"/>
              </a:spcBef>
              <a:defRPr sz="2200" baseline="0"/>
            </a:lvl4pPr>
            <a:lvl5pPr>
              <a:lnSpc>
                <a:spcPts val="2800"/>
              </a:lnSpc>
              <a:spcBef>
                <a:spcPts val="1200"/>
              </a:spcBef>
              <a:defRPr sz="2200" baseline="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innhold 2"/>
          <p:cNvSpPr>
            <a:spLocks noGrp="1"/>
          </p:cNvSpPr>
          <p:nvPr>
            <p:ph idx="10"/>
          </p:nvPr>
        </p:nvSpPr>
        <p:spPr>
          <a:xfrm>
            <a:off x="708261" y="1800000"/>
            <a:ext cx="5112000" cy="4320000"/>
          </a:xfrm>
          <a:prstGeom prst="rect">
            <a:avLst/>
          </a:prstGeom>
        </p:spPr>
        <p:txBody>
          <a:bodyPr lIns="0" tIns="0" rIns="0" bIns="0"/>
          <a:lstStyle>
            <a:lvl1pPr>
              <a:lnSpc>
                <a:spcPts val="2800"/>
              </a:lnSpc>
              <a:spcBef>
                <a:spcPts val="1200"/>
              </a:spcBef>
              <a:defRPr sz="2200" baseline="0"/>
            </a:lvl1pPr>
            <a:lvl2pPr>
              <a:lnSpc>
                <a:spcPts val="2800"/>
              </a:lnSpc>
              <a:spcBef>
                <a:spcPts val="1200"/>
              </a:spcBef>
              <a:defRPr sz="2200" baseline="0"/>
            </a:lvl2pPr>
            <a:lvl3pPr>
              <a:lnSpc>
                <a:spcPts val="2800"/>
              </a:lnSpc>
              <a:spcBef>
                <a:spcPts val="1200"/>
              </a:spcBef>
              <a:defRPr sz="2200" baseline="0"/>
            </a:lvl3pPr>
            <a:lvl4pPr>
              <a:lnSpc>
                <a:spcPts val="2800"/>
              </a:lnSpc>
              <a:spcBef>
                <a:spcPts val="1200"/>
              </a:spcBef>
              <a:defRPr sz="2200" baseline="0"/>
            </a:lvl4pPr>
            <a:lvl5pPr>
              <a:lnSpc>
                <a:spcPts val="2800"/>
              </a:lnSpc>
              <a:spcBef>
                <a:spcPts val="1200"/>
              </a:spcBef>
              <a:defRPr sz="2200" baseline="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lysbildenummer 3"/>
          <p:cNvSpPr>
            <a:spLocks noGrp="1"/>
          </p:cNvSpPr>
          <p:nvPr>
            <p:ph type="sldNum" sz="quarter" idx="11"/>
          </p:nvPr>
        </p:nvSpPr>
        <p:spPr/>
        <p:txBody>
          <a:bodyPr/>
          <a:lstStyle/>
          <a:p>
            <a:fld id="{0A3ED7E7-E538-48B7-BF27-18C497C3E180}" type="slidenum">
              <a:rPr lang="nb-NO" smtClean="0"/>
              <a:pPr/>
              <a:t>‹#›</a:t>
            </a:fld>
            <a:endParaRPr lang="nb-NO"/>
          </a:p>
        </p:txBody>
      </p:sp>
    </p:spTree>
    <p:extLst>
      <p:ext uri="{BB962C8B-B14F-4D97-AF65-F5344CB8AC3E}">
        <p14:creationId xmlns:p14="http://schemas.microsoft.com/office/powerpoint/2010/main" val="1834399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solidFill>
          <a:srgbClr val="009D7F"/>
        </a:solidFill>
        <a:effectLst/>
      </p:bgPr>
    </p:bg>
    <p:spTree>
      <p:nvGrpSpPr>
        <p:cNvPr id="1" name=""/>
        <p:cNvGrpSpPr/>
        <p:nvPr/>
      </p:nvGrpSpPr>
      <p:grpSpPr>
        <a:xfrm>
          <a:off x="0" y="0"/>
          <a:ext cx="0" cy="0"/>
          <a:chOff x="0" y="0"/>
          <a:chExt cx="0" cy="0"/>
        </a:xfrm>
      </p:grpSpPr>
      <p:sp>
        <p:nvSpPr>
          <p:cNvPr id="6" name="Tittel 1"/>
          <p:cNvSpPr>
            <a:spLocks noGrp="1"/>
          </p:cNvSpPr>
          <p:nvPr>
            <p:ph type="ctrTitle"/>
          </p:nvPr>
        </p:nvSpPr>
        <p:spPr>
          <a:xfrm>
            <a:off x="768000" y="2205000"/>
            <a:ext cx="10656000" cy="738664"/>
          </a:xfrm>
        </p:spPr>
        <p:txBody>
          <a:bodyPr anchor="b">
            <a:normAutofit/>
          </a:bodyPr>
          <a:lstStyle>
            <a:lvl1pPr>
              <a:defRPr sz="3600">
                <a:solidFill>
                  <a:schemeClr val="bg1"/>
                </a:solidFill>
              </a:defRPr>
            </a:lvl1pPr>
          </a:lstStyle>
          <a:p>
            <a:r>
              <a:rPr lang="nb-NO"/>
              <a:t>Klikk for å redigere tittelstil</a:t>
            </a:r>
            <a:endParaRPr lang="nb-NO" dirty="0"/>
          </a:p>
        </p:txBody>
      </p:sp>
      <p:sp>
        <p:nvSpPr>
          <p:cNvPr id="4" name="TekstSylinder 3"/>
          <p:cNvSpPr txBox="1"/>
          <p:nvPr userDrawn="1"/>
        </p:nvSpPr>
        <p:spPr>
          <a:xfrm>
            <a:off x="551384" y="4077072"/>
            <a:ext cx="1224136" cy="2232248"/>
          </a:xfrm>
          <a:prstGeom prst="rect">
            <a:avLst/>
          </a:prstGeom>
          <a:noFill/>
        </p:spPr>
        <p:txBody>
          <a:bodyPr wrap="square" rtlCol="0">
            <a:spAutoFit/>
          </a:bodyPr>
          <a:lstStyle/>
          <a:p>
            <a:endParaRPr lang="nb-NO"/>
          </a:p>
        </p:txBody>
      </p:sp>
      <p:pic>
        <p:nvPicPr>
          <p:cNvPr id="9" name="Bilde 8"/>
          <p:cNvPicPr>
            <a:picLocks noChangeAspect="1"/>
          </p:cNvPicPr>
          <p:nvPr userDrawn="1"/>
        </p:nvPicPr>
        <p:blipFill>
          <a:blip r:embed="rId2"/>
          <a:stretch>
            <a:fillRect/>
          </a:stretch>
        </p:blipFill>
        <p:spPr>
          <a:xfrm>
            <a:off x="750000" y="4051894"/>
            <a:ext cx="10692000" cy="2329434"/>
          </a:xfrm>
          <a:prstGeom prst="rect">
            <a:avLst/>
          </a:prstGeom>
        </p:spPr>
      </p:pic>
      <p:pic>
        <p:nvPicPr>
          <p:cNvPr id="10" name="Bilde 9"/>
          <p:cNvPicPr>
            <a:picLocks noChangeAspect="1"/>
          </p:cNvPicPr>
          <p:nvPr userDrawn="1"/>
        </p:nvPicPr>
        <p:blipFill>
          <a:blip r:embed="rId3"/>
          <a:stretch>
            <a:fillRect/>
          </a:stretch>
        </p:blipFill>
        <p:spPr>
          <a:xfrm>
            <a:off x="10821600" y="406800"/>
            <a:ext cx="676800" cy="543014"/>
          </a:xfrm>
          <a:prstGeom prst="rect">
            <a:avLst/>
          </a:prstGeom>
        </p:spPr>
      </p:pic>
    </p:spTree>
    <p:extLst>
      <p:ext uri="{BB962C8B-B14F-4D97-AF65-F5344CB8AC3E}">
        <p14:creationId xmlns:p14="http://schemas.microsoft.com/office/powerpoint/2010/main" val="3244682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e 6"/>
          <p:cNvPicPr>
            <a:picLocks noChangeAspect="1"/>
          </p:cNvPicPr>
          <p:nvPr userDrawn="1"/>
        </p:nvPicPr>
        <p:blipFill>
          <a:blip r:embed="rId11"/>
          <a:stretch>
            <a:fillRect/>
          </a:stretch>
        </p:blipFill>
        <p:spPr>
          <a:xfrm>
            <a:off x="10822957" y="405000"/>
            <a:ext cx="673043" cy="540000"/>
          </a:xfrm>
          <a:prstGeom prst="rect">
            <a:avLst/>
          </a:prstGeom>
        </p:spPr>
      </p:pic>
      <p:sp>
        <p:nvSpPr>
          <p:cNvPr id="8" name="Plassholder for tittel 7"/>
          <p:cNvSpPr>
            <a:spLocks noGrp="1"/>
          </p:cNvSpPr>
          <p:nvPr>
            <p:ph type="title"/>
          </p:nvPr>
        </p:nvSpPr>
        <p:spPr>
          <a:xfrm>
            <a:off x="695325" y="945000"/>
            <a:ext cx="9588000" cy="533642"/>
          </a:xfrm>
          <a:prstGeom prst="rect">
            <a:avLst/>
          </a:prstGeom>
        </p:spPr>
        <p:txBody>
          <a:bodyPr vert="horz" wrap="none" lIns="0" tIns="0" rIns="0" bIns="0" rtlCol="0" anchor="ctr">
            <a:normAutofit/>
          </a:bodyPr>
          <a:lstStyle/>
          <a:p>
            <a:r>
              <a:rPr lang="nb-NO"/>
              <a:t>Klikk for å redigere tittelstil</a:t>
            </a:r>
          </a:p>
        </p:txBody>
      </p:sp>
      <p:sp>
        <p:nvSpPr>
          <p:cNvPr id="5" name="Plassholder for lysbildenummer 9"/>
          <p:cNvSpPr>
            <a:spLocks noGrp="1"/>
          </p:cNvSpPr>
          <p:nvPr>
            <p:ph type="sldNum" sz="quarter" idx="4"/>
          </p:nvPr>
        </p:nvSpPr>
        <p:spPr>
          <a:xfrm>
            <a:off x="695325" y="6264000"/>
            <a:ext cx="2743200" cy="203199"/>
          </a:xfrm>
          <a:prstGeom prst="rect">
            <a:avLst/>
          </a:prstGeom>
        </p:spPr>
        <p:txBody>
          <a:bodyPr vert="horz" lIns="0" tIns="0" rIns="0" bIns="0" rtlCol="0" anchor="ctr"/>
          <a:lstStyle>
            <a:lvl1pPr algn="l">
              <a:defRPr sz="1200">
                <a:solidFill>
                  <a:srgbClr val="009D7F"/>
                </a:solidFill>
              </a:defRPr>
            </a:lvl1pPr>
          </a:lstStyle>
          <a:p>
            <a:fld id="{0A3ED7E7-E538-48B7-BF27-18C497C3E180}" type="slidenum">
              <a:rPr lang="nb-NO" smtClean="0"/>
              <a:pPr/>
              <a:t>‹#›</a:t>
            </a:fld>
            <a:endParaRPr lang="nb-NO"/>
          </a:p>
        </p:txBody>
      </p:sp>
    </p:spTree>
    <p:extLst>
      <p:ext uri="{BB962C8B-B14F-4D97-AF65-F5344CB8AC3E}">
        <p14:creationId xmlns:p14="http://schemas.microsoft.com/office/powerpoint/2010/main" val="3062148158"/>
      </p:ext>
    </p:extLst>
  </p:cSld>
  <p:clrMap bg1="lt1" tx1="dk1" bg2="lt2" tx2="dk2" accent1="accent1" accent2="accent2" accent3="accent3" accent4="accent4" accent5="accent5" accent6="accent6" hlink="hlink" folHlink="folHlink"/>
  <p:sldLayoutIdLst>
    <p:sldLayoutId id="2147483697" r:id="rId1"/>
    <p:sldLayoutId id="2147483668" r:id="rId2"/>
    <p:sldLayoutId id="2147483649" r:id="rId3"/>
    <p:sldLayoutId id="2147483705" r:id="rId4"/>
    <p:sldLayoutId id="2147483698" r:id="rId5"/>
    <p:sldLayoutId id="2147483695" r:id="rId6"/>
    <p:sldLayoutId id="2147483691" r:id="rId7"/>
    <p:sldLayoutId id="2147483701" r:id="rId8"/>
    <p:sldLayoutId id="2147483664" r:id="rId9"/>
  </p:sldLayoutIdLst>
  <p:hf sldNum="0" hdr="0" ftr="0" dt="0"/>
  <p:txStyles>
    <p:titleStyle>
      <a:lvl1pPr algn="l" defTabSz="914400" rtl="0" eaLnBrk="1" latinLnBrk="0" hangingPunct="1">
        <a:spcBef>
          <a:spcPct val="0"/>
        </a:spcBef>
        <a:buNone/>
        <a:defRPr sz="3200" kern="1200">
          <a:solidFill>
            <a:srgbClr val="009D7F"/>
          </a:solidFill>
          <a:latin typeface="+mj-lt"/>
          <a:ea typeface="+mj-ea"/>
          <a:cs typeface="+mj-cs"/>
        </a:defRPr>
      </a:lvl1pPr>
    </p:titleStyle>
    <p:bodyStyle>
      <a:lvl1pPr marL="1980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6660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340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20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5" userDrawn="1">
          <p15:clr>
            <a:srgbClr val="F26B43"/>
          </p15:clr>
        </p15:guide>
        <p15:guide id="2" pos="72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hyperlink" Target="https://philschatz.com/physics-book/contents/m42192.html"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9.jpg"/><Relationship Id="rId5" Type="http://schemas.openxmlformats.org/officeDocument/2006/relationships/hyperlink" Target="https://www.flickr.com/photos/marin_wageningen/44549235640/in/album-72157674632995767/" TargetMode="Externa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0.png"/><Relationship Id="rId7" Type="http://schemas.openxmlformats.org/officeDocument/2006/relationships/hyperlink" Target="https://courses.lumenlearning.com/introchem/chapter/capillary-action/"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hyperlink" Target="http://injust10.blogspot.com/2011/04/morning-shower.html" TargetMode="External"/><Relationship Id="rId5" Type="http://schemas.openxmlformats.org/officeDocument/2006/relationships/hyperlink" Target="https://creativecommons.org/licenses/by-nc-sa/3.0/" TargetMode="External"/><Relationship Id="rId10" Type="http://schemas.openxmlformats.org/officeDocument/2006/relationships/image" Target="../media/image13.jpeg"/><Relationship Id="rId4" Type="http://schemas.openxmlformats.org/officeDocument/2006/relationships/hyperlink" Target="http://mirjamglessmer.com/2014/05/21/surface-tension-and-office-supplies/" TargetMode="External"/><Relationship Id="rId9" Type="http://schemas.openxmlformats.org/officeDocument/2006/relationships/hyperlink" Target="https://www.pexels.com/photo/photo-of-water-droplets-on-glass-window-290924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creativecommons.org/licenses/by-nc-sa/3.0/" TargetMode="External"/><Relationship Id="rId4" Type="http://schemas.openxmlformats.org/officeDocument/2006/relationships/hyperlink" Target="https://www.flickr.com/photos/psmithson/221845304/"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hyperlink" Target="https://creativecommons.org/licenses/by-nc-sa/3.0/"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chem1.com/acad/webtext/states/liquids.html" TargetMode="External"/><Relationship Id="rId5" Type="http://schemas.openxmlformats.org/officeDocument/2006/relationships/image" Target="../media/image15.png"/><Relationship Id="rId4" Type="http://schemas.openxmlformats.org/officeDocument/2006/relationships/hyperlink" Target="https://www.flickr.com/photos/psmithson/221845304/"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chem1.com/acad/webtext/states/liquids.html" TargetMode="External"/><Relationship Id="rId3" Type="http://schemas.openxmlformats.org/officeDocument/2006/relationships/image" Target="../media/image16.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creativecommons.org/licenses/by-nc-sa/3.0/" TargetMode="External"/><Relationship Id="rId5" Type="http://schemas.openxmlformats.org/officeDocument/2006/relationships/hyperlink" Target="https://commons.wikimedia.org/wiki/File:Wilhelmy_plate.svg" TargetMode="Externa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mirjamglessmer.com/2014/05/21/surface-tension-and-office-supplies/" TargetMode="External"/><Relationship Id="rId5" Type="http://schemas.openxmlformats.org/officeDocument/2006/relationships/image" Target="../media/image10.png"/><Relationship Id="rId4" Type="http://schemas.openxmlformats.org/officeDocument/2006/relationships/hyperlink" Target="https://creativecommons.org/licenses/by-nc-sa/3.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mirjamglessmer.com/2014/05/21/surface-tension-and-office-supplies/" TargetMode="External"/><Relationship Id="rId5" Type="http://schemas.openxmlformats.org/officeDocument/2006/relationships/image" Target="../media/image10.png"/><Relationship Id="rId4" Type="http://schemas.openxmlformats.org/officeDocument/2006/relationships/hyperlink" Target="https://creativecommons.org/licenses/by-nc-sa/3.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mirjamglessmer.com/2014/05/21/surface-tension-and-office-supplies/" TargetMode="External"/><Relationship Id="rId5" Type="http://schemas.openxmlformats.org/officeDocument/2006/relationships/image" Target="../media/image10.png"/><Relationship Id="rId4" Type="http://schemas.openxmlformats.org/officeDocument/2006/relationships/hyperlink" Target="https://creativecommons.org/licenses/by-nc-sa/3.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mirjamglessmer.com/2014/05/21/surface-tension-and-office-supplies/" TargetMode="External"/><Relationship Id="rId5" Type="http://schemas.openxmlformats.org/officeDocument/2006/relationships/image" Target="../media/image10.png"/><Relationship Id="rId4" Type="http://schemas.openxmlformats.org/officeDocument/2006/relationships/hyperlink" Target="https://creativecommons.org/licenses/by-nc-sa/3.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mirjamglessmer.com/2014/05/21/surface-tension-and-office-supplies/" TargetMode="External"/><Relationship Id="rId5" Type="http://schemas.openxmlformats.org/officeDocument/2006/relationships/image" Target="../media/image10.png"/><Relationship Id="rId4" Type="http://schemas.openxmlformats.org/officeDocument/2006/relationships/hyperlink" Target="https://creativecommons.org/licenses/by-nc-sa/3.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mirjamglessmer.com/2014/05/21/surface-tension-and-office-supplies/" TargetMode="External"/><Relationship Id="rId5" Type="http://schemas.openxmlformats.org/officeDocument/2006/relationships/image" Target="../media/image10.png"/><Relationship Id="rId4" Type="http://schemas.openxmlformats.org/officeDocument/2006/relationships/hyperlink" Target="https://creativecommons.org/licenses/by-nc-sa/3.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mirjamglessmer.com/2014/05/21/surface-tension-and-office-supplies/" TargetMode="External"/><Relationship Id="rId5" Type="http://schemas.openxmlformats.org/officeDocument/2006/relationships/image" Target="../media/image10.png"/><Relationship Id="rId4" Type="http://schemas.openxmlformats.org/officeDocument/2006/relationships/hyperlink" Target="https://creativecommons.org/licenses/by-nc-sa/3.0/"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hyperlink" Target="https://creativecommons.org/licenses/by-nc-sa/3.0/" TargetMode="External"/><Relationship Id="rId7" Type="http://schemas.openxmlformats.org/officeDocument/2006/relationships/hyperlink" Target="https://www.goodfreephotos.com/other-photos/large-soap-bubbles.jpg.php"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hyperlink" Target="https://en.wikipedia.org/wiki/Blaise_pascal" TargetMode="External"/><Relationship Id="rId4" Type="http://schemas.openxmlformats.org/officeDocument/2006/relationships/image" Target="../media/image25.png"/><Relationship Id="rId9" Type="http://schemas.openxmlformats.org/officeDocument/2006/relationships/hyperlink" Target="https://www.flickr.com/photos/marin_wageningen/44549235640/in/album-72157674632995767/"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reativecommons.org/licenses/by-nc-sa/3.0/" TargetMode="External"/><Relationship Id="rId7" Type="http://schemas.openxmlformats.org/officeDocument/2006/relationships/hyperlink" Target="https://philschatz.com/physics-book/contents/m42192.html"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hyperlink" Target="https://en.wikipedia.org/wiki/Blaise_pascal" TargetMode="Externa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creativecommons.org/licenses/by-nc-sa/3.0/" TargetMode="External"/><Relationship Id="rId7" Type="http://schemas.openxmlformats.org/officeDocument/2006/relationships/hyperlink" Target="https://philschatz.com/physics-book/contents/m42192.html"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hyperlink" Target="https://en.wikipedia.org/wiki/Blaise_pascal" TargetMode="Externa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creativecommons.org/licenses/by-nc-sa/3.0/" TargetMode="External"/><Relationship Id="rId7" Type="http://schemas.openxmlformats.org/officeDocument/2006/relationships/hyperlink" Target="https://philschatz.com/physics-book/contents/m42192.html"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hyperlink" Target="https://en.wikipedia.org/wiki/Blaise_pascal" TargetMode="External"/><Relationship Id="rId4" Type="http://schemas.openxmlformats.org/officeDocument/2006/relationships/image" Target="../media/image25.png"/><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hyperlink" Target="https://creativecommons.org/licenses/by-nc-sa/3.0/" TargetMode="External"/><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hyperlink" Target="https://philschatz.com/physics-book/contents/m42192.html" TargetMode="Externa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hyperlink" Target="https://creativecommons.org/licenses/by-nc-sa/3.0/"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https://www.tires-easy.com/blog/more-reasons-to-check-your-tire-pressure/" TargetMode="External"/><Relationship Id="rId5" Type="http://schemas.openxmlformats.org/officeDocument/2006/relationships/image" Target="../media/image27.jp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hyperlink" Target="https://creativecommons.org/licenses/by-nc-sa/3.0/" TargetMode="External"/><Relationship Id="rId7" Type="http://schemas.openxmlformats.org/officeDocument/2006/relationships/hyperlink" Target="https://www.flickr.com/photos/marin_wageningen/44549235640/in/album-72157674632995767/"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hyperlink" Target="https://commons.wikimedia.org/wiki/File:Cavitation_Propeller_Damage.JPG" TargetMode="External"/><Relationship Id="rId4" Type="http://schemas.openxmlformats.org/officeDocument/2006/relationships/image" Target="../media/image28.JPG"/><Relationship Id="rId9" Type="http://schemas.openxmlformats.org/officeDocument/2006/relationships/hyperlink" Target="http://en.wikipedia.org/wiki/Water_hamme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hyperlink" Target="https://www.flickr.com/photos/mangosta77/933780439/"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0.jpg"/><Relationship Id="rId5" Type="http://schemas.openxmlformats.org/officeDocument/2006/relationships/image" Target="../media/image36.png"/><Relationship Id="rId4" Type="http://schemas.openxmlformats.org/officeDocument/2006/relationships/hyperlink" Target="https://creativecommons.org/licenses/by-nc-sa/3.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www.flickr.com/photos/mangosta77/933780439/" TargetMode="External"/><Relationship Id="rId5" Type="http://schemas.openxmlformats.org/officeDocument/2006/relationships/image" Target="../media/image30.jpg"/><Relationship Id="rId4" Type="http://schemas.openxmlformats.org/officeDocument/2006/relationships/hyperlink" Target="https://creativecommons.org/licenses/by-nc-sa/3.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www.flickr.com/photos/mangosta77/933780439/" TargetMode="External"/><Relationship Id="rId5" Type="http://schemas.openxmlformats.org/officeDocument/2006/relationships/image" Target="../media/image30.jpg"/><Relationship Id="rId4" Type="http://schemas.openxmlformats.org/officeDocument/2006/relationships/hyperlink" Target="https://creativecommons.org/licenses/by-nc-sa/3.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www.flickr.com/photos/mangosta77/933780439/" TargetMode="External"/><Relationship Id="rId5" Type="http://schemas.openxmlformats.org/officeDocument/2006/relationships/image" Target="../media/image30.jpg"/><Relationship Id="rId4" Type="http://schemas.openxmlformats.org/officeDocument/2006/relationships/hyperlink" Target="https://creativecommons.org/licenses/by-nc-sa/3.0/"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0.png"/><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s://www.flickr.com/photos/mangosta77/933780439/" TargetMode="External"/><Relationship Id="rId5" Type="http://schemas.openxmlformats.org/officeDocument/2006/relationships/image" Target="../media/image30.jpg"/><Relationship Id="rId4" Type="http://schemas.openxmlformats.org/officeDocument/2006/relationships/hyperlink" Target="https://creativecommons.org/licenses/by-nc-sa/3.0/"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3.png"/><Relationship Id="rId7"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hyperlink" Target="https://www.flickr.com/photos/mangosta77/933780439/" TargetMode="External"/><Relationship Id="rId5" Type="http://schemas.openxmlformats.org/officeDocument/2006/relationships/image" Target="../media/image30.jpg"/><Relationship Id="rId4" Type="http://schemas.openxmlformats.org/officeDocument/2006/relationships/hyperlink" Target="https://creativecommons.org/licenses/by-nc-sa/3.0/"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3.png"/><Relationship Id="rId7"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www.flickr.com/photos/mangosta77/933780439/" TargetMode="External"/><Relationship Id="rId5" Type="http://schemas.openxmlformats.org/officeDocument/2006/relationships/image" Target="../media/image30.jpg"/><Relationship Id="rId4" Type="http://schemas.openxmlformats.org/officeDocument/2006/relationships/hyperlink" Target="https://creativecommons.org/licenses/by-nc-sa/3.0/"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hyperlink" Target="https://creativecommons.org/licenses/by-nc-sa/3.0/" TargetMode="External"/><Relationship Id="rId7" Type="http://schemas.openxmlformats.org/officeDocument/2006/relationships/hyperlink" Target="http://en.wikipedia.org/wiki/Water_hammer"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hyperlink" Target="https://wisc.pb.unizin.org/chem103and104/chapter/features-of-phase-diagrams-m11q1/" TargetMode="External"/><Relationship Id="rId4" Type="http://schemas.openxmlformats.org/officeDocument/2006/relationships/image" Target="../media/image33.png"/><Relationship Id="rId9" Type="http://schemas.openxmlformats.org/officeDocument/2006/relationships/hyperlink" Target="https://www.flickr.com/photos/marin_wageningen/44549235640/in/album-7215767463299576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264000" y="1006501"/>
            <a:ext cx="10656000" cy="738664"/>
          </a:xfrm>
        </p:spPr>
        <p:txBody>
          <a:bodyPr>
            <a:normAutofit/>
          </a:bodyPr>
          <a:lstStyle/>
          <a:p>
            <a:r>
              <a:rPr lang="nb-NO" dirty="0"/>
              <a:t>31-1-22: 2</a:t>
            </a:r>
            <a:r>
              <a:rPr lang="nb-NO" baseline="30000" dirty="0"/>
              <a:t>nd</a:t>
            </a:r>
            <a:r>
              <a:rPr lang="nb-NO" dirty="0"/>
              <a:t> </a:t>
            </a:r>
            <a:r>
              <a:rPr lang="nb-NO" dirty="0" err="1"/>
              <a:t>lecture</a:t>
            </a:r>
            <a:r>
              <a:rPr lang="nb-NO" dirty="0"/>
              <a:t> in fluid </a:t>
            </a:r>
            <a:r>
              <a:rPr lang="nb-NO" dirty="0" err="1"/>
              <a:t>mechanics</a:t>
            </a:r>
            <a:endParaRPr lang="nb-NO" dirty="0"/>
          </a:p>
        </p:txBody>
      </p:sp>
      <p:sp>
        <p:nvSpPr>
          <p:cNvPr id="4" name="Plassholder for tekst 3"/>
          <p:cNvSpPr>
            <a:spLocks noGrp="1"/>
          </p:cNvSpPr>
          <p:nvPr>
            <p:ph type="body" sz="quarter" idx="12"/>
          </p:nvPr>
        </p:nvSpPr>
        <p:spPr/>
        <p:txBody>
          <a:bodyPr/>
          <a:lstStyle/>
          <a:p>
            <a:endParaRPr lang="nb-NO" dirty="0"/>
          </a:p>
        </p:txBody>
      </p:sp>
      <p:sp>
        <p:nvSpPr>
          <p:cNvPr id="10" name="Subtitle 6">
            <a:extLst>
              <a:ext uri="{FF2B5EF4-FFF2-40B4-BE49-F238E27FC236}">
                <a16:creationId xmlns:a16="http://schemas.microsoft.com/office/drawing/2014/main" id="{4BE79B44-99BB-164D-9EDA-B8B64250AF3B}"/>
              </a:ext>
            </a:extLst>
          </p:cNvPr>
          <p:cNvSpPr txBox="1">
            <a:spLocks/>
          </p:cNvSpPr>
          <p:nvPr/>
        </p:nvSpPr>
        <p:spPr>
          <a:xfrm>
            <a:off x="3555877" y="5744420"/>
            <a:ext cx="3744000" cy="453600"/>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b="1" dirty="0"/>
              <a:t>Hydrostatic pressure </a:t>
            </a:r>
          </a:p>
          <a:p>
            <a:pPr algn="ctr"/>
            <a:r>
              <a:rPr lang="en-US" sz="1800" dirty="0"/>
              <a:t>Without flow (EFM 3.1-3.2)</a:t>
            </a:r>
            <a:endParaRPr lang="en-US" sz="1800" b="1" dirty="0"/>
          </a:p>
          <a:p>
            <a:pPr algn="ctr"/>
            <a:r>
              <a:rPr lang="en-US" sz="1200" dirty="0"/>
              <a:t>Credit: Creative Commons</a:t>
            </a:r>
          </a:p>
        </p:txBody>
      </p:sp>
      <p:sp>
        <p:nvSpPr>
          <p:cNvPr id="20" name="Subtitle 6">
            <a:extLst>
              <a:ext uri="{FF2B5EF4-FFF2-40B4-BE49-F238E27FC236}">
                <a16:creationId xmlns:a16="http://schemas.microsoft.com/office/drawing/2014/main" id="{8D2A5BB1-71EC-DD47-B194-9A5B410F0DA6}"/>
              </a:ext>
            </a:extLst>
          </p:cNvPr>
          <p:cNvSpPr txBox="1">
            <a:spLocks/>
          </p:cNvSpPr>
          <p:nvPr/>
        </p:nvSpPr>
        <p:spPr>
          <a:xfrm>
            <a:off x="8022236" y="5744420"/>
            <a:ext cx="3476164" cy="453600"/>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b="1" dirty="0"/>
              <a:t>Cavitation is flowing systems</a:t>
            </a:r>
          </a:p>
          <a:p>
            <a:pPr algn="ctr"/>
            <a:r>
              <a:rPr lang="en-US" sz="1800" dirty="0"/>
              <a:t>Pressure due to to flow (EFM 2.7)</a:t>
            </a:r>
          </a:p>
        </p:txBody>
      </p:sp>
      <p:sp>
        <p:nvSpPr>
          <p:cNvPr id="21" name="Subtitle 6">
            <a:extLst>
              <a:ext uri="{FF2B5EF4-FFF2-40B4-BE49-F238E27FC236}">
                <a16:creationId xmlns:a16="http://schemas.microsoft.com/office/drawing/2014/main" id="{89E254F0-5133-0F40-9CFD-F3D99461315E}"/>
              </a:ext>
            </a:extLst>
          </p:cNvPr>
          <p:cNvSpPr txBox="1">
            <a:spLocks/>
          </p:cNvSpPr>
          <p:nvPr/>
        </p:nvSpPr>
        <p:spPr>
          <a:xfrm>
            <a:off x="264000" y="5733000"/>
            <a:ext cx="30997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b="1" dirty="0"/>
              <a:t>Surface tension</a:t>
            </a:r>
          </a:p>
          <a:p>
            <a:pPr algn="ctr"/>
            <a:r>
              <a:rPr lang="en-US" sz="1600" dirty="0"/>
              <a:t>EFM 2.6</a:t>
            </a:r>
          </a:p>
          <a:p>
            <a:pPr algn="ctr"/>
            <a:r>
              <a:rPr lang="en-US" sz="1200" dirty="0"/>
              <a:t>Credit: </a:t>
            </a:r>
            <a:r>
              <a:rPr lang="en-US" sz="1200" dirty="0" err="1"/>
              <a:t>USGS.gov</a:t>
            </a:r>
            <a:endParaRPr lang="en-US" sz="2000" dirty="0"/>
          </a:p>
        </p:txBody>
      </p:sp>
      <p:pic>
        <p:nvPicPr>
          <p:cNvPr id="1034" name="Picture 10" descr="Surface tension allows a water strider to &amp;quot;walk on water&amp;quot; | U.S. Geological  Survey">
            <a:extLst>
              <a:ext uri="{FF2B5EF4-FFF2-40B4-BE49-F238E27FC236}">
                <a16:creationId xmlns:a16="http://schemas.microsoft.com/office/drawing/2014/main" id="{145DDA06-CCCD-3240-924E-2EB3618831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65" y="2959118"/>
            <a:ext cx="3297193" cy="271829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icture containing indoor, metalware&#10;&#10;Description automatically generated">
            <a:extLst>
              <a:ext uri="{FF2B5EF4-FFF2-40B4-BE49-F238E27FC236}">
                <a16:creationId xmlns:a16="http://schemas.microsoft.com/office/drawing/2014/main" id="{A13A30F3-DE75-B143-A4D0-A3E55C1510B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258542" y="2957391"/>
            <a:ext cx="4813458" cy="2707570"/>
          </a:xfrm>
          <a:prstGeom prst="rect">
            <a:avLst/>
          </a:prstGeom>
        </p:spPr>
      </p:pic>
      <p:pic>
        <p:nvPicPr>
          <p:cNvPr id="18" name="Picture 17" descr="Diagram&#10;&#10;Description automatically generated">
            <a:extLst>
              <a:ext uri="{FF2B5EF4-FFF2-40B4-BE49-F238E27FC236}">
                <a16:creationId xmlns:a16="http://schemas.microsoft.com/office/drawing/2014/main" id="{3F83BF70-EC6C-F14D-BDA7-D4E4066A080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722561" y="2658714"/>
            <a:ext cx="3410631" cy="3018700"/>
          </a:xfrm>
          <a:prstGeom prst="rect">
            <a:avLst/>
          </a:prstGeom>
        </p:spPr>
      </p:pic>
      <p:sp>
        <p:nvSpPr>
          <p:cNvPr id="22" name="TextBox 21">
            <a:extLst>
              <a:ext uri="{FF2B5EF4-FFF2-40B4-BE49-F238E27FC236}">
                <a16:creationId xmlns:a16="http://schemas.microsoft.com/office/drawing/2014/main" id="{3AE5EA35-D11E-C542-861B-64CF49EFEA9B}"/>
              </a:ext>
            </a:extLst>
          </p:cNvPr>
          <p:cNvSpPr txBox="1"/>
          <p:nvPr/>
        </p:nvSpPr>
        <p:spPr>
          <a:xfrm>
            <a:off x="5662123" y="5421141"/>
            <a:ext cx="1119217" cy="338554"/>
          </a:xfrm>
          <a:prstGeom prst="rect">
            <a:avLst/>
          </a:prstGeom>
          <a:noFill/>
        </p:spPr>
        <p:txBody>
          <a:bodyPr wrap="none" rtlCol="0">
            <a:spAutoFit/>
          </a:bodyPr>
          <a:lstStyle/>
          <a:p>
            <a:r>
              <a:rPr lang="en-US" sz="1600" dirty="0">
                <a:highlight>
                  <a:srgbClr val="E7F0EC"/>
                </a:highlight>
              </a:rPr>
              <a:t>Pressure?</a:t>
            </a:r>
          </a:p>
        </p:txBody>
      </p:sp>
    </p:spTree>
    <p:extLst>
      <p:ext uri="{BB962C8B-B14F-4D97-AF65-F5344CB8AC3E}">
        <p14:creationId xmlns:p14="http://schemas.microsoft.com/office/powerpoint/2010/main" val="3179137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rmAutofit fontScale="90000"/>
          </a:bodyPr>
          <a:lstStyle/>
          <a:p>
            <a:r>
              <a:rPr lang="nb-NO" sz="4000" dirty="0" err="1"/>
              <a:t>Manifestations</a:t>
            </a:r>
            <a:r>
              <a:rPr lang="nb-NO" sz="4000" dirty="0"/>
              <a:t> </a:t>
            </a:r>
            <a:r>
              <a:rPr lang="nb-NO" sz="4000" dirty="0" err="1"/>
              <a:t>of</a:t>
            </a:r>
            <a:r>
              <a:rPr lang="nb-NO" sz="4000" dirty="0"/>
              <a:t> </a:t>
            </a:r>
            <a:r>
              <a:rPr lang="nb-NO" sz="4000" dirty="0" err="1"/>
              <a:t>surface</a:t>
            </a:r>
            <a:r>
              <a:rPr lang="nb-NO" sz="4000" dirty="0"/>
              <a:t> </a:t>
            </a:r>
            <a:r>
              <a:rPr lang="nb-NO" sz="4000" dirty="0" err="1"/>
              <a:t>tension</a:t>
            </a:r>
            <a:r>
              <a:rPr lang="nb-NO" sz="4000" dirty="0"/>
              <a:t> (EFM 2.6)</a:t>
            </a:r>
            <a:br>
              <a:rPr lang="nb-NO" sz="4000" dirty="0"/>
            </a:br>
            <a:r>
              <a:rPr lang="nb-NO" sz="4000" dirty="0" err="1"/>
              <a:t>Surface</a:t>
            </a:r>
            <a:r>
              <a:rPr lang="nb-NO" sz="4000" dirty="0"/>
              <a:t> </a:t>
            </a:r>
            <a:r>
              <a:rPr lang="nb-NO" sz="4000" dirty="0" err="1"/>
              <a:t>tension</a:t>
            </a:r>
            <a:r>
              <a:rPr lang="nb-NO" sz="4000" dirty="0"/>
              <a:t> </a:t>
            </a:r>
            <a:r>
              <a:rPr lang="nb-NO" sz="4000" dirty="0" err="1"/>
              <a:t>controls</a:t>
            </a:r>
            <a:r>
              <a:rPr lang="nb-NO" sz="4000" dirty="0"/>
              <a:t> </a:t>
            </a:r>
            <a:r>
              <a:rPr lang="nb-NO" sz="4000" dirty="0" err="1"/>
              <a:t>wetting</a:t>
            </a:r>
            <a:r>
              <a:rPr lang="nb-NO" sz="4000" dirty="0"/>
              <a:t> </a:t>
            </a:r>
            <a:r>
              <a:rPr lang="nb-NO" sz="4000" dirty="0" err="1"/>
              <a:t>phenomena</a:t>
            </a:r>
            <a:br>
              <a:rPr lang="nb-NO" sz="4000" dirty="0"/>
            </a:br>
            <a:endParaRPr lang="en-US" sz="4000" dirty="0"/>
          </a:p>
        </p:txBody>
      </p:sp>
      <p:pic>
        <p:nvPicPr>
          <p:cNvPr id="3" name="Picture 2" descr="A close-up of a stethoscope on a red surface&#10;&#10;Description automatically generated with low confidence">
            <a:extLst>
              <a:ext uri="{FF2B5EF4-FFF2-40B4-BE49-F238E27FC236}">
                <a16:creationId xmlns:a16="http://schemas.microsoft.com/office/drawing/2014/main" id="{680020A9-D68C-5149-8126-0414B27094A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784000" y="-2873489"/>
            <a:ext cx="3561702" cy="2232000"/>
          </a:xfrm>
          <a:prstGeom prst="rect">
            <a:avLst/>
          </a:prstGeom>
        </p:spPr>
      </p:pic>
      <p:sp>
        <p:nvSpPr>
          <p:cNvPr id="4" name="Subtitle 6">
            <a:extLst>
              <a:ext uri="{FF2B5EF4-FFF2-40B4-BE49-F238E27FC236}">
                <a16:creationId xmlns:a16="http://schemas.microsoft.com/office/drawing/2014/main" id="{D7C9A966-FF85-BE46-8BC0-7396E7B3E408}"/>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pic>
        <p:nvPicPr>
          <p:cNvPr id="9" name="Picture 8" descr="Chart, histogram&#10;&#10;Description automatically generated">
            <a:extLst>
              <a:ext uri="{FF2B5EF4-FFF2-40B4-BE49-F238E27FC236}">
                <a16:creationId xmlns:a16="http://schemas.microsoft.com/office/drawing/2014/main" id="{957E06DB-BD6D-3942-BA1D-3CDDD100759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379129" y="2108515"/>
            <a:ext cx="2664000" cy="4096739"/>
          </a:xfrm>
          <a:prstGeom prst="rect">
            <a:avLst/>
          </a:prstGeom>
        </p:spPr>
      </p:pic>
      <p:sp>
        <p:nvSpPr>
          <p:cNvPr id="11" name="Subtitle 6">
            <a:extLst>
              <a:ext uri="{FF2B5EF4-FFF2-40B4-BE49-F238E27FC236}">
                <a16:creationId xmlns:a16="http://schemas.microsoft.com/office/drawing/2014/main" id="{A58041F5-EFF1-FA41-B577-92A06358ECEB}"/>
              </a:ext>
            </a:extLst>
          </p:cNvPr>
          <p:cNvSpPr txBox="1">
            <a:spLocks/>
          </p:cNvSpPr>
          <p:nvPr/>
        </p:nvSpPr>
        <p:spPr>
          <a:xfrm>
            <a:off x="9098129" y="6205238"/>
            <a:ext cx="30997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b="1" dirty="0">
                <a:solidFill>
                  <a:srgbClr val="009D7F"/>
                </a:solidFill>
              </a:rPr>
              <a:t>Capillary rise</a:t>
            </a:r>
            <a:r>
              <a:rPr lang="en-US" sz="1600" dirty="0"/>
              <a:t> </a:t>
            </a:r>
          </a:p>
          <a:p>
            <a:pPr algn="ctr"/>
            <a:endParaRPr lang="en-US" sz="1600" dirty="0"/>
          </a:p>
        </p:txBody>
      </p:sp>
      <p:sp>
        <p:nvSpPr>
          <p:cNvPr id="12" name="Subtitle 6">
            <a:extLst>
              <a:ext uri="{FF2B5EF4-FFF2-40B4-BE49-F238E27FC236}">
                <a16:creationId xmlns:a16="http://schemas.microsoft.com/office/drawing/2014/main" id="{A52BE00E-D191-3841-8228-0F011DFC79FA}"/>
              </a:ext>
            </a:extLst>
          </p:cNvPr>
          <p:cNvSpPr txBox="1">
            <a:spLocks/>
          </p:cNvSpPr>
          <p:nvPr/>
        </p:nvSpPr>
        <p:spPr>
          <a:xfrm>
            <a:off x="3015001" y="-641489"/>
            <a:ext cx="30997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b="1" dirty="0">
                <a:solidFill>
                  <a:srgbClr val="009D7F"/>
                </a:solidFill>
              </a:rPr>
              <a:t>Floating objects</a:t>
            </a:r>
            <a:endParaRPr lang="en-US" sz="1600" dirty="0"/>
          </a:p>
          <a:p>
            <a:pPr algn="ctr"/>
            <a:endParaRPr lang="en-US" sz="1600" dirty="0"/>
          </a:p>
        </p:txBody>
      </p:sp>
      <p:pic>
        <p:nvPicPr>
          <p:cNvPr id="14" name="Picture 13" descr="Water drops on a surface&#10;&#10;Description automatically generated with medium confidence">
            <a:extLst>
              <a:ext uri="{FF2B5EF4-FFF2-40B4-BE49-F238E27FC236}">
                <a16:creationId xmlns:a16="http://schemas.microsoft.com/office/drawing/2014/main" id="{0E4E81D1-B052-3145-AED2-9B7EC48968A5}"/>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708643" y="3534554"/>
            <a:ext cx="4208459" cy="2367258"/>
          </a:xfrm>
          <a:prstGeom prst="rect">
            <a:avLst/>
          </a:prstGeom>
        </p:spPr>
      </p:pic>
      <p:sp>
        <p:nvSpPr>
          <p:cNvPr id="15" name="Subtitle 6">
            <a:extLst>
              <a:ext uri="{FF2B5EF4-FFF2-40B4-BE49-F238E27FC236}">
                <a16:creationId xmlns:a16="http://schemas.microsoft.com/office/drawing/2014/main" id="{7345C2EE-519C-DD40-B816-34F89D7923F6}"/>
              </a:ext>
            </a:extLst>
          </p:cNvPr>
          <p:cNvSpPr txBox="1">
            <a:spLocks/>
          </p:cNvSpPr>
          <p:nvPr/>
        </p:nvSpPr>
        <p:spPr>
          <a:xfrm>
            <a:off x="708642" y="5901812"/>
            <a:ext cx="4208459"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Surface tension controls size and shape of raindrops</a:t>
            </a:r>
            <a:endParaRPr lang="en-US" sz="1400" dirty="0"/>
          </a:p>
        </p:txBody>
      </p:sp>
      <p:pic>
        <p:nvPicPr>
          <p:cNvPr id="17" name="Picture 16" descr="A picture containing indoor&#10;&#10;Description automatically generated">
            <a:extLst>
              <a:ext uri="{FF2B5EF4-FFF2-40B4-BE49-F238E27FC236}">
                <a16:creationId xmlns:a16="http://schemas.microsoft.com/office/drawing/2014/main" id="{5F8C1378-8B2A-E24E-A052-4333CDFCFDA6}"/>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5650576" y="2578366"/>
            <a:ext cx="2214246" cy="3323446"/>
          </a:xfrm>
          <a:prstGeom prst="rect">
            <a:avLst/>
          </a:prstGeom>
        </p:spPr>
      </p:pic>
      <p:sp>
        <p:nvSpPr>
          <p:cNvPr id="19" name="Subtitle 6">
            <a:extLst>
              <a:ext uri="{FF2B5EF4-FFF2-40B4-BE49-F238E27FC236}">
                <a16:creationId xmlns:a16="http://schemas.microsoft.com/office/drawing/2014/main" id="{82374970-45FB-EC4D-87CD-E764B5D99600}"/>
              </a:ext>
            </a:extLst>
          </p:cNvPr>
          <p:cNvSpPr txBox="1">
            <a:spLocks/>
          </p:cNvSpPr>
          <p:nvPr/>
        </p:nvSpPr>
        <p:spPr>
          <a:xfrm>
            <a:off x="4734970" y="5901812"/>
            <a:ext cx="4208459"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Surface tension controls </a:t>
            </a:r>
          </a:p>
          <a:p>
            <a:pPr algn="ctr"/>
            <a:r>
              <a:rPr lang="en-US" sz="2000" b="1" dirty="0">
                <a:solidFill>
                  <a:srgbClr val="009D7F"/>
                </a:solidFill>
              </a:rPr>
              <a:t>jetting-dripping transition </a:t>
            </a:r>
            <a:endParaRPr lang="en-US" sz="1400" dirty="0"/>
          </a:p>
          <a:p>
            <a:pPr algn="ctr"/>
            <a:endParaRPr lang="en-US" sz="1600" dirty="0"/>
          </a:p>
        </p:txBody>
      </p:sp>
    </p:spTree>
    <p:extLst>
      <p:ext uri="{BB962C8B-B14F-4D97-AF65-F5344CB8AC3E}">
        <p14:creationId xmlns:p14="http://schemas.microsoft.com/office/powerpoint/2010/main" val="283448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rmAutofit fontScale="90000"/>
          </a:bodyPr>
          <a:lstStyle/>
          <a:p>
            <a:r>
              <a:rPr lang="nb-NO" sz="4000" dirty="0" err="1"/>
              <a:t>Surface</a:t>
            </a:r>
            <a:r>
              <a:rPr lang="nb-NO" sz="4000" dirty="0"/>
              <a:t> </a:t>
            </a:r>
            <a:r>
              <a:rPr lang="nb-NO" sz="4000" dirty="0" err="1"/>
              <a:t>tension</a:t>
            </a:r>
            <a:r>
              <a:rPr lang="nb-NO" sz="4000" dirty="0"/>
              <a:t> makes a </a:t>
            </a:r>
            <a:r>
              <a:rPr lang="nb-NO" sz="4000" dirty="0" err="1"/>
              <a:t>liquid</a:t>
            </a:r>
            <a:r>
              <a:rPr lang="nb-NO" sz="4000" dirty="0"/>
              <a:t> </a:t>
            </a:r>
            <a:r>
              <a:rPr lang="nb-NO" sz="4000" dirty="0" err="1"/>
              <a:t>surface</a:t>
            </a:r>
            <a:r>
              <a:rPr lang="nb-NO" sz="4000" dirty="0"/>
              <a:t> </a:t>
            </a:r>
            <a:r>
              <a:rPr lang="nb-NO" sz="4000" dirty="0" err="1"/>
              <a:t>behave</a:t>
            </a:r>
            <a:br>
              <a:rPr lang="nb-NO" sz="4000" dirty="0"/>
            </a:br>
            <a:r>
              <a:rPr lang="nb-NO" sz="4000" dirty="0"/>
              <a:t>like a </a:t>
            </a:r>
            <a:r>
              <a:rPr lang="nb-NO" sz="4000" dirty="0" err="1"/>
              <a:t>stretched</a:t>
            </a:r>
            <a:r>
              <a:rPr lang="nb-NO" sz="4000" dirty="0"/>
              <a:t> </a:t>
            </a:r>
            <a:r>
              <a:rPr lang="nb-NO" sz="4000" dirty="0" err="1"/>
              <a:t>membrane</a:t>
            </a:r>
            <a:endParaRPr lang="en-US" sz="4000" dirty="0"/>
          </a:p>
        </p:txBody>
      </p:sp>
      <p:pic>
        <p:nvPicPr>
          <p:cNvPr id="5" name="Picture 4" descr="A person standing over a person lying on a trampoline&#10;&#10;Description automatically generated with medium confidence">
            <a:extLst>
              <a:ext uri="{FF2B5EF4-FFF2-40B4-BE49-F238E27FC236}">
                <a16:creationId xmlns:a16="http://schemas.microsoft.com/office/drawing/2014/main" id="{9D62599C-E560-E84F-9E64-135BC435EC6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65057" y="1917000"/>
            <a:ext cx="3890179" cy="3924214"/>
          </a:xfrm>
          <a:prstGeom prst="rect">
            <a:avLst/>
          </a:prstGeom>
        </p:spPr>
      </p:pic>
      <p:cxnSp>
        <p:nvCxnSpPr>
          <p:cNvPr id="8" name="Straight Arrow Connector 7">
            <a:extLst>
              <a:ext uri="{FF2B5EF4-FFF2-40B4-BE49-F238E27FC236}">
                <a16:creationId xmlns:a16="http://schemas.microsoft.com/office/drawing/2014/main" id="{1ADDC346-AA45-F546-9209-16EF04393894}"/>
              </a:ext>
            </a:extLst>
          </p:cNvPr>
          <p:cNvCxnSpPr/>
          <p:nvPr/>
        </p:nvCxnSpPr>
        <p:spPr>
          <a:xfrm flipH="1">
            <a:off x="884723" y="5397313"/>
            <a:ext cx="1098332"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7733CDF-DF25-364A-A8BB-BBFC4A80CD99}"/>
              </a:ext>
            </a:extLst>
          </p:cNvPr>
          <p:cNvCxnSpPr>
            <a:cxnSpLocks/>
          </p:cNvCxnSpPr>
          <p:nvPr/>
        </p:nvCxnSpPr>
        <p:spPr>
          <a:xfrm>
            <a:off x="2422388" y="5397313"/>
            <a:ext cx="1098332"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E5349D5-140E-2547-A32A-7C58020E4D82}"/>
              </a:ext>
            </a:extLst>
          </p:cNvPr>
          <p:cNvSpPr txBox="1"/>
          <p:nvPr/>
        </p:nvSpPr>
        <p:spPr>
          <a:xfrm>
            <a:off x="1836611" y="5456715"/>
            <a:ext cx="944218" cy="353991"/>
          </a:xfrm>
          <a:prstGeom prst="rect">
            <a:avLst/>
          </a:prstGeom>
          <a:noFill/>
        </p:spPr>
        <p:txBody>
          <a:bodyPr wrap="none" rtlCol="0">
            <a:spAutoFit/>
          </a:bodyPr>
          <a:lstStyle/>
          <a:p>
            <a:r>
              <a:rPr lang="en-US" dirty="0">
                <a:solidFill>
                  <a:srgbClr val="FF0000"/>
                </a:solidFill>
                <a:highlight>
                  <a:srgbClr val="FFFF00"/>
                </a:highlight>
              </a:rPr>
              <a:t>tension</a:t>
            </a:r>
          </a:p>
        </p:txBody>
      </p:sp>
      <p:sp>
        <p:nvSpPr>
          <p:cNvPr id="22" name="Subtitle 6">
            <a:extLst>
              <a:ext uri="{FF2B5EF4-FFF2-40B4-BE49-F238E27FC236}">
                <a16:creationId xmlns:a16="http://schemas.microsoft.com/office/drawing/2014/main" id="{4FF831A3-BBCE-9E4B-A479-C4EB068CFCE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sp>
        <p:nvSpPr>
          <p:cNvPr id="13" name="Subtitle 6">
            <a:extLst>
              <a:ext uri="{FF2B5EF4-FFF2-40B4-BE49-F238E27FC236}">
                <a16:creationId xmlns:a16="http://schemas.microsoft.com/office/drawing/2014/main" id="{151B8F20-2BBA-F84B-B468-6FDCC05035C9}"/>
              </a:ext>
            </a:extLst>
          </p:cNvPr>
          <p:cNvSpPr txBox="1">
            <a:spLocks/>
          </p:cNvSpPr>
          <p:nvPr/>
        </p:nvSpPr>
        <p:spPr>
          <a:xfrm>
            <a:off x="708642" y="5901812"/>
            <a:ext cx="4208459"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Weight of man equals tension</a:t>
            </a:r>
            <a:endParaRPr lang="en-US" sz="1400" dirty="0"/>
          </a:p>
        </p:txBody>
      </p:sp>
    </p:spTree>
    <p:extLst>
      <p:ext uri="{BB962C8B-B14F-4D97-AF65-F5344CB8AC3E}">
        <p14:creationId xmlns:p14="http://schemas.microsoft.com/office/powerpoint/2010/main" val="91208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rmAutofit fontScale="90000"/>
          </a:bodyPr>
          <a:lstStyle/>
          <a:p>
            <a:r>
              <a:rPr lang="nb-NO" sz="4000" dirty="0" err="1"/>
              <a:t>Surface</a:t>
            </a:r>
            <a:r>
              <a:rPr lang="nb-NO" sz="4000" dirty="0"/>
              <a:t> </a:t>
            </a:r>
            <a:r>
              <a:rPr lang="nb-NO" sz="4000" dirty="0" err="1"/>
              <a:t>tension</a:t>
            </a:r>
            <a:r>
              <a:rPr lang="nb-NO" sz="4000" dirty="0"/>
              <a:t> makes a </a:t>
            </a:r>
            <a:r>
              <a:rPr lang="nb-NO" sz="4000" dirty="0" err="1"/>
              <a:t>liquid</a:t>
            </a:r>
            <a:r>
              <a:rPr lang="nb-NO" sz="4000" dirty="0"/>
              <a:t> </a:t>
            </a:r>
            <a:r>
              <a:rPr lang="nb-NO" sz="4000" dirty="0" err="1"/>
              <a:t>surface</a:t>
            </a:r>
            <a:r>
              <a:rPr lang="nb-NO" sz="4000" dirty="0"/>
              <a:t> </a:t>
            </a:r>
            <a:r>
              <a:rPr lang="nb-NO" sz="4000" dirty="0" err="1"/>
              <a:t>behave</a:t>
            </a:r>
            <a:br>
              <a:rPr lang="nb-NO" sz="4000" dirty="0"/>
            </a:br>
            <a:r>
              <a:rPr lang="nb-NO" sz="4000" dirty="0"/>
              <a:t>like a </a:t>
            </a:r>
            <a:r>
              <a:rPr lang="nb-NO" sz="4000" dirty="0" err="1"/>
              <a:t>stretched</a:t>
            </a:r>
            <a:r>
              <a:rPr lang="nb-NO" sz="4000" dirty="0"/>
              <a:t> </a:t>
            </a:r>
            <a:r>
              <a:rPr lang="nb-NO" sz="4000" dirty="0" err="1"/>
              <a:t>membrane</a:t>
            </a:r>
            <a:endParaRPr lang="en-US" sz="4000" dirty="0"/>
          </a:p>
        </p:txBody>
      </p:sp>
      <p:pic>
        <p:nvPicPr>
          <p:cNvPr id="5" name="Picture 4" descr="A person standing over a person lying on a trampoline&#10;&#10;Description automatically generated with medium confidence">
            <a:extLst>
              <a:ext uri="{FF2B5EF4-FFF2-40B4-BE49-F238E27FC236}">
                <a16:creationId xmlns:a16="http://schemas.microsoft.com/office/drawing/2014/main" id="{9D62599C-E560-E84F-9E64-135BC435EC6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65057" y="1917000"/>
            <a:ext cx="3890179" cy="3924214"/>
          </a:xfrm>
          <a:prstGeom prst="rect">
            <a:avLst/>
          </a:prstGeom>
        </p:spPr>
      </p:pic>
      <p:cxnSp>
        <p:nvCxnSpPr>
          <p:cNvPr id="8" name="Straight Arrow Connector 7">
            <a:extLst>
              <a:ext uri="{FF2B5EF4-FFF2-40B4-BE49-F238E27FC236}">
                <a16:creationId xmlns:a16="http://schemas.microsoft.com/office/drawing/2014/main" id="{1ADDC346-AA45-F546-9209-16EF04393894}"/>
              </a:ext>
            </a:extLst>
          </p:cNvPr>
          <p:cNvCxnSpPr/>
          <p:nvPr/>
        </p:nvCxnSpPr>
        <p:spPr>
          <a:xfrm flipH="1">
            <a:off x="884723" y="5397313"/>
            <a:ext cx="1098332"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7733CDF-DF25-364A-A8BB-BBFC4A80CD99}"/>
              </a:ext>
            </a:extLst>
          </p:cNvPr>
          <p:cNvCxnSpPr>
            <a:cxnSpLocks/>
          </p:cNvCxnSpPr>
          <p:nvPr/>
        </p:nvCxnSpPr>
        <p:spPr>
          <a:xfrm>
            <a:off x="2422388" y="5397313"/>
            <a:ext cx="1098332"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E5349D5-140E-2547-A32A-7C58020E4D82}"/>
              </a:ext>
            </a:extLst>
          </p:cNvPr>
          <p:cNvSpPr txBox="1"/>
          <p:nvPr/>
        </p:nvSpPr>
        <p:spPr>
          <a:xfrm>
            <a:off x="1836611" y="5456715"/>
            <a:ext cx="944218" cy="353991"/>
          </a:xfrm>
          <a:prstGeom prst="rect">
            <a:avLst/>
          </a:prstGeom>
          <a:noFill/>
        </p:spPr>
        <p:txBody>
          <a:bodyPr wrap="none" rtlCol="0">
            <a:spAutoFit/>
          </a:bodyPr>
          <a:lstStyle/>
          <a:p>
            <a:r>
              <a:rPr lang="en-US" dirty="0">
                <a:solidFill>
                  <a:srgbClr val="FF0000"/>
                </a:solidFill>
                <a:highlight>
                  <a:srgbClr val="FFFF00"/>
                </a:highlight>
              </a:rPr>
              <a:t>tension</a:t>
            </a:r>
          </a:p>
        </p:txBody>
      </p:sp>
      <p:pic>
        <p:nvPicPr>
          <p:cNvPr id="14" name="Picture 13" descr="A picture containing diagram&#10;&#10;Description automatically generated">
            <a:extLst>
              <a:ext uri="{FF2B5EF4-FFF2-40B4-BE49-F238E27FC236}">
                <a16:creationId xmlns:a16="http://schemas.microsoft.com/office/drawing/2014/main" id="{2449C4DC-E7F0-AC4F-AB0A-CEBF5CBFF3DD}"/>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744466" y="3258006"/>
            <a:ext cx="3784600" cy="2552700"/>
          </a:xfrm>
          <a:prstGeom prst="rect">
            <a:avLst/>
          </a:prstGeom>
        </p:spPr>
      </p:pic>
      <p:sp>
        <p:nvSpPr>
          <p:cNvPr id="15" name="TextBox 14">
            <a:extLst>
              <a:ext uri="{FF2B5EF4-FFF2-40B4-BE49-F238E27FC236}">
                <a16:creationId xmlns:a16="http://schemas.microsoft.com/office/drawing/2014/main" id="{A917E498-D662-9E4D-8441-A1081CA44EE1}"/>
              </a:ext>
            </a:extLst>
          </p:cNvPr>
          <p:cNvSpPr txBox="1"/>
          <p:nvPr/>
        </p:nvSpPr>
        <p:spPr>
          <a:xfrm>
            <a:off x="7590067" y="3203668"/>
            <a:ext cx="1723549" cy="369332"/>
          </a:xfrm>
          <a:prstGeom prst="rect">
            <a:avLst/>
          </a:prstGeom>
          <a:noFill/>
        </p:spPr>
        <p:txBody>
          <a:bodyPr wrap="none" rtlCol="0">
            <a:spAutoFit/>
          </a:bodyPr>
          <a:lstStyle/>
          <a:p>
            <a:r>
              <a:rPr lang="en-US" dirty="0"/>
              <a:t>Cohesive force</a:t>
            </a:r>
          </a:p>
        </p:txBody>
      </p:sp>
      <p:cxnSp>
        <p:nvCxnSpPr>
          <p:cNvPr id="16" name="Straight Arrow Connector 15">
            <a:extLst>
              <a:ext uri="{FF2B5EF4-FFF2-40B4-BE49-F238E27FC236}">
                <a16:creationId xmlns:a16="http://schemas.microsoft.com/office/drawing/2014/main" id="{1A902D9A-F87B-EE40-9F30-2AA0FBE8B4FD}"/>
              </a:ext>
            </a:extLst>
          </p:cNvPr>
          <p:cNvCxnSpPr>
            <a:cxnSpLocks/>
          </p:cNvCxnSpPr>
          <p:nvPr/>
        </p:nvCxnSpPr>
        <p:spPr>
          <a:xfrm flipH="1">
            <a:off x="7447432" y="3573000"/>
            <a:ext cx="664568"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444FA4F-15B6-5B4F-8260-0BDEC879D55B}"/>
              </a:ext>
            </a:extLst>
          </p:cNvPr>
          <p:cNvCxnSpPr>
            <a:cxnSpLocks/>
          </p:cNvCxnSpPr>
          <p:nvPr/>
        </p:nvCxnSpPr>
        <p:spPr>
          <a:xfrm>
            <a:off x="8256000" y="3573000"/>
            <a:ext cx="6480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FC6CAB-2B8F-2C4A-943D-F75EB8B3857A}"/>
              </a:ext>
            </a:extLst>
          </p:cNvPr>
          <p:cNvSpPr txBox="1"/>
          <p:nvPr/>
        </p:nvSpPr>
        <p:spPr>
          <a:xfrm>
            <a:off x="5684595" y="5891273"/>
            <a:ext cx="5379999" cy="584775"/>
          </a:xfrm>
          <a:prstGeom prst="rect">
            <a:avLst/>
          </a:prstGeom>
          <a:noFill/>
        </p:spPr>
        <p:txBody>
          <a:bodyPr wrap="none" rtlCol="0">
            <a:spAutoFit/>
          </a:bodyPr>
          <a:lstStyle/>
          <a:p>
            <a:r>
              <a:rPr lang="en-US" sz="1600" dirty="0"/>
              <a:t>Cohesive force = attraction force between like molecules </a:t>
            </a:r>
          </a:p>
          <a:p>
            <a:r>
              <a:rPr lang="en-US" sz="1600" dirty="0"/>
              <a:t>(</a:t>
            </a:r>
            <a:r>
              <a:rPr lang="en-US" sz="1600" dirty="0" err="1"/>
              <a:t>tiltrekningskraft</a:t>
            </a:r>
            <a:r>
              <a:rPr lang="en-US" sz="1600" dirty="0"/>
              <a:t> </a:t>
            </a:r>
            <a:r>
              <a:rPr lang="en-US" sz="1600" dirty="0" err="1"/>
              <a:t>mellom</a:t>
            </a:r>
            <a:r>
              <a:rPr lang="en-US" sz="1600" dirty="0"/>
              <a:t> like </a:t>
            </a:r>
            <a:r>
              <a:rPr lang="en-US" sz="1600" dirty="0" err="1"/>
              <a:t>molekyler</a:t>
            </a:r>
            <a:r>
              <a:rPr lang="en-US" sz="1600" dirty="0"/>
              <a:t>)</a:t>
            </a:r>
          </a:p>
        </p:txBody>
      </p:sp>
      <p:sp>
        <p:nvSpPr>
          <p:cNvPr id="22" name="Subtitle 6">
            <a:extLst>
              <a:ext uri="{FF2B5EF4-FFF2-40B4-BE49-F238E27FC236}">
                <a16:creationId xmlns:a16="http://schemas.microsoft.com/office/drawing/2014/main" id="{4FF831A3-BBCE-9E4B-A479-C4EB068CFCE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7"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sp>
        <p:nvSpPr>
          <p:cNvPr id="23" name="Subtitle 6">
            <a:extLst>
              <a:ext uri="{FF2B5EF4-FFF2-40B4-BE49-F238E27FC236}">
                <a16:creationId xmlns:a16="http://schemas.microsoft.com/office/drawing/2014/main" id="{44D4694D-099B-794C-A43A-1D7FF8E69FE4}"/>
              </a:ext>
            </a:extLst>
          </p:cNvPr>
          <p:cNvSpPr txBox="1">
            <a:spLocks/>
          </p:cNvSpPr>
          <p:nvPr/>
        </p:nvSpPr>
        <p:spPr>
          <a:xfrm>
            <a:off x="708642" y="5901812"/>
            <a:ext cx="4208459"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Weight of man equals tension</a:t>
            </a:r>
            <a:endParaRPr lang="en-US" sz="1400" dirty="0"/>
          </a:p>
        </p:txBody>
      </p:sp>
    </p:spTree>
    <p:extLst>
      <p:ext uri="{BB962C8B-B14F-4D97-AF65-F5344CB8AC3E}">
        <p14:creationId xmlns:p14="http://schemas.microsoft.com/office/powerpoint/2010/main" val="2033943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rmAutofit/>
          </a:bodyPr>
          <a:lstStyle/>
          <a:p>
            <a:r>
              <a:rPr lang="nb-NO" sz="4000" dirty="0" err="1"/>
              <a:t>Surface</a:t>
            </a:r>
            <a:r>
              <a:rPr lang="nb-NO" sz="4000" dirty="0"/>
              <a:t> </a:t>
            </a:r>
            <a:r>
              <a:rPr lang="nb-NO" sz="4000" dirty="0" err="1"/>
              <a:t>tension</a:t>
            </a:r>
            <a:r>
              <a:rPr lang="nb-NO" sz="4000" dirty="0"/>
              <a:t> is a force </a:t>
            </a:r>
            <a:r>
              <a:rPr lang="nb-NO" sz="4000" dirty="0" err="1"/>
              <a:t>along</a:t>
            </a:r>
            <a:r>
              <a:rPr lang="nb-NO" sz="4000" dirty="0"/>
              <a:t> a fluid </a:t>
            </a:r>
            <a:r>
              <a:rPr lang="nb-NO" sz="4000" dirty="0" err="1"/>
              <a:t>surface</a:t>
            </a:r>
            <a:endParaRPr lang="en-US" sz="40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421E58-32C0-D849-A3C5-CB23AF90BF28}"/>
                  </a:ext>
                </a:extLst>
              </p:cNvPr>
              <p:cNvSpPr txBox="1"/>
              <p:nvPr/>
            </p:nvSpPr>
            <p:spPr>
              <a:xfrm>
                <a:off x="2785500" y="5996105"/>
                <a:ext cx="6463885" cy="630685"/>
              </a:xfrm>
              <a:prstGeom prst="rect">
                <a:avLst/>
              </a:prstGeom>
              <a:noFill/>
            </p:spPr>
            <p:txBody>
              <a:bodyPr wrap="none" rtlCol="0">
                <a:spAutoFit/>
              </a:bodyPr>
              <a:lstStyle/>
              <a:p>
                <a:r>
                  <a:rPr lang="nb-NO" dirty="0" err="1"/>
                  <a:t>surface</a:t>
                </a:r>
                <a:r>
                  <a:rPr lang="nb-NO" dirty="0"/>
                  <a:t> </a:t>
                </a:r>
                <a:r>
                  <a:rPr lang="nb-NO" dirty="0" err="1"/>
                  <a:t>tension</a:t>
                </a:r>
                <a:r>
                  <a:rPr lang="nb-NO" dirty="0"/>
                  <a:t>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dirty="0"/>
                  <a:t> = </a:t>
                </a:r>
                <a14:m>
                  <m:oMath xmlns:m="http://schemas.openxmlformats.org/officeDocument/2006/math">
                    <m:box>
                      <m:boxPr>
                        <m:ctrlPr>
                          <a:rPr lang="en-US" sz="2800" i="1" smtClean="0">
                            <a:latin typeface="Cambria Math" panose="02040503050406030204" pitchFamily="18" charset="0"/>
                          </a:rPr>
                        </m:ctrlPr>
                      </m:boxPr>
                      <m:e>
                        <m:argPr>
                          <m:argSz m:val="-1"/>
                        </m:argPr>
                        <m:f>
                          <m:fPr>
                            <m:ctrlPr>
                              <a:rPr lang="en-US" sz="2800" i="1" smtClean="0">
                                <a:latin typeface="Cambria Math" panose="02040503050406030204" pitchFamily="18" charset="0"/>
                              </a:rPr>
                            </m:ctrlPr>
                          </m:fPr>
                          <m:num>
                            <m:r>
                              <a:rPr lang="en-US" sz="2800" b="0" i="1" smtClean="0">
                                <a:latin typeface="Cambria Math" panose="02040503050406030204" pitchFamily="18" charset="0"/>
                              </a:rPr>
                              <m:t>𝑓𝑜𝑟𝑐𝑒</m:t>
                            </m:r>
                            <m:r>
                              <a:rPr lang="en-US" sz="2800" b="0" i="1" smtClean="0">
                                <a:latin typeface="Cambria Math" panose="02040503050406030204" pitchFamily="18" charset="0"/>
                              </a:rPr>
                              <m:t> </m:t>
                            </m:r>
                            <m:r>
                              <a:rPr lang="en-US" sz="2800" b="0" i="1" smtClean="0">
                                <a:latin typeface="Cambria Math" panose="02040503050406030204" pitchFamily="18" charset="0"/>
                              </a:rPr>
                              <m:t>𝑎𝑙𝑜𝑛𝑔</m:t>
                            </m:r>
                            <m:r>
                              <a:rPr lang="en-US" sz="2800" b="0" i="1" smtClean="0">
                                <a:latin typeface="Cambria Math" panose="02040503050406030204" pitchFamily="18" charset="0"/>
                              </a:rPr>
                              <m:t> </m:t>
                            </m:r>
                            <m:r>
                              <a:rPr lang="en-US" sz="2800" b="0" i="1" smtClean="0">
                                <a:latin typeface="Cambria Math" panose="02040503050406030204" pitchFamily="18" charset="0"/>
                              </a:rPr>
                              <m:t>𝑎𝑛</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num>
                          <m:den>
                            <m:r>
                              <a:rPr lang="en-US" sz="2800" b="0" i="1" smtClean="0">
                                <a:latin typeface="Cambria Math" panose="02040503050406030204" pitchFamily="18" charset="0"/>
                              </a:rPr>
                              <m:t>𝑙𝑒𝑛𝑔𝑡h</m:t>
                            </m:r>
                            <m:r>
                              <a:rPr lang="en-US" sz="2800" b="0" i="1" smtClean="0">
                                <a:latin typeface="Cambria Math" panose="02040503050406030204" pitchFamily="18" charset="0"/>
                              </a:rPr>
                              <m:t> </m:t>
                            </m:r>
                            <m:r>
                              <a:rPr lang="en-US" sz="2800" b="0" i="1" smtClean="0">
                                <a:latin typeface="Cambria Math" panose="02040503050406030204" pitchFamily="18" charset="0"/>
                              </a:rPr>
                              <m:t>𝑜𝑓</m:t>
                            </m:r>
                            <m:r>
                              <a:rPr lang="en-US" sz="2800" b="0" i="1" smtClean="0">
                                <a:latin typeface="Cambria Math" panose="02040503050406030204" pitchFamily="18" charset="0"/>
                              </a:rPr>
                              <m:t> </m:t>
                            </m:r>
                            <m:r>
                              <a:rPr lang="en-US" sz="2800" b="0" i="1" smtClean="0">
                                <a:latin typeface="Cambria Math" panose="02040503050406030204" pitchFamily="18" charset="0"/>
                              </a:rPr>
                              <m:t>𝑡h𝑒</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𝑚</m:t>
                            </m:r>
                            <m:r>
                              <a:rPr lang="en-US" sz="2800" b="0" i="1" smtClean="0">
                                <a:latin typeface="Cambria Math" panose="02040503050406030204" pitchFamily="18" charset="0"/>
                              </a:rPr>
                              <m:t>)</m:t>
                            </m:r>
                          </m:den>
                        </m:f>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r>
                          <a:rPr lang="en-US" sz="2800" b="0" i="1" smtClean="0">
                            <a:latin typeface="Cambria Math" panose="02040503050406030204" pitchFamily="18" charset="0"/>
                          </a:rPr>
                          <m:t>𝑚</m:t>
                        </m:r>
                        <m:r>
                          <a:rPr lang="en-US" sz="2800" b="0" i="1" smtClean="0">
                            <a:latin typeface="Cambria Math" panose="02040503050406030204" pitchFamily="18" charset="0"/>
                          </a:rPr>
                          <m:t>]</m:t>
                        </m:r>
                      </m:e>
                    </m:box>
                  </m:oMath>
                </a14:m>
                <a:endParaRPr lang="en-US" dirty="0"/>
              </a:p>
            </p:txBody>
          </p:sp>
        </mc:Choice>
        <mc:Fallback xmlns="">
          <p:sp>
            <p:nvSpPr>
              <p:cNvPr id="3" name="TextBox 2">
                <a:extLst>
                  <a:ext uri="{FF2B5EF4-FFF2-40B4-BE49-F238E27FC236}">
                    <a16:creationId xmlns:a16="http://schemas.microsoft.com/office/drawing/2014/main" id="{87421E58-32C0-D849-A3C5-CB23AF90BF28}"/>
                  </a:ext>
                </a:extLst>
              </p:cNvPr>
              <p:cNvSpPr txBox="1">
                <a:spLocks noRot="1" noChangeAspect="1" noMove="1" noResize="1" noEditPoints="1" noAdjustHandles="1" noChangeArrowheads="1" noChangeShapeType="1" noTextEdit="1"/>
              </p:cNvSpPr>
              <p:nvPr/>
            </p:nvSpPr>
            <p:spPr>
              <a:xfrm>
                <a:off x="2785500" y="5996105"/>
                <a:ext cx="6463885" cy="630685"/>
              </a:xfrm>
              <a:prstGeom prst="rect">
                <a:avLst/>
              </a:prstGeom>
              <a:blipFill>
                <a:blip r:embed="rId3"/>
                <a:stretch>
                  <a:fillRect l="-784" b="-1000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6A84C858-4246-4E46-9EDC-0F860205704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96000" y="2367685"/>
            <a:ext cx="4005346" cy="3481727"/>
          </a:xfrm>
          <a:prstGeom prst="rect">
            <a:avLst/>
          </a:prstGeom>
        </p:spPr>
      </p:pic>
      <p:sp>
        <p:nvSpPr>
          <p:cNvPr id="14" name="Subtitle 6">
            <a:extLst>
              <a:ext uri="{FF2B5EF4-FFF2-40B4-BE49-F238E27FC236}">
                <a16:creationId xmlns:a16="http://schemas.microsoft.com/office/drawing/2014/main" id="{F8A91D69-7CE7-EF49-9233-4FA4D85021B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6"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pic>
        <p:nvPicPr>
          <p:cNvPr id="23" name="Picture 22" descr="A picture containing diagram&#10;&#10;Description automatically generated">
            <a:extLst>
              <a:ext uri="{FF2B5EF4-FFF2-40B4-BE49-F238E27FC236}">
                <a16:creationId xmlns:a16="http://schemas.microsoft.com/office/drawing/2014/main" id="{07593AB4-28C5-6B45-976E-3F9D026BF6A5}"/>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5744466" y="3258006"/>
            <a:ext cx="3784600" cy="2552700"/>
          </a:xfrm>
          <a:prstGeom prst="rect">
            <a:avLst/>
          </a:prstGeom>
        </p:spPr>
      </p:pic>
    </p:spTree>
    <p:extLst>
      <p:ext uri="{BB962C8B-B14F-4D97-AF65-F5344CB8AC3E}">
        <p14:creationId xmlns:p14="http://schemas.microsoft.com/office/powerpoint/2010/main" val="10660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nb-NO" sz="3600" dirty="0" err="1"/>
              <a:t>Individual</a:t>
            </a:r>
            <a:r>
              <a:rPr lang="nb-NO" sz="3600" dirty="0"/>
              <a:t> </a:t>
            </a:r>
            <a:r>
              <a:rPr lang="nb-NO" sz="3600" dirty="0" err="1"/>
              <a:t>Exercise</a:t>
            </a:r>
            <a:r>
              <a:rPr lang="nb-NO" sz="3600" dirty="0"/>
              <a:t> (5 min): Will it float? </a:t>
            </a:r>
            <a:br>
              <a:rPr lang="nb-NO" sz="3600" dirty="0"/>
            </a:br>
            <a:r>
              <a:rPr lang="nb-NO" sz="3600" dirty="0"/>
              <a:t>Paper </a:t>
            </a:r>
            <a:r>
              <a:rPr lang="nb-NO" sz="3600" dirty="0" err="1"/>
              <a:t>clips</a:t>
            </a:r>
            <a:r>
              <a:rPr lang="nb-NO" sz="3600" dirty="0"/>
              <a:t> </a:t>
            </a:r>
            <a:r>
              <a:rPr lang="nb-NO" sz="3600" dirty="0" err="1"/>
              <a:t>on</a:t>
            </a:r>
            <a:r>
              <a:rPr lang="nb-NO" sz="3600" dirty="0"/>
              <a:t> water</a:t>
            </a:r>
            <a:endParaRPr lang="en-US" sz="36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421E58-32C0-D849-A3C5-CB23AF90BF28}"/>
                  </a:ext>
                </a:extLst>
              </p:cNvPr>
              <p:cNvSpPr txBox="1"/>
              <p:nvPr/>
            </p:nvSpPr>
            <p:spPr>
              <a:xfrm>
                <a:off x="2785500" y="5996105"/>
                <a:ext cx="6463885" cy="630685"/>
              </a:xfrm>
              <a:prstGeom prst="rect">
                <a:avLst/>
              </a:prstGeom>
              <a:noFill/>
            </p:spPr>
            <p:txBody>
              <a:bodyPr wrap="none" rtlCol="0">
                <a:spAutoFit/>
              </a:bodyPr>
              <a:lstStyle/>
              <a:p>
                <a:r>
                  <a:rPr lang="nb-NO" dirty="0" err="1"/>
                  <a:t>surface</a:t>
                </a:r>
                <a:r>
                  <a:rPr lang="nb-NO" dirty="0"/>
                  <a:t> </a:t>
                </a:r>
                <a:r>
                  <a:rPr lang="nb-NO" dirty="0" err="1"/>
                  <a:t>tension</a:t>
                </a:r>
                <a:r>
                  <a:rPr lang="nb-NO" dirty="0"/>
                  <a:t>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dirty="0"/>
                  <a:t> = </a:t>
                </a:r>
                <a14:m>
                  <m:oMath xmlns:m="http://schemas.openxmlformats.org/officeDocument/2006/math">
                    <m:box>
                      <m:boxPr>
                        <m:ctrlPr>
                          <a:rPr lang="en-US" sz="2800" i="1" smtClean="0">
                            <a:latin typeface="Cambria Math" panose="02040503050406030204" pitchFamily="18" charset="0"/>
                          </a:rPr>
                        </m:ctrlPr>
                      </m:boxPr>
                      <m:e>
                        <m:argPr>
                          <m:argSz m:val="-1"/>
                        </m:argPr>
                        <m:f>
                          <m:fPr>
                            <m:ctrlPr>
                              <a:rPr lang="en-US" sz="2800" i="1" smtClean="0">
                                <a:latin typeface="Cambria Math" panose="02040503050406030204" pitchFamily="18" charset="0"/>
                              </a:rPr>
                            </m:ctrlPr>
                          </m:fPr>
                          <m:num>
                            <m:r>
                              <a:rPr lang="en-US" sz="2800" b="0" i="1" smtClean="0">
                                <a:latin typeface="Cambria Math" panose="02040503050406030204" pitchFamily="18" charset="0"/>
                              </a:rPr>
                              <m:t>𝑓𝑜𝑟𝑐𝑒</m:t>
                            </m:r>
                            <m:r>
                              <a:rPr lang="en-US" sz="2800" b="0" i="1" smtClean="0">
                                <a:latin typeface="Cambria Math" panose="02040503050406030204" pitchFamily="18" charset="0"/>
                              </a:rPr>
                              <m:t> </m:t>
                            </m:r>
                            <m:r>
                              <a:rPr lang="en-US" sz="2800" b="0" i="1" smtClean="0">
                                <a:latin typeface="Cambria Math" panose="02040503050406030204" pitchFamily="18" charset="0"/>
                              </a:rPr>
                              <m:t>𝑎𝑙𝑜𝑛𝑔</m:t>
                            </m:r>
                            <m:r>
                              <a:rPr lang="en-US" sz="2800" b="0" i="1" smtClean="0">
                                <a:latin typeface="Cambria Math" panose="02040503050406030204" pitchFamily="18" charset="0"/>
                              </a:rPr>
                              <m:t> </m:t>
                            </m:r>
                            <m:r>
                              <a:rPr lang="en-US" sz="2800" b="0" i="1" smtClean="0">
                                <a:latin typeface="Cambria Math" panose="02040503050406030204" pitchFamily="18" charset="0"/>
                              </a:rPr>
                              <m:t>𝑎𝑛</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num>
                          <m:den>
                            <m:r>
                              <a:rPr lang="en-US" sz="2800" b="0" i="1" smtClean="0">
                                <a:latin typeface="Cambria Math" panose="02040503050406030204" pitchFamily="18" charset="0"/>
                              </a:rPr>
                              <m:t>𝑙𝑒𝑛𝑔𝑡h</m:t>
                            </m:r>
                            <m:r>
                              <a:rPr lang="en-US" sz="2800" b="0" i="1" smtClean="0">
                                <a:latin typeface="Cambria Math" panose="02040503050406030204" pitchFamily="18" charset="0"/>
                              </a:rPr>
                              <m:t> </m:t>
                            </m:r>
                            <m:r>
                              <a:rPr lang="en-US" sz="2800" b="0" i="1" smtClean="0">
                                <a:latin typeface="Cambria Math" panose="02040503050406030204" pitchFamily="18" charset="0"/>
                              </a:rPr>
                              <m:t>𝑜𝑓</m:t>
                            </m:r>
                            <m:r>
                              <a:rPr lang="en-US" sz="2800" b="0" i="1" smtClean="0">
                                <a:latin typeface="Cambria Math" panose="02040503050406030204" pitchFamily="18" charset="0"/>
                              </a:rPr>
                              <m:t> </m:t>
                            </m:r>
                            <m:r>
                              <a:rPr lang="en-US" sz="2800" b="0" i="1" smtClean="0">
                                <a:latin typeface="Cambria Math" panose="02040503050406030204" pitchFamily="18" charset="0"/>
                              </a:rPr>
                              <m:t>𝑡h𝑒</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𝑚</m:t>
                            </m:r>
                            <m:r>
                              <a:rPr lang="en-US" sz="2800" b="0" i="1" smtClean="0">
                                <a:latin typeface="Cambria Math" panose="02040503050406030204" pitchFamily="18" charset="0"/>
                              </a:rPr>
                              <m:t>)</m:t>
                            </m:r>
                          </m:den>
                        </m:f>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r>
                          <a:rPr lang="en-US" sz="2800" b="0" i="1" smtClean="0">
                            <a:latin typeface="Cambria Math" panose="02040503050406030204" pitchFamily="18" charset="0"/>
                          </a:rPr>
                          <m:t>𝑚</m:t>
                        </m:r>
                        <m:r>
                          <a:rPr lang="en-US" sz="2800" b="0" i="1" smtClean="0">
                            <a:latin typeface="Cambria Math" panose="02040503050406030204" pitchFamily="18" charset="0"/>
                          </a:rPr>
                          <m:t>]</m:t>
                        </m:r>
                      </m:e>
                    </m:box>
                  </m:oMath>
                </a14:m>
                <a:endParaRPr lang="en-US" dirty="0"/>
              </a:p>
            </p:txBody>
          </p:sp>
        </mc:Choice>
        <mc:Fallback xmlns="">
          <p:sp>
            <p:nvSpPr>
              <p:cNvPr id="3" name="TextBox 2">
                <a:extLst>
                  <a:ext uri="{FF2B5EF4-FFF2-40B4-BE49-F238E27FC236}">
                    <a16:creationId xmlns:a16="http://schemas.microsoft.com/office/drawing/2014/main" id="{87421E58-32C0-D849-A3C5-CB23AF90BF28}"/>
                  </a:ext>
                </a:extLst>
              </p:cNvPr>
              <p:cNvSpPr txBox="1">
                <a:spLocks noRot="1" noChangeAspect="1" noMove="1" noResize="1" noEditPoints="1" noAdjustHandles="1" noChangeArrowheads="1" noChangeShapeType="1" noTextEdit="1"/>
              </p:cNvSpPr>
              <p:nvPr/>
            </p:nvSpPr>
            <p:spPr>
              <a:xfrm>
                <a:off x="2785500" y="5996105"/>
                <a:ext cx="6463885" cy="630685"/>
              </a:xfrm>
              <a:prstGeom prst="rect">
                <a:avLst/>
              </a:prstGeom>
              <a:blipFill>
                <a:blip r:embed="rId3"/>
                <a:stretch>
                  <a:fillRect l="-784" b="-10000"/>
                </a:stretch>
              </a:blipFill>
            </p:spPr>
            <p:txBody>
              <a:bodyPr/>
              <a:lstStyle/>
              <a:p>
                <a:r>
                  <a:rPr lang="en-US">
                    <a:noFill/>
                  </a:rPr>
                  <a:t> </a:t>
                </a:r>
              </a:p>
            </p:txBody>
          </p:sp>
        </mc:Fallback>
      </mc:AlternateContent>
      <p:sp>
        <p:nvSpPr>
          <p:cNvPr id="14" name="Subtitle 6">
            <a:extLst>
              <a:ext uri="{FF2B5EF4-FFF2-40B4-BE49-F238E27FC236}">
                <a16:creationId xmlns:a16="http://schemas.microsoft.com/office/drawing/2014/main" id="{F8A91D69-7CE7-EF49-9233-4FA4D85021B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pic>
        <p:nvPicPr>
          <p:cNvPr id="10" name="Picture 9" descr="A close-up of a stethoscope on a red surface&#10;&#10;Description automatically generated with low confidence">
            <a:extLst>
              <a:ext uri="{FF2B5EF4-FFF2-40B4-BE49-F238E27FC236}">
                <a16:creationId xmlns:a16="http://schemas.microsoft.com/office/drawing/2014/main" id="{0C3DB5B0-B3B1-AD4C-B615-C89CB6F45C3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86142" y="1949895"/>
            <a:ext cx="5060275" cy="317110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F1731FF-46F0-A04F-A4D6-761B683FB02A}"/>
                  </a:ext>
                </a:extLst>
              </p:cNvPr>
              <p:cNvSpPr txBox="1"/>
              <p:nvPr/>
            </p:nvSpPr>
            <p:spPr>
              <a:xfrm>
                <a:off x="6816000" y="2205000"/>
                <a:ext cx="4724370" cy="2585323"/>
              </a:xfrm>
              <a:prstGeom prst="rect">
                <a:avLst/>
              </a:prstGeom>
              <a:noFill/>
            </p:spPr>
            <p:txBody>
              <a:bodyPr wrap="none" rtlCol="0">
                <a:spAutoFit/>
              </a:bodyPr>
              <a:lstStyle/>
              <a:p>
                <a:r>
                  <a:rPr lang="en-US" dirty="0"/>
                  <a:t>Small clips: m</a:t>
                </a:r>
                <a:r>
                  <a:rPr lang="en-US" baseline="-25000" dirty="0"/>
                  <a:t>A</a:t>
                </a:r>
                <a:r>
                  <a:rPr lang="en-US" dirty="0"/>
                  <a:t>=0.23 grams, </a:t>
                </a:r>
                <a:r>
                  <a:rPr lang="en-US" dirty="0" err="1"/>
                  <a:t>w</a:t>
                </a:r>
                <a:r>
                  <a:rPr lang="en-US" baseline="-25000" dirty="0" err="1"/>
                  <a:t>A</a:t>
                </a:r>
                <a:r>
                  <a:rPr lang="en-US" dirty="0"/>
                  <a:t>=9 cm long</a:t>
                </a:r>
              </a:p>
              <a:p>
                <a:r>
                  <a:rPr lang="en-US" dirty="0"/>
                  <a:t>Large clips: </a:t>
                </a:r>
                <a:r>
                  <a:rPr lang="en-US" dirty="0" err="1"/>
                  <a:t>m</a:t>
                </a:r>
                <a:r>
                  <a:rPr lang="en-US" baseline="-25000" dirty="0" err="1"/>
                  <a:t>B</a:t>
                </a:r>
                <a:r>
                  <a:rPr lang="en-US" dirty="0"/>
                  <a:t>=1.10 grams, </a:t>
                </a:r>
                <a:r>
                  <a:rPr lang="en-US" dirty="0" err="1"/>
                  <a:t>w</a:t>
                </a:r>
                <a:r>
                  <a:rPr lang="en-US" baseline="-25000" dirty="0" err="1"/>
                  <a:t>B</a:t>
                </a:r>
                <a:r>
                  <a:rPr lang="en-US" dirty="0"/>
                  <a:t>=16 cm long</a:t>
                </a:r>
              </a:p>
              <a:p>
                <a:endParaRPr lang="en-US" dirty="0"/>
              </a:p>
              <a:p>
                <a14:m>
                  <m:oMath xmlns:m="http://schemas.openxmlformats.org/officeDocument/2006/math">
                    <m:r>
                      <a:rPr lang="en-US" b="0" i="1" dirty="0" smtClean="0">
                        <a:latin typeface="Cambria Math" panose="02040503050406030204" pitchFamily="18" charset="0"/>
                      </a:rPr>
                      <m:t>𝜎</m:t>
                    </m:r>
                    <m:r>
                      <a:rPr lang="en-US" b="0" i="1" dirty="0" smtClean="0">
                        <a:latin typeface="Cambria Math" panose="02040503050406030204" pitchFamily="18" charset="0"/>
                      </a:rPr>
                      <m:t> (</m:t>
                    </m:r>
                  </m:oMath>
                </a14:m>
                <a:r>
                  <a:rPr lang="en-US" dirty="0"/>
                  <a:t>water-air): 73 </a:t>
                </a:r>
                <a:r>
                  <a:rPr lang="en-US" dirty="0" err="1"/>
                  <a:t>mN</a:t>
                </a:r>
                <a:r>
                  <a:rPr lang="en-US" dirty="0"/>
                  <a:t>/m</a:t>
                </a:r>
              </a:p>
              <a:p>
                <a:r>
                  <a:rPr lang="en-US" dirty="0"/>
                  <a:t>Gravity : g=9.8 m/s</a:t>
                </a:r>
                <a:r>
                  <a:rPr lang="en-US" baseline="30000" dirty="0"/>
                  <a:t>2</a:t>
                </a:r>
              </a:p>
              <a:p>
                <a:endParaRPr lang="en-US" dirty="0"/>
              </a:p>
              <a:p>
                <a:r>
                  <a:rPr lang="en-US" dirty="0"/>
                  <a:t>Calculate A: Will the small clip float?</a:t>
                </a:r>
              </a:p>
              <a:p>
                <a:r>
                  <a:rPr lang="en-US" dirty="0"/>
                  <a:t>Calculate B: Will the large clip float?</a:t>
                </a:r>
              </a:p>
              <a:p>
                <a:endParaRPr lang="en-US" dirty="0"/>
              </a:p>
            </p:txBody>
          </p:sp>
        </mc:Choice>
        <mc:Fallback xmlns="">
          <p:sp>
            <p:nvSpPr>
              <p:cNvPr id="4" name="TextBox 3">
                <a:extLst>
                  <a:ext uri="{FF2B5EF4-FFF2-40B4-BE49-F238E27FC236}">
                    <a16:creationId xmlns:a16="http://schemas.microsoft.com/office/drawing/2014/main" id="{2F1731FF-46F0-A04F-A4D6-761B683FB02A}"/>
                  </a:ext>
                </a:extLst>
              </p:cNvPr>
              <p:cNvSpPr txBox="1">
                <a:spLocks noRot="1" noChangeAspect="1" noMove="1" noResize="1" noEditPoints="1" noAdjustHandles="1" noChangeArrowheads="1" noChangeShapeType="1" noTextEdit="1"/>
              </p:cNvSpPr>
              <p:nvPr/>
            </p:nvSpPr>
            <p:spPr>
              <a:xfrm>
                <a:off x="6816000" y="2205000"/>
                <a:ext cx="4724370" cy="2585323"/>
              </a:xfrm>
              <a:prstGeom prst="rect">
                <a:avLst/>
              </a:prstGeom>
              <a:blipFill>
                <a:blip r:embed="rId7"/>
                <a:stretch>
                  <a:fillRect l="-1072" t="-976"/>
                </a:stretch>
              </a:blipFill>
            </p:spPr>
            <p:txBody>
              <a:bodyPr/>
              <a:lstStyle/>
              <a:p>
                <a:r>
                  <a:rPr lang="en-US">
                    <a:noFill/>
                  </a:rPr>
                  <a:t> </a:t>
                </a:r>
              </a:p>
            </p:txBody>
          </p:sp>
        </mc:Fallback>
      </mc:AlternateContent>
    </p:spTree>
    <p:extLst>
      <p:ext uri="{BB962C8B-B14F-4D97-AF65-F5344CB8AC3E}">
        <p14:creationId xmlns:p14="http://schemas.microsoft.com/office/powerpoint/2010/main" val="2025179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nb-NO" sz="3600" dirty="0" err="1"/>
              <a:t>Discuss</a:t>
            </a:r>
            <a:r>
              <a:rPr lang="nb-NO" sz="3600" dirty="0"/>
              <a:t> </a:t>
            </a:r>
            <a:r>
              <a:rPr lang="nb-NO" sz="3600" dirty="0" err="1"/>
              <a:t>with</a:t>
            </a:r>
            <a:r>
              <a:rPr lang="nb-NO" sz="3600" dirty="0"/>
              <a:t> partner (2 min): Will it float? </a:t>
            </a:r>
            <a:br>
              <a:rPr lang="nb-NO" sz="3600" dirty="0"/>
            </a:br>
            <a:r>
              <a:rPr lang="nb-NO" sz="3600" dirty="0"/>
              <a:t>Paper </a:t>
            </a:r>
            <a:r>
              <a:rPr lang="nb-NO" sz="3600" dirty="0" err="1"/>
              <a:t>clips</a:t>
            </a:r>
            <a:r>
              <a:rPr lang="nb-NO" sz="3600" dirty="0"/>
              <a:t> </a:t>
            </a:r>
            <a:r>
              <a:rPr lang="nb-NO" sz="3600" dirty="0" err="1"/>
              <a:t>on</a:t>
            </a:r>
            <a:r>
              <a:rPr lang="nb-NO" sz="3600" dirty="0"/>
              <a:t> water</a:t>
            </a:r>
            <a:endParaRPr lang="en-US" sz="36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421E58-32C0-D849-A3C5-CB23AF90BF28}"/>
                  </a:ext>
                </a:extLst>
              </p:cNvPr>
              <p:cNvSpPr txBox="1"/>
              <p:nvPr/>
            </p:nvSpPr>
            <p:spPr>
              <a:xfrm>
                <a:off x="2785500" y="5996105"/>
                <a:ext cx="6463885" cy="630685"/>
              </a:xfrm>
              <a:prstGeom prst="rect">
                <a:avLst/>
              </a:prstGeom>
              <a:noFill/>
            </p:spPr>
            <p:txBody>
              <a:bodyPr wrap="none" rtlCol="0">
                <a:spAutoFit/>
              </a:bodyPr>
              <a:lstStyle/>
              <a:p>
                <a:r>
                  <a:rPr lang="nb-NO" dirty="0" err="1"/>
                  <a:t>surface</a:t>
                </a:r>
                <a:r>
                  <a:rPr lang="nb-NO" dirty="0"/>
                  <a:t> </a:t>
                </a:r>
                <a:r>
                  <a:rPr lang="nb-NO" dirty="0" err="1"/>
                  <a:t>tension</a:t>
                </a:r>
                <a:r>
                  <a:rPr lang="nb-NO" dirty="0"/>
                  <a:t>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dirty="0"/>
                  <a:t> = </a:t>
                </a:r>
                <a14:m>
                  <m:oMath xmlns:m="http://schemas.openxmlformats.org/officeDocument/2006/math">
                    <m:box>
                      <m:boxPr>
                        <m:ctrlPr>
                          <a:rPr lang="en-US" sz="2800" i="1" smtClean="0">
                            <a:latin typeface="Cambria Math" panose="02040503050406030204" pitchFamily="18" charset="0"/>
                          </a:rPr>
                        </m:ctrlPr>
                      </m:boxPr>
                      <m:e>
                        <m:argPr>
                          <m:argSz m:val="-1"/>
                        </m:argPr>
                        <m:f>
                          <m:fPr>
                            <m:ctrlPr>
                              <a:rPr lang="en-US" sz="2800" i="1" smtClean="0">
                                <a:latin typeface="Cambria Math" panose="02040503050406030204" pitchFamily="18" charset="0"/>
                              </a:rPr>
                            </m:ctrlPr>
                          </m:fPr>
                          <m:num>
                            <m:r>
                              <a:rPr lang="en-US" sz="2800" b="0" i="1" smtClean="0">
                                <a:latin typeface="Cambria Math" panose="02040503050406030204" pitchFamily="18" charset="0"/>
                              </a:rPr>
                              <m:t>𝑓𝑜𝑟𝑐𝑒</m:t>
                            </m:r>
                            <m:r>
                              <a:rPr lang="en-US" sz="2800" b="0" i="1" smtClean="0">
                                <a:latin typeface="Cambria Math" panose="02040503050406030204" pitchFamily="18" charset="0"/>
                              </a:rPr>
                              <m:t> </m:t>
                            </m:r>
                            <m:r>
                              <a:rPr lang="en-US" sz="2800" b="0" i="1" smtClean="0">
                                <a:latin typeface="Cambria Math" panose="02040503050406030204" pitchFamily="18" charset="0"/>
                              </a:rPr>
                              <m:t>𝑎𝑙𝑜𝑛𝑔</m:t>
                            </m:r>
                            <m:r>
                              <a:rPr lang="en-US" sz="2800" b="0" i="1" smtClean="0">
                                <a:latin typeface="Cambria Math" panose="02040503050406030204" pitchFamily="18" charset="0"/>
                              </a:rPr>
                              <m:t> </m:t>
                            </m:r>
                            <m:r>
                              <a:rPr lang="en-US" sz="2800" b="0" i="1" smtClean="0">
                                <a:latin typeface="Cambria Math" panose="02040503050406030204" pitchFamily="18" charset="0"/>
                              </a:rPr>
                              <m:t>𝑎𝑛</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num>
                          <m:den>
                            <m:r>
                              <a:rPr lang="en-US" sz="2800" b="0" i="1" smtClean="0">
                                <a:latin typeface="Cambria Math" panose="02040503050406030204" pitchFamily="18" charset="0"/>
                              </a:rPr>
                              <m:t>𝑙𝑒𝑛𝑔𝑡h</m:t>
                            </m:r>
                            <m:r>
                              <a:rPr lang="en-US" sz="2800" b="0" i="1" smtClean="0">
                                <a:latin typeface="Cambria Math" panose="02040503050406030204" pitchFamily="18" charset="0"/>
                              </a:rPr>
                              <m:t> </m:t>
                            </m:r>
                            <m:r>
                              <a:rPr lang="en-US" sz="2800" b="0" i="1" smtClean="0">
                                <a:latin typeface="Cambria Math" panose="02040503050406030204" pitchFamily="18" charset="0"/>
                              </a:rPr>
                              <m:t>𝑜𝑓</m:t>
                            </m:r>
                            <m:r>
                              <a:rPr lang="en-US" sz="2800" b="0" i="1" smtClean="0">
                                <a:latin typeface="Cambria Math" panose="02040503050406030204" pitchFamily="18" charset="0"/>
                              </a:rPr>
                              <m:t> </m:t>
                            </m:r>
                            <m:r>
                              <a:rPr lang="en-US" sz="2800" b="0" i="1" smtClean="0">
                                <a:latin typeface="Cambria Math" panose="02040503050406030204" pitchFamily="18" charset="0"/>
                              </a:rPr>
                              <m:t>𝑡h𝑒</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𝑚</m:t>
                            </m:r>
                            <m:r>
                              <a:rPr lang="en-US" sz="2800" b="0" i="1" smtClean="0">
                                <a:latin typeface="Cambria Math" panose="02040503050406030204" pitchFamily="18" charset="0"/>
                              </a:rPr>
                              <m:t>)</m:t>
                            </m:r>
                          </m:den>
                        </m:f>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r>
                          <a:rPr lang="en-US" sz="2800" b="0" i="1" smtClean="0">
                            <a:latin typeface="Cambria Math" panose="02040503050406030204" pitchFamily="18" charset="0"/>
                          </a:rPr>
                          <m:t>𝑚</m:t>
                        </m:r>
                        <m:r>
                          <a:rPr lang="en-US" sz="2800" b="0" i="1" smtClean="0">
                            <a:latin typeface="Cambria Math" panose="02040503050406030204" pitchFamily="18" charset="0"/>
                          </a:rPr>
                          <m:t>]</m:t>
                        </m:r>
                      </m:e>
                    </m:box>
                  </m:oMath>
                </a14:m>
                <a:endParaRPr lang="en-US" dirty="0"/>
              </a:p>
            </p:txBody>
          </p:sp>
        </mc:Choice>
        <mc:Fallback xmlns="">
          <p:sp>
            <p:nvSpPr>
              <p:cNvPr id="3" name="TextBox 2">
                <a:extLst>
                  <a:ext uri="{FF2B5EF4-FFF2-40B4-BE49-F238E27FC236}">
                    <a16:creationId xmlns:a16="http://schemas.microsoft.com/office/drawing/2014/main" id="{87421E58-32C0-D849-A3C5-CB23AF90BF28}"/>
                  </a:ext>
                </a:extLst>
              </p:cNvPr>
              <p:cNvSpPr txBox="1">
                <a:spLocks noRot="1" noChangeAspect="1" noMove="1" noResize="1" noEditPoints="1" noAdjustHandles="1" noChangeArrowheads="1" noChangeShapeType="1" noTextEdit="1"/>
              </p:cNvSpPr>
              <p:nvPr/>
            </p:nvSpPr>
            <p:spPr>
              <a:xfrm>
                <a:off x="2785500" y="5996105"/>
                <a:ext cx="6463885" cy="630685"/>
              </a:xfrm>
              <a:prstGeom prst="rect">
                <a:avLst/>
              </a:prstGeom>
              <a:blipFill>
                <a:blip r:embed="rId3"/>
                <a:stretch>
                  <a:fillRect l="-784" b="-10000"/>
                </a:stretch>
              </a:blipFill>
            </p:spPr>
            <p:txBody>
              <a:bodyPr/>
              <a:lstStyle/>
              <a:p>
                <a:r>
                  <a:rPr lang="en-US">
                    <a:noFill/>
                  </a:rPr>
                  <a:t> </a:t>
                </a:r>
              </a:p>
            </p:txBody>
          </p:sp>
        </mc:Fallback>
      </mc:AlternateContent>
      <p:sp>
        <p:nvSpPr>
          <p:cNvPr id="14" name="Subtitle 6">
            <a:extLst>
              <a:ext uri="{FF2B5EF4-FFF2-40B4-BE49-F238E27FC236}">
                <a16:creationId xmlns:a16="http://schemas.microsoft.com/office/drawing/2014/main" id="{F8A91D69-7CE7-EF49-9233-4FA4D85021B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pic>
        <p:nvPicPr>
          <p:cNvPr id="10" name="Picture 9" descr="A close-up of a stethoscope on a red surface&#10;&#10;Description automatically generated with low confidence">
            <a:extLst>
              <a:ext uri="{FF2B5EF4-FFF2-40B4-BE49-F238E27FC236}">
                <a16:creationId xmlns:a16="http://schemas.microsoft.com/office/drawing/2014/main" id="{0C3DB5B0-B3B1-AD4C-B615-C89CB6F45C3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86142" y="1949895"/>
            <a:ext cx="5060275" cy="317110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F1731FF-46F0-A04F-A4D6-761B683FB02A}"/>
                  </a:ext>
                </a:extLst>
              </p:cNvPr>
              <p:cNvSpPr txBox="1"/>
              <p:nvPr/>
            </p:nvSpPr>
            <p:spPr>
              <a:xfrm>
                <a:off x="6816000" y="2205000"/>
                <a:ext cx="4634667" cy="2585323"/>
              </a:xfrm>
              <a:prstGeom prst="rect">
                <a:avLst/>
              </a:prstGeom>
              <a:noFill/>
            </p:spPr>
            <p:txBody>
              <a:bodyPr wrap="none" rtlCol="0">
                <a:spAutoFit/>
              </a:bodyPr>
              <a:lstStyle/>
              <a:p>
                <a:r>
                  <a:rPr lang="en-US" dirty="0"/>
                  <a:t>Small clips: m</a:t>
                </a:r>
                <a:r>
                  <a:rPr lang="en-US" baseline="-25000" dirty="0"/>
                  <a:t>A</a:t>
                </a:r>
                <a:r>
                  <a:rPr lang="en-US" dirty="0"/>
                  <a:t>=0.23 grams, </a:t>
                </a:r>
                <a:r>
                  <a:rPr lang="en-US" dirty="0" err="1"/>
                  <a:t>w</a:t>
                </a:r>
                <a:r>
                  <a:rPr lang="en-US" baseline="-25000" dirty="0" err="1"/>
                  <a:t>A</a:t>
                </a:r>
                <a:r>
                  <a:rPr lang="en-US" dirty="0"/>
                  <a:t>=9 cm long</a:t>
                </a:r>
              </a:p>
              <a:p>
                <a:r>
                  <a:rPr lang="en-US" dirty="0"/>
                  <a:t>Large clips: </a:t>
                </a:r>
                <a:r>
                  <a:rPr lang="en-US" dirty="0" err="1"/>
                  <a:t>m</a:t>
                </a:r>
                <a:r>
                  <a:rPr lang="en-US" baseline="-25000" dirty="0" err="1"/>
                  <a:t>B</a:t>
                </a:r>
                <a:r>
                  <a:rPr lang="en-US" dirty="0"/>
                  <a:t>=1.10 grams, </a:t>
                </a:r>
                <a:r>
                  <a:rPr lang="en-US" dirty="0" err="1"/>
                  <a:t>w</a:t>
                </a:r>
                <a:r>
                  <a:rPr lang="en-US" baseline="-25000" dirty="0" err="1"/>
                  <a:t>B</a:t>
                </a:r>
                <a:r>
                  <a:rPr lang="en-US" dirty="0"/>
                  <a:t>=16 cm long</a:t>
                </a:r>
              </a:p>
              <a:p>
                <a:endParaRPr lang="en-US" dirty="0"/>
              </a:p>
              <a:p>
                <a14:m>
                  <m:oMath xmlns:m="http://schemas.openxmlformats.org/officeDocument/2006/math">
                    <m:r>
                      <a:rPr lang="en-US" b="0" i="1" dirty="0" smtClean="0">
                        <a:latin typeface="Cambria Math" panose="02040503050406030204" pitchFamily="18" charset="0"/>
                      </a:rPr>
                      <m:t>𝜎</m:t>
                    </m:r>
                    <m:r>
                      <a:rPr lang="en-US" b="0" i="1" dirty="0" smtClean="0">
                        <a:latin typeface="Cambria Math" panose="02040503050406030204" pitchFamily="18" charset="0"/>
                      </a:rPr>
                      <m:t> (</m:t>
                    </m:r>
                  </m:oMath>
                </a14:m>
                <a:r>
                  <a:rPr lang="en-US" dirty="0"/>
                  <a:t>water-air): 73 </a:t>
                </a:r>
                <a:r>
                  <a:rPr lang="en-US" dirty="0" err="1"/>
                  <a:t>mN</a:t>
                </a:r>
                <a:r>
                  <a:rPr lang="en-US" dirty="0"/>
                  <a:t>/m</a:t>
                </a:r>
              </a:p>
              <a:p>
                <a:r>
                  <a:rPr lang="en-US" dirty="0"/>
                  <a:t>Gravity : 9.8 m/s</a:t>
                </a:r>
                <a:r>
                  <a:rPr lang="en-US" baseline="30000" dirty="0"/>
                  <a:t>2</a:t>
                </a:r>
              </a:p>
              <a:p>
                <a:endParaRPr lang="en-US" dirty="0"/>
              </a:p>
              <a:p>
                <a:r>
                  <a:rPr lang="en-US" dirty="0"/>
                  <a:t>Calculate/predict A: Will the small clip float?</a:t>
                </a:r>
              </a:p>
              <a:p>
                <a:r>
                  <a:rPr lang="en-US" dirty="0"/>
                  <a:t>Calculate/predict B: Will the large clip float?</a:t>
                </a:r>
              </a:p>
              <a:p>
                <a:endParaRPr lang="en-US" dirty="0"/>
              </a:p>
            </p:txBody>
          </p:sp>
        </mc:Choice>
        <mc:Fallback xmlns="">
          <p:sp>
            <p:nvSpPr>
              <p:cNvPr id="4" name="TextBox 3">
                <a:extLst>
                  <a:ext uri="{FF2B5EF4-FFF2-40B4-BE49-F238E27FC236}">
                    <a16:creationId xmlns:a16="http://schemas.microsoft.com/office/drawing/2014/main" id="{2F1731FF-46F0-A04F-A4D6-761B683FB02A}"/>
                  </a:ext>
                </a:extLst>
              </p:cNvPr>
              <p:cNvSpPr txBox="1">
                <a:spLocks noRot="1" noChangeAspect="1" noMove="1" noResize="1" noEditPoints="1" noAdjustHandles="1" noChangeArrowheads="1" noChangeShapeType="1" noTextEdit="1"/>
              </p:cNvSpPr>
              <p:nvPr/>
            </p:nvSpPr>
            <p:spPr>
              <a:xfrm>
                <a:off x="6816000" y="2205000"/>
                <a:ext cx="4634667" cy="2585323"/>
              </a:xfrm>
              <a:prstGeom prst="rect">
                <a:avLst/>
              </a:prstGeom>
              <a:blipFill>
                <a:blip r:embed="rId7"/>
                <a:stretch>
                  <a:fillRect l="-1093" t="-976" r="-1093"/>
                </a:stretch>
              </a:blipFill>
            </p:spPr>
            <p:txBody>
              <a:bodyPr/>
              <a:lstStyle/>
              <a:p>
                <a:r>
                  <a:rPr lang="en-US">
                    <a:noFill/>
                  </a:rPr>
                  <a:t> </a:t>
                </a:r>
              </a:p>
            </p:txBody>
          </p:sp>
        </mc:Fallback>
      </mc:AlternateContent>
    </p:spTree>
    <p:extLst>
      <p:ext uri="{BB962C8B-B14F-4D97-AF65-F5344CB8AC3E}">
        <p14:creationId xmlns:p14="http://schemas.microsoft.com/office/powerpoint/2010/main" val="264934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nb-NO" sz="3600" dirty="0"/>
              <a:t>Poll A: Will </a:t>
            </a:r>
            <a:r>
              <a:rPr lang="nb-NO" sz="3600" dirty="0" err="1"/>
              <a:t>the</a:t>
            </a:r>
            <a:r>
              <a:rPr lang="nb-NO" sz="3600" dirty="0"/>
              <a:t> </a:t>
            </a:r>
            <a:r>
              <a:rPr lang="nb-NO" sz="3600" dirty="0" err="1"/>
              <a:t>small</a:t>
            </a:r>
            <a:r>
              <a:rPr lang="nb-NO" sz="3600" dirty="0"/>
              <a:t> </a:t>
            </a:r>
            <a:r>
              <a:rPr lang="nb-NO" sz="3600" dirty="0" err="1"/>
              <a:t>clip</a:t>
            </a:r>
            <a:r>
              <a:rPr lang="nb-NO" sz="3600" dirty="0"/>
              <a:t> float?</a:t>
            </a:r>
            <a:endParaRPr lang="en-US" sz="36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421E58-32C0-D849-A3C5-CB23AF90BF28}"/>
                  </a:ext>
                </a:extLst>
              </p:cNvPr>
              <p:cNvSpPr txBox="1"/>
              <p:nvPr/>
            </p:nvSpPr>
            <p:spPr>
              <a:xfrm>
                <a:off x="2785500" y="5996105"/>
                <a:ext cx="6463885" cy="630685"/>
              </a:xfrm>
              <a:prstGeom prst="rect">
                <a:avLst/>
              </a:prstGeom>
              <a:noFill/>
            </p:spPr>
            <p:txBody>
              <a:bodyPr wrap="none" rtlCol="0">
                <a:spAutoFit/>
              </a:bodyPr>
              <a:lstStyle/>
              <a:p>
                <a:r>
                  <a:rPr lang="nb-NO" dirty="0" err="1"/>
                  <a:t>surface</a:t>
                </a:r>
                <a:r>
                  <a:rPr lang="nb-NO" dirty="0"/>
                  <a:t> </a:t>
                </a:r>
                <a:r>
                  <a:rPr lang="nb-NO" dirty="0" err="1"/>
                  <a:t>tension</a:t>
                </a:r>
                <a:r>
                  <a:rPr lang="nb-NO" dirty="0"/>
                  <a:t>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dirty="0"/>
                  <a:t> = </a:t>
                </a:r>
                <a14:m>
                  <m:oMath xmlns:m="http://schemas.openxmlformats.org/officeDocument/2006/math">
                    <m:box>
                      <m:boxPr>
                        <m:ctrlPr>
                          <a:rPr lang="en-US" sz="2800" i="1" smtClean="0">
                            <a:latin typeface="Cambria Math" panose="02040503050406030204" pitchFamily="18" charset="0"/>
                          </a:rPr>
                        </m:ctrlPr>
                      </m:boxPr>
                      <m:e>
                        <m:argPr>
                          <m:argSz m:val="-1"/>
                        </m:argPr>
                        <m:f>
                          <m:fPr>
                            <m:ctrlPr>
                              <a:rPr lang="en-US" sz="2800" i="1" smtClean="0">
                                <a:latin typeface="Cambria Math" panose="02040503050406030204" pitchFamily="18" charset="0"/>
                              </a:rPr>
                            </m:ctrlPr>
                          </m:fPr>
                          <m:num>
                            <m:r>
                              <a:rPr lang="en-US" sz="2800" b="0" i="1" smtClean="0">
                                <a:latin typeface="Cambria Math" panose="02040503050406030204" pitchFamily="18" charset="0"/>
                              </a:rPr>
                              <m:t>𝑓𝑜𝑟𝑐𝑒</m:t>
                            </m:r>
                            <m:r>
                              <a:rPr lang="en-US" sz="2800" b="0" i="1" smtClean="0">
                                <a:latin typeface="Cambria Math" panose="02040503050406030204" pitchFamily="18" charset="0"/>
                              </a:rPr>
                              <m:t> </m:t>
                            </m:r>
                            <m:r>
                              <a:rPr lang="en-US" sz="2800" b="0" i="1" smtClean="0">
                                <a:latin typeface="Cambria Math" panose="02040503050406030204" pitchFamily="18" charset="0"/>
                              </a:rPr>
                              <m:t>𝑎𝑙𝑜𝑛𝑔</m:t>
                            </m:r>
                            <m:r>
                              <a:rPr lang="en-US" sz="2800" b="0" i="1" smtClean="0">
                                <a:latin typeface="Cambria Math" panose="02040503050406030204" pitchFamily="18" charset="0"/>
                              </a:rPr>
                              <m:t> </m:t>
                            </m:r>
                            <m:r>
                              <a:rPr lang="en-US" sz="2800" b="0" i="1" smtClean="0">
                                <a:latin typeface="Cambria Math" panose="02040503050406030204" pitchFamily="18" charset="0"/>
                              </a:rPr>
                              <m:t>𝑎𝑛</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num>
                          <m:den>
                            <m:r>
                              <a:rPr lang="en-US" sz="2800" b="0" i="1" smtClean="0">
                                <a:latin typeface="Cambria Math" panose="02040503050406030204" pitchFamily="18" charset="0"/>
                              </a:rPr>
                              <m:t>𝑙𝑒𝑛𝑔𝑡h</m:t>
                            </m:r>
                            <m:r>
                              <a:rPr lang="en-US" sz="2800" b="0" i="1" smtClean="0">
                                <a:latin typeface="Cambria Math" panose="02040503050406030204" pitchFamily="18" charset="0"/>
                              </a:rPr>
                              <m:t> </m:t>
                            </m:r>
                            <m:r>
                              <a:rPr lang="en-US" sz="2800" b="0" i="1" smtClean="0">
                                <a:latin typeface="Cambria Math" panose="02040503050406030204" pitchFamily="18" charset="0"/>
                              </a:rPr>
                              <m:t>𝑜𝑓</m:t>
                            </m:r>
                            <m:r>
                              <a:rPr lang="en-US" sz="2800" b="0" i="1" smtClean="0">
                                <a:latin typeface="Cambria Math" panose="02040503050406030204" pitchFamily="18" charset="0"/>
                              </a:rPr>
                              <m:t> </m:t>
                            </m:r>
                            <m:r>
                              <a:rPr lang="en-US" sz="2800" b="0" i="1" smtClean="0">
                                <a:latin typeface="Cambria Math" panose="02040503050406030204" pitchFamily="18" charset="0"/>
                              </a:rPr>
                              <m:t>𝑡h𝑒</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𝑚</m:t>
                            </m:r>
                            <m:r>
                              <a:rPr lang="en-US" sz="2800" b="0" i="1" smtClean="0">
                                <a:latin typeface="Cambria Math" panose="02040503050406030204" pitchFamily="18" charset="0"/>
                              </a:rPr>
                              <m:t>)</m:t>
                            </m:r>
                          </m:den>
                        </m:f>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r>
                          <a:rPr lang="en-US" sz="2800" b="0" i="1" smtClean="0">
                            <a:latin typeface="Cambria Math" panose="02040503050406030204" pitchFamily="18" charset="0"/>
                          </a:rPr>
                          <m:t>𝑚</m:t>
                        </m:r>
                        <m:r>
                          <a:rPr lang="en-US" sz="2800" b="0" i="1" smtClean="0">
                            <a:latin typeface="Cambria Math" panose="02040503050406030204" pitchFamily="18" charset="0"/>
                          </a:rPr>
                          <m:t>]</m:t>
                        </m:r>
                      </m:e>
                    </m:box>
                  </m:oMath>
                </a14:m>
                <a:endParaRPr lang="en-US" dirty="0"/>
              </a:p>
            </p:txBody>
          </p:sp>
        </mc:Choice>
        <mc:Fallback xmlns="">
          <p:sp>
            <p:nvSpPr>
              <p:cNvPr id="3" name="TextBox 2">
                <a:extLst>
                  <a:ext uri="{FF2B5EF4-FFF2-40B4-BE49-F238E27FC236}">
                    <a16:creationId xmlns:a16="http://schemas.microsoft.com/office/drawing/2014/main" id="{87421E58-32C0-D849-A3C5-CB23AF90BF28}"/>
                  </a:ext>
                </a:extLst>
              </p:cNvPr>
              <p:cNvSpPr txBox="1">
                <a:spLocks noRot="1" noChangeAspect="1" noMove="1" noResize="1" noEditPoints="1" noAdjustHandles="1" noChangeArrowheads="1" noChangeShapeType="1" noTextEdit="1"/>
              </p:cNvSpPr>
              <p:nvPr/>
            </p:nvSpPr>
            <p:spPr>
              <a:xfrm>
                <a:off x="2785500" y="5996105"/>
                <a:ext cx="6463885" cy="630685"/>
              </a:xfrm>
              <a:prstGeom prst="rect">
                <a:avLst/>
              </a:prstGeom>
              <a:blipFill>
                <a:blip r:embed="rId3"/>
                <a:stretch>
                  <a:fillRect l="-784" b="-10000"/>
                </a:stretch>
              </a:blipFill>
            </p:spPr>
            <p:txBody>
              <a:bodyPr/>
              <a:lstStyle/>
              <a:p>
                <a:r>
                  <a:rPr lang="en-US">
                    <a:noFill/>
                  </a:rPr>
                  <a:t> </a:t>
                </a:r>
              </a:p>
            </p:txBody>
          </p:sp>
        </mc:Fallback>
      </mc:AlternateContent>
      <p:sp>
        <p:nvSpPr>
          <p:cNvPr id="14" name="Subtitle 6">
            <a:extLst>
              <a:ext uri="{FF2B5EF4-FFF2-40B4-BE49-F238E27FC236}">
                <a16:creationId xmlns:a16="http://schemas.microsoft.com/office/drawing/2014/main" id="{F8A91D69-7CE7-EF49-9233-4FA4D85021B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pic>
        <p:nvPicPr>
          <p:cNvPr id="10" name="Picture 9" descr="A close-up of a stethoscope on a red surface&#10;&#10;Description automatically generated with low confidence">
            <a:extLst>
              <a:ext uri="{FF2B5EF4-FFF2-40B4-BE49-F238E27FC236}">
                <a16:creationId xmlns:a16="http://schemas.microsoft.com/office/drawing/2014/main" id="{0C3DB5B0-B3B1-AD4C-B615-C89CB6F45C3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86142" y="1949895"/>
            <a:ext cx="5060275" cy="317110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F1731FF-46F0-A04F-A4D6-761B683FB02A}"/>
                  </a:ext>
                </a:extLst>
              </p:cNvPr>
              <p:cNvSpPr txBox="1"/>
              <p:nvPr/>
            </p:nvSpPr>
            <p:spPr>
              <a:xfrm>
                <a:off x="6816000" y="2205000"/>
                <a:ext cx="5288756" cy="2585323"/>
              </a:xfrm>
              <a:prstGeom prst="rect">
                <a:avLst/>
              </a:prstGeom>
              <a:noFill/>
            </p:spPr>
            <p:txBody>
              <a:bodyPr wrap="none" rtlCol="0">
                <a:spAutoFit/>
              </a:bodyPr>
              <a:lstStyle/>
              <a:p>
                <a:r>
                  <a:rPr lang="en-US" dirty="0"/>
                  <a:t>Small clips: m</a:t>
                </a:r>
                <a:r>
                  <a:rPr lang="en-US" baseline="-25000" dirty="0"/>
                  <a:t>A</a:t>
                </a:r>
                <a:r>
                  <a:rPr lang="en-US" dirty="0"/>
                  <a:t>=0.23 grams, </a:t>
                </a:r>
                <a:r>
                  <a:rPr lang="en-US" dirty="0" err="1"/>
                  <a:t>w</a:t>
                </a:r>
                <a:r>
                  <a:rPr lang="en-US" baseline="-25000" dirty="0" err="1"/>
                  <a:t>A</a:t>
                </a:r>
                <a:r>
                  <a:rPr lang="en-US" dirty="0"/>
                  <a:t>=9 cm long</a:t>
                </a:r>
              </a:p>
              <a:p>
                <a:r>
                  <a:rPr lang="en-US" dirty="0"/>
                  <a:t>Large clips: </a:t>
                </a:r>
                <a:r>
                  <a:rPr lang="en-US" dirty="0" err="1"/>
                  <a:t>m</a:t>
                </a:r>
                <a:r>
                  <a:rPr lang="en-US" baseline="-25000" dirty="0" err="1"/>
                  <a:t>B</a:t>
                </a:r>
                <a:r>
                  <a:rPr lang="en-US" dirty="0"/>
                  <a:t>=1.10 grams, </a:t>
                </a:r>
                <a:r>
                  <a:rPr lang="en-US" dirty="0" err="1"/>
                  <a:t>w</a:t>
                </a:r>
                <a:r>
                  <a:rPr lang="en-US" baseline="-25000" dirty="0" err="1"/>
                  <a:t>B</a:t>
                </a:r>
                <a:r>
                  <a:rPr lang="en-US" dirty="0"/>
                  <a:t>=16 cm long</a:t>
                </a:r>
              </a:p>
              <a:p>
                <a:endParaRPr lang="en-US" dirty="0"/>
              </a:p>
              <a:p>
                <a14:m>
                  <m:oMath xmlns:m="http://schemas.openxmlformats.org/officeDocument/2006/math">
                    <m:r>
                      <a:rPr lang="en-US" b="0" i="1" dirty="0" smtClean="0">
                        <a:latin typeface="Cambria Math" panose="02040503050406030204" pitchFamily="18" charset="0"/>
                      </a:rPr>
                      <m:t>𝜎</m:t>
                    </m:r>
                    <m:r>
                      <a:rPr lang="en-US" b="0" i="1" dirty="0" smtClean="0">
                        <a:latin typeface="Cambria Math" panose="02040503050406030204" pitchFamily="18" charset="0"/>
                      </a:rPr>
                      <m:t> (</m:t>
                    </m:r>
                  </m:oMath>
                </a14:m>
                <a:r>
                  <a:rPr lang="en-US" dirty="0"/>
                  <a:t>water-air): 73 </a:t>
                </a:r>
                <a:r>
                  <a:rPr lang="en-US" dirty="0" err="1"/>
                  <a:t>mN</a:t>
                </a:r>
                <a:r>
                  <a:rPr lang="en-US" dirty="0"/>
                  <a:t>/m</a:t>
                </a:r>
              </a:p>
              <a:p>
                <a:r>
                  <a:rPr lang="en-US" dirty="0"/>
                  <a:t>Gravity : g=9.8 m/s</a:t>
                </a:r>
                <a:r>
                  <a:rPr lang="en-US" baseline="30000" dirty="0"/>
                  <a:t>2</a:t>
                </a:r>
              </a:p>
              <a:p>
                <a:endParaRPr lang="en-US" dirty="0"/>
              </a:p>
              <a:p>
                <a:r>
                  <a:rPr lang="en-US" dirty="0"/>
                  <a:t>Calculate A: Will the small clip float? Hypothesis A</a:t>
                </a:r>
              </a:p>
              <a:p>
                <a:r>
                  <a:rPr lang="en-US" dirty="0"/>
                  <a:t>Calculate B: Will the large clip float? Hypothesis B</a:t>
                </a:r>
              </a:p>
              <a:p>
                <a:endParaRPr lang="en-US" dirty="0"/>
              </a:p>
            </p:txBody>
          </p:sp>
        </mc:Choice>
        <mc:Fallback xmlns="">
          <p:sp>
            <p:nvSpPr>
              <p:cNvPr id="4" name="TextBox 3">
                <a:extLst>
                  <a:ext uri="{FF2B5EF4-FFF2-40B4-BE49-F238E27FC236}">
                    <a16:creationId xmlns:a16="http://schemas.microsoft.com/office/drawing/2014/main" id="{2F1731FF-46F0-A04F-A4D6-761B683FB02A}"/>
                  </a:ext>
                </a:extLst>
              </p:cNvPr>
              <p:cNvSpPr txBox="1">
                <a:spLocks noRot="1" noChangeAspect="1" noMove="1" noResize="1" noEditPoints="1" noAdjustHandles="1" noChangeArrowheads="1" noChangeShapeType="1" noTextEdit="1"/>
              </p:cNvSpPr>
              <p:nvPr/>
            </p:nvSpPr>
            <p:spPr>
              <a:xfrm>
                <a:off x="6816000" y="2205000"/>
                <a:ext cx="5288756" cy="2585323"/>
              </a:xfrm>
              <a:prstGeom prst="rect">
                <a:avLst/>
              </a:prstGeom>
              <a:blipFill>
                <a:blip r:embed="rId7"/>
                <a:stretch>
                  <a:fillRect l="-957" t="-976"/>
                </a:stretch>
              </a:blipFill>
            </p:spPr>
            <p:txBody>
              <a:bodyPr/>
              <a:lstStyle/>
              <a:p>
                <a:r>
                  <a:rPr lang="en-US">
                    <a:noFill/>
                  </a:rPr>
                  <a:t> </a:t>
                </a:r>
              </a:p>
            </p:txBody>
          </p:sp>
        </mc:Fallback>
      </mc:AlternateContent>
    </p:spTree>
    <p:extLst>
      <p:ext uri="{BB962C8B-B14F-4D97-AF65-F5344CB8AC3E}">
        <p14:creationId xmlns:p14="http://schemas.microsoft.com/office/powerpoint/2010/main" val="2157947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nb-NO" sz="3600" dirty="0"/>
              <a:t>Poll B: Will </a:t>
            </a:r>
            <a:r>
              <a:rPr lang="nb-NO" sz="3600" dirty="0" err="1"/>
              <a:t>the</a:t>
            </a:r>
            <a:r>
              <a:rPr lang="nb-NO" sz="3600" dirty="0"/>
              <a:t> </a:t>
            </a:r>
            <a:r>
              <a:rPr lang="nb-NO" sz="3600" dirty="0" err="1"/>
              <a:t>large</a:t>
            </a:r>
            <a:r>
              <a:rPr lang="nb-NO" sz="3600" dirty="0"/>
              <a:t> </a:t>
            </a:r>
            <a:r>
              <a:rPr lang="nb-NO" sz="3600" dirty="0" err="1"/>
              <a:t>clip</a:t>
            </a:r>
            <a:r>
              <a:rPr lang="nb-NO" sz="3600" dirty="0"/>
              <a:t> float?</a:t>
            </a:r>
            <a:endParaRPr lang="en-US" sz="36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421E58-32C0-D849-A3C5-CB23AF90BF28}"/>
                  </a:ext>
                </a:extLst>
              </p:cNvPr>
              <p:cNvSpPr txBox="1"/>
              <p:nvPr/>
            </p:nvSpPr>
            <p:spPr>
              <a:xfrm>
                <a:off x="2785500" y="5996105"/>
                <a:ext cx="6463885" cy="630685"/>
              </a:xfrm>
              <a:prstGeom prst="rect">
                <a:avLst/>
              </a:prstGeom>
              <a:noFill/>
            </p:spPr>
            <p:txBody>
              <a:bodyPr wrap="none" rtlCol="0">
                <a:spAutoFit/>
              </a:bodyPr>
              <a:lstStyle/>
              <a:p>
                <a:r>
                  <a:rPr lang="nb-NO" dirty="0" err="1"/>
                  <a:t>surface</a:t>
                </a:r>
                <a:r>
                  <a:rPr lang="nb-NO" dirty="0"/>
                  <a:t> </a:t>
                </a:r>
                <a:r>
                  <a:rPr lang="nb-NO" dirty="0" err="1"/>
                  <a:t>tension</a:t>
                </a:r>
                <a:r>
                  <a:rPr lang="nb-NO" dirty="0"/>
                  <a:t>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dirty="0"/>
                  <a:t> = </a:t>
                </a:r>
                <a14:m>
                  <m:oMath xmlns:m="http://schemas.openxmlformats.org/officeDocument/2006/math">
                    <m:box>
                      <m:boxPr>
                        <m:ctrlPr>
                          <a:rPr lang="en-US" sz="2800" i="1" smtClean="0">
                            <a:latin typeface="Cambria Math" panose="02040503050406030204" pitchFamily="18" charset="0"/>
                          </a:rPr>
                        </m:ctrlPr>
                      </m:boxPr>
                      <m:e>
                        <m:argPr>
                          <m:argSz m:val="-1"/>
                        </m:argPr>
                        <m:f>
                          <m:fPr>
                            <m:ctrlPr>
                              <a:rPr lang="en-US" sz="2800" i="1" smtClean="0">
                                <a:latin typeface="Cambria Math" panose="02040503050406030204" pitchFamily="18" charset="0"/>
                              </a:rPr>
                            </m:ctrlPr>
                          </m:fPr>
                          <m:num>
                            <m:r>
                              <a:rPr lang="en-US" sz="2800" b="0" i="1" smtClean="0">
                                <a:latin typeface="Cambria Math" panose="02040503050406030204" pitchFamily="18" charset="0"/>
                              </a:rPr>
                              <m:t>𝑓𝑜𝑟𝑐𝑒</m:t>
                            </m:r>
                            <m:r>
                              <a:rPr lang="en-US" sz="2800" b="0" i="1" smtClean="0">
                                <a:latin typeface="Cambria Math" panose="02040503050406030204" pitchFamily="18" charset="0"/>
                              </a:rPr>
                              <m:t> </m:t>
                            </m:r>
                            <m:r>
                              <a:rPr lang="en-US" sz="2800" b="0" i="1" smtClean="0">
                                <a:latin typeface="Cambria Math" panose="02040503050406030204" pitchFamily="18" charset="0"/>
                              </a:rPr>
                              <m:t>𝑎𝑙𝑜𝑛𝑔</m:t>
                            </m:r>
                            <m:r>
                              <a:rPr lang="en-US" sz="2800" b="0" i="1" smtClean="0">
                                <a:latin typeface="Cambria Math" panose="02040503050406030204" pitchFamily="18" charset="0"/>
                              </a:rPr>
                              <m:t> </m:t>
                            </m:r>
                            <m:r>
                              <a:rPr lang="en-US" sz="2800" b="0" i="1" smtClean="0">
                                <a:latin typeface="Cambria Math" panose="02040503050406030204" pitchFamily="18" charset="0"/>
                              </a:rPr>
                              <m:t>𝑎𝑛</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num>
                          <m:den>
                            <m:r>
                              <a:rPr lang="en-US" sz="2800" b="0" i="1" smtClean="0">
                                <a:latin typeface="Cambria Math" panose="02040503050406030204" pitchFamily="18" charset="0"/>
                              </a:rPr>
                              <m:t>𝑙𝑒𝑛𝑔𝑡h</m:t>
                            </m:r>
                            <m:r>
                              <a:rPr lang="en-US" sz="2800" b="0" i="1" smtClean="0">
                                <a:latin typeface="Cambria Math" panose="02040503050406030204" pitchFamily="18" charset="0"/>
                              </a:rPr>
                              <m:t> </m:t>
                            </m:r>
                            <m:r>
                              <a:rPr lang="en-US" sz="2800" b="0" i="1" smtClean="0">
                                <a:latin typeface="Cambria Math" panose="02040503050406030204" pitchFamily="18" charset="0"/>
                              </a:rPr>
                              <m:t>𝑜𝑓</m:t>
                            </m:r>
                            <m:r>
                              <a:rPr lang="en-US" sz="2800" b="0" i="1" smtClean="0">
                                <a:latin typeface="Cambria Math" panose="02040503050406030204" pitchFamily="18" charset="0"/>
                              </a:rPr>
                              <m:t> </m:t>
                            </m:r>
                            <m:r>
                              <a:rPr lang="en-US" sz="2800" b="0" i="1" smtClean="0">
                                <a:latin typeface="Cambria Math" panose="02040503050406030204" pitchFamily="18" charset="0"/>
                              </a:rPr>
                              <m:t>𝑡h𝑒</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𝑚</m:t>
                            </m:r>
                            <m:r>
                              <a:rPr lang="en-US" sz="2800" b="0" i="1" smtClean="0">
                                <a:latin typeface="Cambria Math" panose="02040503050406030204" pitchFamily="18" charset="0"/>
                              </a:rPr>
                              <m:t>)</m:t>
                            </m:r>
                          </m:den>
                        </m:f>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r>
                          <a:rPr lang="en-US" sz="2800" b="0" i="1" smtClean="0">
                            <a:latin typeface="Cambria Math" panose="02040503050406030204" pitchFamily="18" charset="0"/>
                          </a:rPr>
                          <m:t>𝑚</m:t>
                        </m:r>
                        <m:r>
                          <a:rPr lang="en-US" sz="2800" b="0" i="1" smtClean="0">
                            <a:latin typeface="Cambria Math" panose="02040503050406030204" pitchFamily="18" charset="0"/>
                          </a:rPr>
                          <m:t>]</m:t>
                        </m:r>
                      </m:e>
                    </m:box>
                  </m:oMath>
                </a14:m>
                <a:endParaRPr lang="en-US" dirty="0"/>
              </a:p>
            </p:txBody>
          </p:sp>
        </mc:Choice>
        <mc:Fallback xmlns="">
          <p:sp>
            <p:nvSpPr>
              <p:cNvPr id="3" name="TextBox 2">
                <a:extLst>
                  <a:ext uri="{FF2B5EF4-FFF2-40B4-BE49-F238E27FC236}">
                    <a16:creationId xmlns:a16="http://schemas.microsoft.com/office/drawing/2014/main" id="{87421E58-32C0-D849-A3C5-CB23AF90BF28}"/>
                  </a:ext>
                </a:extLst>
              </p:cNvPr>
              <p:cNvSpPr txBox="1">
                <a:spLocks noRot="1" noChangeAspect="1" noMove="1" noResize="1" noEditPoints="1" noAdjustHandles="1" noChangeArrowheads="1" noChangeShapeType="1" noTextEdit="1"/>
              </p:cNvSpPr>
              <p:nvPr/>
            </p:nvSpPr>
            <p:spPr>
              <a:xfrm>
                <a:off x="2785500" y="5996105"/>
                <a:ext cx="6463885" cy="630685"/>
              </a:xfrm>
              <a:prstGeom prst="rect">
                <a:avLst/>
              </a:prstGeom>
              <a:blipFill>
                <a:blip r:embed="rId3"/>
                <a:stretch>
                  <a:fillRect l="-784" b="-10000"/>
                </a:stretch>
              </a:blipFill>
            </p:spPr>
            <p:txBody>
              <a:bodyPr/>
              <a:lstStyle/>
              <a:p>
                <a:r>
                  <a:rPr lang="en-US">
                    <a:noFill/>
                  </a:rPr>
                  <a:t> </a:t>
                </a:r>
              </a:p>
            </p:txBody>
          </p:sp>
        </mc:Fallback>
      </mc:AlternateContent>
      <p:sp>
        <p:nvSpPr>
          <p:cNvPr id="14" name="Subtitle 6">
            <a:extLst>
              <a:ext uri="{FF2B5EF4-FFF2-40B4-BE49-F238E27FC236}">
                <a16:creationId xmlns:a16="http://schemas.microsoft.com/office/drawing/2014/main" id="{F8A91D69-7CE7-EF49-9233-4FA4D85021B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pic>
        <p:nvPicPr>
          <p:cNvPr id="10" name="Picture 9" descr="A close-up of a stethoscope on a red surface&#10;&#10;Description automatically generated with low confidence">
            <a:extLst>
              <a:ext uri="{FF2B5EF4-FFF2-40B4-BE49-F238E27FC236}">
                <a16:creationId xmlns:a16="http://schemas.microsoft.com/office/drawing/2014/main" id="{0C3DB5B0-B3B1-AD4C-B615-C89CB6F45C3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86142" y="1949895"/>
            <a:ext cx="5060275" cy="317110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F1731FF-46F0-A04F-A4D6-761B683FB02A}"/>
                  </a:ext>
                </a:extLst>
              </p:cNvPr>
              <p:cNvSpPr txBox="1"/>
              <p:nvPr/>
            </p:nvSpPr>
            <p:spPr>
              <a:xfrm>
                <a:off x="6816000" y="2205000"/>
                <a:ext cx="4634667" cy="2585323"/>
              </a:xfrm>
              <a:prstGeom prst="rect">
                <a:avLst/>
              </a:prstGeom>
              <a:noFill/>
            </p:spPr>
            <p:txBody>
              <a:bodyPr wrap="none" rtlCol="0">
                <a:spAutoFit/>
              </a:bodyPr>
              <a:lstStyle/>
              <a:p>
                <a:r>
                  <a:rPr lang="en-US" dirty="0"/>
                  <a:t>Small clips: m</a:t>
                </a:r>
                <a:r>
                  <a:rPr lang="en-US" baseline="-25000" dirty="0"/>
                  <a:t>A</a:t>
                </a:r>
                <a:r>
                  <a:rPr lang="en-US" dirty="0"/>
                  <a:t>=0.23 grams, </a:t>
                </a:r>
                <a:r>
                  <a:rPr lang="en-US" dirty="0" err="1"/>
                  <a:t>w</a:t>
                </a:r>
                <a:r>
                  <a:rPr lang="en-US" baseline="-25000" dirty="0" err="1"/>
                  <a:t>A</a:t>
                </a:r>
                <a:r>
                  <a:rPr lang="en-US" dirty="0"/>
                  <a:t>=9 cm long</a:t>
                </a:r>
              </a:p>
              <a:p>
                <a:r>
                  <a:rPr lang="en-US" dirty="0"/>
                  <a:t>Large clips: </a:t>
                </a:r>
                <a:r>
                  <a:rPr lang="en-US" dirty="0" err="1"/>
                  <a:t>m</a:t>
                </a:r>
                <a:r>
                  <a:rPr lang="en-US" baseline="-25000" dirty="0" err="1"/>
                  <a:t>B</a:t>
                </a:r>
                <a:r>
                  <a:rPr lang="en-US" dirty="0"/>
                  <a:t>=1.10 grams, </a:t>
                </a:r>
                <a:r>
                  <a:rPr lang="en-US" dirty="0" err="1"/>
                  <a:t>w</a:t>
                </a:r>
                <a:r>
                  <a:rPr lang="en-US" baseline="-25000" dirty="0" err="1"/>
                  <a:t>B</a:t>
                </a:r>
                <a:r>
                  <a:rPr lang="en-US" dirty="0"/>
                  <a:t>=16 cm long</a:t>
                </a:r>
              </a:p>
              <a:p>
                <a:endParaRPr lang="en-US" dirty="0"/>
              </a:p>
              <a:p>
                <a14:m>
                  <m:oMath xmlns:m="http://schemas.openxmlformats.org/officeDocument/2006/math">
                    <m:r>
                      <a:rPr lang="en-US" b="0" i="1" dirty="0" smtClean="0">
                        <a:latin typeface="Cambria Math" panose="02040503050406030204" pitchFamily="18" charset="0"/>
                      </a:rPr>
                      <m:t>𝜎</m:t>
                    </m:r>
                    <m:r>
                      <a:rPr lang="en-US" b="0" i="1" dirty="0" smtClean="0">
                        <a:latin typeface="Cambria Math" panose="02040503050406030204" pitchFamily="18" charset="0"/>
                      </a:rPr>
                      <m:t> (</m:t>
                    </m:r>
                  </m:oMath>
                </a14:m>
                <a:r>
                  <a:rPr lang="en-US" dirty="0"/>
                  <a:t>water-air): 73 </a:t>
                </a:r>
                <a:r>
                  <a:rPr lang="en-US" dirty="0" err="1"/>
                  <a:t>mN</a:t>
                </a:r>
                <a:r>
                  <a:rPr lang="en-US" dirty="0"/>
                  <a:t>/m</a:t>
                </a:r>
              </a:p>
              <a:p>
                <a:r>
                  <a:rPr lang="en-US" dirty="0"/>
                  <a:t>Gravity : g=9.8 m/s</a:t>
                </a:r>
                <a:r>
                  <a:rPr lang="en-US" baseline="30000" dirty="0"/>
                  <a:t>2</a:t>
                </a:r>
              </a:p>
              <a:p>
                <a:endParaRPr lang="en-US" dirty="0"/>
              </a:p>
              <a:p>
                <a:r>
                  <a:rPr lang="en-US" dirty="0"/>
                  <a:t>Calculate/predict A: Will the small clip float?</a:t>
                </a:r>
              </a:p>
              <a:p>
                <a:r>
                  <a:rPr lang="en-US" dirty="0"/>
                  <a:t>Calculate/predict B: Will the large clip float?</a:t>
                </a:r>
              </a:p>
              <a:p>
                <a:endParaRPr lang="en-US" dirty="0"/>
              </a:p>
            </p:txBody>
          </p:sp>
        </mc:Choice>
        <mc:Fallback xmlns="">
          <p:sp>
            <p:nvSpPr>
              <p:cNvPr id="4" name="TextBox 3">
                <a:extLst>
                  <a:ext uri="{FF2B5EF4-FFF2-40B4-BE49-F238E27FC236}">
                    <a16:creationId xmlns:a16="http://schemas.microsoft.com/office/drawing/2014/main" id="{2F1731FF-46F0-A04F-A4D6-761B683FB02A}"/>
                  </a:ext>
                </a:extLst>
              </p:cNvPr>
              <p:cNvSpPr txBox="1">
                <a:spLocks noRot="1" noChangeAspect="1" noMove="1" noResize="1" noEditPoints="1" noAdjustHandles="1" noChangeArrowheads="1" noChangeShapeType="1" noTextEdit="1"/>
              </p:cNvSpPr>
              <p:nvPr/>
            </p:nvSpPr>
            <p:spPr>
              <a:xfrm>
                <a:off x="6816000" y="2205000"/>
                <a:ext cx="4634667" cy="2585323"/>
              </a:xfrm>
              <a:prstGeom prst="rect">
                <a:avLst/>
              </a:prstGeom>
              <a:blipFill>
                <a:blip r:embed="rId7"/>
                <a:stretch>
                  <a:fillRect l="-1093" t="-976" r="-1093"/>
                </a:stretch>
              </a:blipFill>
            </p:spPr>
            <p:txBody>
              <a:bodyPr/>
              <a:lstStyle/>
              <a:p>
                <a:r>
                  <a:rPr lang="en-US">
                    <a:noFill/>
                  </a:rPr>
                  <a:t> </a:t>
                </a:r>
              </a:p>
            </p:txBody>
          </p:sp>
        </mc:Fallback>
      </mc:AlternateContent>
    </p:spTree>
    <p:extLst>
      <p:ext uri="{BB962C8B-B14F-4D97-AF65-F5344CB8AC3E}">
        <p14:creationId xmlns:p14="http://schemas.microsoft.com/office/powerpoint/2010/main" val="988726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nb-NO" sz="3600" dirty="0" err="1"/>
              <a:t>Calculation</a:t>
            </a:r>
            <a:r>
              <a:rPr lang="nb-NO" sz="3600" dirty="0"/>
              <a:t>: Force </a:t>
            </a:r>
            <a:r>
              <a:rPr lang="nb-NO" sz="3600" dirty="0" err="1"/>
              <a:t>balance</a:t>
            </a:r>
            <a:r>
              <a:rPr lang="nb-NO" sz="3600" dirty="0"/>
              <a:t> </a:t>
            </a:r>
            <a:r>
              <a:rPr lang="nb-NO" sz="3600" dirty="0" err="1"/>
              <a:t>on</a:t>
            </a:r>
            <a:r>
              <a:rPr lang="nb-NO" sz="3600" dirty="0"/>
              <a:t> a </a:t>
            </a:r>
            <a:r>
              <a:rPr lang="nb-NO" sz="3600" dirty="0" err="1"/>
              <a:t>paper</a:t>
            </a:r>
            <a:r>
              <a:rPr lang="nb-NO" sz="3600" dirty="0"/>
              <a:t> </a:t>
            </a:r>
            <a:r>
              <a:rPr lang="nb-NO" sz="3600" dirty="0" err="1"/>
              <a:t>clip</a:t>
            </a:r>
            <a:r>
              <a:rPr lang="nb-NO" sz="3600" dirty="0"/>
              <a:t> </a:t>
            </a:r>
            <a:br>
              <a:rPr lang="nb-NO" sz="3600" dirty="0"/>
            </a:br>
            <a:r>
              <a:rPr lang="nb-NO" sz="3600" dirty="0" err="1"/>
              <a:t>floating</a:t>
            </a:r>
            <a:r>
              <a:rPr lang="nb-NO" sz="3600" dirty="0"/>
              <a:t> </a:t>
            </a:r>
            <a:r>
              <a:rPr lang="nb-NO" sz="3600" dirty="0" err="1"/>
              <a:t>on</a:t>
            </a:r>
            <a:r>
              <a:rPr lang="nb-NO" sz="3600" dirty="0"/>
              <a:t> water</a:t>
            </a:r>
            <a:endParaRPr lang="en-US" sz="36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421E58-32C0-D849-A3C5-CB23AF90BF28}"/>
                  </a:ext>
                </a:extLst>
              </p:cNvPr>
              <p:cNvSpPr txBox="1"/>
              <p:nvPr/>
            </p:nvSpPr>
            <p:spPr>
              <a:xfrm>
                <a:off x="2785500" y="5996105"/>
                <a:ext cx="6463885" cy="630685"/>
              </a:xfrm>
              <a:prstGeom prst="rect">
                <a:avLst/>
              </a:prstGeom>
              <a:noFill/>
            </p:spPr>
            <p:txBody>
              <a:bodyPr wrap="none" rtlCol="0">
                <a:spAutoFit/>
              </a:bodyPr>
              <a:lstStyle/>
              <a:p>
                <a:r>
                  <a:rPr lang="nb-NO" dirty="0" err="1"/>
                  <a:t>surface</a:t>
                </a:r>
                <a:r>
                  <a:rPr lang="nb-NO" dirty="0"/>
                  <a:t> </a:t>
                </a:r>
                <a:r>
                  <a:rPr lang="nb-NO" dirty="0" err="1"/>
                  <a:t>tension</a:t>
                </a:r>
                <a:r>
                  <a:rPr lang="nb-NO" dirty="0"/>
                  <a:t>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dirty="0"/>
                  <a:t> = </a:t>
                </a:r>
                <a14:m>
                  <m:oMath xmlns:m="http://schemas.openxmlformats.org/officeDocument/2006/math">
                    <m:box>
                      <m:boxPr>
                        <m:ctrlPr>
                          <a:rPr lang="en-US" sz="2800" i="1" smtClean="0">
                            <a:latin typeface="Cambria Math" panose="02040503050406030204" pitchFamily="18" charset="0"/>
                          </a:rPr>
                        </m:ctrlPr>
                      </m:boxPr>
                      <m:e>
                        <m:argPr>
                          <m:argSz m:val="-1"/>
                        </m:argPr>
                        <m:f>
                          <m:fPr>
                            <m:ctrlPr>
                              <a:rPr lang="en-US" sz="2800" i="1" smtClean="0">
                                <a:latin typeface="Cambria Math" panose="02040503050406030204" pitchFamily="18" charset="0"/>
                              </a:rPr>
                            </m:ctrlPr>
                          </m:fPr>
                          <m:num>
                            <m:r>
                              <a:rPr lang="en-US" sz="2800" b="0" i="1" smtClean="0">
                                <a:latin typeface="Cambria Math" panose="02040503050406030204" pitchFamily="18" charset="0"/>
                              </a:rPr>
                              <m:t>𝑓𝑜𝑟𝑐𝑒</m:t>
                            </m:r>
                            <m:r>
                              <a:rPr lang="en-US" sz="2800" b="0" i="1" smtClean="0">
                                <a:latin typeface="Cambria Math" panose="02040503050406030204" pitchFamily="18" charset="0"/>
                              </a:rPr>
                              <m:t> </m:t>
                            </m:r>
                            <m:r>
                              <a:rPr lang="en-US" sz="2800" b="0" i="1" smtClean="0">
                                <a:latin typeface="Cambria Math" panose="02040503050406030204" pitchFamily="18" charset="0"/>
                              </a:rPr>
                              <m:t>𝑎𝑙𝑜𝑛𝑔</m:t>
                            </m:r>
                            <m:r>
                              <a:rPr lang="en-US" sz="2800" b="0" i="1" smtClean="0">
                                <a:latin typeface="Cambria Math" panose="02040503050406030204" pitchFamily="18" charset="0"/>
                              </a:rPr>
                              <m:t> </m:t>
                            </m:r>
                            <m:r>
                              <a:rPr lang="en-US" sz="2800" b="0" i="1" smtClean="0">
                                <a:latin typeface="Cambria Math" panose="02040503050406030204" pitchFamily="18" charset="0"/>
                              </a:rPr>
                              <m:t>𝑎𝑛</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num>
                          <m:den>
                            <m:r>
                              <a:rPr lang="en-US" sz="2800" b="0" i="1" smtClean="0">
                                <a:latin typeface="Cambria Math" panose="02040503050406030204" pitchFamily="18" charset="0"/>
                              </a:rPr>
                              <m:t>𝑙𝑒𝑛𝑔𝑡h</m:t>
                            </m:r>
                            <m:r>
                              <a:rPr lang="en-US" sz="2800" b="0" i="1" smtClean="0">
                                <a:latin typeface="Cambria Math" panose="02040503050406030204" pitchFamily="18" charset="0"/>
                              </a:rPr>
                              <m:t> </m:t>
                            </m:r>
                            <m:r>
                              <a:rPr lang="en-US" sz="2800" b="0" i="1" smtClean="0">
                                <a:latin typeface="Cambria Math" panose="02040503050406030204" pitchFamily="18" charset="0"/>
                              </a:rPr>
                              <m:t>𝑜𝑓</m:t>
                            </m:r>
                            <m:r>
                              <a:rPr lang="en-US" sz="2800" b="0" i="1" smtClean="0">
                                <a:latin typeface="Cambria Math" panose="02040503050406030204" pitchFamily="18" charset="0"/>
                              </a:rPr>
                              <m:t> </m:t>
                            </m:r>
                            <m:r>
                              <a:rPr lang="en-US" sz="2800" b="0" i="1" smtClean="0">
                                <a:latin typeface="Cambria Math" panose="02040503050406030204" pitchFamily="18" charset="0"/>
                              </a:rPr>
                              <m:t>𝑡h𝑒</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𝑚</m:t>
                            </m:r>
                            <m:r>
                              <a:rPr lang="en-US" sz="2800" b="0" i="1" smtClean="0">
                                <a:latin typeface="Cambria Math" panose="02040503050406030204" pitchFamily="18" charset="0"/>
                              </a:rPr>
                              <m:t>)</m:t>
                            </m:r>
                          </m:den>
                        </m:f>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r>
                          <a:rPr lang="en-US" sz="2800" b="0" i="1" smtClean="0">
                            <a:latin typeface="Cambria Math" panose="02040503050406030204" pitchFamily="18" charset="0"/>
                          </a:rPr>
                          <m:t>𝑚</m:t>
                        </m:r>
                        <m:r>
                          <a:rPr lang="en-US" sz="2800" b="0" i="1" smtClean="0">
                            <a:latin typeface="Cambria Math" panose="02040503050406030204" pitchFamily="18" charset="0"/>
                          </a:rPr>
                          <m:t>]</m:t>
                        </m:r>
                      </m:e>
                    </m:box>
                  </m:oMath>
                </a14:m>
                <a:endParaRPr lang="en-US" dirty="0"/>
              </a:p>
            </p:txBody>
          </p:sp>
        </mc:Choice>
        <mc:Fallback xmlns="">
          <p:sp>
            <p:nvSpPr>
              <p:cNvPr id="3" name="TextBox 2">
                <a:extLst>
                  <a:ext uri="{FF2B5EF4-FFF2-40B4-BE49-F238E27FC236}">
                    <a16:creationId xmlns:a16="http://schemas.microsoft.com/office/drawing/2014/main" id="{87421E58-32C0-D849-A3C5-CB23AF90BF28}"/>
                  </a:ext>
                </a:extLst>
              </p:cNvPr>
              <p:cNvSpPr txBox="1">
                <a:spLocks noRot="1" noChangeAspect="1" noMove="1" noResize="1" noEditPoints="1" noAdjustHandles="1" noChangeArrowheads="1" noChangeShapeType="1" noTextEdit="1"/>
              </p:cNvSpPr>
              <p:nvPr/>
            </p:nvSpPr>
            <p:spPr>
              <a:xfrm>
                <a:off x="2785500" y="5996105"/>
                <a:ext cx="6463885" cy="630685"/>
              </a:xfrm>
              <a:prstGeom prst="rect">
                <a:avLst/>
              </a:prstGeom>
              <a:blipFill>
                <a:blip r:embed="rId3"/>
                <a:stretch>
                  <a:fillRect l="-784" b="-10000"/>
                </a:stretch>
              </a:blipFill>
            </p:spPr>
            <p:txBody>
              <a:bodyPr/>
              <a:lstStyle/>
              <a:p>
                <a:r>
                  <a:rPr lang="en-US">
                    <a:noFill/>
                  </a:rPr>
                  <a:t> </a:t>
                </a:r>
              </a:p>
            </p:txBody>
          </p:sp>
        </mc:Fallback>
      </mc:AlternateContent>
      <p:sp>
        <p:nvSpPr>
          <p:cNvPr id="14" name="Subtitle 6">
            <a:extLst>
              <a:ext uri="{FF2B5EF4-FFF2-40B4-BE49-F238E27FC236}">
                <a16:creationId xmlns:a16="http://schemas.microsoft.com/office/drawing/2014/main" id="{F8A91D69-7CE7-EF49-9233-4FA4D85021B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pic>
        <p:nvPicPr>
          <p:cNvPr id="10" name="Picture 9" descr="A close-up of a stethoscope on a red surface&#10;&#10;Description automatically generated with low confidence">
            <a:extLst>
              <a:ext uri="{FF2B5EF4-FFF2-40B4-BE49-F238E27FC236}">
                <a16:creationId xmlns:a16="http://schemas.microsoft.com/office/drawing/2014/main" id="{0C3DB5B0-B3B1-AD4C-B615-C89CB6F45C3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895565" y="1737000"/>
            <a:ext cx="3816000" cy="2391360"/>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F1731FF-46F0-A04F-A4D6-761B683FB02A}"/>
                  </a:ext>
                </a:extLst>
              </p:cNvPr>
              <p:cNvSpPr txBox="1"/>
              <p:nvPr/>
            </p:nvSpPr>
            <p:spPr>
              <a:xfrm>
                <a:off x="624000" y="1917000"/>
                <a:ext cx="6048000" cy="5447645"/>
              </a:xfrm>
              <a:prstGeom prst="rect">
                <a:avLst/>
              </a:prstGeom>
              <a:noFill/>
            </p:spPr>
            <p:txBody>
              <a:bodyPr wrap="square" rtlCol="0">
                <a:spAutoFit/>
              </a:bodyPr>
              <a:lstStyle/>
              <a:p>
                <a:r>
                  <a:rPr lang="en-US" u="sng" dirty="0"/>
                  <a:t>Input parameters:</a:t>
                </a:r>
              </a:p>
              <a:p>
                <a:r>
                  <a:rPr lang="en-US" dirty="0"/>
                  <a:t>Small clips: m</a:t>
                </a:r>
                <a:r>
                  <a:rPr lang="en-US" baseline="-25000" dirty="0"/>
                  <a:t>A</a:t>
                </a:r>
                <a:r>
                  <a:rPr lang="en-US" dirty="0"/>
                  <a:t>=0.23 grams, </a:t>
                </a:r>
                <a:r>
                  <a:rPr lang="en-US" dirty="0" err="1"/>
                  <a:t>w</a:t>
                </a:r>
                <a:r>
                  <a:rPr lang="en-US" baseline="-25000" dirty="0" err="1"/>
                  <a:t>A</a:t>
                </a:r>
                <a:r>
                  <a:rPr lang="en-US" dirty="0"/>
                  <a:t>=9 cm long</a:t>
                </a:r>
              </a:p>
              <a:p>
                <a:r>
                  <a:rPr lang="en-US" dirty="0"/>
                  <a:t>Large clips: </a:t>
                </a:r>
                <a:r>
                  <a:rPr lang="en-US" dirty="0" err="1"/>
                  <a:t>m</a:t>
                </a:r>
                <a:r>
                  <a:rPr lang="en-US" baseline="-25000" dirty="0" err="1"/>
                  <a:t>B</a:t>
                </a:r>
                <a:r>
                  <a:rPr lang="en-US" dirty="0"/>
                  <a:t>=1.10 grams, </a:t>
                </a:r>
                <a:r>
                  <a:rPr lang="en-US" dirty="0" err="1"/>
                  <a:t>w</a:t>
                </a:r>
                <a:r>
                  <a:rPr lang="en-US" baseline="-25000" dirty="0" err="1"/>
                  <a:t>B</a:t>
                </a:r>
                <a:r>
                  <a:rPr lang="en-US" dirty="0"/>
                  <a:t>=16 cm long</a:t>
                </a:r>
              </a:p>
              <a:p>
                <a:endParaRPr lang="en-US" dirty="0"/>
              </a:p>
              <a:p>
                <a14:m>
                  <m:oMath xmlns:m="http://schemas.openxmlformats.org/officeDocument/2006/math">
                    <m:r>
                      <a:rPr lang="en-US" b="0" i="1" dirty="0" smtClean="0">
                        <a:latin typeface="Cambria Math" panose="02040503050406030204" pitchFamily="18" charset="0"/>
                      </a:rPr>
                      <m:t>𝜎</m:t>
                    </m:r>
                    <m:r>
                      <a:rPr lang="en-US" b="0" i="1" dirty="0" smtClean="0">
                        <a:latin typeface="Cambria Math" panose="02040503050406030204" pitchFamily="18" charset="0"/>
                      </a:rPr>
                      <m:t> (</m:t>
                    </m:r>
                  </m:oMath>
                </a14:m>
                <a:r>
                  <a:rPr lang="en-US" dirty="0"/>
                  <a:t>water-air): 73 </a:t>
                </a:r>
                <a:r>
                  <a:rPr lang="en-US" dirty="0" err="1"/>
                  <a:t>mN</a:t>
                </a:r>
                <a:r>
                  <a:rPr lang="en-US" dirty="0"/>
                  <a:t>/m</a:t>
                </a:r>
              </a:p>
              <a:p>
                <a:r>
                  <a:rPr lang="en-US" dirty="0"/>
                  <a:t>Gravity : g=9.8 m/s</a:t>
                </a:r>
                <a:r>
                  <a:rPr lang="en-US" baseline="30000" dirty="0"/>
                  <a:t>2</a:t>
                </a:r>
              </a:p>
              <a:p>
                <a:endParaRPr lang="en-US" baseline="30000" dirty="0"/>
              </a:p>
              <a:p>
                <a:endParaRPr lang="en-US" baseline="30000" dirty="0"/>
              </a:p>
              <a:p>
                <a:r>
                  <a:rPr lang="en-US" u="sng" dirty="0"/>
                  <a:t>Calculation A (small clip):</a:t>
                </a:r>
              </a:p>
              <a:p>
                <a:r>
                  <a:rPr lang="en-US" dirty="0"/>
                  <a:t>Require: </a:t>
                </a:r>
                <a:r>
                  <a:rPr lang="en-US" dirty="0" err="1"/>
                  <a:t>F</a:t>
                </a:r>
                <a:r>
                  <a:rPr lang="en-US" baseline="-25000" dirty="0" err="1"/>
                  <a:t>g,A</a:t>
                </a:r>
                <a:r>
                  <a:rPr lang="en-US" baseline="-25000" dirty="0"/>
                  <a:t>  </a:t>
                </a:r>
                <a:r>
                  <a:rPr lang="en-US" dirty="0"/>
                  <a:t>/ </a:t>
                </a:r>
                <a:r>
                  <a:rPr lang="en-US" dirty="0" err="1"/>
                  <a:t>w</a:t>
                </a:r>
                <a:r>
                  <a:rPr lang="en-US" baseline="-25000" dirty="0" err="1"/>
                  <a:t>A</a:t>
                </a:r>
                <a:r>
                  <a:rPr lang="en-US" dirty="0"/>
                  <a:t> &lt; </a:t>
                </a:r>
                <a14:m>
                  <m:oMath xmlns:m="http://schemas.openxmlformats.org/officeDocument/2006/math">
                    <m:r>
                      <a:rPr lang="en-US" b="0" i="1" smtClean="0">
                        <a:latin typeface="Cambria Math" panose="02040503050406030204" pitchFamily="18" charset="0"/>
                      </a:rPr>
                      <m:t>𝜎</m:t>
                    </m:r>
                  </m:oMath>
                </a14:m>
                <a:r>
                  <a:rPr lang="en-US" dirty="0"/>
                  <a:t> (weight &lt; surface tension)</a:t>
                </a:r>
              </a:p>
              <a:p>
                <a:r>
                  <a:rPr lang="en-US" dirty="0"/>
                  <a:t>m</a:t>
                </a:r>
                <a:r>
                  <a:rPr lang="en-US" baseline="-25000" dirty="0"/>
                  <a:t>A </a:t>
                </a:r>
                <a:r>
                  <a:rPr lang="en-US" dirty="0"/>
                  <a:t>g/</a:t>
                </a:r>
                <a:r>
                  <a:rPr lang="en-US" dirty="0" err="1"/>
                  <a:t>w</a:t>
                </a:r>
                <a:r>
                  <a:rPr lang="en-US" baseline="-25000" dirty="0" err="1"/>
                  <a:t>A</a:t>
                </a:r>
                <a:r>
                  <a:rPr lang="en-US" dirty="0"/>
                  <a:t> = 25 </a:t>
                </a:r>
                <a:r>
                  <a:rPr lang="en-US" dirty="0" err="1"/>
                  <a:t>mN</a:t>
                </a:r>
                <a:r>
                  <a:rPr lang="en-US" dirty="0"/>
                  <a:t>/m &lt; 73 </a:t>
                </a:r>
                <a:r>
                  <a:rPr lang="en-US" dirty="0" err="1"/>
                  <a:t>mN</a:t>
                </a:r>
                <a:r>
                  <a:rPr lang="en-US" dirty="0"/>
                  <a:t>/m (it should float!)</a:t>
                </a:r>
              </a:p>
              <a:p>
                <a:endParaRPr lang="en-US" dirty="0"/>
              </a:p>
              <a:p>
                <a:r>
                  <a:rPr lang="en-US" u="sng" dirty="0"/>
                  <a:t>Calculation B (big clip):</a:t>
                </a:r>
              </a:p>
              <a:p>
                <a:r>
                  <a:rPr lang="en-US" dirty="0"/>
                  <a:t>Require: </a:t>
                </a:r>
                <a:r>
                  <a:rPr lang="en-US" dirty="0" err="1"/>
                  <a:t>F</a:t>
                </a:r>
                <a:r>
                  <a:rPr lang="en-US" baseline="-25000" dirty="0" err="1"/>
                  <a:t>g,B</a:t>
                </a:r>
                <a:r>
                  <a:rPr lang="en-US" baseline="-25000" dirty="0"/>
                  <a:t>  </a:t>
                </a:r>
                <a:r>
                  <a:rPr lang="en-US" dirty="0"/>
                  <a:t>/ </a:t>
                </a:r>
                <a:r>
                  <a:rPr lang="en-US" dirty="0" err="1"/>
                  <a:t>w</a:t>
                </a:r>
                <a:r>
                  <a:rPr lang="en-US" baseline="-25000" dirty="0" err="1"/>
                  <a:t>B</a:t>
                </a:r>
                <a:r>
                  <a:rPr lang="en-US" dirty="0"/>
                  <a:t> &lt; </a:t>
                </a:r>
                <a14:m>
                  <m:oMath xmlns:m="http://schemas.openxmlformats.org/officeDocument/2006/math">
                    <m:r>
                      <a:rPr lang="en-US" i="1">
                        <a:latin typeface="Cambria Math" panose="02040503050406030204" pitchFamily="18" charset="0"/>
                      </a:rPr>
                      <m:t>𝜎</m:t>
                    </m:r>
                  </m:oMath>
                </a14:m>
                <a:r>
                  <a:rPr lang="en-US" dirty="0"/>
                  <a:t> (weight &lt; surface tension)</a:t>
                </a:r>
              </a:p>
              <a:p>
                <a:r>
                  <a:rPr lang="en-US" dirty="0"/>
                  <a:t>m</a:t>
                </a:r>
                <a:r>
                  <a:rPr lang="en-US" baseline="-25000" dirty="0"/>
                  <a:t>A </a:t>
                </a:r>
                <a:r>
                  <a:rPr lang="en-US" dirty="0"/>
                  <a:t>g/</a:t>
                </a:r>
                <a:r>
                  <a:rPr lang="en-US" dirty="0" err="1"/>
                  <a:t>w</a:t>
                </a:r>
                <a:r>
                  <a:rPr lang="en-US" baseline="-25000" dirty="0" err="1"/>
                  <a:t>A</a:t>
                </a:r>
                <a:r>
                  <a:rPr lang="en-US" dirty="0"/>
                  <a:t> = 67 </a:t>
                </a:r>
                <a:r>
                  <a:rPr lang="en-US" dirty="0" err="1"/>
                  <a:t>mN</a:t>
                </a:r>
                <a:r>
                  <a:rPr lang="en-US" dirty="0"/>
                  <a:t>/m &lt; 73 </a:t>
                </a:r>
                <a:r>
                  <a:rPr lang="en-US" dirty="0" err="1"/>
                  <a:t>mN</a:t>
                </a:r>
                <a:r>
                  <a:rPr lang="en-US" dirty="0"/>
                  <a:t>/m (it should also float!)</a:t>
                </a:r>
              </a:p>
              <a:p>
                <a:endParaRPr lang="en-US" dirty="0"/>
              </a:p>
              <a:p>
                <a:endParaRPr lang="en-US" dirty="0"/>
              </a:p>
              <a:p>
                <a:endParaRPr lang="en-US" dirty="0"/>
              </a:p>
              <a:p>
                <a:endParaRPr lang="en-US" dirty="0"/>
              </a:p>
              <a:p>
                <a:endParaRPr lang="en-US" dirty="0"/>
              </a:p>
            </p:txBody>
          </p:sp>
        </mc:Choice>
        <mc:Fallback xmlns="">
          <p:sp>
            <p:nvSpPr>
              <p:cNvPr id="4" name="TextBox 3">
                <a:extLst>
                  <a:ext uri="{FF2B5EF4-FFF2-40B4-BE49-F238E27FC236}">
                    <a16:creationId xmlns:a16="http://schemas.microsoft.com/office/drawing/2014/main" id="{2F1731FF-46F0-A04F-A4D6-761B683FB02A}"/>
                  </a:ext>
                </a:extLst>
              </p:cNvPr>
              <p:cNvSpPr txBox="1">
                <a:spLocks noRot="1" noChangeAspect="1" noMove="1" noResize="1" noEditPoints="1" noAdjustHandles="1" noChangeArrowheads="1" noChangeShapeType="1" noTextEdit="1"/>
              </p:cNvSpPr>
              <p:nvPr/>
            </p:nvSpPr>
            <p:spPr>
              <a:xfrm>
                <a:off x="624000" y="1917000"/>
                <a:ext cx="6048000" cy="5447645"/>
              </a:xfrm>
              <a:prstGeom prst="rect">
                <a:avLst/>
              </a:prstGeom>
              <a:blipFill>
                <a:blip r:embed="rId7"/>
                <a:stretch>
                  <a:fillRect l="-628" t="-465"/>
                </a:stretch>
              </a:blipFill>
            </p:spPr>
            <p:txBody>
              <a:bodyPr/>
              <a:lstStyle/>
              <a:p>
                <a:r>
                  <a:rPr lang="en-US">
                    <a:noFill/>
                  </a:rPr>
                  <a:t> </a:t>
                </a:r>
              </a:p>
            </p:txBody>
          </p:sp>
        </mc:Fallback>
      </mc:AlternateContent>
    </p:spTree>
    <p:extLst>
      <p:ext uri="{BB962C8B-B14F-4D97-AF65-F5344CB8AC3E}">
        <p14:creationId xmlns:p14="http://schemas.microsoft.com/office/powerpoint/2010/main" val="123479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nb-NO" sz="3600" dirty="0"/>
              <a:t>In-</a:t>
            </a:r>
            <a:r>
              <a:rPr lang="nb-NO" sz="3600" dirty="0" err="1"/>
              <a:t>class</a:t>
            </a:r>
            <a:r>
              <a:rPr lang="nb-NO" sz="3600" dirty="0"/>
              <a:t> </a:t>
            </a:r>
            <a:r>
              <a:rPr lang="nb-NO" sz="3600" dirty="0" err="1"/>
              <a:t>experiment</a:t>
            </a:r>
            <a:r>
              <a:rPr lang="nb-NO" sz="3600" dirty="0"/>
              <a:t> (2 min): Pair </a:t>
            </a:r>
            <a:r>
              <a:rPr lang="nb-NO" sz="3600" dirty="0" err="1"/>
              <a:t>with</a:t>
            </a:r>
            <a:r>
              <a:rPr lang="nb-NO" sz="3600" dirty="0"/>
              <a:t> partner. </a:t>
            </a:r>
            <a:br>
              <a:rPr lang="nb-NO" sz="3600" dirty="0"/>
            </a:br>
            <a:r>
              <a:rPr lang="nb-NO" sz="3600" dirty="0" err="1"/>
              <a:t>Grab</a:t>
            </a:r>
            <a:r>
              <a:rPr lang="nb-NO" sz="3600" dirty="0"/>
              <a:t> a </a:t>
            </a:r>
            <a:r>
              <a:rPr lang="nb-NO" sz="3600" dirty="0" err="1"/>
              <a:t>large</a:t>
            </a:r>
            <a:r>
              <a:rPr lang="nb-NO" sz="3600" dirty="0"/>
              <a:t> or a </a:t>
            </a:r>
            <a:r>
              <a:rPr lang="nb-NO" sz="3600" dirty="0" err="1"/>
              <a:t>small</a:t>
            </a:r>
            <a:r>
              <a:rPr lang="nb-NO" sz="3600" dirty="0"/>
              <a:t> </a:t>
            </a:r>
            <a:r>
              <a:rPr lang="nb-NO" sz="3600" dirty="0" err="1"/>
              <a:t>clip</a:t>
            </a:r>
            <a:endParaRPr lang="en-US" sz="36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421E58-32C0-D849-A3C5-CB23AF90BF28}"/>
                  </a:ext>
                </a:extLst>
              </p:cNvPr>
              <p:cNvSpPr txBox="1"/>
              <p:nvPr/>
            </p:nvSpPr>
            <p:spPr>
              <a:xfrm>
                <a:off x="2785500" y="5996105"/>
                <a:ext cx="6463885" cy="630685"/>
              </a:xfrm>
              <a:prstGeom prst="rect">
                <a:avLst/>
              </a:prstGeom>
              <a:noFill/>
            </p:spPr>
            <p:txBody>
              <a:bodyPr wrap="none" rtlCol="0">
                <a:spAutoFit/>
              </a:bodyPr>
              <a:lstStyle/>
              <a:p>
                <a:r>
                  <a:rPr lang="nb-NO" dirty="0" err="1"/>
                  <a:t>surface</a:t>
                </a:r>
                <a:r>
                  <a:rPr lang="nb-NO" dirty="0"/>
                  <a:t> </a:t>
                </a:r>
                <a:r>
                  <a:rPr lang="nb-NO" dirty="0" err="1"/>
                  <a:t>tension</a:t>
                </a:r>
                <a:r>
                  <a:rPr lang="nb-NO" dirty="0"/>
                  <a:t>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dirty="0"/>
                  <a:t> = </a:t>
                </a:r>
                <a14:m>
                  <m:oMath xmlns:m="http://schemas.openxmlformats.org/officeDocument/2006/math">
                    <m:box>
                      <m:boxPr>
                        <m:ctrlPr>
                          <a:rPr lang="en-US" sz="2800" i="1" smtClean="0">
                            <a:latin typeface="Cambria Math" panose="02040503050406030204" pitchFamily="18" charset="0"/>
                          </a:rPr>
                        </m:ctrlPr>
                      </m:boxPr>
                      <m:e>
                        <m:argPr>
                          <m:argSz m:val="-1"/>
                        </m:argPr>
                        <m:f>
                          <m:fPr>
                            <m:ctrlPr>
                              <a:rPr lang="en-US" sz="2800" i="1" smtClean="0">
                                <a:latin typeface="Cambria Math" panose="02040503050406030204" pitchFamily="18" charset="0"/>
                              </a:rPr>
                            </m:ctrlPr>
                          </m:fPr>
                          <m:num>
                            <m:r>
                              <a:rPr lang="en-US" sz="2800" b="0" i="1" smtClean="0">
                                <a:latin typeface="Cambria Math" panose="02040503050406030204" pitchFamily="18" charset="0"/>
                              </a:rPr>
                              <m:t>𝑓𝑜𝑟𝑐𝑒</m:t>
                            </m:r>
                            <m:r>
                              <a:rPr lang="en-US" sz="2800" b="0" i="1" smtClean="0">
                                <a:latin typeface="Cambria Math" panose="02040503050406030204" pitchFamily="18" charset="0"/>
                              </a:rPr>
                              <m:t> </m:t>
                            </m:r>
                            <m:r>
                              <a:rPr lang="en-US" sz="2800" b="0" i="1" smtClean="0">
                                <a:latin typeface="Cambria Math" panose="02040503050406030204" pitchFamily="18" charset="0"/>
                              </a:rPr>
                              <m:t>𝑎𝑙𝑜𝑛𝑔</m:t>
                            </m:r>
                            <m:r>
                              <a:rPr lang="en-US" sz="2800" b="0" i="1" smtClean="0">
                                <a:latin typeface="Cambria Math" panose="02040503050406030204" pitchFamily="18" charset="0"/>
                              </a:rPr>
                              <m:t> </m:t>
                            </m:r>
                            <m:r>
                              <a:rPr lang="en-US" sz="2800" b="0" i="1" smtClean="0">
                                <a:latin typeface="Cambria Math" panose="02040503050406030204" pitchFamily="18" charset="0"/>
                              </a:rPr>
                              <m:t>𝑎𝑛</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num>
                          <m:den>
                            <m:r>
                              <a:rPr lang="en-US" sz="2800" b="0" i="1" smtClean="0">
                                <a:latin typeface="Cambria Math" panose="02040503050406030204" pitchFamily="18" charset="0"/>
                              </a:rPr>
                              <m:t>𝑙𝑒𝑛𝑔𝑡h</m:t>
                            </m:r>
                            <m:r>
                              <a:rPr lang="en-US" sz="2800" b="0" i="1" smtClean="0">
                                <a:latin typeface="Cambria Math" panose="02040503050406030204" pitchFamily="18" charset="0"/>
                              </a:rPr>
                              <m:t> </m:t>
                            </m:r>
                            <m:r>
                              <a:rPr lang="en-US" sz="2800" b="0" i="1" smtClean="0">
                                <a:latin typeface="Cambria Math" panose="02040503050406030204" pitchFamily="18" charset="0"/>
                              </a:rPr>
                              <m:t>𝑜𝑓</m:t>
                            </m:r>
                            <m:r>
                              <a:rPr lang="en-US" sz="2800" b="0" i="1" smtClean="0">
                                <a:latin typeface="Cambria Math" panose="02040503050406030204" pitchFamily="18" charset="0"/>
                              </a:rPr>
                              <m:t> </m:t>
                            </m:r>
                            <m:r>
                              <a:rPr lang="en-US" sz="2800" b="0" i="1" smtClean="0">
                                <a:latin typeface="Cambria Math" panose="02040503050406030204" pitchFamily="18" charset="0"/>
                              </a:rPr>
                              <m:t>𝑡h𝑒</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𝑚</m:t>
                            </m:r>
                            <m:r>
                              <a:rPr lang="en-US" sz="2800" b="0" i="1" smtClean="0">
                                <a:latin typeface="Cambria Math" panose="02040503050406030204" pitchFamily="18" charset="0"/>
                              </a:rPr>
                              <m:t>)</m:t>
                            </m:r>
                          </m:den>
                        </m:f>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r>
                          <a:rPr lang="en-US" sz="2800" b="0" i="1" smtClean="0">
                            <a:latin typeface="Cambria Math" panose="02040503050406030204" pitchFamily="18" charset="0"/>
                          </a:rPr>
                          <m:t>𝑚</m:t>
                        </m:r>
                        <m:r>
                          <a:rPr lang="en-US" sz="2800" b="0" i="1" smtClean="0">
                            <a:latin typeface="Cambria Math" panose="02040503050406030204" pitchFamily="18" charset="0"/>
                          </a:rPr>
                          <m:t>]</m:t>
                        </m:r>
                      </m:e>
                    </m:box>
                  </m:oMath>
                </a14:m>
                <a:endParaRPr lang="en-US" dirty="0"/>
              </a:p>
            </p:txBody>
          </p:sp>
        </mc:Choice>
        <mc:Fallback xmlns="">
          <p:sp>
            <p:nvSpPr>
              <p:cNvPr id="3" name="TextBox 2">
                <a:extLst>
                  <a:ext uri="{FF2B5EF4-FFF2-40B4-BE49-F238E27FC236}">
                    <a16:creationId xmlns:a16="http://schemas.microsoft.com/office/drawing/2014/main" id="{87421E58-32C0-D849-A3C5-CB23AF90BF28}"/>
                  </a:ext>
                </a:extLst>
              </p:cNvPr>
              <p:cNvSpPr txBox="1">
                <a:spLocks noRot="1" noChangeAspect="1" noMove="1" noResize="1" noEditPoints="1" noAdjustHandles="1" noChangeArrowheads="1" noChangeShapeType="1" noTextEdit="1"/>
              </p:cNvSpPr>
              <p:nvPr/>
            </p:nvSpPr>
            <p:spPr>
              <a:xfrm>
                <a:off x="2785500" y="5996105"/>
                <a:ext cx="6463885" cy="630685"/>
              </a:xfrm>
              <a:prstGeom prst="rect">
                <a:avLst/>
              </a:prstGeom>
              <a:blipFill>
                <a:blip r:embed="rId3"/>
                <a:stretch>
                  <a:fillRect l="-784" b="-10000"/>
                </a:stretch>
              </a:blipFill>
            </p:spPr>
            <p:txBody>
              <a:bodyPr/>
              <a:lstStyle/>
              <a:p>
                <a:r>
                  <a:rPr lang="en-US">
                    <a:noFill/>
                  </a:rPr>
                  <a:t> </a:t>
                </a:r>
              </a:p>
            </p:txBody>
          </p:sp>
        </mc:Fallback>
      </mc:AlternateContent>
      <p:sp>
        <p:nvSpPr>
          <p:cNvPr id="14" name="Subtitle 6">
            <a:extLst>
              <a:ext uri="{FF2B5EF4-FFF2-40B4-BE49-F238E27FC236}">
                <a16:creationId xmlns:a16="http://schemas.microsoft.com/office/drawing/2014/main" id="{F8A91D69-7CE7-EF49-9233-4FA4D85021B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pic>
        <p:nvPicPr>
          <p:cNvPr id="10" name="Picture 9" descr="A close-up of a stethoscope on a red surface&#10;&#10;Description automatically generated with low confidence">
            <a:extLst>
              <a:ext uri="{FF2B5EF4-FFF2-40B4-BE49-F238E27FC236}">
                <a16:creationId xmlns:a16="http://schemas.microsoft.com/office/drawing/2014/main" id="{0C3DB5B0-B3B1-AD4C-B615-C89CB6F45C3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86142" y="1949895"/>
            <a:ext cx="5060275" cy="317110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F1731FF-46F0-A04F-A4D6-761B683FB02A}"/>
                  </a:ext>
                </a:extLst>
              </p:cNvPr>
              <p:cNvSpPr txBox="1"/>
              <p:nvPr/>
            </p:nvSpPr>
            <p:spPr>
              <a:xfrm>
                <a:off x="6816000" y="2205000"/>
                <a:ext cx="4480842" cy="2585323"/>
              </a:xfrm>
              <a:prstGeom prst="rect">
                <a:avLst/>
              </a:prstGeom>
              <a:noFill/>
            </p:spPr>
            <p:txBody>
              <a:bodyPr wrap="none" rtlCol="0">
                <a:spAutoFit/>
              </a:bodyPr>
              <a:lstStyle/>
              <a:p>
                <a:r>
                  <a:rPr lang="en-US" dirty="0"/>
                  <a:t>Small clips: 0.23 grams, 9 cm long</a:t>
                </a:r>
              </a:p>
              <a:p>
                <a:r>
                  <a:rPr lang="en-US" dirty="0"/>
                  <a:t>Large clips: 1.10 grams, 16 cm long</a:t>
                </a:r>
              </a:p>
              <a:p>
                <a:endParaRPr lang="en-US" dirty="0"/>
              </a:p>
              <a:p>
                <a14:m>
                  <m:oMath xmlns:m="http://schemas.openxmlformats.org/officeDocument/2006/math">
                    <m:r>
                      <a:rPr lang="en-US" b="0" i="1" dirty="0" smtClean="0">
                        <a:latin typeface="Cambria Math" panose="02040503050406030204" pitchFamily="18" charset="0"/>
                      </a:rPr>
                      <m:t>𝜎</m:t>
                    </m:r>
                    <m:r>
                      <a:rPr lang="en-US" b="0" i="1" dirty="0" smtClean="0">
                        <a:latin typeface="Cambria Math" panose="02040503050406030204" pitchFamily="18" charset="0"/>
                      </a:rPr>
                      <m:t> (</m:t>
                    </m:r>
                  </m:oMath>
                </a14:m>
                <a:r>
                  <a:rPr lang="en-US" dirty="0"/>
                  <a:t>water-air): 73 </a:t>
                </a:r>
                <a:r>
                  <a:rPr lang="en-US" dirty="0" err="1"/>
                  <a:t>mN</a:t>
                </a:r>
                <a:r>
                  <a:rPr lang="en-US" dirty="0"/>
                  <a:t>/m</a:t>
                </a:r>
              </a:p>
              <a:p>
                <a:r>
                  <a:rPr lang="en-US" dirty="0"/>
                  <a:t>Gravity : 9.8 m/s</a:t>
                </a:r>
                <a:r>
                  <a:rPr lang="en-US" baseline="30000" dirty="0"/>
                  <a:t>2</a:t>
                </a:r>
              </a:p>
              <a:p>
                <a:endParaRPr lang="en-US" dirty="0"/>
              </a:p>
              <a:p>
                <a:r>
                  <a:rPr lang="en-US" dirty="0"/>
                  <a:t>Test hypothesis A: Did the small clip float?</a:t>
                </a:r>
              </a:p>
              <a:p>
                <a:r>
                  <a:rPr lang="en-US" dirty="0"/>
                  <a:t>Test hypothesis B: Did the large clip float?</a:t>
                </a:r>
              </a:p>
              <a:p>
                <a:endParaRPr lang="en-US" dirty="0"/>
              </a:p>
            </p:txBody>
          </p:sp>
        </mc:Choice>
        <mc:Fallback xmlns="">
          <p:sp>
            <p:nvSpPr>
              <p:cNvPr id="4" name="TextBox 3">
                <a:extLst>
                  <a:ext uri="{FF2B5EF4-FFF2-40B4-BE49-F238E27FC236}">
                    <a16:creationId xmlns:a16="http://schemas.microsoft.com/office/drawing/2014/main" id="{2F1731FF-46F0-A04F-A4D6-761B683FB02A}"/>
                  </a:ext>
                </a:extLst>
              </p:cNvPr>
              <p:cNvSpPr txBox="1">
                <a:spLocks noRot="1" noChangeAspect="1" noMove="1" noResize="1" noEditPoints="1" noAdjustHandles="1" noChangeArrowheads="1" noChangeShapeType="1" noTextEdit="1"/>
              </p:cNvSpPr>
              <p:nvPr/>
            </p:nvSpPr>
            <p:spPr>
              <a:xfrm>
                <a:off x="6816000" y="2205000"/>
                <a:ext cx="4480842" cy="2585323"/>
              </a:xfrm>
              <a:prstGeom prst="rect">
                <a:avLst/>
              </a:prstGeom>
              <a:blipFill>
                <a:blip r:embed="rId7"/>
                <a:stretch>
                  <a:fillRect l="-1130" t="-976"/>
                </a:stretch>
              </a:blipFill>
            </p:spPr>
            <p:txBody>
              <a:bodyPr/>
              <a:lstStyle/>
              <a:p>
                <a:r>
                  <a:rPr lang="en-US">
                    <a:noFill/>
                  </a:rPr>
                  <a:t> </a:t>
                </a:r>
              </a:p>
            </p:txBody>
          </p:sp>
        </mc:Fallback>
      </mc:AlternateContent>
    </p:spTree>
    <p:extLst>
      <p:ext uri="{BB962C8B-B14F-4D97-AF65-F5344CB8AC3E}">
        <p14:creationId xmlns:p14="http://schemas.microsoft.com/office/powerpoint/2010/main" val="266938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en-US" sz="3600" dirty="0"/>
              <a:t>In-class discussion: </a:t>
            </a:r>
            <a:br>
              <a:rPr lang="en-US" sz="3600" dirty="0"/>
            </a:br>
            <a:r>
              <a:rPr lang="en-US" sz="3600" dirty="0"/>
              <a:t>Did your experiment confirm your hypothesis?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421E58-32C0-D849-A3C5-CB23AF90BF28}"/>
                  </a:ext>
                </a:extLst>
              </p:cNvPr>
              <p:cNvSpPr txBox="1"/>
              <p:nvPr/>
            </p:nvSpPr>
            <p:spPr>
              <a:xfrm>
                <a:off x="2785500" y="5996105"/>
                <a:ext cx="6463885" cy="630685"/>
              </a:xfrm>
              <a:prstGeom prst="rect">
                <a:avLst/>
              </a:prstGeom>
              <a:noFill/>
            </p:spPr>
            <p:txBody>
              <a:bodyPr wrap="none" rtlCol="0">
                <a:spAutoFit/>
              </a:bodyPr>
              <a:lstStyle/>
              <a:p>
                <a:r>
                  <a:rPr lang="nb-NO" dirty="0" err="1"/>
                  <a:t>surface</a:t>
                </a:r>
                <a:r>
                  <a:rPr lang="nb-NO" dirty="0"/>
                  <a:t> </a:t>
                </a:r>
                <a:r>
                  <a:rPr lang="nb-NO" dirty="0" err="1"/>
                  <a:t>tension</a:t>
                </a:r>
                <a:r>
                  <a:rPr lang="nb-NO" dirty="0"/>
                  <a:t>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dirty="0"/>
                  <a:t> = </a:t>
                </a:r>
                <a14:m>
                  <m:oMath xmlns:m="http://schemas.openxmlformats.org/officeDocument/2006/math">
                    <m:box>
                      <m:boxPr>
                        <m:ctrlPr>
                          <a:rPr lang="en-US" sz="2800" i="1" smtClean="0">
                            <a:latin typeface="Cambria Math" panose="02040503050406030204" pitchFamily="18" charset="0"/>
                          </a:rPr>
                        </m:ctrlPr>
                      </m:boxPr>
                      <m:e>
                        <m:argPr>
                          <m:argSz m:val="-1"/>
                        </m:argPr>
                        <m:f>
                          <m:fPr>
                            <m:ctrlPr>
                              <a:rPr lang="en-US" sz="2800" i="1" smtClean="0">
                                <a:latin typeface="Cambria Math" panose="02040503050406030204" pitchFamily="18" charset="0"/>
                              </a:rPr>
                            </m:ctrlPr>
                          </m:fPr>
                          <m:num>
                            <m:r>
                              <a:rPr lang="en-US" sz="2800" b="0" i="1" smtClean="0">
                                <a:latin typeface="Cambria Math" panose="02040503050406030204" pitchFamily="18" charset="0"/>
                              </a:rPr>
                              <m:t>𝑓𝑜𝑟𝑐𝑒</m:t>
                            </m:r>
                            <m:r>
                              <a:rPr lang="en-US" sz="2800" b="0" i="1" smtClean="0">
                                <a:latin typeface="Cambria Math" panose="02040503050406030204" pitchFamily="18" charset="0"/>
                              </a:rPr>
                              <m:t> </m:t>
                            </m:r>
                            <m:r>
                              <a:rPr lang="en-US" sz="2800" b="0" i="1" smtClean="0">
                                <a:latin typeface="Cambria Math" panose="02040503050406030204" pitchFamily="18" charset="0"/>
                              </a:rPr>
                              <m:t>𝑎𝑙𝑜𝑛𝑔</m:t>
                            </m:r>
                            <m:r>
                              <a:rPr lang="en-US" sz="2800" b="0" i="1" smtClean="0">
                                <a:latin typeface="Cambria Math" panose="02040503050406030204" pitchFamily="18" charset="0"/>
                              </a:rPr>
                              <m:t> </m:t>
                            </m:r>
                            <m:r>
                              <a:rPr lang="en-US" sz="2800" b="0" i="1" smtClean="0">
                                <a:latin typeface="Cambria Math" panose="02040503050406030204" pitchFamily="18" charset="0"/>
                              </a:rPr>
                              <m:t>𝑎𝑛</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num>
                          <m:den>
                            <m:r>
                              <a:rPr lang="en-US" sz="2800" b="0" i="1" smtClean="0">
                                <a:latin typeface="Cambria Math" panose="02040503050406030204" pitchFamily="18" charset="0"/>
                              </a:rPr>
                              <m:t>𝑙𝑒𝑛𝑔𝑡h</m:t>
                            </m:r>
                            <m:r>
                              <a:rPr lang="en-US" sz="2800" b="0" i="1" smtClean="0">
                                <a:latin typeface="Cambria Math" panose="02040503050406030204" pitchFamily="18" charset="0"/>
                              </a:rPr>
                              <m:t> </m:t>
                            </m:r>
                            <m:r>
                              <a:rPr lang="en-US" sz="2800" b="0" i="1" smtClean="0">
                                <a:latin typeface="Cambria Math" panose="02040503050406030204" pitchFamily="18" charset="0"/>
                              </a:rPr>
                              <m:t>𝑜𝑓</m:t>
                            </m:r>
                            <m:r>
                              <a:rPr lang="en-US" sz="2800" b="0" i="1" smtClean="0">
                                <a:latin typeface="Cambria Math" panose="02040503050406030204" pitchFamily="18" charset="0"/>
                              </a:rPr>
                              <m:t> </m:t>
                            </m:r>
                            <m:r>
                              <a:rPr lang="en-US" sz="2800" b="0" i="1" smtClean="0">
                                <a:latin typeface="Cambria Math" panose="02040503050406030204" pitchFamily="18" charset="0"/>
                              </a:rPr>
                              <m:t>𝑡h𝑒</m:t>
                            </m:r>
                            <m:r>
                              <a:rPr lang="en-US" sz="2800" b="0" i="1" smtClean="0">
                                <a:latin typeface="Cambria Math" panose="02040503050406030204" pitchFamily="18" charset="0"/>
                              </a:rPr>
                              <m:t> </m:t>
                            </m:r>
                            <m:r>
                              <a:rPr lang="en-US" sz="2800" b="0" i="1" smtClean="0">
                                <a:latin typeface="Cambria Math" panose="02040503050406030204" pitchFamily="18" charset="0"/>
                              </a:rPr>
                              <m:t>𝑖𝑛𝑡𝑒𝑟𝑓𝑎𝑐𝑒</m:t>
                            </m:r>
                            <m:r>
                              <a:rPr lang="en-US" sz="2800" b="0" i="1" smtClean="0">
                                <a:latin typeface="Cambria Math" panose="02040503050406030204" pitchFamily="18" charset="0"/>
                              </a:rPr>
                              <m:t> (</m:t>
                            </m:r>
                            <m:r>
                              <a:rPr lang="en-US" sz="2800" b="0" i="1" smtClean="0">
                                <a:latin typeface="Cambria Math" panose="02040503050406030204" pitchFamily="18" charset="0"/>
                              </a:rPr>
                              <m:t>𝑚</m:t>
                            </m:r>
                            <m:r>
                              <a:rPr lang="en-US" sz="2800" b="0" i="1" smtClean="0">
                                <a:latin typeface="Cambria Math" panose="02040503050406030204" pitchFamily="18" charset="0"/>
                              </a:rPr>
                              <m:t>)</m:t>
                            </m:r>
                          </m:den>
                        </m:f>
                        <m:r>
                          <a:rPr lang="en-US" sz="2800" b="0" i="1" smtClean="0">
                            <a:latin typeface="Cambria Math" panose="02040503050406030204" pitchFamily="18" charset="0"/>
                          </a:rPr>
                          <m:t> [</m:t>
                        </m:r>
                        <m:r>
                          <a:rPr lang="en-US" sz="2800" b="0" i="1" smtClean="0">
                            <a:latin typeface="Cambria Math" panose="02040503050406030204" pitchFamily="18" charset="0"/>
                          </a:rPr>
                          <m:t>𝑁</m:t>
                        </m:r>
                        <m:r>
                          <a:rPr lang="en-US" sz="2800" b="0" i="1" smtClean="0">
                            <a:latin typeface="Cambria Math" panose="02040503050406030204" pitchFamily="18" charset="0"/>
                          </a:rPr>
                          <m:t>/</m:t>
                        </m:r>
                        <m:r>
                          <a:rPr lang="en-US" sz="2800" b="0" i="1" smtClean="0">
                            <a:latin typeface="Cambria Math" panose="02040503050406030204" pitchFamily="18" charset="0"/>
                          </a:rPr>
                          <m:t>𝑚</m:t>
                        </m:r>
                        <m:r>
                          <a:rPr lang="en-US" sz="2800" b="0" i="1" smtClean="0">
                            <a:latin typeface="Cambria Math" panose="02040503050406030204" pitchFamily="18" charset="0"/>
                          </a:rPr>
                          <m:t>]</m:t>
                        </m:r>
                      </m:e>
                    </m:box>
                  </m:oMath>
                </a14:m>
                <a:endParaRPr lang="en-US" dirty="0"/>
              </a:p>
            </p:txBody>
          </p:sp>
        </mc:Choice>
        <mc:Fallback xmlns="">
          <p:sp>
            <p:nvSpPr>
              <p:cNvPr id="3" name="TextBox 2">
                <a:extLst>
                  <a:ext uri="{FF2B5EF4-FFF2-40B4-BE49-F238E27FC236}">
                    <a16:creationId xmlns:a16="http://schemas.microsoft.com/office/drawing/2014/main" id="{87421E58-32C0-D849-A3C5-CB23AF90BF28}"/>
                  </a:ext>
                </a:extLst>
              </p:cNvPr>
              <p:cNvSpPr txBox="1">
                <a:spLocks noRot="1" noChangeAspect="1" noMove="1" noResize="1" noEditPoints="1" noAdjustHandles="1" noChangeArrowheads="1" noChangeShapeType="1" noTextEdit="1"/>
              </p:cNvSpPr>
              <p:nvPr/>
            </p:nvSpPr>
            <p:spPr>
              <a:xfrm>
                <a:off x="2785500" y="5996105"/>
                <a:ext cx="6463885" cy="630685"/>
              </a:xfrm>
              <a:prstGeom prst="rect">
                <a:avLst/>
              </a:prstGeom>
              <a:blipFill>
                <a:blip r:embed="rId3"/>
                <a:stretch>
                  <a:fillRect l="-784" b="-10000"/>
                </a:stretch>
              </a:blipFill>
            </p:spPr>
            <p:txBody>
              <a:bodyPr/>
              <a:lstStyle/>
              <a:p>
                <a:r>
                  <a:rPr lang="en-US">
                    <a:noFill/>
                  </a:rPr>
                  <a:t> </a:t>
                </a:r>
              </a:p>
            </p:txBody>
          </p:sp>
        </mc:Fallback>
      </mc:AlternateContent>
      <p:sp>
        <p:nvSpPr>
          <p:cNvPr id="14" name="Subtitle 6">
            <a:extLst>
              <a:ext uri="{FF2B5EF4-FFF2-40B4-BE49-F238E27FC236}">
                <a16:creationId xmlns:a16="http://schemas.microsoft.com/office/drawing/2014/main" id="{F8A91D69-7CE7-EF49-9233-4FA4D85021B4}"/>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chemeClr val="tx1"/>
                </a:solidFill>
              </a:rPr>
              <a:t>All images from Creative Commons. Licensed under </a:t>
            </a:r>
            <a:r>
              <a:rPr lang="en-US" sz="900" dirty="0">
                <a:solidFill>
                  <a:schemeClr val="tx1"/>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tx1"/>
              </a:solidFill>
            </a:endParaRPr>
          </a:p>
          <a:p>
            <a:pPr algn="ctr"/>
            <a:endParaRPr lang="en-US" sz="1600" dirty="0"/>
          </a:p>
        </p:txBody>
      </p:sp>
      <p:pic>
        <p:nvPicPr>
          <p:cNvPr id="10" name="Picture 9" descr="A close-up of a stethoscope on a red surface&#10;&#10;Description automatically generated with low confidence">
            <a:extLst>
              <a:ext uri="{FF2B5EF4-FFF2-40B4-BE49-F238E27FC236}">
                <a16:creationId xmlns:a16="http://schemas.microsoft.com/office/drawing/2014/main" id="{0C3DB5B0-B3B1-AD4C-B615-C89CB6F45C3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86142" y="1949895"/>
            <a:ext cx="5060275" cy="317110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F1731FF-46F0-A04F-A4D6-761B683FB02A}"/>
                  </a:ext>
                </a:extLst>
              </p:cNvPr>
              <p:cNvSpPr txBox="1"/>
              <p:nvPr/>
            </p:nvSpPr>
            <p:spPr>
              <a:xfrm>
                <a:off x="6816000" y="2205000"/>
                <a:ext cx="4955203" cy="3139321"/>
              </a:xfrm>
              <a:prstGeom prst="rect">
                <a:avLst/>
              </a:prstGeom>
              <a:noFill/>
            </p:spPr>
            <p:txBody>
              <a:bodyPr wrap="none" rtlCol="0">
                <a:spAutoFit/>
              </a:bodyPr>
              <a:lstStyle/>
              <a:p>
                <a:r>
                  <a:rPr lang="en-US" dirty="0"/>
                  <a:t>Small clips: 0.23 grams, 9 cm long</a:t>
                </a:r>
              </a:p>
              <a:p>
                <a:r>
                  <a:rPr lang="en-US" dirty="0"/>
                  <a:t>Large clips: 1.10 grams, 16 cm long</a:t>
                </a:r>
              </a:p>
              <a:p>
                <a:endParaRPr lang="en-US" dirty="0"/>
              </a:p>
              <a:p>
                <a14:m>
                  <m:oMath xmlns:m="http://schemas.openxmlformats.org/officeDocument/2006/math">
                    <m:r>
                      <a:rPr lang="en-US" b="0" i="1" dirty="0" smtClean="0">
                        <a:latin typeface="Cambria Math" panose="02040503050406030204" pitchFamily="18" charset="0"/>
                      </a:rPr>
                      <m:t>𝜎</m:t>
                    </m:r>
                    <m:r>
                      <a:rPr lang="en-US" b="0" i="1" dirty="0" smtClean="0">
                        <a:latin typeface="Cambria Math" panose="02040503050406030204" pitchFamily="18" charset="0"/>
                      </a:rPr>
                      <m:t> (</m:t>
                    </m:r>
                  </m:oMath>
                </a14:m>
                <a:r>
                  <a:rPr lang="en-US" dirty="0"/>
                  <a:t>water-air): 73 </a:t>
                </a:r>
                <a:r>
                  <a:rPr lang="en-US" dirty="0" err="1"/>
                  <a:t>mN</a:t>
                </a:r>
                <a:r>
                  <a:rPr lang="en-US" dirty="0"/>
                  <a:t>/m</a:t>
                </a:r>
              </a:p>
              <a:p>
                <a:r>
                  <a:rPr lang="en-US" dirty="0"/>
                  <a:t>Gravity : 9.8 m/s</a:t>
                </a:r>
                <a:r>
                  <a:rPr lang="en-US" baseline="30000" dirty="0"/>
                  <a:t>2</a:t>
                </a:r>
              </a:p>
              <a:p>
                <a:endParaRPr lang="en-US" dirty="0"/>
              </a:p>
              <a:p>
                <a:r>
                  <a:rPr lang="en-US" dirty="0"/>
                  <a:t>Experiment A: How did theory and experiment </a:t>
                </a:r>
              </a:p>
              <a:p>
                <a:r>
                  <a:rPr lang="en-US" dirty="0"/>
                  <a:t>compare?</a:t>
                </a:r>
              </a:p>
              <a:p>
                <a:r>
                  <a:rPr lang="en-US" dirty="0"/>
                  <a:t>Experiment B: How did theory and experiment </a:t>
                </a:r>
              </a:p>
              <a:p>
                <a:r>
                  <a:rPr lang="en-US" dirty="0"/>
                  <a:t>compare?</a:t>
                </a:r>
              </a:p>
              <a:p>
                <a:endParaRPr lang="en-US" dirty="0"/>
              </a:p>
            </p:txBody>
          </p:sp>
        </mc:Choice>
        <mc:Fallback xmlns="">
          <p:sp>
            <p:nvSpPr>
              <p:cNvPr id="4" name="TextBox 3">
                <a:extLst>
                  <a:ext uri="{FF2B5EF4-FFF2-40B4-BE49-F238E27FC236}">
                    <a16:creationId xmlns:a16="http://schemas.microsoft.com/office/drawing/2014/main" id="{2F1731FF-46F0-A04F-A4D6-761B683FB02A}"/>
                  </a:ext>
                </a:extLst>
              </p:cNvPr>
              <p:cNvSpPr txBox="1">
                <a:spLocks noRot="1" noChangeAspect="1" noMove="1" noResize="1" noEditPoints="1" noAdjustHandles="1" noChangeArrowheads="1" noChangeShapeType="1" noTextEdit="1"/>
              </p:cNvSpPr>
              <p:nvPr/>
            </p:nvSpPr>
            <p:spPr>
              <a:xfrm>
                <a:off x="6816000" y="2205000"/>
                <a:ext cx="4955203" cy="3139321"/>
              </a:xfrm>
              <a:prstGeom prst="rect">
                <a:avLst/>
              </a:prstGeom>
              <a:blipFill>
                <a:blip r:embed="rId7"/>
                <a:stretch>
                  <a:fillRect l="-1023" t="-806" r="-256"/>
                </a:stretch>
              </a:blipFill>
            </p:spPr>
            <p:txBody>
              <a:bodyPr/>
              <a:lstStyle/>
              <a:p>
                <a:r>
                  <a:rPr lang="en-US">
                    <a:noFill/>
                  </a:rPr>
                  <a:t> </a:t>
                </a:r>
              </a:p>
            </p:txBody>
          </p:sp>
        </mc:Fallback>
      </mc:AlternateContent>
    </p:spTree>
    <p:extLst>
      <p:ext uri="{BB962C8B-B14F-4D97-AF65-F5344CB8AC3E}">
        <p14:creationId xmlns:p14="http://schemas.microsoft.com/office/powerpoint/2010/main" val="2016508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rmAutofit fontScale="90000"/>
          </a:bodyPr>
          <a:lstStyle/>
          <a:p>
            <a:r>
              <a:rPr lang="nb-NO" sz="4000" dirty="0" err="1"/>
              <a:t>Pressure</a:t>
            </a:r>
            <a:r>
              <a:rPr lang="nb-NO" sz="4000" dirty="0"/>
              <a:t> is a force per unit area (EFM 2.7,3.1-3.2)</a:t>
            </a:r>
            <a:br>
              <a:rPr lang="nb-NO" sz="4000" dirty="0"/>
            </a:br>
            <a:r>
              <a:rPr lang="nb-NO" sz="4000" dirty="0" err="1"/>
              <a:t>Pressure</a:t>
            </a:r>
            <a:r>
              <a:rPr lang="nb-NO" sz="4000" dirty="0"/>
              <a:t> [=] N/m</a:t>
            </a:r>
            <a:r>
              <a:rPr lang="nb-NO" sz="4000" baseline="30000" dirty="0"/>
              <a:t>2</a:t>
            </a:r>
            <a:endParaRPr lang="en-US" sz="4000" baseline="30000" dirty="0"/>
          </a:p>
        </p:txBody>
      </p:sp>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3" tooltip="https://creativecommons.org/licenses/by-nc-sa/3.0/"/>
              </a:rPr>
              <a:t>CC BY-SA-NC</a:t>
            </a:r>
            <a:endParaRPr lang="en-US" sz="900" dirty="0"/>
          </a:p>
          <a:p>
            <a:pPr algn="ctr"/>
            <a:endParaRPr lang="en-US" sz="1600" dirty="0"/>
          </a:p>
        </p:txBody>
      </p:sp>
      <p:sp>
        <p:nvSpPr>
          <p:cNvPr id="14" name="Subtitle 6">
            <a:extLst>
              <a:ext uri="{FF2B5EF4-FFF2-40B4-BE49-F238E27FC236}">
                <a16:creationId xmlns:a16="http://schemas.microsoft.com/office/drawing/2014/main" id="{7D90CF23-11DD-2143-AB3A-2980EC850867}"/>
              </a:ext>
            </a:extLst>
          </p:cNvPr>
          <p:cNvSpPr txBox="1">
            <a:spLocks/>
          </p:cNvSpPr>
          <p:nvPr/>
        </p:nvSpPr>
        <p:spPr>
          <a:xfrm>
            <a:off x="696000" y="5523260"/>
            <a:ext cx="416605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Capillary pressure</a:t>
            </a:r>
          </a:p>
          <a:p>
            <a:pPr algn="ctr"/>
            <a:r>
              <a:rPr lang="en-US" sz="1600" b="1" dirty="0">
                <a:solidFill>
                  <a:srgbClr val="009D7F"/>
                </a:solidFill>
              </a:rPr>
              <a:t>Pressure inside a bubble is higher than pressure outside (Ex. 2.3, EFM 2.7)</a:t>
            </a:r>
          </a:p>
          <a:p>
            <a:pPr algn="ctr"/>
            <a:endParaRPr lang="en-US" sz="1600" dirty="0"/>
          </a:p>
        </p:txBody>
      </p:sp>
      <p:sp>
        <p:nvSpPr>
          <p:cNvPr id="19" name="Subtitle 6">
            <a:extLst>
              <a:ext uri="{FF2B5EF4-FFF2-40B4-BE49-F238E27FC236}">
                <a16:creationId xmlns:a16="http://schemas.microsoft.com/office/drawing/2014/main" id="{014A39E2-954A-5D46-BF8C-90A534F5E297}"/>
              </a:ext>
            </a:extLst>
          </p:cNvPr>
          <p:cNvSpPr txBox="1">
            <a:spLocks/>
          </p:cNvSpPr>
          <p:nvPr/>
        </p:nvSpPr>
        <p:spPr>
          <a:xfrm>
            <a:off x="4904168" y="5562784"/>
            <a:ext cx="33120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Static pressure (no flow)</a:t>
            </a:r>
          </a:p>
          <a:p>
            <a:pPr algn="ctr"/>
            <a:r>
              <a:rPr lang="en-US" sz="1600" b="1" dirty="0">
                <a:solidFill>
                  <a:srgbClr val="009D7F"/>
                </a:solidFill>
              </a:rPr>
              <a:t>Pascal’s exploding bucket</a:t>
            </a:r>
            <a:endParaRPr lang="en-US" sz="1600" dirty="0"/>
          </a:p>
          <a:p>
            <a:pPr algn="ctr"/>
            <a:endParaRPr lang="en-US" sz="1600" dirty="0"/>
          </a:p>
        </p:txBody>
      </p:sp>
      <p:sp>
        <p:nvSpPr>
          <p:cNvPr id="3" name="TextBox 2">
            <a:extLst>
              <a:ext uri="{FF2B5EF4-FFF2-40B4-BE49-F238E27FC236}">
                <a16:creationId xmlns:a16="http://schemas.microsoft.com/office/drawing/2014/main" id="{2654D12A-9A2C-C040-ABE2-43ECA3CBFACF}"/>
              </a:ext>
            </a:extLst>
          </p:cNvPr>
          <p:cNvSpPr txBox="1"/>
          <p:nvPr/>
        </p:nvSpPr>
        <p:spPr>
          <a:xfrm>
            <a:off x="4464828" y="6502387"/>
            <a:ext cx="2755050" cy="338554"/>
          </a:xfrm>
          <a:prstGeom prst="rect">
            <a:avLst/>
          </a:prstGeom>
          <a:noFill/>
        </p:spPr>
        <p:txBody>
          <a:bodyPr wrap="none" rtlCol="0">
            <a:spAutoFit/>
          </a:bodyPr>
          <a:lstStyle/>
          <a:p>
            <a:r>
              <a:rPr lang="en-US" sz="1600" dirty="0"/>
              <a:t>Vapor pressure = </a:t>
            </a:r>
            <a:r>
              <a:rPr lang="en-US" sz="1600" dirty="0" err="1"/>
              <a:t>damptrykk</a:t>
            </a:r>
            <a:endParaRPr lang="en-US" sz="1600" dirty="0"/>
          </a:p>
        </p:txBody>
      </p:sp>
      <p:pic>
        <p:nvPicPr>
          <p:cNvPr id="5" name="Picture 4" descr="A person on a ladder&#10;&#10;Description automatically generated with low confidence">
            <a:extLst>
              <a:ext uri="{FF2B5EF4-FFF2-40B4-BE49-F238E27FC236}">
                <a16:creationId xmlns:a16="http://schemas.microsoft.com/office/drawing/2014/main" id="{2E32569A-2D96-AD4C-9EA6-C9BDF2163D7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471097" y="1590260"/>
            <a:ext cx="2178142" cy="3933000"/>
          </a:xfrm>
          <a:prstGeom prst="rect">
            <a:avLst/>
          </a:prstGeom>
        </p:spPr>
      </p:pic>
      <p:pic>
        <p:nvPicPr>
          <p:cNvPr id="15" name="Picture 14" descr="A picture containing bubble, object, bell jar&#10;&#10;Description automatically generated">
            <a:extLst>
              <a:ext uri="{FF2B5EF4-FFF2-40B4-BE49-F238E27FC236}">
                <a16:creationId xmlns:a16="http://schemas.microsoft.com/office/drawing/2014/main" id="{57D50A24-EA2B-C949-AFFB-1E4D439198AE}"/>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92053" y="2754310"/>
            <a:ext cx="3909548" cy="2606365"/>
          </a:xfrm>
          <a:prstGeom prst="rect">
            <a:avLst/>
          </a:prstGeom>
        </p:spPr>
      </p:pic>
      <p:sp>
        <p:nvSpPr>
          <p:cNvPr id="18" name="Subtitle 6">
            <a:extLst>
              <a:ext uri="{FF2B5EF4-FFF2-40B4-BE49-F238E27FC236}">
                <a16:creationId xmlns:a16="http://schemas.microsoft.com/office/drawing/2014/main" id="{83AB735E-9C6A-9049-8860-9A20450D1A7E}"/>
              </a:ext>
            </a:extLst>
          </p:cNvPr>
          <p:cNvSpPr txBox="1">
            <a:spLocks/>
          </p:cNvSpPr>
          <p:nvPr/>
        </p:nvSpPr>
        <p:spPr>
          <a:xfrm>
            <a:off x="8156869" y="5546752"/>
            <a:ext cx="416605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Flow can induce cavitation by bringing pressure below vapor pressure</a:t>
            </a:r>
          </a:p>
          <a:p>
            <a:pPr algn="ctr"/>
            <a:endParaRPr lang="en-US" sz="1600" dirty="0"/>
          </a:p>
        </p:txBody>
      </p:sp>
      <p:pic>
        <p:nvPicPr>
          <p:cNvPr id="20" name="Picture 19" descr="A picture containing indoor, metalware&#10;&#10;Description automatically generated">
            <a:extLst>
              <a:ext uri="{FF2B5EF4-FFF2-40B4-BE49-F238E27FC236}">
                <a16:creationId xmlns:a16="http://schemas.microsoft.com/office/drawing/2014/main" id="{329E5920-BDFA-6643-9BC2-97AD78DCB4A2}"/>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8318735" y="3277613"/>
            <a:ext cx="3703222" cy="2083062"/>
          </a:xfrm>
          <a:prstGeom prst="rect">
            <a:avLst/>
          </a:prstGeom>
        </p:spPr>
      </p:pic>
    </p:spTree>
    <p:extLst>
      <p:ext uri="{BB962C8B-B14F-4D97-AF65-F5344CB8AC3E}">
        <p14:creationId xmlns:p14="http://schemas.microsoft.com/office/powerpoint/2010/main" val="2612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rmAutofit fontScale="90000"/>
          </a:bodyPr>
          <a:lstStyle/>
          <a:p>
            <a:r>
              <a:rPr lang="nb-NO" sz="4000" dirty="0"/>
              <a:t>Four </a:t>
            </a:r>
            <a:r>
              <a:rPr lang="nb-NO" sz="4000" dirty="0" err="1"/>
              <a:t>main</a:t>
            </a:r>
            <a:r>
              <a:rPr lang="nb-NO" sz="4000" dirty="0"/>
              <a:t> types </a:t>
            </a:r>
            <a:r>
              <a:rPr lang="nb-NO" sz="4000" dirty="0" err="1"/>
              <a:t>of</a:t>
            </a:r>
            <a:r>
              <a:rPr lang="nb-NO" sz="4000" dirty="0"/>
              <a:t> </a:t>
            </a:r>
            <a:r>
              <a:rPr lang="nb-NO" sz="4000" dirty="0" err="1"/>
              <a:t>static</a:t>
            </a:r>
            <a:r>
              <a:rPr lang="nb-NO" sz="4000" dirty="0"/>
              <a:t> </a:t>
            </a:r>
            <a:r>
              <a:rPr lang="nb-NO" sz="4000" dirty="0" err="1"/>
              <a:t>pressures</a:t>
            </a:r>
            <a:r>
              <a:rPr lang="nb-NO" sz="4000" dirty="0"/>
              <a:t>: </a:t>
            </a:r>
            <a:br>
              <a:rPr lang="nb-NO" sz="4000" dirty="0"/>
            </a:br>
            <a:r>
              <a:rPr lang="nb-NO" sz="4000" dirty="0" err="1"/>
              <a:t>Capillary</a:t>
            </a:r>
            <a:r>
              <a:rPr lang="nb-NO" sz="4000" dirty="0"/>
              <a:t>, </a:t>
            </a:r>
            <a:r>
              <a:rPr lang="nb-NO" sz="3600" dirty="0" err="1"/>
              <a:t>hydrostatic</a:t>
            </a:r>
            <a:r>
              <a:rPr lang="nb-NO" sz="3600" dirty="0"/>
              <a:t>, gauge, and </a:t>
            </a:r>
            <a:r>
              <a:rPr lang="nb-NO" sz="3600" dirty="0" err="1"/>
              <a:t>absolute</a:t>
            </a:r>
            <a:r>
              <a:rPr lang="nb-NO" sz="3600" dirty="0"/>
              <a:t> </a:t>
            </a:r>
            <a:r>
              <a:rPr lang="nb-NO" sz="3600" dirty="0" err="1"/>
              <a:t>pressure</a:t>
            </a:r>
            <a:r>
              <a:rPr lang="nb-NO" sz="3600" dirty="0"/>
              <a:t> </a:t>
            </a:r>
            <a:br>
              <a:rPr lang="nb-NO" sz="3600" dirty="0"/>
            </a:br>
            <a:r>
              <a:rPr lang="nb-NO" sz="3600" dirty="0"/>
              <a:t>(EFM 2.7, 3.1-3.2)</a:t>
            </a:r>
            <a:endParaRPr lang="en-US" sz="4000" dirty="0"/>
          </a:p>
        </p:txBody>
      </p:sp>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3" tooltip="https://creativecommons.org/licenses/by-nc-sa/3.0/"/>
              </a:rPr>
              <a:t>CC BY-SA-NC</a:t>
            </a:r>
            <a:endParaRPr lang="en-US" sz="900" dirty="0"/>
          </a:p>
          <a:p>
            <a:pPr algn="ctr"/>
            <a:endParaRPr lang="en-US" sz="1600" dirty="0"/>
          </a:p>
        </p:txBody>
      </p:sp>
      <p:sp>
        <p:nvSpPr>
          <p:cNvPr id="19" name="Subtitle 6">
            <a:extLst>
              <a:ext uri="{FF2B5EF4-FFF2-40B4-BE49-F238E27FC236}">
                <a16:creationId xmlns:a16="http://schemas.microsoft.com/office/drawing/2014/main" id="{014A39E2-954A-5D46-BF8C-90A534F5E297}"/>
              </a:ext>
            </a:extLst>
          </p:cNvPr>
          <p:cNvSpPr txBox="1">
            <a:spLocks/>
          </p:cNvSpPr>
          <p:nvPr/>
        </p:nvSpPr>
        <p:spPr>
          <a:xfrm>
            <a:off x="273071" y="5706784"/>
            <a:ext cx="33120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Hydrostatic pressure</a:t>
            </a:r>
          </a:p>
          <a:p>
            <a:pPr algn="ctr"/>
            <a:r>
              <a:rPr lang="en-US" sz="1600" b="1" dirty="0">
                <a:solidFill>
                  <a:srgbClr val="009D7F"/>
                </a:solidFill>
              </a:rPr>
              <a:t>Pressure due to the weight of a column of fluid</a:t>
            </a:r>
            <a:endParaRPr lang="en-US" sz="1600" dirty="0"/>
          </a:p>
          <a:p>
            <a:pPr algn="ctr"/>
            <a:endParaRPr lang="en-US" sz="1600" dirty="0"/>
          </a:p>
        </p:txBody>
      </p:sp>
      <p:sp>
        <p:nvSpPr>
          <p:cNvPr id="3" name="TextBox 2">
            <a:extLst>
              <a:ext uri="{FF2B5EF4-FFF2-40B4-BE49-F238E27FC236}">
                <a16:creationId xmlns:a16="http://schemas.microsoft.com/office/drawing/2014/main" id="{2654D12A-9A2C-C040-ABE2-43ECA3CBFACF}"/>
              </a:ext>
            </a:extLst>
          </p:cNvPr>
          <p:cNvSpPr txBox="1"/>
          <p:nvPr/>
        </p:nvSpPr>
        <p:spPr>
          <a:xfrm>
            <a:off x="4464828" y="6502387"/>
            <a:ext cx="2755050" cy="338554"/>
          </a:xfrm>
          <a:prstGeom prst="rect">
            <a:avLst/>
          </a:prstGeom>
          <a:noFill/>
        </p:spPr>
        <p:txBody>
          <a:bodyPr wrap="none" rtlCol="0">
            <a:spAutoFit/>
          </a:bodyPr>
          <a:lstStyle/>
          <a:p>
            <a:r>
              <a:rPr lang="en-US" sz="1600" dirty="0"/>
              <a:t>Vapor pressure = </a:t>
            </a:r>
            <a:r>
              <a:rPr lang="en-US" sz="1600" dirty="0" err="1"/>
              <a:t>damptrykk</a:t>
            </a:r>
            <a:endParaRPr lang="en-US" sz="1600" dirty="0"/>
          </a:p>
        </p:txBody>
      </p:sp>
      <p:pic>
        <p:nvPicPr>
          <p:cNvPr id="5" name="Picture 4" descr="A person on a ladder&#10;&#10;Description automatically generated with low confidence">
            <a:extLst>
              <a:ext uri="{FF2B5EF4-FFF2-40B4-BE49-F238E27FC236}">
                <a16:creationId xmlns:a16="http://schemas.microsoft.com/office/drawing/2014/main" id="{2E32569A-2D96-AD4C-9EA6-C9BDF2163D7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40000" y="2493000"/>
            <a:ext cx="1757943" cy="3174260"/>
          </a:xfrm>
          <a:prstGeom prst="rect">
            <a:avLst/>
          </a:prstGeom>
        </p:spPr>
      </p:pic>
      <p:pic>
        <p:nvPicPr>
          <p:cNvPr id="16" name="Picture 15" descr="Diagram&#10;&#10;Description automatically generated">
            <a:extLst>
              <a:ext uri="{FF2B5EF4-FFF2-40B4-BE49-F238E27FC236}">
                <a16:creationId xmlns:a16="http://schemas.microsoft.com/office/drawing/2014/main" id="{FF178D3F-4DC2-EA4E-BD60-974F7A06F0E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863871" y="2539016"/>
            <a:ext cx="3410631" cy="3018700"/>
          </a:xfrm>
          <a:prstGeom prst="rect">
            <a:avLst/>
          </a:prstGeom>
        </p:spPr>
      </p:pic>
      <p:sp>
        <p:nvSpPr>
          <p:cNvPr id="21" name="TextBox 20">
            <a:extLst>
              <a:ext uri="{FF2B5EF4-FFF2-40B4-BE49-F238E27FC236}">
                <a16:creationId xmlns:a16="http://schemas.microsoft.com/office/drawing/2014/main" id="{F330AC0C-280A-344D-A247-D017BAA33463}"/>
              </a:ext>
            </a:extLst>
          </p:cNvPr>
          <p:cNvSpPr txBox="1"/>
          <p:nvPr/>
        </p:nvSpPr>
        <p:spPr>
          <a:xfrm>
            <a:off x="5803433" y="5301443"/>
            <a:ext cx="1119217" cy="338554"/>
          </a:xfrm>
          <a:prstGeom prst="rect">
            <a:avLst/>
          </a:prstGeom>
          <a:noFill/>
        </p:spPr>
        <p:txBody>
          <a:bodyPr wrap="none" rtlCol="0">
            <a:spAutoFit/>
          </a:bodyPr>
          <a:lstStyle/>
          <a:p>
            <a:r>
              <a:rPr lang="en-US" sz="1600" dirty="0">
                <a:highlight>
                  <a:srgbClr val="E7F0EC"/>
                </a:highlight>
              </a:rPr>
              <a:t>Pressure?</a:t>
            </a:r>
          </a:p>
        </p:txBody>
      </p:sp>
    </p:spTree>
    <p:extLst>
      <p:ext uri="{BB962C8B-B14F-4D97-AF65-F5344CB8AC3E}">
        <p14:creationId xmlns:p14="http://schemas.microsoft.com/office/powerpoint/2010/main" val="4033914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rmAutofit fontScale="90000"/>
          </a:bodyPr>
          <a:lstStyle/>
          <a:p>
            <a:r>
              <a:rPr lang="nb-NO" sz="4000" dirty="0" err="1"/>
              <a:t>Static</a:t>
            </a:r>
            <a:r>
              <a:rPr lang="nb-NO" sz="4000" dirty="0"/>
              <a:t> </a:t>
            </a:r>
            <a:r>
              <a:rPr lang="nb-NO" sz="4000" dirty="0" err="1"/>
              <a:t>pressures</a:t>
            </a:r>
            <a:r>
              <a:rPr lang="nb-NO" sz="4000" dirty="0"/>
              <a:t>: </a:t>
            </a:r>
            <a:r>
              <a:rPr lang="nb-NO" sz="4000" dirty="0" err="1"/>
              <a:t>Hydrostatic</a:t>
            </a:r>
            <a:r>
              <a:rPr lang="nb-NO" sz="4000" dirty="0"/>
              <a:t> </a:t>
            </a:r>
            <a:r>
              <a:rPr lang="nb-NO" sz="4000" dirty="0" err="1"/>
              <a:t>pressure</a:t>
            </a:r>
            <a:r>
              <a:rPr lang="nb-NO" sz="4000" dirty="0"/>
              <a:t> is </a:t>
            </a:r>
            <a:r>
              <a:rPr lang="nb-NO" sz="4000" dirty="0" err="1"/>
              <a:t>the</a:t>
            </a:r>
            <a:r>
              <a:rPr lang="nb-NO" sz="4000" dirty="0"/>
              <a:t> </a:t>
            </a:r>
            <a:r>
              <a:rPr lang="nb-NO" sz="4000" dirty="0" err="1"/>
              <a:t>pressure</a:t>
            </a:r>
            <a:r>
              <a:rPr lang="nb-NO" sz="4000" dirty="0"/>
              <a:t> </a:t>
            </a:r>
            <a:br>
              <a:rPr lang="nb-NO" sz="4000" dirty="0"/>
            </a:br>
            <a:r>
              <a:rPr lang="nb-NO" sz="4000" dirty="0"/>
              <a:t>due to </a:t>
            </a:r>
            <a:r>
              <a:rPr lang="nb-NO" sz="4000" dirty="0" err="1"/>
              <a:t>the</a:t>
            </a:r>
            <a:r>
              <a:rPr lang="nb-NO" sz="4000" dirty="0"/>
              <a:t> </a:t>
            </a:r>
            <a:r>
              <a:rPr lang="nb-NO" sz="4000" dirty="0" err="1"/>
              <a:t>weight</a:t>
            </a:r>
            <a:r>
              <a:rPr lang="nb-NO" sz="4000" dirty="0"/>
              <a:t> </a:t>
            </a:r>
            <a:r>
              <a:rPr lang="nb-NO" sz="4000" dirty="0" err="1"/>
              <a:t>of</a:t>
            </a:r>
            <a:r>
              <a:rPr lang="nb-NO" sz="4000" dirty="0"/>
              <a:t> a </a:t>
            </a:r>
            <a:r>
              <a:rPr lang="nb-NO" sz="4000" dirty="0" err="1"/>
              <a:t>column</a:t>
            </a:r>
            <a:r>
              <a:rPr lang="nb-NO" sz="4000" dirty="0"/>
              <a:t> </a:t>
            </a:r>
            <a:r>
              <a:rPr lang="nb-NO" sz="4000" dirty="0" err="1"/>
              <a:t>of</a:t>
            </a:r>
            <a:r>
              <a:rPr lang="nb-NO" sz="4000" dirty="0"/>
              <a:t> fluid (EFM 3.1-3.2)</a:t>
            </a:r>
            <a:endParaRPr lang="en-US" sz="4000" dirty="0"/>
          </a:p>
        </p:txBody>
      </p:sp>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3" tooltip="https://creativecommons.org/licenses/by-nc-sa/3.0/"/>
              </a:rPr>
              <a:t>CC BY-SA-NC</a:t>
            </a:r>
            <a:endParaRPr lang="en-US" sz="900" dirty="0"/>
          </a:p>
          <a:p>
            <a:pPr algn="ctr"/>
            <a:endParaRPr lang="en-US" sz="1600" dirty="0"/>
          </a:p>
        </p:txBody>
      </p:sp>
      <p:sp>
        <p:nvSpPr>
          <p:cNvPr id="19" name="Subtitle 6">
            <a:extLst>
              <a:ext uri="{FF2B5EF4-FFF2-40B4-BE49-F238E27FC236}">
                <a16:creationId xmlns:a16="http://schemas.microsoft.com/office/drawing/2014/main" id="{014A39E2-954A-5D46-BF8C-90A534F5E297}"/>
              </a:ext>
            </a:extLst>
          </p:cNvPr>
          <p:cNvSpPr txBox="1">
            <a:spLocks/>
          </p:cNvSpPr>
          <p:nvPr/>
        </p:nvSpPr>
        <p:spPr>
          <a:xfrm>
            <a:off x="273071" y="5706784"/>
            <a:ext cx="33120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Hydrostatic pressure</a:t>
            </a:r>
          </a:p>
          <a:p>
            <a:pPr algn="ctr"/>
            <a:r>
              <a:rPr lang="en-US" sz="1600" b="1" dirty="0">
                <a:solidFill>
                  <a:srgbClr val="009D7F"/>
                </a:solidFill>
              </a:rPr>
              <a:t>Pressure due to the weight of a column of fluid</a:t>
            </a:r>
            <a:endParaRPr lang="en-US" sz="1600" dirty="0"/>
          </a:p>
          <a:p>
            <a:pPr algn="ctr"/>
            <a:endParaRPr lang="en-US" sz="1600" dirty="0"/>
          </a:p>
        </p:txBody>
      </p:sp>
      <p:sp>
        <p:nvSpPr>
          <p:cNvPr id="3" name="TextBox 2">
            <a:extLst>
              <a:ext uri="{FF2B5EF4-FFF2-40B4-BE49-F238E27FC236}">
                <a16:creationId xmlns:a16="http://schemas.microsoft.com/office/drawing/2014/main" id="{2654D12A-9A2C-C040-ABE2-43ECA3CBFACF}"/>
              </a:ext>
            </a:extLst>
          </p:cNvPr>
          <p:cNvSpPr txBox="1"/>
          <p:nvPr/>
        </p:nvSpPr>
        <p:spPr>
          <a:xfrm>
            <a:off x="4464828" y="6502387"/>
            <a:ext cx="2755050" cy="338554"/>
          </a:xfrm>
          <a:prstGeom prst="rect">
            <a:avLst/>
          </a:prstGeom>
          <a:noFill/>
        </p:spPr>
        <p:txBody>
          <a:bodyPr wrap="none" rtlCol="0">
            <a:spAutoFit/>
          </a:bodyPr>
          <a:lstStyle/>
          <a:p>
            <a:r>
              <a:rPr lang="en-US" sz="1600" dirty="0"/>
              <a:t>Vapor pressure = </a:t>
            </a:r>
            <a:r>
              <a:rPr lang="en-US" sz="1600" dirty="0" err="1"/>
              <a:t>damptrykk</a:t>
            </a:r>
            <a:endParaRPr lang="en-US" sz="1600" dirty="0"/>
          </a:p>
        </p:txBody>
      </p:sp>
      <p:pic>
        <p:nvPicPr>
          <p:cNvPr id="5" name="Picture 4" descr="A person on a ladder&#10;&#10;Description automatically generated with low confidence">
            <a:extLst>
              <a:ext uri="{FF2B5EF4-FFF2-40B4-BE49-F238E27FC236}">
                <a16:creationId xmlns:a16="http://schemas.microsoft.com/office/drawing/2014/main" id="{2E32569A-2D96-AD4C-9EA6-C9BDF2163D7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40000" y="2493000"/>
            <a:ext cx="1757943" cy="3174260"/>
          </a:xfrm>
          <a:prstGeom prst="rect">
            <a:avLst/>
          </a:prstGeom>
        </p:spPr>
      </p:pic>
      <p:pic>
        <p:nvPicPr>
          <p:cNvPr id="16" name="Picture 15" descr="Diagram&#10;&#10;Description automatically generated">
            <a:extLst>
              <a:ext uri="{FF2B5EF4-FFF2-40B4-BE49-F238E27FC236}">
                <a16:creationId xmlns:a16="http://schemas.microsoft.com/office/drawing/2014/main" id="{FF178D3F-4DC2-EA4E-BD60-974F7A06F0E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863871" y="2539016"/>
            <a:ext cx="3410631" cy="3018700"/>
          </a:xfrm>
          <a:prstGeom prst="rect">
            <a:avLst/>
          </a:prstGeom>
        </p:spPr>
      </p:pic>
      <p:sp>
        <p:nvSpPr>
          <p:cNvPr id="21" name="TextBox 20">
            <a:extLst>
              <a:ext uri="{FF2B5EF4-FFF2-40B4-BE49-F238E27FC236}">
                <a16:creationId xmlns:a16="http://schemas.microsoft.com/office/drawing/2014/main" id="{F330AC0C-280A-344D-A247-D017BAA33463}"/>
              </a:ext>
            </a:extLst>
          </p:cNvPr>
          <p:cNvSpPr txBox="1"/>
          <p:nvPr/>
        </p:nvSpPr>
        <p:spPr>
          <a:xfrm>
            <a:off x="5803433" y="5301443"/>
            <a:ext cx="1119217" cy="338554"/>
          </a:xfrm>
          <a:prstGeom prst="rect">
            <a:avLst/>
          </a:prstGeom>
          <a:noFill/>
        </p:spPr>
        <p:txBody>
          <a:bodyPr wrap="none" rtlCol="0">
            <a:spAutoFit/>
          </a:bodyPr>
          <a:lstStyle/>
          <a:p>
            <a:r>
              <a:rPr lang="en-US" sz="1600" dirty="0">
                <a:highlight>
                  <a:srgbClr val="E7F0EC"/>
                </a:highlight>
              </a:rPr>
              <a:t>Pressure?</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591BDAD-62BB-CB4E-92E3-9A173195A4CB}"/>
                  </a:ext>
                </a:extLst>
              </p:cNvPr>
              <p:cNvSpPr txBox="1"/>
              <p:nvPr/>
            </p:nvSpPr>
            <p:spPr>
              <a:xfrm>
                <a:off x="7824000" y="2878693"/>
                <a:ext cx="3387338" cy="17235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𝑭</m:t>
                          </m:r>
                        </m:e>
                        <m:sub>
                          <m:r>
                            <a:rPr lang="en-US" sz="2800" b="0" i="1" smtClean="0">
                              <a:latin typeface="Cambria Math" panose="02040503050406030204" pitchFamily="18" charset="0"/>
                            </a:rPr>
                            <m:t>𝑏𝑜𝑡𝑡𝑜𝑚</m:t>
                          </m:r>
                        </m:sub>
                      </m:sSub>
                      <m:r>
                        <a:rPr lang="en-US" sz="2800" b="0" i="1" smtClean="0">
                          <a:latin typeface="Cambria Math" panose="02040503050406030204" pitchFamily="18" charset="0"/>
                        </a:rPr>
                        <m:t>=</m:t>
                      </m:r>
                      <m:r>
                        <a:rPr lang="en-US" sz="2800" b="1" i="1" smtClean="0">
                          <a:latin typeface="Cambria Math" panose="02040503050406030204" pitchFamily="18" charset="0"/>
                        </a:rPr>
                        <m:t>𝒘</m:t>
                      </m:r>
                      <m:r>
                        <a:rPr lang="en-US" sz="2800" b="0" i="1" smtClean="0">
                          <a:latin typeface="Cambria Math" panose="02040503050406030204" pitchFamily="18" charset="0"/>
                        </a:rPr>
                        <m:t>𝑔</m:t>
                      </m:r>
                    </m:oMath>
                  </m:oMathPara>
                </a14:m>
                <a:endParaRPr lang="en-US" sz="2800" b="0" dirty="0"/>
              </a:p>
              <a:p>
                <a:r>
                  <a:rPr lang="en-US" sz="2800" dirty="0"/>
                  <a:t>	</a:t>
                </a:r>
                <a14:m>
                  <m:oMath xmlns:m="http://schemas.openxmlformats.org/officeDocument/2006/math">
                    <m:r>
                      <a:rPr lang="en-US" sz="2800" b="0" i="0" smtClean="0">
                        <a:latin typeface="Cambria Math" panose="02040503050406030204" pitchFamily="18" charset="0"/>
                      </a:rPr>
                      <m:t>         =</m:t>
                    </m:r>
                    <m:r>
                      <a:rPr lang="en-US" sz="2800" b="0" i="1" smtClean="0">
                        <a:latin typeface="Cambria Math" panose="02040503050406030204" pitchFamily="18" charset="0"/>
                      </a:rPr>
                      <m:t>𝜌</m:t>
                    </m:r>
                    <m:r>
                      <a:rPr lang="en-US" sz="2800" b="0" i="1" smtClean="0">
                        <a:latin typeface="Cambria Math" panose="02040503050406030204" pitchFamily="18" charset="0"/>
                      </a:rPr>
                      <m:t>𝐴h</m:t>
                    </m:r>
                    <m:r>
                      <a:rPr lang="en-US" sz="2800" b="1" i="1" smtClean="0">
                        <a:latin typeface="Cambria Math" panose="02040503050406030204" pitchFamily="18" charset="0"/>
                      </a:rPr>
                      <m:t>𝒈</m:t>
                    </m:r>
                  </m:oMath>
                </a14:m>
                <a:endParaRPr lang="en-US" sz="2800" b="1" dirty="0"/>
              </a:p>
              <a:p>
                <a:endParaRPr lang="en-US" sz="2800" b="1" dirty="0"/>
              </a:p>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𝑏𝑜𝑡𝑡𝑜𝑚</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𝑏𝑜𝑡𝑡𝑜𝑚</m:t>
                          </m:r>
                        </m:sub>
                      </m:sSub>
                      <m:r>
                        <a:rPr lang="en-US" sz="2800" b="0" i="1" smtClean="0">
                          <a:latin typeface="Cambria Math" panose="02040503050406030204" pitchFamily="18" charset="0"/>
                        </a:rPr>
                        <m:t>/</m:t>
                      </m:r>
                      <m:r>
                        <a:rPr lang="en-US" sz="2800" b="0" i="1" smtClean="0">
                          <a:latin typeface="Cambria Math" panose="02040503050406030204" pitchFamily="18" charset="0"/>
                        </a:rPr>
                        <m:t>𝐴</m:t>
                      </m:r>
                    </m:oMath>
                  </m:oMathPara>
                </a14:m>
                <a:endParaRPr lang="en-US" sz="2800" dirty="0"/>
              </a:p>
            </p:txBody>
          </p:sp>
        </mc:Choice>
        <mc:Fallback xmlns="">
          <p:sp>
            <p:nvSpPr>
              <p:cNvPr id="22" name="TextBox 21">
                <a:extLst>
                  <a:ext uri="{FF2B5EF4-FFF2-40B4-BE49-F238E27FC236}">
                    <a16:creationId xmlns:a16="http://schemas.microsoft.com/office/drawing/2014/main" id="{E591BDAD-62BB-CB4E-92E3-9A173195A4CB}"/>
                  </a:ext>
                </a:extLst>
              </p:cNvPr>
              <p:cNvSpPr txBox="1">
                <a:spLocks noRot="1" noChangeAspect="1" noMove="1" noResize="1" noEditPoints="1" noAdjustHandles="1" noChangeArrowheads="1" noChangeShapeType="1" noTextEdit="1"/>
              </p:cNvSpPr>
              <p:nvPr/>
            </p:nvSpPr>
            <p:spPr>
              <a:xfrm>
                <a:off x="7824000" y="2878693"/>
                <a:ext cx="3387338" cy="1723549"/>
              </a:xfrm>
              <a:prstGeom prst="rect">
                <a:avLst/>
              </a:prstGeom>
              <a:blipFill>
                <a:blip r:embed="rId8"/>
                <a:stretch>
                  <a:fillRect b="-8029"/>
                </a:stretch>
              </a:blipFill>
            </p:spPr>
            <p:txBody>
              <a:bodyPr/>
              <a:lstStyle/>
              <a:p>
                <a:r>
                  <a:rPr lang="en-US">
                    <a:noFill/>
                  </a:rPr>
                  <a:t> </a:t>
                </a:r>
              </a:p>
            </p:txBody>
          </p:sp>
        </mc:Fallback>
      </mc:AlternateContent>
    </p:spTree>
    <p:extLst>
      <p:ext uri="{BB962C8B-B14F-4D97-AF65-F5344CB8AC3E}">
        <p14:creationId xmlns:p14="http://schemas.microsoft.com/office/powerpoint/2010/main" val="50906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rmAutofit fontScale="90000"/>
          </a:bodyPr>
          <a:lstStyle/>
          <a:p>
            <a:r>
              <a:rPr lang="nb-NO" sz="4000" dirty="0" err="1"/>
              <a:t>Static</a:t>
            </a:r>
            <a:r>
              <a:rPr lang="nb-NO" sz="4000" dirty="0"/>
              <a:t> </a:t>
            </a:r>
            <a:r>
              <a:rPr lang="nb-NO" sz="4000" dirty="0" err="1"/>
              <a:t>pressures</a:t>
            </a:r>
            <a:r>
              <a:rPr lang="nb-NO" sz="4000" dirty="0"/>
              <a:t>: </a:t>
            </a:r>
            <a:r>
              <a:rPr lang="nb-NO" sz="4000" dirty="0" err="1"/>
              <a:t>Hydrostatic</a:t>
            </a:r>
            <a:r>
              <a:rPr lang="nb-NO" sz="4000" dirty="0"/>
              <a:t> </a:t>
            </a:r>
            <a:r>
              <a:rPr lang="nb-NO" sz="4000" dirty="0" err="1"/>
              <a:t>pressure</a:t>
            </a:r>
            <a:r>
              <a:rPr lang="nb-NO" sz="4000" dirty="0"/>
              <a:t> is </a:t>
            </a:r>
            <a:r>
              <a:rPr lang="nb-NO" sz="4000" dirty="0" err="1"/>
              <a:t>the</a:t>
            </a:r>
            <a:r>
              <a:rPr lang="nb-NO" sz="4000" dirty="0"/>
              <a:t> </a:t>
            </a:r>
            <a:r>
              <a:rPr lang="nb-NO" sz="4000" dirty="0" err="1"/>
              <a:t>pressure</a:t>
            </a:r>
            <a:r>
              <a:rPr lang="nb-NO" sz="4000" dirty="0"/>
              <a:t> </a:t>
            </a:r>
            <a:br>
              <a:rPr lang="nb-NO" sz="4000" dirty="0"/>
            </a:br>
            <a:r>
              <a:rPr lang="nb-NO" sz="4000" dirty="0"/>
              <a:t>due to </a:t>
            </a:r>
            <a:r>
              <a:rPr lang="nb-NO" sz="4000" dirty="0" err="1"/>
              <a:t>the</a:t>
            </a:r>
            <a:r>
              <a:rPr lang="nb-NO" sz="4000" dirty="0"/>
              <a:t> </a:t>
            </a:r>
            <a:r>
              <a:rPr lang="nb-NO" sz="4000" dirty="0" err="1"/>
              <a:t>weight</a:t>
            </a:r>
            <a:r>
              <a:rPr lang="nb-NO" sz="4000" dirty="0"/>
              <a:t> </a:t>
            </a:r>
            <a:r>
              <a:rPr lang="nb-NO" sz="4000" dirty="0" err="1"/>
              <a:t>of</a:t>
            </a:r>
            <a:r>
              <a:rPr lang="nb-NO" sz="4000" dirty="0"/>
              <a:t> a </a:t>
            </a:r>
            <a:r>
              <a:rPr lang="nb-NO" sz="4000" dirty="0" err="1"/>
              <a:t>column</a:t>
            </a:r>
            <a:r>
              <a:rPr lang="nb-NO" sz="4000" dirty="0"/>
              <a:t> </a:t>
            </a:r>
            <a:r>
              <a:rPr lang="nb-NO" sz="4000" dirty="0" err="1"/>
              <a:t>of</a:t>
            </a:r>
            <a:r>
              <a:rPr lang="nb-NO" sz="4000" dirty="0"/>
              <a:t> fluid (EFM 3.1-3.2)</a:t>
            </a:r>
            <a:endParaRPr lang="en-US" sz="4000" dirty="0"/>
          </a:p>
        </p:txBody>
      </p:sp>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3" tooltip="https://creativecommons.org/licenses/by-nc-sa/3.0/"/>
              </a:rPr>
              <a:t>CC BY-SA-NC</a:t>
            </a:r>
            <a:endParaRPr lang="en-US" sz="900" dirty="0"/>
          </a:p>
          <a:p>
            <a:pPr algn="ctr"/>
            <a:endParaRPr lang="en-US" sz="1600" dirty="0"/>
          </a:p>
        </p:txBody>
      </p:sp>
      <p:sp>
        <p:nvSpPr>
          <p:cNvPr id="19" name="Subtitle 6">
            <a:extLst>
              <a:ext uri="{FF2B5EF4-FFF2-40B4-BE49-F238E27FC236}">
                <a16:creationId xmlns:a16="http://schemas.microsoft.com/office/drawing/2014/main" id="{014A39E2-954A-5D46-BF8C-90A534F5E297}"/>
              </a:ext>
            </a:extLst>
          </p:cNvPr>
          <p:cNvSpPr txBox="1">
            <a:spLocks/>
          </p:cNvSpPr>
          <p:nvPr/>
        </p:nvSpPr>
        <p:spPr>
          <a:xfrm>
            <a:off x="273071" y="5706784"/>
            <a:ext cx="33120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Hydrostatic pressure</a:t>
            </a:r>
          </a:p>
          <a:p>
            <a:pPr algn="ctr"/>
            <a:r>
              <a:rPr lang="en-US" sz="1600" b="1" dirty="0">
                <a:solidFill>
                  <a:srgbClr val="009D7F"/>
                </a:solidFill>
              </a:rPr>
              <a:t>Pressure due to the weight of a column of fluid</a:t>
            </a:r>
            <a:endParaRPr lang="en-US" sz="1600" dirty="0"/>
          </a:p>
          <a:p>
            <a:pPr algn="ctr"/>
            <a:endParaRPr lang="en-US" sz="1600" dirty="0"/>
          </a:p>
        </p:txBody>
      </p:sp>
      <p:sp>
        <p:nvSpPr>
          <p:cNvPr id="3" name="TextBox 2">
            <a:extLst>
              <a:ext uri="{FF2B5EF4-FFF2-40B4-BE49-F238E27FC236}">
                <a16:creationId xmlns:a16="http://schemas.microsoft.com/office/drawing/2014/main" id="{2654D12A-9A2C-C040-ABE2-43ECA3CBFACF}"/>
              </a:ext>
            </a:extLst>
          </p:cNvPr>
          <p:cNvSpPr txBox="1"/>
          <p:nvPr/>
        </p:nvSpPr>
        <p:spPr>
          <a:xfrm>
            <a:off x="4464828" y="6502387"/>
            <a:ext cx="2755050" cy="338554"/>
          </a:xfrm>
          <a:prstGeom prst="rect">
            <a:avLst/>
          </a:prstGeom>
          <a:noFill/>
        </p:spPr>
        <p:txBody>
          <a:bodyPr wrap="none" rtlCol="0">
            <a:spAutoFit/>
          </a:bodyPr>
          <a:lstStyle/>
          <a:p>
            <a:r>
              <a:rPr lang="en-US" sz="1600" dirty="0"/>
              <a:t>Vapor pressure = </a:t>
            </a:r>
            <a:r>
              <a:rPr lang="en-US" sz="1600" dirty="0" err="1"/>
              <a:t>damptrykk</a:t>
            </a:r>
            <a:endParaRPr lang="en-US" sz="1600" dirty="0"/>
          </a:p>
        </p:txBody>
      </p:sp>
      <p:pic>
        <p:nvPicPr>
          <p:cNvPr id="5" name="Picture 4" descr="A person on a ladder&#10;&#10;Description automatically generated with low confidence">
            <a:extLst>
              <a:ext uri="{FF2B5EF4-FFF2-40B4-BE49-F238E27FC236}">
                <a16:creationId xmlns:a16="http://schemas.microsoft.com/office/drawing/2014/main" id="{2E32569A-2D96-AD4C-9EA6-C9BDF2163D7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40000" y="2493000"/>
            <a:ext cx="1757943" cy="3174260"/>
          </a:xfrm>
          <a:prstGeom prst="rect">
            <a:avLst/>
          </a:prstGeom>
        </p:spPr>
      </p:pic>
      <p:pic>
        <p:nvPicPr>
          <p:cNvPr id="16" name="Picture 15" descr="Diagram&#10;&#10;Description automatically generated">
            <a:extLst>
              <a:ext uri="{FF2B5EF4-FFF2-40B4-BE49-F238E27FC236}">
                <a16:creationId xmlns:a16="http://schemas.microsoft.com/office/drawing/2014/main" id="{FF178D3F-4DC2-EA4E-BD60-974F7A06F0E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863871" y="2539016"/>
            <a:ext cx="3410631" cy="3018700"/>
          </a:xfrm>
          <a:prstGeom prst="rect">
            <a:avLst/>
          </a:prstGeom>
        </p:spPr>
      </p:pic>
      <p:sp>
        <p:nvSpPr>
          <p:cNvPr id="21" name="TextBox 20">
            <a:extLst>
              <a:ext uri="{FF2B5EF4-FFF2-40B4-BE49-F238E27FC236}">
                <a16:creationId xmlns:a16="http://schemas.microsoft.com/office/drawing/2014/main" id="{F330AC0C-280A-344D-A247-D017BAA33463}"/>
              </a:ext>
            </a:extLst>
          </p:cNvPr>
          <p:cNvSpPr txBox="1"/>
          <p:nvPr/>
        </p:nvSpPr>
        <p:spPr>
          <a:xfrm>
            <a:off x="5803433" y="5301443"/>
            <a:ext cx="1119217" cy="338554"/>
          </a:xfrm>
          <a:prstGeom prst="rect">
            <a:avLst/>
          </a:prstGeom>
          <a:noFill/>
        </p:spPr>
        <p:txBody>
          <a:bodyPr wrap="none" rtlCol="0">
            <a:spAutoFit/>
          </a:bodyPr>
          <a:lstStyle/>
          <a:p>
            <a:r>
              <a:rPr lang="en-US" sz="1600" dirty="0">
                <a:highlight>
                  <a:srgbClr val="E7F0EC"/>
                </a:highlight>
              </a:rPr>
              <a:t>Pressure?</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591BDAD-62BB-CB4E-92E3-9A173195A4CB}"/>
                  </a:ext>
                </a:extLst>
              </p:cNvPr>
              <p:cNvSpPr txBox="1"/>
              <p:nvPr/>
            </p:nvSpPr>
            <p:spPr>
              <a:xfrm>
                <a:off x="7824000" y="2878693"/>
                <a:ext cx="3387338" cy="17235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𝑭</m:t>
                          </m:r>
                        </m:e>
                        <m:sub>
                          <m:r>
                            <a:rPr lang="en-US" sz="2800" b="0" i="1" smtClean="0">
                              <a:latin typeface="Cambria Math" panose="02040503050406030204" pitchFamily="18" charset="0"/>
                            </a:rPr>
                            <m:t>𝑏𝑜𝑡𝑡𝑜𝑚</m:t>
                          </m:r>
                        </m:sub>
                      </m:sSub>
                      <m:r>
                        <a:rPr lang="en-US" sz="2800" b="0" i="1" smtClean="0">
                          <a:latin typeface="Cambria Math" panose="02040503050406030204" pitchFamily="18" charset="0"/>
                        </a:rPr>
                        <m:t>=</m:t>
                      </m:r>
                      <m:r>
                        <a:rPr lang="en-US" sz="2800" b="1" i="1" smtClean="0">
                          <a:latin typeface="Cambria Math" panose="02040503050406030204" pitchFamily="18" charset="0"/>
                        </a:rPr>
                        <m:t>𝒘</m:t>
                      </m:r>
                      <m:r>
                        <a:rPr lang="en-US" sz="2800" b="0" i="1" smtClean="0">
                          <a:latin typeface="Cambria Math" panose="02040503050406030204" pitchFamily="18" charset="0"/>
                        </a:rPr>
                        <m:t>𝑔</m:t>
                      </m:r>
                    </m:oMath>
                  </m:oMathPara>
                </a14:m>
                <a:endParaRPr lang="en-US" sz="2800" b="0" dirty="0"/>
              </a:p>
              <a:p>
                <a:r>
                  <a:rPr lang="en-US" sz="2800" dirty="0"/>
                  <a:t>	</a:t>
                </a:r>
                <a14:m>
                  <m:oMath xmlns:m="http://schemas.openxmlformats.org/officeDocument/2006/math">
                    <m:r>
                      <a:rPr lang="en-US" sz="2800" b="0" i="0" smtClean="0">
                        <a:latin typeface="Cambria Math" panose="02040503050406030204" pitchFamily="18" charset="0"/>
                      </a:rPr>
                      <m:t>         =</m:t>
                    </m:r>
                    <m:r>
                      <a:rPr lang="en-US" sz="2800" b="0" i="1" smtClean="0">
                        <a:latin typeface="Cambria Math" panose="02040503050406030204" pitchFamily="18" charset="0"/>
                      </a:rPr>
                      <m:t>𝜌</m:t>
                    </m:r>
                    <m:r>
                      <a:rPr lang="en-US" sz="2800" b="0" i="1" smtClean="0">
                        <a:latin typeface="Cambria Math" panose="02040503050406030204" pitchFamily="18" charset="0"/>
                      </a:rPr>
                      <m:t>𝐴h</m:t>
                    </m:r>
                    <m:r>
                      <a:rPr lang="en-US" sz="2800" b="1" i="1" smtClean="0">
                        <a:latin typeface="Cambria Math" panose="02040503050406030204" pitchFamily="18" charset="0"/>
                      </a:rPr>
                      <m:t>𝒈</m:t>
                    </m:r>
                  </m:oMath>
                </a14:m>
                <a:endParaRPr lang="en-US" sz="2800" b="1" dirty="0"/>
              </a:p>
              <a:p>
                <a:endParaRPr lang="en-US" sz="2800" b="1" dirty="0"/>
              </a:p>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𝑏𝑜𝑡𝑡𝑜𝑚</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𝑏𝑜𝑡𝑡𝑜𝑚</m:t>
                          </m:r>
                        </m:sub>
                      </m:sSub>
                      <m:r>
                        <a:rPr lang="en-US" sz="2800" b="0" i="1" smtClean="0">
                          <a:latin typeface="Cambria Math" panose="02040503050406030204" pitchFamily="18" charset="0"/>
                        </a:rPr>
                        <m:t>/</m:t>
                      </m:r>
                      <m:r>
                        <a:rPr lang="en-US" sz="2800" b="0" i="1" smtClean="0">
                          <a:latin typeface="Cambria Math" panose="02040503050406030204" pitchFamily="18" charset="0"/>
                        </a:rPr>
                        <m:t>𝐴</m:t>
                      </m:r>
                    </m:oMath>
                  </m:oMathPara>
                </a14:m>
                <a:endParaRPr lang="en-US" sz="2800" dirty="0"/>
              </a:p>
            </p:txBody>
          </p:sp>
        </mc:Choice>
        <mc:Fallback xmlns="">
          <p:sp>
            <p:nvSpPr>
              <p:cNvPr id="22" name="TextBox 21">
                <a:extLst>
                  <a:ext uri="{FF2B5EF4-FFF2-40B4-BE49-F238E27FC236}">
                    <a16:creationId xmlns:a16="http://schemas.microsoft.com/office/drawing/2014/main" id="{E591BDAD-62BB-CB4E-92E3-9A173195A4CB}"/>
                  </a:ext>
                </a:extLst>
              </p:cNvPr>
              <p:cNvSpPr txBox="1">
                <a:spLocks noRot="1" noChangeAspect="1" noMove="1" noResize="1" noEditPoints="1" noAdjustHandles="1" noChangeArrowheads="1" noChangeShapeType="1" noTextEdit="1"/>
              </p:cNvSpPr>
              <p:nvPr/>
            </p:nvSpPr>
            <p:spPr>
              <a:xfrm>
                <a:off x="7824000" y="2878693"/>
                <a:ext cx="3387338" cy="1723549"/>
              </a:xfrm>
              <a:prstGeom prst="rect">
                <a:avLst/>
              </a:prstGeom>
              <a:blipFill>
                <a:blip r:embed="rId8"/>
                <a:stretch>
                  <a:fillRect b="-80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F8FB66F-2EFC-584A-805C-246A9F580A42}"/>
                  </a:ext>
                </a:extLst>
              </p:cNvPr>
              <p:cNvSpPr txBox="1"/>
              <p:nvPr/>
            </p:nvSpPr>
            <p:spPr>
              <a:xfrm>
                <a:off x="8080961" y="5470720"/>
                <a:ext cx="2865400" cy="861774"/>
              </a:xfrm>
              <a:prstGeom prst="rect">
                <a:avLst/>
              </a:prstGeom>
              <a:noFill/>
              <a:ln w="28575">
                <a:solidFill>
                  <a:srgbClr val="009D7F"/>
                </a:solid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𝑝</m:t>
                          </m:r>
                        </m:e>
                        <m:sub>
                          <m:r>
                            <a:rPr lang="en-US" sz="3200" i="1">
                              <a:latin typeface="Cambria Math" panose="02040503050406030204" pitchFamily="18" charset="0"/>
                            </a:rPr>
                            <m:t>𝑏𝑜𝑡𝑡𝑜𝑚</m:t>
                          </m:r>
                        </m:sub>
                      </m:sSub>
                      <m:r>
                        <a:rPr lang="en-US" sz="3200" i="1">
                          <a:latin typeface="Cambria Math" panose="02040503050406030204" pitchFamily="18" charset="0"/>
                        </a:rPr>
                        <m:t>=</m:t>
                      </m:r>
                      <m:r>
                        <a:rPr lang="en-US" sz="3200" i="1">
                          <a:latin typeface="Cambria Math" panose="02040503050406030204" pitchFamily="18" charset="0"/>
                        </a:rPr>
                        <m:t>𝜌</m:t>
                      </m:r>
                      <m:r>
                        <a:rPr lang="en-US" sz="3200" i="1">
                          <a:latin typeface="Cambria Math" panose="02040503050406030204" pitchFamily="18" charset="0"/>
                        </a:rPr>
                        <m:t>𝑔h</m:t>
                      </m:r>
                    </m:oMath>
                  </m:oMathPara>
                </a14:m>
                <a:endParaRPr lang="en-US" sz="3200" dirty="0"/>
              </a:p>
              <a:p>
                <a:endParaRPr lang="en-US" dirty="0"/>
              </a:p>
            </p:txBody>
          </p:sp>
        </mc:Choice>
        <mc:Fallback xmlns="">
          <p:sp>
            <p:nvSpPr>
              <p:cNvPr id="9" name="TextBox 8">
                <a:extLst>
                  <a:ext uri="{FF2B5EF4-FFF2-40B4-BE49-F238E27FC236}">
                    <a16:creationId xmlns:a16="http://schemas.microsoft.com/office/drawing/2014/main" id="{FF8FB66F-2EFC-584A-805C-246A9F580A42}"/>
                  </a:ext>
                </a:extLst>
              </p:cNvPr>
              <p:cNvSpPr txBox="1">
                <a:spLocks noRot="1" noChangeAspect="1" noMove="1" noResize="1" noEditPoints="1" noAdjustHandles="1" noChangeArrowheads="1" noChangeShapeType="1" noTextEdit="1"/>
              </p:cNvSpPr>
              <p:nvPr/>
            </p:nvSpPr>
            <p:spPr>
              <a:xfrm>
                <a:off x="8080961" y="5470720"/>
                <a:ext cx="2865400" cy="861774"/>
              </a:xfrm>
              <a:prstGeom prst="rect">
                <a:avLst/>
              </a:prstGeom>
              <a:blipFill>
                <a:blip r:embed="rId9"/>
                <a:stretch>
                  <a:fillRect/>
                </a:stretch>
              </a:blipFill>
              <a:ln w="28575">
                <a:solidFill>
                  <a:srgbClr val="009D7F"/>
                </a:solidFill>
              </a:ln>
            </p:spPr>
            <p:txBody>
              <a:bodyPr/>
              <a:lstStyle/>
              <a:p>
                <a:r>
                  <a:rPr lang="en-US">
                    <a:noFill/>
                  </a:rPr>
                  <a:t> </a:t>
                </a:r>
              </a:p>
            </p:txBody>
          </p:sp>
        </mc:Fallback>
      </mc:AlternateContent>
    </p:spTree>
    <p:extLst>
      <p:ext uri="{BB962C8B-B14F-4D97-AF65-F5344CB8AC3E}">
        <p14:creationId xmlns:p14="http://schemas.microsoft.com/office/powerpoint/2010/main" val="416340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nb-NO" u="sng" dirty="0" err="1"/>
              <a:t>Excercise</a:t>
            </a:r>
            <a:r>
              <a:rPr lang="nb-NO" u="sng" dirty="0"/>
              <a:t>: </a:t>
            </a:r>
            <a:r>
              <a:rPr lang="en-US" dirty="0"/>
              <a:t>Individual (2 min) + pair wise (1 min): </a:t>
            </a:r>
            <a:r>
              <a:rPr lang="nb-NO" dirty="0" err="1"/>
              <a:t>What</a:t>
            </a:r>
            <a:r>
              <a:rPr lang="nb-NO" dirty="0"/>
              <a:t> is </a:t>
            </a:r>
            <a:br>
              <a:rPr lang="nb-NO" dirty="0"/>
            </a:br>
            <a:r>
              <a:rPr lang="nb-NO" dirty="0" err="1"/>
              <a:t>the</a:t>
            </a:r>
            <a:r>
              <a:rPr lang="nb-NO" dirty="0"/>
              <a:t> </a:t>
            </a:r>
            <a:r>
              <a:rPr lang="nb-NO" dirty="0" err="1"/>
              <a:t>hydrostatic</a:t>
            </a:r>
            <a:r>
              <a:rPr lang="nb-NO" dirty="0"/>
              <a:t> </a:t>
            </a:r>
            <a:r>
              <a:rPr lang="nb-NO" dirty="0" err="1"/>
              <a:t>pressure</a:t>
            </a:r>
            <a:r>
              <a:rPr lang="nb-NO" dirty="0"/>
              <a:t> 10 meters </a:t>
            </a:r>
            <a:r>
              <a:rPr lang="nb-NO" dirty="0" err="1"/>
              <a:t>below</a:t>
            </a:r>
            <a:r>
              <a:rPr lang="nb-NO" dirty="0"/>
              <a:t> </a:t>
            </a:r>
            <a:r>
              <a:rPr lang="nb-NO" dirty="0" err="1"/>
              <a:t>sea</a:t>
            </a:r>
            <a:r>
              <a:rPr lang="nb-NO" dirty="0"/>
              <a:t> </a:t>
            </a:r>
            <a:r>
              <a:rPr lang="nb-NO" dirty="0" err="1"/>
              <a:t>level</a:t>
            </a:r>
            <a:r>
              <a:rPr lang="nb-NO" dirty="0"/>
              <a:t> in bars? </a:t>
            </a:r>
            <a:endParaRPr lang="en-US" dirty="0"/>
          </a:p>
        </p:txBody>
      </p:sp>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3" tooltip="https://creativecommons.org/licenses/by-nc-sa/3.0/"/>
              </a:rPr>
              <a:t>CC BY-SA-NC</a:t>
            </a:r>
            <a:endParaRPr lang="en-US" sz="900" dirty="0"/>
          </a:p>
          <a:p>
            <a:pPr algn="ctr"/>
            <a:endParaRPr lang="en-US" sz="1600" dirty="0"/>
          </a:p>
        </p:txBody>
      </p:sp>
      <p:sp>
        <p:nvSpPr>
          <p:cNvPr id="19" name="Subtitle 6">
            <a:extLst>
              <a:ext uri="{FF2B5EF4-FFF2-40B4-BE49-F238E27FC236}">
                <a16:creationId xmlns:a16="http://schemas.microsoft.com/office/drawing/2014/main" id="{014A39E2-954A-5D46-BF8C-90A534F5E297}"/>
              </a:ext>
            </a:extLst>
          </p:cNvPr>
          <p:cNvSpPr txBox="1">
            <a:spLocks/>
          </p:cNvSpPr>
          <p:nvPr/>
        </p:nvSpPr>
        <p:spPr>
          <a:xfrm>
            <a:off x="273071" y="5706784"/>
            <a:ext cx="33120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Hydrostatic pressure</a:t>
            </a:r>
          </a:p>
          <a:p>
            <a:pPr algn="ctr"/>
            <a:r>
              <a:rPr lang="en-US" sz="1600" b="1" dirty="0">
                <a:solidFill>
                  <a:srgbClr val="009D7F"/>
                </a:solidFill>
              </a:rPr>
              <a:t>Pressure due to the weight of a column of fluid</a:t>
            </a:r>
            <a:endParaRPr lang="en-US" sz="1600" dirty="0"/>
          </a:p>
          <a:p>
            <a:pPr algn="ctr"/>
            <a:endParaRPr lang="en-US" sz="1600" dirty="0"/>
          </a:p>
        </p:txBody>
      </p:sp>
      <p:pic>
        <p:nvPicPr>
          <p:cNvPr id="16" name="Picture 15" descr="Diagram&#10;&#10;Description automatically generated">
            <a:extLst>
              <a:ext uri="{FF2B5EF4-FFF2-40B4-BE49-F238E27FC236}">
                <a16:creationId xmlns:a16="http://schemas.microsoft.com/office/drawing/2014/main" id="{FF178D3F-4DC2-EA4E-BD60-974F7A06F0E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863871" y="2539016"/>
            <a:ext cx="3410631" cy="3018700"/>
          </a:xfrm>
          <a:prstGeom prst="rect">
            <a:avLst/>
          </a:prstGeom>
        </p:spPr>
      </p:pic>
      <p:sp>
        <p:nvSpPr>
          <p:cNvPr id="21" name="TextBox 20">
            <a:extLst>
              <a:ext uri="{FF2B5EF4-FFF2-40B4-BE49-F238E27FC236}">
                <a16:creationId xmlns:a16="http://schemas.microsoft.com/office/drawing/2014/main" id="{F330AC0C-280A-344D-A247-D017BAA33463}"/>
              </a:ext>
            </a:extLst>
          </p:cNvPr>
          <p:cNvSpPr txBox="1"/>
          <p:nvPr/>
        </p:nvSpPr>
        <p:spPr>
          <a:xfrm>
            <a:off x="5803433" y="5301443"/>
            <a:ext cx="1119217" cy="338554"/>
          </a:xfrm>
          <a:prstGeom prst="rect">
            <a:avLst/>
          </a:prstGeom>
          <a:noFill/>
        </p:spPr>
        <p:txBody>
          <a:bodyPr wrap="none" rtlCol="0">
            <a:spAutoFit/>
          </a:bodyPr>
          <a:lstStyle/>
          <a:p>
            <a:r>
              <a:rPr lang="en-US" sz="1600" dirty="0">
                <a:highlight>
                  <a:srgbClr val="E7F0EC"/>
                </a:highlight>
              </a:rPr>
              <a:t>Pressure?</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591BDAD-62BB-CB4E-92E3-9A173195A4CB}"/>
                  </a:ext>
                </a:extLst>
              </p:cNvPr>
              <p:cNvSpPr txBox="1"/>
              <p:nvPr/>
            </p:nvSpPr>
            <p:spPr>
              <a:xfrm>
                <a:off x="7824000" y="2878693"/>
                <a:ext cx="3387338" cy="17235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𝑭</m:t>
                          </m:r>
                        </m:e>
                        <m:sub>
                          <m:r>
                            <a:rPr lang="en-US" sz="2800" b="0" i="1" smtClean="0">
                              <a:latin typeface="Cambria Math" panose="02040503050406030204" pitchFamily="18" charset="0"/>
                            </a:rPr>
                            <m:t>𝑏𝑜𝑡𝑡𝑜𝑚</m:t>
                          </m:r>
                        </m:sub>
                      </m:sSub>
                      <m:r>
                        <a:rPr lang="en-US" sz="2800" b="0" i="1" smtClean="0">
                          <a:latin typeface="Cambria Math" panose="02040503050406030204" pitchFamily="18" charset="0"/>
                        </a:rPr>
                        <m:t>=</m:t>
                      </m:r>
                      <m:r>
                        <a:rPr lang="en-US" sz="2800" b="1" i="1" smtClean="0">
                          <a:latin typeface="Cambria Math" panose="02040503050406030204" pitchFamily="18" charset="0"/>
                        </a:rPr>
                        <m:t>𝒘</m:t>
                      </m:r>
                      <m:r>
                        <a:rPr lang="en-US" sz="2800" b="0" i="1" smtClean="0">
                          <a:latin typeface="Cambria Math" panose="02040503050406030204" pitchFamily="18" charset="0"/>
                        </a:rPr>
                        <m:t>𝑔</m:t>
                      </m:r>
                    </m:oMath>
                  </m:oMathPara>
                </a14:m>
                <a:endParaRPr lang="en-US" sz="2800" b="0" dirty="0"/>
              </a:p>
              <a:p>
                <a:r>
                  <a:rPr lang="en-US" sz="2800" dirty="0"/>
                  <a:t>	</a:t>
                </a:r>
                <a14:m>
                  <m:oMath xmlns:m="http://schemas.openxmlformats.org/officeDocument/2006/math">
                    <m:r>
                      <a:rPr lang="en-US" sz="2800" b="0" i="0" smtClean="0">
                        <a:latin typeface="Cambria Math" panose="02040503050406030204" pitchFamily="18" charset="0"/>
                      </a:rPr>
                      <m:t>         =</m:t>
                    </m:r>
                    <m:r>
                      <a:rPr lang="en-US" sz="2800" b="0" i="1" smtClean="0">
                        <a:latin typeface="Cambria Math" panose="02040503050406030204" pitchFamily="18" charset="0"/>
                      </a:rPr>
                      <m:t>𝜌</m:t>
                    </m:r>
                    <m:r>
                      <a:rPr lang="en-US" sz="2800" b="0" i="1" smtClean="0">
                        <a:latin typeface="Cambria Math" panose="02040503050406030204" pitchFamily="18" charset="0"/>
                      </a:rPr>
                      <m:t>𝐴h</m:t>
                    </m:r>
                    <m:r>
                      <a:rPr lang="en-US" sz="2800" b="1" i="1" smtClean="0">
                        <a:latin typeface="Cambria Math" panose="02040503050406030204" pitchFamily="18" charset="0"/>
                      </a:rPr>
                      <m:t>𝒈</m:t>
                    </m:r>
                  </m:oMath>
                </a14:m>
                <a:endParaRPr lang="en-US" sz="2800" b="1" dirty="0"/>
              </a:p>
              <a:p>
                <a:endParaRPr lang="en-US" sz="2800" b="1" dirty="0"/>
              </a:p>
              <a:p>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𝑏𝑜𝑡𝑡𝑜𝑚</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𝐹</m:t>
                          </m:r>
                        </m:e>
                        <m:sub>
                          <m:r>
                            <a:rPr lang="en-US" sz="2800" b="0" i="1" smtClean="0">
                              <a:latin typeface="Cambria Math" panose="02040503050406030204" pitchFamily="18" charset="0"/>
                            </a:rPr>
                            <m:t>𝑏𝑜𝑡𝑡𝑜𝑚</m:t>
                          </m:r>
                        </m:sub>
                      </m:sSub>
                      <m:r>
                        <a:rPr lang="en-US" sz="2800" b="0" i="1" smtClean="0">
                          <a:latin typeface="Cambria Math" panose="02040503050406030204" pitchFamily="18" charset="0"/>
                        </a:rPr>
                        <m:t>/</m:t>
                      </m:r>
                      <m:r>
                        <a:rPr lang="en-US" sz="2800" b="0" i="1" smtClean="0">
                          <a:latin typeface="Cambria Math" panose="02040503050406030204" pitchFamily="18" charset="0"/>
                        </a:rPr>
                        <m:t>𝐴</m:t>
                      </m:r>
                    </m:oMath>
                  </m:oMathPara>
                </a14:m>
                <a:endParaRPr lang="en-US" sz="2800" dirty="0"/>
              </a:p>
            </p:txBody>
          </p:sp>
        </mc:Choice>
        <mc:Fallback xmlns="">
          <p:sp>
            <p:nvSpPr>
              <p:cNvPr id="22" name="TextBox 21">
                <a:extLst>
                  <a:ext uri="{FF2B5EF4-FFF2-40B4-BE49-F238E27FC236}">
                    <a16:creationId xmlns:a16="http://schemas.microsoft.com/office/drawing/2014/main" id="{E591BDAD-62BB-CB4E-92E3-9A173195A4CB}"/>
                  </a:ext>
                </a:extLst>
              </p:cNvPr>
              <p:cNvSpPr txBox="1">
                <a:spLocks noRot="1" noChangeAspect="1" noMove="1" noResize="1" noEditPoints="1" noAdjustHandles="1" noChangeArrowheads="1" noChangeShapeType="1" noTextEdit="1"/>
              </p:cNvSpPr>
              <p:nvPr/>
            </p:nvSpPr>
            <p:spPr>
              <a:xfrm>
                <a:off x="7824000" y="2878693"/>
                <a:ext cx="3387338" cy="1723549"/>
              </a:xfrm>
              <a:prstGeom prst="rect">
                <a:avLst/>
              </a:prstGeom>
              <a:blipFill>
                <a:blip r:embed="rId6"/>
                <a:stretch>
                  <a:fillRect b="-80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F8FB66F-2EFC-584A-805C-246A9F580A42}"/>
                  </a:ext>
                </a:extLst>
              </p:cNvPr>
              <p:cNvSpPr txBox="1"/>
              <p:nvPr/>
            </p:nvSpPr>
            <p:spPr>
              <a:xfrm>
                <a:off x="8080961" y="5470720"/>
                <a:ext cx="2865400" cy="861774"/>
              </a:xfrm>
              <a:prstGeom prst="rect">
                <a:avLst/>
              </a:prstGeom>
              <a:noFill/>
              <a:ln w="28575">
                <a:solidFill>
                  <a:srgbClr val="009D7F"/>
                </a:solid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𝑝</m:t>
                          </m:r>
                        </m:e>
                        <m:sub>
                          <m:r>
                            <a:rPr lang="en-US" sz="3200" i="1">
                              <a:latin typeface="Cambria Math" panose="02040503050406030204" pitchFamily="18" charset="0"/>
                            </a:rPr>
                            <m:t>𝑏𝑜𝑡𝑡𝑜𝑚</m:t>
                          </m:r>
                        </m:sub>
                      </m:sSub>
                      <m:r>
                        <a:rPr lang="en-US" sz="3200" i="1">
                          <a:latin typeface="Cambria Math" panose="02040503050406030204" pitchFamily="18" charset="0"/>
                        </a:rPr>
                        <m:t>=</m:t>
                      </m:r>
                      <m:r>
                        <a:rPr lang="en-US" sz="3200" i="1">
                          <a:latin typeface="Cambria Math" panose="02040503050406030204" pitchFamily="18" charset="0"/>
                        </a:rPr>
                        <m:t>𝜌</m:t>
                      </m:r>
                      <m:r>
                        <a:rPr lang="en-US" sz="3200" i="1">
                          <a:latin typeface="Cambria Math" panose="02040503050406030204" pitchFamily="18" charset="0"/>
                        </a:rPr>
                        <m:t>𝑔h</m:t>
                      </m:r>
                    </m:oMath>
                  </m:oMathPara>
                </a14:m>
                <a:endParaRPr lang="en-US" sz="3200" dirty="0"/>
              </a:p>
              <a:p>
                <a:endParaRPr lang="en-US" dirty="0"/>
              </a:p>
            </p:txBody>
          </p:sp>
        </mc:Choice>
        <mc:Fallback xmlns="">
          <p:sp>
            <p:nvSpPr>
              <p:cNvPr id="9" name="TextBox 8">
                <a:extLst>
                  <a:ext uri="{FF2B5EF4-FFF2-40B4-BE49-F238E27FC236}">
                    <a16:creationId xmlns:a16="http://schemas.microsoft.com/office/drawing/2014/main" id="{FF8FB66F-2EFC-584A-805C-246A9F580A42}"/>
                  </a:ext>
                </a:extLst>
              </p:cNvPr>
              <p:cNvSpPr txBox="1">
                <a:spLocks noRot="1" noChangeAspect="1" noMove="1" noResize="1" noEditPoints="1" noAdjustHandles="1" noChangeArrowheads="1" noChangeShapeType="1" noTextEdit="1"/>
              </p:cNvSpPr>
              <p:nvPr/>
            </p:nvSpPr>
            <p:spPr>
              <a:xfrm>
                <a:off x="8080961" y="5470720"/>
                <a:ext cx="2865400" cy="861774"/>
              </a:xfrm>
              <a:prstGeom prst="rect">
                <a:avLst/>
              </a:prstGeom>
              <a:blipFill>
                <a:blip r:embed="rId7"/>
                <a:stretch>
                  <a:fillRect/>
                </a:stretch>
              </a:blipFill>
              <a:ln w="28575">
                <a:solidFill>
                  <a:srgbClr val="009D7F"/>
                </a:solidFill>
              </a:ln>
            </p:spPr>
            <p:txBody>
              <a:bodyPr/>
              <a:lstStyle/>
              <a:p>
                <a:r>
                  <a:rPr lang="en-US">
                    <a:noFill/>
                  </a:rPr>
                  <a:t> </a:t>
                </a:r>
              </a:p>
            </p:txBody>
          </p:sp>
        </mc:Fallback>
      </mc:AlternateContent>
      <p:sp>
        <p:nvSpPr>
          <p:cNvPr id="4" name="TextBox 3">
            <a:extLst>
              <a:ext uri="{FF2B5EF4-FFF2-40B4-BE49-F238E27FC236}">
                <a16:creationId xmlns:a16="http://schemas.microsoft.com/office/drawing/2014/main" id="{32A9C195-B747-F444-9E87-6D428121FD4A}"/>
              </a:ext>
            </a:extLst>
          </p:cNvPr>
          <p:cNvSpPr txBox="1"/>
          <p:nvPr/>
        </p:nvSpPr>
        <p:spPr>
          <a:xfrm>
            <a:off x="351620" y="2400854"/>
            <a:ext cx="3903633" cy="1477328"/>
          </a:xfrm>
          <a:prstGeom prst="rect">
            <a:avLst/>
          </a:prstGeom>
          <a:solidFill>
            <a:schemeClr val="bg1"/>
          </a:solidFill>
          <a:ln>
            <a:solidFill>
              <a:schemeClr val="accent1"/>
            </a:solidFill>
          </a:ln>
        </p:spPr>
        <p:txBody>
          <a:bodyPr wrap="none" rtlCol="0">
            <a:spAutoFit/>
          </a:bodyPr>
          <a:lstStyle/>
          <a:p>
            <a:r>
              <a:rPr lang="en-US" u="sng" dirty="0"/>
              <a:t>Useful info:</a:t>
            </a:r>
          </a:p>
          <a:p>
            <a:pPr marL="285750" indent="-285750">
              <a:buFont typeface="Arial" panose="020B0604020202020204" pitchFamily="34" charset="0"/>
              <a:buChar char="•"/>
            </a:pPr>
            <a:r>
              <a:rPr lang="en-US" dirty="0"/>
              <a:t>1 bar = 100 kPa</a:t>
            </a:r>
          </a:p>
          <a:p>
            <a:pPr marL="285750" indent="-285750">
              <a:buFont typeface="Arial" panose="020B0604020202020204" pitchFamily="34" charset="0"/>
              <a:buChar char="•"/>
            </a:pPr>
            <a:r>
              <a:rPr lang="en-US" dirty="0"/>
              <a:t>Seawater is heavier than </a:t>
            </a:r>
          </a:p>
          <a:p>
            <a:r>
              <a:rPr lang="en-US" dirty="0"/>
              <a:t>freshwater due to dissolved salt ions</a:t>
            </a:r>
          </a:p>
          <a:p>
            <a:endParaRPr lang="en-US" dirty="0"/>
          </a:p>
        </p:txBody>
      </p:sp>
    </p:spTree>
    <p:extLst>
      <p:ext uri="{BB962C8B-B14F-4D97-AF65-F5344CB8AC3E}">
        <p14:creationId xmlns:p14="http://schemas.microsoft.com/office/powerpoint/2010/main" val="317902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en-US" dirty="0"/>
              <a:t>Static pressures: Gauge pressure is the pressure relative to the ambient </a:t>
            </a:r>
            <a:br>
              <a:rPr lang="en-US" dirty="0"/>
            </a:br>
            <a:r>
              <a:rPr lang="en-US" dirty="0"/>
              <a:t>atmospheric pressure</a:t>
            </a:r>
          </a:p>
        </p:txBody>
      </p:sp>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3" tooltip="https://creativecommons.org/licenses/by-nc-sa/3.0/"/>
              </a:rPr>
              <a:t>CC BY-SA-NC</a:t>
            </a:r>
            <a:endParaRPr lang="en-US" sz="900" dirty="0"/>
          </a:p>
          <a:p>
            <a:pPr algn="ctr"/>
            <a:endParaRPr lang="en-US" sz="1600" dirty="0"/>
          </a:p>
        </p:txBody>
      </p:sp>
      <p:sp>
        <p:nvSpPr>
          <p:cNvPr id="19" name="Subtitle 6">
            <a:extLst>
              <a:ext uri="{FF2B5EF4-FFF2-40B4-BE49-F238E27FC236}">
                <a16:creationId xmlns:a16="http://schemas.microsoft.com/office/drawing/2014/main" id="{014A39E2-954A-5D46-BF8C-90A534F5E297}"/>
              </a:ext>
            </a:extLst>
          </p:cNvPr>
          <p:cNvSpPr txBox="1">
            <a:spLocks/>
          </p:cNvSpPr>
          <p:nvPr/>
        </p:nvSpPr>
        <p:spPr>
          <a:xfrm>
            <a:off x="268535" y="5096550"/>
            <a:ext cx="1165493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The tire pressure is a gauge pressure and is measured relative to the atmospheric pressure</a:t>
            </a:r>
          </a:p>
          <a:p>
            <a:pPr algn="ctr"/>
            <a:r>
              <a:rPr lang="en-US" sz="1600" b="1" dirty="0">
                <a:solidFill>
                  <a:srgbClr val="009D7F"/>
                </a:solidFill>
              </a:rPr>
              <a:t>The absolute pressure is the actual pressure inside the tire </a:t>
            </a:r>
            <a:endParaRPr lang="en-US" sz="1600" dirty="0"/>
          </a:p>
          <a:p>
            <a:pPr algn="ctr"/>
            <a:endParaRPr lang="en-US" sz="1600"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F8FB66F-2EFC-584A-805C-246A9F580A42}"/>
                  </a:ext>
                </a:extLst>
              </p:cNvPr>
              <p:cNvSpPr txBox="1"/>
              <p:nvPr/>
            </p:nvSpPr>
            <p:spPr>
              <a:xfrm>
                <a:off x="2992137" y="5744327"/>
                <a:ext cx="5927426" cy="835229"/>
              </a:xfrm>
              <a:prstGeom prst="rect">
                <a:avLst/>
              </a:prstGeom>
              <a:noFill/>
              <a:ln w="28575">
                <a:solidFill>
                  <a:srgbClr val="009D7F"/>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a:latin typeface="Cambria Math" panose="02040503050406030204" pitchFamily="18" charset="0"/>
                            </a:rPr>
                            <m:t>𝑝</m:t>
                          </m:r>
                        </m:e>
                        <m:sub>
                          <m:r>
                            <a:rPr lang="en-US" sz="2800" b="0" i="1" smtClean="0">
                              <a:latin typeface="Cambria Math" panose="02040503050406030204" pitchFamily="18" charset="0"/>
                            </a:rPr>
                            <m:t>𝑔𝑎𝑢𝑔𝑒</m:t>
                          </m:r>
                        </m:sub>
                      </m:sSub>
                      <m:r>
                        <a:rPr lang="en-US" sz="2800" i="1">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𝑎𝑏𝑠𝑜𝑙𝑢𝑡𝑒</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𝑎𝑡𝑚𝑜𝑠𝑝h𝑒𝑟𝑖𝑐</m:t>
                          </m:r>
                        </m:sub>
                      </m:sSub>
                    </m:oMath>
                  </m:oMathPara>
                </a14:m>
                <a:endParaRPr lang="en-US" sz="3200" b="0" dirty="0"/>
              </a:p>
              <a:p>
                <a:endParaRPr lang="en-US" dirty="0"/>
              </a:p>
            </p:txBody>
          </p:sp>
        </mc:Choice>
        <mc:Fallback xmlns="">
          <p:sp>
            <p:nvSpPr>
              <p:cNvPr id="9" name="TextBox 8">
                <a:extLst>
                  <a:ext uri="{FF2B5EF4-FFF2-40B4-BE49-F238E27FC236}">
                    <a16:creationId xmlns:a16="http://schemas.microsoft.com/office/drawing/2014/main" id="{FF8FB66F-2EFC-584A-805C-246A9F580A42}"/>
                  </a:ext>
                </a:extLst>
              </p:cNvPr>
              <p:cNvSpPr txBox="1">
                <a:spLocks noRot="1" noChangeAspect="1" noMove="1" noResize="1" noEditPoints="1" noAdjustHandles="1" noChangeArrowheads="1" noChangeShapeType="1" noTextEdit="1"/>
              </p:cNvSpPr>
              <p:nvPr/>
            </p:nvSpPr>
            <p:spPr>
              <a:xfrm>
                <a:off x="2992137" y="5744327"/>
                <a:ext cx="5927426" cy="835229"/>
              </a:xfrm>
              <a:prstGeom prst="rect">
                <a:avLst/>
              </a:prstGeom>
              <a:blipFill>
                <a:blip r:embed="rId4"/>
                <a:stretch>
                  <a:fillRect/>
                </a:stretch>
              </a:blipFill>
              <a:ln w="28575">
                <a:solidFill>
                  <a:srgbClr val="009D7F"/>
                </a:solidFill>
              </a:ln>
            </p:spPr>
            <p:txBody>
              <a:bodyPr/>
              <a:lstStyle/>
              <a:p>
                <a:r>
                  <a:rPr lang="en-US">
                    <a:noFill/>
                  </a:rPr>
                  <a:t> </a:t>
                </a:r>
              </a:p>
            </p:txBody>
          </p:sp>
        </mc:Fallback>
      </mc:AlternateContent>
      <p:sp>
        <p:nvSpPr>
          <p:cNvPr id="3" name="TextBox 2">
            <a:extLst>
              <a:ext uri="{FF2B5EF4-FFF2-40B4-BE49-F238E27FC236}">
                <a16:creationId xmlns:a16="http://schemas.microsoft.com/office/drawing/2014/main" id="{A03D0F4D-00C8-384C-94B1-0977B332BD54}"/>
              </a:ext>
            </a:extLst>
          </p:cNvPr>
          <p:cNvSpPr txBox="1"/>
          <p:nvPr/>
        </p:nvSpPr>
        <p:spPr>
          <a:xfrm>
            <a:off x="9149146" y="6488668"/>
            <a:ext cx="2725426" cy="338554"/>
          </a:xfrm>
          <a:prstGeom prst="rect">
            <a:avLst/>
          </a:prstGeom>
          <a:noFill/>
        </p:spPr>
        <p:txBody>
          <a:bodyPr wrap="none" rtlCol="0">
            <a:spAutoFit/>
          </a:bodyPr>
          <a:lstStyle/>
          <a:p>
            <a:r>
              <a:rPr lang="en-US" sz="1600" dirty="0"/>
              <a:t>Gauge pressure = </a:t>
            </a:r>
            <a:r>
              <a:rPr lang="en-US" sz="1600" dirty="0" err="1"/>
              <a:t>overtrykk</a:t>
            </a:r>
            <a:endParaRPr lang="en-US" sz="1600" dirty="0"/>
          </a:p>
        </p:txBody>
      </p:sp>
      <p:pic>
        <p:nvPicPr>
          <p:cNvPr id="6" name="Picture 5" descr="A person holding a watch&#10;&#10;Description automatically generated with low confidence">
            <a:extLst>
              <a:ext uri="{FF2B5EF4-FFF2-40B4-BE49-F238E27FC236}">
                <a16:creationId xmlns:a16="http://schemas.microsoft.com/office/drawing/2014/main" id="{F9230AEC-9ACC-9645-A7F6-5C10CDFAAEE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52000" y="1859648"/>
            <a:ext cx="10807700" cy="3162300"/>
          </a:xfrm>
          <a:prstGeom prst="rect">
            <a:avLst/>
          </a:prstGeom>
        </p:spPr>
      </p:pic>
    </p:spTree>
    <p:extLst>
      <p:ext uri="{BB962C8B-B14F-4D97-AF65-F5344CB8AC3E}">
        <p14:creationId xmlns:p14="http://schemas.microsoft.com/office/powerpoint/2010/main" val="381976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Autofit/>
          </a:bodyPr>
          <a:lstStyle/>
          <a:p>
            <a:r>
              <a:rPr lang="en-US" dirty="0"/>
              <a:t>Fluid flow leads to a pressure reduction which can induce</a:t>
            </a:r>
            <a:br>
              <a:rPr lang="en-US" dirty="0"/>
            </a:br>
            <a:r>
              <a:rPr lang="en-US" dirty="0"/>
              <a:t>boiling. This, in turn, leads to cavitation and water hammers</a:t>
            </a:r>
          </a:p>
        </p:txBody>
      </p:sp>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3" tooltip="https://creativecommons.org/licenses/by-nc-sa/3.0/"/>
              </a:rPr>
              <a:t>CC BY-SA-NC</a:t>
            </a:r>
            <a:endParaRPr lang="en-US" sz="900" dirty="0"/>
          </a:p>
          <a:p>
            <a:pPr algn="ctr"/>
            <a:endParaRPr lang="en-US" sz="1600" dirty="0"/>
          </a:p>
        </p:txBody>
      </p:sp>
      <p:pic>
        <p:nvPicPr>
          <p:cNvPr id="5" name="Picture 4" descr="A picture containing indoor, silver&#10;&#10;Description automatically generated">
            <a:extLst>
              <a:ext uri="{FF2B5EF4-FFF2-40B4-BE49-F238E27FC236}">
                <a16:creationId xmlns:a16="http://schemas.microsoft.com/office/drawing/2014/main" id="{1D031AE3-E6A4-344C-864D-4C2E3E855B1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087175" y="3023355"/>
            <a:ext cx="3373301" cy="2529976"/>
          </a:xfrm>
          <a:prstGeom prst="rect">
            <a:avLst/>
          </a:prstGeom>
        </p:spPr>
      </p:pic>
      <p:pic>
        <p:nvPicPr>
          <p:cNvPr id="10" name="Picture 9" descr="A picture containing indoor, metalware&#10;&#10;Description automatically generated">
            <a:extLst>
              <a:ext uri="{FF2B5EF4-FFF2-40B4-BE49-F238E27FC236}">
                <a16:creationId xmlns:a16="http://schemas.microsoft.com/office/drawing/2014/main" id="{56335DE2-2AF9-C949-BD07-2B2F5A993E6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56818" y="3023356"/>
            <a:ext cx="4497735" cy="2529976"/>
          </a:xfrm>
          <a:prstGeom prst="rect">
            <a:avLst/>
          </a:prstGeom>
        </p:spPr>
      </p:pic>
      <p:pic>
        <p:nvPicPr>
          <p:cNvPr id="13" name="Picture 12" descr="A picture containing indoor&#10;&#10;Description automatically generated">
            <a:extLst>
              <a:ext uri="{FF2B5EF4-FFF2-40B4-BE49-F238E27FC236}">
                <a16:creationId xmlns:a16="http://schemas.microsoft.com/office/drawing/2014/main" id="{26F3FC2C-462C-5942-B121-A6E45EA0A14E}"/>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8687483" y="3023355"/>
            <a:ext cx="3311969" cy="2529976"/>
          </a:xfrm>
          <a:prstGeom prst="rect">
            <a:avLst/>
          </a:prstGeom>
        </p:spPr>
      </p:pic>
      <p:sp>
        <p:nvSpPr>
          <p:cNvPr id="15" name="Oval 14">
            <a:extLst>
              <a:ext uri="{FF2B5EF4-FFF2-40B4-BE49-F238E27FC236}">
                <a16:creationId xmlns:a16="http://schemas.microsoft.com/office/drawing/2014/main" id="{04F3D08C-2A67-0647-9660-74FF8DBAEE5D}"/>
              </a:ext>
            </a:extLst>
          </p:cNvPr>
          <p:cNvSpPr/>
          <p:nvPr/>
        </p:nvSpPr>
        <p:spPr>
          <a:xfrm>
            <a:off x="5880000" y="4653000"/>
            <a:ext cx="1296000" cy="10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6">
            <a:extLst>
              <a:ext uri="{FF2B5EF4-FFF2-40B4-BE49-F238E27FC236}">
                <a16:creationId xmlns:a16="http://schemas.microsoft.com/office/drawing/2014/main" id="{A44FC1DA-0C96-EB46-B8F4-2D25AF8EBBB2}"/>
              </a:ext>
            </a:extLst>
          </p:cNvPr>
          <p:cNvSpPr txBox="1">
            <a:spLocks/>
          </p:cNvSpPr>
          <p:nvPr/>
        </p:nvSpPr>
        <p:spPr>
          <a:xfrm>
            <a:off x="2712533" y="5725800"/>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2000" b="1" dirty="0">
                <a:solidFill>
                  <a:srgbClr val="009D7F"/>
                </a:solidFill>
              </a:rPr>
              <a:t>Cavitation in rotating machinery</a:t>
            </a:r>
            <a:endParaRPr lang="en-US" sz="1600" dirty="0"/>
          </a:p>
          <a:p>
            <a:pPr algn="ctr"/>
            <a:endParaRPr lang="en-US" sz="1600" dirty="0"/>
          </a:p>
        </p:txBody>
      </p:sp>
      <p:sp>
        <p:nvSpPr>
          <p:cNvPr id="20" name="Subtitle 6">
            <a:extLst>
              <a:ext uri="{FF2B5EF4-FFF2-40B4-BE49-F238E27FC236}">
                <a16:creationId xmlns:a16="http://schemas.microsoft.com/office/drawing/2014/main" id="{95E3D1B3-82B7-974E-8159-1291EB9985F9}"/>
              </a:ext>
            </a:extLst>
          </p:cNvPr>
          <p:cNvSpPr txBox="1">
            <a:spLocks/>
          </p:cNvSpPr>
          <p:nvPr/>
        </p:nvSpPr>
        <p:spPr>
          <a:xfrm>
            <a:off x="8460476" y="5607257"/>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Implosion induced by a </a:t>
            </a:r>
          </a:p>
          <a:p>
            <a:pPr algn="ctr"/>
            <a:r>
              <a:rPr lang="en-US" sz="1600" b="1" dirty="0">
                <a:solidFill>
                  <a:srgbClr val="009D7F"/>
                </a:solidFill>
              </a:rPr>
              <a:t>water hammer</a:t>
            </a:r>
            <a:endParaRPr lang="en-US" sz="1200" dirty="0"/>
          </a:p>
          <a:p>
            <a:pPr algn="ctr"/>
            <a:endParaRPr lang="en-US" sz="1600" dirty="0"/>
          </a:p>
        </p:txBody>
      </p:sp>
    </p:spTree>
    <p:extLst>
      <p:ext uri="{BB962C8B-B14F-4D97-AF65-F5344CB8AC3E}">
        <p14:creationId xmlns:p14="http://schemas.microsoft.com/office/powerpoint/2010/main" val="635308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96000" y="837000"/>
                <a:ext cx="10008675" cy="900000"/>
              </a:xfrm>
            </p:spPr>
            <p:txBody>
              <a:bodyPr>
                <a:noAutofit/>
              </a:bodyPr>
              <a:lstStyle/>
              <a:p>
                <a:r>
                  <a:rPr lang="en-US" dirty="0"/>
                  <a:t>Energy balance is conserved in dynamic systems:</a:t>
                </a:r>
                <a:br>
                  <a:rPr lang="en-US"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𝑡𝑜𝑡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𝑝𝑜𝑡𝑒𝑛𝑡𝑖𝑎𝑙</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𝑘𝑖𝑛𝑒𝑡𝑖𝑐</m:t>
                        </m:r>
                      </m:sub>
                    </m:sSub>
                    <m:r>
                      <a:rPr lang="en-US" b="0" i="1" smtClean="0">
                        <a:latin typeface="Cambria Math" panose="02040503050406030204" pitchFamily="18" charset="0"/>
                      </a:rPr>
                      <m:t>=</m:t>
                    </m:r>
                    <m:r>
                      <a:rPr lang="en-US" b="0" i="1" smtClean="0">
                        <a:latin typeface="Cambria Math" panose="02040503050406030204" pitchFamily="18" charset="0"/>
                      </a:rPr>
                      <m:t>𝑐𝑜𝑛𝑠𝑡𝑎𝑛𝑡</m:t>
                    </m:r>
                  </m:oMath>
                </a14:m>
                <a:r>
                  <a:rPr lang="en-US" dirty="0"/>
                  <a:t> (</a:t>
                </a:r>
                <a14:m>
                  <m:oMath xmlns:m="http://schemas.openxmlformats.org/officeDocument/2006/math">
                    <m:r>
                      <a:rPr lang="en-US" b="1">
                        <a:latin typeface="Cambria Math" panose="02040503050406030204" pitchFamily="18" charset="0"/>
                      </a:rPr>
                      <m:t>𝚫</m:t>
                    </m:r>
                  </m:oMath>
                </a14:m>
                <a:r>
                  <a:rPr lang="en-US" dirty="0" err="1"/>
                  <a:t>E</a:t>
                </a:r>
                <a:r>
                  <a:rPr lang="en-US" baseline="-25000" dirty="0" err="1"/>
                  <a:t>tot</a:t>
                </a:r>
                <a:r>
                  <a:rPr lang="en-US" dirty="0"/>
                  <a:t> = E</a:t>
                </a:r>
                <a:r>
                  <a:rPr lang="en-US" baseline="-25000" dirty="0"/>
                  <a:t>tot,1</a:t>
                </a:r>
                <a:r>
                  <a:rPr lang="en-US" dirty="0"/>
                  <a:t> –E</a:t>
                </a:r>
                <a:r>
                  <a:rPr lang="en-US" baseline="-25000" dirty="0"/>
                  <a:t>tot,2</a:t>
                </a:r>
                <a:r>
                  <a:rPr lang="en-US" dirty="0"/>
                  <a:t> = 0)</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96000" y="837000"/>
                <a:ext cx="10008675" cy="900000"/>
              </a:xfrm>
              <a:blipFill>
                <a:blip r:embed="rId3"/>
                <a:stretch>
                  <a:fillRect l="-2408" t="-19444" r="-12928" b="-27778"/>
                </a:stretch>
              </a:blipFill>
            </p:spPr>
            <p:txBody>
              <a:bodyPr/>
              <a:lstStyle/>
              <a:p>
                <a:r>
                  <a:rPr lang="en-US">
                    <a:noFill/>
                  </a:rPr>
                  <a:t> </a:t>
                </a:r>
              </a:p>
            </p:txBody>
          </p:sp>
        </mc:Fallback>
      </mc:AlternateContent>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4" tooltip="https://creativecommons.org/licenses/by-nc-sa/3.0/"/>
              </a:rPr>
              <a:t>CC BY-SA-NC</a:t>
            </a:r>
            <a:endParaRPr lang="en-US" sz="900" dirty="0"/>
          </a:p>
          <a:p>
            <a:pPr algn="ctr"/>
            <a:endParaRPr lang="en-US" sz="1600" dirty="0"/>
          </a:p>
        </p:txBody>
      </p:sp>
      <mc:AlternateContent xmlns:mc="http://schemas.openxmlformats.org/markup-compatibility/2006" xmlns:a14="http://schemas.microsoft.com/office/drawing/2010/main">
        <mc:Choice Requires="a14">
          <p:sp>
            <p:nvSpPr>
              <p:cNvPr id="20" name="Subtitle 6">
                <a:extLst>
                  <a:ext uri="{FF2B5EF4-FFF2-40B4-BE49-F238E27FC236}">
                    <a16:creationId xmlns:a16="http://schemas.microsoft.com/office/drawing/2014/main" id="{95E3D1B3-82B7-974E-8159-1291EB9985F9}"/>
                  </a:ext>
                </a:extLst>
              </p:cNvPr>
              <p:cNvSpPr txBox="1">
                <a:spLocks/>
              </p:cNvSpPr>
              <p:nvPr/>
            </p:nvSpPr>
            <p:spPr>
              <a:xfrm>
                <a:off x="8278523" y="5957009"/>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Potential energy (1) is converted to kinetic energy (2) in a rollercoaster.</a:t>
                </a:r>
              </a:p>
              <a:p>
                <a:pPr algn="ctr"/>
                <a14:m>
                  <m:oMath xmlns:m="http://schemas.openxmlformats.org/officeDocument/2006/math">
                    <m:r>
                      <a:rPr lang="en-US" sz="1600" b="1" i="0" smtClean="0">
                        <a:solidFill>
                          <a:srgbClr val="009D7F"/>
                        </a:solidFill>
                        <a:latin typeface="Cambria Math" panose="02040503050406030204" pitchFamily="18" charset="0"/>
                      </a:rPr>
                      <m:t>𝚫</m:t>
                    </m:r>
                  </m:oMath>
                </a14:m>
                <a:r>
                  <a:rPr lang="en-US" sz="1600" b="1" dirty="0" err="1">
                    <a:solidFill>
                      <a:srgbClr val="009D7F"/>
                    </a:solidFill>
                  </a:rPr>
                  <a:t>Etot</a:t>
                </a:r>
                <a:r>
                  <a:rPr lang="en-US" sz="1600" b="1" dirty="0">
                    <a:solidFill>
                      <a:srgbClr val="009D7F"/>
                    </a:solidFill>
                  </a:rPr>
                  <a:t> = 0</a:t>
                </a:r>
                <a:endParaRPr lang="en-US" sz="1200" dirty="0"/>
              </a:p>
              <a:p>
                <a:pPr algn="ctr"/>
                <a:endParaRPr lang="en-US" sz="1600" dirty="0"/>
              </a:p>
            </p:txBody>
          </p:sp>
        </mc:Choice>
        <mc:Fallback xmlns="">
          <p:sp>
            <p:nvSpPr>
              <p:cNvPr id="20" name="Subtitle 6">
                <a:extLst>
                  <a:ext uri="{FF2B5EF4-FFF2-40B4-BE49-F238E27FC236}">
                    <a16:creationId xmlns:a16="http://schemas.microsoft.com/office/drawing/2014/main" id="{95E3D1B3-82B7-974E-8159-1291EB9985F9}"/>
                  </a:ext>
                </a:extLst>
              </p:cNvPr>
              <p:cNvSpPr txBox="1">
                <a:spLocks noRot="1" noChangeAspect="1" noMove="1" noResize="1" noEditPoints="1" noAdjustHandles="1" noChangeArrowheads="1" noChangeShapeType="1" noTextEdit="1"/>
              </p:cNvSpPr>
              <p:nvPr/>
            </p:nvSpPr>
            <p:spPr>
              <a:xfrm>
                <a:off x="8278523" y="5957009"/>
                <a:ext cx="4006006" cy="462419"/>
              </a:xfrm>
              <a:prstGeom prst="rect">
                <a:avLst/>
              </a:prstGeom>
              <a:blipFill>
                <a:blip r:embed="rId5"/>
                <a:stretch>
                  <a:fillRect t="-10526" b="-92105"/>
                </a:stretch>
              </a:blipFill>
            </p:spPr>
            <p:txBody>
              <a:bodyPr/>
              <a:lstStyle/>
              <a:p>
                <a:r>
                  <a:rPr lang="en-US">
                    <a:noFill/>
                  </a:rPr>
                  <a:t> </a:t>
                </a:r>
              </a:p>
            </p:txBody>
          </p:sp>
        </mc:Fallback>
      </mc:AlternateContent>
      <p:pic>
        <p:nvPicPr>
          <p:cNvPr id="4" name="Picture 3" descr="A roller coaster with trees in the background&#10;&#10;Description automatically generated with low confidence">
            <a:extLst>
              <a:ext uri="{FF2B5EF4-FFF2-40B4-BE49-F238E27FC236}">
                <a16:creationId xmlns:a16="http://schemas.microsoft.com/office/drawing/2014/main" id="{13E364D7-4293-DF4D-BA45-AA55DA9C9EF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760000" y="1885939"/>
            <a:ext cx="3027818" cy="4037090"/>
          </a:xfrm>
          <a:prstGeom prst="rect">
            <a:avLst/>
          </a:prstGeom>
        </p:spPr>
      </p:pic>
      <p:sp>
        <p:nvSpPr>
          <p:cNvPr id="7" name="TextBox 6">
            <a:extLst>
              <a:ext uri="{FF2B5EF4-FFF2-40B4-BE49-F238E27FC236}">
                <a16:creationId xmlns:a16="http://schemas.microsoft.com/office/drawing/2014/main" id="{7B638CED-CCC8-CA4D-B68E-70F44D27B8C8}"/>
              </a:ext>
            </a:extLst>
          </p:cNvPr>
          <p:cNvSpPr txBox="1"/>
          <p:nvPr/>
        </p:nvSpPr>
        <p:spPr>
          <a:xfrm>
            <a:off x="8946301" y="2061000"/>
            <a:ext cx="2018501" cy="369332"/>
          </a:xfrm>
          <a:prstGeom prst="rect">
            <a:avLst/>
          </a:prstGeom>
          <a:solidFill>
            <a:schemeClr val="bg1"/>
          </a:solidFill>
        </p:spPr>
        <p:txBody>
          <a:bodyPr wrap="none" rtlCol="0">
            <a:spAutoFit/>
          </a:bodyPr>
          <a:lstStyle/>
          <a:p>
            <a:r>
              <a:rPr lang="en-US" dirty="0"/>
              <a:t>(1): </a:t>
            </a:r>
            <a:r>
              <a:rPr lang="en-US" dirty="0" err="1"/>
              <a:t>E</a:t>
            </a:r>
            <a:r>
              <a:rPr lang="en-US" baseline="-25000" dirty="0" err="1"/>
              <a:t>potential</a:t>
            </a:r>
            <a:r>
              <a:rPr lang="en-US" baseline="-25000" dirty="0"/>
              <a:t> </a:t>
            </a:r>
            <a:r>
              <a:rPr lang="en-US" dirty="0"/>
              <a:t>= </a:t>
            </a:r>
            <a:r>
              <a:rPr lang="en-US" dirty="0" err="1"/>
              <a:t>mgh</a:t>
            </a:r>
            <a:endParaRPr lang="en-US" baseline="-25000" dirty="0"/>
          </a:p>
        </p:txBody>
      </p:sp>
      <p:sp>
        <p:nvSpPr>
          <p:cNvPr id="16" name="TextBox 15">
            <a:extLst>
              <a:ext uri="{FF2B5EF4-FFF2-40B4-BE49-F238E27FC236}">
                <a16:creationId xmlns:a16="http://schemas.microsoft.com/office/drawing/2014/main" id="{3DF5D3C6-D434-D542-B061-FAF0230817C8}"/>
              </a:ext>
            </a:extLst>
          </p:cNvPr>
          <p:cNvSpPr txBox="1"/>
          <p:nvPr/>
        </p:nvSpPr>
        <p:spPr>
          <a:xfrm>
            <a:off x="9713211" y="5386021"/>
            <a:ext cx="2044149" cy="369332"/>
          </a:xfrm>
          <a:prstGeom prst="rect">
            <a:avLst/>
          </a:prstGeom>
          <a:solidFill>
            <a:schemeClr val="bg1"/>
          </a:solidFill>
        </p:spPr>
        <p:txBody>
          <a:bodyPr wrap="none" rtlCol="0">
            <a:spAutoFit/>
          </a:bodyPr>
          <a:lstStyle/>
          <a:p>
            <a:r>
              <a:rPr lang="en-US" dirty="0"/>
              <a:t>(2): </a:t>
            </a:r>
            <a:r>
              <a:rPr lang="en-US" dirty="0" err="1"/>
              <a:t>E</a:t>
            </a:r>
            <a:r>
              <a:rPr lang="en-US" baseline="-25000" dirty="0" err="1"/>
              <a:t>kinetic</a:t>
            </a:r>
            <a:r>
              <a:rPr lang="en-US" dirty="0"/>
              <a:t>=1/2mu</a:t>
            </a:r>
            <a:r>
              <a:rPr lang="en-US" baseline="30000" dirty="0"/>
              <a:t>2</a:t>
            </a:r>
          </a:p>
        </p:txBody>
      </p:sp>
      <p:cxnSp>
        <p:nvCxnSpPr>
          <p:cNvPr id="9" name="Straight Arrow Connector 8">
            <a:extLst>
              <a:ext uri="{FF2B5EF4-FFF2-40B4-BE49-F238E27FC236}">
                <a16:creationId xmlns:a16="http://schemas.microsoft.com/office/drawing/2014/main" id="{0DDD7944-77B5-DE43-BD89-C08099DA0E0C}"/>
              </a:ext>
            </a:extLst>
          </p:cNvPr>
          <p:cNvCxnSpPr/>
          <p:nvPr/>
        </p:nvCxnSpPr>
        <p:spPr>
          <a:xfrm>
            <a:off x="8400000" y="2430332"/>
            <a:ext cx="0" cy="27986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614C184-DD3E-DB4C-9C8B-8FBA61A9C4AE}"/>
              </a:ext>
            </a:extLst>
          </p:cNvPr>
          <p:cNvSpPr txBox="1"/>
          <p:nvPr/>
        </p:nvSpPr>
        <p:spPr>
          <a:xfrm>
            <a:off x="7896000" y="3789000"/>
            <a:ext cx="312906" cy="369332"/>
          </a:xfrm>
          <a:prstGeom prst="rect">
            <a:avLst/>
          </a:prstGeom>
          <a:noFill/>
        </p:spPr>
        <p:txBody>
          <a:bodyPr wrap="none" rtlCol="0">
            <a:spAutoFit/>
          </a:bodyPr>
          <a:lstStyle/>
          <a:p>
            <a:r>
              <a:rPr lang="en-US" dirty="0"/>
              <a:t>h</a:t>
            </a:r>
          </a:p>
        </p:txBody>
      </p:sp>
    </p:spTree>
    <p:extLst>
      <p:ext uri="{BB962C8B-B14F-4D97-AF65-F5344CB8AC3E}">
        <p14:creationId xmlns:p14="http://schemas.microsoft.com/office/powerpoint/2010/main" val="150050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96000" y="837000"/>
                <a:ext cx="10008675" cy="900000"/>
              </a:xfrm>
            </p:spPr>
            <p:txBody>
              <a:bodyPr>
                <a:noAutofit/>
              </a:bodyPr>
              <a:lstStyle/>
              <a:p>
                <a:r>
                  <a:rPr lang="en-US" dirty="0"/>
                  <a:t>Energy can also be stored as pressure: </a:t>
                </a:r>
                <a:br>
                  <a:rPr lang="en-US" dirty="0"/>
                </a:br>
                <a14:m>
                  <m:oMath xmlns:m="http://schemas.openxmlformats.org/officeDocument/2006/math">
                    <m:sSub>
                      <m:sSubPr>
                        <m:ctrlPr>
                          <a:rPr lang="en-US" b="0" i="1" smtClean="0">
                            <a:latin typeface="Cambria Math" panose="02040503050406030204" pitchFamily="18" charset="0"/>
                          </a:rPr>
                        </m:ctrlPr>
                      </m:sSub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𝑡𝑜𝑡</m:t>
                            </m:r>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𝐸</m:t>
                        </m:r>
                      </m:e>
                      <m:sub>
                        <m:r>
                          <a:rPr lang="en-US" b="0" i="1" smtClean="0">
                            <a:latin typeface="Cambria Math" panose="02040503050406030204" pitchFamily="18" charset="0"/>
                          </a:rPr>
                          <m:t>𝑝𝑜𝑡𝑒𝑛𝑡𝑖𝑎𝑙</m:t>
                        </m:r>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dirty="0"/>
                  <a:t>pressure </a:t>
                </a:r>
                <a14:m>
                  <m:oMath xmlns:m="http://schemas.openxmlformats.org/officeDocument/2006/math">
                    <m:r>
                      <a:rPr lang="en-US" i="1">
                        <a:latin typeface="Cambria Math" panose="02040503050406030204" pitchFamily="18" charset="0"/>
                      </a:rPr>
                      <m:t>⋅</m:t>
                    </m:r>
                  </m:oMath>
                </a14:m>
                <a:r>
                  <a:rPr lang="en-US" dirty="0"/>
                  <a:t> volume = p</a:t>
                </a:r>
                <a:r>
                  <a:rPr lang="en-US" baseline="-25000" dirty="0"/>
                  <a:t>1</a:t>
                </a:r>
                <a14:m>
                  <m:oMath xmlns:m="http://schemas.openxmlformats.org/officeDocument/2006/math">
                    <m:r>
                      <a:rPr lang="en-US" b="0" i="1" smtClean="0">
                        <a:latin typeface="Cambria Math" panose="02040503050406030204" pitchFamily="18" charset="0"/>
                      </a:rPr>
                      <m:t>⋅</m:t>
                    </m:r>
                  </m:oMath>
                </a14:m>
                <a:r>
                  <a:rPr lang="en-US" dirty="0"/>
                  <a:t>V</a:t>
                </a:r>
                <a:r>
                  <a:rPr lang="en-US" baseline="-25000" dirty="0"/>
                  <a:t>1 </a:t>
                </a:r>
                <a:r>
                  <a:rPr lang="en-US" dirty="0"/>
                  <a:t>(</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𝑘𝑖𝑛𝑒𝑡𝑖𝑐</m:t>
                        </m:r>
                      </m:sub>
                    </m:sSub>
                    <m:r>
                      <a:rPr lang="en-US" b="0" i="1" smtClean="0">
                        <a:latin typeface="Cambria Math" panose="02040503050406030204" pitchFamily="18" charset="0"/>
                      </a:rPr>
                      <m:t>=0)</m:t>
                    </m:r>
                  </m:oMath>
                </a14:m>
                <a:endParaRPr lang="en-US" baseline="-250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96000" y="837000"/>
                <a:ext cx="10008675" cy="900000"/>
              </a:xfrm>
              <a:blipFill>
                <a:blip r:embed="rId3"/>
                <a:stretch>
                  <a:fillRect l="-2408" t="-19444" r="-9252" b="-27778"/>
                </a:stretch>
              </a:blipFill>
            </p:spPr>
            <p:txBody>
              <a:bodyPr/>
              <a:lstStyle/>
              <a:p>
                <a:r>
                  <a:rPr lang="en-US">
                    <a:noFill/>
                  </a:rPr>
                  <a:t> </a:t>
                </a:r>
              </a:p>
            </p:txBody>
          </p:sp>
        </mc:Fallback>
      </mc:AlternateContent>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4" tooltip="https://creativecommons.org/licenses/by-nc-sa/3.0/"/>
              </a:rPr>
              <a:t>CC BY-SA-NC</a:t>
            </a:r>
            <a:endParaRPr lang="en-US" sz="900" dirty="0"/>
          </a:p>
          <a:p>
            <a:pPr algn="ctr"/>
            <a:endParaRPr lang="en-US" sz="1600" dirty="0"/>
          </a:p>
        </p:txBody>
      </p:sp>
      <p:sp>
        <p:nvSpPr>
          <p:cNvPr id="20" name="Subtitle 6">
            <a:extLst>
              <a:ext uri="{FF2B5EF4-FFF2-40B4-BE49-F238E27FC236}">
                <a16:creationId xmlns:a16="http://schemas.microsoft.com/office/drawing/2014/main" id="{95E3D1B3-82B7-974E-8159-1291EB9985F9}"/>
              </a:ext>
            </a:extLst>
          </p:cNvPr>
          <p:cNvSpPr txBox="1">
            <a:spLocks/>
          </p:cNvSpPr>
          <p:nvPr/>
        </p:nvSpPr>
        <p:spPr>
          <a:xfrm>
            <a:off x="8278523" y="5957009"/>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Potential energy (1) is converted to kinetic energy (2) in a rollercoaster</a:t>
            </a:r>
            <a:endParaRPr lang="en-US" sz="1200" dirty="0"/>
          </a:p>
          <a:p>
            <a:pPr algn="ctr"/>
            <a:endParaRPr lang="en-US" sz="1600" dirty="0"/>
          </a:p>
        </p:txBody>
      </p:sp>
      <p:pic>
        <p:nvPicPr>
          <p:cNvPr id="4" name="Picture 3" descr="A roller coaster with trees in the background&#10;&#10;Description automatically generated with low confidence">
            <a:extLst>
              <a:ext uri="{FF2B5EF4-FFF2-40B4-BE49-F238E27FC236}">
                <a16:creationId xmlns:a16="http://schemas.microsoft.com/office/drawing/2014/main" id="{13E364D7-4293-DF4D-BA45-AA55DA9C9EF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760000" y="1885939"/>
            <a:ext cx="3027818" cy="4037090"/>
          </a:xfrm>
          <a:prstGeom prst="rect">
            <a:avLst/>
          </a:prstGeom>
        </p:spPr>
      </p:pic>
      <p:sp>
        <p:nvSpPr>
          <p:cNvPr id="14" name="TextBox 13">
            <a:extLst>
              <a:ext uri="{FF2B5EF4-FFF2-40B4-BE49-F238E27FC236}">
                <a16:creationId xmlns:a16="http://schemas.microsoft.com/office/drawing/2014/main" id="{790E91E4-8767-174C-8CC5-95E101814874}"/>
              </a:ext>
            </a:extLst>
          </p:cNvPr>
          <p:cNvSpPr txBox="1"/>
          <p:nvPr/>
        </p:nvSpPr>
        <p:spPr>
          <a:xfrm>
            <a:off x="9713211" y="5386021"/>
            <a:ext cx="2044149" cy="369332"/>
          </a:xfrm>
          <a:prstGeom prst="rect">
            <a:avLst/>
          </a:prstGeom>
          <a:solidFill>
            <a:schemeClr val="bg1"/>
          </a:solidFill>
        </p:spPr>
        <p:txBody>
          <a:bodyPr wrap="none" rtlCol="0">
            <a:spAutoFit/>
          </a:bodyPr>
          <a:lstStyle/>
          <a:p>
            <a:r>
              <a:rPr lang="en-US" dirty="0"/>
              <a:t>(2): </a:t>
            </a:r>
            <a:r>
              <a:rPr lang="en-US" dirty="0" err="1"/>
              <a:t>E</a:t>
            </a:r>
            <a:r>
              <a:rPr lang="en-US" baseline="-25000" dirty="0" err="1"/>
              <a:t>kinetic</a:t>
            </a:r>
            <a:r>
              <a:rPr lang="en-US" dirty="0"/>
              <a:t>=1/2mu</a:t>
            </a:r>
            <a:r>
              <a:rPr lang="en-US" baseline="30000" dirty="0"/>
              <a:t>2</a:t>
            </a:r>
          </a:p>
        </p:txBody>
      </p:sp>
      <p:sp>
        <p:nvSpPr>
          <p:cNvPr id="3" name="Rectangle 2">
            <a:extLst>
              <a:ext uri="{FF2B5EF4-FFF2-40B4-BE49-F238E27FC236}">
                <a16:creationId xmlns:a16="http://schemas.microsoft.com/office/drawing/2014/main" id="{93E809C2-D72C-7E4C-AA56-C33DA87B8457}"/>
              </a:ext>
            </a:extLst>
          </p:cNvPr>
          <p:cNvSpPr/>
          <p:nvPr/>
        </p:nvSpPr>
        <p:spPr>
          <a:xfrm>
            <a:off x="840000" y="2430332"/>
            <a:ext cx="3027818" cy="279866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t>
            </a:r>
          </a:p>
        </p:txBody>
      </p:sp>
      <p:sp>
        <p:nvSpPr>
          <p:cNvPr id="5" name="TextBox 4">
            <a:extLst>
              <a:ext uri="{FF2B5EF4-FFF2-40B4-BE49-F238E27FC236}">
                <a16:creationId xmlns:a16="http://schemas.microsoft.com/office/drawing/2014/main" id="{93B627A7-8537-D14F-B1B7-E1C58F01F963}"/>
              </a:ext>
            </a:extLst>
          </p:cNvPr>
          <p:cNvSpPr txBox="1"/>
          <p:nvPr/>
        </p:nvSpPr>
        <p:spPr>
          <a:xfrm>
            <a:off x="2094863" y="3568056"/>
            <a:ext cx="518091" cy="523220"/>
          </a:xfrm>
          <a:prstGeom prst="rect">
            <a:avLst/>
          </a:prstGeom>
          <a:noFill/>
        </p:spPr>
        <p:txBody>
          <a:bodyPr wrap="none" rtlCol="0">
            <a:spAutoFit/>
          </a:bodyPr>
          <a:lstStyle/>
          <a:p>
            <a:r>
              <a:rPr lang="en-US" sz="2800" dirty="0"/>
              <a:t>p</a:t>
            </a:r>
            <a:r>
              <a:rPr lang="en-US" sz="2800" baseline="-25000" dirty="0"/>
              <a:t>1</a:t>
            </a:r>
          </a:p>
        </p:txBody>
      </p:sp>
      <p:cxnSp>
        <p:nvCxnSpPr>
          <p:cNvPr id="8" name="Straight Arrow Connector 7">
            <a:extLst>
              <a:ext uri="{FF2B5EF4-FFF2-40B4-BE49-F238E27FC236}">
                <a16:creationId xmlns:a16="http://schemas.microsoft.com/office/drawing/2014/main" id="{A31FB594-8B93-D947-BD35-25A50FBC0B23}"/>
              </a:ext>
            </a:extLst>
          </p:cNvPr>
          <p:cNvCxnSpPr/>
          <p:nvPr/>
        </p:nvCxnSpPr>
        <p:spPr>
          <a:xfrm flipV="1">
            <a:off x="2353908"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A4127D2-CEBA-6C46-B134-796AA6D44F29}"/>
              </a:ext>
            </a:extLst>
          </p:cNvPr>
          <p:cNvCxnSpPr/>
          <p:nvPr/>
        </p:nvCxnSpPr>
        <p:spPr>
          <a:xfrm flipV="1">
            <a:off x="2736898"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C670A36-C087-0147-B019-12677A4A3836}"/>
              </a:ext>
            </a:extLst>
          </p:cNvPr>
          <p:cNvCxnSpPr/>
          <p:nvPr/>
        </p:nvCxnSpPr>
        <p:spPr>
          <a:xfrm flipV="1">
            <a:off x="3144000"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212F1E1-AABA-B14D-8312-EC6DC995C429}"/>
              </a:ext>
            </a:extLst>
          </p:cNvPr>
          <p:cNvCxnSpPr/>
          <p:nvPr/>
        </p:nvCxnSpPr>
        <p:spPr>
          <a:xfrm flipV="1">
            <a:off x="1886978"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2BB97C2-7978-3747-8EE5-85F00F0DF3FF}"/>
              </a:ext>
            </a:extLst>
          </p:cNvPr>
          <p:cNvCxnSpPr/>
          <p:nvPr/>
        </p:nvCxnSpPr>
        <p:spPr>
          <a:xfrm flipV="1">
            <a:off x="1416000"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2D0B956-692D-A448-93E0-A5EDCDF3CD8A}"/>
              </a:ext>
            </a:extLst>
          </p:cNvPr>
          <p:cNvCxnSpPr>
            <a:cxnSpLocks/>
          </p:cNvCxnSpPr>
          <p:nvPr/>
        </p:nvCxnSpPr>
        <p:spPr>
          <a:xfrm>
            <a:off x="2371951"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1067763-5014-5549-AEDF-54A5F380D261}"/>
              </a:ext>
            </a:extLst>
          </p:cNvPr>
          <p:cNvCxnSpPr>
            <a:cxnSpLocks/>
          </p:cNvCxnSpPr>
          <p:nvPr/>
        </p:nvCxnSpPr>
        <p:spPr>
          <a:xfrm>
            <a:off x="2754941"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48FDC6C-90B9-CC4E-AF26-09446727A7A4}"/>
              </a:ext>
            </a:extLst>
          </p:cNvPr>
          <p:cNvCxnSpPr>
            <a:cxnSpLocks/>
          </p:cNvCxnSpPr>
          <p:nvPr/>
        </p:nvCxnSpPr>
        <p:spPr>
          <a:xfrm>
            <a:off x="3162043"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A4A0601-8027-CF46-8AB0-D4F4AABAFDA9}"/>
              </a:ext>
            </a:extLst>
          </p:cNvPr>
          <p:cNvCxnSpPr>
            <a:cxnSpLocks/>
          </p:cNvCxnSpPr>
          <p:nvPr/>
        </p:nvCxnSpPr>
        <p:spPr>
          <a:xfrm>
            <a:off x="1905021"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3FEBA1B-7A21-4B49-8578-A7583FEA94AB}"/>
              </a:ext>
            </a:extLst>
          </p:cNvPr>
          <p:cNvCxnSpPr>
            <a:cxnSpLocks/>
          </p:cNvCxnSpPr>
          <p:nvPr/>
        </p:nvCxnSpPr>
        <p:spPr>
          <a:xfrm>
            <a:off x="1434043"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E8D410F-273B-BE4D-93E8-1C1AE551A3D7}"/>
              </a:ext>
            </a:extLst>
          </p:cNvPr>
          <p:cNvSpPr txBox="1"/>
          <p:nvPr/>
        </p:nvSpPr>
        <p:spPr>
          <a:xfrm>
            <a:off x="8946301" y="2061000"/>
            <a:ext cx="2018501" cy="369332"/>
          </a:xfrm>
          <a:prstGeom prst="rect">
            <a:avLst/>
          </a:prstGeom>
          <a:solidFill>
            <a:schemeClr val="bg1"/>
          </a:solidFill>
        </p:spPr>
        <p:txBody>
          <a:bodyPr wrap="none" rtlCol="0">
            <a:spAutoFit/>
          </a:bodyPr>
          <a:lstStyle/>
          <a:p>
            <a:r>
              <a:rPr lang="en-US" dirty="0"/>
              <a:t>(1): </a:t>
            </a:r>
            <a:r>
              <a:rPr lang="en-US" dirty="0" err="1"/>
              <a:t>E</a:t>
            </a:r>
            <a:r>
              <a:rPr lang="en-US" baseline="-25000" dirty="0" err="1"/>
              <a:t>potential</a:t>
            </a:r>
            <a:r>
              <a:rPr lang="en-US" baseline="-25000" dirty="0"/>
              <a:t> </a:t>
            </a:r>
            <a:r>
              <a:rPr lang="en-US" dirty="0"/>
              <a:t>= </a:t>
            </a:r>
            <a:r>
              <a:rPr lang="en-US" dirty="0" err="1"/>
              <a:t>mgh</a:t>
            </a:r>
            <a:endParaRPr lang="en-US" baseline="-25000" dirty="0"/>
          </a:p>
        </p:txBody>
      </p:sp>
      <p:cxnSp>
        <p:nvCxnSpPr>
          <p:cNvPr id="56" name="Straight Arrow Connector 55">
            <a:extLst>
              <a:ext uri="{FF2B5EF4-FFF2-40B4-BE49-F238E27FC236}">
                <a16:creationId xmlns:a16="http://schemas.microsoft.com/office/drawing/2014/main" id="{70C10F90-63A0-A34A-B5C7-084653181F3D}"/>
              </a:ext>
            </a:extLst>
          </p:cNvPr>
          <p:cNvCxnSpPr/>
          <p:nvPr/>
        </p:nvCxnSpPr>
        <p:spPr>
          <a:xfrm>
            <a:off x="8400000" y="2430332"/>
            <a:ext cx="0" cy="27986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B8670607-2425-B74C-AE79-1845D8BB1DE5}"/>
              </a:ext>
            </a:extLst>
          </p:cNvPr>
          <p:cNvSpPr txBox="1"/>
          <p:nvPr/>
        </p:nvSpPr>
        <p:spPr>
          <a:xfrm>
            <a:off x="7896000" y="3789000"/>
            <a:ext cx="312906" cy="369332"/>
          </a:xfrm>
          <a:prstGeom prst="rect">
            <a:avLst/>
          </a:prstGeom>
          <a:noFill/>
        </p:spPr>
        <p:txBody>
          <a:bodyPr wrap="none" rtlCol="0">
            <a:spAutoFit/>
          </a:bodyPr>
          <a:lstStyle/>
          <a:p>
            <a:r>
              <a:rPr lang="en-US" dirty="0"/>
              <a:t>h</a:t>
            </a:r>
          </a:p>
        </p:txBody>
      </p:sp>
      <p:cxnSp>
        <p:nvCxnSpPr>
          <p:cNvPr id="58" name="Straight Arrow Connector 57">
            <a:extLst>
              <a:ext uri="{FF2B5EF4-FFF2-40B4-BE49-F238E27FC236}">
                <a16:creationId xmlns:a16="http://schemas.microsoft.com/office/drawing/2014/main" id="{5C7AC149-5954-0B4C-A900-B9DB3CE5A54F}"/>
              </a:ext>
            </a:extLst>
          </p:cNvPr>
          <p:cNvCxnSpPr>
            <a:cxnSpLocks/>
          </p:cNvCxnSpPr>
          <p:nvPr/>
        </p:nvCxnSpPr>
        <p:spPr>
          <a:xfrm>
            <a:off x="2904034" y="3576483"/>
            <a:ext cx="7621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5467830A-B8C6-354C-A908-7719795CD927}"/>
              </a:ext>
            </a:extLst>
          </p:cNvPr>
          <p:cNvCxnSpPr>
            <a:cxnSpLocks/>
          </p:cNvCxnSpPr>
          <p:nvPr/>
        </p:nvCxnSpPr>
        <p:spPr>
          <a:xfrm>
            <a:off x="2904034" y="3789000"/>
            <a:ext cx="7621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B4396535-82F3-C843-B483-03C8A2A30772}"/>
              </a:ext>
            </a:extLst>
          </p:cNvPr>
          <p:cNvCxnSpPr>
            <a:cxnSpLocks/>
          </p:cNvCxnSpPr>
          <p:nvPr/>
        </p:nvCxnSpPr>
        <p:spPr>
          <a:xfrm>
            <a:off x="2904034" y="4080916"/>
            <a:ext cx="7621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7938466A-189C-D848-98E6-661D081D5C4B}"/>
              </a:ext>
            </a:extLst>
          </p:cNvPr>
          <p:cNvCxnSpPr>
            <a:cxnSpLocks/>
          </p:cNvCxnSpPr>
          <p:nvPr/>
        </p:nvCxnSpPr>
        <p:spPr>
          <a:xfrm flipH="1">
            <a:off x="875517" y="4178877"/>
            <a:ext cx="68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668B61B2-3DFC-4545-94F8-3E39ACE0038F}"/>
              </a:ext>
            </a:extLst>
          </p:cNvPr>
          <p:cNvCxnSpPr>
            <a:cxnSpLocks/>
          </p:cNvCxnSpPr>
          <p:nvPr/>
        </p:nvCxnSpPr>
        <p:spPr>
          <a:xfrm flipH="1">
            <a:off x="875517" y="3933000"/>
            <a:ext cx="68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E6FC27B-02B5-A041-A0BE-BC07D73084AD}"/>
              </a:ext>
            </a:extLst>
          </p:cNvPr>
          <p:cNvCxnSpPr>
            <a:cxnSpLocks/>
          </p:cNvCxnSpPr>
          <p:nvPr/>
        </p:nvCxnSpPr>
        <p:spPr>
          <a:xfrm flipH="1">
            <a:off x="875517" y="3596069"/>
            <a:ext cx="68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Subtitle 6">
            <a:extLst>
              <a:ext uri="{FF2B5EF4-FFF2-40B4-BE49-F238E27FC236}">
                <a16:creationId xmlns:a16="http://schemas.microsoft.com/office/drawing/2014/main" id="{D30896CD-8C04-5743-A5A1-A62186A1D0D5}"/>
              </a:ext>
            </a:extLst>
          </p:cNvPr>
          <p:cNvSpPr txBox="1">
            <a:spLocks/>
          </p:cNvSpPr>
          <p:nvPr/>
        </p:nvSpPr>
        <p:spPr>
          <a:xfrm>
            <a:off x="401893" y="5386021"/>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Pressure p</a:t>
            </a:r>
            <a:r>
              <a:rPr lang="en-US" sz="1600" b="1" baseline="-25000" dirty="0">
                <a:solidFill>
                  <a:srgbClr val="009D7F"/>
                </a:solidFill>
              </a:rPr>
              <a:t>1 </a:t>
            </a:r>
            <a:r>
              <a:rPr lang="en-US" sz="1600" b="1" dirty="0">
                <a:solidFill>
                  <a:srgbClr val="009D7F"/>
                </a:solidFill>
              </a:rPr>
              <a:t>inside a close container with volume V</a:t>
            </a:r>
            <a:r>
              <a:rPr lang="en-US" sz="1600" b="1" baseline="-25000" dirty="0">
                <a:solidFill>
                  <a:srgbClr val="009D7F"/>
                </a:solidFill>
              </a:rPr>
              <a:t>1</a:t>
            </a:r>
          </a:p>
          <a:p>
            <a:pPr algn="ctr"/>
            <a:r>
              <a:rPr lang="en-US" sz="2000" b="1" baseline="-25000" dirty="0">
                <a:solidFill>
                  <a:srgbClr val="009D7F"/>
                </a:solidFill>
              </a:rPr>
              <a:t>Kinetic energy is zero</a:t>
            </a:r>
            <a:endParaRPr lang="en-US" sz="1200" baseline="-25000" dirty="0"/>
          </a:p>
          <a:p>
            <a:pPr algn="ctr"/>
            <a:endParaRPr lang="en-US" sz="1600" dirty="0"/>
          </a:p>
        </p:txBody>
      </p:sp>
      <p:cxnSp>
        <p:nvCxnSpPr>
          <p:cNvPr id="7" name="Straight Connector 6">
            <a:extLst>
              <a:ext uri="{FF2B5EF4-FFF2-40B4-BE49-F238E27FC236}">
                <a16:creationId xmlns:a16="http://schemas.microsoft.com/office/drawing/2014/main" id="{BD6776E3-8994-D04D-A36F-62853274DB73}"/>
              </a:ext>
            </a:extLst>
          </p:cNvPr>
          <p:cNvCxnSpPr>
            <a:cxnSpLocks/>
          </p:cNvCxnSpPr>
          <p:nvPr/>
        </p:nvCxnSpPr>
        <p:spPr>
          <a:xfrm>
            <a:off x="3867818" y="5229000"/>
            <a:ext cx="330818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182F370-686F-C049-8820-5136AC3AA49E}"/>
              </a:ext>
            </a:extLst>
          </p:cNvPr>
          <p:cNvCxnSpPr>
            <a:cxnSpLocks/>
          </p:cNvCxnSpPr>
          <p:nvPr/>
        </p:nvCxnSpPr>
        <p:spPr>
          <a:xfrm>
            <a:off x="3666175" y="2430332"/>
            <a:ext cx="346058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F720F61-903C-CF4A-88A0-387EF8B9E3E7}"/>
              </a:ext>
            </a:extLst>
          </p:cNvPr>
          <p:cNvCxnSpPr>
            <a:cxnSpLocks/>
          </p:cNvCxnSpPr>
          <p:nvPr/>
        </p:nvCxnSpPr>
        <p:spPr>
          <a:xfrm flipV="1">
            <a:off x="7126757" y="2430332"/>
            <a:ext cx="0" cy="279866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CD48233-BA8C-1A40-867E-91354ED302DA}"/>
              </a:ext>
            </a:extLst>
          </p:cNvPr>
          <p:cNvSpPr txBox="1"/>
          <p:nvPr/>
        </p:nvSpPr>
        <p:spPr>
          <a:xfrm>
            <a:off x="5297303" y="3585394"/>
            <a:ext cx="1090363" cy="461665"/>
          </a:xfrm>
          <a:prstGeom prst="rect">
            <a:avLst/>
          </a:prstGeom>
          <a:noFill/>
        </p:spPr>
        <p:txBody>
          <a:bodyPr wrap="none" rtlCol="0">
            <a:spAutoFit/>
          </a:bodyPr>
          <a:lstStyle/>
          <a:p>
            <a:r>
              <a:rPr lang="en-US" sz="2400" dirty="0" err="1"/>
              <a:t>p</a:t>
            </a:r>
            <a:r>
              <a:rPr lang="en-US" sz="2400" baseline="-25000" dirty="0" err="1"/>
              <a:t>ref</a:t>
            </a:r>
            <a:r>
              <a:rPr lang="en-US" sz="2400" baseline="-25000" dirty="0"/>
              <a:t> </a:t>
            </a:r>
            <a:r>
              <a:rPr lang="en-US" sz="2400" dirty="0"/>
              <a:t>= 0</a:t>
            </a:r>
            <a:endParaRPr lang="en-US" sz="2400" baseline="-25000" dirty="0"/>
          </a:p>
        </p:txBody>
      </p:sp>
    </p:spTree>
    <p:extLst>
      <p:ext uri="{BB962C8B-B14F-4D97-AF65-F5344CB8AC3E}">
        <p14:creationId xmlns:p14="http://schemas.microsoft.com/office/powerpoint/2010/main" val="250668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696000" y="837000"/>
                <a:ext cx="10008675" cy="900000"/>
              </a:xfrm>
            </p:spPr>
            <p:txBody>
              <a:bodyPr>
                <a:noAutofit/>
              </a:bodyPr>
              <a:lstStyle/>
              <a:p>
                <a:r>
                  <a:rPr lang="en-US" dirty="0"/>
                  <a:t>Energy can also be stored as pressure: </a:t>
                </a:r>
                <a:br>
                  <a:rPr lang="en-US" dirty="0"/>
                </a:br>
                <a14:m>
                  <m:oMath xmlns:m="http://schemas.openxmlformats.org/officeDocument/2006/math">
                    <m:sSub>
                      <m:sSubPr>
                        <m:ctrlPr>
                          <a:rPr lang="en-US" b="0" i="1" smtClean="0">
                            <a:latin typeface="Cambria Math" panose="02040503050406030204" pitchFamily="18" charset="0"/>
                          </a:rPr>
                        </m:ctrlPr>
                      </m:sSub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𝑡𝑜𝑡</m:t>
                            </m:r>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𝐸</m:t>
                        </m:r>
                      </m:e>
                      <m:sub>
                        <m:r>
                          <a:rPr lang="en-US" b="0" i="1" smtClean="0">
                            <a:latin typeface="Cambria Math" panose="02040503050406030204" pitchFamily="18" charset="0"/>
                          </a:rPr>
                          <m:t>𝑝𝑜𝑡𝑒𝑛𝑡𝑖𝑎𝑙</m:t>
                        </m:r>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dirty="0"/>
                  <a:t>pressure </a:t>
                </a:r>
                <a14:m>
                  <m:oMath xmlns:m="http://schemas.openxmlformats.org/officeDocument/2006/math">
                    <m:r>
                      <a:rPr lang="en-US" i="1">
                        <a:latin typeface="Cambria Math" panose="02040503050406030204" pitchFamily="18" charset="0"/>
                      </a:rPr>
                      <m:t>⋅</m:t>
                    </m:r>
                  </m:oMath>
                </a14:m>
                <a:r>
                  <a:rPr lang="en-US" dirty="0"/>
                  <a:t> volume = p</a:t>
                </a:r>
                <a:r>
                  <a:rPr lang="en-US" baseline="-25000" dirty="0"/>
                  <a:t>1</a:t>
                </a:r>
                <a14:m>
                  <m:oMath xmlns:m="http://schemas.openxmlformats.org/officeDocument/2006/math">
                    <m:r>
                      <a:rPr lang="en-US" b="0" i="1" smtClean="0">
                        <a:latin typeface="Cambria Math" panose="02040503050406030204" pitchFamily="18" charset="0"/>
                      </a:rPr>
                      <m:t>⋅</m:t>
                    </m:r>
                  </m:oMath>
                </a14:m>
                <a:r>
                  <a:rPr lang="en-US" dirty="0"/>
                  <a:t>V</a:t>
                </a:r>
                <a:r>
                  <a:rPr lang="en-US" baseline="-25000" dirty="0"/>
                  <a:t>1 </a:t>
                </a:r>
                <a:r>
                  <a:rPr lang="en-US" dirty="0"/>
                  <a:t>(</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𝑘𝑖𝑛𝑒𝑡𝑖𝑐</m:t>
                        </m:r>
                      </m:sub>
                    </m:sSub>
                    <m:r>
                      <a:rPr lang="en-US" b="0" i="1" smtClean="0">
                        <a:latin typeface="Cambria Math" panose="02040503050406030204" pitchFamily="18" charset="0"/>
                      </a:rPr>
                      <m:t>=0)</m:t>
                    </m:r>
                  </m:oMath>
                </a14:m>
                <a:endParaRPr lang="en-US" baseline="-25000" dirty="0"/>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696000" y="837000"/>
                <a:ext cx="10008675" cy="900000"/>
              </a:xfrm>
              <a:blipFill>
                <a:blip r:embed="rId3"/>
                <a:stretch>
                  <a:fillRect l="-2408" t="-19444" r="-9252" b="-27778"/>
                </a:stretch>
              </a:blipFill>
            </p:spPr>
            <p:txBody>
              <a:bodyPr/>
              <a:lstStyle/>
              <a:p>
                <a:r>
                  <a:rPr lang="en-US">
                    <a:noFill/>
                  </a:rPr>
                  <a:t> </a:t>
                </a:r>
              </a:p>
            </p:txBody>
          </p:sp>
        </mc:Fallback>
      </mc:AlternateContent>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4" tooltip="https://creativecommons.org/licenses/by-nc-sa/3.0/"/>
              </a:rPr>
              <a:t>CC BY-SA-NC</a:t>
            </a:r>
            <a:endParaRPr lang="en-US" sz="900" dirty="0"/>
          </a:p>
          <a:p>
            <a:pPr algn="ctr"/>
            <a:endParaRPr lang="en-US" sz="1600" dirty="0"/>
          </a:p>
        </p:txBody>
      </p:sp>
      <p:sp>
        <p:nvSpPr>
          <p:cNvPr id="20" name="Subtitle 6">
            <a:extLst>
              <a:ext uri="{FF2B5EF4-FFF2-40B4-BE49-F238E27FC236}">
                <a16:creationId xmlns:a16="http://schemas.microsoft.com/office/drawing/2014/main" id="{95E3D1B3-82B7-974E-8159-1291EB9985F9}"/>
              </a:ext>
            </a:extLst>
          </p:cNvPr>
          <p:cNvSpPr txBox="1">
            <a:spLocks/>
          </p:cNvSpPr>
          <p:nvPr/>
        </p:nvSpPr>
        <p:spPr>
          <a:xfrm>
            <a:off x="8278523" y="5957009"/>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Potential energy (1) is converted to kinetic energy (2) in a rollercoaster</a:t>
            </a:r>
            <a:endParaRPr lang="en-US" sz="1200" dirty="0"/>
          </a:p>
          <a:p>
            <a:pPr algn="ctr"/>
            <a:endParaRPr lang="en-US" sz="1600" dirty="0"/>
          </a:p>
        </p:txBody>
      </p:sp>
      <p:pic>
        <p:nvPicPr>
          <p:cNvPr id="4" name="Picture 3" descr="A roller coaster with trees in the background&#10;&#10;Description automatically generated with low confidence">
            <a:extLst>
              <a:ext uri="{FF2B5EF4-FFF2-40B4-BE49-F238E27FC236}">
                <a16:creationId xmlns:a16="http://schemas.microsoft.com/office/drawing/2014/main" id="{13E364D7-4293-DF4D-BA45-AA55DA9C9EF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760000" y="1885939"/>
            <a:ext cx="3027818" cy="4037090"/>
          </a:xfrm>
          <a:prstGeom prst="rect">
            <a:avLst/>
          </a:prstGeom>
        </p:spPr>
      </p:pic>
      <p:sp>
        <p:nvSpPr>
          <p:cNvPr id="14" name="TextBox 13">
            <a:extLst>
              <a:ext uri="{FF2B5EF4-FFF2-40B4-BE49-F238E27FC236}">
                <a16:creationId xmlns:a16="http://schemas.microsoft.com/office/drawing/2014/main" id="{790E91E4-8767-174C-8CC5-95E101814874}"/>
              </a:ext>
            </a:extLst>
          </p:cNvPr>
          <p:cNvSpPr txBox="1"/>
          <p:nvPr/>
        </p:nvSpPr>
        <p:spPr>
          <a:xfrm>
            <a:off x="9713211" y="5386021"/>
            <a:ext cx="2044149" cy="369332"/>
          </a:xfrm>
          <a:prstGeom prst="rect">
            <a:avLst/>
          </a:prstGeom>
          <a:solidFill>
            <a:schemeClr val="bg1"/>
          </a:solidFill>
        </p:spPr>
        <p:txBody>
          <a:bodyPr wrap="none" rtlCol="0">
            <a:spAutoFit/>
          </a:bodyPr>
          <a:lstStyle/>
          <a:p>
            <a:r>
              <a:rPr lang="en-US" dirty="0"/>
              <a:t>(2): </a:t>
            </a:r>
            <a:r>
              <a:rPr lang="en-US" dirty="0" err="1"/>
              <a:t>E</a:t>
            </a:r>
            <a:r>
              <a:rPr lang="en-US" baseline="-25000" dirty="0" err="1"/>
              <a:t>kinetic</a:t>
            </a:r>
            <a:r>
              <a:rPr lang="en-US" dirty="0"/>
              <a:t>=1/2mu</a:t>
            </a:r>
            <a:r>
              <a:rPr lang="en-US" baseline="30000" dirty="0"/>
              <a:t>2</a:t>
            </a:r>
          </a:p>
        </p:txBody>
      </p:sp>
      <p:sp>
        <p:nvSpPr>
          <p:cNvPr id="3" name="Rectangle 2">
            <a:extLst>
              <a:ext uri="{FF2B5EF4-FFF2-40B4-BE49-F238E27FC236}">
                <a16:creationId xmlns:a16="http://schemas.microsoft.com/office/drawing/2014/main" id="{93E809C2-D72C-7E4C-AA56-C33DA87B8457}"/>
              </a:ext>
            </a:extLst>
          </p:cNvPr>
          <p:cNvSpPr/>
          <p:nvPr/>
        </p:nvSpPr>
        <p:spPr>
          <a:xfrm>
            <a:off x="840000" y="2430332"/>
            <a:ext cx="3027818" cy="279866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t>
            </a:r>
          </a:p>
        </p:txBody>
      </p:sp>
      <p:sp>
        <p:nvSpPr>
          <p:cNvPr id="5" name="TextBox 4">
            <a:extLst>
              <a:ext uri="{FF2B5EF4-FFF2-40B4-BE49-F238E27FC236}">
                <a16:creationId xmlns:a16="http://schemas.microsoft.com/office/drawing/2014/main" id="{93B627A7-8537-D14F-B1B7-E1C58F01F963}"/>
              </a:ext>
            </a:extLst>
          </p:cNvPr>
          <p:cNvSpPr txBox="1"/>
          <p:nvPr/>
        </p:nvSpPr>
        <p:spPr>
          <a:xfrm>
            <a:off x="2094863" y="3568056"/>
            <a:ext cx="518091" cy="523220"/>
          </a:xfrm>
          <a:prstGeom prst="rect">
            <a:avLst/>
          </a:prstGeom>
          <a:noFill/>
        </p:spPr>
        <p:txBody>
          <a:bodyPr wrap="none" rtlCol="0">
            <a:spAutoFit/>
          </a:bodyPr>
          <a:lstStyle/>
          <a:p>
            <a:r>
              <a:rPr lang="en-US" sz="2800" dirty="0"/>
              <a:t>p</a:t>
            </a:r>
            <a:r>
              <a:rPr lang="en-US" sz="2800" baseline="-25000" dirty="0"/>
              <a:t>1</a:t>
            </a:r>
          </a:p>
        </p:txBody>
      </p:sp>
      <p:cxnSp>
        <p:nvCxnSpPr>
          <p:cNvPr id="8" name="Straight Arrow Connector 7">
            <a:extLst>
              <a:ext uri="{FF2B5EF4-FFF2-40B4-BE49-F238E27FC236}">
                <a16:creationId xmlns:a16="http://schemas.microsoft.com/office/drawing/2014/main" id="{A31FB594-8B93-D947-BD35-25A50FBC0B23}"/>
              </a:ext>
            </a:extLst>
          </p:cNvPr>
          <p:cNvCxnSpPr/>
          <p:nvPr/>
        </p:nvCxnSpPr>
        <p:spPr>
          <a:xfrm flipV="1">
            <a:off x="2353908"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A4127D2-CEBA-6C46-B134-796AA6D44F29}"/>
              </a:ext>
            </a:extLst>
          </p:cNvPr>
          <p:cNvCxnSpPr/>
          <p:nvPr/>
        </p:nvCxnSpPr>
        <p:spPr>
          <a:xfrm flipV="1">
            <a:off x="2736898"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C670A36-C087-0147-B019-12677A4A3836}"/>
              </a:ext>
            </a:extLst>
          </p:cNvPr>
          <p:cNvCxnSpPr/>
          <p:nvPr/>
        </p:nvCxnSpPr>
        <p:spPr>
          <a:xfrm flipV="1">
            <a:off x="3144000"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212F1E1-AABA-B14D-8312-EC6DC995C429}"/>
              </a:ext>
            </a:extLst>
          </p:cNvPr>
          <p:cNvCxnSpPr/>
          <p:nvPr/>
        </p:nvCxnSpPr>
        <p:spPr>
          <a:xfrm flipV="1">
            <a:off x="1886978"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2BB97C2-7978-3747-8EE5-85F00F0DF3FF}"/>
              </a:ext>
            </a:extLst>
          </p:cNvPr>
          <p:cNvCxnSpPr/>
          <p:nvPr/>
        </p:nvCxnSpPr>
        <p:spPr>
          <a:xfrm flipV="1">
            <a:off x="1416000" y="2637000"/>
            <a:ext cx="0" cy="79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2D0B956-692D-A448-93E0-A5EDCDF3CD8A}"/>
              </a:ext>
            </a:extLst>
          </p:cNvPr>
          <p:cNvCxnSpPr>
            <a:cxnSpLocks/>
          </p:cNvCxnSpPr>
          <p:nvPr/>
        </p:nvCxnSpPr>
        <p:spPr>
          <a:xfrm>
            <a:off x="2371951"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1067763-5014-5549-AEDF-54A5F380D261}"/>
              </a:ext>
            </a:extLst>
          </p:cNvPr>
          <p:cNvCxnSpPr>
            <a:cxnSpLocks/>
          </p:cNvCxnSpPr>
          <p:nvPr/>
        </p:nvCxnSpPr>
        <p:spPr>
          <a:xfrm>
            <a:off x="2754941"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48FDC6C-90B9-CC4E-AF26-09446727A7A4}"/>
              </a:ext>
            </a:extLst>
          </p:cNvPr>
          <p:cNvCxnSpPr>
            <a:cxnSpLocks/>
          </p:cNvCxnSpPr>
          <p:nvPr/>
        </p:nvCxnSpPr>
        <p:spPr>
          <a:xfrm>
            <a:off x="3162043"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A4A0601-8027-CF46-8AB0-D4F4AABAFDA9}"/>
              </a:ext>
            </a:extLst>
          </p:cNvPr>
          <p:cNvCxnSpPr>
            <a:cxnSpLocks/>
          </p:cNvCxnSpPr>
          <p:nvPr/>
        </p:nvCxnSpPr>
        <p:spPr>
          <a:xfrm>
            <a:off x="1905021"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3FEBA1B-7A21-4B49-8578-A7583FEA94AB}"/>
              </a:ext>
            </a:extLst>
          </p:cNvPr>
          <p:cNvCxnSpPr>
            <a:cxnSpLocks/>
          </p:cNvCxnSpPr>
          <p:nvPr/>
        </p:nvCxnSpPr>
        <p:spPr>
          <a:xfrm>
            <a:off x="1434043" y="4293000"/>
            <a:ext cx="0" cy="7488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E8D410F-273B-BE4D-93E8-1C1AE551A3D7}"/>
              </a:ext>
            </a:extLst>
          </p:cNvPr>
          <p:cNvSpPr txBox="1"/>
          <p:nvPr/>
        </p:nvSpPr>
        <p:spPr>
          <a:xfrm>
            <a:off x="8946301" y="2061000"/>
            <a:ext cx="2018501" cy="369332"/>
          </a:xfrm>
          <a:prstGeom prst="rect">
            <a:avLst/>
          </a:prstGeom>
          <a:solidFill>
            <a:schemeClr val="bg1"/>
          </a:solidFill>
        </p:spPr>
        <p:txBody>
          <a:bodyPr wrap="none" rtlCol="0">
            <a:spAutoFit/>
          </a:bodyPr>
          <a:lstStyle/>
          <a:p>
            <a:r>
              <a:rPr lang="en-US" dirty="0"/>
              <a:t>(1): </a:t>
            </a:r>
            <a:r>
              <a:rPr lang="en-US" dirty="0" err="1"/>
              <a:t>E</a:t>
            </a:r>
            <a:r>
              <a:rPr lang="en-US" baseline="-25000" dirty="0" err="1"/>
              <a:t>potential</a:t>
            </a:r>
            <a:r>
              <a:rPr lang="en-US" baseline="-25000" dirty="0"/>
              <a:t> </a:t>
            </a:r>
            <a:r>
              <a:rPr lang="en-US" dirty="0"/>
              <a:t>= </a:t>
            </a:r>
            <a:r>
              <a:rPr lang="en-US" dirty="0" err="1"/>
              <a:t>mgh</a:t>
            </a:r>
            <a:endParaRPr lang="en-US" baseline="-25000" dirty="0"/>
          </a:p>
        </p:txBody>
      </p:sp>
      <p:cxnSp>
        <p:nvCxnSpPr>
          <p:cNvPr id="56" name="Straight Arrow Connector 55">
            <a:extLst>
              <a:ext uri="{FF2B5EF4-FFF2-40B4-BE49-F238E27FC236}">
                <a16:creationId xmlns:a16="http://schemas.microsoft.com/office/drawing/2014/main" id="{70C10F90-63A0-A34A-B5C7-084653181F3D}"/>
              </a:ext>
            </a:extLst>
          </p:cNvPr>
          <p:cNvCxnSpPr/>
          <p:nvPr/>
        </p:nvCxnSpPr>
        <p:spPr>
          <a:xfrm>
            <a:off x="8400000" y="2430332"/>
            <a:ext cx="0" cy="27986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B8670607-2425-B74C-AE79-1845D8BB1DE5}"/>
              </a:ext>
            </a:extLst>
          </p:cNvPr>
          <p:cNvSpPr txBox="1"/>
          <p:nvPr/>
        </p:nvSpPr>
        <p:spPr>
          <a:xfrm>
            <a:off x="7896000" y="3789000"/>
            <a:ext cx="312906" cy="369332"/>
          </a:xfrm>
          <a:prstGeom prst="rect">
            <a:avLst/>
          </a:prstGeom>
          <a:noFill/>
        </p:spPr>
        <p:txBody>
          <a:bodyPr wrap="none" rtlCol="0">
            <a:spAutoFit/>
          </a:bodyPr>
          <a:lstStyle/>
          <a:p>
            <a:r>
              <a:rPr lang="en-US" dirty="0"/>
              <a:t>h</a:t>
            </a:r>
          </a:p>
        </p:txBody>
      </p:sp>
      <p:cxnSp>
        <p:nvCxnSpPr>
          <p:cNvPr id="58" name="Straight Arrow Connector 57">
            <a:extLst>
              <a:ext uri="{FF2B5EF4-FFF2-40B4-BE49-F238E27FC236}">
                <a16:creationId xmlns:a16="http://schemas.microsoft.com/office/drawing/2014/main" id="{5C7AC149-5954-0B4C-A900-B9DB3CE5A54F}"/>
              </a:ext>
            </a:extLst>
          </p:cNvPr>
          <p:cNvCxnSpPr>
            <a:cxnSpLocks/>
          </p:cNvCxnSpPr>
          <p:nvPr/>
        </p:nvCxnSpPr>
        <p:spPr>
          <a:xfrm>
            <a:off x="2904034" y="3576483"/>
            <a:ext cx="7621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5467830A-B8C6-354C-A908-7719795CD927}"/>
              </a:ext>
            </a:extLst>
          </p:cNvPr>
          <p:cNvCxnSpPr>
            <a:cxnSpLocks/>
          </p:cNvCxnSpPr>
          <p:nvPr/>
        </p:nvCxnSpPr>
        <p:spPr>
          <a:xfrm>
            <a:off x="2904034" y="3789000"/>
            <a:ext cx="7621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B4396535-82F3-C843-B483-03C8A2A30772}"/>
              </a:ext>
            </a:extLst>
          </p:cNvPr>
          <p:cNvCxnSpPr>
            <a:cxnSpLocks/>
          </p:cNvCxnSpPr>
          <p:nvPr/>
        </p:nvCxnSpPr>
        <p:spPr>
          <a:xfrm>
            <a:off x="2904034" y="4080916"/>
            <a:ext cx="7621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7938466A-189C-D848-98E6-661D081D5C4B}"/>
              </a:ext>
            </a:extLst>
          </p:cNvPr>
          <p:cNvCxnSpPr>
            <a:cxnSpLocks/>
          </p:cNvCxnSpPr>
          <p:nvPr/>
        </p:nvCxnSpPr>
        <p:spPr>
          <a:xfrm flipH="1">
            <a:off x="875517" y="4178877"/>
            <a:ext cx="68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668B61B2-3DFC-4545-94F8-3E39ACE0038F}"/>
              </a:ext>
            </a:extLst>
          </p:cNvPr>
          <p:cNvCxnSpPr>
            <a:cxnSpLocks/>
          </p:cNvCxnSpPr>
          <p:nvPr/>
        </p:nvCxnSpPr>
        <p:spPr>
          <a:xfrm flipH="1">
            <a:off x="875517" y="3933000"/>
            <a:ext cx="68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E6FC27B-02B5-A041-A0BE-BC07D73084AD}"/>
              </a:ext>
            </a:extLst>
          </p:cNvPr>
          <p:cNvCxnSpPr>
            <a:cxnSpLocks/>
          </p:cNvCxnSpPr>
          <p:nvPr/>
        </p:nvCxnSpPr>
        <p:spPr>
          <a:xfrm flipH="1">
            <a:off x="875517" y="3596069"/>
            <a:ext cx="68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Subtitle 6">
            <a:extLst>
              <a:ext uri="{FF2B5EF4-FFF2-40B4-BE49-F238E27FC236}">
                <a16:creationId xmlns:a16="http://schemas.microsoft.com/office/drawing/2014/main" id="{D30896CD-8C04-5743-A5A1-A62186A1D0D5}"/>
              </a:ext>
            </a:extLst>
          </p:cNvPr>
          <p:cNvSpPr txBox="1">
            <a:spLocks/>
          </p:cNvSpPr>
          <p:nvPr/>
        </p:nvSpPr>
        <p:spPr>
          <a:xfrm>
            <a:off x="401893" y="5386021"/>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Pressure p</a:t>
            </a:r>
            <a:r>
              <a:rPr lang="en-US" sz="1600" b="1" baseline="-25000" dirty="0">
                <a:solidFill>
                  <a:srgbClr val="009D7F"/>
                </a:solidFill>
              </a:rPr>
              <a:t>1 </a:t>
            </a:r>
            <a:r>
              <a:rPr lang="en-US" sz="1600" b="1" dirty="0">
                <a:solidFill>
                  <a:srgbClr val="009D7F"/>
                </a:solidFill>
              </a:rPr>
              <a:t>inside a close container with volume V</a:t>
            </a:r>
            <a:r>
              <a:rPr lang="en-US" sz="1600" b="1" baseline="-25000" dirty="0">
                <a:solidFill>
                  <a:srgbClr val="009D7F"/>
                </a:solidFill>
              </a:rPr>
              <a:t>1</a:t>
            </a:r>
          </a:p>
          <a:p>
            <a:pPr algn="ctr"/>
            <a:r>
              <a:rPr lang="en-US" sz="2000" b="1" baseline="-25000" dirty="0">
                <a:solidFill>
                  <a:srgbClr val="009D7F"/>
                </a:solidFill>
              </a:rPr>
              <a:t>Kinetic energy is zero</a:t>
            </a:r>
            <a:endParaRPr lang="en-US" sz="1200" baseline="-25000" dirty="0"/>
          </a:p>
          <a:p>
            <a:pPr algn="ctr"/>
            <a:endParaRPr lang="en-US" sz="1600" dirty="0"/>
          </a:p>
        </p:txBody>
      </p:sp>
      <p:cxnSp>
        <p:nvCxnSpPr>
          <p:cNvPr id="7" name="Straight Connector 6">
            <a:extLst>
              <a:ext uri="{FF2B5EF4-FFF2-40B4-BE49-F238E27FC236}">
                <a16:creationId xmlns:a16="http://schemas.microsoft.com/office/drawing/2014/main" id="{BD6776E3-8994-D04D-A36F-62853274DB73}"/>
              </a:ext>
            </a:extLst>
          </p:cNvPr>
          <p:cNvCxnSpPr>
            <a:cxnSpLocks/>
          </p:cNvCxnSpPr>
          <p:nvPr/>
        </p:nvCxnSpPr>
        <p:spPr>
          <a:xfrm>
            <a:off x="3867818" y="5229000"/>
            <a:ext cx="330818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182F370-686F-C049-8820-5136AC3AA49E}"/>
              </a:ext>
            </a:extLst>
          </p:cNvPr>
          <p:cNvCxnSpPr>
            <a:cxnSpLocks/>
          </p:cNvCxnSpPr>
          <p:nvPr/>
        </p:nvCxnSpPr>
        <p:spPr>
          <a:xfrm>
            <a:off x="3666175" y="2430332"/>
            <a:ext cx="346058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F720F61-903C-CF4A-88A0-387EF8B9E3E7}"/>
              </a:ext>
            </a:extLst>
          </p:cNvPr>
          <p:cNvCxnSpPr>
            <a:cxnSpLocks/>
          </p:cNvCxnSpPr>
          <p:nvPr/>
        </p:nvCxnSpPr>
        <p:spPr>
          <a:xfrm flipV="1">
            <a:off x="7126757" y="2430332"/>
            <a:ext cx="0" cy="279866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CD48233-BA8C-1A40-867E-91354ED302DA}"/>
              </a:ext>
            </a:extLst>
          </p:cNvPr>
          <p:cNvSpPr txBox="1"/>
          <p:nvPr/>
        </p:nvSpPr>
        <p:spPr>
          <a:xfrm>
            <a:off x="5297303" y="3585394"/>
            <a:ext cx="1090363" cy="461665"/>
          </a:xfrm>
          <a:prstGeom prst="rect">
            <a:avLst/>
          </a:prstGeom>
          <a:noFill/>
        </p:spPr>
        <p:txBody>
          <a:bodyPr wrap="none" rtlCol="0">
            <a:spAutoFit/>
          </a:bodyPr>
          <a:lstStyle/>
          <a:p>
            <a:r>
              <a:rPr lang="en-US" sz="2400" dirty="0" err="1"/>
              <a:t>p</a:t>
            </a:r>
            <a:r>
              <a:rPr lang="en-US" sz="2400" baseline="-25000" dirty="0" err="1"/>
              <a:t>ref</a:t>
            </a:r>
            <a:r>
              <a:rPr lang="en-US" sz="2400" baseline="-25000" dirty="0"/>
              <a:t> </a:t>
            </a:r>
            <a:r>
              <a:rPr lang="en-US" sz="2400" dirty="0"/>
              <a:t>= 0</a:t>
            </a:r>
            <a:endParaRPr lang="en-US" sz="2400" baseline="-25000" dirty="0"/>
          </a:p>
        </p:txBody>
      </p:sp>
      <p:sp>
        <p:nvSpPr>
          <p:cNvPr id="6" name="TextBox 5">
            <a:extLst>
              <a:ext uri="{FF2B5EF4-FFF2-40B4-BE49-F238E27FC236}">
                <a16:creationId xmlns:a16="http://schemas.microsoft.com/office/drawing/2014/main" id="{70554172-239E-C644-BA08-38622B6D60F8}"/>
              </a:ext>
            </a:extLst>
          </p:cNvPr>
          <p:cNvSpPr txBox="1"/>
          <p:nvPr/>
        </p:nvSpPr>
        <p:spPr>
          <a:xfrm>
            <a:off x="1416000" y="4526685"/>
            <a:ext cx="6429965" cy="369332"/>
          </a:xfrm>
          <a:prstGeom prst="rect">
            <a:avLst/>
          </a:prstGeom>
          <a:solidFill>
            <a:schemeClr val="bg1"/>
          </a:solidFill>
          <a:ln w="38100">
            <a:solidFill>
              <a:srgbClr val="FF0000"/>
            </a:solidFill>
          </a:ln>
        </p:spPr>
        <p:txBody>
          <a:bodyPr wrap="none" rtlCol="0">
            <a:spAutoFit/>
          </a:bodyPr>
          <a:lstStyle/>
          <a:p>
            <a:r>
              <a:rPr lang="en-US" dirty="0"/>
              <a:t>What is we punch a hole in the wall between the containers? </a:t>
            </a:r>
          </a:p>
        </p:txBody>
      </p:sp>
      <p:sp>
        <p:nvSpPr>
          <p:cNvPr id="34" name="Rectangle 33">
            <a:extLst>
              <a:ext uri="{FF2B5EF4-FFF2-40B4-BE49-F238E27FC236}">
                <a16:creationId xmlns:a16="http://schemas.microsoft.com/office/drawing/2014/main" id="{81E7BBC6-D764-0D40-B490-ADB32B7F9622}"/>
              </a:ext>
            </a:extLst>
          </p:cNvPr>
          <p:cNvSpPr/>
          <p:nvPr/>
        </p:nvSpPr>
        <p:spPr>
          <a:xfrm>
            <a:off x="3759503" y="3652447"/>
            <a:ext cx="319609" cy="33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4CB9352B-4B6E-1742-BD51-A762BEFC3513}"/>
              </a:ext>
            </a:extLst>
          </p:cNvPr>
          <p:cNvCxnSpPr>
            <a:endCxn id="34" idx="3"/>
          </p:cNvCxnSpPr>
          <p:nvPr/>
        </p:nvCxnSpPr>
        <p:spPr>
          <a:xfrm flipH="1" flipV="1">
            <a:off x="4079112" y="3820913"/>
            <a:ext cx="925906" cy="60039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5530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726610" y="623470"/>
                <a:ext cx="10008675" cy="900000"/>
              </a:xfrm>
            </p:spPr>
            <p:txBody>
              <a:bodyPr>
                <a:noAutofit/>
              </a:bodyPr>
              <a:lstStyle/>
              <a:p>
                <a:r>
                  <a:rPr lang="en-US" dirty="0"/>
                  <a:t>Potential energy is converted to kinetic energy upon </a:t>
                </a:r>
                <a:br>
                  <a:rPr lang="en-US" dirty="0"/>
                </a:br>
                <a:r>
                  <a:rPr lang="en-US" dirty="0"/>
                  <a:t>pressure release: </a:t>
                </a:r>
                <a14:m>
                  <m:oMath xmlns:m="http://schemas.openxmlformats.org/officeDocument/2006/math">
                    <m:sSub>
                      <m:sSubPr>
                        <m:ctrlPr>
                          <a:rPr lang="en-US" sz="2800" b="0" i="1" smtClean="0">
                            <a:latin typeface="Cambria Math" panose="02040503050406030204" pitchFamily="18" charset="0"/>
                          </a:rPr>
                        </m:ctrlPr>
                      </m:sSubPr>
                      <m:e>
                        <m:sSub>
                          <m:sSubPr>
                            <m:ctrlPr>
                              <a:rPr lang="en-US" sz="2800" i="1" smtClean="0">
                                <a:latin typeface="Cambria Math" panose="02040503050406030204" pitchFamily="18" charset="0"/>
                              </a:rPr>
                            </m:ctrlPr>
                          </m:sSubPr>
                          <m:e>
                            <m:r>
                              <a:rPr lang="en-US" sz="2800" i="1">
                                <a:latin typeface="Cambria Math" panose="02040503050406030204" pitchFamily="18" charset="0"/>
                              </a:rPr>
                              <m:t>𝐸</m:t>
                            </m:r>
                          </m:e>
                          <m:sub>
                            <m:r>
                              <a:rPr lang="en-US" sz="2800" i="1">
                                <a:latin typeface="Cambria Math" panose="02040503050406030204" pitchFamily="18" charset="0"/>
                              </a:rPr>
                              <m:t>𝑡𝑜𝑡</m:t>
                            </m:r>
                            <m:r>
                              <a:rPr lang="en-US" sz="2800" b="0" i="1" smtClean="0">
                                <a:latin typeface="Cambria Math" panose="02040503050406030204" pitchFamily="18" charset="0"/>
                              </a:rPr>
                              <m:t>,2</m:t>
                            </m:r>
                          </m:sub>
                        </m:sSub>
                        <m:r>
                          <a:rPr lang="en-US" sz="2800" i="1">
                            <a:latin typeface="Cambria Math" panose="02040503050406030204" pitchFamily="18" charset="0"/>
                          </a:rPr>
                          <m:t>=</m:t>
                        </m:r>
                        <m:r>
                          <a:rPr lang="en-US" sz="2800" b="0" i="1" smtClean="0">
                            <a:latin typeface="Cambria Math" panose="02040503050406030204" pitchFamily="18" charset="0"/>
                          </a:rPr>
                          <m:t>𝐸</m:t>
                        </m:r>
                      </m:e>
                      <m:sub>
                        <m:r>
                          <a:rPr lang="en-US" sz="2800" b="0" i="1" smtClean="0">
                            <a:latin typeface="Cambria Math" panose="02040503050406030204" pitchFamily="18" charset="0"/>
                          </a:rPr>
                          <m:t>𝑝𝑜𝑡𝑒𝑛𝑡𝑖𝑎𝑙</m:t>
                        </m:r>
                        <m:r>
                          <a:rPr lang="en-US" sz="2800" b="0" i="1" smtClean="0">
                            <a:latin typeface="Cambria Math" panose="02040503050406030204" pitchFamily="18" charset="0"/>
                          </a:rPr>
                          <m:t>,2</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𝑘𝑖𝑛𝑒𝑡𝑖𝑐</m:t>
                        </m:r>
                        <m:r>
                          <a:rPr lang="en-US" sz="2800" b="0" i="1" smtClean="0">
                            <a:latin typeface="Cambria Math" panose="02040503050406030204" pitchFamily="18" charset="0"/>
                          </a:rPr>
                          <m:t>,2</m:t>
                        </m:r>
                      </m:sub>
                    </m:sSub>
                    <m:r>
                      <a:rPr lang="en-US" sz="2800" b="0" i="1" smtClean="0">
                        <a:latin typeface="Cambria Math" panose="02040503050406030204" pitchFamily="18" charset="0"/>
                      </a:rPr>
                      <m:t>=</m:t>
                    </m:r>
                  </m:oMath>
                </a14:m>
                <a:r>
                  <a:rPr lang="en-US" sz="2800" dirty="0"/>
                  <a:t> </a:t>
                </a:r>
                <a14:m>
                  <m:oMath xmlns:m="http://schemas.openxmlformats.org/officeDocument/2006/math">
                    <m:r>
                      <a:rPr lang="en-US" sz="2800" i="1" dirty="0" smtClean="0">
                        <a:latin typeface="Cambria Math" panose="02040503050406030204" pitchFamily="18" charset="0"/>
                      </a:rPr>
                      <m:t>𝑝</m:t>
                    </m:r>
                    <m:r>
                      <a:rPr lang="en-US" sz="2800" i="1" baseline="-25000" dirty="0">
                        <a:latin typeface="Cambria Math" panose="02040503050406030204" pitchFamily="18" charset="0"/>
                      </a:rPr>
                      <m:t>2</m:t>
                    </m:r>
                    <m:r>
                      <a:rPr lang="en-US" sz="2800" b="0" i="1" smtClean="0">
                        <a:latin typeface="Cambria Math" panose="02040503050406030204" pitchFamily="18" charset="0"/>
                      </a:rPr>
                      <m:t>⋅</m:t>
                    </m:r>
                    <m:r>
                      <a:rPr lang="en-US" sz="2800" i="1" dirty="0" smtClean="0">
                        <a:latin typeface="Cambria Math" panose="02040503050406030204" pitchFamily="18" charset="0"/>
                      </a:rPr>
                      <m:t>𝑉</m:t>
                    </m:r>
                    <m:r>
                      <a:rPr lang="en-US" sz="2800" i="1" baseline="-25000" dirty="0" smtClean="0">
                        <a:latin typeface="Cambria Math" panose="02040503050406030204" pitchFamily="18" charset="0"/>
                      </a:rPr>
                      <m:t>2 </m:t>
                    </m:r>
                  </m:oMath>
                </a14:m>
                <a:r>
                  <a:rPr lang="en-US" sz="2800" dirty="0"/>
                  <a:t>+ </a:t>
                </a:r>
                <a14:m>
                  <m:oMath xmlns:m="http://schemas.openxmlformats.org/officeDocument/2006/math">
                    <m:r>
                      <a:rPr lang="en-US" sz="2800" b="0" i="1" dirty="0" smtClean="0">
                        <a:latin typeface="Cambria Math" panose="02040503050406030204" pitchFamily="18" charset="0"/>
                      </a:rPr>
                      <m:t>½</m:t>
                    </m:r>
                    <m:r>
                      <a:rPr lang="en-US" sz="2800" b="0" i="1" dirty="0" smtClean="0">
                        <a:latin typeface="Cambria Math" panose="02040503050406030204" pitchFamily="18" charset="0"/>
                      </a:rPr>
                      <m:t>𝜌</m:t>
                    </m:r>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𝑉</m:t>
                        </m:r>
                      </m:e>
                      <m:sub>
                        <m:r>
                          <a:rPr lang="en-US" sz="2800" b="0" i="1" dirty="0" smtClean="0">
                            <a:latin typeface="Cambria Math" panose="02040503050406030204" pitchFamily="18" charset="0"/>
                          </a:rPr>
                          <m:t>2</m:t>
                        </m:r>
                      </m:sub>
                    </m:sSub>
                    <m:sSubSup>
                      <m:sSubSupPr>
                        <m:ctrlPr>
                          <a:rPr lang="en-US" sz="2800" b="0" i="1" dirty="0" smtClean="0">
                            <a:latin typeface="Cambria Math" panose="02040503050406030204" pitchFamily="18" charset="0"/>
                          </a:rPr>
                        </m:ctrlPr>
                      </m:sSubSupPr>
                      <m:e>
                        <m:r>
                          <a:rPr lang="en-US" sz="2800" b="0" i="1" dirty="0" smtClean="0">
                            <a:latin typeface="Cambria Math" panose="02040503050406030204" pitchFamily="18" charset="0"/>
                          </a:rPr>
                          <m:t>𝑢</m:t>
                        </m:r>
                      </m:e>
                      <m:sub>
                        <m:r>
                          <a:rPr lang="en-US" sz="2800" b="0" i="1" dirty="0" smtClean="0">
                            <a:latin typeface="Cambria Math" panose="02040503050406030204" pitchFamily="18" charset="0"/>
                          </a:rPr>
                          <m:t>2</m:t>
                        </m:r>
                      </m:sub>
                      <m:sup>
                        <m:r>
                          <a:rPr lang="en-US" sz="2800" b="0" i="1" dirty="0" smtClean="0">
                            <a:latin typeface="Cambria Math" panose="02040503050406030204" pitchFamily="18" charset="0"/>
                          </a:rPr>
                          <m:t>2</m:t>
                        </m:r>
                      </m:sup>
                    </m:sSubSup>
                  </m:oMath>
                </a14:m>
                <a:endParaRPr lang="en-US" baseline="-250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726610" y="623470"/>
                <a:ext cx="10008675" cy="900000"/>
              </a:xfrm>
              <a:blipFill>
                <a:blip r:embed="rId3"/>
                <a:stretch>
                  <a:fillRect l="-2535" t="-16438" r="-9632" b="-27397"/>
                </a:stretch>
              </a:blipFill>
            </p:spPr>
            <p:txBody>
              <a:bodyPr/>
              <a:lstStyle/>
              <a:p>
                <a:r>
                  <a:rPr lang="en-US">
                    <a:noFill/>
                  </a:rPr>
                  <a:t> </a:t>
                </a:r>
              </a:p>
            </p:txBody>
          </p:sp>
        </mc:Fallback>
      </mc:AlternateContent>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4" tooltip="https://creativecommons.org/licenses/by-nc-sa/3.0/"/>
              </a:rPr>
              <a:t>CC BY-SA-NC</a:t>
            </a:r>
            <a:endParaRPr lang="en-US" sz="900" dirty="0"/>
          </a:p>
          <a:p>
            <a:pPr algn="ctr"/>
            <a:endParaRPr lang="en-US" sz="1600" dirty="0"/>
          </a:p>
        </p:txBody>
      </p:sp>
      <p:sp>
        <p:nvSpPr>
          <p:cNvPr id="20" name="Subtitle 6">
            <a:extLst>
              <a:ext uri="{FF2B5EF4-FFF2-40B4-BE49-F238E27FC236}">
                <a16:creationId xmlns:a16="http://schemas.microsoft.com/office/drawing/2014/main" id="{95E3D1B3-82B7-974E-8159-1291EB9985F9}"/>
              </a:ext>
            </a:extLst>
          </p:cNvPr>
          <p:cNvSpPr txBox="1">
            <a:spLocks/>
          </p:cNvSpPr>
          <p:nvPr/>
        </p:nvSpPr>
        <p:spPr>
          <a:xfrm>
            <a:off x="8278523" y="5957009"/>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Potential energy (1) is converted to kinetic energy (2) in a rollercoaster</a:t>
            </a:r>
            <a:endParaRPr lang="en-US" sz="1200" dirty="0"/>
          </a:p>
          <a:p>
            <a:pPr algn="ctr"/>
            <a:endParaRPr lang="en-US" sz="1600" dirty="0"/>
          </a:p>
        </p:txBody>
      </p:sp>
      <p:pic>
        <p:nvPicPr>
          <p:cNvPr id="4" name="Picture 3" descr="A roller coaster with trees in the background&#10;&#10;Description automatically generated with low confidence">
            <a:extLst>
              <a:ext uri="{FF2B5EF4-FFF2-40B4-BE49-F238E27FC236}">
                <a16:creationId xmlns:a16="http://schemas.microsoft.com/office/drawing/2014/main" id="{13E364D7-4293-DF4D-BA45-AA55DA9C9EF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760000" y="1885939"/>
            <a:ext cx="3027818" cy="4037090"/>
          </a:xfrm>
          <a:prstGeom prst="rect">
            <a:avLst/>
          </a:prstGeom>
        </p:spPr>
      </p:pic>
      <p:sp>
        <p:nvSpPr>
          <p:cNvPr id="14" name="TextBox 13">
            <a:extLst>
              <a:ext uri="{FF2B5EF4-FFF2-40B4-BE49-F238E27FC236}">
                <a16:creationId xmlns:a16="http://schemas.microsoft.com/office/drawing/2014/main" id="{790E91E4-8767-174C-8CC5-95E101814874}"/>
              </a:ext>
            </a:extLst>
          </p:cNvPr>
          <p:cNvSpPr txBox="1"/>
          <p:nvPr/>
        </p:nvSpPr>
        <p:spPr>
          <a:xfrm>
            <a:off x="9713211" y="5386021"/>
            <a:ext cx="2044149" cy="369332"/>
          </a:xfrm>
          <a:prstGeom prst="rect">
            <a:avLst/>
          </a:prstGeom>
          <a:solidFill>
            <a:schemeClr val="bg1"/>
          </a:solidFill>
        </p:spPr>
        <p:txBody>
          <a:bodyPr wrap="none" rtlCol="0">
            <a:spAutoFit/>
          </a:bodyPr>
          <a:lstStyle/>
          <a:p>
            <a:r>
              <a:rPr lang="en-US" dirty="0"/>
              <a:t>(2): </a:t>
            </a:r>
            <a:r>
              <a:rPr lang="en-US" dirty="0" err="1"/>
              <a:t>E</a:t>
            </a:r>
            <a:r>
              <a:rPr lang="en-US" baseline="-25000" dirty="0" err="1"/>
              <a:t>kinetic</a:t>
            </a:r>
            <a:r>
              <a:rPr lang="en-US" dirty="0"/>
              <a:t>=1/2mu</a:t>
            </a:r>
            <a:r>
              <a:rPr lang="en-US" baseline="30000" dirty="0"/>
              <a:t>2</a:t>
            </a:r>
          </a:p>
        </p:txBody>
      </p:sp>
      <p:sp>
        <p:nvSpPr>
          <p:cNvPr id="3" name="Rectangle 2">
            <a:extLst>
              <a:ext uri="{FF2B5EF4-FFF2-40B4-BE49-F238E27FC236}">
                <a16:creationId xmlns:a16="http://schemas.microsoft.com/office/drawing/2014/main" id="{93E809C2-D72C-7E4C-AA56-C33DA87B8457}"/>
              </a:ext>
            </a:extLst>
          </p:cNvPr>
          <p:cNvSpPr/>
          <p:nvPr/>
        </p:nvSpPr>
        <p:spPr>
          <a:xfrm>
            <a:off x="839999" y="2430332"/>
            <a:ext cx="6335993" cy="279866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t>
            </a:r>
          </a:p>
        </p:txBody>
      </p:sp>
      <p:sp>
        <p:nvSpPr>
          <p:cNvPr id="5" name="TextBox 4">
            <a:extLst>
              <a:ext uri="{FF2B5EF4-FFF2-40B4-BE49-F238E27FC236}">
                <a16:creationId xmlns:a16="http://schemas.microsoft.com/office/drawing/2014/main" id="{93B627A7-8537-D14F-B1B7-E1C58F01F963}"/>
              </a:ext>
            </a:extLst>
          </p:cNvPr>
          <p:cNvSpPr txBox="1"/>
          <p:nvPr/>
        </p:nvSpPr>
        <p:spPr>
          <a:xfrm>
            <a:off x="2032382" y="3545622"/>
            <a:ext cx="878767" cy="400110"/>
          </a:xfrm>
          <a:prstGeom prst="rect">
            <a:avLst/>
          </a:prstGeom>
          <a:noFill/>
        </p:spPr>
        <p:txBody>
          <a:bodyPr wrap="none" rtlCol="0">
            <a:spAutoFit/>
          </a:bodyPr>
          <a:lstStyle/>
          <a:p>
            <a:r>
              <a:rPr lang="en-US" sz="2000" dirty="0"/>
              <a:t>p</a:t>
            </a:r>
            <a:r>
              <a:rPr lang="en-US" sz="2000" baseline="-25000" dirty="0"/>
              <a:t>2</a:t>
            </a:r>
            <a:r>
              <a:rPr lang="en-US" sz="2000" dirty="0"/>
              <a:t>&lt; p</a:t>
            </a:r>
            <a:r>
              <a:rPr lang="en-US" sz="2000" baseline="-25000" dirty="0"/>
              <a:t>1</a:t>
            </a:r>
          </a:p>
        </p:txBody>
      </p:sp>
      <p:cxnSp>
        <p:nvCxnSpPr>
          <p:cNvPr id="8" name="Straight Arrow Connector 7">
            <a:extLst>
              <a:ext uri="{FF2B5EF4-FFF2-40B4-BE49-F238E27FC236}">
                <a16:creationId xmlns:a16="http://schemas.microsoft.com/office/drawing/2014/main" id="{A31FB594-8B93-D947-BD35-25A50FBC0B23}"/>
              </a:ext>
            </a:extLst>
          </p:cNvPr>
          <p:cNvCxnSpPr>
            <a:cxnSpLocks/>
          </p:cNvCxnSpPr>
          <p:nvPr/>
        </p:nvCxnSpPr>
        <p:spPr>
          <a:xfrm flipV="1">
            <a:off x="235390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A4127D2-CEBA-6C46-B134-796AA6D44F29}"/>
              </a:ext>
            </a:extLst>
          </p:cNvPr>
          <p:cNvCxnSpPr>
            <a:cxnSpLocks/>
          </p:cNvCxnSpPr>
          <p:nvPr/>
        </p:nvCxnSpPr>
        <p:spPr>
          <a:xfrm flipV="1">
            <a:off x="273689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C670A36-C087-0147-B019-12677A4A3836}"/>
              </a:ext>
            </a:extLst>
          </p:cNvPr>
          <p:cNvCxnSpPr>
            <a:cxnSpLocks/>
          </p:cNvCxnSpPr>
          <p:nvPr/>
        </p:nvCxnSpPr>
        <p:spPr>
          <a:xfrm flipV="1">
            <a:off x="3144000"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212F1E1-AABA-B14D-8312-EC6DC995C429}"/>
              </a:ext>
            </a:extLst>
          </p:cNvPr>
          <p:cNvCxnSpPr>
            <a:cxnSpLocks/>
          </p:cNvCxnSpPr>
          <p:nvPr/>
        </p:nvCxnSpPr>
        <p:spPr>
          <a:xfrm flipV="1">
            <a:off x="188697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2BB97C2-7978-3747-8EE5-85F00F0DF3FF}"/>
              </a:ext>
            </a:extLst>
          </p:cNvPr>
          <p:cNvCxnSpPr>
            <a:cxnSpLocks/>
          </p:cNvCxnSpPr>
          <p:nvPr/>
        </p:nvCxnSpPr>
        <p:spPr>
          <a:xfrm flipV="1">
            <a:off x="1416000"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E8D410F-273B-BE4D-93E8-1C1AE551A3D7}"/>
              </a:ext>
            </a:extLst>
          </p:cNvPr>
          <p:cNvSpPr txBox="1"/>
          <p:nvPr/>
        </p:nvSpPr>
        <p:spPr>
          <a:xfrm>
            <a:off x="8946301" y="2061000"/>
            <a:ext cx="2018501" cy="369332"/>
          </a:xfrm>
          <a:prstGeom prst="rect">
            <a:avLst/>
          </a:prstGeom>
          <a:solidFill>
            <a:schemeClr val="bg1"/>
          </a:solidFill>
        </p:spPr>
        <p:txBody>
          <a:bodyPr wrap="none" rtlCol="0">
            <a:spAutoFit/>
          </a:bodyPr>
          <a:lstStyle/>
          <a:p>
            <a:r>
              <a:rPr lang="en-US" dirty="0"/>
              <a:t>(1): </a:t>
            </a:r>
            <a:r>
              <a:rPr lang="en-US" dirty="0" err="1"/>
              <a:t>E</a:t>
            </a:r>
            <a:r>
              <a:rPr lang="en-US" baseline="-25000" dirty="0" err="1"/>
              <a:t>potential</a:t>
            </a:r>
            <a:r>
              <a:rPr lang="en-US" baseline="-25000" dirty="0"/>
              <a:t> </a:t>
            </a:r>
            <a:r>
              <a:rPr lang="en-US" dirty="0"/>
              <a:t>= </a:t>
            </a:r>
            <a:r>
              <a:rPr lang="en-US" dirty="0" err="1"/>
              <a:t>mgh</a:t>
            </a:r>
            <a:endParaRPr lang="en-US" baseline="-25000" dirty="0"/>
          </a:p>
        </p:txBody>
      </p:sp>
      <p:cxnSp>
        <p:nvCxnSpPr>
          <p:cNvPr id="56" name="Straight Arrow Connector 55">
            <a:extLst>
              <a:ext uri="{FF2B5EF4-FFF2-40B4-BE49-F238E27FC236}">
                <a16:creationId xmlns:a16="http://schemas.microsoft.com/office/drawing/2014/main" id="{70C10F90-63A0-A34A-B5C7-084653181F3D}"/>
              </a:ext>
            </a:extLst>
          </p:cNvPr>
          <p:cNvCxnSpPr/>
          <p:nvPr/>
        </p:nvCxnSpPr>
        <p:spPr>
          <a:xfrm>
            <a:off x="8400000" y="2430332"/>
            <a:ext cx="0" cy="27986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B8670607-2425-B74C-AE79-1845D8BB1DE5}"/>
              </a:ext>
            </a:extLst>
          </p:cNvPr>
          <p:cNvSpPr txBox="1"/>
          <p:nvPr/>
        </p:nvSpPr>
        <p:spPr>
          <a:xfrm>
            <a:off x="7896000" y="3789000"/>
            <a:ext cx="312906" cy="369332"/>
          </a:xfrm>
          <a:prstGeom prst="rect">
            <a:avLst/>
          </a:prstGeom>
          <a:noFill/>
        </p:spPr>
        <p:txBody>
          <a:bodyPr wrap="none" rtlCol="0">
            <a:spAutoFit/>
          </a:bodyPr>
          <a:lstStyle/>
          <a:p>
            <a:r>
              <a:rPr lang="en-US" dirty="0"/>
              <a:t>h</a:t>
            </a:r>
          </a:p>
        </p:txBody>
      </p:sp>
      <p:cxnSp>
        <p:nvCxnSpPr>
          <p:cNvPr id="58" name="Straight Arrow Connector 57">
            <a:extLst>
              <a:ext uri="{FF2B5EF4-FFF2-40B4-BE49-F238E27FC236}">
                <a16:creationId xmlns:a16="http://schemas.microsoft.com/office/drawing/2014/main" id="{5C7AC149-5954-0B4C-A900-B9DB3CE5A54F}"/>
              </a:ext>
            </a:extLst>
          </p:cNvPr>
          <p:cNvCxnSpPr>
            <a:cxnSpLocks/>
          </p:cNvCxnSpPr>
          <p:nvPr/>
        </p:nvCxnSpPr>
        <p:spPr>
          <a:xfrm>
            <a:off x="6608511" y="356393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5467830A-B8C6-354C-A908-7719795CD927}"/>
              </a:ext>
            </a:extLst>
          </p:cNvPr>
          <p:cNvCxnSpPr>
            <a:cxnSpLocks/>
          </p:cNvCxnSpPr>
          <p:nvPr/>
        </p:nvCxnSpPr>
        <p:spPr>
          <a:xfrm flipV="1">
            <a:off x="6621070" y="3776455"/>
            <a:ext cx="381071" cy="125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B4396535-82F3-C843-B483-03C8A2A30772}"/>
              </a:ext>
            </a:extLst>
          </p:cNvPr>
          <p:cNvCxnSpPr>
            <a:cxnSpLocks/>
          </p:cNvCxnSpPr>
          <p:nvPr/>
        </p:nvCxnSpPr>
        <p:spPr>
          <a:xfrm>
            <a:off x="6621070" y="4068371"/>
            <a:ext cx="38107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7938466A-189C-D848-98E6-661D081D5C4B}"/>
              </a:ext>
            </a:extLst>
          </p:cNvPr>
          <p:cNvCxnSpPr>
            <a:cxnSpLocks/>
          </p:cNvCxnSpPr>
          <p:nvPr/>
        </p:nvCxnSpPr>
        <p:spPr>
          <a:xfrm flipH="1">
            <a:off x="875517" y="4178877"/>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668B61B2-3DFC-4545-94F8-3E39ACE0038F}"/>
              </a:ext>
            </a:extLst>
          </p:cNvPr>
          <p:cNvCxnSpPr>
            <a:cxnSpLocks/>
          </p:cNvCxnSpPr>
          <p:nvPr/>
        </p:nvCxnSpPr>
        <p:spPr>
          <a:xfrm flipH="1">
            <a:off x="875517" y="3933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E6FC27B-02B5-A041-A0BE-BC07D73084AD}"/>
              </a:ext>
            </a:extLst>
          </p:cNvPr>
          <p:cNvCxnSpPr>
            <a:cxnSpLocks/>
          </p:cNvCxnSpPr>
          <p:nvPr/>
        </p:nvCxnSpPr>
        <p:spPr>
          <a:xfrm flipH="1">
            <a:off x="875517" y="3596069"/>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FC7D080D-4555-DB43-AB79-C7BAE0BE03CB}"/>
              </a:ext>
            </a:extLst>
          </p:cNvPr>
          <p:cNvCxnSpPr>
            <a:cxnSpLocks/>
          </p:cNvCxnSpPr>
          <p:nvPr/>
        </p:nvCxnSpPr>
        <p:spPr>
          <a:xfrm flipV="1">
            <a:off x="451390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10E845C-2FE8-9941-8372-7E478862D623}"/>
              </a:ext>
            </a:extLst>
          </p:cNvPr>
          <p:cNvCxnSpPr>
            <a:cxnSpLocks/>
          </p:cNvCxnSpPr>
          <p:nvPr/>
        </p:nvCxnSpPr>
        <p:spPr>
          <a:xfrm flipV="1">
            <a:off x="489689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6015262-E4F7-844A-A167-2153339427C2}"/>
              </a:ext>
            </a:extLst>
          </p:cNvPr>
          <p:cNvCxnSpPr>
            <a:cxnSpLocks/>
          </p:cNvCxnSpPr>
          <p:nvPr/>
        </p:nvCxnSpPr>
        <p:spPr>
          <a:xfrm flipV="1">
            <a:off x="5304000"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D020792-B570-1542-8A07-622CEB47D914}"/>
              </a:ext>
            </a:extLst>
          </p:cNvPr>
          <p:cNvCxnSpPr>
            <a:cxnSpLocks/>
          </p:cNvCxnSpPr>
          <p:nvPr/>
        </p:nvCxnSpPr>
        <p:spPr>
          <a:xfrm flipV="1">
            <a:off x="3576000"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F0C7E8C-7B23-944D-B093-B89C1366B876}"/>
              </a:ext>
            </a:extLst>
          </p:cNvPr>
          <p:cNvCxnSpPr>
            <a:cxnSpLocks/>
          </p:cNvCxnSpPr>
          <p:nvPr/>
        </p:nvCxnSpPr>
        <p:spPr>
          <a:xfrm flipV="1">
            <a:off x="6225521"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AA93C8E-FFD5-4641-80D8-906C998E4EE4}"/>
              </a:ext>
            </a:extLst>
          </p:cNvPr>
          <p:cNvCxnSpPr>
            <a:cxnSpLocks/>
          </p:cNvCxnSpPr>
          <p:nvPr/>
        </p:nvCxnSpPr>
        <p:spPr>
          <a:xfrm flipV="1">
            <a:off x="6608511"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7F69580-4225-5F41-8C0C-1FBFC8A9E482}"/>
              </a:ext>
            </a:extLst>
          </p:cNvPr>
          <p:cNvCxnSpPr>
            <a:cxnSpLocks/>
          </p:cNvCxnSpPr>
          <p:nvPr/>
        </p:nvCxnSpPr>
        <p:spPr>
          <a:xfrm flipV="1">
            <a:off x="5758591"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FAB2140B-FFEA-EF49-B621-5A9627B475C0}"/>
              </a:ext>
            </a:extLst>
          </p:cNvPr>
          <p:cNvCxnSpPr>
            <a:cxnSpLocks/>
          </p:cNvCxnSpPr>
          <p:nvPr/>
        </p:nvCxnSpPr>
        <p:spPr>
          <a:xfrm>
            <a:off x="6608511" y="328500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EC8B08E-897A-5E4A-B2DE-9B20686A1AFF}"/>
              </a:ext>
            </a:extLst>
          </p:cNvPr>
          <p:cNvCxnSpPr>
            <a:cxnSpLocks/>
          </p:cNvCxnSpPr>
          <p:nvPr/>
        </p:nvCxnSpPr>
        <p:spPr>
          <a:xfrm>
            <a:off x="6625793" y="459675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AF3914B2-F79F-4645-8972-ABC8BB7BF5C2}"/>
              </a:ext>
            </a:extLst>
          </p:cNvPr>
          <p:cNvCxnSpPr>
            <a:cxnSpLocks/>
          </p:cNvCxnSpPr>
          <p:nvPr/>
        </p:nvCxnSpPr>
        <p:spPr>
          <a:xfrm>
            <a:off x="6625793" y="431782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112EA159-A1D7-CB4C-81F1-E1D9C38B80DE}"/>
              </a:ext>
            </a:extLst>
          </p:cNvPr>
          <p:cNvCxnSpPr>
            <a:cxnSpLocks/>
          </p:cNvCxnSpPr>
          <p:nvPr/>
        </p:nvCxnSpPr>
        <p:spPr>
          <a:xfrm>
            <a:off x="248939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F858A792-1CEC-4845-9973-94261AABA686}"/>
              </a:ext>
            </a:extLst>
          </p:cNvPr>
          <p:cNvCxnSpPr>
            <a:cxnSpLocks/>
          </p:cNvCxnSpPr>
          <p:nvPr/>
        </p:nvCxnSpPr>
        <p:spPr>
          <a:xfrm>
            <a:off x="287238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71D7AD91-D3AD-D14D-A90A-4A8D239AAC61}"/>
              </a:ext>
            </a:extLst>
          </p:cNvPr>
          <p:cNvCxnSpPr>
            <a:cxnSpLocks/>
          </p:cNvCxnSpPr>
          <p:nvPr/>
        </p:nvCxnSpPr>
        <p:spPr>
          <a:xfrm>
            <a:off x="3279489"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5EAF7DBC-ED2A-6841-913F-885334FCA678}"/>
              </a:ext>
            </a:extLst>
          </p:cNvPr>
          <p:cNvCxnSpPr>
            <a:cxnSpLocks/>
          </p:cNvCxnSpPr>
          <p:nvPr/>
        </p:nvCxnSpPr>
        <p:spPr>
          <a:xfrm>
            <a:off x="202246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0CED0DFE-4A2B-1340-A8A2-51626BFA2FEF}"/>
              </a:ext>
            </a:extLst>
          </p:cNvPr>
          <p:cNvCxnSpPr>
            <a:cxnSpLocks/>
          </p:cNvCxnSpPr>
          <p:nvPr/>
        </p:nvCxnSpPr>
        <p:spPr>
          <a:xfrm>
            <a:off x="1551489"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3E587D9-9ACC-7240-BD99-E0E1A5819D76}"/>
              </a:ext>
            </a:extLst>
          </p:cNvPr>
          <p:cNvCxnSpPr>
            <a:cxnSpLocks/>
          </p:cNvCxnSpPr>
          <p:nvPr/>
        </p:nvCxnSpPr>
        <p:spPr>
          <a:xfrm>
            <a:off x="464939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C6F79E3B-0F74-B649-BEC5-1D4C6F04AD66}"/>
              </a:ext>
            </a:extLst>
          </p:cNvPr>
          <p:cNvCxnSpPr>
            <a:cxnSpLocks/>
          </p:cNvCxnSpPr>
          <p:nvPr/>
        </p:nvCxnSpPr>
        <p:spPr>
          <a:xfrm>
            <a:off x="503238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439BFF2F-0FE6-1B44-9C40-D7A5645BB9AF}"/>
              </a:ext>
            </a:extLst>
          </p:cNvPr>
          <p:cNvCxnSpPr>
            <a:cxnSpLocks/>
          </p:cNvCxnSpPr>
          <p:nvPr/>
        </p:nvCxnSpPr>
        <p:spPr>
          <a:xfrm>
            <a:off x="5439489"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FC73EAE4-E7D4-8B41-8AFE-86204B129E17}"/>
              </a:ext>
            </a:extLst>
          </p:cNvPr>
          <p:cNvCxnSpPr>
            <a:cxnSpLocks/>
          </p:cNvCxnSpPr>
          <p:nvPr/>
        </p:nvCxnSpPr>
        <p:spPr>
          <a:xfrm>
            <a:off x="418246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B71A94F9-872A-8445-83E1-F51B5DC24DC1}"/>
              </a:ext>
            </a:extLst>
          </p:cNvPr>
          <p:cNvCxnSpPr>
            <a:cxnSpLocks/>
          </p:cNvCxnSpPr>
          <p:nvPr/>
        </p:nvCxnSpPr>
        <p:spPr>
          <a:xfrm>
            <a:off x="3711489"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95CBC964-9FFC-8A48-A1E6-070821ED6CCF}"/>
              </a:ext>
            </a:extLst>
          </p:cNvPr>
          <p:cNvCxnSpPr>
            <a:cxnSpLocks/>
          </p:cNvCxnSpPr>
          <p:nvPr/>
        </p:nvCxnSpPr>
        <p:spPr>
          <a:xfrm>
            <a:off x="6361010"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05AE5713-5318-B64C-A244-3076D3EEC7D1}"/>
              </a:ext>
            </a:extLst>
          </p:cNvPr>
          <p:cNvCxnSpPr>
            <a:cxnSpLocks/>
          </p:cNvCxnSpPr>
          <p:nvPr/>
        </p:nvCxnSpPr>
        <p:spPr>
          <a:xfrm>
            <a:off x="5894080"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E907C438-2645-FA47-91E7-F79FA5995DF7}"/>
              </a:ext>
            </a:extLst>
          </p:cNvPr>
          <p:cNvCxnSpPr>
            <a:cxnSpLocks/>
          </p:cNvCxnSpPr>
          <p:nvPr/>
        </p:nvCxnSpPr>
        <p:spPr>
          <a:xfrm flipH="1">
            <a:off x="890018" y="4509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AD1FCFAF-F564-D64E-9218-78B595BC9B46}"/>
              </a:ext>
            </a:extLst>
          </p:cNvPr>
          <p:cNvCxnSpPr>
            <a:cxnSpLocks/>
          </p:cNvCxnSpPr>
          <p:nvPr/>
        </p:nvCxnSpPr>
        <p:spPr>
          <a:xfrm flipH="1">
            <a:off x="875516" y="3285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Down Arrow 80">
            <a:extLst>
              <a:ext uri="{FF2B5EF4-FFF2-40B4-BE49-F238E27FC236}">
                <a16:creationId xmlns:a16="http://schemas.microsoft.com/office/drawing/2014/main" id="{19D0B2FA-D4E2-2D4D-9BE9-0E24E42B6C2D}"/>
              </a:ext>
            </a:extLst>
          </p:cNvPr>
          <p:cNvSpPr/>
          <p:nvPr/>
        </p:nvSpPr>
        <p:spPr>
          <a:xfrm rot="16200000">
            <a:off x="4285078" y="3381045"/>
            <a:ext cx="611914" cy="782819"/>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extBox 81">
            <a:extLst>
              <a:ext uri="{FF2B5EF4-FFF2-40B4-BE49-F238E27FC236}">
                <a16:creationId xmlns:a16="http://schemas.microsoft.com/office/drawing/2014/main" id="{A313112D-1290-BB43-A584-3676174108F7}"/>
              </a:ext>
            </a:extLst>
          </p:cNvPr>
          <p:cNvSpPr txBox="1"/>
          <p:nvPr/>
        </p:nvSpPr>
        <p:spPr>
          <a:xfrm>
            <a:off x="4211420" y="4068371"/>
            <a:ext cx="2518638" cy="307777"/>
          </a:xfrm>
          <a:prstGeom prst="rect">
            <a:avLst/>
          </a:prstGeom>
          <a:noFill/>
        </p:spPr>
        <p:txBody>
          <a:bodyPr wrap="none" rtlCol="0">
            <a:spAutoFit/>
          </a:bodyPr>
          <a:lstStyle/>
          <a:p>
            <a:r>
              <a:rPr lang="en-US" sz="1400" b="1" dirty="0"/>
              <a:t>Kinetic flow energy: 1/2mu</a:t>
            </a:r>
            <a:r>
              <a:rPr lang="en-US" sz="1400" b="1" baseline="30000" dirty="0"/>
              <a:t>2</a:t>
            </a:r>
          </a:p>
        </p:txBody>
      </p:sp>
      <p:cxnSp>
        <p:nvCxnSpPr>
          <p:cNvPr id="7" name="Straight Connector 6">
            <a:extLst>
              <a:ext uri="{FF2B5EF4-FFF2-40B4-BE49-F238E27FC236}">
                <a16:creationId xmlns:a16="http://schemas.microsoft.com/office/drawing/2014/main" id="{EB414A77-7B3B-194B-A8AD-CD2B1C53E30C}"/>
              </a:ext>
            </a:extLst>
          </p:cNvPr>
          <p:cNvCxnSpPr>
            <a:cxnSpLocks/>
            <a:endCxn id="3" idx="2"/>
          </p:cNvCxnSpPr>
          <p:nvPr/>
        </p:nvCxnSpPr>
        <p:spPr>
          <a:xfrm flipH="1">
            <a:off x="4007996" y="2472687"/>
            <a:ext cx="1517" cy="275631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83BFC39D-726F-8C40-A609-6AA7098C0891}"/>
              </a:ext>
            </a:extLst>
          </p:cNvPr>
          <p:cNvSpPr/>
          <p:nvPr/>
        </p:nvSpPr>
        <p:spPr>
          <a:xfrm>
            <a:off x="3858303" y="3596068"/>
            <a:ext cx="319609" cy="33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3DF58AC0-0CA7-CC44-97B7-D5C0DA25B118}"/>
              </a:ext>
            </a:extLst>
          </p:cNvPr>
          <p:cNvCxnSpPr>
            <a:cxnSpLocks/>
          </p:cNvCxnSpPr>
          <p:nvPr/>
        </p:nvCxnSpPr>
        <p:spPr>
          <a:xfrm flipH="1">
            <a:off x="4177912" y="3429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4AB0F87B-2FC1-9348-99A1-9208EA46BA46}"/>
              </a:ext>
            </a:extLst>
          </p:cNvPr>
          <p:cNvCxnSpPr>
            <a:cxnSpLocks/>
          </p:cNvCxnSpPr>
          <p:nvPr/>
        </p:nvCxnSpPr>
        <p:spPr>
          <a:xfrm flipH="1">
            <a:off x="4177911" y="3117931"/>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96DCAFD7-BB6E-DE43-ACF0-2D2C0D83B632}"/>
              </a:ext>
            </a:extLst>
          </p:cNvPr>
          <p:cNvSpPr txBox="1"/>
          <p:nvPr/>
        </p:nvSpPr>
        <p:spPr>
          <a:xfrm>
            <a:off x="5567043" y="3260633"/>
            <a:ext cx="878767" cy="400110"/>
          </a:xfrm>
          <a:prstGeom prst="rect">
            <a:avLst/>
          </a:prstGeom>
          <a:noFill/>
        </p:spPr>
        <p:txBody>
          <a:bodyPr wrap="none" rtlCol="0">
            <a:spAutoFit/>
          </a:bodyPr>
          <a:lstStyle/>
          <a:p>
            <a:r>
              <a:rPr lang="en-US" sz="2000" dirty="0"/>
              <a:t>p</a:t>
            </a:r>
            <a:r>
              <a:rPr lang="en-US" sz="2000" baseline="-25000" dirty="0"/>
              <a:t>2</a:t>
            </a:r>
            <a:r>
              <a:rPr lang="en-US" sz="2000" dirty="0"/>
              <a:t>&lt; p</a:t>
            </a:r>
            <a:r>
              <a:rPr lang="en-US" sz="2000" baseline="-25000" dirty="0"/>
              <a:t>1</a:t>
            </a:r>
          </a:p>
        </p:txBody>
      </p:sp>
      <p:cxnSp>
        <p:nvCxnSpPr>
          <p:cNvPr id="76" name="Straight Arrow Connector 75">
            <a:extLst>
              <a:ext uri="{FF2B5EF4-FFF2-40B4-BE49-F238E27FC236}">
                <a16:creationId xmlns:a16="http://schemas.microsoft.com/office/drawing/2014/main" id="{73798BA0-6FDD-9E4D-A5CB-4479492737E9}"/>
              </a:ext>
            </a:extLst>
          </p:cNvPr>
          <p:cNvCxnSpPr>
            <a:cxnSpLocks/>
          </p:cNvCxnSpPr>
          <p:nvPr/>
        </p:nvCxnSpPr>
        <p:spPr>
          <a:xfrm>
            <a:off x="3413066" y="349304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0C72EA44-4D5E-0449-9F56-C7D30E40854E}"/>
              </a:ext>
            </a:extLst>
          </p:cNvPr>
          <p:cNvCxnSpPr>
            <a:cxnSpLocks/>
          </p:cNvCxnSpPr>
          <p:nvPr/>
        </p:nvCxnSpPr>
        <p:spPr>
          <a:xfrm>
            <a:off x="3413066" y="321411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CDED201-33EA-0A49-BC8E-E58E0333EF8F}"/>
              </a:ext>
            </a:extLst>
          </p:cNvPr>
          <p:cNvCxnSpPr>
            <a:cxnSpLocks/>
          </p:cNvCxnSpPr>
          <p:nvPr/>
        </p:nvCxnSpPr>
        <p:spPr>
          <a:xfrm>
            <a:off x="3424727" y="437614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B6167D26-AE7E-694F-8C0C-A88AA13D2542}"/>
              </a:ext>
            </a:extLst>
          </p:cNvPr>
          <p:cNvCxnSpPr>
            <a:cxnSpLocks/>
          </p:cNvCxnSpPr>
          <p:nvPr/>
        </p:nvCxnSpPr>
        <p:spPr>
          <a:xfrm>
            <a:off x="3424727" y="409721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031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726610" y="623470"/>
                <a:ext cx="10008675" cy="900000"/>
              </a:xfrm>
            </p:spPr>
            <p:txBody>
              <a:bodyPr>
                <a:noAutofit/>
              </a:bodyPr>
              <a:lstStyle/>
              <a:p>
                <a:r>
                  <a:rPr lang="en-US" dirty="0"/>
                  <a:t>The energy equation yields: </a:t>
                </a:r>
                <a:br>
                  <a:rPr lang="en-US" dirty="0"/>
                </a:br>
                <a14:m>
                  <m:oMath xmlns:m="http://schemas.openxmlformats.org/officeDocument/2006/math">
                    <m:sSub>
                      <m:sSubPr>
                        <m:ctrlPr>
                          <a:rPr lang="en-US" sz="2800" b="0" i="1" smtClean="0">
                            <a:latin typeface="Cambria Math" panose="02040503050406030204" pitchFamily="18" charset="0"/>
                          </a:rPr>
                        </m:ctrlPr>
                      </m:sSubPr>
                      <m:e>
                        <m:sSub>
                          <m:sSubPr>
                            <m:ctrlPr>
                              <a:rPr lang="en-US" sz="2800" i="1" smtClean="0">
                                <a:latin typeface="Cambria Math" panose="02040503050406030204" pitchFamily="18" charset="0"/>
                              </a:rPr>
                            </m:ctrlPr>
                          </m:sSubPr>
                          <m:e>
                            <m:r>
                              <a:rPr lang="en-US" sz="2800" i="1">
                                <a:latin typeface="Cambria Math" panose="02040503050406030204" pitchFamily="18" charset="0"/>
                              </a:rPr>
                              <m:t>𝐸</m:t>
                            </m:r>
                          </m:e>
                          <m:sub>
                            <m:r>
                              <a:rPr lang="en-US" sz="2800" i="1">
                                <a:latin typeface="Cambria Math" panose="02040503050406030204" pitchFamily="18" charset="0"/>
                              </a:rPr>
                              <m:t>𝑡𝑜𝑡</m:t>
                            </m:r>
                          </m:sub>
                        </m:sSub>
                        <m:r>
                          <a:rPr lang="en-US" sz="2800" i="1">
                            <a:latin typeface="Cambria Math" panose="02040503050406030204" pitchFamily="18" charset="0"/>
                          </a:rPr>
                          <m:t>=</m:t>
                        </m:r>
                        <m:r>
                          <a:rPr lang="en-US" sz="2800" b="0" i="1" smtClean="0">
                            <a:latin typeface="Cambria Math" panose="02040503050406030204" pitchFamily="18" charset="0"/>
                          </a:rPr>
                          <m:t>𝐸</m:t>
                        </m:r>
                      </m:e>
                      <m:sub>
                        <m:r>
                          <a:rPr lang="en-US" sz="2800" b="0" i="1" smtClean="0">
                            <a:latin typeface="Cambria Math" panose="02040503050406030204" pitchFamily="18" charset="0"/>
                          </a:rPr>
                          <m:t>𝑝</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𝑘</m:t>
                        </m:r>
                      </m:sub>
                    </m:sSub>
                    <m:r>
                      <a:rPr lang="en-US" sz="2800" b="0" i="1" smtClean="0">
                        <a:latin typeface="Cambria Math" panose="02040503050406030204" pitchFamily="18" charset="0"/>
                      </a:rPr>
                      <m:t>=</m:t>
                    </m:r>
                  </m:oMath>
                </a14:m>
                <a:r>
                  <a:rPr lang="en-US" sz="2800" dirty="0"/>
                  <a:t> </a:t>
                </a:r>
                <a14:m>
                  <m:oMath xmlns:m="http://schemas.openxmlformats.org/officeDocument/2006/math">
                    <m:sSub>
                      <m:sSubPr>
                        <m:ctrlPr>
                          <a:rPr lang="en-US" sz="2800" b="0" i="1" dirty="0" smtClean="0">
                            <a:latin typeface="Cambria Math" panose="02040503050406030204" pitchFamily="18" charset="0"/>
                          </a:rPr>
                        </m:ctrlPr>
                      </m:sSubPr>
                      <m:e>
                        <m:r>
                          <a:rPr lang="en-US" sz="2800" i="1" dirty="0">
                            <a:latin typeface="Cambria Math" panose="02040503050406030204" pitchFamily="18" charset="0"/>
                          </a:rPr>
                          <m:t>𝑝</m:t>
                        </m:r>
                      </m:e>
                      <m:sub>
                        <m:r>
                          <a:rPr lang="en-US" sz="2800" b="0" i="1" dirty="0" smtClean="0">
                            <a:latin typeface="Cambria Math" panose="02040503050406030204" pitchFamily="18" charset="0"/>
                          </a:rPr>
                          <m:t>1</m:t>
                        </m:r>
                      </m:sub>
                    </m:sSub>
                    <m:r>
                      <a:rPr lang="en-US" sz="2800" i="1">
                        <a:latin typeface="Cambria Math" panose="02040503050406030204" pitchFamily="18" charset="0"/>
                      </a:rPr>
                      <m:t>⋅</m:t>
                    </m:r>
                    <m:sSub>
                      <m:sSubPr>
                        <m:ctrlPr>
                          <a:rPr lang="en-US" sz="2800" b="0" i="1" dirty="0" smtClean="0">
                            <a:latin typeface="Cambria Math" panose="02040503050406030204" pitchFamily="18" charset="0"/>
                          </a:rPr>
                        </m:ctrlPr>
                      </m:sSubPr>
                      <m:e>
                        <m:r>
                          <a:rPr lang="en-US" sz="2800" i="1" dirty="0">
                            <a:latin typeface="Cambria Math" panose="02040503050406030204" pitchFamily="18" charset="0"/>
                          </a:rPr>
                          <m:t>𝑉</m:t>
                        </m:r>
                      </m:e>
                      <m:sub>
                        <m:r>
                          <a:rPr lang="en-US" sz="2800" b="0" i="1" dirty="0" smtClean="0">
                            <a:latin typeface="Cambria Math" panose="02040503050406030204" pitchFamily="18" charset="0"/>
                          </a:rPr>
                          <m:t>1</m:t>
                        </m:r>
                      </m:sub>
                    </m:sSub>
                    <m:r>
                      <a:rPr lang="en-US" sz="2800" i="1" baseline="-25000" dirty="0">
                        <a:latin typeface="Cambria Math" panose="02040503050406030204" pitchFamily="18" charset="0"/>
                      </a:rPr>
                      <m:t> </m:t>
                    </m:r>
                  </m:oMath>
                </a14:m>
                <a:r>
                  <a:rPr lang="en-US" sz="2800" dirty="0"/>
                  <a:t>+ </a:t>
                </a:r>
                <a14:m>
                  <m:oMath xmlns:m="http://schemas.openxmlformats.org/officeDocument/2006/math">
                    <m:r>
                      <a:rPr lang="en-US" sz="2800" i="1" dirty="0">
                        <a:latin typeface="Cambria Math" panose="02040503050406030204" pitchFamily="18" charset="0"/>
                      </a:rPr>
                      <m:t>½</m:t>
                    </m:r>
                    <m:r>
                      <a:rPr lang="en-US" sz="2800" i="1" dirty="0">
                        <a:latin typeface="Cambria Math" panose="02040503050406030204" pitchFamily="18" charset="0"/>
                      </a:rPr>
                      <m:t>𝜌</m:t>
                    </m:r>
                    <m:sSub>
                      <m:sSubPr>
                        <m:ctrlPr>
                          <a:rPr lang="en-US" sz="2800" i="1" dirty="0">
                            <a:latin typeface="Cambria Math" panose="02040503050406030204" pitchFamily="18" charset="0"/>
                          </a:rPr>
                        </m:ctrlPr>
                      </m:sSubPr>
                      <m:e>
                        <m:r>
                          <a:rPr lang="en-US" sz="2800" i="1" dirty="0">
                            <a:latin typeface="Cambria Math" panose="02040503050406030204" pitchFamily="18" charset="0"/>
                          </a:rPr>
                          <m:t>𝑉</m:t>
                        </m:r>
                      </m:e>
                      <m:sub>
                        <m:r>
                          <a:rPr lang="en-US" sz="2800" b="0" i="1" dirty="0" smtClean="0">
                            <a:latin typeface="Cambria Math" panose="02040503050406030204" pitchFamily="18" charset="0"/>
                          </a:rPr>
                          <m:t>1</m:t>
                        </m:r>
                      </m:sub>
                    </m:sSub>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𝑢</m:t>
                        </m:r>
                      </m:e>
                      <m:sub>
                        <m:r>
                          <a:rPr lang="en-US" sz="2800" b="0" i="1" dirty="0" smtClean="0">
                            <a:latin typeface="Cambria Math" panose="02040503050406030204" pitchFamily="18" charset="0"/>
                          </a:rPr>
                          <m:t>1</m:t>
                        </m:r>
                      </m:sub>
                      <m:sup>
                        <m:r>
                          <a:rPr lang="en-US" sz="2800" i="1" dirty="0">
                            <a:latin typeface="Cambria Math" panose="02040503050406030204" pitchFamily="18" charset="0"/>
                          </a:rPr>
                          <m:t>2</m:t>
                        </m:r>
                      </m:sup>
                    </m:sSubSup>
                  </m:oMath>
                </a14:m>
                <a:r>
                  <a:rPr lang="en-US" sz="2800" dirty="0"/>
                  <a:t> = </a:t>
                </a:r>
                <a14:m>
                  <m:oMath xmlns:m="http://schemas.openxmlformats.org/officeDocument/2006/math">
                    <m:r>
                      <a:rPr lang="en-US" sz="2800" i="1" dirty="0" smtClean="0">
                        <a:latin typeface="Cambria Math" panose="02040503050406030204" pitchFamily="18" charset="0"/>
                      </a:rPr>
                      <m:t>𝑝</m:t>
                    </m:r>
                    <m:r>
                      <a:rPr lang="en-US" sz="2800" i="1" baseline="-25000" dirty="0">
                        <a:latin typeface="Cambria Math" panose="02040503050406030204" pitchFamily="18" charset="0"/>
                      </a:rPr>
                      <m:t>2</m:t>
                    </m:r>
                    <m:r>
                      <a:rPr lang="en-US" sz="2800" b="0" i="1" smtClean="0">
                        <a:latin typeface="Cambria Math" panose="02040503050406030204" pitchFamily="18" charset="0"/>
                      </a:rPr>
                      <m:t>⋅</m:t>
                    </m:r>
                    <m:r>
                      <a:rPr lang="en-US" sz="2800" i="1" dirty="0" smtClean="0">
                        <a:latin typeface="Cambria Math" panose="02040503050406030204" pitchFamily="18" charset="0"/>
                      </a:rPr>
                      <m:t>𝑉</m:t>
                    </m:r>
                    <m:r>
                      <a:rPr lang="en-US" sz="2800" i="1" baseline="-25000" dirty="0" smtClean="0">
                        <a:latin typeface="Cambria Math" panose="02040503050406030204" pitchFamily="18" charset="0"/>
                      </a:rPr>
                      <m:t>2 </m:t>
                    </m:r>
                  </m:oMath>
                </a14:m>
                <a:r>
                  <a:rPr lang="en-US" sz="2800" dirty="0"/>
                  <a:t>+ </a:t>
                </a:r>
                <a14:m>
                  <m:oMath xmlns:m="http://schemas.openxmlformats.org/officeDocument/2006/math">
                    <m:r>
                      <a:rPr lang="en-US" sz="2800" b="0" i="1" dirty="0" smtClean="0">
                        <a:latin typeface="Cambria Math" panose="02040503050406030204" pitchFamily="18" charset="0"/>
                      </a:rPr>
                      <m:t>½</m:t>
                    </m:r>
                    <m:r>
                      <a:rPr lang="en-US" sz="2800" b="0" i="1" dirty="0" smtClean="0">
                        <a:latin typeface="Cambria Math" panose="02040503050406030204" pitchFamily="18" charset="0"/>
                      </a:rPr>
                      <m:t>𝜌</m:t>
                    </m:r>
                    <m:sSub>
                      <m:sSubPr>
                        <m:ctrlPr>
                          <a:rPr lang="en-US" sz="2800" b="0" i="1" dirty="0" smtClean="0">
                            <a:latin typeface="Cambria Math" panose="02040503050406030204" pitchFamily="18" charset="0"/>
                          </a:rPr>
                        </m:ctrlPr>
                      </m:sSubPr>
                      <m:e>
                        <m:r>
                          <a:rPr lang="en-US" sz="2800" b="0" i="1" dirty="0" smtClean="0">
                            <a:latin typeface="Cambria Math" panose="02040503050406030204" pitchFamily="18" charset="0"/>
                          </a:rPr>
                          <m:t>𝑉</m:t>
                        </m:r>
                      </m:e>
                      <m:sub>
                        <m:r>
                          <a:rPr lang="en-US" sz="2800" b="0" i="1" dirty="0" smtClean="0">
                            <a:latin typeface="Cambria Math" panose="02040503050406030204" pitchFamily="18" charset="0"/>
                          </a:rPr>
                          <m:t>2</m:t>
                        </m:r>
                      </m:sub>
                    </m:sSub>
                    <m:sSubSup>
                      <m:sSubSupPr>
                        <m:ctrlPr>
                          <a:rPr lang="en-US" sz="2800" b="0" i="1" dirty="0" smtClean="0">
                            <a:latin typeface="Cambria Math" panose="02040503050406030204" pitchFamily="18" charset="0"/>
                          </a:rPr>
                        </m:ctrlPr>
                      </m:sSubSupPr>
                      <m:e>
                        <m:r>
                          <a:rPr lang="en-US" sz="2800" b="0" i="1" dirty="0" smtClean="0">
                            <a:latin typeface="Cambria Math" panose="02040503050406030204" pitchFamily="18" charset="0"/>
                          </a:rPr>
                          <m:t>𝑢</m:t>
                        </m:r>
                      </m:e>
                      <m:sub>
                        <m:r>
                          <a:rPr lang="en-US" sz="2800" b="0" i="1" dirty="0" smtClean="0">
                            <a:latin typeface="Cambria Math" panose="02040503050406030204" pitchFamily="18" charset="0"/>
                          </a:rPr>
                          <m:t>2</m:t>
                        </m:r>
                      </m:sub>
                      <m:sup>
                        <m:r>
                          <a:rPr lang="en-US" sz="2800" b="0" i="1" dirty="0" smtClean="0">
                            <a:latin typeface="Cambria Math" panose="02040503050406030204" pitchFamily="18" charset="0"/>
                          </a:rPr>
                          <m:t>2</m:t>
                        </m:r>
                      </m:sup>
                    </m:sSubSup>
                  </m:oMath>
                </a14:m>
                <a:endParaRPr lang="en-US" baseline="-250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726610" y="623470"/>
                <a:ext cx="10008675" cy="900000"/>
              </a:xfrm>
              <a:blipFill>
                <a:blip r:embed="rId3"/>
                <a:stretch>
                  <a:fillRect l="-2535" t="-15068" b="-24658"/>
                </a:stretch>
              </a:blipFill>
            </p:spPr>
            <p:txBody>
              <a:bodyPr/>
              <a:lstStyle/>
              <a:p>
                <a:r>
                  <a:rPr lang="en-US">
                    <a:noFill/>
                  </a:rPr>
                  <a:t> </a:t>
                </a:r>
              </a:p>
            </p:txBody>
          </p:sp>
        </mc:Fallback>
      </mc:AlternateContent>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4" tooltip="https://creativecommons.org/licenses/by-nc-sa/3.0/"/>
              </a:rPr>
              <a:t>CC BY-SA-NC</a:t>
            </a:r>
            <a:endParaRPr lang="en-US" sz="900" dirty="0"/>
          </a:p>
          <a:p>
            <a:pPr algn="ctr"/>
            <a:endParaRPr lang="en-US" sz="1600" dirty="0"/>
          </a:p>
        </p:txBody>
      </p:sp>
      <p:sp>
        <p:nvSpPr>
          <p:cNvPr id="20" name="Subtitle 6">
            <a:extLst>
              <a:ext uri="{FF2B5EF4-FFF2-40B4-BE49-F238E27FC236}">
                <a16:creationId xmlns:a16="http://schemas.microsoft.com/office/drawing/2014/main" id="{95E3D1B3-82B7-974E-8159-1291EB9985F9}"/>
              </a:ext>
            </a:extLst>
          </p:cNvPr>
          <p:cNvSpPr txBox="1">
            <a:spLocks/>
          </p:cNvSpPr>
          <p:nvPr/>
        </p:nvSpPr>
        <p:spPr>
          <a:xfrm>
            <a:off x="8278523" y="5957009"/>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Potential energy (1) is converted to kinetic energy (2) in a rollercoaster</a:t>
            </a:r>
            <a:endParaRPr lang="en-US" sz="1200" dirty="0"/>
          </a:p>
          <a:p>
            <a:pPr algn="ctr"/>
            <a:endParaRPr lang="en-US" sz="1600" dirty="0"/>
          </a:p>
        </p:txBody>
      </p:sp>
      <p:pic>
        <p:nvPicPr>
          <p:cNvPr id="4" name="Picture 3" descr="A roller coaster with trees in the background&#10;&#10;Description automatically generated with low confidence">
            <a:extLst>
              <a:ext uri="{FF2B5EF4-FFF2-40B4-BE49-F238E27FC236}">
                <a16:creationId xmlns:a16="http://schemas.microsoft.com/office/drawing/2014/main" id="{13E364D7-4293-DF4D-BA45-AA55DA9C9EF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760000" y="1885939"/>
            <a:ext cx="3027818" cy="4037090"/>
          </a:xfrm>
          <a:prstGeom prst="rect">
            <a:avLst/>
          </a:prstGeom>
        </p:spPr>
      </p:pic>
      <p:sp>
        <p:nvSpPr>
          <p:cNvPr id="14" name="TextBox 13">
            <a:extLst>
              <a:ext uri="{FF2B5EF4-FFF2-40B4-BE49-F238E27FC236}">
                <a16:creationId xmlns:a16="http://schemas.microsoft.com/office/drawing/2014/main" id="{790E91E4-8767-174C-8CC5-95E101814874}"/>
              </a:ext>
            </a:extLst>
          </p:cNvPr>
          <p:cNvSpPr txBox="1"/>
          <p:nvPr/>
        </p:nvSpPr>
        <p:spPr>
          <a:xfrm>
            <a:off x="9713211" y="5386021"/>
            <a:ext cx="2044149" cy="369332"/>
          </a:xfrm>
          <a:prstGeom prst="rect">
            <a:avLst/>
          </a:prstGeom>
          <a:solidFill>
            <a:schemeClr val="bg1"/>
          </a:solidFill>
        </p:spPr>
        <p:txBody>
          <a:bodyPr wrap="none" rtlCol="0">
            <a:spAutoFit/>
          </a:bodyPr>
          <a:lstStyle/>
          <a:p>
            <a:r>
              <a:rPr lang="en-US" dirty="0"/>
              <a:t>(2): </a:t>
            </a:r>
            <a:r>
              <a:rPr lang="en-US" dirty="0" err="1"/>
              <a:t>E</a:t>
            </a:r>
            <a:r>
              <a:rPr lang="en-US" baseline="-25000" dirty="0" err="1"/>
              <a:t>kinetic</a:t>
            </a:r>
            <a:r>
              <a:rPr lang="en-US" dirty="0"/>
              <a:t>=1/2mu</a:t>
            </a:r>
            <a:r>
              <a:rPr lang="en-US" baseline="30000" dirty="0"/>
              <a:t>2</a:t>
            </a:r>
          </a:p>
        </p:txBody>
      </p:sp>
      <p:sp>
        <p:nvSpPr>
          <p:cNvPr id="55" name="TextBox 54">
            <a:extLst>
              <a:ext uri="{FF2B5EF4-FFF2-40B4-BE49-F238E27FC236}">
                <a16:creationId xmlns:a16="http://schemas.microsoft.com/office/drawing/2014/main" id="{9E8D410F-273B-BE4D-93E8-1C1AE551A3D7}"/>
              </a:ext>
            </a:extLst>
          </p:cNvPr>
          <p:cNvSpPr txBox="1"/>
          <p:nvPr/>
        </p:nvSpPr>
        <p:spPr>
          <a:xfrm>
            <a:off x="8946301" y="2061000"/>
            <a:ext cx="2018501" cy="369332"/>
          </a:xfrm>
          <a:prstGeom prst="rect">
            <a:avLst/>
          </a:prstGeom>
          <a:solidFill>
            <a:schemeClr val="bg1"/>
          </a:solidFill>
        </p:spPr>
        <p:txBody>
          <a:bodyPr wrap="none" rtlCol="0">
            <a:spAutoFit/>
          </a:bodyPr>
          <a:lstStyle/>
          <a:p>
            <a:r>
              <a:rPr lang="en-US" dirty="0"/>
              <a:t>(1): </a:t>
            </a:r>
            <a:r>
              <a:rPr lang="en-US" dirty="0" err="1"/>
              <a:t>E</a:t>
            </a:r>
            <a:r>
              <a:rPr lang="en-US" baseline="-25000" dirty="0" err="1"/>
              <a:t>potential</a:t>
            </a:r>
            <a:r>
              <a:rPr lang="en-US" baseline="-25000" dirty="0"/>
              <a:t> </a:t>
            </a:r>
            <a:r>
              <a:rPr lang="en-US" dirty="0"/>
              <a:t>= </a:t>
            </a:r>
            <a:r>
              <a:rPr lang="en-US" dirty="0" err="1"/>
              <a:t>mgh</a:t>
            </a:r>
            <a:endParaRPr lang="en-US" baseline="-25000" dirty="0"/>
          </a:p>
        </p:txBody>
      </p:sp>
      <p:cxnSp>
        <p:nvCxnSpPr>
          <p:cNvPr id="56" name="Straight Arrow Connector 55">
            <a:extLst>
              <a:ext uri="{FF2B5EF4-FFF2-40B4-BE49-F238E27FC236}">
                <a16:creationId xmlns:a16="http://schemas.microsoft.com/office/drawing/2014/main" id="{70C10F90-63A0-A34A-B5C7-084653181F3D}"/>
              </a:ext>
            </a:extLst>
          </p:cNvPr>
          <p:cNvCxnSpPr/>
          <p:nvPr/>
        </p:nvCxnSpPr>
        <p:spPr>
          <a:xfrm>
            <a:off x="8400000" y="2430332"/>
            <a:ext cx="0" cy="27986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B8670607-2425-B74C-AE79-1845D8BB1DE5}"/>
              </a:ext>
            </a:extLst>
          </p:cNvPr>
          <p:cNvSpPr txBox="1"/>
          <p:nvPr/>
        </p:nvSpPr>
        <p:spPr>
          <a:xfrm>
            <a:off x="7896000" y="3789000"/>
            <a:ext cx="312906" cy="369332"/>
          </a:xfrm>
          <a:prstGeom prst="rect">
            <a:avLst/>
          </a:prstGeom>
          <a:noFill/>
        </p:spPr>
        <p:txBody>
          <a:bodyPr wrap="none" rtlCol="0">
            <a:spAutoFit/>
          </a:bodyPr>
          <a:lstStyle/>
          <a:p>
            <a:r>
              <a:rPr lang="en-US" dirty="0"/>
              <a:t>h</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01BD2C3-208F-724F-A679-73F1EBC6949F}"/>
                  </a:ext>
                </a:extLst>
              </p:cNvPr>
              <p:cNvSpPr txBox="1"/>
              <p:nvPr/>
            </p:nvSpPr>
            <p:spPr>
              <a:xfrm>
                <a:off x="4241896" y="1877392"/>
                <a:ext cx="1652184" cy="4901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𝐸</m:t>
                          </m:r>
                        </m:e>
                        <m:sub>
                          <m:r>
                            <a:rPr lang="en-US" sz="2400" i="1">
                              <a:latin typeface="Cambria Math" panose="02040503050406030204" pitchFamily="18" charset="0"/>
                            </a:rPr>
                            <m:t>𝑝</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𝐸</m:t>
                          </m:r>
                        </m:e>
                        <m:sub>
                          <m:r>
                            <a:rPr lang="en-US" sz="2400" i="1">
                              <a:latin typeface="Cambria Math" panose="02040503050406030204" pitchFamily="18" charset="0"/>
                            </a:rPr>
                            <m:t>𝑘</m:t>
                          </m:r>
                          <m:r>
                            <a:rPr lang="en-US" sz="2400" i="1">
                              <a:latin typeface="Cambria Math" panose="02040503050406030204" pitchFamily="18" charset="0"/>
                            </a:rPr>
                            <m:t>,1</m:t>
                          </m:r>
                        </m:sub>
                      </m:sSub>
                    </m:oMath>
                  </m:oMathPara>
                </a14:m>
                <a:endParaRPr lang="en-US" dirty="0"/>
              </a:p>
            </p:txBody>
          </p:sp>
        </mc:Choice>
        <mc:Fallback xmlns="">
          <p:sp>
            <p:nvSpPr>
              <p:cNvPr id="6" name="TextBox 5">
                <a:extLst>
                  <a:ext uri="{FF2B5EF4-FFF2-40B4-BE49-F238E27FC236}">
                    <a16:creationId xmlns:a16="http://schemas.microsoft.com/office/drawing/2014/main" id="{D01BD2C3-208F-724F-A679-73F1EBC6949F}"/>
                  </a:ext>
                </a:extLst>
              </p:cNvPr>
              <p:cNvSpPr txBox="1">
                <a:spLocks noRot="1" noChangeAspect="1" noMove="1" noResize="1" noEditPoints="1" noAdjustHandles="1" noChangeArrowheads="1" noChangeShapeType="1" noTextEdit="1"/>
              </p:cNvSpPr>
              <p:nvPr/>
            </p:nvSpPr>
            <p:spPr>
              <a:xfrm>
                <a:off x="4241896" y="1877392"/>
                <a:ext cx="1652184" cy="490199"/>
              </a:xfrm>
              <a:prstGeom prst="rect">
                <a:avLst/>
              </a:prstGeom>
              <a:blipFill>
                <a:blip r:embed="rId7"/>
                <a:stretch>
                  <a:fillRect b="-5000"/>
                </a:stretch>
              </a:blipFill>
            </p:spPr>
            <p:txBody>
              <a:bodyPr/>
              <a:lstStyle/>
              <a:p>
                <a:r>
                  <a:rPr lang="en-US">
                    <a:noFill/>
                  </a:rPr>
                  <a:t> </a:t>
                </a:r>
              </a:p>
            </p:txBody>
          </p:sp>
        </mc:Fallback>
      </mc:AlternateContent>
      <p:sp>
        <p:nvSpPr>
          <p:cNvPr id="7" name="Left Brace 6">
            <a:extLst>
              <a:ext uri="{FF2B5EF4-FFF2-40B4-BE49-F238E27FC236}">
                <a16:creationId xmlns:a16="http://schemas.microsoft.com/office/drawing/2014/main" id="{9AAC102F-D1EF-7E48-BFCB-5DA6E4338127}"/>
              </a:ext>
            </a:extLst>
          </p:cNvPr>
          <p:cNvSpPr/>
          <p:nvPr/>
        </p:nvSpPr>
        <p:spPr>
          <a:xfrm rot="16200000">
            <a:off x="4541344" y="303993"/>
            <a:ext cx="292802" cy="281651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CDD87AC9-1605-8941-A07F-2F296045D1FE}"/>
                  </a:ext>
                </a:extLst>
              </p:cNvPr>
              <p:cNvSpPr txBox="1"/>
              <p:nvPr/>
            </p:nvSpPr>
            <p:spPr>
              <a:xfrm>
                <a:off x="7202893" y="1899996"/>
                <a:ext cx="1652184" cy="4901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𝐸</m:t>
                          </m:r>
                        </m:e>
                        <m:sub>
                          <m:r>
                            <a:rPr lang="en-US" sz="2400" i="1">
                              <a:latin typeface="Cambria Math" panose="02040503050406030204" pitchFamily="18" charset="0"/>
                            </a:rPr>
                            <m:t>𝑝</m:t>
                          </m:r>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𝐸</m:t>
                          </m:r>
                        </m:e>
                        <m:sub>
                          <m:r>
                            <a:rPr lang="en-US" sz="2400" i="1">
                              <a:latin typeface="Cambria Math" panose="02040503050406030204" pitchFamily="18" charset="0"/>
                            </a:rPr>
                            <m:t>𝑘</m:t>
                          </m:r>
                          <m:r>
                            <a:rPr lang="en-US" sz="2400" i="1">
                              <a:latin typeface="Cambria Math" panose="02040503050406030204" pitchFamily="18" charset="0"/>
                            </a:rPr>
                            <m:t>,2</m:t>
                          </m:r>
                        </m:sub>
                      </m:sSub>
                    </m:oMath>
                  </m:oMathPara>
                </a14:m>
                <a:endParaRPr lang="en-US" dirty="0"/>
              </a:p>
            </p:txBody>
          </p:sp>
        </mc:Choice>
        <mc:Fallback xmlns="">
          <p:sp>
            <p:nvSpPr>
              <p:cNvPr id="71" name="TextBox 70">
                <a:extLst>
                  <a:ext uri="{FF2B5EF4-FFF2-40B4-BE49-F238E27FC236}">
                    <a16:creationId xmlns:a16="http://schemas.microsoft.com/office/drawing/2014/main" id="{CDD87AC9-1605-8941-A07F-2F296045D1FE}"/>
                  </a:ext>
                </a:extLst>
              </p:cNvPr>
              <p:cNvSpPr txBox="1">
                <a:spLocks noRot="1" noChangeAspect="1" noMove="1" noResize="1" noEditPoints="1" noAdjustHandles="1" noChangeArrowheads="1" noChangeShapeType="1" noTextEdit="1"/>
              </p:cNvSpPr>
              <p:nvPr/>
            </p:nvSpPr>
            <p:spPr>
              <a:xfrm>
                <a:off x="7202893" y="1899996"/>
                <a:ext cx="1652184" cy="490199"/>
              </a:xfrm>
              <a:prstGeom prst="rect">
                <a:avLst/>
              </a:prstGeom>
              <a:blipFill>
                <a:blip r:embed="rId8"/>
                <a:stretch>
                  <a:fillRect b="-5000"/>
                </a:stretch>
              </a:blipFill>
            </p:spPr>
            <p:txBody>
              <a:bodyPr/>
              <a:lstStyle/>
              <a:p>
                <a:r>
                  <a:rPr lang="en-US">
                    <a:noFill/>
                  </a:rPr>
                  <a:t> </a:t>
                </a:r>
              </a:p>
            </p:txBody>
          </p:sp>
        </mc:Fallback>
      </mc:AlternateContent>
      <p:sp>
        <p:nvSpPr>
          <p:cNvPr id="73" name="Left Brace 72">
            <a:extLst>
              <a:ext uri="{FF2B5EF4-FFF2-40B4-BE49-F238E27FC236}">
                <a16:creationId xmlns:a16="http://schemas.microsoft.com/office/drawing/2014/main" id="{4E430F7F-1719-2241-A3A8-74C772C3F69F}"/>
              </a:ext>
            </a:extLst>
          </p:cNvPr>
          <p:cNvSpPr/>
          <p:nvPr/>
        </p:nvSpPr>
        <p:spPr>
          <a:xfrm rot="16200000">
            <a:off x="7726205" y="318249"/>
            <a:ext cx="325599" cy="286600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Rectangle 73">
            <a:extLst>
              <a:ext uri="{FF2B5EF4-FFF2-40B4-BE49-F238E27FC236}">
                <a16:creationId xmlns:a16="http://schemas.microsoft.com/office/drawing/2014/main" id="{8EB327C6-D38C-F449-BEA6-608F6AF4D873}"/>
              </a:ext>
            </a:extLst>
          </p:cNvPr>
          <p:cNvSpPr/>
          <p:nvPr/>
        </p:nvSpPr>
        <p:spPr>
          <a:xfrm>
            <a:off x="839999" y="2430332"/>
            <a:ext cx="6335993" cy="279866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t>
            </a:r>
          </a:p>
        </p:txBody>
      </p:sp>
      <p:sp>
        <p:nvSpPr>
          <p:cNvPr id="75" name="TextBox 74">
            <a:extLst>
              <a:ext uri="{FF2B5EF4-FFF2-40B4-BE49-F238E27FC236}">
                <a16:creationId xmlns:a16="http://schemas.microsoft.com/office/drawing/2014/main" id="{08780CF6-3D8F-344F-B9D5-D624A19C1E7E}"/>
              </a:ext>
            </a:extLst>
          </p:cNvPr>
          <p:cNvSpPr txBox="1"/>
          <p:nvPr/>
        </p:nvSpPr>
        <p:spPr>
          <a:xfrm>
            <a:off x="2032382" y="3545622"/>
            <a:ext cx="878767" cy="400110"/>
          </a:xfrm>
          <a:prstGeom prst="rect">
            <a:avLst/>
          </a:prstGeom>
          <a:noFill/>
        </p:spPr>
        <p:txBody>
          <a:bodyPr wrap="none" rtlCol="0">
            <a:spAutoFit/>
          </a:bodyPr>
          <a:lstStyle/>
          <a:p>
            <a:r>
              <a:rPr lang="en-US" sz="2000" dirty="0"/>
              <a:t>p</a:t>
            </a:r>
            <a:r>
              <a:rPr lang="en-US" sz="2000" baseline="-25000" dirty="0"/>
              <a:t>2</a:t>
            </a:r>
            <a:r>
              <a:rPr lang="en-US" sz="2000" dirty="0"/>
              <a:t>&lt; p</a:t>
            </a:r>
            <a:r>
              <a:rPr lang="en-US" sz="2000" baseline="-25000" dirty="0"/>
              <a:t>1</a:t>
            </a:r>
          </a:p>
        </p:txBody>
      </p:sp>
      <p:cxnSp>
        <p:nvCxnSpPr>
          <p:cNvPr id="76" name="Straight Arrow Connector 75">
            <a:extLst>
              <a:ext uri="{FF2B5EF4-FFF2-40B4-BE49-F238E27FC236}">
                <a16:creationId xmlns:a16="http://schemas.microsoft.com/office/drawing/2014/main" id="{FC1C9B1B-FD44-8147-A1E6-49E950AFDC30}"/>
              </a:ext>
            </a:extLst>
          </p:cNvPr>
          <p:cNvCxnSpPr>
            <a:cxnSpLocks/>
          </p:cNvCxnSpPr>
          <p:nvPr/>
        </p:nvCxnSpPr>
        <p:spPr>
          <a:xfrm flipV="1">
            <a:off x="235390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7BC4A8D3-9685-1B46-8CFB-684284865760}"/>
              </a:ext>
            </a:extLst>
          </p:cNvPr>
          <p:cNvCxnSpPr>
            <a:cxnSpLocks/>
          </p:cNvCxnSpPr>
          <p:nvPr/>
        </p:nvCxnSpPr>
        <p:spPr>
          <a:xfrm flipV="1">
            <a:off x="273689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D779433F-0E5C-664A-A855-FA179A453265}"/>
              </a:ext>
            </a:extLst>
          </p:cNvPr>
          <p:cNvCxnSpPr>
            <a:cxnSpLocks/>
          </p:cNvCxnSpPr>
          <p:nvPr/>
        </p:nvCxnSpPr>
        <p:spPr>
          <a:xfrm flipV="1">
            <a:off x="3144000"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F2F9DCE3-9589-3240-AA75-A5C5FCC16DE6}"/>
              </a:ext>
            </a:extLst>
          </p:cNvPr>
          <p:cNvCxnSpPr>
            <a:cxnSpLocks/>
          </p:cNvCxnSpPr>
          <p:nvPr/>
        </p:nvCxnSpPr>
        <p:spPr>
          <a:xfrm flipV="1">
            <a:off x="188697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18B04596-26A7-024E-9B64-1FD5E123AFD5}"/>
              </a:ext>
            </a:extLst>
          </p:cNvPr>
          <p:cNvCxnSpPr>
            <a:cxnSpLocks/>
          </p:cNvCxnSpPr>
          <p:nvPr/>
        </p:nvCxnSpPr>
        <p:spPr>
          <a:xfrm flipV="1">
            <a:off x="1416000"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25C09D04-7A3F-DD46-A16D-F56B89E7CB53}"/>
              </a:ext>
            </a:extLst>
          </p:cNvPr>
          <p:cNvCxnSpPr>
            <a:cxnSpLocks/>
          </p:cNvCxnSpPr>
          <p:nvPr/>
        </p:nvCxnSpPr>
        <p:spPr>
          <a:xfrm>
            <a:off x="6608511" y="356393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154032A9-7394-BC42-81D8-815EFC97C054}"/>
              </a:ext>
            </a:extLst>
          </p:cNvPr>
          <p:cNvCxnSpPr>
            <a:cxnSpLocks/>
          </p:cNvCxnSpPr>
          <p:nvPr/>
        </p:nvCxnSpPr>
        <p:spPr>
          <a:xfrm flipV="1">
            <a:off x="6621070" y="3776455"/>
            <a:ext cx="381071" cy="125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E9DBCEDB-86D4-DE4A-9464-A02228911F89}"/>
              </a:ext>
            </a:extLst>
          </p:cNvPr>
          <p:cNvCxnSpPr>
            <a:cxnSpLocks/>
          </p:cNvCxnSpPr>
          <p:nvPr/>
        </p:nvCxnSpPr>
        <p:spPr>
          <a:xfrm>
            <a:off x="6621070" y="4068371"/>
            <a:ext cx="38107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9151F55B-DE0F-D741-A004-698CC4344A80}"/>
              </a:ext>
            </a:extLst>
          </p:cNvPr>
          <p:cNvCxnSpPr>
            <a:cxnSpLocks/>
          </p:cNvCxnSpPr>
          <p:nvPr/>
        </p:nvCxnSpPr>
        <p:spPr>
          <a:xfrm flipH="1">
            <a:off x="875517" y="4178877"/>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80FEA035-9526-8E43-AE2B-7955B4530BEB}"/>
              </a:ext>
            </a:extLst>
          </p:cNvPr>
          <p:cNvCxnSpPr>
            <a:cxnSpLocks/>
          </p:cNvCxnSpPr>
          <p:nvPr/>
        </p:nvCxnSpPr>
        <p:spPr>
          <a:xfrm flipH="1">
            <a:off x="875517" y="3933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08DDB019-1FDE-2E4C-91BA-48B0F14CD2AF}"/>
              </a:ext>
            </a:extLst>
          </p:cNvPr>
          <p:cNvCxnSpPr>
            <a:cxnSpLocks/>
          </p:cNvCxnSpPr>
          <p:nvPr/>
        </p:nvCxnSpPr>
        <p:spPr>
          <a:xfrm flipH="1">
            <a:off x="875517" y="3596069"/>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CCA2A0C0-9745-6040-BC77-08816F407C1F}"/>
              </a:ext>
            </a:extLst>
          </p:cNvPr>
          <p:cNvCxnSpPr>
            <a:cxnSpLocks/>
          </p:cNvCxnSpPr>
          <p:nvPr/>
        </p:nvCxnSpPr>
        <p:spPr>
          <a:xfrm flipV="1">
            <a:off x="451390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D9948052-B5E8-A340-8FB0-E3BC1ECCF809}"/>
              </a:ext>
            </a:extLst>
          </p:cNvPr>
          <p:cNvCxnSpPr>
            <a:cxnSpLocks/>
          </p:cNvCxnSpPr>
          <p:nvPr/>
        </p:nvCxnSpPr>
        <p:spPr>
          <a:xfrm flipV="1">
            <a:off x="4896898"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DA00BA71-5C7F-AA4A-A228-E9879BD0E6A9}"/>
              </a:ext>
            </a:extLst>
          </p:cNvPr>
          <p:cNvCxnSpPr>
            <a:cxnSpLocks/>
          </p:cNvCxnSpPr>
          <p:nvPr/>
        </p:nvCxnSpPr>
        <p:spPr>
          <a:xfrm flipV="1">
            <a:off x="5304000"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5F360806-E40D-C941-A34F-59E90B4A40DF}"/>
              </a:ext>
            </a:extLst>
          </p:cNvPr>
          <p:cNvCxnSpPr>
            <a:cxnSpLocks/>
          </p:cNvCxnSpPr>
          <p:nvPr/>
        </p:nvCxnSpPr>
        <p:spPr>
          <a:xfrm flipV="1">
            <a:off x="3576000"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3A773C3F-A9F6-9048-9057-E53143705B29}"/>
              </a:ext>
            </a:extLst>
          </p:cNvPr>
          <p:cNvCxnSpPr>
            <a:cxnSpLocks/>
          </p:cNvCxnSpPr>
          <p:nvPr/>
        </p:nvCxnSpPr>
        <p:spPr>
          <a:xfrm flipV="1">
            <a:off x="6225521"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65789AE2-BD1C-AE4B-8FE1-3E3652684E94}"/>
              </a:ext>
            </a:extLst>
          </p:cNvPr>
          <p:cNvCxnSpPr>
            <a:cxnSpLocks/>
          </p:cNvCxnSpPr>
          <p:nvPr/>
        </p:nvCxnSpPr>
        <p:spPr>
          <a:xfrm flipV="1">
            <a:off x="6608511"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090D4BC9-7FA2-3546-8B79-77845AB550D7}"/>
              </a:ext>
            </a:extLst>
          </p:cNvPr>
          <p:cNvCxnSpPr>
            <a:cxnSpLocks/>
          </p:cNvCxnSpPr>
          <p:nvPr/>
        </p:nvCxnSpPr>
        <p:spPr>
          <a:xfrm flipV="1">
            <a:off x="5758591" y="2637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B089279C-11B2-6D48-A8A5-E181F5070370}"/>
              </a:ext>
            </a:extLst>
          </p:cNvPr>
          <p:cNvCxnSpPr>
            <a:cxnSpLocks/>
          </p:cNvCxnSpPr>
          <p:nvPr/>
        </p:nvCxnSpPr>
        <p:spPr>
          <a:xfrm>
            <a:off x="6608511" y="328500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C175F3E4-C0AB-D44F-A2C4-5283090638F7}"/>
              </a:ext>
            </a:extLst>
          </p:cNvPr>
          <p:cNvCxnSpPr>
            <a:cxnSpLocks/>
          </p:cNvCxnSpPr>
          <p:nvPr/>
        </p:nvCxnSpPr>
        <p:spPr>
          <a:xfrm>
            <a:off x="6625793" y="459675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26308A27-120B-8C40-B23E-9DCA7D64EB76}"/>
              </a:ext>
            </a:extLst>
          </p:cNvPr>
          <p:cNvCxnSpPr>
            <a:cxnSpLocks/>
          </p:cNvCxnSpPr>
          <p:nvPr/>
        </p:nvCxnSpPr>
        <p:spPr>
          <a:xfrm>
            <a:off x="6625793" y="431782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2D7B97B1-0BA3-A245-9F29-A829CC386C85}"/>
              </a:ext>
            </a:extLst>
          </p:cNvPr>
          <p:cNvCxnSpPr>
            <a:cxnSpLocks/>
          </p:cNvCxnSpPr>
          <p:nvPr/>
        </p:nvCxnSpPr>
        <p:spPr>
          <a:xfrm>
            <a:off x="248939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997107C8-5A66-1F4D-8920-81DD6D40EFBA}"/>
              </a:ext>
            </a:extLst>
          </p:cNvPr>
          <p:cNvCxnSpPr>
            <a:cxnSpLocks/>
          </p:cNvCxnSpPr>
          <p:nvPr/>
        </p:nvCxnSpPr>
        <p:spPr>
          <a:xfrm>
            <a:off x="287238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A0776344-51AB-3D4A-A6D0-D447FCFC9210}"/>
              </a:ext>
            </a:extLst>
          </p:cNvPr>
          <p:cNvCxnSpPr>
            <a:cxnSpLocks/>
          </p:cNvCxnSpPr>
          <p:nvPr/>
        </p:nvCxnSpPr>
        <p:spPr>
          <a:xfrm>
            <a:off x="3279489"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7AD236CA-C276-324F-855F-21B304F4FDB9}"/>
              </a:ext>
            </a:extLst>
          </p:cNvPr>
          <p:cNvCxnSpPr>
            <a:cxnSpLocks/>
          </p:cNvCxnSpPr>
          <p:nvPr/>
        </p:nvCxnSpPr>
        <p:spPr>
          <a:xfrm>
            <a:off x="202246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ECB7B0F4-8C52-B746-B947-48EA16837D56}"/>
              </a:ext>
            </a:extLst>
          </p:cNvPr>
          <p:cNvCxnSpPr>
            <a:cxnSpLocks/>
          </p:cNvCxnSpPr>
          <p:nvPr/>
        </p:nvCxnSpPr>
        <p:spPr>
          <a:xfrm>
            <a:off x="1551489"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DB5FF19C-7B1B-A54B-9CBF-DB4AB09FBF93}"/>
              </a:ext>
            </a:extLst>
          </p:cNvPr>
          <p:cNvCxnSpPr>
            <a:cxnSpLocks/>
          </p:cNvCxnSpPr>
          <p:nvPr/>
        </p:nvCxnSpPr>
        <p:spPr>
          <a:xfrm>
            <a:off x="464939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0C58777F-10AA-4D49-84EF-D8EA4CCA890E}"/>
              </a:ext>
            </a:extLst>
          </p:cNvPr>
          <p:cNvCxnSpPr>
            <a:cxnSpLocks/>
          </p:cNvCxnSpPr>
          <p:nvPr/>
        </p:nvCxnSpPr>
        <p:spPr>
          <a:xfrm>
            <a:off x="503238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22807744-CD88-1A48-89F3-3B592DEF87E2}"/>
              </a:ext>
            </a:extLst>
          </p:cNvPr>
          <p:cNvCxnSpPr>
            <a:cxnSpLocks/>
          </p:cNvCxnSpPr>
          <p:nvPr/>
        </p:nvCxnSpPr>
        <p:spPr>
          <a:xfrm>
            <a:off x="5439489"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7FAD477D-870F-A24F-8C75-C7A677DEC9A8}"/>
              </a:ext>
            </a:extLst>
          </p:cNvPr>
          <p:cNvCxnSpPr>
            <a:cxnSpLocks/>
          </p:cNvCxnSpPr>
          <p:nvPr/>
        </p:nvCxnSpPr>
        <p:spPr>
          <a:xfrm>
            <a:off x="4182467"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10C274BF-62D5-3747-9C3F-F60E9D7C76C2}"/>
              </a:ext>
            </a:extLst>
          </p:cNvPr>
          <p:cNvCxnSpPr>
            <a:cxnSpLocks/>
          </p:cNvCxnSpPr>
          <p:nvPr/>
        </p:nvCxnSpPr>
        <p:spPr>
          <a:xfrm>
            <a:off x="3711489"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3102DB4D-794C-C343-B43C-0A9A66115629}"/>
              </a:ext>
            </a:extLst>
          </p:cNvPr>
          <p:cNvCxnSpPr>
            <a:cxnSpLocks/>
          </p:cNvCxnSpPr>
          <p:nvPr/>
        </p:nvCxnSpPr>
        <p:spPr>
          <a:xfrm>
            <a:off x="6361010"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9DBA1A53-4DE7-D448-8326-3EBFC3FFFE55}"/>
              </a:ext>
            </a:extLst>
          </p:cNvPr>
          <p:cNvCxnSpPr>
            <a:cxnSpLocks/>
          </p:cNvCxnSpPr>
          <p:nvPr/>
        </p:nvCxnSpPr>
        <p:spPr>
          <a:xfrm>
            <a:off x="5894080" y="4596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26200AE8-9AF0-1140-BDDB-E58846B2762C}"/>
              </a:ext>
            </a:extLst>
          </p:cNvPr>
          <p:cNvCxnSpPr>
            <a:cxnSpLocks/>
          </p:cNvCxnSpPr>
          <p:nvPr/>
        </p:nvCxnSpPr>
        <p:spPr>
          <a:xfrm flipH="1">
            <a:off x="890018" y="4509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2745756F-3FEC-B243-B4EA-92CAF26DC86B}"/>
              </a:ext>
            </a:extLst>
          </p:cNvPr>
          <p:cNvCxnSpPr>
            <a:cxnSpLocks/>
          </p:cNvCxnSpPr>
          <p:nvPr/>
        </p:nvCxnSpPr>
        <p:spPr>
          <a:xfrm flipH="1">
            <a:off x="875516" y="3285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5" name="Down Arrow 114">
            <a:extLst>
              <a:ext uri="{FF2B5EF4-FFF2-40B4-BE49-F238E27FC236}">
                <a16:creationId xmlns:a16="http://schemas.microsoft.com/office/drawing/2014/main" id="{9A9F9A40-8022-9647-88A5-AA37E5A459B6}"/>
              </a:ext>
            </a:extLst>
          </p:cNvPr>
          <p:cNvSpPr/>
          <p:nvPr/>
        </p:nvSpPr>
        <p:spPr>
          <a:xfrm rot="16200000">
            <a:off x="4285078" y="3381045"/>
            <a:ext cx="611914" cy="782819"/>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TextBox 115">
            <a:extLst>
              <a:ext uri="{FF2B5EF4-FFF2-40B4-BE49-F238E27FC236}">
                <a16:creationId xmlns:a16="http://schemas.microsoft.com/office/drawing/2014/main" id="{20DAB624-7CAD-0343-AB14-F35BBBD564BB}"/>
              </a:ext>
            </a:extLst>
          </p:cNvPr>
          <p:cNvSpPr txBox="1"/>
          <p:nvPr/>
        </p:nvSpPr>
        <p:spPr>
          <a:xfrm>
            <a:off x="4211420" y="4068371"/>
            <a:ext cx="2518638" cy="307777"/>
          </a:xfrm>
          <a:prstGeom prst="rect">
            <a:avLst/>
          </a:prstGeom>
          <a:noFill/>
        </p:spPr>
        <p:txBody>
          <a:bodyPr wrap="none" rtlCol="0">
            <a:spAutoFit/>
          </a:bodyPr>
          <a:lstStyle/>
          <a:p>
            <a:r>
              <a:rPr lang="en-US" sz="1400" b="1" dirty="0"/>
              <a:t>Kinetic flow energy: 1/2mu</a:t>
            </a:r>
            <a:r>
              <a:rPr lang="en-US" sz="1400" b="1" baseline="30000" dirty="0"/>
              <a:t>2</a:t>
            </a:r>
          </a:p>
        </p:txBody>
      </p:sp>
      <p:cxnSp>
        <p:nvCxnSpPr>
          <p:cNvPr id="117" name="Straight Connector 116">
            <a:extLst>
              <a:ext uri="{FF2B5EF4-FFF2-40B4-BE49-F238E27FC236}">
                <a16:creationId xmlns:a16="http://schemas.microsoft.com/office/drawing/2014/main" id="{5D4F0632-9FD9-FE47-8E4B-C99E2C2B0C04}"/>
              </a:ext>
            </a:extLst>
          </p:cNvPr>
          <p:cNvCxnSpPr>
            <a:cxnSpLocks/>
            <a:endCxn id="74" idx="2"/>
          </p:cNvCxnSpPr>
          <p:nvPr/>
        </p:nvCxnSpPr>
        <p:spPr>
          <a:xfrm flipH="1">
            <a:off x="4007996" y="2472687"/>
            <a:ext cx="1517" cy="275631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8" name="Rectangle 117">
            <a:extLst>
              <a:ext uri="{FF2B5EF4-FFF2-40B4-BE49-F238E27FC236}">
                <a16:creationId xmlns:a16="http://schemas.microsoft.com/office/drawing/2014/main" id="{BA7692C7-0A14-9646-A4C2-A70F6B341C04}"/>
              </a:ext>
            </a:extLst>
          </p:cNvPr>
          <p:cNvSpPr/>
          <p:nvPr/>
        </p:nvSpPr>
        <p:spPr>
          <a:xfrm>
            <a:off x="3858303" y="3596068"/>
            <a:ext cx="319609" cy="33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 name="Straight Arrow Connector 118">
            <a:extLst>
              <a:ext uri="{FF2B5EF4-FFF2-40B4-BE49-F238E27FC236}">
                <a16:creationId xmlns:a16="http://schemas.microsoft.com/office/drawing/2014/main" id="{89315B10-BE33-3D4A-B39D-8497C77A211D}"/>
              </a:ext>
            </a:extLst>
          </p:cNvPr>
          <p:cNvCxnSpPr>
            <a:cxnSpLocks/>
          </p:cNvCxnSpPr>
          <p:nvPr/>
        </p:nvCxnSpPr>
        <p:spPr>
          <a:xfrm flipH="1">
            <a:off x="4177912" y="3429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ECD7AD23-8223-4D47-9E36-68CD5E4FE905}"/>
              </a:ext>
            </a:extLst>
          </p:cNvPr>
          <p:cNvCxnSpPr>
            <a:cxnSpLocks/>
          </p:cNvCxnSpPr>
          <p:nvPr/>
        </p:nvCxnSpPr>
        <p:spPr>
          <a:xfrm flipH="1">
            <a:off x="4177911" y="3117931"/>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1" name="TextBox 120">
            <a:extLst>
              <a:ext uri="{FF2B5EF4-FFF2-40B4-BE49-F238E27FC236}">
                <a16:creationId xmlns:a16="http://schemas.microsoft.com/office/drawing/2014/main" id="{1E280229-838C-964F-8412-D9D156DA9F1D}"/>
              </a:ext>
            </a:extLst>
          </p:cNvPr>
          <p:cNvSpPr txBox="1"/>
          <p:nvPr/>
        </p:nvSpPr>
        <p:spPr>
          <a:xfrm>
            <a:off x="5567043" y="3260633"/>
            <a:ext cx="878767" cy="400110"/>
          </a:xfrm>
          <a:prstGeom prst="rect">
            <a:avLst/>
          </a:prstGeom>
          <a:noFill/>
        </p:spPr>
        <p:txBody>
          <a:bodyPr wrap="none" rtlCol="0">
            <a:spAutoFit/>
          </a:bodyPr>
          <a:lstStyle/>
          <a:p>
            <a:r>
              <a:rPr lang="en-US" sz="2000" dirty="0"/>
              <a:t>p</a:t>
            </a:r>
            <a:r>
              <a:rPr lang="en-US" sz="2000" baseline="-25000" dirty="0"/>
              <a:t>2</a:t>
            </a:r>
            <a:r>
              <a:rPr lang="en-US" sz="2000" dirty="0"/>
              <a:t>&lt; p</a:t>
            </a:r>
            <a:r>
              <a:rPr lang="en-US" sz="2000" baseline="-25000" dirty="0"/>
              <a:t>1</a:t>
            </a:r>
          </a:p>
        </p:txBody>
      </p:sp>
      <p:cxnSp>
        <p:nvCxnSpPr>
          <p:cNvPr id="122" name="Straight Arrow Connector 121">
            <a:extLst>
              <a:ext uri="{FF2B5EF4-FFF2-40B4-BE49-F238E27FC236}">
                <a16:creationId xmlns:a16="http://schemas.microsoft.com/office/drawing/2014/main" id="{0A119DA5-0BA2-2043-ADF6-3E6994C43764}"/>
              </a:ext>
            </a:extLst>
          </p:cNvPr>
          <p:cNvCxnSpPr>
            <a:cxnSpLocks/>
          </p:cNvCxnSpPr>
          <p:nvPr/>
        </p:nvCxnSpPr>
        <p:spPr>
          <a:xfrm>
            <a:off x="3413066" y="349304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42EB47DB-39AA-B249-97CA-A07021BABADA}"/>
              </a:ext>
            </a:extLst>
          </p:cNvPr>
          <p:cNvCxnSpPr>
            <a:cxnSpLocks/>
          </p:cNvCxnSpPr>
          <p:nvPr/>
        </p:nvCxnSpPr>
        <p:spPr>
          <a:xfrm>
            <a:off x="3413066" y="321411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2F1E2171-DC6C-D94B-8AFA-0A7F80E7CE33}"/>
              </a:ext>
            </a:extLst>
          </p:cNvPr>
          <p:cNvCxnSpPr>
            <a:cxnSpLocks/>
          </p:cNvCxnSpPr>
          <p:nvPr/>
        </p:nvCxnSpPr>
        <p:spPr>
          <a:xfrm>
            <a:off x="3424727" y="437614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D1BB14AB-FDD5-0A48-8DFF-6B3346CE51FF}"/>
              </a:ext>
            </a:extLst>
          </p:cNvPr>
          <p:cNvCxnSpPr>
            <a:cxnSpLocks/>
          </p:cNvCxnSpPr>
          <p:nvPr/>
        </p:nvCxnSpPr>
        <p:spPr>
          <a:xfrm>
            <a:off x="3424727" y="409721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54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726610" y="623470"/>
                <a:ext cx="10008675" cy="900000"/>
              </a:xfrm>
            </p:spPr>
            <p:txBody>
              <a:bodyPr>
                <a:noAutofit/>
              </a:bodyPr>
              <a:lstStyle/>
              <a:p>
                <a:r>
                  <a:rPr lang="en-US" dirty="0"/>
                  <a:t>We divide by volume to get the total energy expressed </a:t>
                </a:r>
                <a:br>
                  <a:rPr lang="en-US" dirty="0"/>
                </a:br>
                <a:r>
                  <a:rPr lang="en-US" dirty="0"/>
                  <a:t>in pressure units [N/m</a:t>
                </a:r>
                <a:r>
                  <a:rPr lang="en-US" baseline="30000" dirty="0"/>
                  <a:t>2</a:t>
                </a:r>
                <a:r>
                  <a:rPr lang="en-US" dirty="0"/>
                  <a:t>]:</a:t>
                </a:r>
                <a:br>
                  <a:rPr lang="en-US" dirty="0"/>
                </a:br>
                <a14:m>
                  <m:oMath xmlns:m="http://schemas.openxmlformats.org/officeDocument/2006/math">
                    <m:sSub>
                      <m:sSubPr>
                        <m:ctrlPr>
                          <a:rPr lang="en-US" sz="2800" b="0" i="1" smtClean="0">
                            <a:latin typeface="Cambria Math" panose="02040503050406030204" pitchFamily="18" charset="0"/>
                          </a:rPr>
                        </m:ctrlPr>
                      </m:sSubPr>
                      <m:e>
                        <m:f>
                          <m:fPr>
                            <m:ctrlPr>
                              <a:rPr lang="en-US" sz="2800" b="0" i="1" smtClean="0">
                                <a:latin typeface="Cambria Math" panose="02040503050406030204" pitchFamily="18" charset="0"/>
                              </a:rPr>
                            </m:ctrlPr>
                          </m:fPr>
                          <m:num>
                            <m:sSub>
                              <m:sSubPr>
                                <m:ctrlPr>
                                  <a:rPr lang="en-US" sz="2800" i="1" smtClean="0">
                                    <a:latin typeface="Cambria Math" panose="02040503050406030204" pitchFamily="18" charset="0"/>
                                  </a:rPr>
                                </m:ctrlPr>
                              </m:sSubPr>
                              <m:e>
                                <m:r>
                                  <a:rPr lang="en-US" sz="2800" i="1">
                                    <a:latin typeface="Cambria Math" panose="02040503050406030204" pitchFamily="18" charset="0"/>
                                  </a:rPr>
                                  <m:t>𝐸</m:t>
                                </m:r>
                              </m:e>
                              <m:sub>
                                <m:r>
                                  <a:rPr lang="en-US" sz="2800" i="1">
                                    <a:latin typeface="Cambria Math" panose="02040503050406030204" pitchFamily="18" charset="0"/>
                                  </a:rPr>
                                  <m:t>𝑡𝑜𝑡</m:t>
                                </m:r>
                              </m:sub>
                            </m:sSub>
                          </m:num>
                          <m:den>
                            <m:r>
                              <a:rPr lang="en-US" sz="2800" b="0" i="1" smtClean="0">
                                <a:latin typeface="Cambria Math" panose="02040503050406030204" pitchFamily="18" charset="0"/>
                              </a:rPr>
                              <m:t>𝑉𝑜𝑙</m:t>
                            </m:r>
                          </m:den>
                        </m:f>
                        <m:r>
                          <a:rPr lang="en-US" sz="2800" i="1">
                            <a:latin typeface="Cambria Math" panose="02040503050406030204" pitchFamily="18" charset="0"/>
                          </a:rPr>
                          <m:t>=</m:t>
                        </m:r>
                        <m:r>
                          <a:rPr lang="en-US" sz="2800" b="0" i="1" smtClean="0">
                            <a:latin typeface="Cambria Math" panose="02040503050406030204" pitchFamily="18" charset="0"/>
                          </a:rPr>
                          <m:t>𝑝</m:t>
                        </m:r>
                      </m:e>
                      <m:sub>
                        <m:r>
                          <a:rPr lang="en-US" sz="2800" b="0" i="1" smtClean="0">
                            <a:latin typeface="Cambria Math" panose="02040503050406030204" pitchFamily="18" charset="0"/>
                          </a:rPr>
                          <m:t>𝑠</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𝑑𝑦𝑛𝑎𝑚𝑖𝑐</m:t>
                        </m:r>
                      </m:sub>
                    </m:sSub>
                    <m:r>
                      <a:rPr lang="en-US" sz="2800" b="0" i="1" smtClean="0">
                        <a:latin typeface="Cambria Math" panose="02040503050406030204" pitchFamily="18" charset="0"/>
                      </a:rPr>
                      <m:t>=</m:t>
                    </m:r>
                  </m:oMath>
                </a14:m>
                <a:r>
                  <a:rPr lang="en-US" sz="2800" dirty="0"/>
                  <a:t> </a:t>
                </a:r>
                <a14:m>
                  <m:oMath xmlns:m="http://schemas.openxmlformats.org/officeDocument/2006/math">
                    <m:sSub>
                      <m:sSubPr>
                        <m:ctrlPr>
                          <a:rPr lang="en-US" sz="2800" b="0" i="1" dirty="0" smtClean="0">
                            <a:latin typeface="Cambria Math" panose="02040503050406030204" pitchFamily="18" charset="0"/>
                          </a:rPr>
                        </m:ctrlPr>
                      </m:sSubPr>
                      <m:e>
                        <m:r>
                          <a:rPr lang="en-US" sz="2800" i="1" dirty="0">
                            <a:latin typeface="Cambria Math" panose="02040503050406030204" pitchFamily="18" charset="0"/>
                          </a:rPr>
                          <m:t>𝑝</m:t>
                        </m:r>
                      </m:e>
                      <m:sub>
                        <m:r>
                          <a:rPr lang="en-US" sz="2800" b="0" i="1" dirty="0" smtClean="0">
                            <a:latin typeface="Cambria Math" panose="02040503050406030204" pitchFamily="18" charset="0"/>
                          </a:rPr>
                          <m:t>1</m:t>
                        </m:r>
                      </m:sub>
                    </m:sSub>
                  </m:oMath>
                </a14:m>
                <a:r>
                  <a:rPr lang="en-US" sz="2800" dirty="0"/>
                  <a:t>+ </a:t>
                </a:r>
                <a14:m>
                  <m:oMath xmlns:m="http://schemas.openxmlformats.org/officeDocument/2006/math">
                    <m:r>
                      <a:rPr lang="en-US" sz="2800" i="1" dirty="0">
                        <a:latin typeface="Cambria Math" panose="02040503050406030204" pitchFamily="18" charset="0"/>
                      </a:rPr>
                      <m:t>½</m:t>
                    </m:r>
                    <m:r>
                      <a:rPr lang="en-US" sz="2800" i="1" dirty="0">
                        <a:latin typeface="Cambria Math" panose="02040503050406030204" pitchFamily="18" charset="0"/>
                      </a:rPr>
                      <m:t>𝜌</m:t>
                    </m:r>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𝑢</m:t>
                        </m:r>
                      </m:e>
                      <m:sub>
                        <m:r>
                          <a:rPr lang="en-US" sz="2800" b="0" i="1" dirty="0" smtClean="0">
                            <a:latin typeface="Cambria Math" panose="02040503050406030204" pitchFamily="18" charset="0"/>
                          </a:rPr>
                          <m:t>1</m:t>
                        </m:r>
                      </m:sub>
                      <m:sup>
                        <m:r>
                          <a:rPr lang="en-US" sz="2800" i="1" dirty="0">
                            <a:latin typeface="Cambria Math" panose="02040503050406030204" pitchFamily="18" charset="0"/>
                          </a:rPr>
                          <m:t>2</m:t>
                        </m:r>
                      </m:sup>
                    </m:sSubSup>
                  </m:oMath>
                </a14:m>
                <a:r>
                  <a:rPr lang="en-US" sz="2800" dirty="0"/>
                  <a:t> = </a:t>
                </a:r>
                <a14:m>
                  <m:oMath xmlns:m="http://schemas.openxmlformats.org/officeDocument/2006/math">
                    <m:r>
                      <a:rPr lang="en-US" sz="2800" i="1" dirty="0" smtClean="0">
                        <a:latin typeface="Cambria Math" panose="02040503050406030204" pitchFamily="18" charset="0"/>
                      </a:rPr>
                      <m:t>𝑝</m:t>
                    </m:r>
                    <m:r>
                      <a:rPr lang="en-US" sz="2800" i="1" baseline="-25000" dirty="0">
                        <a:latin typeface="Cambria Math" panose="02040503050406030204" pitchFamily="18" charset="0"/>
                      </a:rPr>
                      <m:t>2</m:t>
                    </m:r>
                    <m:r>
                      <a:rPr lang="en-US" sz="2800" i="1" baseline="-25000" dirty="0" smtClean="0">
                        <a:latin typeface="Cambria Math" panose="02040503050406030204" pitchFamily="18" charset="0"/>
                      </a:rPr>
                      <m:t> </m:t>
                    </m:r>
                  </m:oMath>
                </a14:m>
                <a:r>
                  <a:rPr lang="en-US" sz="2800" dirty="0"/>
                  <a:t>+ </a:t>
                </a:r>
                <a14:m>
                  <m:oMath xmlns:m="http://schemas.openxmlformats.org/officeDocument/2006/math">
                    <m:r>
                      <a:rPr lang="en-US" sz="2800" b="0" i="1" dirty="0" smtClean="0">
                        <a:latin typeface="Cambria Math" panose="02040503050406030204" pitchFamily="18" charset="0"/>
                      </a:rPr>
                      <m:t>½</m:t>
                    </m:r>
                    <m:r>
                      <a:rPr lang="en-US" sz="2800" b="0" i="1" dirty="0" smtClean="0">
                        <a:latin typeface="Cambria Math" panose="02040503050406030204" pitchFamily="18" charset="0"/>
                      </a:rPr>
                      <m:t>𝜌</m:t>
                    </m:r>
                    <m:sSubSup>
                      <m:sSubSupPr>
                        <m:ctrlPr>
                          <a:rPr lang="en-US" sz="2800" b="0" i="1" dirty="0" smtClean="0">
                            <a:latin typeface="Cambria Math" panose="02040503050406030204" pitchFamily="18" charset="0"/>
                          </a:rPr>
                        </m:ctrlPr>
                      </m:sSubSupPr>
                      <m:e>
                        <m:r>
                          <a:rPr lang="en-US" sz="2800" b="0" i="1" dirty="0" smtClean="0">
                            <a:latin typeface="Cambria Math" panose="02040503050406030204" pitchFamily="18" charset="0"/>
                          </a:rPr>
                          <m:t>𝑢</m:t>
                        </m:r>
                      </m:e>
                      <m:sub>
                        <m:r>
                          <a:rPr lang="en-US" sz="2800" b="0" i="1" dirty="0" smtClean="0">
                            <a:latin typeface="Cambria Math" panose="02040503050406030204" pitchFamily="18" charset="0"/>
                          </a:rPr>
                          <m:t>2</m:t>
                        </m:r>
                      </m:sub>
                      <m:sup>
                        <m:r>
                          <a:rPr lang="en-US" sz="2800" b="0" i="1" dirty="0" smtClean="0">
                            <a:latin typeface="Cambria Math" panose="02040503050406030204" pitchFamily="18" charset="0"/>
                          </a:rPr>
                          <m:t>2</m:t>
                        </m:r>
                      </m:sup>
                    </m:sSubSup>
                  </m:oMath>
                </a14:m>
                <a:endParaRPr lang="en-US" baseline="-250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726610" y="623470"/>
                <a:ext cx="10008675" cy="900000"/>
              </a:xfrm>
              <a:blipFill>
                <a:blip r:embed="rId3"/>
                <a:stretch>
                  <a:fillRect l="-2535" t="-49315" r="-1014" b="-52055"/>
                </a:stretch>
              </a:blipFill>
            </p:spPr>
            <p:txBody>
              <a:bodyPr/>
              <a:lstStyle/>
              <a:p>
                <a:r>
                  <a:rPr lang="en-US">
                    <a:noFill/>
                  </a:rPr>
                  <a:t> </a:t>
                </a:r>
              </a:p>
            </p:txBody>
          </p:sp>
        </mc:Fallback>
      </mc:AlternateContent>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4" tooltip="https://creativecommons.org/licenses/by-nc-sa/3.0/"/>
              </a:rPr>
              <a:t>CC BY-SA-NC</a:t>
            </a:r>
            <a:endParaRPr lang="en-US" sz="900" dirty="0"/>
          </a:p>
          <a:p>
            <a:pPr algn="ctr"/>
            <a:endParaRPr lang="en-US" sz="1600" dirty="0"/>
          </a:p>
        </p:txBody>
      </p:sp>
      <p:sp>
        <p:nvSpPr>
          <p:cNvPr id="20" name="Subtitle 6">
            <a:extLst>
              <a:ext uri="{FF2B5EF4-FFF2-40B4-BE49-F238E27FC236}">
                <a16:creationId xmlns:a16="http://schemas.microsoft.com/office/drawing/2014/main" id="{95E3D1B3-82B7-974E-8159-1291EB9985F9}"/>
              </a:ext>
            </a:extLst>
          </p:cNvPr>
          <p:cNvSpPr txBox="1">
            <a:spLocks/>
          </p:cNvSpPr>
          <p:nvPr/>
        </p:nvSpPr>
        <p:spPr>
          <a:xfrm>
            <a:off x="8278523" y="5957009"/>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Potential energy (1) is converted to kinetic energy (2) in a rollercoaster</a:t>
            </a:r>
            <a:endParaRPr lang="en-US" sz="1200" dirty="0"/>
          </a:p>
          <a:p>
            <a:pPr algn="ctr"/>
            <a:endParaRPr lang="en-US" sz="1600" dirty="0"/>
          </a:p>
        </p:txBody>
      </p:sp>
      <p:pic>
        <p:nvPicPr>
          <p:cNvPr id="4" name="Picture 3" descr="A roller coaster with trees in the background&#10;&#10;Description automatically generated with low confidence">
            <a:extLst>
              <a:ext uri="{FF2B5EF4-FFF2-40B4-BE49-F238E27FC236}">
                <a16:creationId xmlns:a16="http://schemas.microsoft.com/office/drawing/2014/main" id="{13E364D7-4293-DF4D-BA45-AA55DA9C9EF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760000" y="1885939"/>
            <a:ext cx="3027818" cy="4037090"/>
          </a:xfrm>
          <a:prstGeom prst="rect">
            <a:avLst/>
          </a:prstGeom>
        </p:spPr>
      </p:pic>
      <p:sp>
        <p:nvSpPr>
          <p:cNvPr id="14" name="TextBox 13">
            <a:extLst>
              <a:ext uri="{FF2B5EF4-FFF2-40B4-BE49-F238E27FC236}">
                <a16:creationId xmlns:a16="http://schemas.microsoft.com/office/drawing/2014/main" id="{790E91E4-8767-174C-8CC5-95E101814874}"/>
              </a:ext>
            </a:extLst>
          </p:cNvPr>
          <p:cNvSpPr txBox="1"/>
          <p:nvPr/>
        </p:nvSpPr>
        <p:spPr>
          <a:xfrm>
            <a:off x="9713211" y="5386021"/>
            <a:ext cx="2044149" cy="369332"/>
          </a:xfrm>
          <a:prstGeom prst="rect">
            <a:avLst/>
          </a:prstGeom>
          <a:solidFill>
            <a:schemeClr val="bg1"/>
          </a:solidFill>
        </p:spPr>
        <p:txBody>
          <a:bodyPr wrap="none" rtlCol="0">
            <a:spAutoFit/>
          </a:bodyPr>
          <a:lstStyle/>
          <a:p>
            <a:r>
              <a:rPr lang="en-US" dirty="0"/>
              <a:t>(2): </a:t>
            </a:r>
            <a:r>
              <a:rPr lang="en-US" dirty="0" err="1"/>
              <a:t>E</a:t>
            </a:r>
            <a:r>
              <a:rPr lang="en-US" baseline="-25000" dirty="0" err="1"/>
              <a:t>kinetic</a:t>
            </a:r>
            <a:r>
              <a:rPr lang="en-US" dirty="0"/>
              <a:t>=1/2mu</a:t>
            </a:r>
            <a:r>
              <a:rPr lang="en-US" baseline="30000" dirty="0"/>
              <a:t>2</a:t>
            </a:r>
          </a:p>
        </p:txBody>
      </p:sp>
      <p:sp>
        <p:nvSpPr>
          <p:cNvPr id="55" name="TextBox 54">
            <a:extLst>
              <a:ext uri="{FF2B5EF4-FFF2-40B4-BE49-F238E27FC236}">
                <a16:creationId xmlns:a16="http://schemas.microsoft.com/office/drawing/2014/main" id="{9E8D410F-273B-BE4D-93E8-1C1AE551A3D7}"/>
              </a:ext>
            </a:extLst>
          </p:cNvPr>
          <p:cNvSpPr txBox="1"/>
          <p:nvPr/>
        </p:nvSpPr>
        <p:spPr>
          <a:xfrm>
            <a:off x="8946301" y="2061000"/>
            <a:ext cx="2018501" cy="369332"/>
          </a:xfrm>
          <a:prstGeom prst="rect">
            <a:avLst/>
          </a:prstGeom>
          <a:solidFill>
            <a:schemeClr val="bg1"/>
          </a:solidFill>
        </p:spPr>
        <p:txBody>
          <a:bodyPr wrap="none" rtlCol="0">
            <a:spAutoFit/>
          </a:bodyPr>
          <a:lstStyle/>
          <a:p>
            <a:r>
              <a:rPr lang="en-US" dirty="0"/>
              <a:t>(1): </a:t>
            </a:r>
            <a:r>
              <a:rPr lang="en-US" dirty="0" err="1"/>
              <a:t>E</a:t>
            </a:r>
            <a:r>
              <a:rPr lang="en-US" baseline="-25000" dirty="0" err="1"/>
              <a:t>potential</a:t>
            </a:r>
            <a:r>
              <a:rPr lang="en-US" baseline="-25000" dirty="0"/>
              <a:t> </a:t>
            </a:r>
            <a:r>
              <a:rPr lang="en-US" dirty="0"/>
              <a:t>= </a:t>
            </a:r>
            <a:r>
              <a:rPr lang="en-US" dirty="0" err="1"/>
              <a:t>mgh</a:t>
            </a:r>
            <a:endParaRPr lang="en-US" baseline="-25000" dirty="0"/>
          </a:p>
        </p:txBody>
      </p:sp>
      <p:cxnSp>
        <p:nvCxnSpPr>
          <p:cNvPr id="56" name="Straight Arrow Connector 55">
            <a:extLst>
              <a:ext uri="{FF2B5EF4-FFF2-40B4-BE49-F238E27FC236}">
                <a16:creationId xmlns:a16="http://schemas.microsoft.com/office/drawing/2014/main" id="{70C10F90-63A0-A34A-B5C7-084653181F3D}"/>
              </a:ext>
            </a:extLst>
          </p:cNvPr>
          <p:cNvCxnSpPr/>
          <p:nvPr/>
        </p:nvCxnSpPr>
        <p:spPr>
          <a:xfrm>
            <a:off x="8400000" y="2430332"/>
            <a:ext cx="0" cy="27986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B8670607-2425-B74C-AE79-1845D8BB1DE5}"/>
              </a:ext>
            </a:extLst>
          </p:cNvPr>
          <p:cNvSpPr txBox="1"/>
          <p:nvPr/>
        </p:nvSpPr>
        <p:spPr>
          <a:xfrm>
            <a:off x="7896000" y="3789000"/>
            <a:ext cx="312906" cy="369332"/>
          </a:xfrm>
          <a:prstGeom prst="rect">
            <a:avLst/>
          </a:prstGeom>
          <a:noFill/>
        </p:spPr>
        <p:txBody>
          <a:bodyPr wrap="none" rtlCol="0">
            <a:spAutoFit/>
          </a:bodyPr>
          <a:lstStyle/>
          <a:p>
            <a:r>
              <a:rPr lang="en-US" dirty="0"/>
              <a:t>h</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01BD2C3-208F-724F-A679-73F1EBC6949F}"/>
                  </a:ext>
                </a:extLst>
              </p:cNvPr>
              <p:cNvSpPr txBox="1"/>
              <p:nvPr/>
            </p:nvSpPr>
            <p:spPr>
              <a:xfrm>
                <a:off x="4006384" y="2081024"/>
                <a:ext cx="1887696" cy="4908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𝑠</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𝑑𝑦𝑛</m:t>
                          </m:r>
                          <m:r>
                            <a:rPr lang="en-US" sz="2400" i="1">
                              <a:latin typeface="Cambria Math" panose="02040503050406030204" pitchFamily="18" charset="0"/>
                            </a:rPr>
                            <m:t>,1</m:t>
                          </m:r>
                        </m:sub>
                      </m:sSub>
                    </m:oMath>
                  </m:oMathPara>
                </a14:m>
                <a:endParaRPr lang="en-US" dirty="0"/>
              </a:p>
            </p:txBody>
          </p:sp>
        </mc:Choice>
        <mc:Fallback xmlns="">
          <p:sp>
            <p:nvSpPr>
              <p:cNvPr id="6" name="TextBox 5">
                <a:extLst>
                  <a:ext uri="{FF2B5EF4-FFF2-40B4-BE49-F238E27FC236}">
                    <a16:creationId xmlns:a16="http://schemas.microsoft.com/office/drawing/2014/main" id="{D01BD2C3-208F-724F-A679-73F1EBC6949F}"/>
                  </a:ext>
                </a:extLst>
              </p:cNvPr>
              <p:cNvSpPr txBox="1">
                <a:spLocks noRot="1" noChangeAspect="1" noMove="1" noResize="1" noEditPoints="1" noAdjustHandles="1" noChangeArrowheads="1" noChangeShapeType="1" noTextEdit="1"/>
              </p:cNvSpPr>
              <p:nvPr/>
            </p:nvSpPr>
            <p:spPr>
              <a:xfrm>
                <a:off x="4006384" y="2081024"/>
                <a:ext cx="1887696" cy="490840"/>
              </a:xfrm>
              <a:prstGeom prst="rect">
                <a:avLst/>
              </a:prstGeom>
              <a:blipFill>
                <a:blip r:embed="rId7"/>
                <a:stretch>
                  <a:fillRect b="-7500"/>
                </a:stretch>
              </a:blipFill>
            </p:spPr>
            <p:txBody>
              <a:bodyPr/>
              <a:lstStyle/>
              <a:p>
                <a:r>
                  <a:rPr lang="en-US">
                    <a:noFill/>
                  </a:rPr>
                  <a:t> </a:t>
                </a:r>
              </a:p>
            </p:txBody>
          </p:sp>
        </mc:Fallback>
      </mc:AlternateContent>
      <p:sp>
        <p:nvSpPr>
          <p:cNvPr id="7" name="Left Brace 6">
            <a:extLst>
              <a:ext uri="{FF2B5EF4-FFF2-40B4-BE49-F238E27FC236}">
                <a16:creationId xmlns:a16="http://schemas.microsoft.com/office/drawing/2014/main" id="{9AAC102F-D1EF-7E48-BFCB-5DA6E4338127}"/>
              </a:ext>
            </a:extLst>
          </p:cNvPr>
          <p:cNvSpPr/>
          <p:nvPr/>
        </p:nvSpPr>
        <p:spPr>
          <a:xfrm rot="16200000">
            <a:off x="4814586" y="1087187"/>
            <a:ext cx="268119" cy="161989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CDD87AC9-1605-8941-A07F-2F296045D1FE}"/>
                  </a:ext>
                </a:extLst>
              </p:cNvPr>
              <p:cNvSpPr txBox="1"/>
              <p:nvPr/>
            </p:nvSpPr>
            <p:spPr>
              <a:xfrm>
                <a:off x="6140948" y="2146310"/>
                <a:ext cx="1652184" cy="4901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𝐸</m:t>
                          </m:r>
                        </m:e>
                        <m:sub>
                          <m:r>
                            <a:rPr lang="en-US" sz="2400" i="1">
                              <a:latin typeface="Cambria Math" panose="02040503050406030204" pitchFamily="18" charset="0"/>
                            </a:rPr>
                            <m:t>𝑝</m:t>
                          </m:r>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𝐸</m:t>
                          </m:r>
                        </m:e>
                        <m:sub>
                          <m:r>
                            <a:rPr lang="en-US" sz="2400" i="1">
                              <a:latin typeface="Cambria Math" panose="02040503050406030204" pitchFamily="18" charset="0"/>
                            </a:rPr>
                            <m:t>𝑘</m:t>
                          </m:r>
                          <m:r>
                            <a:rPr lang="en-US" sz="2400" i="1">
                              <a:latin typeface="Cambria Math" panose="02040503050406030204" pitchFamily="18" charset="0"/>
                            </a:rPr>
                            <m:t>,2</m:t>
                          </m:r>
                        </m:sub>
                      </m:sSub>
                    </m:oMath>
                  </m:oMathPara>
                </a14:m>
                <a:endParaRPr lang="en-US" dirty="0"/>
              </a:p>
            </p:txBody>
          </p:sp>
        </mc:Choice>
        <mc:Fallback xmlns="">
          <p:sp>
            <p:nvSpPr>
              <p:cNvPr id="71" name="TextBox 70">
                <a:extLst>
                  <a:ext uri="{FF2B5EF4-FFF2-40B4-BE49-F238E27FC236}">
                    <a16:creationId xmlns:a16="http://schemas.microsoft.com/office/drawing/2014/main" id="{CDD87AC9-1605-8941-A07F-2F296045D1FE}"/>
                  </a:ext>
                </a:extLst>
              </p:cNvPr>
              <p:cNvSpPr txBox="1">
                <a:spLocks noRot="1" noChangeAspect="1" noMove="1" noResize="1" noEditPoints="1" noAdjustHandles="1" noChangeArrowheads="1" noChangeShapeType="1" noTextEdit="1"/>
              </p:cNvSpPr>
              <p:nvPr/>
            </p:nvSpPr>
            <p:spPr>
              <a:xfrm>
                <a:off x="6140948" y="2146310"/>
                <a:ext cx="1652184" cy="490199"/>
              </a:xfrm>
              <a:prstGeom prst="rect">
                <a:avLst/>
              </a:prstGeom>
              <a:blipFill>
                <a:blip r:embed="rId8"/>
                <a:stretch>
                  <a:fillRect b="-5000"/>
                </a:stretch>
              </a:blipFill>
            </p:spPr>
            <p:txBody>
              <a:bodyPr/>
              <a:lstStyle/>
              <a:p>
                <a:r>
                  <a:rPr lang="en-US">
                    <a:noFill/>
                  </a:rPr>
                  <a:t> </a:t>
                </a:r>
              </a:p>
            </p:txBody>
          </p:sp>
        </mc:Fallback>
      </mc:AlternateContent>
      <p:sp>
        <p:nvSpPr>
          <p:cNvPr id="73" name="Left Brace 72">
            <a:extLst>
              <a:ext uri="{FF2B5EF4-FFF2-40B4-BE49-F238E27FC236}">
                <a16:creationId xmlns:a16="http://schemas.microsoft.com/office/drawing/2014/main" id="{4E430F7F-1719-2241-A3A8-74C772C3F69F}"/>
              </a:ext>
            </a:extLst>
          </p:cNvPr>
          <p:cNvSpPr/>
          <p:nvPr/>
        </p:nvSpPr>
        <p:spPr>
          <a:xfrm rot="16200000">
            <a:off x="6834341" y="995042"/>
            <a:ext cx="282094" cy="192319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 name="Rectangle 125">
            <a:extLst>
              <a:ext uri="{FF2B5EF4-FFF2-40B4-BE49-F238E27FC236}">
                <a16:creationId xmlns:a16="http://schemas.microsoft.com/office/drawing/2014/main" id="{709150F7-FDB8-EF46-AD4E-B29BF2A9191F}"/>
              </a:ext>
            </a:extLst>
          </p:cNvPr>
          <p:cNvSpPr/>
          <p:nvPr/>
        </p:nvSpPr>
        <p:spPr>
          <a:xfrm>
            <a:off x="890544" y="2799419"/>
            <a:ext cx="6335993" cy="279866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t>
            </a:r>
          </a:p>
        </p:txBody>
      </p:sp>
      <p:sp>
        <p:nvSpPr>
          <p:cNvPr id="127" name="TextBox 126">
            <a:extLst>
              <a:ext uri="{FF2B5EF4-FFF2-40B4-BE49-F238E27FC236}">
                <a16:creationId xmlns:a16="http://schemas.microsoft.com/office/drawing/2014/main" id="{4BEC34E4-A83F-8142-900F-A8907DAC7731}"/>
              </a:ext>
            </a:extLst>
          </p:cNvPr>
          <p:cNvSpPr txBox="1"/>
          <p:nvPr/>
        </p:nvSpPr>
        <p:spPr>
          <a:xfrm>
            <a:off x="2082927" y="3914709"/>
            <a:ext cx="878767" cy="400110"/>
          </a:xfrm>
          <a:prstGeom prst="rect">
            <a:avLst/>
          </a:prstGeom>
          <a:noFill/>
        </p:spPr>
        <p:txBody>
          <a:bodyPr wrap="none" rtlCol="0">
            <a:spAutoFit/>
          </a:bodyPr>
          <a:lstStyle/>
          <a:p>
            <a:r>
              <a:rPr lang="en-US" sz="2000" dirty="0"/>
              <a:t>p</a:t>
            </a:r>
            <a:r>
              <a:rPr lang="en-US" sz="2000" baseline="-25000" dirty="0"/>
              <a:t>2</a:t>
            </a:r>
            <a:r>
              <a:rPr lang="en-US" sz="2000" dirty="0"/>
              <a:t>&lt; p</a:t>
            </a:r>
            <a:r>
              <a:rPr lang="en-US" sz="2000" baseline="-25000" dirty="0"/>
              <a:t>1</a:t>
            </a:r>
          </a:p>
        </p:txBody>
      </p:sp>
      <p:cxnSp>
        <p:nvCxnSpPr>
          <p:cNvPr id="128" name="Straight Arrow Connector 127">
            <a:extLst>
              <a:ext uri="{FF2B5EF4-FFF2-40B4-BE49-F238E27FC236}">
                <a16:creationId xmlns:a16="http://schemas.microsoft.com/office/drawing/2014/main" id="{34BC465C-0494-504C-B25C-43C62B8B0B2C}"/>
              </a:ext>
            </a:extLst>
          </p:cNvPr>
          <p:cNvCxnSpPr>
            <a:cxnSpLocks/>
          </p:cNvCxnSpPr>
          <p:nvPr/>
        </p:nvCxnSpPr>
        <p:spPr>
          <a:xfrm flipV="1">
            <a:off x="2404453"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3F439251-BA5A-3641-A430-5285BF87CA6A}"/>
              </a:ext>
            </a:extLst>
          </p:cNvPr>
          <p:cNvCxnSpPr>
            <a:cxnSpLocks/>
          </p:cNvCxnSpPr>
          <p:nvPr/>
        </p:nvCxnSpPr>
        <p:spPr>
          <a:xfrm flipV="1">
            <a:off x="2787443"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D7193D6B-F5A1-304F-99FB-F157AFC14B1D}"/>
              </a:ext>
            </a:extLst>
          </p:cNvPr>
          <p:cNvCxnSpPr>
            <a:cxnSpLocks/>
          </p:cNvCxnSpPr>
          <p:nvPr/>
        </p:nvCxnSpPr>
        <p:spPr>
          <a:xfrm flipV="1">
            <a:off x="3194545"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21DC4DF3-C197-5042-AD28-FD4A416AE137}"/>
              </a:ext>
            </a:extLst>
          </p:cNvPr>
          <p:cNvCxnSpPr>
            <a:cxnSpLocks/>
          </p:cNvCxnSpPr>
          <p:nvPr/>
        </p:nvCxnSpPr>
        <p:spPr>
          <a:xfrm flipV="1">
            <a:off x="1937523"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EBED82E8-6812-5940-87D9-2DF157CB5366}"/>
              </a:ext>
            </a:extLst>
          </p:cNvPr>
          <p:cNvCxnSpPr>
            <a:cxnSpLocks/>
          </p:cNvCxnSpPr>
          <p:nvPr/>
        </p:nvCxnSpPr>
        <p:spPr>
          <a:xfrm flipV="1">
            <a:off x="1466545"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31712288-4187-B94D-A802-FED7A58D839B}"/>
              </a:ext>
            </a:extLst>
          </p:cNvPr>
          <p:cNvCxnSpPr>
            <a:cxnSpLocks/>
          </p:cNvCxnSpPr>
          <p:nvPr/>
        </p:nvCxnSpPr>
        <p:spPr>
          <a:xfrm>
            <a:off x="6659056" y="3933025"/>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A06B7556-A8A0-D440-8C2E-CF2FCE4B3B2B}"/>
              </a:ext>
            </a:extLst>
          </p:cNvPr>
          <p:cNvCxnSpPr>
            <a:cxnSpLocks/>
          </p:cNvCxnSpPr>
          <p:nvPr/>
        </p:nvCxnSpPr>
        <p:spPr>
          <a:xfrm flipV="1">
            <a:off x="6671615" y="4145542"/>
            <a:ext cx="381071" cy="125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2B85E374-CA1E-5E44-A4C1-58CC70F76056}"/>
              </a:ext>
            </a:extLst>
          </p:cNvPr>
          <p:cNvCxnSpPr>
            <a:cxnSpLocks/>
          </p:cNvCxnSpPr>
          <p:nvPr/>
        </p:nvCxnSpPr>
        <p:spPr>
          <a:xfrm>
            <a:off x="6671615" y="4437458"/>
            <a:ext cx="38107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28915DE2-04F8-6844-9E21-A76BE47FA731}"/>
              </a:ext>
            </a:extLst>
          </p:cNvPr>
          <p:cNvCxnSpPr>
            <a:cxnSpLocks/>
          </p:cNvCxnSpPr>
          <p:nvPr/>
        </p:nvCxnSpPr>
        <p:spPr>
          <a:xfrm flipH="1">
            <a:off x="926062" y="4547964"/>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1E670168-53DE-6848-8BE7-2F75F9B5B6AF}"/>
              </a:ext>
            </a:extLst>
          </p:cNvPr>
          <p:cNvCxnSpPr>
            <a:cxnSpLocks/>
          </p:cNvCxnSpPr>
          <p:nvPr/>
        </p:nvCxnSpPr>
        <p:spPr>
          <a:xfrm flipH="1">
            <a:off x="926062" y="4302087"/>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021DA4AC-600D-3742-A778-20E2549F828A}"/>
              </a:ext>
            </a:extLst>
          </p:cNvPr>
          <p:cNvCxnSpPr>
            <a:cxnSpLocks/>
          </p:cNvCxnSpPr>
          <p:nvPr/>
        </p:nvCxnSpPr>
        <p:spPr>
          <a:xfrm flipH="1">
            <a:off x="926062" y="3965156"/>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CFE66018-E470-EB41-BB5C-C287D9DF9D74}"/>
              </a:ext>
            </a:extLst>
          </p:cNvPr>
          <p:cNvCxnSpPr>
            <a:cxnSpLocks/>
          </p:cNvCxnSpPr>
          <p:nvPr/>
        </p:nvCxnSpPr>
        <p:spPr>
          <a:xfrm flipV="1">
            <a:off x="4564453"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C8C679FA-0790-8343-AB70-0DC331DE4246}"/>
              </a:ext>
            </a:extLst>
          </p:cNvPr>
          <p:cNvCxnSpPr>
            <a:cxnSpLocks/>
          </p:cNvCxnSpPr>
          <p:nvPr/>
        </p:nvCxnSpPr>
        <p:spPr>
          <a:xfrm flipV="1">
            <a:off x="4947443"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A8943713-9709-F242-B344-967290C5C00B}"/>
              </a:ext>
            </a:extLst>
          </p:cNvPr>
          <p:cNvCxnSpPr>
            <a:cxnSpLocks/>
          </p:cNvCxnSpPr>
          <p:nvPr/>
        </p:nvCxnSpPr>
        <p:spPr>
          <a:xfrm flipV="1">
            <a:off x="5354545"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2003A14B-8A13-024B-97A2-DB3563355F70}"/>
              </a:ext>
            </a:extLst>
          </p:cNvPr>
          <p:cNvCxnSpPr>
            <a:cxnSpLocks/>
          </p:cNvCxnSpPr>
          <p:nvPr/>
        </p:nvCxnSpPr>
        <p:spPr>
          <a:xfrm flipV="1">
            <a:off x="3626545"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2F8CA5C6-76E2-4D49-85B2-952EA50BC4B1}"/>
              </a:ext>
            </a:extLst>
          </p:cNvPr>
          <p:cNvCxnSpPr>
            <a:cxnSpLocks/>
          </p:cNvCxnSpPr>
          <p:nvPr/>
        </p:nvCxnSpPr>
        <p:spPr>
          <a:xfrm flipV="1">
            <a:off x="6276066"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61DD51CD-563A-4A49-B6D8-5C5B87852AD8}"/>
              </a:ext>
            </a:extLst>
          </p:cNvPr>
          <p:cNvCxnSpPr>
            <a:cxnSpLocks/>
          </p:cNvCxnSpPr>
          <p:nvPr/>
        </p:nvCxnSpPr>
        <p:spPr>
          <a:xfrm flipV="1">
            <a:off x="6659056"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82012E38-5DAB-D240-AEDC-7F35AD2FE291}"/>
              </a:ext>
            </a:extLst>
          </p:cNvPr>
          <p:cNvCxnSpPr>
            <a:cxnSpLocks/>
          </p:cNvCxnSpPr>
          <p:nvPr/>
        </p:nvCxnSpPr>
        <p:spPr>
          <a:xfrm flipV="1">
            <a:off x="5809136" y="3006087"/>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a:extLst>
              <a:ext uri="{FF2B5EF4-FFF2-40B4-BE49-F238E27FC236}">
                <a16:creationId xmlns:a16="http://schemas.microsoft.com/office/drawing/2014/main" id="{9103F301-88F3-2B41-92CB-1EF98589C5E3}"/>
              </a:ext>
            </a:extLst>
          </p:cNvPr>
          <p:cNvCxnSpPr>
            <a:cxnSpLocks/>
          </p:cNvCxnSpPr>
          <p:nvPr/>
        </p:nvCxnSpPr>
        <p:spPr>
          <a:xfrm>
            <a:off x="6659056" y="3654087"/>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538EFE07-E46C-8546-832B-70ABC4C60B7B}"/>
              </a:ext>
            </a:extLst>
          </p:cNvPr>
          <p:cNvCxnSpPr>
            <a:cxnSpLocks/>
          </p:cNvCxnSpPr>
          <p:nvPr/>
        </p:nvCxnSpPr>
        <p:spPr>
          <a:xfrm>
            <a:off x="6676338" y="4965845"/>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78FE55FC-0047-1545-918B-C0BE854DF20B}"/>
              </a:ext>
            </a:extLst>
          </p:cNvPr>
          <p:cNvCxnSpPr>
            <a:cxnSpLocks/>
          </p:cNvCxnSpPr>
          <p:nvPr/>
        </p:nvCxnSpPr>
        <p:spPr>
          <a:xfrm>
            <a:off x="6676338" y="4686907"/>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37E2F0F7-EF3F-E141-B1DF-10A108BC9999}"/>
              </a:ext>
            </a:extLst>
          </p:cNvPr>
          <p:cNvCxnSpPr>
            <a:cxnSpLocks/>
          </p:cNvCxnSpPr>
          <p:nvPr/>
        </p:nvCxnSpPr>
        <p:spPr>
          <a:xfrm>
            <a:off x="2539942"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id="{AB914010-B8AA-F14B-93A3-C1316D3827C3}"/>
              </a:ext>
            </a:extLst>
          </p:cNvPr>
          <p:cNvCxnSpPr>
            <a:cxnSpLocks/>
          </p:cNvCxnSpPr>
          <p:nvPr/>
        </p:nvCxnSpPr>
        <p:spPr>
          <a:xfrm>
            <a:off x="2922932"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D57BCE6A-C13B-0742-82E9-4A8AACAD6662}"/>
              </a:ext>
            </a:extLst>
          </p:cNvPr>
          <p:cNvCxnSpPr>
            <a:cxnSpLocks/>
          </p:cNvCxnSpPr>
          <p:nvPr/>
        </p:nvCxnSpPr>
        <p:spPr>
          <a:xfrm>
            <a:off x="3330034"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5698595F-8735-9249-AA49-1AAAA19B8DC8}"/>
              </a:ext>
            </a:extLst>
          </p:cNvPr>
          <p:cNvCxnSpPr>
            <a:cxnSpLocks/>
          </p:cNvCxnSpPr>
          <p:nvPr/>
        </p:nvCxnSpPr>
        <p:spPr>
          <a:xfrm>
            <a:off x="2073012"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id="{AAE48C38-4FD9-F648-9B0C-7FADB4FB7703}"/>
              </a:ext>
            </a:extLst>
          </p:cNvPr>
          <p:cNvCxnSpPr>
            <a:cxnSpLocks/>
          </p:cNvCxnSpPr>
          <p:nvPr/>
        </p:nvCxnSpPr>
        <p:spPr>
          <a:xfrm>
            <a:off x="1602034"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0B05871C-F050-6148-9F6C-253D231339E3}"/>
              </a:ext>
            </a:extLst>
          </p:cNvPr>
          <p:cNvCxnSpPr>
            <a:cxnSpLocks/>
          </p:cNvCxnSpPr>
          <p:nvPr/>
        </p:nvCxnSpPr>
        <p:spPr>
          <a:xfrm>
            <a:off x="4699942"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id="{2EF4C669-190E-5C49-98F7-8045F95D5B7E}"/>
              </a:ext>
            </a:extLst>
          </p:cNvPr>
          <p:cNvCxnSpPr>
            <a:cxnSpLocks/>
          </p:cNvCxnSpPr>
          <p:nvPr/>
        </p:nvCxnSpPr>
        <p:spPr>
          <a:xfrm>
            <a:off x="5082932"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56AE58CC-9BE8-844D-ACE3-E378E9393B6C}"/>
              </a:ext>
            </a:extLst>
          </p:cNvPr>
          <p:cNvCxnSpPr>
            <a:cxnSpLocks/>
          </p:cNvCxnSpPr>
          <p:nvPr/>
        </p:nvCxnSpPr>
        <p:spPr>
          <a:xfrm>
            <a:off x="5490034"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BB235747-4721-384C-B91D-6A4C5C9B8B40}"/>
              </a:ext>
            </a:extLst>
          </p:cNvPr>
          <p:cNvCxnSpPr>
            <a:cxnSpLocks/>
          </p:cNvCxnSpPr>
          <p:nvPr/>
        </p:nvCxnSpPr>
        <p:spPr>
          <a:xfrm>
            <a:off x="4233012"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FA0F4680-3FF7-0141-AABD-64E0C523B516}"/>
              </a:ext>
            </a:extLst>
          </p:cNvPr>
          <p:cNvCxnSpPr>
            <a:cxnSpLocks/>
          </p:cNvCxnSpPr>
          <p:nvPr/>
        </p:nvCxnSpPr>
        <p:spPr>
          <a:xfrm>
            <a:off x="3762034"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7318E2F1-796A-0146-B772-EA935830EEEB}"/>
              </a:ext>
            </a:extLst>
          </p:cNvPr>
          <p:cNvCxnSpPr>
            <a:cxnSpLocks/>
          </p:cNvCxnSpPr>
          <p:nvPr/>
        </p:nvCxnSpPr>
        <p:spPr>
          <a:xfrm>
            <a:off x="6411555"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Straight Arrow Connector 159">
            <a:extLst>
              <a:ext uri="{FF2B5EF4-FFF2-40B4-BE49-F238E27FC236}">
                <a16:creationId xmlns:a16="http://schemas.microsoft.com/office/drawing/2014/main" id="{D56A4AFE-22D5-5F41-86CD-D81F7C7C68C4}"/>
              </a:ext>
            </a:extLst>
          </p:cNvPr>
          <p:cNvCxnSpPr>
            <a:cxnSpLocks/>
          </p:cNvCxnSpPr>
          <p:nvPr/>
        </p:nvCxnSpPr>
        <p:spPr>
          <a:xfrm>
            <a:off x="5944625" y="4965845"/>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a:extLst>
              <a:ext uri="{FF2B5EF4-FFF2-40B4-BE49-F238E27FC236}">
                <a16:creationId xmlns:a16="http://schemas.microsoft.com/office/drawing/2014/main" id="{107C2A98-D123-1348-929F-646DABF90188}"/>
              </a:ext>
            </a:extLst>
          </p:cNvPr>
          <p:cNvCxnSpPr>
            <a:cxnSpLocks/>
          </p:cNvCxnSpPr>
          <p:nvPr/>
        </p:nvCxnSpPr>
        <p:spPr>
          <a:xfrm flipH="1">
            <a:off x="940563" y="4878087"/>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7F104909-F534-7A45-8C69-D5415E18E36E}"/>
              </a:ext>
            </a:extLst>
          </p:cNvPr>
          <p:cNvCxnSpPr>
            <a:cxnSpLocks/>
          </p:cNvCxnSpPr>
          <p:nvPr/>
        </p:nvCxnSpPr>
        <p:spPr>
          <a:xfrm flipH="1">
            <a:off x="926061" y="3654087"/>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3" name="Down Arrow 162">
            <a:extLst>
              <a:ext uri="{FF2B5EF4-FFF2-40B4-BE49-F238E27FC236}">
                <a16:creationId xmlns:a16="http://schemas.microsoft.com/office/drawing/2014/main" id="{39DE1AEA-B472-834B-AA41-2C24B2793056}"/>
              </a:ext>
            </a:extLst>
          </p:cNvPr>
          <p:cNvSpPr/>
          <p:nvPr/>
        </p:nvSpPr>
        <p:spPr>
          <a:xfrm rot="16200000">
            <a:off x="4335623" y="3750132"/>
            <a:ext cx="611914" cy="782819"/>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TextBox 163">
            <a:extLst>
              <a:ext uri="{FF2B5EF4-FFF2-40B4-BE49-F238E27FC236}">
                <a16:creationId xmlns:a16="http://schemas.microsoft.com/office/drawing/2014/main" id="{32B3E012-A142-FD47-AC21-59522A65B644}"/>
              </a:ext>
            </a:extLst>
          </p:cNvPr>
          <p:cNvSpPr txBox="1"/>
          <p:nvPr/>
        </p:nvSpPr>
        <p:spPr>
          <a:xfrm>
            <a:off x="4261965" y="4437458"/>
            <a:ext cx="2518638" cy="307777"/>
          </a:xfrm>
          <a:prstGeom prst="rect">
            <a:avLst/>
          </a:prstGeom>
          <a:noFill/>
        </p:spPr>
        <p:txBody>
          <a:bodyPr wrap="none" rtlCol="0">
            <a:spAutoFit/>
          </a:bodyPr>
          <a:lstStyle/>
          <a:p>
            <a:r>
              <a:rPr lang="en-US" sz="1400" b="1" dirty="0"/>
              <a:t>Kinetic flow energy: 1/2mu</a:t>
            </a:r>
            <a:r>
              <a:rPr lang="en-US" sz="1400" b="1" baseline="30000" dirty="0"/>
              <a:t>2</a:t>
            </a:r>
          </a:p>
        </p:txBody>
      </p:sp>
      <p:cxnSp>
        <p:nvCxnSpPr>
          <p:cNvPr id="165" name="Straight Connector 164">
            <a:extLst>
              <a:ext uri="{FF2B5EF4-FFF2-40B4-BE49-F238E27FC236}">
                <a16:creationId xmlns:a16="http://schemas.microsoft.com/office/drawing/2014/main" id="{517E1B4C-3C90-274A-B936-73BB3311737F}"/>
              </a:ext>
            </a:extLst>
          </p:cNvPr>
          <p:cNvCxnSpPr>
            <a:cxnSpLocks/>
            <a:endCxn id="126" idx="2"/>
          </p:cNvCxnSpPr>
          <p:nvPr/>
        </p:nvCxnSpPr>
        <p:spPr>
          <a:xfrm flipH="1">
            <a:off x="4058541" y="2841774"/>
            <a:ext cx="1517" cy="275631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66" name="Rectangle 165">
            <a:extLst>
              <a:ext uri="{FF2B5EF4-FFF2-40B4-BE49-F238E27FC236}">
                <a16:creationId xmlns:a16="http://schemas.microsoft.com/office/drawing/2014/main" id="{73ACA44D-DB2B-4545-9FE7-92176D66699A}"/>
              </a:ext>
            </a:extLst>
          </p:cNvPr>
          <p:cNvSpPr/>
          <p:nvPr/>
        </p:nvSpPr>
        <p:spPr>
          <a:xfrm>
            <a:off x="3908848" y="3965155"/>
            <a:ext cx="319609" cy="33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7" name="Straight Arrow Connector 166">
            <a:extLst>
              <a:ext uri="{FF2B5EF4-FFF2-40B4-BE49-F238E27FC236}">
                <a16:creationId xmlns:a16="http://schemas.microsoft.com/office/drawing/2014/main" id="{FC1F6892-3ED8-3846-89A8-A9465A1CAD38}"/>
              </a:ext>
            </a:extLst>
          </p:cNvPr>
          <p:cNvCxnSpPr>
            <a:cxnSpLocks/>
          </p:cNvCxnSpPr>
          <p:nvPr/>
        </p:nvCxnSpPr>
        <p:spPr>
          <a:xfrm flipH="1">
            <a:off x="4228457" y="3798087"/>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Straight Arrow Connector 167">
            <a:extLst>
              <a:ext uri="{FF2B5EF4-FFF2-40B4-BE49-F238E27FC236}">
                <a16:creationId xmlns:a16="http://schemas.microsoft.com/office/drawing/2014/main" id="{77DA8D7A-D777-A54C-AE64-E4AB5F5BF4E4}"/>
              </a:ext>
            </a:extLst>
          </p:cNvPr>
          <p:cNvCxnSpPr>
            <a:cxnSpLocks/>
          </p:cNvCxnSpPr>
          <p:nvPr/>
        </p:nvCxnSpPr>
        <p:spPr>
          <a:xfrm flipH="1">
            <a:off x="4228456" y="3487018"/>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9" name="TextBox 168">
            <a:extLst>
              <a:ext uri="{FF2B5EF4-FFF2-40B4-BE49-F238E27FC236}">
                <a16:creationId xmlns:a16="http://schemas.microsoft.com/office/drawing/2014/main" id="{3282D367-4BCD-C141-AAAC-0EA4B7D83925}"/>
              </a:ext>
            </a:extLst>
          </p:cNvPr>
          <p:cNvSpPr txBox="1"/>
          <p:nvPr/>
        </p:nvSpPr>
        <p:spPr>
          <a:xfrm>
            <a:off x="5617588" y="3629720"/>
            <a:ext cx="878767" cy="400110"/>
          </a:xfrm>
          <a:prstGeom prst="rect">
            <a:avLst/>
          </a:prstGeom>
          <a:noFill/>
        </p:spPr>
        <p:txBody>
          <a:bodyPr wrap="none" rtlCol="0">
            <a:spAutoFit/>
          </a:bodyPr>
          <a:lstStyle/>
          <a:p>
            <a:r>
              <a:rPr lang="en-US" sz="2000" dirty="0"/>
              <a:t>p</a:t>
            </a:r>
            <a:r>
              <a:rPr lang="en-US" sz="2000" baseline="-25000" dirty="0"/>
              <a:t>2</a:t>
            </a:r>
            <a:r>
              <a:rPr lang="en-US" sz="2000" dirty="0"/>
              <a:t>&lt; p</a:t>
            </a:r>
            <a:r>
              <a:rPr lang="en-US" sz="2000" baseline="-25000" dirty="0"/>
              <a:t>1</a:t>
            </a:r>
          </a:p>
        </p:txBody>
      </p:sp>
      <p:cxnSp>
        <p:nvCxnSpPr>
          <p:cNvPr id="170" name="Straight Arrow Connector 169">
            <a:extLst>
              <a:ext uri="{FF2B5EF4-FFF2-40B4-BE49-F238E27FC236}">
                <a16:creationId xmlns:a16="http://schemas.microsoft.com/office/drawing/2014/main" id="{86CFAE0D-65EC-374F-BADA-EEA2163AA4DC}"/>
              </a:ext>
            </a:extLst>
          </p:cNvPr>
          <p:cNvCxnSpPr>
            <a:cxnSpLocks/>
          </p:cNvCxnSpPr>
          <p:nvPr/>
        </p:nvCxnSpPr>
        <p:spPr>
          <a:xfrm>
            <a:off x="3463611" y="3862135"/>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id="{CA257B9F-EA61-D341-964A-9AC5AB74D143}"/>
              </a:ext>
            </a:extLst>
          </p:cNvPr>
          <p:cNvCxnSpPr>
            <a:cxnSpLocks/>
          </p:cNvCxnSpPr>
          <p:nvPr/>
        </p:nvCxnSpPr>
        <p:spPr>
          <a:xfrm>
            <a:off x="3463611" y="3583197"/>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BEC62BBD-320F-C14A-B1A0-5B5BBCFF0A3F}"/>
              </a:ext>
            </a:extLst>
          </p:cNvPr>
          <p:cNvCxnSpPr>
            <a:cxnSpLocks/>
          </p:cNvCxnSpPr>
          <p:nvPr/>
        </p:nvCxnSpPr>
        <p:spPr>
          <a:xfrm>
            <a:off x="3475272" y="4745235"/>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A4D558BB-7AD6-C74A-9D06-736E1BBEC90E}"/>
              </a:ext>
            </a:extLst>
          </p:cNvPr>
          <p:cNvCxnSpPr>
            <a:cxnSpLocks/>
          </p:cNvCxnSpPr>
          <p:nvPr/>
        </p:nvCxnSpPr>
        <p:spPr>
          <a:xfrm>
            <a:off x="3475272" y="4466297"/>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297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726610" y="623470"/>
                <a:ext cx="10008675" cy="900000"/>
              </a:xfrm>
            </p:spPr>
            <p:txBody>
              <a:bodyPr>
                <a:noAutofit/>
              </a:bodyPr>
              <a:lstStyle/>
              <a:p>
                <a:r>
                  <a:rPr lang="en-US" dirty="0"/>
                  <a:t>We divide by volume to get the total energy expressed </a:t>
                </a:r>
                <a:br>
                  <a:rPr lang="en-US" dirty="0"/>
                </a:br>
                <a:r>
                  <a:rPr lang="en-US" dirty="0"/>
                  <a:t>in pressure units [N/m</a:t>
                </a:r>
                <a:r>
                  <a:rPr lang="en-US" baseline="30000" dirty="0"/>
                  <a:t>2</a:t>
                </a:r>
                <a:r>
                  <a:rPr lang="en-US" dirty="0"/>
                  <a:t>]:</a:t>
                </a:r>
                <a:br>
                  <a:rPr lang="en-US" dirty="0"/>
                </a:br>
                <a14:m>
                  <m:oMath xmlns:m="http://schemas.openxmlformats.org/officeDocument/2006/math">
                    <m:sSub>
                      <m:sSubPr>
                        <m:ctrlPr>
                          <a:rPr lang="en-US" sz="2800" b="0" i="1" smtClean="0">
                            <a:latin typeface="Cambria Math" panose="02040503050406030204" pitchFamily="18" charset="0"/>
                          </a:rPr>
                        </m:ctrlPr>
                      </m:sSubPr>
                      <m:e>
                        <m:f>
                          <m:fPr>
                            <m:ctrlPr>
                              <a:rPr lang="en-US" sz="2800" b="0" i="1" smtClean="0">
                                <a:latin typeface="Cambria Math" panose="02040503050406030204" pitchFamily="18" charset="0"/>
                              </a:rPr>
                            </m:ctrlPr>
                          </m:fPr>
                          <m:num>
                            <m:sSub>
                              <m:sSubPr>
                                <m:ctrlPr>
                                  <a:rPr lang="en-US" sz="2800" i="1" smtClean="0">
                                    <a:latin typeface="Cambria Math" panose="02040503050406030204" pitchFamily="18" charset="0"/>
                                  </a:rPr>
                                </m:ctrlPr>
                              </m:sSubPr>
                              <m:e>
                                <m:r>
                                  <a:rPr lang="en-US" sz="2800" i="1">
                                    <a:latin typeface="Cambria Math" panose="02040503050406030204" pitchFamily="18" charset="0"/>
                                  </a:rPr>
                                  <m:t>𝐸</m:t>
                                </m:r>
                              </m:e>
                              <m:sub>
                                <m:r>
                                  <a:rPr lang="en-US" sz="2800" i="1">
                                    <a:latin typeface="Cambria Math" panose="02040503050406030204" pitchFamily="18" charset="0"/>
                                  </a:rPr>
                                  <m:t>𝑡𝑜𝑡</m:t>
                                </m:r>
                              </m:sub>
                            </m:sSub>
                          </m:num>
                          <m:den>
                            <m:r>
                              <a:rPr lang="en-US" sz="2800" b="0" i="1" smtClean="0">
                                <a:latin typeface="Cambria Math" panose="02040503050406030204" pitchFamily="18" charset="0"/>
                              </a:rPr>
                              <m:t>𝑉𝑜𝑙</m:t>
                            </m:r>
                          </m:den>
                        </m:f>
                        <m:r>
                          <a:rPr lang="en-US" sz="2800" i="1">
                            <a:latin typeface="Cambria Math" panose="02040503050406030204" pitchFamily="18" charset="0"/>
                          </a:rPr>
                          <m:t>=</m:t>
                        </m:r>
                        <m:r>
                          <a:rPr lang="en-US" sz="2800" b="0" i="1" smtClean="0">
                            <a:latin typeface="Cambria Math" panose="02040503050406030204" pitchFamily="18" charset="0"/>
                          </a:rPr>
                          <m:t>𝑝</m:t>
                        </m:r>
                      </m:e>
                      <m:sub>
                        <m:r>
                          <a:rPr lang="en-US" sz="2800" b="0" i="1" smtClean="0">
                            <a:latin typeface="Cambria Math" panose="02040503050406030204" pitchFamily="18" charset="0"/>
                          </a:rPr>
                          <m:t>𝑠</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𝑝</m:t>
                        </m:r>
                      </m:e>
                      <m:sub>
                        <m:r>
                          <a:rPr lang="en-US" sz="2800" b="0" i="1" smtClean="0">
                            <a:latin typeface="Cambria Math" panose="02040503050406030204" pitchFamily="18" charset="0"/>
                          </a:rPr>
                          <m:t>𝑑𝑦𝑛𝑎𝑚𝑖𝑐</m:t>
                        </m:r>
                      </m:sub>
                    </m:sSub>
                    <m:r>
                      <a:rPr lang="en-US" sz="2800" b="0" i="1" smtClean="0">
                        <a:latin typeface="Cambria Math" panose="02040503050406030204" pitchFamily="18" charset="0"/>
                      </a:rPr>
                      <m:t>=</m:t>
                    </m:r>
                  </m:oMath>
                </a14:m>
                <a:r>
                  <a:rPr lang="en-US" sz="2800" dirty="0"/>
                  <a:t> </a:t>
                </a:r>
                <a14:m>
                  <m:oMath xmlns:m="http://schemas.openxmlformats.org/officeDocument/2006/math">
                    <m:sSub>
                      <m:sSubPr>
                        <m:ctrlPr>
                          <a:rPr lang="en-US" sz="2800" b="0" i="1" dirty="0" smtClean="0">
                            <a:latin typeface="Cambria Math" panose="02040503050406030204" pitchFamily="18" charset="0"/>
                          </a:rPr>
                        </m:ctrlPr>
                      </m:sSubPr>
                      <m:e>
                        <m:r>
                          <a:rPr lang="en-US" sz="2800" i="1" dirty="0">
                            <a:latin typeface="Cambria Math" panose="02040503050406030204" pitchFamily="18" charset="0"/>
                          </a:rPr>
                          <m:t>𝑝</m:t>
                        </m:r>
                      </m:e>
                      <m:sub>
                        <m:r>
                          <a:rPr lang="en-US" sz="2800" b="0" i="1" dirty="0" smtClean="0">
                            <a:latin typeface="Cambria Math" panose="02040503050406030204" pitchFamily="18" charset="0"/>
                          </a:rPr>
                          <m:t>1</m:t>
                        </m:r>
                      </m:sub>
                    </m:sSub>
                  </m:oMath>
                </a14:m>
                <a:r>
                  <a:rPr lang="en-US" sz="2800" dirty="0"/>
                  <a:t>+ </a:t>
                </a:r>
                <a14:m>
                  <m:oMath xmlns:m="http://schemas.openxmlformats.org/officeDocument/2006/math">
                    <m:r>
                      <a:rPr lang="en-US" sz="2800" i="1" dirty="0">
                        <a:latin typeface="Cambria Math" panose="02040503050406030204" pitchFamily="18" charset="0"/>
                      </a:rPr>
                      <m:t>½</m:t>
                    </m:r>
                    <m:r>
                      <a:rPr lang="en-US" sz="2800" i="1" dirty="0">
                        <a:latin typeface="Cambria Math" panose="02040503050406030204" pitchFamily="18" charset="0"/>
                      </a:rPr>
                      <m:t>𝜌</m:t>
                    </m:r>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𝑢</m:t>
                        </m:r>
                      </m:e>
                      <m:sub>
                        <m:r>
                          <a:rPr lang="en-US" sz="2800" b="0" i="1" dirty="0" smtClean="0">
                            <a:latin typeface="Cambria Math" panose="02040503050406030204" pitchFamily="18" charset="0"/>
                          </a:rPr>
                          <m:t>1</m:t>
                        </m:r>
                      </m:sub>
                      <m:sup>
                        <m:r>
                          <a:rPr lang="en-US" sz="2800" i="1" dirty="0">
                            <a:latin typeface="Cambria Math" panose="02040503050406030204" pitchFamily="18" charset="0"/>
                          </a:rPr>
                          <m:t>2</m:t>
                        </m:r>
                      </m:sup>
                    </m:sSubSup>
                  </m:oMath>
                </a14:m>
                <a:r>
                  <a:rPr lang="en-US" sz="2800" dirty="0"/>
                  <a:t> = </a:t>
                </a:r>
                <a14:m>
                  <m:oMath xmlns:m="http://schemas.openxmlformats.org/officeDocument/2006/math">
                    <m:r>
                      <a:rPr lang="en-US" sz="2800" i="1" dirty="0" smtClean="0">
                        <a:latin typeface="Cambria Math" panose="02040503050406030204" pitchFamily="18" charset="0"/>
                      </a:rPr>
                      <m:t>𝑝</m:t>
                    </m:r>
                    <m:r>
                      <a:rPr lang="en-US" sz="2800" i="1" baseline="-25000" dirty="0">
                        <a:latin typeface="Cambria Math" panose="02040503050406030204" pitchFamily="18" charset="0"/>
                      </a:rPr>
                      <m:t>2</m:t>
                    </m:r>
                    <m:r>
                      <a:rPr lang="en-US" sz="2800" i="1" baseline="-25000" dirty="0" smtClean="0">
                        <a:latin typeface="Cambria Math" panose="02040503050406030204" pitchFamily="18" charset="0"/>
                      </a:rPr>
                      <m:t> </m:t>
                    </m:r>
                  </m:oMath>
                </a14:m>
                <a:r>
                  <a:rPr lang="en-US" sz="2800" dirty="0"/>
                  <a:t>+ </a:t>
                </a:r>
                <a14:m>
                  <m:oMath xmlns:m="http://schemas.openxmlformats.org/officeDocument/2006/math">
                    <m:r>
                      <a:rPr lang="en-US" sz="2800" b="0" i="1" dirty="0" smtClean="0">
                        <a:latin typeface="Cambria Math" panose="02040503050406030204" pitchFamily="18" charset="0"/>
                      </a:rPr>
                      <m:t>½</m:t>
                    </m:r>
                    <m:r>
                      <a:rPr lang="en-US" sz="2800" b="0" i="1" dirty="0" smtClean="0">
                        <a:latin typeface="Cambria Math" panose="02040503050406030204" pitchFamily="18" charset="0"/>
                      </a:rPr>
                      <m:t>𝜌</m:t>
                    </m:r>
                    <m:sSubSup>
                      <m:sSubSupPr>
                        <m:ctrlPr>
                          <a:rPr lang="en-US" sz="2800" b="0" i="1" dirty="0" smtClean="0">
                            <a:latin typeface="Cambria Math" panose="02040503050406030204" pitchFamily="18" charset="0"/>
                          </a:rPr>
                        </m:ctrlPr>
                      </m:sSubSupPr>
                      <m:e>
                        <m:r>
                          <a:rPr lang="en-US" sz="2800" b="0" i="1" dirty="0" smtClean="0">
                            <a:latin typeface="Cambria Math" panose="02040503050406030204" pitchFamily="18" charset="0"/>
                          </a:rPr>
                          <m:t>𝑢</m:t>
                        </m:r>
                      </m:e>
                      <m:sub>
                        <m:r>
                          <a:rPr lang="en-US" sz="2800" b="0" i="1" dirty="0" smtClean="0">
                            <a:latin typeface="Cambria Math" panose="02040503050406030204" pitchFamily="18" charset="0"/>
                          </a:rPr>
                          <m:t>2</m:t>
                        </m:r>
                      </m:sub>
                      <m:sup>
                        <m:r>
                          <a:rPr lang="en-US" sz="2800" b="0" i="1" dirty="0" smtClean="0">
                            <a:latin typeface="Cambria Math" panose="02040503050406030204" pitchFamily="18" charset="0"/>
                          </a:rPr>
                          <m:t>2</m:t>
                        </m:r>
                      </m:sup>
                    </m:sSubSup>
                  </m:oMath>
                </a14:m>
                <a:endParaRPr lang="en-US" baseline="-25000"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726610" y="623470"/>
                <a:ext cx="10008675" cy="900000"/>
              </a:xfrm>
              <a:blipFill>
                <a:blip r:embed="rId3"/>
                <a:stretch>
                  <a:fillRect l="-2535" t="-49315" r="-1014" b="-52055"/>
                </a:stretch>
              </a:blipFill>
            </p:spPr>
            <p:txBody>
              <a:bodyPr/>
              <a:lstStyle/>
              <a:p>
                <a:r>
                  <a:rPr lang="en-US">
                    <a:noFill/>
                  </a:rPr>
                  <a:t> </a:t>
                </a:r>
              </a:p>
            </p:txBody>
          </p:sp>
        </mc:Fallback>
      </mc:AlternateContent>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4" tooltip="https://creativecommons.org/licenses/by-nc-sa/3.0/"/>
              </a:rPr>
              <a:t>CC BY-SA-NC</a:t>
            </a:r>
            <a:endParaRPr lang="en-US" sz="900" dirty="0"/>
          </a:p>
          <a:p>
            <a:pPr algn="ctr"/>
            <a:endParaRPr lang="en-US" sz="1600" dirty="0"/>
          </a:p>
        </p:txBody>
      </p:sp>
      <p:sp>
        <p:nvSpPr>
          <p:cNvPr id="20" name="Subtitle 6">
            <a:extLst>
              <a:ext uri="{FF2B5EF4-FFF2-40B4-BE49-F238E27FC236}">
                <a16:creationId xmlns:a16="http://schemas.microsoft.com/office/drawing/2014/main" id="{95E3D1B3-82B7-974E-8159-1291EB9985F9}"/>
              </a:ext>
            </a:extLst>
          </p:cNvPr>
          <p:cNvSpPr txBox="1">
            <a:spLocks/>
          </p:cNvSpPr>
          <p:nvPr/>
        </p:nvSpPr>
        <p:spPr>
          <a:xfrm>
            <a:off x="8278523" y="5957009"/>
            <a:ext cx="4006006"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1600" b="1" dirty="0">
                <a:solidFill>
                  <a:srgbClr val="009D7F"/>
                </a:solidFill>
              </a:rPr>
              <a:t>Potential energy (1) is converted to kinetic energy (2) in a rollercoaster</a:t>
            </a:r>
            <a:endParaRPr lang="en-US" sz="1200" dirty="0"/>
          </a:p>
          <a:p>
            <a:pPr algn="ctr"/>
            <a:endParaRPr lang="en-US" sz="1600" dirty="0"/>
          </a:p>
        </p:txBody>
      </p:sp>
      <p:pic>
        <p:nvPicPr>
          <p:cNvPr id="4" name="Picture 3" descr="A roller coaster with trees in the background&#10;&#10;Description automatically generated with low confidence">
            <a:extLst>
              <a:ext uri="{FF2B5EF4-FFF2-40B4-BE49-F238E27FC236}">
                <a16:creationId xmlns:a16="http://schemas.microsoft.com/office/drawing/2014/main" id="{13E364D7-4293-DF4D-BA45-AA55DA9C9EF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760000" y="1885939"/>
            <a:ext cx="3027818" cy="4037090"/>
          </a:xfrm>
          <a:prstGeom prst="rect">
            <a:avLst/>
          </a:prstGeom>
        </p:spPr>
      </p:pic>
      <p:sp>
        <p:nvSpPr>
          <p:cNvPr id="14" name="TextBox 13">
            <a:extLst>
              <a:ext uri="{FF2B5EF4-FFF2-40B4-BE49-F238E27FC236}">
                <a16:creationId xmlns:a16="http://schemas.microsoft.com/office/drawing/2014/main" id="{790E91E4-8767-174C-8CC5-95E101814874}"/>
              </a:ext>
            </a:extLst>
          </p:cNvPr>
          <p:cNvSpPr txBox="1"/>
          <p:nvPr/>
        </p:nvSpPr>
        <p:spPr>
          <a:xfrm>
            <a:off x="9713211" y="5386021"/>
            <a:ext cx="2044149" cy="369332"/>
          </a:xfrm>
          <a:prstGeom prst="rect">
            <a:avLst/>
          </a:prstGeom>
          <a:solidFill>
            <a:schemeClr val="bg1"/>
          </a:solidFill>
        </p:spPr>
        <p:txBody>
          <a:bodyPr wrap="none" rtlCol="0">
            <a:spAutoFit/>
          </a:bodyPr>
          <a:lstStyle/>
          <a:p>
            <a:r>
              <a:rPr lang="en-US" dirty="0"/>
              <a:t>(2): </a:t>
            </a:r>
            <a:r>
              <a:rPr lang="en-US" dirty="0" err="1"/>
              <a:t>E</a:t>
            </a:r>
            <a:r>
              <a:rPr lang="en-US" baseline="-25000" dirty="0" err="1"/>
              <a:t>kinetic</a:t>
            </a:r>
            <a:r>
              <a:rPr lang="en-US" dirty="0"/>
              <a:t>=1/2mu</a:t>
            </a:r>
            <a:r>
              <a:rPr lang="en-US" baseline="30000" dirty="0"/>
              <a:t>2</a:t>
            </a:r>
          </a:p>
        </p:txBody>
      </p:sp>
      <p:sp>
        <p:nvSpPr>
          <p:cNvPr id="3" name="Rectangle 2">
            <a:extLst>
              <a:ext uri="{FF2B5EF4-FFF2-40B4-BE49-F238E27FC236}">
                <a16:creationId xmlns:a16="http://schemas.microsoft.com/office/drawing/2014/main" id="{93E809C2-D72C-7E4C-AA56-C33DA87B8457}"/>
              </a:ext>
            </a:extLst>
          </p:cNvPr>
          <p:cNvSpPr/>
          <p:nvPr/>
        </p:nvSpPr>
        <p:spPr>
          <a:xfrm>
            <a:off x="839999" y="3006332"/>
            <a:ext cx="6335993" cy="279866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t>
            </a:r>
          </a:p>
        </p:txBody>
      </p:sp>
      <p:sp>
        <p:nvSpPr>
          <p:cNvPr id="5" name="TextBox 4">
            <a:extLst>
              <a:ext uri="{FF2B5EF4-FFF2-40B4-BE49-F238E27FC236}">
                <a16:creationId xmlns:a16="http://schemas.microsoft.com/office/drawing/2014/main" id="{93B627A7-8537-D14F-B1B7-E1C58F01F963}"/>
              </a:ext>
            </a:extLst>
          </p:cNvPr>
          <p:cNvSpPr txBox="1"/>
          <p:nvPr/>
        </p:nvSpPr>
        <p:spPr>
          <a:xfrm>
            <a:off x="2404896" y="4041262"/>
            <a:ext cx="518091" cy="523220"/>
          </a:xfrm>
          <a:prstGeom prst="rect">
            <a:avLst/>
          </a:prstGeom>
          <a:noFill/>
        </p:spPr>
        <p:txBody>
          <a:bodyPr wrap="none" rtlCol="0">
            <a:spAutoFit/>
          </a:bodyPr>
          <a:lstStyle/>
          <a:p>
            <a:r>
              <a:rPr lang="en-US" sz="2800" dirty="0"/>
              <a:t>p</a:t>
            </a:r>
            <a:r>
              <a:rPr lang="en-US" sz="2800" baseline="-25000" dirty="0"/>
              <a:t>2</a:t>
            </a:r>
          </a:p>
        </p:txBody>
      </p:sp>
      <p:cxnSp>
        <p:nvCxnSpPr>
          <p:cNvPr id="8" name="Straight Arrow Connector 7">
            <a:extLst>
              <a:ext uri="{FF2B5EF4-FFF2-40B4-BE49-F238E27FC236}">
                <a16:creationId xmlns:a16="http://schemas.microsoft.com/office/drawing/2014/main" id="{A31FB594-8B93-D947-BD35-25A50FBC0B23}"/>
              </a:ext>
            </a:extLst>
          </p:cNvPr>
          <p:cNvCxnSpPr>
            <a:cxnSpLocks/>
          </p:cNvCxnSpPr>
          <p:nvPr/>
        </p:nvCxnSpPr>
        <p:spPr>
          <a:xfrm flipV="1">
            <a:off x="2353908"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A4127D2-CEBA-6C46-B134-796AA6D44F29}"/>
              </a:ext>
            </a:extLst>
          </p:cNvPr>
          <p:cNvCxnSpPr>
            <a:cxnSpLocks/>
          </p:cNvCxnSpPr>
          <p:nvPr/>
        </p:nvCxnSpPr>
        <p:spPr>
          <a:xfrm flipV="1">
            <a:off x="2736898"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C670A36-C087-0147-B019-12677A4A3836}"/>
              </a:ext>
            </a:extLst>
          </p:cNvPr>
          <p:cNvCxnSpPr>
            <a:cxnSpLocks/>
          </p:cNvCxnSpPr>
          <p:nvPr/>
        </p:nvCxnSpPr>
        <p:spPr>
          <a:xfrm flipV="1">
            <a:off x="3144000"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212F1E1-AABA-B14D-8312-EC6DC995C429}"/>
              </a:ext>
            </a:extLst>
          </p:cNvPr>
          <p:cNvCxnSpPr>
            <a:cxnSpLocks/>
          </p:cNvCxnSpPr>
          <p:nvPr/>
        </p:nvCxnSpPr>
        <p:spPr>
          <a:xfrm flipV="1">
            <a:off x="1886978"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2BB97C2-7978-3747-8EE5-85F00F0DF3FF}"/>
              </a:ext>
            </a:extLst>
          </p:cNvPr>
          <p:cNvCxnSpPr>
            <a:cxnSpLocks/>
          </p:cNvCxnSpPr>
          <p:nvPr/>
        </p:nvCxnSpPr>
        <p:spPr>
          <a:xfrm flipV="1">
            <a:off x="1416000"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E8D410F-273B-BE4D-93E8-1C1AE551A3D7}"/>
              </a:ext>
            </a:extLst>
          </p:cNvPr>
          <p:cNvSpPr txBox="1"/>
          <p:nvPr/>
        </p:nvSpPr>
        <p:spPr>
          <a:xfrm>
            <a:off x="8946301" y="2061000"/>
            <a:ext cx="2018501" cy="369332"/>
          </a:xfrm>
          <a:prstGeom prst="rect">
            <a:avLst/>
          </a:prstGeom>
          <a:solidFill>
            <a:schemeClr val="bg1"/>
          </a:solidFill>
        </p:spPr>
        <p:txBody>
          <a:bodyPr wrap="none" rtlCol="0">
            <a:spAutoFit/>
          </a:bodyPr>
          <a:lstStyle/>
          <a:p>
            <a:r>
              <a:rPr lang="en-US" dirty="0"/>
              <a:t>(1): </a:t>
            </a:r>
            <a:r>
              <a:rPr lang="en-US" dirty="0" err="1"/>
              <a:t>E</a:t>
            </a:r>
            <a:r>
              <a:rPr lang="en-US" baseline="-25000" dirty="0" err="1"/>
              <a:t>potential</a:t>
            </a:r>
            <a:r>
              <a:rPr lang="en-US" baseline="-25000" dirty="0"/>
              <a:t> </a:t>
            </a:r>
            <a:r>
              <a:rPr lang="en-US" dirty="0"/>
              <a:t>= </a:t>
            </a:r>
            <a:r>
              <a:rPr lang="en-US" dirty="0" err="1"/>
              <a:t>mgh</a:t>
            </a:r>
            <a:endParaRPr lang="en-US" baseline="-25000" dirty="0"/>
          </a:p>
        </p:txBody>
      </p:sp>
      <p:cxnSp>
        <p:nvCxnSpPr>
          <p:cNvPr id="56" name="Straight Arrow Connector 55">
            <a:extLst>
              <a:ext uri="{FF2B5EF4-FFF2-40B4-BE49-F238E27FC236}">
                <a16:creationId xmlns:a16="http://schemas.microsoft.com/office/drawing/2014/main" id="{70C10F90-63A0-A34A-B5C7-084653181F3D}"/>
              </a:ext>
            </a:extLst>
          </p:cNvPr>
          <p:cNvCxnSpPr/>
          <p:nvPr/>
        </p:nvCxnSpPr>
        <p:spPr>
          <a:xfrm>
            <a:off x="8400000" y="2430332"/>
            <a:ext cx="0" cy="27986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B8670607-2425-B74C-AE79-1845D8BB1DE5}"/>
              </a:ext>
            </a:extLst>
          </p:cNvPr>
          <p:cNvSpPr txBox="1"/>
          <p:nvPr/>
        </p:nvSpPr>
        <p:spPr>
          <a:xfrm>
            <a:off x="7896000" y="3789000"/>
            <a:ext cx="312906" cy="369332"/>
          </a:xfrm>
          <a:prstGeom prst="rect">
            <a:avLst/>
          </a:prstGeom>
          <a:noFill/>
        </p:spPr>
        <p:txBody>
          <a:bodyPr wrap="none" rtlCol="0">
            <a:spAutoFit/>
          </a:bodyPr>
          <a:lstStyle/>
          <a:p>
            <a:r>
              <a:rPr lang="en-US" dirty="0"/>
              <a:t>h</a:t>
            </a:r>
          </a:p>
        </p:txBody>
      </p:sp>
      <p:cxnSp>
        <p:nvCxnSpPr>
          <p:cNvPr id="58" name="Straight Arrow Connector 57">
            <a:extLst>
              <a:ext uri="{FF2B5EF4-FFF2-40B4-BE49-F238E27FC236}">
                <a16:creationId xmlns:a16="http://schemas.microsoft.com/office/drawing/2014/main" id="{5C7AC149-5954-0B4C-A900-B9DB3CE5A54F}"/>
              </a:ext>
            </a:extLst>
          </p:cNvPr>
          <p:cNvCxnSpPr>
            <a:cxnSpLocks/>
          </p:cNvCxnSpPr>
          <p:nvPr/>
        </p:nvCxnSpPr>
        <p:spPr>
          <a:xfrm>
            <a:off x="6608511" y="413993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5467830A-B8C6-354C-A908-7719795CD927}"/>
              </a:ext>
            </a:extLst>
          </p:cNvPr>
          <p:cNvCxnSpPr>
            <a:cxnSpLocks/>
          </p:cNvCxnSpPr>
          <p:nvPr/>
        </p:nvCxnSpPr>
        <p:spPr>
          <a:xfrm flipV="1">
            <a:off x="6621070" y="4352455"/>
            <a:ext cx="381071" cy="125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B4396535-82F3-C843-B483-03C8A2A30772}"/>
              </a:ext>
            </a:extLst>
          </p:cNvPr>
          <p:cNvCxnSpPr>
            <a:cxnSpLocks/>
          </p:cNvCxnSpPr>
          <p:nvPr/>
        </p:nvCxnSpPr>
        <p:spPr>
          <a:xfrm>
            <a:off x="6621070" y="4644371"/>
            <a:ext cx="38107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7938466A-189C-D848-98E6-661D081D5C4B}"/>
              </a:ext>
            </a:extLst>
          </p:cNvPr>
          <p:cNvCxnSpPr>
            <a:cxnSpLocks/>
          </p:cNvCxnSpPr>
          <p:nvPr/>
        </p:nvCxnSpPr>
        <p:spPr>
          <a:xfrm flipH="1">
            <a:off x="875517" y="4754877"/>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668B61B2-3DFC-4545-94F8-3E39ACE0038F}"/>
              </a:ext>
            </a:extLst>
          </p:cNvPr>
          <p:cNvCxnSpPr>
            <a:cxnSpLocks/>
          </p:cNvCxnSpPr>
          <p:nvPr/>
        </p:nvCxnSpPr>
        <p:spPr>
          <a:xfrm flipH="1">
            <a:off x="875517" y="4509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E6FC27B-02B5-A041-A0BE-BC07D73084AD}"/>
              </a:ext>
            </a:extLst>
          </p:cNvPr>
          <p:cNvCxnSpPr>
            <a:cxnSpLocks/>
          </p:cNvCxnSpPr>
          <p:nvPr/>
        </p:nvCxnSpPr>
        <p:spPr>
          <a:xfrm flipH="1">
            <a:off x="875517" y="4172069"/>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FC7D080D-4555-DB43-AB79-C7BAE0BE03CB}"/>
              </a:ext>
            </a:extLst>
          </p:cNvPr>
          <p:cNvCxnSpPr>
            <a:cxnSpLocks/>
          </p:cNvCxnSpPr>
          <p:nvPr/>
        </p:nvCxnSpPr>
        <p:spPr>
          <a:xfrm flipV="1">
            <a:off x="4513908"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10E845C-2FE8-9941-8372-7E478862D623}"/>
              </a:ext>
            </a:extLst>
          </p:cNvPr>
          <p:cNvCxnSpPr>
            <a:cxnSpLocks/>
          </p:cNvCxnSpPr>
          <p:nvPr/>
        </p:nvCxnSpPr>
        <p:spPr>
          <a:xfrm flipV="1">
            <a:off x="4896898"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6015262-E4F7-844A-A167-2153339427C2}"/>
              </a:ext>
            </a:extLst>
          </p:cNvPr>
          <p:cNvCxnSpPr>
            <a:cxnSpLocks/>
          </p:cNvCxnSpPr>
          <p:nvPr/>
        </p:nvCxnSpPr>
        <p:spPr>
          <a:xfrm flipV="1">
            <a:off x="5304000"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E3AC18C-D90C-8047-B7E7-293678108A41}"/>
              </a:ext>
            </a:extLst>
          </p:cNvPr>
          <p:cNvCxnSpPr>
            <a:cxnSpLocks/>
          </p:cNvCxnSpPr>
          <p:nvPr/>
        </p:nvCxnSpPr>
        <p:spPr>
          <a:xfrm flipV="1">
            <a:off x="4046978"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D020792-B570-1542-8A07-622CEB47D914}"/>
              </a:ext>
            </a:extLst>
          </p:cNvPr>
          <p:cNvCxnSpPr>
            <a:cxnSpLocks/>
          </p:cNvCxnSpPr>
          <p:nvPr/>
        </p:nvCxnSpPr>
        <p:spPr>
          <a:xfrm flipV="1">
            <a:off x="3576000"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F0C7E8C-7B23-944D-B093-B89C1366B876}"/>
              </a:ext>
            </a:extLst>
          </p:cNvPr>
          <p:cNvCxnSpPr>
            <a:cxnSpLocks/>
          </p:cNvCxnSpPr>
          <p:nvPr/>
        </p:nvCxnSpPr>
        <p:spPr>
          <a:xfrm flipV="1">
            <a:off x="6225521"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AA93C8E-FFD5-4641-80D8-906C998E4EE4}"/>
              </a:ext>
            </a:extLst>
          </p:cNvPr>
          <p:cNvCxnSpPr>
            <a:cxnSpLocks/>
          </p:cNvCxnSpPr>
          <p:nvPr/>
        </p:nvCxnSpPr>
        <p:spPr>
          <a:xfrm flipV="1">
            <a:off x="6608511"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7F69580-4225-5F41-8C0C-1FBFC8A9E482}"/>
              </a:ext>
            </a:extLst>
          </p:cNvPr>
          <p:cNvCxnSpPr>
            <a:cxnSpLocks/>
          </p:cNvCxnSpPr>
          <p:nvPr/>
        </p:nvCxnSpPr>
        <p:spPr>
          <a:xfrm flipV="1">
            <a:off x="5758591" y="3213000"/>
            <a:ext cx="0" cy="360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FAB2140B-FFEA-EF49-B621-5A9627B475C0}"/>
              </a:ext>
            </a:extLst>
          </p:cNvPr>
          <p:cNvCxnSpPr>
            <a:cxnSpLocks/>
          </p:cNvCxnSpPr>
          <p:nvPr/>
        </p:nvCxnSpPr>
        <p:spPr>
          <a:xfrm>
            <a:off x="6608511" y="386100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EC8B08E-897A-5E4A-B2DE-9B20686A1AFF}"/>
              </a:ext>
            </a:extLst>
          </p:cNvPr>
          <p:cNvCxnSpPr>
            <a:cxnSpLocks/>
          </p:cNvCxnSpPr>
          <p:nvPr/>
        </p:nvCxnSpPr>
        <p:spPr>
          <a:xfrm>
            <a:off x="6625793" y="5172758"/>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AF3914B2-F79F-4645-8972-ABC8BB7BF5C2}"/>
              </a:ext>
            </a:extLst>
          </p:cNvPr>
          <p:cNvCxnSpPr>
            <a:cxnSpLocks/>
          </p:cNvCxnSpPr>
          <p:nvPr/>
        </p:nvCxnSpPr>
        <p:spPr>
          <a:xfrm>
            <a:off x="6625793" y="4893820"/>
            <a:ext cx="3936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112EA159-A1D7-CB4C-81F1-E1D9C38B80DE}"/>
              </a:ext>
            </a:extLst>
          </p:cNvPr>
          <p:cNvCxnSpPr>
            <a:cxnSpLocks/>
          </p:cNvCxnSpPr>
          <p:nvPr/>
        </p:nvCxnSpPr>
        <p:spPr>
          <a:xfrm>
            <a:off x="2489397"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F858A792-1CEC-4845-9973-94261AABA686}"/>
              </a:ext>
            </a:extLst>
          </p:cNvPr>
          <p:cNvCxnSpPr>
            <a:cxnSpLocks/>
          </p:cNvCxnSpPr>
          <p:nvPr/>
        </p:nvCxnSpPr>
        <p:spPr>
          <a:xfrm>
            <a:off x="2872387"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71D7AD91-D3AD-D14D-A90A-4A8D239AAC61}"/>
              </a:ext>
            </a:extLst>
          </p:cNvPr>
          <p:cNvCxnSpPr>
            <a:cxnSpLocks/>
          </p:cNvCxnSpPr>
          <p:nvPr/>
        </p:nvCxnSpPr>
        <p:spPr>
          <a:xfrm>
            <a:off x="3279489"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5EAF7DBC-ED2A-6841-913F-885334FCA678}"/>
              </a:ext>
            </a:extLst>
          </p:cNvPr>
          <p:cNvCxnSpPr>
            <a:cxnSpLocks/>
          </p:cNvCxnSpPr>
          <p:nvPr/>
        </p:nvCxnSpPr>
        <p:spPr>
          <a:xfrm>
            <a:off x="2022467"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0CED0DFE-4A2B-1340-A8A2-51626BFA2FEF}"/>
              </a:ext>
            </a:extLst>
          </p:cNvPr>
          <p:cNvCxnSpPr>
            <a:cxnSpLocks/>
          </p:cNvCxnSpPr>
          <p:nvPr/>
        </p:nvCxnSpPr>
        <p:spPr>
          <a:xfrm>
            <a:off x="1551489"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3E587D9-9ACC-7240-BD99-E0E1A5819D76}"/>
              </a:ext>
            </a:extLst>
          </p:cNvPr>
          <p:cNvCxnSpPr>
            <a:cxnSpLocks/>
          </p:cNvCxnSpPr>
          <p:nvPr/>
        </p:nvCxnSpPr>
        <p:spPr>
          <a:xfrm>
            <a:off x="4649397"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C6F79E3B-0F74-B649-BEC5-1D4C6F04AD66}"/>
              </a:ext>
            </a:extLst>
          </p:cNvPr>
          <p:cNvCxnSpPr>
            <a:cxnSpLocks/>
          </p:cNvCxnSpPr>
          <p:nvPr/>
        </p:nvCxnSpPr>
        <p:spPr>
          <a:xfrm>
            <a:off x="5032387"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439BFF2F-0FE6-1B44-9C40-D7A5645BB9AF}"/>
              </a:ext>
            </a:extLst>
          </p:cNvPr>
          <p:cNvCxnSpPr>
            <a:cxnSpLocks/>
          </p:cNvCxnSpPr>
          <p:nvPr/>
        </p:nvCxnSpPr>
        <p:spPr>
          <a:xfrm>
            <a:off x="5439489"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FC73EAE4-E7D4-8B41-8AFE-86204B129E17}"/>
              </a:ext>
            </a:extLst>
          </p:cNvPr>
          <p:cNvCxnSpPr>
            <a:cxnSpLocks/>
          </p:cNvCxnSpPr>
          <p:nvPr/>
        </p:nvCxnSpPr>
        <p:spPr>
          <a:xfrm>
            <a:off x="4182467"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B71A94F9-872A-8445-83E1-F51B5DC24DC1}"/>
              </a:ext>
            </a:extLst>
          </p:cNvPr>
          <p:cNvCxnSpPr>
            <a:cxnSpLocks/>
          </p:cNvCxnSpPr>
          <p:nvPr/>
        </p:nvCxnSpPr>
        <p:spPr>
          <a:xfrm>
            <a:off x="3711489"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95CBC964-9FFC-8A48-A1E6-070821ED6CCF}"/>
              </a:ext>
            </a:extLst>
          </p:cNvPr>
          <p:cNvCxnSpPr>
            <a:cxnSpLocks/>
          </p:cNvCxnSpPr>
          <p:nvPr/>
        </p:nvCxnSpPr>
        <p:spPr>
          <a:xfrm>
            <a:off x="6361010"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05AE5713-5318-B64C-A244-3076D3EEC7D1}"/>
              </a:ext>
            </a:extLst>
          </p:cNvPr>
          <p:cNvCxnSpPr>
            <a:cxnSpLocks/>
          </p:cNvCxnSpPr>
          <p:nvPr/>
        </p:nvCxnSpPr>
        <p:spPr>
          <a:xfrm>
            <a:off x="5894080" y="5172758"/>
            <a:ext cx="0" cy="4897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E907C438-2645-FA47-91E7-F79FA5995DF7}"/>
              </a:ext>
            </a:extLst>
          </p:cNvPr>
          <p:cNvCxnSpPr>
            <a:cxnSpLocks/>
          </p:cNvCxnSpPr>
          <p:nvPr/>
        </p:nvCxnSpPr>
        <p:spPr>
          <a:xfrm flipH="1">
            <a:off x="890018" y="5085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AD1FCFAF-F564-D64E-9218-78B595BC9B46}"/>
              </a:ext>
            </a:extLst>
          </p:cNvPr>
          <p:cNvCxnSpPr>
            <a:cxnSpLocks/>
          </p:cNvCxnSpPr>
          <p:nvPr/>
        </p:nvCxnSpPr>
        <p:spPr>
          <a:xfrm flipH="1">
            <a:off x="875516" y="3861000"/>
            <a:ext cx="3244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Down Arrow 80">
            <a:extLst>
              <a:ext uri="{FF2B5EF4-FFF2-40B4-BE49-F238E27FC236}">
                <a16:creationId xmlns:a16="http://schemas.microsoft.com/office/drawing/2014/main" id="{19D0B2FA-D4E2-2D4D-9BE9-0E24E42B6C2D}"/>
              </a:ext>
            </a:extLst>
          </p:cNvPr>
          <p:cNvSpPr/>
          <p:nvPr/>
        </p:nvSpPr>
        <p:spPr>
          <a:xfrm rot="16200000">
            <a:off x="3991950" y="3848277"/>
            <a:ext cx="831899" cy="111477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extBox 81">
            <a:extLst>
              <a:ext uri="{FF2B5EF4-FFF2-40B4-BE49-F238E27FC236}">
                <a16:creationId xmlns:a16="http://schemas.microsoft.com/office/drawing/2014/main" id="{A313112D-1290-BB43-A584-3676174108F7}"/>
              </a:ext>
            </a:extLst>
          </p:cNvPr>
          <p:cNvSpPr txBox="1"/>
          <p:nvPr/>
        </p:nvSpPr>
        <p:spPr>
          <a:xfrm>
            <a:off x="3674687" y="4754806"/>
            <a:ext cx="2339102" cy="369332"/>
          </a:xfrm>
          <a:prstGeom prst="rect">
            <a:avLst/>
          </a:prstGeom>
          <a:noFill/>
        </p:spPr>
        <p:txBody>
          <a:bodyPr wrap="none" rtlCol="0">
            <a:spAutoFit/>
          </a:bodyPr>
          <a:lstStyle/>
          <a:p>
            <a:r>
              <a:rPr lang="en-US" dirty="0"/>
              <a:t>Flow energy: 1/2mu</a:t>
            </a:r>
            <a:r>
              <a:rPr lang="en-US" baseline="30000" dirty="0"/>
              <a:t>2</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01BD2C3-208F-724F-A679-73F1EBC6949F}"/>
                  </a:ext>
                </a:extLst>
              </p:cNvPr>
              <p:cNvSpPr txBox="1"/>
              <p:nvPr/>
            </p:nvSpPr>
            <p:spPr>
              <a:xfrm>
                <a:off x="4006384" y="2081024"/>
                <a:ext cx="1887696" cy="4908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𝑠</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𝑑𝑦𝑛</m:t>
                          </m:r>
                          <m:r>
                            <a:rPr lang="en-US" sz="2400" i="1">
                              <a:latin typeface="Cambria Math" panose="02040503050406030204" pitchFamily="18" charset="0"/>
                            </a:rPr>
                            <m:t>,1</m:t>
                          </m:r>
                        </m:sub>
                      </m:sSub>
                    </m:oMath>
                  </m:oMathPara>
                </a14:m>
                <a:endParaRPr lang="en-US" dirty="0"/>
              </a:p>
            </p:txBody>
          </p:sp>
        </mc:Choice>
        <mc:Fallback xmlns="">
          <p:sp>
            <p:nvSpPr>
              <p:cNvPr id="6" name="TextBox 5">
                <a:extLst>
                  <a:ext uri="{FF2B5EF4-FFF2-40B4-BE49-F238E27FC236}">
                    <a16:creationId xmlns:a16="http://schemas.microsoft.com/office/drawing/2014/main" id="{D01BD2C3-208F-724F-A679-73F1EBC6949F}"/>
                  </a:ext>
                </a:extLst>
              </p:cNvPr>
              <p:cNvSpPr txBox="1">
                <a:spLocks noRot="1" noChangeAspect="1" noMove="1" noResize="1" noEditPoints="1" noAdjustHandles="1" noChangeArrowheads="1" noChangeShapeType="1" noTextEdit="1"/>
              </p:cNvSpPr>
              <p:nvPr/>
            </p:nvSpPr>
            <p:spPr>
              <a:xfrm>
                <a:off x="4006384" y="2081024"/>
                <a:ext cx="1887696" cy="490840"/>
              </a:xfrm>
              <a:prstGeom prst="rect">
                <a:avLst/>
              </a:prstGeom>
              <a:blipFill>
                <a:blip r:embed="rId7"/>
                <a:stretch>
                  <a:fillRect b="-7500"/>
                </a:stretch>
              </a:blipFill>
            </p:spPr>
            <p:txBody>
              <a:bodyPr/>
              <a:lstStyle/>
              <a:p>
                <a:r>
                  <a:rPr lang="en-US">
                    <a:noFill/>
                  </a:rPr>
                  <a:t> </a:t>
                </a:r>
              </a:p>
            </p:txBody>
          </p:sp>
        </mc:Fallback>
      </mc:AlternateContent>
      <p:sp>
        <p:nvSpPr>
          <p:cNvPr id="7" name="Left Brace 6">
            <a:extLst>
              <a:ext uri="{FF2B5EF4-FFF2-40B4-BE49-F238E27FC236}">
                <a16:creationId xmlns:a16="http://schemas.microsoft.com/office/drawing/2014/main" id="{9AAC102F-D1EF-7E48-BFCB-5DA6E4338127}"/>
              </a:ext>
            </a:extLst>
          </p:cNvPr>
          <p:cNvSpPr/>
          <p:nvPr/>
        </p:nvSpPr>
        <p:spPr>
          <a:xfrm rot="16200000">
            <a:off x="4814586" y="1087187"/>
            <a:ext cx="268119" cy="161989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CDD87AC9-1605-8941-A07F-2F296045D1FE}"/>
                  </a:ext>
                </a:extLst>
              </p:cNvPr>
              <p:cNvSpPr txBox="1"/>
              <p:nvPr/>
            </p:nvSpPr>
            <p:spPr>
              <a:xfrm>
                <a:off x="6140948" y="2146310"/>
                <a:ext cx="1652184" cy="4901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𝐸</m:t>
                          </m:r>
                        </m:e>
                        <m:sub>
                          <m:r>
                            <a:rPr lang="en-US" sz="2400" i="1">
                              <a:latin typeface="Cambria Math" panose="02040503050406030204" pitchFamily="18" charset="0"/>
                            </a:rPr>
                            <m:t>𝑝</m:t>
                          </m:r>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𝐸</m:t>
                          </m:r>
                        </m:e>
                        <m:sub>
                          <m:r>
                            <a:rPr lang="en-US" sz="2400" i="1">
                              <a:latin typeface="Cambria Math" panose="02040503050406030204" pitchFamily="18" charset="0"/>
                            </a:rPr>
                            <m:t>𝑘</m:t>
                          </m:r>
                          <m:r>
                            <a:rPr lang="en-US" sz="2400" i="1">
                              <a:latin typeface="Cambria Math" panose="02040503050406030204" pitchFamily="18" charset="0"/>
                            </a:rPr>
                            <m:t>,2</m:t>
                          </m:r>
                        </m:sub>
                      </m:sSub>
                    </m:oMath>
                  </m:oMathPara>
                </a14:m>
                <a:endParaRPr lang="en-US" dirty="0"/>
              </a:p>
            </p:txBody>
          </p:sp>
        </mc:Choice>
        <mc:Fallback xmlns="">
          <p:sp>
            <p:nvSpPr>
              <p:cNvPr id="71" name="TextBox 70">
                <a:extLst>
                  <a:ext uri="{FF2B5EF4-FFF2-40B4-BE49-F238E27FC236}">
                    <a16:creationId xmlns:a16="http://schemas.microsoft.com/office/drawing/2014/main" id="{CDD87AC9-1605-8941-A07F-2F296045D1FE}"/>
                  </a:ext>
                </a:extLst>
              </p:cNvPr>
              <p:cNvSpPr txBox="1">
                <a:spLocks noRot="1" noChangeAspect="1" noMove="1" noResize="1" noEditPoints="1" noAdjustHandles="1" noChangeArrowheads="1" noChangeShapeType="1" noTextEdit="1"/>
              </p:cNvSpPr>
              <p:nvPr/>
            </p:nvSpPr>
            <p:spPr>
              <a:xfrm>
                <a:off x="6140948" y="2146310"/>
                <a:ext cx="1652184" cy="490199"/>
              </a:xfrm>
              <a:prstGeom prst="rect">
                <a:avLst/>
              </a:prstGeom>
              <a:blipFill>
                <a:blip r:embed="rId8"/>
                <a:stretch>
                  <a:fillRect b="-5000"/>
                </a:stretch>
              </a:blipFill>
            </p:spPr>
            <p:txBody>
              <a:bodyPr/>
              <a:lstStyle/>
              <a:p>
                <a:r>
                  <a:rPr lang="en-US">
                    <a:noFill/>
                  </a:rPr>
                  <a:t> </a:t>
                </a:r>
              </a:p>
            </p:txBody>
          </p:sp>
        </mc:Fallback>
      </mc:AlternateContent>
      <p:sp>
        <p:nvSpPr>
          <p:cNvPr id="73" name="Left Brace 72">
            <a:extLst>
              <a:ext uri="{FF2B5EF4-FFF2-40B4-BE49-F238E27FC236}">
                <a16:creationId xmlns:a16="http://schemas.microsoft.com/office/drawing/2014/main" id="{4E430F7F-1719-2241-A3A8-74C772C3F69F}"/>
              </a:ext>
            </a:extLst>
          </p:cNvPr>
          <p:cNvSpPr/>
          <p:nvPr/>
        </p:nvSpPr>
        <p:spPr>
          <a:xfrm rot="16200000">
            <a:off x="6834341" y="995042"/>
            <a:ext cx="282094" cy="192319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TextBox 73">
            <a:extLst>
              <a:ext uri="{FF2B5EF4-FFF2-40B4-BE49-F238E27FC236}">
                <a16:creationId xmlns:a16="http://schemas.microsoft.com/office/drawing/2014/main" id="{0602E1C5-38F5-F843-9850-FCC775D45B1E}"/>
              </a:ext>
            </a:extLst>
          </p:cNvPr>
          <p:cNvSpPr txBox="1"/>
          <p:nvPr/>
        </p:nvSpPr>
        <p:spPr>
          <a:xfrm>
            <a:off x="679617" y="2873451"/>
            <a:ext cx="7720383" cy="1077218"/>
          </a:xfrm>
          <a:prstGeom prst="rect">
            <a:avLst/>
          </a:prstGeom>
          <a:solidFill>
            <a:schemeClr val="bg1"/>
          </a:solidFill>
          <a:ln w="38100">
            <a:solidFill>
              <a:schemeClr val="tx1"/>
            </a:solidFill>
          </a:ln>
        </p:spPr>
        <p:txBody>
          <a:bodyPr wrap="none" rtlCol="0">
            <a:spAutoFit/>
          </a:bodyPr>
          <a:lstStyle/>
          <a:p>
            <a:r>
              <a:rPr lang="en-US" sz="3200" dirty="0"/>
              <a:t>In words: When the velocity goes up, </a:t>
            </a:r>
          </a:p>
          <a:p>
            <a:r>
              <a:rPr lang="en-US" sz="3200" dirty="0"/>
              <a:t>the pressure goes down (and vice-versa).</a:t>
            </a:r>
          </a:p>
        </p:txBody>
      </p:sp>
    </p:spTree>
    <p:extLst>
      <p:ext uri="{BB962C8B-B14F-4D97-AF65-F5344CB8AC3E}">
        <p14:creationId xmlns:p14="http://schemas.microsoft.com/office/powerpoint/2010/main" val="275816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00" y="837000"/>
            <a:ext cx="10008675" cy="900000"/>
          </a:xfrm>
        </p:spPr>
        <p:txBody>
          <a:bodyPr>
            <a:normAutofit fontScale="90000"/>
          </a:bodyPr>
          <a:lstStyle/>
          <a:p>
            <a:r>
              <a:rPr lang="nb-NO" sz="4000" u="sng" dirty="0"/>
              <a:t>EFM 2.7: </a:t>
            </a:r>
            <a:r>
              <a:rPr lang="nb-NO" sz="4000" u="sng" dirty="0" err="1"/>
              <a:t>Vapor</a:t>
            </a:r>
            <a:r>
              <a:rPr lang="nb-NO" sz="4000" u="sng" dirty="0"/>
              <a:t> </a:t>
            </a:r>
            <a:r>
              <a:rPr lang="nb-NO" sz="4000" u="sng" dirty="0" err="1"/>
              <a:t>pressure</a:t>
            </a:r>
            <a:r>
              <a:rPr lang="nb-NO" sz="4000" u="sng" dirty="0"/>
              <a:t> </a:t>
            </a:r>
            <a:r>
              <a:rPr lang="nb-NO" sz="4000" dirty="0"/>
              <a:t>is </a:t>
            </a:r>
            <a:r>
              <a:rPr lang="nb-NO" sz="4000" dirty="0" err="1"/>
              <a:t>the</a:t>
            </a:r>
            <a:r>
              <a:rPr lang="nb-NO" sz="4000" dirty="0"/>
              <a:t> </a:t>
            </a:r>
            <a:r>
              <a:rPr lang="nb-NO" sz="4000" dirty="0" err="1"/>
              <a:t>pressure</a:t>
            </a:r>
            <a:r>
              <a:rPr lang="nb-NO" sz="4000" dirty="0"/>
              <a:t> at </a:t>
            </a:r>
            <a:r>
              <a:rPr lang="nb-NO" sz="4000" dirty="0" err="1"/>
              <a:t>which</a:t>
            </a:r>
            <a:r>
              <a:rPr lang="nb-NO" sz="4000" dirty="0"/>
              <a:t> </a:t>
            </a:r>
            <a:br>
              <a:rPr lang="nb-NO" sz="4000" dirty="0"/>
            </a:br>
            <a:r>
              <a:rPr lang="nb-NO" sz="4000" dirty="0" err="1"/>
              <a:t>the</a:t>
            </a:r>
            <a:r>
              <a:rPr lang="nb-NO" sz="4000" dirty="0"/>
              <a:t> </a:t>
            </a:r>
            <a:r>
              <a:rPr lang="nb-NO" sz="4000" dirty="0" err="1"/>
              <a:t>liquid</a:t>
            </a:r>
            <a:r>
              <a:rPr lang="nb-NO" sz="4000" dirty="0"/>
              <a:t> and </a:t>
            </a:r>
            <a:r>
              <a:rPr lang="nb-NO" sz="4000" dirty="0" err="1"/>
              <a:t>vapor</a:t>
            </a:r>
            <a:r>
              <a:rPr lang="nb-NO" sz="4000" dirty="0"/>
              <a:t> </a:t>
            </a:r>
            <a:r>
              <a:rPr lang="nb-NO" sz="4000" dirty="0" err="1"/>
              <a:t>phase</a:t>
            </a:r>
            <a:r>
              <a:rPr lang="nb-NO" sz="4000" dirty="0"/>
              <a:t> </a:t>
            </a:r>
            <a:r>
              <a:rPr lang="nb-NO" sz="4000" dirty="0" err="1"/>
              <a:t>are</a:t>
            </a:r>
            <a:r>
              <a:rPr lang="nb-NO" sz="4000" dirty="0"/>
              <a:t> in </a:t>
            </a:r>
            <a:r>
              <a:rPr lang="nb-NO" sz="4000" dirty="0" err="1"/>
              <a:t>thermal</a:t>
            </a:r>
            <a:r>
              <a:rPr lang="nb-NO" sz="4000" dirty="0"/>
              <a:t> </a:t>
            </a:r>
            <a:r>
              <a:rPr lang="nb-NO" sz="4000" dirty="0" err="1"/>
              <a:t>equilibrium</a:t>
            </a:r>
            <a:endParaRPr lang="en-US" sz="4000" dirty="0"/>
          </a:p>
        </p:txBody>
      </p:sp>
      <p:sp>
        <p:nvSpPr>
          <p:cNvPr id="17" name="Subtitle 6">
            <a:extLst>
              <a:ext uri="{FF2B5EF4-FFF2-40B4-BE49-F238E27FC236}">
                <a16:creationId xmlns:a16="http://schemas.microsoft.com/office/drawing/2014/main" id="{7FCDE171-6B0C-874E-A534-5579E67A13DA}"/>
              </a:ext>
            </a:extLst>
          </p:cNvPr>
          <p:cNvSpPr txBox="1">
            <a:spLocks/>
          </p:cNvSpPr>
          <p:nvPr/>
        </p:nvSpPr>
        <p:spPr>
          <a:xfrm>
            <a:off x="-333314" y="6626790"/>
            <a:ext cx="4391855"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sz="900" dirty="0">
                <a:solidFill>
                  <a:srgbClr val="009D7F"/>
                </a:solidFill>
              </a:rPr>
              <a:t>All images from Creative Commons. Licensed under </a:t>
            </a:r>
            <a:r>
              <a:rPr lang="en-US" sz="900" dirty="0">
                <a:hlinkClick r:id="rId3" tooltip="https://creativecommons.org/licenses/by-nc-sa/3.0/"/>
              </a:rPr>
              <a:t>CC BY-SA-NC</a:t>
            </a:r>
            <a:endParaRPr lang="en-US" sz="900" dirty="0"/>
          </a:p>
          <a:p>
            <a:pPr algn="ctr"/>
            <a:endParaRPr lang="en-US" sz="1600" dirty="0"/>
          </a:p>
        </p:txBody>
      </p:sp>
      <p:sp>
        <p:nvSpPr>
          <p:cNvPr id="14" name="Subtitle 6">
            <a:extLst>
              <a:ext uri="{FF2B5EF4-FFF2-40B4-BE49-F238E27FC236}">
                <a16:creationId xmlns:a16="http://schemas.microsoft.com/office/drawing/2014/main" id="{7D90CF23-11DD-2143-AB3A-2980EC850867}"/>
              </a:ext>
            </a:extLst>
          </p:cNvPr>
          <p:cNvSpPr txBox="1">
            <a:spLocks/>
          </p:cNvSpPr>
          <p:nvPr/>
        </p:nvSpPr>
        <p:spPr>
          <a:xfrm>
            <a:off x="691100" y="5604850"/>
            <a:ext cx="62689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b="1" dirty="0">
                <a:solidFill>
                  <a:srgbClr val="009D7F"/>
                </a:solidFill>
              </a:rPr>
              <a:t>Cavitation: Boiling at low pressure</a:t>
            </a:r>
          </a:p>
          <a:p>
            <a:pPr algn="ctr"/>
            <a:r>
              <a:rPr lang="en-US" sz="1600" b="1" dirty="0">
                <a:solidFill>
                  <a:srgbClr val="009D7F"/>
                </a:solidFill>
              </a:rPr>
              <a:t>Pressure &lt; vapor pressure</a:t>
            </a:r>
          </a:p>
          <a:p>
            <a:pPr algn="ctr"/>
            <a:endParaRPr lang="en-US" sz="1600" dirty="0"/>
          </a:p>
        </p:txBody>
      </p:sp>
      <p:sp>
        <p:nvSpPr>
          <p:cNvPr id="19" name="Subtitle 6">
            <a:extLst>
              <a:ext uri="{FF2B5EF4-FFF2-40B4-BE49-F238E27FC236}">
                <a16:creationId xmlns:a16="http://schemas.microsoft.com/office/drawing/2014/main" id="{014A39E2-954A-5D46-BF8C-90A534F5E297}"/>
              </a:ext>
            </a:extLst>
          </p:cNvPr>
          <p:cNvSpPr txBox="1">
            <a:spLocks/>
          </p:cNvSpPr>
          <p:nvPr/>
        </p:nvSpPr>
        <p:spPr>
          <a:xfrm>
            <a:off x="8472000" y="6094814"/>
            <a:ext cx="3312000" cy="462419"/>
          </a:xfrm>
          <a:prstGeom prst="rect">
            <a:avLst/>
          </a:prstGeom>
        </p:spPr>
        <p:txBody>
          <a:bodyPr lIns="0" tIns="0" rIns="0" bIns="0">
            <a:noAutofit/>
          </a:bodyPr>
          <a:lstStyle>
            <a:lvl1pPr marL="0" indent="0" algn="l" defTabSz="914400" rtl="0" eaLnBrk="1" latinLnBrk="0" hangingPunct="1">
              <a:spcBef>
                <a:spcPct val="20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b="1" dirty="0">
                <a:solidFill>
                  <a:srgbClr val="009D7F"/>
                </a:solidFill>
              </a:rPr>
              <a:t>Phase diagram for water</a:t>
            </a:r>
          </a:p>
          <a:p>
            <a:pPr algn="ctr"/>
            <a:r>
              <a:rPr lang="en-US" sz="1600" b="1" dirty="0">
                <a:solidFill>
                  <a:srgbClr val="009D7F"/>
                </a:solidFill>
              </a:rPr>
              <a:t>What’s the phase for a given T, p?</a:t>
            </a:r>
            <a:endParaRPr lang="en-US" sz="1600" dirty="0"/>
          </a:p>
          <a:p>
            <a:pPr algn="ctr"/>
            <a:endParaRPr lang="en-US" sz="1600" dirty="0"/>
          </a:p>
        </p:txBody>
      </p:sp>
      <p:sp>
        <p:nvSpPr>
          <p:cNvPr id="3" name="TextBox 2">
            <a:extLst>
              <a:ext uri="{FF2B5EF4-FFF2-40B4-BE49-F238E27FC236}">
                <a16:creationId xmlns:a16="http://schemas.microsoft.com/office/drawing/2014/main" id="{2654D12A-9A2C-C040-ABE2-43ECA3CBFACF}"/>
              </a:ext>
            </a:extLst>
          </p:cNvPr>
          <p:cNvSpPr txBox="1"/>
          <p:nvPr/>
        </p:nvSpPr>
        <p:spPr>
          <a:xfrm>
            <a:off x="4464828" y="6502387"/>
            <a:ext cx="2755050" cy="338554"/>
          </a:xfrm>
          <a:prstGeom prst="rect">
            <a:avLst/>
          </a:prstGeom>
          <a:noFill/>
        </p:spPr>
        <p:txBody>
          <a:bodyPr wrap="none" rtlCol="0">
            <a:spAutoFit/>
          </a:bodyPr>
          <a:lstStyle/>
          <a:p>
            <a:r>
              <a:rPr lang="en-US" sz="1600" dirty="0"/>
              <a:t>Vapor pressure = </a:t>
            </a:r>
            <a:r>
              <a:rPr lang="en-US" sz="1600" dirty="0" err="1"/>
              <a:t>damptrykk</a:t>
            </a:r>
            <a:endParaRPr lang="en-US" sz="1600" dirty="0"/>
          </a:p>
        </p:txBody>
      </p:sp>
      <p:pic>
        <p:nvPicPr>
          <p:cNvPr id="9" name="Picture 8" descr="Diagram&#10;&#10;Description automatically generated">
            <a:extLst>
              <a:ext uri="{FF2B5EF4-FFF2-40B4-BE49-F238E27FC236}">
                <a16:creationId xmlns:a16="http://schemas.microsoft.com/office/drawing/2014/main" id="{CF758E13-A0A9-2545-A43C-30C975F2201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799413" y="1841529"/>
            <a:ext cx="5422843" cy="4434303"/>
          </a:xfrm>
          <a:prstGeom prst="rect">
            <a:avLst/>
          </a:prstGeom>
        </p:spPr>
      </p:pic>
      <p:pic>
        <p:nvPicPr>
          <p:cNvPr id="10" name="Picture 9" descr="A picture containing indoor&#10;&#10;Description automatically generated">
            <a:extLst>
              <a:ext uri="{FF2B5EF4-FFF2-40B4-BE49-F238E27FC236}">
                <a16:creationId xmlns:a16="http://schemas.microsoft.com/office/drawing/2014/main" id="{6875444F-4590-D84D-B347-F0DC13C85725}"/>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487444" y="3056207"/>
            <a:ext cx="3311969" cy="2529976"/>
          </a:xfrm>
          <a:prstGeom prst="rect">
            <a:avLst/>
          </a:prstGeom>
        </p:spPr>
      </p:pic>
      <p:pic>
        <p:nvPicPr>
          <p:cNvPr id="12" name="Picture 11" descr="A picture containing indoor, metalware&#10;&#10;Description automatically generated">
            <a:extLst>
              <a:ext uri="{FF2B5EF4-FFF2-40B4-BE49-F238E27FC236}">
                <a16:creationId xmlns:a16="http://schemas.microsoft.com/office/drawing/2014/main" id="{A4143EAD-1C0C-6048-8BC6-B1A34DE4CA9A}"/>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91100" y="2004487"/>
            <a:ext cx="3200000" cy="1800000"/>
          </a:xfrm>
          <a:prstGeom prst="rect">
            <a:avLst/>
          </a:prstGeom>
        </p:spPr>
      </p:pic>
    </p:spTree>
    <p:extLst>
      <p:ext uri="{BB962C8B-B14F-4D97-AF65-F5344CB8AC3E}">
        <p14:creationId xmlns:p14="http://schemas.microsoft.com/office/powerpoint/2010/main" val="139083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MBU 16:9">
  <a:themeElements>
    <a:clrScheme name="NMBU">
      <a:dk1>
        <a:sysClr val="windowText" lastClr="000000"/>
      </a:dk1>
      <a:lt1>
        <a:sysClr val="window" lastClr="FFFFFF"/>
      </a:lt1>
      <a:dk2>
        <a:srgbClr val="000000"/>
      </a:dk2>
      <a:lt2>
        <a:srgbClr val="FFFFFF"/>
      </a:lt2>
      <a:accent1>
        <a:srgbClr val="009D7F"/>
      </a:accent1>
      <a:accent2>
        <a:srgbClr val="FEC843"/>
      </a:accent2>
      <a:accent3>
        <a:srgbClr val="556680"/>
      </a:accent3>
      <a:accent4>
        <a:srgbClr val="00A1CD"/>
      </a:accent4>
      <a:accent5>
        <a:srgbClr val="000000"/>
      </a:accent5>
      <a:accent6>
        <a:srgbClr val="C8ACB7"/>
      </a:accent6>
      <a:hlink>
        <a:srgbClr val="009D7F"/>
      </a:hlink>
      <a:folHlink>
        <a:srgbClr val="77645A"/>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3094</Words>
  <Application>Microsoft Macintosh PowerPoint</Application>
  <PresentationFormat>Widescreen</PresentationFormat>
  <Paragraphs>343</Paragraphs>
  <Slides>27</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Cambria Math</vt:lpstr>
      <vt:lpstr>NMBU 16:9</vt:lpstr>
      <vt:lpstr>31-1-22: 2nd lecture in fluid mechanics</vt:lpstr>
      <vt:lpstr>Manifestations of surface tension (EFM 2.6) Surface tension controls wetting phenomena </vt:lpstr>
      <vt:lpstr>Surface tension makes a liquid surface behave like a stretched membrane</vt:lpstr>
      <vt:lpstr>Surface tension makes a liquid surface behave like a stretched membrane</vt:lpstr>
      <vt:lpstr>Surface tension is a force along a fluid surface</vt:lpstr>
      <vt:lpstr>Individual Exercise (5 min): Will it float?  Paper clips on water</vt:lpstr>
      <vt:lpstr>Discuss with partner (2 min): Will it float?  Paper clips on water</vt:lpstr>
      <vt:lpstr>Poll A: Will the small clip float?</vt:lpstr>
      <vt:lpstr>Poll B: Will the large clip float?</vt:lpstr>
      <vt:lpstr>Calculation: Force balance on a paper clip  floating on water</vt:lpstr>
      <vt:lpstr>In-class experiment (2 min): Pair with partner.  Grab a large or a small clip</vt:lpstr>
      <vt:lpstr>In-class discussion:  Did your experiment confirm your hypothesis?</vt:lpstr>
      <vt:lpstr>Pressure is a force per unit area (EFM 2.7,3.1-3.2) Pressure [=] N/m2</vt:lpstr>
      <vt:lpstr>Four main types of static pressures:  Capillary, hydrostatic, gauge, and absolute pressure  (EFM 2.7, 3.1-3.2)</vt:lpstr>
      <vt:lpstr>Static pressures: Hydrostatic pressure is the pressure  due to the weight of a column of fluid (EFM 3.1-3.2)</vt:lpstr>
      <vt:lpstr>Static pressures: Hydrostatic pressure is the pressure  due to the weight of a column of fluid (EFM 3.1-3.2)</vt:lpstr>
      <vt:lpstr>Excercise: Individual (2 min) + pair wise (1 min): What is  the hydrostatic pressure 10 meters below sea level in bars? </vt:lpstr>
      <vt:lpstr>Static pressures: Gauge pressure is the pressure relative to the ambient  atmospheric pressure</vt:lpstr>
      <vt:lpstr>Fluid flow leads to a pressure reduction which can induce boiling. This, in turn, leads to cavitation and water hammers</vt:lpstr>
      <vt:lpstr>Energy balance is conserved in dynamic systems: E_tot=E_potential+E_kinetic=constant (ΔEtot = Etot,1 –Etot,2 = 0)</vt:lpstr>
      <vt:lpstr>Energy can also be stored as pressure:  〖E_(tot,1)=E〗_(potential,1)=pressure ⋅ volume = p1⋅V1 (E_kinetic=0)</vt:lpstr>
      <vt:lpstr>Energy can also be stored as pressure:  〖E_(tot,1)=E〗_(potential,1)=pressure ⋅ volume = p1⋅V1 (E_kinetic=0)</vt:lpstr>
      <vt:lpstr>Potential energy is converted to kinetic energy upon  pressure release: 〖E_(tot,2)=E〗_(potential,2)+E_(kinetic,2)= p2⋅V2 + ½ρV_2 u_2^2</vt:lpstr>
      <vt:lpstr>The energy equation yields:  〖E_tot=E〗_p+E_k= p_1⋅V_1  + ½ρV_1 u_1^2 = p2⋅V2 + ½ρV_2 u_2^2</vt:lpstr>
      <vt:lpstr>We divide by volume to get the total energy expressed  in pressure units [N/m2]: 〖E_tot/Vol=p〗_s+p_dynamic= p_1+ ½ρu_1^2 = p2 + ½ρu_2^2</vt:lpstr>
      <vt:lpstr>We divide by volume to get the total energy expressed  in pressure units [N/m2]: 〖E_tot/Vol=p〗_s+p_dynamic= p_1+ ½ρu_1^2 = p2 + ½ρu_2^2</vt:lpstr>
      <vt:lpstr>EFM 2.7: Vapor pressure is the pressure at which  the liquid and vapor phase are in thermal equilibrium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cp:lastPrinted>2022-01-20T10:57:12Z</cp:lastPrinted>
  <dcterms:created xsi:type="dcterms:W3CDTF">2017-01-04T09:15:10Z</dcterms:created>
  <dcterms:modified xsi:type="dcterms:W3CDTF">2022-01-20T10:59:53Z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484126-3486-41a9-802e-7f1e2277276c_Enabled">
    <vt:lpwstr>True</vt:lpwstr>
  </property>
  <property fmtid="{D5CDD505-2E9C-101B-9397-08002B2CF9AE}" pid="3" name="MSIP_Label_d0484126-3486-41a9-802e-7f1e2277276c_SiteId">
    <vt:lpwstr>eec01f8e-737f-43e3-9ed5-f8a59913bd82</vt:lpwstr>
  </property>
  <property fmtid="{D5CDD505-2E9C-101B-9397-08002B2CF9AE}" pid="4" name="MSIP_Label_d0484126-3486-41a9-802e-7f1e2277276c_Owner">
    <vt:lpwstr>vegard.nilsen@nmbu.no</vt:lpwstr>
  </property>
  <property fmtid="{D5CDD505-2E9C-101B-9397-08002B2CF9AE}" pid="5" name="MSIP_Label_d0484126-3486-41a9-802e-7f1e2277276c_SetDate">
    <vt:lpwstr>2019-09-12T08:41:24.9383346Z</vt:lpwstr>
  </property>
  <property fmtid="{D5CDD505-2E9C-101B-9397-08002B2CF9AE}" pid="6" name="MSIP_Label_d0484126-3486-41a9-802e-7f1e2277276c_Name">
    <vt:lpwstr>Internal</vt:lpwstr>
  </property>
  <property fmtid="{D5CDD505-2E9C-101B-9397-08002B2CF9AE}" pid="7" name="MSIP_Label_d0484126-3486-41a9-802e-7f1e2277276c_Application">
    <vt:lpwstr>Microsoft Azure Information Protection</vt:lpwstr>
  </property>
  <property fmtid="{D5CDD505-2E9C-101B-9397-08002B2CF9AE}" pid="8" name="MSIP_Label_d0484126-3486-41a9-802e-7f1e2277276c_ActionId">
    <vt:lpwstr>15b77e89-d623-4600-9a11-deb1dff5ea80</vt:lpwstr>
  </property>
  <property fmtid="{D5CDD505-2E9C-101B-9397-08002B2CF9AE}" pid="9" name="MSIP_Label_d0484126-3486-41a9-802e-7f1e2277276c_Extended_MSFT_Method">
    <vt:lpwstr>Manual</vt:lpwstr>
  </property>
  <property fmtid="{D5CDD505-2E9C-101B-9397-08002B2CF9AE}" pid="10" name="Sensitivity">
    <vt:lpwstr>Internal</vt:lpwstr>
  </property>
</Properties>
</file>