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65"/>
  </p:notesMasterIdLst>
  <p:sldIdLst>
    <p:sldId id="262" r:id="rId2"/>
    <p:sldId id="559" r:id="rId3"/>
    <p:sldId id="561" r:id="rId4"/>
    <p:sldId id="562" r:id="rId5"/>
    <p:sldId id="560" r:id="rId6"/>
    <p:sldId id="563" r:id="rId7"/>
    <p:sldId id="564" r:id="rId8"/>
    <p:sldId id="565" r:id="rId9"/>
    <p:sldId id="567" r:id="rId10"/>
    <p:sldId id="568" r:id="rId11"/>
    <p:sldId id="569" r:id="rId12"/>
    <p:sldId id="570" r:id="rId13"/>
    <p:sldId id="571" r:id="rId14"/>
    <p:sldId id="507" r:id="rId15"/>
    <p:sldId id="466" r:id="rId16"/>
    <p:sldId id="362" r:id="rId17"/>
    <p:sldId id="412" r:id="rId18"/>
    <p:sldId id="442" r:id="rId19"/>
    <p:sldId id="530" r:id="rId20"/>
    <p:sldId id="572" r:id="rId21"/>
    <p:sldId id="444" r:id="rId22"/>
    <p:sldId id="468" r:id="rId23"/>
    <p:sldId id="582" r:id="rId24"/>
    <p:sldId id="583" r:id="rId25"/>
    <p:sldId id="580" r:id="rId26"/>
    <p:sldId id="469" r:id="rId27"/>
    <p:sldId id="581" r:id="rId28"/>
    <p:sldId id="539" r:id="rId29"/>
    <p:sldId id="440" r:id="rId30"/>
    <p:sldId id="445" r:id="rId31"/>
    <p:sldId id="584" r:id="rId32"/>
    <p:sldId id="538" r:id="rId33"/>
    <p:sldId id="576" r:id="rId34"/>
    <p:sldId id="537" r:id="rId35"/>
    <p:sldId id="577" r:id="rId36"/>
    <p:sldId id="470" r:id="rId37"/>
    <p:sldId id="547" r:id="rId38"/>
    <p:sldId id="558" r:id="rId39"/>
    <p:sldId id="548" r:id="rId40"/>
    <p:sldId id="549" r:id="rId41"/>
    <p:sldId id="450" r:id="rId42"/>
    <p:sldId id="556" r:id="rId43"/>
    <p:sldId id="573" r:id="rId44"/>
    <p:sldId id="585" r:id="rId45"/>
    <p:sldId id="550" r:id="rId46"/>
    <p:sldId id="551" r:id="rId47"/>
    <p:sldId id="586" r:id="rId48"/>
    <p:sldId id="552" r:id="rId49"/>
    <p:sldId id="574" r:id="rId50"/>
    <p:sldId id="575" r:id="rId51"/>
    <p:sldId id="553" r:id="rId52"/>
    <p:sldId id="578" r:id="rId53"/>
    <p:sldId id="486" r:id="rId54"/>
    <p:sldId id="555" r:id="rId55"/>
    <p:sldId id="554" r:id="rId56"/>
    <p:sldId id="544" r:id="rId57"/>
    <p:sldId id="512" r:id="rId58"/>
    <p:sldId id="451" r:id="rId59"/>
    <p:sldId id="434" r:id="rId60"/>
    <p:sldId id="467" r:id="rId61"/>
    <p:sldId id="532" r:id="rId62"/>
    <p:sldId id="533" r:id="rId63"/>
    <p:sldId id="270" r:id="rId64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0094D9-D1F3-4D48-93EB-B8EE1C108E68}" v="955" dt="2022-04-04T11:16:45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89" autoAdjust="0"/>
    <p:restoredTop sz="94660"/>
  </p:normalViewPr>
  <p:slideViewPr>
    <p:cSldViewPr>
      <p:cViewPr varScale="1">
        <p:scale>
          <a:sx n="86" d="100"/>
          <a:sy n="86" d="100"/>
        </p:scale>
        <p:origin x="216" y="10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04.04.2022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hyperlink" Target="https://creativecommons.org/licenses/by-sa/3.0/" TargetMode="External"/><Relationship Id="rId12" Type="http://schemas.openxmlformats.org/officeDocument/2006/relationships/hyperlink" Target="https://creativecommons.org/licenses/by-nd/3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aviation.stackexchange.com/questions/24752/is-a-golf-ball-surface-a-good-idea-for-wings-or-fuselage/24759" TargetMode="External"/><Relationship Id="rId11" Type="http://schemas.openxmlformats.org/officeDocument/2006/relationships/hyperlink" Target="http://straynotions.tumblr.com/post/31562562450/daily-notions-12-09-14" TargetMode="External"/><Relationship Id="rId5" Type="http://schemas.openxmlformats.org/officeDocument/2006/relationships/image" Target="../media/image9.gif"/><Relationship Id="rId10" Type="http://schemas.openxmlformats.org/officeDocument/2006/relationships/image" Target="../media/image11.jpg"/><Relationship Id="rId4" Type="http://schemas.openxmlformats.org/officeDocument/2006/relationships/image" Target="../media/image8.png"/><Relationship Id="rId9" Type="http://schemas.openxmlformats.org/officeDocument/2006/relationships/hyperlink" Target="https://pl.wikipedia.org/wiki/Tour_de_Franc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www.goodfreephotos.com/other-photos/large-soap-bubbles.jpg.php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www.goodfreephotos.com/other-photos/large-soap-bubbles.jpg.php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www.goodfreephotos.com/other-photos/large-soap-bubbles.jpg.php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gif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://aviation.stackexchange.com/questions/24752/is-a-golf-ball-surface-a-good-idea-for-wings-or-fuselage/24759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gif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://aviation.stackexchange.com/questions/24752/is-a-golf-ball-surface-a-good-idea-for-wings-or-fuselage/2475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hyperlink" Target="http://aviation.stackexchange.com/questions/24752/is-a-golf-ball-surface-a-good-idea-for-wings-or-fuselage/2475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10.pn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370.png"/><Relationship Id="rId3" Type="http://schemas.openxmlformats.org/officeDocument/2006/relationships/image" Target="../media/image15.jpeg"/><Relationship Id="rId7" Type="http://schemas.openxmlformats.org/officeDocument/2006/relationships/image" Target="../media/image310.png"/><Relationship Id="rId12" Type="http://schemas.openxmlformats.org/officeDocument/2006/relationships/image" Target="../media/image3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11" Type="http://schemas.openxmlformats.org/officeDocument/2006/relationships/image" Target="../media/image340.png"/><Relationship Id="rId5" Type="http://schemas.openxmlformats.org/officeDocument/2006/relationships/image" Target="../media/image341.png"/><Relationship Id="rId10" Type="http://schemas.openxmlformats.org/officeDocument/2006/relationships/image" Target="../media/image330.png"/><Relationship Id="rId4" Type="http://schemas.openxmlformats.org/officeDocument/2006/relationships/image" Target="../media/image331.pn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69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4.jpeg"/><Relationship Id="rId7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hyperlink" Target="http://aviation.stackexchange.com/questions/24752/is-a-golf-ball-surface-a-good-idea-for-wings-or-fuselage/24759" TargetMode="External"/><Relationship Id="rId10" Type="http://schemas.openxmlformats.org/officeDocument/2006/relationships/image" Target="../media/image57.png"/><Relationship Id="rId4" Type="http://schemas.openxmlformats.org/officeDocument/2006/relationships/image" Target="../media/image9.gif"/><Relationship Id="rId9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4.jpeg"/><Relationship Id="rId7" Type="http://schemas.openxmlformats.org/officeDocument/2006/relationships/hyperlink" Target="http://aviation.stackexchange.com/questions/24752/is-a-golf-ball-surface-a-good-idea-for-wings-or-fuselage/24759" TargetMode="External"/><Relationship Id="rId12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gif"/><Relationship Id="rId11" Type="http://schemas.openxmlformats.org/officeDocument/2006/relationships/image" Target="../media/image64.png"/><Relationship Id="rId5" Type="http://schemas.openxmlformats.org/officeDocument/2006/relationships/image" Target="../media/image26.jpeg"/><Relationship Id="rId10" Type="http://schemas.openxmlformats.org/officeDocument/2006/relationships/image" Target="../media/image63.png"/><Relationship Id="rId4" Type="http://schemas.openxmlformats.org/officeDocument/2006/relationships/image" Target="../media/image25.jpe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openxmlformats.org/officeDocument/2006/relationships/hyperlink" Target="http://aviation.stackexchange.com/questions/24752/is-a-golf-ball-surface-a-good-idea-for-wings-or-fuselage/24759" TargetMode="External"/><Relationship Id="rId12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gif"/><Relationship Id="rId11" Type="http://schemas.openxmlformats.org/officeDocument/2006/relationships/image" Target="../media/image64.png"/><Relationship Id="rId5" Type="http://schemas.openxmlformats.org/officeDocument/2006/relationships/image" Target="../media/image26.jpeg"/><Relationship Id="rId10" Type="http://schemas.openxmlformats.org/officeDocument/2006/relationships/image" Target="../media/image63.png"/><Relationship Id="rId4" Type="http://schemas.openxmlformats.org/officeDocument/2006/relationships/image" Target="../media/image25.jpeg"/><Relationship Id="rId9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29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9.png"/><Relationship Id="rId4" Type="http://schemas.openxmlformats.org/officeDocument/2006/relationships/image" Target="../media/image7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.no/artikler/snudde-takboks-okte-rekkevidden/488322" TargetMode="External"/><Relationship Id="rId7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4vligwR4Q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s://en.wikipedia.org/wiki/Red_Bull_Stratos" TargetMode="Externa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jpe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6.png"/><Relationship Id="rId4" Type="http://schemas.openxmlformats.org/officeDocument/2006/relationships/image" Target="../media/image8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6.png"/><Relationship Id="rId4" Type="http://schemas.openxmlformats.org/officeDocument/2006/relationships/image" Target="../media/image10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0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jpeg"/><Relationship Id="rId4" Type="http://schemas.openxmlformats.org/officeDocument/2006/relationships/image" Target="../media/image10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3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413656"/>
            <a:ext cx="3456000" cy="783343"/>
          </a:xfrm>
        </p:spPr>
        <p:txBody>
          <a:bodyPr>
            <a:normAutofit/>
          </a:bodyPr>
          <a:lstStyle/>
          <a:p>
            <a:r>
              <a:rPr lang="nb-NO" dirty="0"/>
              <a:t>20 – </a:t>
            </a:r>
            <a:r>
              <a:rPr lang="nb-NO" dirty="0" err="1"/>
              <a:t>Dragkraft</a:t>
            </a:r>
            <a:r>
              <a:rPr lang="nb-NO" dirty="0"/>
              <a:t> - motstandskraft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68000" y="1196999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68000" y="1625278"/>
            <a:ext cx="5904000" cy="369332"/>
          </a:xfrm>
        </p:spPr>
        <p:txBody>
          <a:bodyPr/>
          <a:lstStyle/>
          <a:p>
            <a:r>
              <a:rPr lang="nb-NO" dirty="0"/>
              <a:t>04-04-2022 (</a:t>
            </a:r>
            <a:r>
              <a:rPr lang="en-US" dirty="0"/>
              <a:t>EFM 11.1 – 11.6) 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D13B2A-429D-A34C-9D5C-DE309D5A4ECD}"/>
              </a:ext>
            </a:extLst>
          </p:cNvPr>
          <p:cNvSpPr txBox="1"/>
          <p:nvPr/>
        </p:nvSpPr>
        <p:spPr>
          <a:xfrm>
            <a:off x="813374" y="5940738"/>
            <a:ext cx="271099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Hva</a:t>
            </a:r>
            <a:r>
              <a:rPr lang="en-US" dirty="0">
                <a:solidFill>
                  <a:schemeClr val="bg1"/>
                </a:solidFill>
              </a:rPr>
              <a:t> er </a:t>
            </a:r>
            <a:r>
              <a:rPr lang="en-US" dirty="0" err="1">
                <a:solidFill>
                  <a:schemeClr val="bg1"/>
                </a:solidFill>
              </a:rPr>
              <a:t>grunnen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dette</a:t>
            </a:r>
            <a:r>
              <a:rPr lang="en-US" dirty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Fra </a:t>
            </a:r>
            <a:r>
              <a:rPr lang="en-US" sz="1600" dirty="0" err="1">
                <a:solidFill>
                  <a:schemeClr val="bg1"/>
                </a:solidFill>
              </a:rPr>
              <a:t>Teknisk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Ukeblad</a:t>
            </a:r>
            <a:endParaRPr lang="en-US" sz="1600" dirty="0">
              <a:solidFill>
                <a:schemeClr val="bg1"/>
              </a:solidFill>
            </a:endParaRPr>
          </a:p>
          <a:p>
            <a:endParaRPr lang="nb-NO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901E495F-2FA8-FB4D-A9B3-CF8E2A84B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22" y="2636565"/>
            <a:ext cx="3959924" cy="33058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BA6F91-899D-C848-9E3E-254CBB82164A}"/>
              </a:ext>
            </a:extLst>
          </p:cNvPr>
          <p:cNvSpPr/>
          <p:nvPr/>
        </p:nvSpPr>
        <p:spPr>
          <a:xfrm>
            <a:off x="7259585" y="-4703377"/>
            <a:ext cx="3888000" cy="295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Ett år senere: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11DDF7-5DB4-504D-B3C1-514305A18706}"/>
              </a:ext>
            </a:extLst>
          </p:cNvPr>
          <p:cNvSpPr txBox="1"/>
          <p:nvPr/>
        </p:nvSpPr>
        <p:spPr>
          <a:xfrm>
            <a:off x="9756001" y="-733318"/>
            <a:ext cx="571137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Calix</a:t>
            </a:r>
            <a:endParaRPr lang="en-US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9346B5-EE7A-F84F-B46B-1E51A37B4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000" y="-2155364"/>
            <a:ext cx="3851248" cy="19180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9EE0373-78BE-484A-AB44-67FFCDE92508}"/>
              </a:ext>
            </a:extLst>
          </p:cNvPr>
          <p:cNvSpPr txBox="1"/>
          <p:nvPr/>
        </p:nvSpPr>
        <p:spPr>
          <a:xfrm>
            <a:off x="270454" y="-591208"/>
            <a:ext cx="92954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Autogefühl</a:t>
            </a:r>
            <a:endParaRPr lang="en-US" sz="1100" dirty="0"/>
          </a:p>
        </p:txBody>
      </p:sp>
      <p:pic>
        <p:nvPicPr>
          <p:cNvPr id="17" name="Picture 16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2229A00F-2EA2-A84C-B6D0-68098C1BCB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55180" r="4964"/>
          <a:stretch/>
        </p:blipFill>
        <p:spPr>
          <a:xfrm>
            <a:off x="12483349" y="3908549"/>
            <a:ext cx="2236724" cy="16155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092BEA-6D70-7845-BE92-613BE2518262}"/>
              </a:ext>
            </a:extLst>
          </p:cNvPr>
          <p:cNvSpPr txBox="1"/>
          <p:nvPr/>
        </p:nvSpPr>
        <p:spPr>
          <a:xfrm>
            <a:off x="5736000" y="7605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6" tooltip="http://aviation.stackexchange.com/questions/24752/is-a-golf-ball-surface-a-good-idea-for-wings-or-fuselage/24759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7" tooltip="https://creativecommons.org/licenses/by-sa/3.0/"/>
              </a:rPr>
              <a:t>CC BY-SA</a:t>
            </a:r>
            <a:endParaRPr lang="nb-NO" sz="900" dirty="0"/>
          </a:p>
        </p:txBody>
      </p:sp>
      <p:pic>
        <p:nvPicPr>
          <p:cNvPr id="19" name="Picture 18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BC8F7CD4-1A3C-2A4F-BC7D-A030E07C0B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4944" r="53460"/>
          <a:stretch/>
        </p:blipFill>
        <p:spPr>
          <a:xfrm>
            <a:off x="12496448" y="1512007"/>
            <a:ext cx="2210528" cy="15298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107E28F-F4D7-554A-8F63-0B4708F1D4FF}"/>
              </a:ext>
            </a:extLst>
          </p:cNvPr>
          <p:cNvSpPr txBox="1"/>
          <p:nvPr/>
        </p:nvSpPr>
        <p:spPr>
          <a:xfrm>
            <a:off x="9159666" y="7605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6" tooltip="http://aviation.stackexchange.com/questions/24752/is-a-golf-ball-surface-a-good-idea-for-wings-or-fuselage/24759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7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15B615-81BF-AF41-9638-598790C875AB}"/>
              </a:ext>
            </a:extLst>
          </p:cNvPr>
          <p:cNvSpPr txBox="1"/>
          <p:nvPr/>
        </p:nvSpPr>
        <p:spPr>
          <a:xfrm>
            <a:off x="8677320" y="5717505"/>
            <a:ext cx="3514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 </a:t>
            </a:r>
          </a:p>
          <a:p>
            <a:pPr algn="ctr"/>
            <a:r>
              <a:rPr lang="nb-NO" dirty="0">
                <a:solidFill>
                  <a:schemeClr val="bg1"/>
                </a:solidFill>
              </a:rPr>
              <a:t>Hvorfor har en golfball ’</a:t>
            </a:r>
            <a:r>
              <a:rPr lang="nb-NO" dirty="0" err="1">
                <a:solidFill>
                  <a:schemeClr val="bg1"/>
                </a:solidFill>
              </a:rPr>
              <a:t>dimpler</a:t>
            </a:r>
            <a:r>
              <a:rPr lang="nb-NO" dirty="0">
                <a:solidFill>
                  <a:schemeClr val="bg1"/>
                </a:solidFill>
              </a:rPr>
              <a:t>’?</a:t>
            </a:r>
          </a:p>
          <a:p>
            <a:pPr algn="ctr"/>
            <a:r>
              <a:rPr lang="nb-NO" sz="1600" dirty="0">
                <a:solidFill>
                  <a:schemeClr val="bg1"/>
                </a:solidFill>
              </a:rPr>
              <a:t>Fra Amazon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CF4B6D-68EA-E14E-A464-91293E6573D3}"/>
              </a:ext>
            </a:extLst>
          </p:cNvPr>
          <p:cNvSpPr txBox="1"/>
          <p:nvPr/>
        </p:nvSpPr>
        <p:spPr>
          <a:xfrm>
            <a:off x="12649893" y="3136786"/>
            <a:ext cx="1784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Tidlig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separasjon</a:t>
            </a:r>
            <a:r>
              <a:rPr lang="en-US" sz="1600" dirty="0">
                <a:solidFill>
                  <a:schemeClr val="bg1"/>
                </a:solidFill>
              </a:rPr>
              <a:t> – </a:t>
            </a:r>
            <a:r>
              <a:rPr lang="en-US" sz="1600" dirty="0" err="1">
                <a:solidFill>
                  <a:schemeClr val="bg1"/>
                </a:solidFill>
              </a:rPr>
              <a:t>høy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motstand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endParaRPr lang="nb-NO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FF511E-B7BA-F146-9713-4A27186402BE}"/>
              </a:ext>
            </a:extLst>
          </p:cNvPr>
          <p:cNvSpPr txBox="1"/>
          <p:nvPr/>
        </p:nvSpPr>
        <p:spPr>
          <a:xfrm>
            <a:off x="12626999" y="5662206"/>
            <a:ext cx="1839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Sen </a:t>
            </a:r>
            <a:r>
              <a:rPr lang="en-US" sz="1600" dirty="0" err="1">
                <a:solidFill>
                  <a:schemeClr val="bg1"/>
                </a:solidFill>
              </a:rPr>
              <a:t>separasjon</a:t>
            </a:r>
            <a:r>
              <a:rPr lang="en-US" sz="1600" dirty="0">
                <a:solidFill>
                  <a:schemeClr val="bg1"/>
                </a:solidFill>
              </a:rPr>
              <a:t> – </a:t>
            </a:r>
            <a:r>
              <a:rPr lang="en-US" sz="1600" dirty="0" err="1">
                <a:solidFill>
                  <a:schemeClr val="bg1"/>
                </a:solidFill>
              </a:rPr>
              <a:t>lavere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motstand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endParaRPr lang="nb-NO" dirty="0"/>
          </a:p>
        </p:txBody>
      </p:sp>
      <p:pic>
        <p:nvPicPr>
          <p:cNvPr id="25" name="Picture 24" descr="A group of people riding bicycles&#10;&#10;Description automatically generated with medium confidence">
            <a:extLst>
              <a:ext uri="{FF2B5EF4-FFF2-40B4-BE49-F238E27FC236}">
                <a16:creationId xmlns:a16="http://schemas.microsoft.com/office/drawing/2014/main" id="{5089D759-341E-1E4D-A0E3-E4C4593231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281601" y="-2956455"/>
            <a:ext cx="3320180" cy="264749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A0C4C7F-964B-EA40-A280-01F58B700FF2}"/>
              </a:ext>
            </a:extLst>
          </p:cNvPr>
          <p:cNvSpPr txBox="1"/>
          <p:nvPr/>
        </p:nvSpPr>
        <p:spPr>
          <a:xfrm>
            <a:off x="4820391" y="7909711"/>
            <a:ext cx="403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hlinkClick r:id="rId9" tooltip="https://pl.wikipedia.org/wiki/Tour_de_France"/>
              </a:rPr>
              <a:t>This Photo</a:t>
            </a:r>
            <a:r>
              <a:rPr lang="nb-NO" sz="900"/>
              <a:t> by Unknown Author is licensed under </a:t>
            </a:r>
            <a:r>
              <a:rPr lang="nb-NO" sz="900">
                <a:hlinkClick r:id="rId7" tooltip="https://creativecommons.org/licenses/by-sa/3.0/"/>
              </a:rPr>
              <a:t>CC BY-SA</a:t>
            </a:r>
            <a:endParaRPr lang="nb-NO" sz="9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6467F0-1BBD-EB43-A660-6377BD1208CB}"/>
              </a:ext>
            </a:extLst>
          </p:cNvPr>
          <p:cNvSpPr txBox="1"/>
          <p:nvPr/>
        </p:nvSpPr>
        <p:spPr>
          <a:xfrm>
            <a:off x="4608847" y="5966050"/>
            <a:ext cx="3454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Hvorfor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flyr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fuglene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formasjon</a:t>
            </a:r>
            <a:r>
              <a:rPr lang="en-US" dirty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Fra Creative Commons</a:t>
            </a:r>
          </a:p>
          <a:p>
            <a:endParaRPr lang="nb-NO" dirty="0"/>
          </a:p>
        </p:txBody>
      </p:sp>
      <p:pic>
        <p:nvPicPr>
          <p:cNvPr id="32" name="Picture 31" descr="A flock of birds flying in the sky&#10;&#10;Description automatically generated">
            <a:extLst>
              <a:ext uri="{FF2B5EF4-FFF2-40B4-BE49-F238E27FC236}">
                <a16:creationId xmlns:a16="http://schemas.microsoft.com/office/drawing/2014/main" id="{789A62D0-12BC-0A4B-A5EC-5691AB9C09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219298" y="3153978"/>
            <a:ext cx="4191198" cy="278676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A517CB8-43DE-CC4A-8DA0-A7BF25B8BA83}"/>
              </a:ext>
            </a:extLst>
          </p:cNvPr>
          <p:cNvSpPr txBox="1"/>
          <p:nvPr/>
        </p:nvSpPr>
        <p:spPr>
          <a:xfrm>
            <a:off x="5080715" y="9508505"/>
            <a:ext cx="4813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11" tooltip="http://straynotions.tumblr.com/post/31562562450/daily-notions-12-09-14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12" tooltip="https://creativecommons.org/licenses/by-nd/3.0/"/>
              </a:rPr>
              <a:t>CC BY-ND</a:t>
            </a:r>
            <a:endParaRPr lang="nb-NO" sz="900" dirty="0"/>
          </a:p>
        </p:txBody>
      </p:sp>
      <p:pic>
        <p:nvPicPr>
          <p:cNvPr id="1026" name="Picture 2" descr="Amazon.com: Wunderkammer Studio - Evolution of The Golf Ball Poster Print -  Golf Wall Art - House Home Décor - Golf Gift - 11 x 14 Unframed Art Print:  Posters &amp; Prints">
            <a:extLst>
              <a:ext uri="{FF2B5EF4-FFF2-40B4-BE49-F238E27FC236}">
                <a16:creationId xmlns:a16="http://schemas.microsoft.com/office/drawing/2014/main" id="{C698BB0A-5511-1543-83D3-D61049894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148" y="1350006"/>
            <a:ext cx="3652852" cy="459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0" y="1800000"/>
            <a:ext cx="6395740" cy="5058000"/>
          </a:xfrm>
        </p:spPr>
        <p:txBody>
          <a:bodyPr>
            <a:normAutofit/>
          </a:bodyPr>
          <a:lstStyle/>
          <a:p>
            <a:r>
              <a:rPr lang="nb-NO" sz="1600" dirty="0"/>
              <a:t>Fra sist: Vi får størst såpebobler ved å blåse løst. Hvorfor det?</a:t>
            </a:r>
          </a:p>
          <a:p>
            <a:r>
              <a:rPr lang="nb-NO" sz="1600" dirty="0"/>
              <a:t>Diskuter: Hvor er trykket størst, inni boblen eller utenfor boblen? </a:t>
            </a:r>
          </a:p>
          <a:p>
            <a:r>
              <a:rPr lang="nb-NO" sz="1600" dirty="0"/>
              <a:t>Diskuter: Hvor stor er trykkforskjellen? Tips: Dette er relatert til hvor hardt dere blåser.</a:t>
            </a:r>
          </a:p>
          <a:p>
            <a:endParaRPr lang="nb-NO" sz="1600" dirty="0"/>
          </a:p>
        </p:txBody>
      </p:sp>
      <p:pic>
        <p:nvPicPr>
          <p:cNvPr id="9" name="Picture 8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4E46C309-3109-A142-941C-DFF32A41A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1665B4-776A-2342-9204-DE99AD49918E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0AD596-D797-014C-A1A5-CE707C5C60B9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0AD596-D797-014C-A1A5-CE707C5C6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4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05CE2F-9CEC-8E48-B803-D9D1178DCA73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05CE2F-9CEC-8E48-B803-D9D1178DC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5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>
            <a:extLst>
              <a:ext uri="{FF2B5EF4-FFF2-40B4-BE49-F238E27FC236}">
                <a16:creationId xmlns:a16="http://schemas.microsoft.com/office/drawing/2014/main" id="{D3DF4A08-7732-964C-8B67-40D8495F7CF6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9C2A035-CDAC-DE4B-AD11-64FDB5E7E524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D5F8BA-E288-7545-A273-4320424169A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D5F8BA-E288-7545-A273-432042416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6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4509CF-791A-EC43-A816-0CD5546870B2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4509CF-791A-EC43-A816-0CD554687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7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88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395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600" dirty="0"/>
                  <a:t>Fra sist: Vi får størst såpebobler ved å blåse løst. Hvorfor det?</a:t>
                </a:r>
              </a:p>
              <a:p>
                <a:r>
                  <a:rPr lang="nb-NO" sz="1600" dirty="0"/>
                  <a:t>Diskuter: Hvor er trykket størst, inni boblen eller utenfor boblen? </a:t>
                </a:r>
              </a:p>
              <a:p>
                <a:r>
                  <a:rPr lang="nb-NO" sz="1600" dirty="0"/>
                  <a:t>Diskuter: Hvor stor er trykkforskjellen? Tips: Dette er relatert til hvor hardt dere blåser.</a:t>
                </a:r>
              </a:p>
              <a:p>
                <a:r>
                  <a:rPr lang="nb-NO" sz="1600" b="1" dirty="0"/>
                  <a:t>Svar: </a:t>
                </a:r>
                <a:r>
                  <a:rPr lang="nb-NO" sz="1600" b="1" dirty="0" err="1"/>
                  <a:t>Bernoulli</a:t>
                </a:r>
                <a:r>
                  <a:rPr lang="nb-NO" sz="1600" b="1" dirty="0"/>
                  <a:t> langs en strømlinje gir at trykket er størst inni boblen. Trykkforskjellen er: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𝝆</m:t>
                    </m:r>
                    <m:sSup>
                      <m:sSup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nb-NO" sz="1600" b="1" dirty="0"/>
                  <a:t> </a:t>
                </a:r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395740" cy="5058000"/>
              </a:xfrm>
              <a:blipFill>
                <a:blip r:embed="rId2"/>
                <a:stretch>
                  <a:fillRect l="-1782" r="-5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4E46C309-3109-A142-941C-DFF32A41A6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1665B4-776A-2342-9204-DE99AD49918E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0AD596-D797-014C-A1A5-CE707C5C60B9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0AD596-D797-014C-A1A5-CE707C5C6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05CE2F-9CEC-8E48-B803-D9D1178DCA73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05CE2F-9CEC-8E48-B803-D9D1178DC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>
            <a:extLst>
              <a:ext uri="{FF2B5EF4-FFF2-40B4-BE49-F238E27FC236}">
                <a16:creationId xmlns:a16="http://schemas.microsoft.com/office/drawing/2014/main" id="{D3DF4A08-7732-964C-8B67-40D8495F7CF6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9C2A035-CDAC-DE4B-AD11-64FDB5E7E524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D5F8BA-E288-7545-A273-4320424169A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D5F8BA-E288-7545-A273-432042416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4509CF-791A-EC43-A816-0CD5546870B2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4509CF-791A-EC43-A816-0CD554687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82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395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600" dirty="0"/>
                  <a:t>Fra sist: Vi får størst såpebobler ved å blåse løst. Hvorfor det?</a:t>
                </a:r>
              </a:p>
              <a:p>
                <a:r>
                  <a:rPr lang="nb-NO" sz="1600" dirty="0"/>
                  <a:t>Diskuter: Hvor er trykket størst, inni boblen eller utenfor boblen? </a:t>
                </a:r>
              </a:p>
              <a:p>
                <a:r>
                  <a:rPr lang="nb-NO" sz="1600" dirty="0"/>
                  <a:t>Diskuter: Hvor stor er trykkforskjellen? Tips: Dette er relatert til hvor hardt dere blåser.</a:t>
                </a:r>
              </a:p>
              <a:p>
                <a:r>
                  <a:rPr lang="nb-NO" sz="1600" dirty="0"/>
                  <a:t>Svar: </a:t>
                </a:r>
                <a:r>
                  <a:rPr lang="nb-NO" sz="1600" dirty="0" err="1"/>
                  <a:t>Bernoulli</a:t>
                </a:r>
                <a:r>
                  <a:rPr lang="nb-NO" sz="1600" dirty="0"/>
                  <a:t> langs en strømlinje gir at trykket er størst inni boblen. Trykkforskjellen er: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sz="1600" dirty="0"/>
                  <a:t> </a:t>
                </a:r>
              </a:p>
              <a:p>
                <a:r>
                  <a:rPr lang="nb-NO" sz="1600" dirty="0"/>
                  <a:t>Trykkraften på veggen inni boblen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1600" dirty="0"/>
                  <a:t>) balanseres av kraften langs bobleveggen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nb-NO" sz="1600" dirty="0"/>
                  <a:t>), som avhenger av overflatespenningen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nb-NO" sz="16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b-NO" sz="1600" dirty="0"/>
                  <a:t>Kraft langs en overflate/lengden av overflaten</a:t>
                </a:r>
              </a:p>
              <a:p>
                <a:r>
                  <a:rPr lang="nb-NO" sz="1600" b="1" dirty="0"/>
                  <a:t>Oppgave: Skriv et uttrykk for kraften langs veggen av boblen.</a:t>
                </a:r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395740" cy="5058000"/>
              </a:xfrm>
              <a:blipFill>
                <a:blip r:embed="rId2"/>
                <a:stretch>
                  <a:fillRect l="-1782" r="-1980" b="-2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4E46C309-3109-A142-941C-DFF32A41A6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1665B4-776A-2342-9204-DE99AD49918E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0AD596-D797-014C-A1A5-CE707C5C60B9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0AD596-D797-014C-A1A5-CE707C5C6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05CE2F-9CEC-8E48-B803-D9D1178DCA73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05CE2F-9CEC-8E48-B803-D9D1178DC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>
            <a:extLst>
              <a:ext uri="{FF2B5EF4-FFF2-40B4-BE49-F238E27FC236}">
                <a16:creationId xmlns:a16="http://schemas.microsoft.com/office/drawing/2014/main" id="{D3DF4A08-7732-964C-8B67-40D8495F7CF6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9C2A035-CDAC-DE4B-AD11-64FDB5E7E524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D5F8BA-E288-7545-A273-4320424169A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9D5F8BA-E288-7545-A273-432042416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4509CF-791A-EC43-A816-0CD5546870B2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4509CF-791A-EC43-A816-0CD554687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994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1855" t="-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62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r>
                  <a:rPr lang="nb-NO" sz="1800" b="1" dirty="0"/>
                  <a:t>Oppgave: Hva er trykkraften på arealet inni boblen?</a:t>
                </a:r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1855" t="-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99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er trykkraften på arealet inni boblen?</a:t>
                </a:r>
              </a:p>
              <a:p>
                <a:r>
                  <a:rPr lang="nb-NO" sz="1800" b="1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𝝅</m:t>
                    </m:r>
                    <m:sSup>
                      <m:sSup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nb-NO" sz="1800" b="1" dirty="0"/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1855" t="-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34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er trykkraften på arealet inni boblen?</a:t>
                </a:r>
              </a:p>
              <a:p>
                <a:r>
                  <a:rPr lang="nb-NO" sz="1800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endParaRPr lang="nb-NO" sz="1800" dirty="0"/>
              </a:p>
              <a:p>
                <a:r>
                  <a:rPr lang="nb-NO" sz="1800" b="1" dirty="0"/>
                  <a:t>Oppgave: Hva blir trykket inni boblen uttr. v/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nb-NO" sz="1800" b="1" dirty="0"/>
                  <a:t> og 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800" b="1" dirty="0"/>
                  <a:t>?</a:t>
                </a:r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1855" t="-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018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er trykkraften på arealet inni boblen?</a:t>
                </a:r>
              </a:p>
              <a:p>
                <a:r>
                  <a:rPr lang="nb-NO" sz="1800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blir trykket inni boblen uttr. v/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nb-NO" sz="1800" dirty="0"/>
                  <a:t> og 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nb-NO" sz="1800" dirty="0"/>
                  <a:t>?</a:t>
                </a:r>
              </a:p>
              <a:p>
                <a:r>
                  <a:rPr lang="en-US" sz="2000" b="1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endParaRPr lang="nb-NO" sz="2000" b="1" dirty="0"/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2041" t="-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091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er trykkraften på arealet inni boblen?</a:t>
                </a:r>
              </a:p>
              <a:p>
                <a:r>
                  <a:rPr lang="nb-NO" sz="1800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blir trykket inni boblen uttr. v/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nb-NO" sz="1800" dirty="0"/>
                  <a:t> og 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nb-NO" sz="1800" dirty="0"/>
                  <a:t>?</a:t>
                </a:r>
              </a:p>
              <a:p>
                <a:r>
                  <a:rPr lang="en-US" sz="2000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2000" dirty="0"/>
              </a:p>
              <a:p>
                <a:r>
                  <a:rPr lang="nb-NO" sz="1800" b="1" dirty="0"/>
                  <a:t>Oppgave: Kan du nå forklare hvorfor boblen blir mindre hvis du blåser hardere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  <m:r>
                      <a:rPr lang="en-US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800" b="1" dirty="0"/>
                  <a:t>?</a:t>
                </a:r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2041" t="-501" r="-20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56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Men først...såpebobler!</a:t>
            </a:r>
            <a:endParaRPr lang="en-US" dirty="0"/>
          </a:p>
        </p:txBody>
      </p:sp>
      <p:pic>
        <p:nvPicPr>
          <p:cNvPr id="8" name="Picture 7" descr="A picture containing bubble, object, bell jar&#10;&#10;Description automatically generated">
            <a:extLst>
              <a:ext uri="{FF2B5EF4-FFF2-40B4-BE49-F238E27FC236}">
                <a16:creationId xmlns:a16="http://schemas.microsoft.com/office/drawing/2014/main" id="{F7864573-FF67-B342-B47D-E97FA410C9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437" r="7576" b="1"/>
          <a:stretch/>
        </p:blipFill>
        <p:spPr>
          <a:xfrm>
            <a:off x="7536000" y="1800000"/>
            <a:ext cx="4196100" cy="35460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</p:spPr>
            <p:txBody>
              <a:bodyPr>
                <a:normAutofit/>
              </a:bodyPr>
              <a:lstStyle/>
              <a:p>
                <a:r>
                  <a:rPr lang="nb-NO" sz="1800" dirty="0"/>
                  <a:t>Svar: Kraften langs bobleveggen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er trykkraften på arealet inni boblen?</a:t>
                </a:r>
              </a:p>
              <a:p>
                <a:r>
                  <a:rPr lang="nb-NO" sz="1800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endParaRPr lang="nb-NO" sz="1800" dirty="0"/>
              </a:p>
              <a:p>
                <a:r>
                  <a:rPr lang="nb-NO" sz="1800" dirty="0"/>
                  <a:t>Oppgave: Hva blir trykket inni boblen uttr. v/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nb-NO" sz="1800" dirty="0"/>
                  <a:t> og 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nb-NO" sz="1800" dirty="0"/>
                  <a:t>?</a:t>
                </a:r>
              </a:p>
              <a:p>
                <a:r>
                  <a:rPr lang="en-US" sz="2000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sz="2000" dirty="0"/>
              </a:p>
              <a:p>
                <a:r>
                  <a:rPr lang="nb-NO" sz="1800" dirty="0"/>
                  <a:t>Oppgave: Kan du nå forklare hvorfor boblen blir mindre hvis du blåser hardere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nb-NO" sz="1800" dirty="0"/>
                  <a:t>?</a:t>
                </a:r>
              </a:p>
              <a:p>
                <a:r>
                  <a:rPr lang="nb-NO" sz="1800" b="1" dirty="0"/>
                  <a:t>Svar: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𝝈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den>
                    </m:f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𝝆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den>
                    </m:f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nb-NO" sz="1800" b="1" dirty="0"/>
              </a:p>
              <a:p>
                <a:endParaRPr lang="nb-NO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5058000"/>
              </a:xfrm>
              <a:blipFill>
                <a:blip r:embed="rId4"/>
                <a:stretch>
                  <a:fillRect l="-2041" t="-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4CEDFB6-B477-7F4F-9B1F-C4399C920E88}"/>
              </a:ext>
            </a:extLst>
          </p:cNvPr>
          <p:cNvCxnSpPr/>
          <p:nvPr/>
        </p:nvCxnSpPr>
        <p:spPr>
          <a:xfrm>
            <a:off x="8842575" y="2553758"/>
            <a:ext cx="1728000" cy="5040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/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B639801-965B-0A44-A8BE-012B1EFD8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533" y="2367068"/>
                <a:ext cx="307199" cy="369332"/>
              </a:xfrm>
              <a:prstGeom prst="rect">
                <a:avLst/>
              </a:prstGeom>
              <a:blipFill>
                <a:blip r:embed="rId5"/>
                <a:stretch>
                  <a:fillRect l="-20000" r="-16000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/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5085F4-96C9-D643-87EC-92575BEB5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575" y="1986940"/>
                <a:ext cx="204415" cy="276999"/>
              </a:xfrm>
              <a:prstGeom prst="rect">
                <a:avLst/>
              </a:prstGeom>
              <a:blipFill>
                <a:blip r:embed="rId6"/>
                <a:stretch>
                  <a:fillRect l="-11765" r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>
            <a:extLst>
              <a:ext uri="{FF2B5EF4-FFF2-40B4-BE49-F238E27FC236}">
                <a16:creationId xmlns:a16="http://schemas.microsoft.com/office/drawing/2014/main" id="{A043CBE6-CF2A-6C4A-9D01-F7AA58BF3C8E}"/>
              </a:ext>
            </a:extLst>
          </p:cNvPr>
          <p:cNvSpPr/>
          <p:nvPr/>
        </p:nvSpPr>
        <p:spPr>
          <a:xfrm>
            <a:off x="10329333" y="2167467"/>
            <a:ext cx="186267" cy="102131"/>
          </a:xfrm>
          <a:custGeom>
            <a:avLst/>
            <a:gdLst>
              <a:gd name="connsiteX0" fmla="*/ 186267 w 186267"/>
              <a:gd name="connsiteY0" fmla="*/ 0 h 102131"/>
              <a:gd name="connsiteX1" fmla="*/ 67734 w 186267"/>
              <a:gd name="connsiteY1" fmla="*/ 50800 h 102131"/>
              <a:gd name="connsiteX2" fmla="*/ 0 w 186267"/>
              <a:gd name="connsiteY2" fmla="*/ 101600 h 10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267" h="102131">
                <a:moveTo>
                  <a:pt x="186267" y="0"/>
                </a:moveTo>
                <a:cubicBezTo>
                  <a:pt x="146756" y="16933"/>
                  <a:pt x="103501" y="26955"/>
                  <a:pt x="67734" y="50800"/>
                </a:cubicBezTo>
                <a:cubicBezTo>
                  <a:pt x="-22555" y="110993"/>
                  <a:pt x="82043" y="101600"/>
                  <a:pt x="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4650A6-3D01-4844-8E07-55FE889F6C8B}"/>
              </a:ext>
            </a:extLst>
          </p:cNvPr>
          <p:cNvSpPr/>
          <p:nvPr/>
        </p:nvSpPr>
        <p:spPr>
          <a:xfrm>
            <a:off x="10380133" y="2184400"/>
            <a:ext cx="186267" cy="101600"/>
          </a:xfrm>
          <a:custGeom>
            <a:avLst/>
            <a:gdLst>
              <a:gd name="connsiteX0" fmla="*/ 186267 w 186267"/>
              <a:gd name="connsiteY0" fmla="*/ 0 h 101600"/>
              <a:gd name="connsiteX1" fmla="*/ 67734 w 186267"/>
              <a:gd name="connsiteY1" fmla="*/ 33867 h 101600"/>
              <a:gd name="connsiteX2" fmla="*/ 33867 w 186267"/>
              <a:gd name="connsiteY2" fmla="*/ 84667 h 101600"/>
              <a:gd name="connsiteX3" fmla="*/ 0 w 186267"/>
              <a:gd name="connsiteY3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67" h="101600">
                <a:moveTo>
                  <a:pt x="186267" y="0"/>
                </a:moveTo>
                <a:cubicBezTo>
                  <a:pt x="146756" y="11289"/>
                  <a:pt x="103655" y="13911"/>
                  <a:pt x="67734" y="33867"/>
                </a:cubicBezTo>
                <a:cubicBezTo>
                  <a:pt x="49944" y="43751"/>
                  <a:pt x="48258" y="70276"/>
                  <a:pt x="33867" y="84667"/>
                </a:cubicBezTo>
                <a:cubicBezTo>
                  <a:pt x="24942" y="93592"/>
                  <a:pt x="11289" y="95956"/>
                  <a:pt x="0" y="10160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/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465E2-ABF8-4E4B-9CA1-E6AE041AA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3639" y="3057758"/>
                <a:ext cx="259686" cy="276999"/>
              </a:xfrm>
              <a:prstGeom prst="rect">
                <a:avLst/>
              </a:prstGeom>
              <a:blipFill>
                <a:blip r:embed="rId7"/>
                <a:stretch>
                  <a:fillRect l="-19048" r="-4762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/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9B17E7-FE37-0446-952F-D0AD9D9B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433" y="2919258"/>
                <a:ext cx="295978" cy="276999"/>
              </a:xfrm>
              <a:prstGeom prst="rect">
                <a:avLst/>
              </a:prstGeom>
              <a:blipFill>
                <a:blip r:embed="rId8"/>
                <a:stretch>
                  <a:fillRect l="-16000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10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 err="1"/>
              <a:t>Dragkraften</a:t>
            </a:r>
            <a:r>
              <a:rPr lang="nb-NO" dirty="0"/>
              <a:t> har to bidrag: </a:t>
            </a:r>
            <a:r>
              <a:rPr lang="nb-NO" b="1" dirty="0"/>
              <a:t>trykkdrag</a:t>
            </a:r>
            <a:r>
              <a:rPr lang="nb-NO" dirty="0"/>
              <a:t> og friksjonsdrag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B68E2307-5F38-4F47-A47B-BA3AAEE73E49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025" y="1800225"/>
                <a:ext cx="6827838" cy="5057775"/>
              </a:xfrm>
            </p:spPr>
            <p:txBody>
              <a:bodyPr/>
              <a:lstStyle/>
              <a:p>
                <a:r>
                  <a:rPr lang="nb-NO" dirty="0"/>
                  <a:t>Trykkraften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:r>
                  <a:rPr lang="nb-NO" i="1" dirty="0"/>
                  <a:t>på</a:t>
                </a:r>
                <a:r>
                  <a:rPr lang="nb-NO" dirty="0"/>
                  <a:t> et areal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finnes generelt ved å integrere trykkfordelingen over arealet (f.eks. overflaten til et nedsenket objekt):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</m:oMath>
                </a14:m>
                <a:r>
                  <a:rPr lang="nb-NO" dirty="0"/>
                  <a:t> en utadrettet enhetsnormal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B68E2307-5F38-4F47-A47B-BA3AAEE73E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025" y="1800225"/>
                <a:ext cx="6827838" cy="5057775"/>
              </a:xfrm>
              <a:blipFill>
                <a:blip r:embed="rId2"/>
                <a:stretch>
                  <a:fillRect l="-2226" t="-1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6C099B3F-8C05-6A43-96BE-8E6C1DAA7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5180" r="4964"/>
          <a:stretch/>
        </p:blipFill>
        <p:spPr>
          <a:xfrm>
            <a:off x="13008000" y="4180700"/>
            <a:ext cx="2236724" cy="1615512"/>
          </a:xfrm>
          <a:prstGeom prst="rect">
            <a:avLst/>
          </a:prstGeom>
        </p:spPr>
      </p:pic>
      <p:pic>
        <p:nvPicPr>
          <p:cNvPr id="16" name="Picture 15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2DA89EF0-0F9A-C146-A450-993AA1B30A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944" r="53460"/>
          <a:stretch/>
        </p:blipFill>
        <p:spPr>
          <a:xfrm>
            <a:off x="13021099" y="1784158"/>
            <a:ext cx="2210528" cy="15298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0600F8-5DD9-D04D-B600-9AEB6A9A3734}"/>
              </a:ext>
            </a:extLst>
          </p:cNvPr>
          <p:cNvSpPr txBox="1"/>
          <p:nvPr/>
        </p:nvSpPr>
        <p:spPr>
          <a:xfrm>
            <a:off x="13174544" y="3408937"/>
            <a:ext cx="1784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Tidlig</a:t>
            </a:r>
            <a:r>
              <a:rPr lang="en-US" sz="1600" dirty="0"/>
              <a:t> </a:t>
            </a:r>
            <a:r>
              <a:rPr lang="en-US" sz="1600" dirty="0" err="1"/>
              <a:t>separasjon</a:t>
            </a:r>
            <a:r>
              <a:rPr lang="en-US" sz="1600" dirty="0"/>
              <a:t> – </a:t>
            </a:r>
            <a:r>
              <a:rPr lang="en-US" sz="1600" dirty="0" err="1"/>
              <a:t>høy</a:t>
            </a:r>
            <a:r>
              <a:rPr lang="en-US" sz="1600" dirty="0"/>
              <a:t> </a:t>
            </a:r>
            <a:r>
              <a:rPr lang="en-US" sz="1600" dirty="0" err="1"/>
              <a:t>motstand</a:t>
            </a:r>
            <a:r>
              <a:rPr lang="en-US" sz="1600" dirty="0"/>
              <a:t> </a:t>
            </a:r>
          </a:p>
          <a:p>
            <a:endParaRPr lang="nb-NO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6FA6E8-35BE-064C-B604-DC684007963E}"/>
              </a:ext>
            </a:extLst>
          </p:cNvPr>
          <p:cNvSpPr txBox="1"/>
          <p:nvPr/>
        </p:nvSpPr>
        <p:spPr>
          <a:xfrm>
            <a:off x="13151650" y="5934357"/>
            <a:ext cx="1839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Sen </a:t>
            </a:r>
            <a:r>
              <a:rPr lang="en-US" sz="1600" dirty="0" err="1"/>
              <a:t>separasjon</a:t>
            </a:r>
            <a:r>
              <a:rPr lang="en-US" sz="1600" dirty="0"/>
              <a:t> – </a:t>
            </a:r>
            <a:r>
              <a:rPr lang="en-US" sz="1600" dirty="0" err="1"/>
              <a:t>lavere</a:t>
            </a:r>
            <a:r>
              <a:rPr lang="en-US" sz="1600" dirty="0"/>
              <a:t> </a:t>
            </a:r>
            <a:r>
              <a:rPr lang="en-US" sz="1600" dirty="0" err="1"/>
              <a:t>motstand</a:t>
            </a:r>
            <a:r>
              <a:rPr lang="en-US" sz="1600" dirty="0"/>
              <a:t> </a:t>
            </a:r>
          </a:p>
          <a:p>
            <a:endParaRPr lang="nb-NO" dirty="0"/>
          </a:p>
        </p:txBody>
      </p:sp>
      <p:pic>
        <p:nvPicPr>
          <p:cNvPr id="19" name="Picture 18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928D9CFB-A992-9F48-AE11-2674E71C67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5180" r="4964"/>
          <a:stretch/>
        </p:blipFill>
        <p:spPr>
          <a:xfrm>
            <a:off x="13021099" y="6934276"/>
            <a:ext cx="2236724" cy="1615512"/>
          </a:xfrm>
          <a:prstGeom prst="rect">
            <a:avLst/>
          </a:prstGeom>
        </p:spPr>
      </p:pic>
      <p:pic>
        <p:nvPicPr>
          <p:cNvPr id="20" name="Picture 19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0DFDCC7C-F0B5-5941-9D85-3FB15B4641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944" r="53460"/>
          <a:stretch/>
        </p:blipFill>
        <p:spPr>
          <a:xfrm>
            <a:off x="8701449" y="1646013"/>
            <a:ext cx="2210528" cy="15298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5DDCCD-924D-2348-A5E0-C2E4FCC4F52C}"/>
              </a:ext>
            </a:extLst>
          </p:cNvPr>
          <p:cNvSpPr txBox="1"/>
          <p:nvPr/>
        </p:nvSpPr>
        <p:spPr>
          <a:xfrm>
            <a:off x="8854894" y="3270792"/>
            <a:ext cx="23531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Strømning</a:t>
            </a:r>
            <a:r>
              <a:rPr lang="en-US" sz="1600" dirty="0"/>
              <a:t> mot </a:t>
            </a:r>
            <a:r>
              <a:rPr lang="en-US" sz="1600" dirty="0" err="1"/>
              <a:t>høyre</a:t>
            </a:r>
            <a:endParaRPr lang="en-US" sz="1600" dirty="0"/>
          </a:p>
          <a:p>
            <a:endParaRPr lang="nb-NO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9E8891-ACA4-EB4A-9057-3ADB43FD8DB1}"/>
              </a:ext>
            </a:extLst>
          </p:cNvPr>
          <p:cNvSpPr txBox="1"/>
          <p:nvPr/>
        </p:nvSpPr>
        <p:spPr>
          <a:xfrm>
            <a:off x="14139461" y="8549788"/>
            <a:ext cx="1839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Sen </a:t>
            </a:r>
            <a:r>
              <a:rPr lang="en-US" sz="1600" dirty="0" err="1"/>
              <a:t>separasjon</a:t>
            </a:r>
            <a:r>
              <a:rPr lang="en-US" sz="1600" dirty="0"/>
              <a:t> – </a:t>
            </a:r>
            <a:r>
              <a:rPr lang="en-US" sz="1600" dirty="0" err="1"/>
              <a:t>lavere</a:t>
            </a:r>
            <a:r>
              <a:rPr lang="en-US" sz="1600" dirty="0"/>
              <a:t> </a:t>
            </a:r>
            <a:r>
              <a:rPr lang="en-US" sz="1600" dirty="0" err="1"/>
              <a:t>motstand</a:t>
            </a:r>
            <a:r>
              <a:rPr lang="en-US" sz="1600" dirty="0"/>
              <a:t> </a:t>
            </a:r>
          </a:p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89446A-B017-9D41-9B7C-249D22787138}"/>
                  </a:ext>
                </a:extLst>
              </p:cNvPr>
              <p:cNvSpPr txBox="1"/>
              <p:nvPr/>
            </p:nvSpPr>
            <p:spPr>
              <a:xfrm>
                <a:off x="9672534" y="2179748"/>
                <a:ext cx="7171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89446A-B017-9D41-9B7C-249D22787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2534" y="2179748"/>
                <a:ext cx="717183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71F433-D307-244C-878B-E91C18CC7D93}"/>
                  </a:ext>
                </a:extLst>
              </p:cNvPr>
              <p:cNvSpPr txBox="1"/>
              <p:nvPr/>
            </p:nvSpPr>
            <p:spPr>
              <a:xfrm>
                <a:off x="7836787" y="2065739"/>
                <a:ext cx="758862" cy="3912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𝑦𝑡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71F433-D307-244C-878B-E91C18CC7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6787" y="2065739"/>
                <a:ext cx="758862" cy="391261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8A6356-1F1F-F441-B531-B9F03C27F45E}"/>
                  </a:ext>
                </a:extLst>
              </p:cNvPr>
              <p:cNvSpPr txBox="1"/>
              <p:nvPr/>
            </p:nvSpPr>
            <p:spPr>
              <a:xfrm>
                <a:off x="1803876" y="3186455"/>
                <a:ext cx="288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nary>
                      <m:r>
                        <a:rPr lang="nb-NO" b="1" i="0">
                          <a:latin typeface="Cambria Math" panose="02040503050406030204" pitchFamily="18" charset="0"/>
                        </a:rPr>
                        <m:t>𝐝𝐀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8A6356-1F1F-F441-B531-B9F03C27F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76" y="3186455"/>
                <a:ext cx="2880000" cy="658706"/>
              </a:xfrm>
              <a:prstGeom prst="rect">
                <a:avLst/>
              </a:prstGeom>
              <a:blipFill>
                <a:blip r:embed="rId7"/>
                <a:stretch>
                  <a:fillRect l="-11790" t="-166667" r="-873" b="-240741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lassholder for innhold 7">
            <a:extLst>
              <a:ext uri="{FF2B5EF4-FFF2-40B4-BE49-F238E27FC236}">
                <a16:creationId xmlns:a16="http://schemas.microsoft.com/office/drawing/2014/main" id="{7580512F-A708-5A47-AC83-CC6EF871E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t="18405" b="17816"/>
          <a:stretch/>
        </p:blipFill>
        <p:spPr>
          <a:xfrm>
            <a:off x="7749109" y="4401001"/>
            <a:ext cx="3846850" cy="1752504"/>
          </a:xfrm>
        </p:spPr>
      </p:pic>
    </p:spTree>
    <p:extLst>
      <p:ext uri="{BB962C8B-B14F-4D97-AF65-F5344CB8AC3E}">
        <p14:creationId xmlns:p14="http://schemas.microsoft.com/office/powerpoint/2010/main" val="257030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 fontScale="90000"/>
          </a:bodyPr>
          <a:lstStyle/>
          <a:p>
            <a:r>
              <a:rPr lang="nb-NO" dirty="0" err="1"/>
              <a:t>Diskutér</a:t>
            </a:r>
            <a:r>
              <a:rPr lang="nb-NO" dirty="0"/>
              <a:t>: Hvilken kule opplever mest motstandskraft, den med tidlig </a:t>
            </a:r>
            <a:br>
              <a:rPr lang="nb-NO" dirty="0"/>
            </a:br>
            <a:r>
              <a:rPr lang="nb-NO" dirty="0"/>
              <a:t>eller den med sen separasjon?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B68E2307-5F38-4F47-A47B-BA3AAEE73E49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025" y="1800225"/>
                <a:ext cx="6827838" cy="5057775"/>
              </a:xfrm>
            </p:spPr>
            <p:txBody>
              <a:bodyPr/>
              <a:lstStyle/>
              <a:p>
                <a:r>
                  <a:rPr lang="nb-NO" dirty="0"/>
                  <a:t>Trykkraften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𝐅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:r>
                  <a:rPr lang="nb-NO" i="1" dirty="0"/>
                  <a:t>på</a:t>
                </a:r>
                <a:r>
                  <a:rPr lang="nb-NO" dirty="0"/>
                  <a:t> et areal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finnes generelt ved å integrere trykkfordelingen over arealet (f.eks. overflaten til et nedsenket objekt):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</m:oMath>
                </a14:m>
                <a:r>
                  <a:rPr lang="nb-NO" dirty="0"/>
                  <a:t> en utadrettet enhetsnormal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B68E2307-5F38-4F47-A47B-BA3AAEE73E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025" y="1800225"/>
                <a:ext cx="6827838" cy="5057775"/>
              </a:xfrm>
              <a:blipFill>
                <a:blip r:embed="rId2"/>
                <a:stretch>
                  <a:fillRect l="-2226" t="-1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6C099B3F-8C05-6A43-96BE-8E6C1DAA7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5180" r="4964"/>
          <a:stretch/>
        </p:blipFill>
        <p:spPr>
          <a:xfrm>
            <a:off x="4330712" y="4401001"/>
            <a:ext cx="2817488" cy="2034978"/>
          </a:xfrm>
          <a:prstGeom prst="rect">
            <a:avLst/>
          </a:prstGeom>
        </p:spPr>
      </p:pic>
      <p:pic>
        <p:nvPicPr>
          <p:cNvPr id="16" name="Picture 15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2DA89EF0-0F9A-C146-A450-993AA1B30A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944" r="53460"/>
          <a:stretch/>
        </p:blipFill>
        <p:spPr>
          <a:xfrm>
            <a:off x="1144720" y="4401001"/>
            <a:ext cx="2977224" cy="20604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0600F8-5DD9-D04D-B600-9AEB6A9A3734}"/>
              </a:ext>
            </a:extLst>
          </p:cNvPr>
          <p:cNvSpPr txBox="1"/>
          <p:nvPr/>
        </p:nvSpPr>
        <p:spPr>
          <a:xfrm>
            <a:off x="1632000" y="6586406"/>
            <a:ext cx="1784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Tidlig</a:t>
            </a:r>
            <a:r>
              <a:rPr lang="en-US" sz="1600" dirty="0"/>
              <a:t> </a:t>
            </a:r>
            <a:r>
              <a:rPr lang="en-US" sz="1600" dirty="0" err="1"/>
              <a:t>separasjon</a:t>
            </a:r>
            <a:r>
              <a:rPr lang="en-US" sz="1600" dirty="0"/>
              <a:t> – </a:t>
            </a:r>
            <a:r>
              <a:rPr lang="en-US" sz="1600" dirty="0" err="1"/>
              <a:t>høy</a:t>
            </a:r>
            <a:r>
              <a:rPr lang="en-US" sz="1600" dirty="0"/>
              <a:t> </a:t>
            </a:r>
            <a:r>
              <a:rPr lang="en-US" sz="1600" dirty="0" err="1"/>
              <a:t>motstand</a:t>
            </a:r>
            <a:r>
              <a:rPr lang="en-US" sz="1600" dirty="0"/>
              <a:t> </a:t>
            </a:r>
          </a:p>
          <a:p>
            <a:endParaRPr lang="nb-NO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6FA6E8-35BE-064C-B604-DC684007963E}"/>
              </a:ext>
            </a:extLst>
          </p:cNvPr>
          <p:cNvSpPr txBox="1"/>
          <p:nvPr/>
        </p:nvSpPr>
        <p:spPr>
          <a:xfrm>
            <a:off x="4819776" y="6586406"/>
            <a:ext cx="1839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Sen </a:t>
            </a:r>
            <a:r>
              <a:rPr lang="en-US" sz="1600" dirty="0" err="1"/>
              <a:t>separasjon</a:t>
            </a:r>
            <a:r>
              <a:rPr lang="en-US" sz="1600" dirty="0"/>
              <a:t>  </a:t>
            </a:r>
            <a:r>
              <a:rPr lang="en-US" sz="1600" dirty="0" err="1"/>
              <a:t>lavere</a:t>
            </a:r>
            <a:r>
              <a:rPr lang="en-US" sz="1600" dirty="0"/>
              <a:t> </a:t>
            </a:r>
            <a:r>
              <a:rPr lang="en-US" sz="1600" dirty="0" err="1"/>
              <a:t>motstand</a:t>
            </a:r>
            <a:r>
              <a:rPr lang="en-US" sz="1600" dirty="0"/>
              <a:t> </a:t>
            </a:r>
          </a:p>
          <a:p>
            <a:endParaRPr lang="nb-NO" dirty="0"/>
          </a:p>
        </p:txBody>
      </p:sp>
      <p:pic>
        <p:nvPicPr>
          <p:cNvPr id="19" name="Picture 18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928D9CFB-A992-9F48-AE11-2674E71C67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5180" r="4964"/>
          <a:stretch/>
        </p:blipFill>
        <p:spPr>
          <a:xfrm>
            <a:off x="13021099" y="6934276"/>
            <a:ext cx="2236724" cy="1615512"/>
          </a:xfrm>
          <a:prstGeom prst="rect">
            <a:avLst/>
          </a:prstGeom>
        </p:spPr>
      </p:pic>
      <p:pic>
        <p:nvPicPr>
          <p:cNvPr id="20" name="Picture 19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0DFDCC7C-F0B5-5941-9D85-3FB15B4641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944" r="53460"/>
          <a:stretch/>
        </p:blipFill>
        <p:spPr>
          <a:xfrm>
            <a:off x="8701449" y="1646013"/>
            <a:ext cx="2210528" cy="15298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5DDCCD-924D-2348-A5E0-C2E4FCC4F52C}"/>
              </a:ext>
            </a:extLst>
          </p:cNvPr>
          <p:cNvSpPr txBox="1"/>
          <p:nvPr/>
        </p:nvSpPr>
        <p:spPr>
          <a:xfrm>
            <a:off x="8854894" y="3270792"/>
            <a:ext cx="23531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Strømning</a:t>
            </a:r>
            <a:r>
              <a:rPr lang="en-US" sz="1600" dirty="0"/>
              <a:t> mot </a:t>
            </a:r>
            <a:r>
              <a:rPr lang="en-US" sz="1600" dirty="0" err="1"/>
              <a:t>høyre</a:t>
            </a:r>
            <a:endParaRPr lang="en-US" sz="1600" dirty="0"/>
          </a:p>
          <a:p>
            <a:endParaRPr lang="nb-NO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9E8891-ACA4-EB4A-9057-3ADB43FD8DB1}"/>
              </a:ext>
            </a:extLst>
          </p:cNvPr>
          <p:cNvSpPr txBox="1"/>
          <p:nvPr/>
        </p:nvSpPr>
        <p:spPr>
          <a:xfrm>
            <a:off x="14139461" y="8549788"/>
            <a:ext cx="1839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Sen </a:t>
            </a:r>
            <a:r>
              <a:rPr lang="en-US" sz="1600" dirty="0" err="1"/>
              <a:t>separasjon</a:t>
            </a:r>
            <a:r>
              <a:rPr lang="en-US" sz="1600" dirty="0"/>
              <a:t> – </a:t>
            </a:r>
            <a:r>
              <a:rPr lang="en-US" sz="1600" dirty="0" err="1"/>
              <a:t>lavere</a:t>
            </a:r>
            <a:r>
              <a:rPr lang="en-US" sz="1600" dirty="0"/>
              <a:t> </a:t>
            </a:r>
            <a:r>
              <a:rPr lang="en-US" sz="1600" dirty="0" err="1"/>
              <a:t>motstand</a:t>
            </a:r>
            <a:r>
              <a:rPr lang="en-US" sz="1600" dirty="0"/>
              <a:t> </a:t>
            </a:r>
          </a:p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89446A-B017-9D41-9B7C-249D22787138}"/>
                  </a:ext>
                </a:extLst>
              </p:cNvPr>
              <p:cNvSpPr txBox="1"/>
              <p:nvPr/>
            </p:nvSpPr>
            <p:spPr>
              <a:xfrm>
                <a:off x="9672534" y="2179748"/>
                <a:ext cx="7171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89446A-B017-9D41-9B7C-249D22787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2534" y="2179748"/>
                <a:ext cx="717183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71F433-D307-244C-878B-E91C18CC7D93}"/>
                  </a:ext>
                </a:extLst>
              </p:cNvPr>
              <p:cNvSpPr txBox="1"/>
              <p:nvPr/>
            </p:nvSpPr>
            <p:spPr>
              <a:xfrm>
                <a:off x="7836787" y="2065739"/>
                <a:ext cx="758862" cy="3912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𝑦𝑡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71F433-D307-244C-878B-E91C18CC7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6787" y="2065739"/>
                <a:ext cx="758862" cy="391261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8A6356-1F1F-F441-B531-B9F03C27F45E}"/>
                  </a:ext>
                </a:extLst>
              </p:cNvPr>
              <p:cNvSpPr txBox="1"/>
              <p:nvPr/>
            </p:nvSpPr>
            <p:spPr>
              <a:xfrm>
                <a:off x="1803876" y="3186455"/>
                <a:ext cx="288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nary>
                      <m:r>
                        <a:rPr lang="nb-NO" b="1" i="0">
                          <a:latin typeface="Cambria Math" panose="02040503050406030204" pitchFamily="18" charset="0"/>
                        </a:rPr>
                        <m:t>𝐝𝐀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8A6356-1F1F-F441-B531-B9F03C27F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876" y="3186455"/>
                <a:ext cx="2880000" cy="658706"/>
              </a:xfrm>
              <a:prstGeom prst="rect">
                <a:avLst/>
              </a:prstGeom>
              <a:blipFill>
                <a:blip r:embed="rId7"/>
                <a:stretch>
                  <a:fillRect l="-11790" t="-166667" r="-873" b="-240741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lassholder for innhold 7">
            <a:extLst>
              <a:ext uri="{FF2B5EF4-FFF2-40B4-BE49-F238E27FC236}">
                <a16:creationId xmlns:a16="http://schemas.microsoft.com/office/drawing/2014/main" id="{7580512F-A708-5A47-AC83-CC6EF871E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t="18405" b="17816"/>
          <a:stretch/>
        </p:blipFill>
        <p:spPr>
          <a:xfrm>
            <a:off x="7749109" y="4401001"/>
            <a:ext cx="3846850" cy="1752504"/>
          </a:xfrm>
        </p:spPr>
      </p:pic>
    </p:spTree>
    <p:extLst>
      <p:ext uri="{BB962C8B-B14F-4D97-AF65-F5344CB8AC3E}">
        <p14:creationId xmlns:p14="http://schemas.microsoft.com/office/powerpoint/2010/main" val="42265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Drag: Beregning i praksis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Som regel vanskelig å beregne trykkfordelingen og skjærspennings-fordelingen over et objekt</a:t>
                </a:r>
              </a:p>
              <a:p>
                <a:r>
                  <a:rPr lang="nb-NO" sz="2000" dirty="0" err="1"/>
                  <a:t>Dragkraft</a:t>
                </a:r>
                <a:r>
                  <a:rPr lang="nb-NO" sz="2000" dirty="0"/>
                  <a:t> beregnes i stedet som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dragkoeffisient</a:t>
                </a:r>
                <a:r>
                  <a:rPr lang="nb-NO" sz="2000" dirty="0"/>
                  <a:t> (</a:t>
                </a:r>
                <a:r>
                  <a:rPr lang="nb-NO" sz="2000" dirty="0" err="1"/>
                  <a:t>dim.løs</a:t>
                </a:r>
                <a:r>
                  <a:rPr lang="nb-NO" sz="200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sz="2000" dirty="0"/>
                  <a:t> - et referanseareal, kan variere med type objekt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2000" dirty="0"/>
                  <a:t> - </a:t>
                </a:r>
                <a:r>
                  <a:rPr lang="nb-NO" sz="2000" dirty="0" err="1"/>
                  <a:t>fristrømshastigheten</a:t>
                </a:r>
                <a:endParaRPr lang="nb-NO" sz="2000" dirty="0"/>
              </a:p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– tettheten til fluidet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t="-1269" b="-146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08304C4-1A84-4373-89F5-9D39BC6EFA00}"/>
              </a:ext>
            </a:extLst>
          </p:cNvPr>
          <p:cNvSpPr txBox="1"/>
          <p:nvPr/>
        </p:nvSpPr>
        <p:spPr>
          <a:xfrm>
            <a:off x="5820261" y="2277000"/>
            <a:ext cx="269386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Formelen kan begrunnes med dimensjonsanalyse (kommer)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DB9D4-CA67-404F-8D79-ECA8F12422F9}"/>
              </a:ext>
            </a:extLst>
          </p:cNvPr>
          <p:cNvSpPr txBox="1"/>
          <p:nvPr/>
        </p:nvSpPr>
        <p:spPr>
          <a:xfrm>
            <a:off x="5848700" y="3305876"/>
            <a:ext cx="26938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Funksjon av objektets form og Reynoldstallet til strømningen + ruhet i varierende grad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92A42B6-98AA-4EB7-9022-18358B611946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318348" y="2538610"/>
            <a:ext cx="1501913" cy="1149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9DE24D-E74A-4D50-854B-B351C5FF0F04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99766" y="3675208"/>
            <a:ext cx="1348934" cy="690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D29222-D79E-428E-B615-F668B7FDD1E6}"/>
              </a:ext>
            </a:extLst>
          </p:cNvPr>
          <p:cNvSpPr txBox="1"/>
          <p:nvPr/>
        </p:nvSpPr>
        <p:spPr>
          <a:xfrm>
            <a:off x="5649634" y="5476556"/>
            <a:ext cx="292480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Hovedregel: Arealet av objektets projeksjon inn på et plan som er normalt på </a:t>
            </a:r>
            <a:r>
              <a:rPr lang="nb-NO" sz="1400" dirty="0" err="1"/>
              <a:t>fristrømshastigheten</a:t>
            </a:r>
            <a:endParaRPr lang="nb-NO" sz="1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9B6294-2AF4-4530-AB13-E5BDDF4CAACE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038438" y="5345638"/>
            <a:ext cx="1611196" cy="500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0917802C-7C61-CC49-9B35-C1C24BD5E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944" r="53460"/>
          <a:stretch/>
        </p:blipFill>
        <p:spPr>
          <a:xfrm>
            <a:off x="9430348" y="2825520"/>
            <a:ext cx="2210528" cy="1529844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F1BE920-1B47-2F40-BEEA-3BC45108B13C}"/>
              </a:ext>
            </a:extLst>
          </p:cNvPr>
          <p:cNvCxnSpPr>
            <a:cxnSpLocks/>
          </p:cNvCxnSpPr>
          <p:nvPr/>
        </p:nvCxnSpPr>
        <p:spPr>
          <a:xfrm flipV="1">
            <a:off x="9768000" y="3148737"/>
            <a:ext cx="0" cy="895803"/>
          </a:xfrm>
          <a:prstGeom prst="straightConnector1">
            <a:avLst/>
          </a:prstGeom>
          <a:ln w="28575">
            <a:solidFill>
              <a:srgbClr val="009D7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640157-CF12-AF40-B1C5-43512B63DA01}"/>
                  </a:ext>
                </a:extLst>
              </p:cNvPr>
              <p:cNvSpPr txBox="1"/>
              <p:nvPr/>
            </p:nvSpPr>
            <p:spPr>
              <a:xfrm>
                <a:off x="9945801" y="3394651"/>
                <a:ext cx="1649811" cy="3970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640157-CF12-AF40-B1C5-43512B63D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5801" y="3394651"/>
                <a:ext cx="1649811" cy="397096"/>
              </a:xfrm>
              <a:prstGeom prst="rect">
                <a:avLst/>
              </a:prstGeom>
              <a:blipFill>
                <a:blip r:embed="rId5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349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Drag: Beregning i praksis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 err="1"/>
                  <a:t>Dragkraften</a:t>
                </a:r>
                <a:r>
                  <a:rPr lang="nb-NO" dirty="0"/>
                  <a:t> i inkompressibel strømning avhenger av form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), størrelse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dirty="0"/>
                  <a:t>), fluidhastigheten, tetthet og ofte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og ruhet</a:t>
                </a:r>
              </a:p>
              <a:p>
                <a:r>
                  <a:rPr lang="nb-NO" dirty="0"/>
                  <a:t>Snudd om: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Koeffisienten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bestemmes vanligvis ved eksperimenter (eks. vindtunnel)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3933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81000"/>
            <a:ext cx="5111750" cy="346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7464000" y="497149"/>
            <a:ext cx="2375088" cy="163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94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A1B9D07C-1BD1-4753-8BC3-7290A04031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2000" y="3429000"/>
            <a:ext cx="4267200" cy="304800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Skjærkraften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på et areal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finnes ved å integrere skjærspennings-fordelingen over arealet (f.eks. overflaten til et nedsenket objekt)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𝐭</m:t>
                    </m:r>
                  </m:oMath>
                </a14:m>
                <a:r>
                  <a:rPr lang="nb-NO" dirty="0"/>
                  <a:t> en enhetsvektor som er tangentiell til flaten</a:t>
                </a:r>
              </a:p>
              <a:p>
                <a:r>
                  <a:rPr lang="nb-NO" dirty="0"/>
                  <a:t>Skjærspenning virker tangentielt på en flate</a:t>
                </a:r>
              </a:p>
              <a:p>
                <a:r>
                  <a:rPr lang="nb-NO" dirty="0"/>
                  <a:t>Virker hovedsakelig på siden av kulen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1980" b="-11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lassholder for innhold 5">
            <a:extLst>
              <a:ext uri="{FF2B5EF4-FFF2-40B4-BE49-F238E27FC236}">
                <a16:creationId xmlns:a16="http://schemas.microsoft.com/office/drawing/2014/main" id="{103FB1D0-E1F4-4572-A1E0-EC2C3D2341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781" b="26870"/>
          <a:stretch/>
        </p:blipFill>
        <p:spPr>
          <a:xfrm>
            <a:off x="7032000" y="1716976"/>
            <a:ext cx="4267200" cy="1473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08000" y="3429000"/>
                <a:ext cx="180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𝐭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000" y="3429000"/>
                <a:ext cx="1800000" cy="6587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id="{5FF85A06-0367-904E-B13D-A7659C0E8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 anchor="ctr">
            <a:normAutofit/>
          </a:bodyPr>
          <a:lstStyle/>
          <a:p>
            <a:r>
              <a:rPr lang="nb-NO" dirty="0" err="1"/>
              <a:t>Dragkraften</a:t>
            </a:r>
            <a:r>
              <a:rPr lang="nb-NO" dirty="0"/>
              <a:t> har to bidrag: trykkdrag og </a:t>
            </a:r>
            <a:r>
              <a:rPr lang="nb-NO" b="1" dirty="0"/>
              <a:t>friksjonsdrag</a:t>
            </a:r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88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Repetisjon fra </a:t>
            </a:r>
            <a:r>
              <a:rPr lang="nb-NO" dirty="0" err="1"/>
              <a:t>grensesjiktsteori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Friksjonskraft (drag) på plate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Forholdet mellom </a:t>
                </a:r>
                <a:r>
                  <a:rPr lang="nb-NO" dirty="0" err="1"/>
                  <a:t>dragkraften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(skjærkraft, friksjonskraft) på platen og det dynamiske trykket multiplisert med et areal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dirty="0"/>
                  <a:t> er et dimensjonsløst tall som kalles drag-koeffisienten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</m:oMath>
                </a14:m>
                <a:r>
                  <a:rPr lang="nb-NO" dirty="0"/>
                  <a:t> er arealet av én side eller begge sider av platen</a:t>
                </a:r>
              </a:p>
              <a:p>
                <a:r>
                  <a:rPr lang="nb-NO" dirty="0" err="1"/>
                  <a:t>Dragkraften</a:t>
                </a:r>
                <a:r>
                  <a:rPr lang="nb-NO" dirty="0"/>
                  <a:t> blir dermed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788" b="-321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211821"/>
            <a:ext cx="3797808" cy="23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820261" y="-1104539"/>
            <a:ext cx="466851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For en plan flate parallell med fristrømmen er </a:t>
            </a:r>
            <a:r>
              <a:rPr lang="nb-NO" sz="1400" dirty="0" err="1"/>
              <a:t>dragkraften</a:t>
            </a:r>
            <a:r>
              <a:rPr lang="nb-NO" sz="1400" dirty="0"/>
              <a:t> en ren friksjonskraft. Senere skal vi se at for andre legemer kan vi ha en trykk-komponent i </a:t>
            </a:r>
            <a:r>
              <a:rPr lang="nb-NO" sz="1400" dirty="0" err="1"/>
              <a:t>dragkraften</a:t>
            </a:r>
            <a:r>
              <a:rPr lang="nb-NO" sz="1400" dirty="0"/>
              <a:t>.</a:t>
            </a:r>
            <a:endParaRPr lang="en-US" sz="14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3766CB5-E63C-417C-A5FF-C87954C6E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87" y="3717000"/>
            <a:ext cx="4319705" cy="300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66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Drag- og løft: Definisjoner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 err="1"/>
                  <a:t>Dragkraft</a:t>
                </a:r>
                <a:r>
                  <a:rPr lang="nb-NO" dirty="0"/>
                  <a:t> er summen av trykk- og skjærkrefter som virker parallelt med fristrømmen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(fortegn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</m:oMath>
                  </m:oMathPara>
                </a14:m>
                <a:endParaRPr lang="en-US" b="1" i="1" dirty="0"/>
              </a:p>
              <a:p>
                <a:endParaRPr lang="nb-NO" dirty="0"/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Løftekraft er summen av trykk- og skjærkrefter som virker normalt på fristrømmen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(fortegn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  <m:r>
                        <a:rPr lang="nb-NO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</m:oMath>
                  </m:oMathPara>
                </a14:m>
                <a:endParaRPr lang="en-US" b="1" i="1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81000"/>
            <a:ext cx="5111750" cy="346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8440" y="5732981"/>
                <a:ext cx="180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0" y="5732981"/>
                <a:ext cx="1800000" cy="6587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84571" y="5732981"/>
                <a:ext cx="18000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𝐭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571" y="5732981"/>
                <a:ext cx="1800000" cy="6587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7" b="24671"/>
          <a:stretch/>
        </p:blipFill>
        <p:spPr bwMode="auto">
          <a:xfrm>
            <a:off x="6963888" y="384485"/>
            <a:ext cx="2705019" cy="185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8544000" y="3038095"/>
            <a:ext cx="467875" cy="211890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544000" y="5157000"/>
            <a:ext cx="50400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8544000" y="2996999"/>
            <a:ext cx="3590" cy="216000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9165764" y="5193000"/>
            <a:ext cx="828125" cy="10800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9165764" y="5193000"/>
            <a:ext cx="828125" cy="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181190" y="5193000"/>
            <a:ext cx="2139" cy="18000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926980" y="3027394"/>
                <a:ext cx="477567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980" y="3027394"/>
                <a:ext cx="477567" cy="390748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6" name="Rectangle 4095"/>
              <p:cNvSpPr/>
              <p:nvPr/>
            </p:nvSpPr>
            <p:spPr>
              <a:xfrm>
                <a:off x="7855260" y="5037359"/>
                <a:ext cx="1140825" cy="3940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6" name="Rectangle 40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260" y="5037359"/>
                <a:ext cx="1140825" cy="394019"/>
              </a:xfrm>
              <a:prstGeom prst="rect">
                <a:avLst/>
              </a:prstGeom>
              <a:blipFill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7" name="Rectangle 4096"/>
              <p:cNvSpPr/>
              <p:nvPr/>
            </p:nvSpPr>
            <p:spPr>
              <a:xfrm>
                <a:off x="7438441" y="3553664"/>
                <a:ext cx="1105559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7" name="Rectangle 40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441" y="3553664"/>
                <a:ext cx="1105559" cy="390748"/>
              </a:xfrm>
              <a:prstGeom prst="rect">
                <a:avLst/>
              </a:prstGeom>
              <a:blipFill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Rectangle 4098"/>
              <p:cNvSpPr/>
              <p:nvPr/>
            </p:nvSpPr>
            <p:spPr>
              <a:xfrm>
                <a:off x="8926980" y="5357152"/>
                <a:ext cx="1082924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normal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99" name="Rectangle 40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980" y="5357152"/>
                <a:ext cx="1082924" cy="3815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Rectangle 4099"/>
              <p:cNvSpPr/>
              <p:nvPr/>
            </p:nvSpPr>
            <p:spPr>
              <a:xfrm>
                <a:off x="9089019" y="4827333"/>
                <a:ext cx="1118191" cy="3940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00" name="Rectangle 40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9019" y="4827333"/>
                <a:ext cx="1118191" cy="394019"/>
              </a:xfrm>
              <a:prstGeom prst="rect">
                <a:avLst/>
              </a:prstGeom>
              <a:blipFill>
                <a:blip r:embed="rId11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Rectangle 4100"/>
              <p:cNvSpPr/>
              <p:nvPr/>
            </p:nvSpPr>
            <p:spPr>
              <a:xfrm>
                <a:off x="9840338" y="5208486"/>
                <a:ext cx="4549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01" name="Rectangle 4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338" y="5208486"/>
                <a:ext cx="45493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03" name="Straight Arrow Connector 4102"/>
          <p:cNvCxnSpPr/>
          <p:nvPr/>
        </p:nvCxnSpPr>
        <p:spPr>
          <a:xfrm>
            <a:off x="5562501" y="5161344"/>
            <a:ext cx="8762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5737240" y="4787668"/>
                <a:ext cx="4697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240" y="4787668"/>
                <a:ext cx="469744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964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Påminnelse: EFM Eksempel 6.6 – bestemme </a:t>
            </a:r>
            <a:r>
              <a:rPr lang="nb-NO" dirty="0" err="1"/>
              <a:t>dragraft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Geværkule e.l. i vindtunnel</a:t>
                </a:r>
              </a:p>
              <a:p>
                <a:r>
                  <a:rPr lang="nb-NO" dirty="0"/>
                  <a:t>Hastighet ved 1 og ved 2 er begge kjente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=30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 (uniform)</a:t>
                </a:r>
              </a:p>
              <a:p>
                <a:pPr lvl="1"/>
                <a:r>
                  <a:rPr lang="nb-NO" dirty="0"/>
                  <a:t>Hastigheten ved snitt 2 varierer lineært fra 0 til maks ved rørveggen </a:t>
                </a:r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dragkraften</a:t>
                </a:r>
                <a:r>
                  <a:rPr lang="nb-NO" dirty="0"/>
                  <a:t> fra vinden på kula?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9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1478643"/>
            <a:ext cx="4823750" cy="209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3749084"/>
            <a:ext cx="5540375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929" y="5478208"/>
            <a:ext cx="1536596" cy="130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10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Nå: Vi vil bestemme </a:t>
            </a:r>
            <a:r>
              <a:rPr lang="nb-NO" dirty="0" err="1"/>
              <a:t>dragkraften</a:t>
            </a:r>
            <a:r>
              <a:rPr lang="nb-NO" dirty="0"/>
              <a:t>, men vi kjenner ikke</a:t>
            </a:r>
            <a:br>
              <a:rPr lang="nb-NO" dirty="0"/>
            </a:br>
            <a:r>
              <a:rPr lang="nb-NO" dirty="0"/>
              <a:t>hastigheten i punkt 2, V2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Geværkule e.l. i vindtunnel</a:t>
                </a:r>
              </a:p>
              <a:p>
                <a:r>
                  <a:rPr lang="nb-NO" dirty="0"/>
                  <a:t>Hastighet ved 1 er kjent men v2 er ukjent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=30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 (uniform)</a:t>
                </a:r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dragkraften</a:t>
                </a:r>
                <a:r>
                  <a:rPr lang="nb-NO" dirty="0"/>
                  <a:t> fra vinden på kula?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1478643"/>
            <a:ext cx="4823750" cy="209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3749084"/>
            <a:ext cx="5540375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929" y="5478208"/>
            <a:ext cx="1536596" cy="130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627315A-283C-3041-BD8C-76513D8C8F9E}"/>
              </a:ext>
            </a:extLst>
          </p:cNvPr>
          <p:cNvSpPr/>
          <p:nvPr/>
        </p:nvSpPr>
        <p:spPr>
          <a:xfrm>
            <a:off x="10128000" y="1478642"/>
            <a:ext cx="1439750" cy="2454358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D8F0E-6CEB-1040-AA55-D9B1347234E4}"/>
              </a:ext>
            </a:extLst>
          </p:cNvPr>
          <p:cNvSpPr txBox="1"/>
          <p:nvPr/>
        </p:nvSpPr>
        <p:spPr>
          <a:xfrm>
            <a:off x="10405362" y="1090986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Hva hvis V2 = ?</a:t>
            </a:r>
          </a:p>
        </p:txBody>
      </p:sp>
    </p:spTree>
    <p:extLst>
      <p:ext uri="{BB962C8B-B14F-4D97-AF65-F5344CB8AC3E}">
        <p14:creationId xmlns:p14="http://schemas.microsoft.com/office/powerpoint/2010/main" val="1636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Strategi: Vi finner </a:t>
                </a:r>
                <a:r>
                  <a:rPr lang="nb-NO" dirty="0" err="1"/>
                  <a:t>dragkoeffisienten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fra diagram og regner 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2D-objekt: Et objekt som er så avlangt (på tvers av strømningsretningen) at vi kan se bort fra endeeffekter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Variasjonen med Reynoldstall skyldes primært variasjon i skjærkrefter</a:t>
                </a:r>
              </a:p>
              <a:p>
                <a:endParaRPr lang="nb-NO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konstant for objekter/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der trykkforskjell utgjør hele/ mesteparten av </a:t>
                </a:r>
                <a:r>
                  <a:rPr lang="nb-NO" dirty="0" err="1">
                    <a:solidFill>
                      <a:schemeClr val="bg1">
                        <a:lumMod val="65000"/>
                      </a:schemeClr>
                    </a:solidFill>
                  </a:rPr>
                  <a:t>dragkraften</a:t>
                </a:r>
                <a:endParaRPr lang="nb-NO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Figuren gjelder for «glatte» objekter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980" b="-199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502" y="1413000"/>
            <a:ext cx="4698497" cy="5405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Dragkoeffisienter</a:t>
            </a:r>
            <a:r>
              <a:rPr lang="nb-NO" dirty="0"/>
              <a:t> for glatte 2D-objekter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C62849-A7A0-45E2-B026-23FD48C6CCFE}"/>
                  </a:ext>
                </a:extLst>
              </p:cNvPr>
              <p:cNvSpPr/>
              <p:nvPr/>
            </p:nvSpPr>
            <p:spPr>
              <a:xfrm>
                <a:off x="542974" y="4509000"/>
                <a:ext cx="4944302" cy="6506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i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ef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skj</m:t>
                          </m:r>
                          <m: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trykk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C62849-A7A0-45E2-B026-23FD48C6CC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4" y="4509000"/>
                <a:ext cx="4944302" cy="650691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B370B3-8656-4E04-8E4D-32CE4F3029AD}"/>
                  </a:ext>
                </a:extLst>
              </p:cNvPr>
              <p:cNvSpPr/>
              <p:nvPr/>
            </p:nvSpPr>
            <p:spPr>
              <a:xfrm>
                <a:off x="7824000" y="1014298"/>
                <a:ext cx="3632981" cy="395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trykk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parallel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kj</m:t>
                          </m:r>
                          <m:r>
                            <a:rPr lang="nb-NO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a:rPr lang="nb-NO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paralle</m:t>
                          </m:r>
                          <m:r>
                            <m:rPr>
                              <m:sty m:val="p"/>
                            </m:rPr>
                            <a:rPr lang="nb-NO" i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BB370B3-8656-4E04-8E4D-32CE4F302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000" y="1014298"/>
                <a:ext cx="3632981" cy="395045"/>
              </a:xfrm>
              <a:prstGeom prst="rect">
                <a:avLst/>
              </a:prstGeom>
              <a:blipFill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574BE3-ADBD-EF42-8A4D-8575222FB478}"/>
                  </a:ext>
                </a:extLst>
              </p:cNvPr>
              <p:cNvSpPr txBox="1"/>
              <p:nvPr/>
            </p:nvSpPr>
            <p:spPr>
              <a:xfrm>
                <a:off x="7824000" y="221544"/>
                <a:ext cx="2880000" cy="724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574BE3-ADBD-EF42-8A4D-8575222FB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000" y="221544"/>
                <a:ext cx="2880000" cy="724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002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avh. både av skjær- og trykkrefter og dermed 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nesten konstant, drag er dominert av trykkforskjeller. Strømningsmønsteret rundt sylinderen nokså konstant.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5⋅</m:t>
                        </m:r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: Hva forklarer dette fallet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1268600"/>
            <a:ext cx="4824000" cy="555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5664000" y="2205000"/>
            <a:ext cx="2376000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50" y="734958"/>
            <a:ext cx="9588000" cy="533642"/>
          </a:xfrm>
        </p:spPr>
        <p:txBody>
          <a:bodyPr/>
          <a:lstStyle/>
          <a:p>
            <a:r>
              <a:rPr lang="nb-NO" dirty="0" err="1"/>
              <a:t>Dragkoeffisient</a:t>
            </a:r>
            <a:r>
              <a:rPr lang="nb-NO" dirty="0"/>
              <a:t> for glatt 2D-sylinder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01D438-2ED2-244A-A09D-A46F327A7581}"/>
                  </a:ext>
                </a:extLst>
              </p:cNvPr>
              <p:cNvSpPr txBox="1"/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01D438-2ED2-244A-A09D-A46F327A7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74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avh. både av skjær- og trykkrefter og dermed 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nesten konstant, drag er dominert av trykkforskjeller. Strømningsmønsteret rundt sylinderen nokså konstant.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5⋅</m:t>
                        </m:r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: Hva forklarer dette fallet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1268600"/>
            <a:ext cx="4824000" cy="555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5304000" y="3296428"/>
            <a:ext cx="4248000" cy="426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64000" y="2205000"/>
            <a:ext cx="2376000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50" y="734958"/>
            <a:ext cx="9588000" cy="533642"/>
          </a:xfrm>
        </p:spPr>
        <p:txBody>
          <a:bodyPr/>
          <a:lstStyle/>
          <a:p>
            <a:r>
              <a:rPr lang="nb-NO" dirty="0" err="1"/>
              <a:t>Dragkoeffisient</a:t>
            </a:r>
            <a:r>
              <a:rPr lang="nb-NO" dirty="0"/>
              <a:t> for glatt 2D-sylinder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01D438-2ED2-244A-A09D-A46F327A7581}"/>
                  </a:ext>
                </a:extLst>
              </p:cNvPr>
              <p:cNvSpPr txBox="1"/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01D438-2ED2-244A-A09D-A46F327A7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03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avh. både av skjær- og trykkrefter og dermed 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nesten konstant, drag er dominert av trykkforskjeller. Strømningsmønsteret rundt sylinderen nokså konstant.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  <m:r>
                      <a:rPr lang="nb-NO" b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𝑹𝒆</m:t>
                    </m:r>
                    <m:r>
                      <a:rPr lang="nb-NO" b="1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nb-NO" b="1" dirty="0"/>
                  <a:t>: Hva forklarer dette fallet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𝑫</m:t>
                        </m:r>
                      </m:sub>
                    </m:sSub>
                  </m:oMath>
                </a14:m>
                <a:r>
                  <a:rPr lang="nb-NO" b="1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1268600"/>
            <a:ext cx="4824000" cy="555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5304000" y="3296428"/>
            <a:ext cx="4248000" cy="426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64000" y="2205000"/>
            <a:ext cx="2376000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736000" y="4043765"/>
            <a:ext cx="4752000" cy="4652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50" y="734958"/>
            <a:ext cx="9588000" cy="533642"/>
          </a:xfrm>
        </p:spPr>
        <p:txBody>
          <a:bodyPr/>
          <a:lstStyle/>
          <a:p>
            <a:r>
              <a:rPr lang="nb-NO" dirty="0" err="1"/>
              <a:t>Dragkoeffisient</a:t>
            </a:r>
            <a:r>
              <a:rPr lang="nb-NO" dirty="0"/>
              <a:t> for glatt 2D-sylinder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01D438-2ED2-244A-A09D-A46F327A7581}"/>
                  </a:ext>
                </a:extLst>
              </p:cNvPr>
              <p:cNvSpPr txBox="1"/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01D438-2ED2-244A-A09D-A46F327A7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928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avh. både av skjær- og trykkrefter og dermed 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nesten konstant, drag er dominert av trykkforskjeller. Strømningsmønsteret rundt sylinderen nokså konstant.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5⋅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: Hva forklarer dette fallet 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1268600"/>
            <a:ext cx="4824000" cy="555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5304000" y="3296428"/>
            <a:ext cx="4248000" cy="426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64000" y="2205000"/>
            <a:ext cx="2376000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736000" y="4043765"/>
            <a:ext cx="4752000" cy="4652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50" y="734958"/>
            <a:ext cx="9588000" cy="533642"/>
          </a:xfrm>
        </p:spPr>
        <p:txBody>
          <a:bodyPr/>
          <a:lstStyle/>
          <a:p>
            <a:r>
              <a:rPr lang="nb-NO" dirty="0" err="1"/>
              <a:t>Dragkoeffisient</a:t>
            </a:r>
            <a:r>
              <a:rPr lang="nb-NO" dirty="0"/>
              <a:t> for glatt 2D-sylinder</a:t>
            </a:r>
            <a:endParaRPr lang="en-US" dirty="0"/>
          </a:p>
        </p:txBody>
      </p:sp>
      <p:pic>
        <p:nvPicPr>
          <p:cNvPr id="8" name="Picture 7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D14A754B-F46E-0F4F-B02C-75814894F6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55180" r="4964"/>
          <a:stretch/>
        </p:blipFill>
        <p:spPr>
          <a:xfrm>
            <a:off x="3640768" y="4758478"/>
            <a:ext cx="2817488" cy="2034978"/>
          </a:xfrm>
          <a:prstGeom prst="rect">
            <a:avLst/>
          </a:prstGeom>
        </p:spPr>
      </p:pic>
      <p:pic>
        <p:nvPicPr>
          <p:cNvPr id="9" name="Picture 8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679450DB-738B-C14C-9161-0D68964C4C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4944" r="53460"/>
          <a:stretch/>
        </p:blipFill>
        <p:spPr>
          <a:xfrm>
            <a:off x="454776" y="4758478"/>
            <a:ext cx="2977224" cy="2060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A832A7-561D-A648-BFA4-F22212C062DD}"/>
                  </a:ext>
                </a:extLst>
              </p:cNvPr>
              <p:cNvSpPr txBox="1"/>
              <p:nvPr/>
            </p:nvSpPr>
            <p:spPr>
              <a:xfrm>
                <a:off x="440377" y="6300781"/>
                <a:ext cx="2880000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Tidlig </a:t>
                </a:r>
                <a:r>
                  <a:rPr lang="en-US" sz="1400" dirty="0" err="1">
                    <a:solidFill>
                      <a:schemeClr val="bg1"/>
                    </a:solidFill>
                  </a:rPr>
                  <a:t>separasjon</a:t>
                </a:r>
                <a:r>
                  <a:rPr lang="en-US" sz="1400" dirty="0">
                    <a:solidFill>
                      <a:schemeClr val="bg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) – </a:t>
                </a:r>
              </a:p>
              <a:p>
                <a:r>
                  <a:rPr lang="en-US" sz="1400" dirty="0" err="1">
                    <a:solidFill>
                      <a:schemeClr val="bg1"/>
                    </a:solidFill>
                  </a:rPr>
                  <a:t>høy</a:t>
                </a:r>
                <a:r>
                  <a:rPr lang="en-US" sz="1400" dirty="0">
                    <a:solidFill>
                      <a:schemeClr val="bg1"/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bg1"/>
                    </a:solidFill>
                  </a:rPr>
                  <a:t>motstand</a:t>
                </a:r>
                <a:r>
                  <a:rPr lang="en-US" sz="1400" dirty="0">
                    <a:solidFill>
                      <a:schemeClr val="bg1"/>
                    </a:solidFill>
                  </a:rPr>
                  <a:t>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A832A7-561D-A648-BFA4-F22212C06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77" y="6300781"/>
                <a:ext cx="2880000" cy="800219"/>
              </a:xfrm>
              <a:prstGeom prst="rect">
                <a:avLst/>
              </a:prstGeom>
              <a:blipFill>
                <a:blip r:embed="rId6"/>
                <a:stretch>
                  <a:fillRect l="-439" t="-15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63A268-7CA6-224B-A4D8-F94F503A7B61}"/>
                  </a:ext>
                </a:extLst>
              </p:cNvPr>
              <p:cNvSpPr txBox="1"/>
              <p:nvPr/>
            </p:nvSpPr>
            <p:spPr>
              <a:xfrm>
                <a:off x="3640086" y="6440847"/>
                <a:ext cx="2751828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Sen </a:t>
                </a:r>
                <a:r>
                  <a:rPr lang="en-US" sz="1600" dirty="0" err="1">
                    <a:solidFill>
                      <a:schemeClr val="bg1"/>
                    </a:solidFill>
                  </a:rPr>
                  <a:t>separasjon</a:t>
                </a:r>
                <a:r>
                  <a:rPr lang="en-US" sz="1600" dirty="0">
                    <a:solidFill>
                      <a:schemeClr val="bg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</a:rPr>
                  <a:t>)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63A268-7CA6-224B-A4D8-F94F503A7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086" y="6440847"/>
                <a:ext cx="2751828" cy="615553"/>
              </a:xfrm>
              <a:prstGeom prst="rect">
                <a:avLst/>
              </a:prstGeom>
              <a:blipFill>
                <a:blip r:embed="rId7"/>
                <a:stretch>
                  <a:fillRect l="-917" t="-40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F8A445-CC81-5A42-BADD-976602C6A659}"/>
                  </a:ext>
                </a:extLst>
              </p:cNvPr>
              <p:cNvSpPr txBox="1"/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0F8A445-CC81-5A42-BADD-976602C6A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200" y="450812"/>
                <a:ext cx="2880000" cy="7246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DF470-471B-6B47-AD71-756650934FF3}"/>
                  </a:ext>
                </a:extLst>
              </p:cNvPr>
              <p:cNvSpPr txBox="1"/>
              <p:nvPr/>
            </p:nvSpPr>
            <p:spPr>
              <a:xfrm>
                <a:off x="1704000" y="5591301"/>
                <a:ext cx="7171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CDF470-471B-6B47-AD71-756650934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000" y="5591301"/>
                <a:ext cx="717183" cy="369332"/>
              </a:xfrm>
              <a:prstGeom prst="rect">
                <a:avLst/>
              </a:prstGeom>
              <a:blipFill>
                <a:blip r:embed="rId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659FB62-0BF3-5E47-A764-6C427C302AED}"/>
                  </a:ext>
                </a:extLst>
              </p:cNvPr>
              <p:cNvSpPr txBox="1"/>
              <p:nvPr/>
            </p:nvSpPr>
            <p:spPr>
              <a:xfrm>
                <a:off x="4815359" y="5660388"/>
                <a:ext cx="7171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659FB62-0BF3-5E47-A764-6C427C302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359" y="5660388"/>
                <a:ext cx="717183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93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Dragkoeffisient</a:t>
            </a:r>
            <a:r>
              <a:rPr lang="nb-NO" dirty="0"/>
              <a:t> for glatt 2D-sylinder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971740" cy="4320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5⋅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: «Drag </a:t>
                </a:r>
                <a:r>
                  <a:rPr lang="nb-NO" dirty="0" err="1"/>
                  <a:t>crisis</a:t>
                </a:r>
                <a:r>
                  <a:rPr lang="nb-NO" dirty="0"/>
                  <a:t>».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synker plutselig. Grensesjiktet går over fra å være laminært til å være turbulent.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:r>
                  <a:rPr lang="nb-NO" b="1" dirty="0">
                    <a:sym typeface="Wingdings" panose="05000000000000000000" pitchFamily="2" charset="2"/>
                  </a:rPr>
                  <a:t>Mindre lavtrykkssone bak sylinderen.</a:t>
                </a:r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971740" cy="4320000"/>
              </a:xfrm>
              <a:blipFill>
                <a:blip r:embed="rId2"/>
                <a:stretch>
                  <a:fillRect l="-2182" t="-2053" r="-1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0" y="1619800"/>
            <a:ext cx="4067911" cy="468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53" y="5069364"/>
            <a:ext cx="2651275" cy="144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583" y="5080260"/>
            <a:ext cx="3281509" cy="150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6635868" y="4365000"/>
            <a:ext cx="4212132" cy="10902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CA2B0E6E-484E-DA4F-95FF-FF90156F65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55180" r="4964"/>
          <a:stretch/>
        </p:blipFill>
        <p:spPr>
          <a:xfrm>
            <a:off x="3818380" y="2841148"/>
            <a:ext cx="2817488" cy="2034978"/>
          </a:xfrm>
          <a:prstGeom prst="rect">
            <a:avLst/>
          </a:prstGeom>
        </p:spPr>
      </p:pic>
      <p:pic>
        <p:nvPicPr>
          <p:cNvPr id="13" name="Picture 12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F0F1A920-3C76-D147-9557-6D08E7B061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4944" r="53460"/>
          <a:stretch/>
        </p:blipFill>
        <p:spPr>
          <a:xfrm>
            <a:off x="632388" y="2841148"/>
            <a:ext cx="2977224" cy="2060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B498D-BDEA-FB48-A5BE-BD309F0D2E30}"/>
                  </a:ext>
                </a:extLst>
              </p:cNvPr>
              <p:cNvSpPr txBox="1"/>
              <p:nvPr/>
            </p:nvSpPr>
            <p:spPr>
              <a:xfrm>
                <a:off x="704128" y="4378291"/>
                <a:ext cx="2880000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Tidlig </a:t>
                </a:r>
                <a:r>
                  <a:rPr lang="en-US" sz="1400" dirty="0" err="1">
                    <a:solidFill>
                      <a:schemeClr val="bg1"/>
                    </a:solidFill>
                  </a:rPr>
                  <a:t>separasjon</a:t>
                </a:r>
                <a:r>
                  <a:rPr lang="en-US" sz="1400" dirty="0">
                    <a:solidFill>
                      <a:schemeClr val="bg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) – </a:t>
                </a:r>
              </a:p>
              <a:p>
                <a:r>
                  <a:rPr lang="en-US" sz="1400" dirty="0" err="1">
                    <a:solidFill>
                      <a:schemeClr val="bg1"/>
                    </a:solidFill>
                  </a:rPr>
                  <a:t>høy</a:t>
                </a:r>
                <a:r>
                  <a:rPr lang="en-US" sz="1400" dirty="0">
                    <a:solidFill>
                      <a:schemeClr val="bg1"/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bg1"/>
                    </a:solidFill>
                  </a:rPr>
                  <a:t>motstand</a:t>
                </a:r>
                <a:r>
                  <a:rPr lang="en-US" sz="1400" dirty="0">
                    <a:solidFill>
                      <a:schemeClr val="bg1"/>
                    </a:solidFill>
                  </a:rPr>
                  <a:t>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B498D-BDEA-FB48-A5BE-BD309F0D2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28" y="4378291"/>
                <a:ext cx="2880000" cy="800219"/>
              </a:xfrm>
              <a:prstGeom prst="rect">
                <a:avLst/>
              </a:prstGeom>
              <a:blipFill>
                <a:blip r:embed="rId8"/>
                <a:stretch>
                  <a:fillRect l="-877" t="-15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017D915-D7A0-3843-B34D-637A80BCD2AE}"/>
                  </a:ext>
                </a:extLst>
              </p:cNvPr>
              <p:cNvSpPr txBox="1"/>
              <p:nvPr/>
            </p:nvSpPr>
            <p:spPr>
              <a:xfrm>
                <a:off x="3903837" y="4518357"/>
                <a:ext cx="2751828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Sen </a:t>
                </a:r>
                <a:r>
                  <a:rPr lang="en-US" sz="1600" dirty="0" err="1">
                    <a:solidFill>
                      <a:schemeClr val="bg1"/>
                    </a:solidFill>
                  </a:rPr>
                  <a:t>separasjon</a:t>
                </a:r>
                <a:r>
                  <a:rPr lang="en-US" sz="1600" dirty="0">
                    <a:solidFill>
                      <a:schemeClr val="bg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</a:rPr>
                  <a:t>)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017D915-D7A0-3843-B34D-637A80BCD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837" y="4518357"/>
                <a:ext cx="2751828" cy="615553"/>
              </a:xfrm>
              <a:prstGeom prst="rect">
                <a:avLst/>
              </a:prstGeom>
              <a:blipFill>
                <a:blip r:embed="rId9"/>
                <a:stretch>
                  <a:fillRect l="-1376" t="-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02E32A-12E3-7D46-9F55-A1B6BB2E399D}"/>
                  </a:ext>
                </a:extLst>
              </p:cNvPr>
              <p:cNvSpPr txBox="1"/>
              <p:nvPr/>
            </p:nvSpPr>
            <p:spPr>
              <a:xfrm>
                <a:off x="7628200" y="450812"/>
                <a:ext cx="2880000" cy="658706"/>
              </a:xfrm>
              <a:prstGeom prst="rect">
                <a:avLst/>
              </a:prstGeom>
              <a:ln>
                <a:solidFill>
                  <a:srgbClr val="009D7F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nary>
                      <m:r>
                        <a:rPr lang="nb-NO" b="1">
                          <a:latin typeface="Cambria Math" panose="02040503050406030204" pitchFamily="18" charset="0"/>
                        </a:rPr>
                        <m:t>𝐝𝐀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02E32A-12E3-7D46-9F55-A1B6BB2E3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200" y="450812"/>
                <a:ext cx="2880000" cy="658706"/>
              </a:xfrm>
              <a:prstGeom prst="rect">
                <a:avLst/>
              </a:prstGeom>
              <a:blipFill>
                <a:blip r:embed="rId10"/>
                <a:stretch>
                  <a:fillRect l="-11304" t="-163636" r="-435" b="-236364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4BC381-B4AE-1841-9379-2F0F0D3CBE0E}"/>
                  </a:ext>
                </a:extLst>
              </p:cNvPr>
              <p:cNvSpPr txBox="1"/>
              <p:nvPr/>
            </p:nvSpPr>
            <p:spPr>
              <a:xfrm>
                <a:off x="1912943" y="3670384"/>
                <a:ext cx="7171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4BC381-B4AE-1841-9379-2F0F0D3CB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943" y="3670384"/>
                <a:ext cx="717183" cy="369332"/>
              </a:xfrm>
              <a:prstGeom prst="rect">
                <a:avLst/>
              </a:prstGeom>
              <a:blipFill>
                <a:blip r:embed="rId11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6A80FC-CA6E-2C47-B8B2-538594FBA2E5}"/>
                  </a:ext>
                </a:extLst>
              </p:cNvPr>
              <p:cNvSpPr txBox="1"/>
              <p:nvPr/>
            </p:nvSpPr>
            <p:spPr>
              <a:xfrm>
                <a:off x="5024302" y="3739471"/>
                <a:ext cx="7171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6A80FC-CA6E-2C47-B8B2-538594FBA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302" y="3739471"/>
                <a:ext cx="717183" cy="369332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58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Dragkoeffisient</a:t>
            </a:r>
            <a:r>
              <a:rPr lang="nb-NO" dirty="0"/>
              <a:t> for glatt 2D-sylinder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971740" cy="4320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5⋅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: «Drag </a:t>
                </a:r>
                <a:r>
                  <a:rPr lang="nb-NO" dirty="0" err="1"/>
                  <a:t>crisis</a:t>
                </a:r>
                <a:r>
                  <a:rPr lang="nb-NO" dirty="0"/>
                  <a:t>».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synker plutselig. Grensesjiktet går over fra å være laminært til å være turbulent.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:r>
                  <a:rPr lang="nb-NO" b="1" dirty="0">
                    <a:sym typeface="Wingdings" panose="05000000000000000000" pitchFamily="2" charset="2"/>
                  </a:rPr>
                  <a:t>Mindre lavtrykkssone bak sylinderen.</a:t>
                </a:r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971740" cy="4320000"/>
              </a:xfrm>
              <a:blipFill>
                <a:blip r:embed="rId2"/>
                <a:stretch>
                  <a:fillRect l="-2182" t="-2053" r="-1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0" y="1619800"/>
            <a:ext cx="4067911" cy="468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53" y="5069364"/>
            <a:ext cx="2651275" cy="144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583" y="5080260"/>
            <a:ext cx="3281509" cy="150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6635868" y="4365000"/>
            <a:ext cx="4212132" cy="10902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CA2B0E6E-484E-DA4F-95FF-FF90156F65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55180" r="4964"/>
          <a:stretch/>
        </p:blipFill>
        <p:spPr>
          <a:xfrm>
            <a:off x="3818380" y="2841148"/>
            <a:ext cx="2817488" cy="2034978"/>
          </a:xfrm>
          <a:prstGeom prst="rect">
            <a:avLst/>
          </a:prstGeom>
        </p:spPr>
      </p:pic>
      <p:pic>
        <p:nvPicPr>
          <p:cNvPr id="13" name="Picture 12" descr="A picture containing text, star, outdoor object, satellite&#10;&#10;Description automatically generated">
            <a:extLst>
              <a:ext uri="{FF2B5EF4-FFF2-40B4-BE49-F238E27FC236}">
                <a16:creationId xmlns:a16="http://schemas.microsoft.com/office/drawing/2014/main" id="{F0F1A920-3C76-D147-9557-6D08E7B061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4944" r="53460"/>
          <a:stretch/>
        </p:blipFill>
        <p:spPr>
          <a:xfrm>
            <a:off x="632388" y="2841148"/>
            <a:ext cx="2977224" cy="20604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B498D-BDEA-FB48-A5BE-BD309F0D2E30}"/>
                  </a:ext>
                </a:extLst>
              </p:cNvPr>
              <p:cNvSpPr txBox="1"/>
              <p:nvPr/>
            </p:nvSpPr>
            <p:spPr>
              <a:xfrm>
                <a:off x="704128" y="4378291"/>
                <a:ext cx="2880000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Tidlig </a:t>
                </a:r>
                <a:r>
                  <a:rPr lang="en-US" sz="1400" dirty="0" err="1">
                    <a:solidFill>
                      <a:schemeClr val="bg1"/>
                    </a:solidFill>
                  </a:rPr>
                  <a:t>separasjon</a:t>
                </a:r>
                <a:r>
                  <a:rPr lang="en-US" sz="1400" dirty="0">
                    <a:solidFill>
                      <a:schemeClr val="bg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) – </a:t>
                </a:r>
              </a:p>
              <a:p>
                <a:r>
                  <a:rPr lang="en-US" sz="1400" dirty="0" err="1">
                    <a:solidFill>
                      <a:schemeClr val="bg1"/>
                    </a:solidFill>
                  </a:rPr>
                  <a:t>høy</a:t>
                </a:r>
                <a:r>
                  <a:rPr lang="en-US" sz="1400" dirty="0">
                    <a:solidFill>
                      <a:schemeClr val="bg1"/>
                    </a:solidFill>
                  </a:rPr>
                  <a:t> </a:t>
                </a:r>
                <a:r>
                  <a:rPr lang="en-US" sz="1400" dirty="0" err="1">
                    <a:solidFill>
                      <a:schemeClr val="bg1"/>
                    </a:solidFill>
                  </a:rPr>
                  <a:t>motstand</a:t>
                </a:r>
                <a:r>
                  <a:rPr lang="en-US" sz="1400" dirty="0">
                    <a:solidFill>
                      <a:schemeClr val="bg1"/>
                    </a:solidFill>
                  </a:rPr>
                  <a:t> 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C3B498D-BDEA-FB48-A5BE-BD309F0D2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128" y="4378291"/>
                <a:ext cx="2880000" cy="800219"/>
              </a:xfrm>
              <a:prstGeom prst="rect">
                <a:avLst/>
              </a:prstGeom>
              <a:blipFill>
                <a:blip r:embed="rId8"/>
                <a:stretch>
                  <a:fillRect l="-877" t="-15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017D915-D7A0-3843-B34D-637A80BCD2AE}"/>
                  </a:ext>
                </a:extLst>
              </p:cNvPr>
              <p:cNvSpPr txBox="1"/>
              <p:nvPr/>
            </p:nvSpPr>
            <p:spPr>
              <a:xfrm>
                <a:off x="3903837" y="4518357"/>
                <a:ext cx="2751828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Sen </a:t>
                </a:r>
                <a:r>
                  <a:rPr lang="en-US" sz="1600" dirty="0" err="1">
                    <a:solidFill>
                      <a:schemeClr val="bg1"/>
                    </a:solidFill>
                  </a:rPr>
                  <a:t>separasjon</a:t>
                </a:r>
                <a:r>
                  <a:rPr lang="en-US" sz="1600" dirty="0">
                    <a:solidFill>
                      <a:schemeClr val="bg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1"/>
                    </a:solidFill>
                  </a:rPr>
                  <a:t>)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017D915-D7A0-3843-B34D-637A80BCD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837" y="4518357"/>
                <a:ext cx="2751828" cy="615553"/>
              </a:xfrm>
              <a:prstGeom prst="rect">
                <a:avLst/>
              </a:prstGeom>
              <a:blipFill>
                <a:blip r:embed="rId9"/>
                <a:stretch>
                  <a:fillRect l="-1376" t="-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02E32A-12E3-7D46-9F55-A1B6BB2E399D}"/>
                  </a:ext>
                </a:extLst>
              </p:cNvPr>
              <p:cNvSpPr txBox="1"/>
              <p:nvPr/>
            </p:nvSpPr>
            <p:spPr>
              <a:xfrm>
                <a:off x="7628200" y="450812"/>
                <a:ext cx="2880000" cy="658706"/>
              </a:xfrm>
              <a:prstGeom prst="rect">
                <a:avLst/>
              </a:prstGeom>
              <a:ln>
                <a:solidFill>
                  <a:srgbClr val="009D7F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nary>
                      <m:r>
                        <a:rPr lang="nb-NO" b="1">
                          <a:latin typeface="Cambria Math" panose="02040503050406030204" pitchFamily="18" charset="0"/>
                        </a:rPr>
                        <m:t>𝐝𝐀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402E32A-12E3-7D46-9F55-A1B6BB2E3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200" y="450812"/>
                <a:ext cx="2880000" cy="658706"/>
              </a:xfrm>
              <a:prstGeom prst="rect">
                <a:avLst/>
              </a:prstGeom>
              <a:blipFill>
                <a:blip r:embed="rId10"/>
                <a:stretch>
                  <a:fillRect l="-11304" t="-163636" r="-435" b="-236364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4BC381-B4AE-1841-9379-2F0F0D3CBE0E}"/>
                  </a:ext>
                </a:extLst>
              </p:cNvPr>
              <p:cNvSpPr txBox="1"/>
              <p:nvPr/>
            </p:nvSpPr>
            <p:spPr>
              <a:xfrm>
                <a:off x="1912943" y="3670384"/>
                <a:ext cx="71718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24BC381-B4AE-1841-9379-2F0F0D3CB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943" y="3670384"/>
                <a:ext cx="717183" cy="369332"/>
              </a:xfrm>
              <a:prstGeom prst="rect">
                <a:avLst/>
              </a:prstGeom>
              <a:blipFill>
                <a:blip r:embed="rId11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6A80FC-CA6E-2C47-B8B2-538594FBA2E5}"/>
                  </a:ext>
                </a:extLst>
              </p:cNvPr>
              <p:cNvSpPr txBox="1"/>
              <p:nvPr/>
            </p:nvSpPr>
            <p:spPr>
              <a:xfrm>
                <a:off x="5024302" y="3739471"/>
                <a:ext cx="7171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𝑙𝑎𝑣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6A80FC-CA6E-2C47-B8B2-538594FBA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302" y="3739471"/>
                <a:ext cx="717183" cy="369332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4" descr="https://upload.wikimedia.org/wikipedia/commons/c/c8/Two_golf_balls.jpg">
            <a:extLst>
              <a:ext uri="{FF2B5EF4-FFF2-40B4-BE49-F238E27FC236}">
                <a16:creationId xmlns:a16="http://schemas.microsoft.com/office/drawing/2014/main" id="{FAA1887E-3DC8-A849-907C-C11BD761E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127" y="5035949"/>
            <a:ext cx="2232000" cy="167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22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Effekten av ruhet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Ruhet tvinger frem tidligere 	       overgang til turbulent grensesjikt («</a:t>
                </a:r>
                <a:r>
                  <a:rPr lang="nb-NO" dirty="0" err="1"/>
                  <a:t>tripped</a:t>
                </a:r>
                <a:r>
                  <a:rPr lang="nb-NO" dirty="0"/>
                  <a:t> </a:t>
                </a:r>
                <a:r>
                  <a:rPr lang="nb-NO" dirty="0" err="1"/>
                  <a:t>boundary</a:t>
                </a:r>
                <a:r>
                  <a:rPr lang="nb-NO" dirty="0"/>
                  <a:t> </a:t>
                </a:r>
                <a:r>
                  <a:rPr lang="nb-NO" dirty="0" err="1"/>
                  <a:t>layer</a:t>
                </a:r>
                <a:r>
                  <a:rPr lang="nb-NO" dirty="0"/>
                  <a:t>»)</a:t>
                </a:r>
              </a:p>
              <a:p>
                <a:r>
                  <a:rPr lang="nb-NO" dirty="0"/>
                  <a:t>Relevant også for andre former enn sylinder</a:t>
                </a:r>
              </a:p>
              <a:p>
                <a:r>
                  <a:rPr lang="nb-NO" dirty="0"/>
                  <a:t>Kan brukes til å senke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i relevant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-område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7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://www.mhhe.com/engcs/civil/finnemore/graphics/images/fin32020_ch09/Chapter9partAFigures91to911/images/fin32020_0911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61" y="4728977"/>
            <a:ext cx="2746500" cy="176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c/c8/Two_golf_ball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724" y="4728977"/>
            <a:ext cx="2232000" cy="167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FFC0091-A019-420C-92BF-153EA19FC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" t="4114" r="4293" b="3367"/>
          <a:stretch/>
        </p:blipFill>
        <p:spPr bwMode="auto">
          <a:xfrm>
            <a:off x="6591187" y="3103106"/>
            <a:ext cx="5306515" cy="374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6F13B6-47B6-4207-93B4-A3D005F96F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454" y="1092663"/>
            <a:ext cx="3851248" cy="1918073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724" y="360277"/>
            <a:ext cx="2568721" cy="255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2AB887-1BB9-4E18-9718-C5937F1F20D1}"/>
              </a:ext>
            </a:extLst>
          </p:cNvPr>
          <p:cNvCxnSpPr/>
          <p:nvPr/>
        </p:nvCxnSpPr>
        <p:spPr>
          <a:xfrm flipV="1">
            <a:off x="10283325" y="1845000"/>
            <a:ext cx="0" cy="4176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5FED1A-8A0A-4513-98E1-14A077D03CFC}"/>
              </a:ext>
            </a:extLst>
          </p:cNvPr>
          <p:cNvCxnSpPr/>
          <p:nvPr/>
        </p:nvCxnSpPr>
        <p:spPr>
          <a:xfrm>
            <a:off x="1344000" y="6120000"/>
            <a:ext cx="100800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C808D6E-ECC0-4918-9F07-27A9605E2939}"/>
              </a:ext>
            </a:extLst>
          </p:cNvPr>
          <p:cNvSpPr txBox="1"/>
          <p:nvPr/>
        </p:nvSpPr>
        <p:spPr>
          <a:xfrm>
            <a:off x="883011" y="6555779"/>
            <a:ext cx="2016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Finnemore</a:t>
            </a:r>
            <a:r>
              <a:rPr lang="nb-NO" sz="1100" dirty="0"/>
              <a:t> &amp; </a:t>
            </a:r>
            <a:r>
              <a:rPr lang="nb-NO" sz="1100" dirty="0" err="1"/>
              <a:t>Franzini</a:t>
            </a:r>
            <a:r>
              <a:rPr lang="nb-NO" sz="1100" dirty="0"/>
              <a:t> (2002)</a:t>
            </a:r>
            <a:endParaRPr lang="en-US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173F60-41C8-4F5C-8577-42A5B666B2D8}"/>
              </a:ext>
            </a:extLst>
          </p:cNvPr>
          <p:cNvSpPr txBox="1"/>
          <p:nvPr/>
        </p:nvSpPr>
        <p:spPr>
          <a:xfrm>
            <a:off x="4487652" y="6555779"/>
            <a:ext cx="837753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D35C07-406E-44E0-97EC-3EEA9E41C61D}"/>
              </a:ext>
            </a:extLst>
          </p:cNvPr>
          <p:cNvSpPr txBox="1"/>
          <p:nvPr/>
        </p:nvSpPr>
        <p:spPr>
          <a:xfrm>
            <a:off x="8046454" y="757222"/>
            <a:ext cx="92954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Autogefühl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69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Tabell 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verdier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læreboken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74"/>
          <a:stretch/>
        </p:blipFill>
        <p:spPr bwMode="auto">
          <a:xfrm>
            <a:off x="6600000" y="2421000"/>
            <a:ext cx="4954041" cy="380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5769D7C-363D-45A5-9A2A-8C95BD4B07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26"/>
          <a:stretch/>
        </p:blipFill>
        <p:spPr bwMode="auto">
          <a:xfrm>
            <a:off x="480000" y="1989000"/>
            <a:ext cx="4954041" cy="37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D876575-D5F5-4A9B-BD0F-7677070032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934"/>
          <a:stretch/>
        </p:blipFill>
        <p:spPr bwMode="auto">
          <a:xfrm>
            <a:off x="6600001" y="1887358"/>
            <a:ext cx="4954041" cy="53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82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Oppgave:</a:t>
            </a:r>
            <a:r>
              <a:rPr lang="nb-NO" dirty="0"/>
              <a:t> Bestem </a:t>
            </a:r>
            <a:r>
              <a:rPr lang="nb-NO" dirty="0" err="1"/>
              <a:t>dragkraft</a:t>
            </a:r>
            <a:r>
              <a:rPr lang="nb-NO" dirty="0"/>
              <a:t> på mast (sylinder) og moment om </a:t>
            </a:r>
            <a:br>
              <a:rPr lang="nb-NO" dirty="0"/>
            </a:br>
            <a:r>
              <a:rPr lang="nb-NO" dirty="0"/>
              <a:t>fundamentet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6658" y="1629000"/>
                <a:ext cx="5539289" cy="4941000"/>
              </a:xfrm>
            </p:spPr>
            <p:txBody>
              <a:bodyPr/>
              <a:lstStyle/>
              <a:p>
                <a:r>
                  <a:rPr lang="nb-NO" sz="2000" dirty="0"/>
                  <a:t>Sylinder som vist i figuren er fundament for en antenne</a:t>
                </a:r>
              </a:p>
              <a:p>
                <a:r>
                  <a:rPr lang="nb-NO" sz="2000" dirty="0"/>
                  <a:t>Bestem </a:t>
                </a:r>
                <a:r>
                  <a:rPr lang="nb-NO" sz="2000" dirty="0" err="1"/>
                  <a:t>dragkraften</a:t>
                </a:r>
                <a:r>
                  <a:rPr lang="nb-NO" sz="2000" dirty="0"/>
                  <a:t> på sylinderen og momentet om kontaktpunktet med bakken</a:t>
                </a:r>
              </a:p>
              <a:p>
                <a:r>
                  <a:rPr lang="nb-NO" sz="2000" dirty="0"/>
                  <a:t>Bruk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=1,2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=1,81⋅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Ns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sz="2000" dirty="0"/>
                  <a:t>A) Regn 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nb-NO" sz="2000" dirty="0"/>
              </a:p>
              <a:p>
                <a:r>
                  <a:rPr lang="nb-NO" sz="2000" dirty="0"/>
                  <a:t>B) Finn </a:t>
                </a:r>
                <a:r>
                  <a:rPr lang="nb-NO" sz="2000" dirty="0" err="1"/>
                  <a:t>dragkoeffisienten</a:t>
                </a:r>
                <a:r>
                  <a:rPr lang="nb-NO" sz="2000" dirty="0"/>
                  <a:t> C</a:t>
                </a:r>
                <a:r>
                  <a:rPr lang="nb-NO" sz="2000" baseline="-25000" dirty="0"/>
                  <a:t>D </a:t>
                </a:r>
                <a:r>
                  <a:rPr lang="nb-NO" sz="2000" dirty="0"/>
                  <a:t>fra Fig. 11.5</a:t>
                </a:r>
              </a:p>
              <a:p>
                <a:r>
                  <a:rPr lang="nb-NO" sz="2000" dirty="0"/>
                  <a:t>C) Finn </a:t>
                </a:r>
                <a:r>
                  <a:rPr lang="nb-NO" sz="2000" dirty="0" err="1"/>
                  <a:t>dragkraften</a:t>
                </a:r>
                <a:r>
                  <a:rPr lang="nb-NO" sz="2000" dirty="0"/>
                  <a:t> ved likn. 11.5</a:t>
                </a:r>
              </a:p>
              <a:p>
                <a:r>
                  <a:rPr lang="nb-NO" sz="2000" dirty="0"/>
                  <a:t>D) Finn momentet om fundamentet (tips: angrepspunkt for draget)</a:t>
                </a:r>
              </a:p>
              <a:p>
                <a:pPr marL="0" indent="0">
                  <a:buNone/>
                </a:pPr>
                <a:endParaRPr lang="nb-NO" sz="20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6658" y="1629000"/>
                <a:ext cx="5539289" cy="4941000"/>
              </a:xfrm>
              <a:blipFill>
                <a:blip r:embed="rId2"/>
                <a:stretch>
                  <a:fillRect l="-2511" t="-1282" r="-913" b="-74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2205000"/>
            <a:ext cx="5539289" cy="30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21FAC978-6B9E-7E45-91BF-04D27470CB7D}"/>
              </a:ext>
            </a:extLst>
          </p:cNvPr>
          <p:cNvSpPr/>
          <p:nvPr/>
        </p:nvSpPr>
        <p:spPr>
          <a:xfrm>
            <a:off x="9829800" y="4724400"/>
            <a:ext cx="424543" cy="435429"/>
          </a:xfrm>
          <a:custGeom>
            <a:avLst/>
            <a:gdLst>
              <a:gd name="connsiteX0" fmla="*/ 76200 w 424543"/>
              <a:gd name="connsiteY0" fmla="*/ 435429 h 435429"/>
              <a:gd name="connsiteX1" fmla="*/ 21771 w 424543"/>
              <a:gd name="connsiteY1" fmla="*/ 326571 h 435429"/>
              <a:gd name="connsiteX2" fmla="*/ 0 w 424543"/>
              <a:gd name="connsiteY2" fmla="*/ 217714 h 435429"/>
              <a:gd name="connsiteX3" fmla="*/ 21771 w 424543"/>
              <a:gd name="connsiteY3" fmla="*/ 108857 h 435429"/>
              <a:gd name="connsiteX4" fmla="*/ 65314 w 424543"/>
              <a:gd name="connsiteY4" fmla="*/ 65314 h 435429"/>
              <a:gd name="connsiteX5" fmla="*/ 87086 w 424543"/>
              <a:gd name="connsiteY5" fmla="*/ 43543 h 435429"/>
              <a:gd name="connsiteX6" fmla="*/ 185057 w 424543"/>
              <a:gd name="connsiteY6" fmla="*/ 10886 h 435429"/>
              <a:gd name="connsiteX7" fmla="*/ 217714 w 424543"/>
              <a:gd name="connsiteY7" fmla="*/ 0 h 435429"/>
              <a:gd name="connsiteX8" fmla="*/ 370114 w 424543"/>
              <a:gd name="connsiteY8" fmla="*/ 10886 h 435429"/>
              <a:gd name="connsiteX9" fmla="*/ 413657 w 424543"/>
              <a:gd name="connsiteY9" fmla="*/ 97971 h 435429"/>
              <a:gd name="connsiteX10" fmla="*/ 424543 w 424543"/>
              <a:gd name="connsiteY10" fmla="*/ 130629 h 435429"/>
              <a:gd name="connsiteX11" fmla="*/ 413657 w 424543"/>
              <a:gd name="connsiteY11" fmla="*/ 304800 h 435429"/>
              <a:gd name="connsiteX12" fmla="*/ 402771 w 424543"/>
              <a:gd name="connsiteY12" fmla="*/ 348343 h 435429"/>
              <a:gd name="connsiteX13" fmla="*/ 381000 w 424543"/>
              <a:gd name="connsiteY13" fmla="*/ 381000 h 435429"/>
              <a:gd name="connsiteX14" fmla="*/ 370114 w 424543"/>
              <a:gd name="connsiteY14" fmla="*/ 402771 h 435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4543" h="435429">
                <a:moveTo>
                  <a:pt x="76200" y="435429"/>
                </a:moveTo>
                <a:cubicBezTo>
                  <a:pt x="53461" y="395637"/>
                  <a:pt x="31515" y="368794"/>
                  <a:pt x="21771" y="326571"/>
                </a:cubicBezTo>
                <a:cubicBezTo>
                  <a:pt x="13450" y="290514"/>
                  <a:pt x="0" y="217714"/>
                  <a:pt x="0" y="217714"/>
                </a:cubicBezTo>
                <a:cubicBezTo>
                  <a:pt x="369" y="215129"/>
                  <a:pt x="8202" y="127854"/>
                  <a:pt x="21771" y="108857"/>
                </a:cubicBezTo>
                <a:cubicBezTo>
                  <a:pt x="33702" y="92154"/>
                  <a:pt x="50800" y="79828"/>
                  <a:pt x="65314" y="65314"/>
                </a:cubicBezTo>
                <a:cubicBezTo>
                  <a:pt x="72571" y="58057"/>
                  <a:pt x="77350" y="46789"/>
                  <a:pt x="87086" y="43543"/>
                </a:cubicBezTo>
                <a:lnTo>
                  <a:pt x="185057" y="10886"/>
                </a:lnTo>
                <a:lnTo>
                  <a:pt x="217714" y="0"/>
                </a:lnTo>
                <a:cubicBezTo>
                  <a:pt x="268514" y="3629"/>
                  <a:pt x="320057" y="1500"/>
                  <a:pt x="370114" y="10886"/>
                </a:cubicBezTo>
                <a:cubicBezTo>
                  <a:pt x="397137" y="15953"/>
                  <a:pt x="413185" y="96556"/>
                  <a:pt x="413657" y="97971"/>
                </a:cubicBezTo>
                <a:lnTo>
                  <a:pt x="424543" y="130629"/>
                </a:lnTo>
                <a:cubicBezTo>
                  <a:pt x="420914" y="188686"/>
                  <a:pt x="419445" y="246918"/>
                  <a:pt x="413657" y="304800"/>
                </a:cubicBezTo>
                <a:cubicBezTo>
                  <a:pt x="412168" y="319687"/>
                  <a:pt x="408664" y="334592"/>
                  <a:pt x="402771" y="348343"/>
                </a:cubicBezTo>
                <a:cubicBezTo>
                  <a:pt x="397617" y="360368"/>
                  <a:pt x="387731" y="369782"/>
                  <a:pt x="381000" y="381000"/>
                </a:cubicBezTo>
                <a:cubicBezTo>
                  <a:pt x="376826" y="387957"/>
                  <a:pt x="373743" y="395514"/>
                  <a:pt x="370114" y="40277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927B4B-3818-F448-9086-C5101B5E9C99}"/>
              </a:ext>
            </a:extLst>
          </p:cNvPr>
          <p:cNvCxnSpPr>
            <a:cxnSpLocks/>
            <a:stCxn id="3" idx="12"/>
          </p:cNvCxnSpPr>
          <p:nvPr/>
        </p:nvCxnSpPr>
        <p:spPr>
          <a:xfrm flipH="1">
            <a:off x="10171018" y="5072743"/>
            <a:ext cx="61553" cy="118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219EB1-385E-CA41-BF6B-3DB81DEA62DF}"/>
              </a:ext>
            </a:extLst>
          </p:cNvPr>
          <p:cNvSpPr txBox="1"/>
          <p:nvPr/>
        </p:nvSpPr>
        <p:spPr>
          <a:xfrm>
            <a:off x="9900108" y="5113998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M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5CAB7E-0B90-054C-9196-6663AEB678DC}"/>
                  </a:ext>
                </a:extLst>
              </p:cNvPr>
              <p:cNvSpPr txBox="1"/>
              <p:nvPr/>
            </p:nvSpPr>
            <p:spPr>
              <a:xfrm>
                <a:off x="7572618" y="5793806"/>
                <a:ext cx="3779382" cy="58689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Sup>
                              <m:sSubSup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, </a:t>
                </a:r>
                <a:r>
                  <a:rPr lang="en-US" sz="2000" dirty="0" err="1"/>
                  <a:t>Likn</a:t>
                </a:r>
                <a:r>
                  <a:rPr lang="en-US" sz="2000" dirty="0"/>
                  <a:t>. 11.5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5CAB7E-0B90-054C-9196-6663AEB67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618" y="5793806"/>
                <a:ext cx="3779382" cy="586892"/>
              </a:xfrm>
              <a:prstGeom prst="rect">
                <a:avLst/>
              </a:prstGeom>
              <a:blipFill>
                <a:blip r:embed="rId4"/>
                <a:stretch>
                  <a:fillRect b="-42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953C554-301D-AC4E-AE92-8529884E9756}"/>
              </a:ext>
            </a:extLst>
          </p:cNvPr>
          <p:cNvCxnSpPr>
            <a:cxnSpLocks/>
          </p:cNvCxnSpPr>
          <p:nvPr/>
        </p:nvCxnSpPr>
        <p:spPr>
          <a:xfrm flipH="1" flipV="1">
            <a:off x="5520000" y="5229000"/>
            <a:ext cx="720000" cy="14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3835F08-4A41-9241-913C-303BCE88C3DF}"/>
              </a:ext>
            </a:extLst>
          </p:cNvPr>
          <p:cNvSpPr txBox="1"/>
          <p:nvPr/>
        </p:nvSpPr>
        <p:spPr>
          <a:xfrm>
            <a:off x="6282387" y="5302304"/>
            <a:ext cx="15392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Diagram neste slide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717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Oppgave:</a:t>
            </a:r>
            <a:r>
              <a:rPr lang="nb-NO" dirty="0"/>
              <a:t> Bestem </a:t>
            </a:r>
            <a:r>
              <a:rPr lang="nb-NO" dirty="0" err="1"/>
              <a:t>dragkraft</a:t>
            </a:r>
            <a:r>
              <a:rPr lang="nb-NO" dirty="0"/>
              <a:t> på mast (sylinder) og moment om </a:t>
            </a:r>
            <a:br>
              <a:rPr lang="nb-NO" dirty="0"/>
            </a:br>
            <a:r>
              <a:rPr lang="nb-NO" dirty="0"/>
              <a:t>fundamentet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6658" y="1629000"/>
                <a:ext cx="5539289" cy="4941000"/>
              </a:xfrm>
            </p:spPr>
            <p:txBody>
              <a:bodyPr/>
              <a:lstStyle/>
              <a:p>
                <a:r>
                  <a:rPr lang="nb-NO" sz="2000" dirty="0"/>
                  <a:t>Sylinder som vist i figuren er fundament for en antenne</a:t>
                </a:r>
              </a:p>
              <a:p>
                <a:r>
                  <a:rPr lang="nb-NO" sz="2000" dirty="0"/>
                  <a:t>Bestem </a:t>
                </a:r>
                <a:r>
                  <a:rPr lang="nb-NO" sz="2000" dirty="0" err="1"/>
                  <a:t>dragkraften</a:t>
                </a:r>
                <a:r>
                  <a:rPr lang="nb-NO" sz="2000" dirty="0"/>
                  <a:t> på sylinderen og momentet om kontaktpunktet med bakken</a:t>
                </a:r>
              </a:p>
              <a:p>
                <a:r>
                  <a:rPr lang="nb-NO" sz="2000" dirty="0"/>
                  <a:t>Bruk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=1,2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=1,81⋅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Ns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sz="2000" dirty="0"/>
                  <a:t>A) Regn 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nb-NO" sz="2000" dirty="0"/>
              </a:p>
              <a:p>
                <a:r>
                  <a:rPr lang="nb-NO" sz="2000" dirty="0"/>
                  <a:t>B) Finn </a:t>
                </a:r>
                <a:r>
                  <a:rPr lang="nb-NO" sz="2000" dirty="0" err="1"/>
                  <a:t>dragkoeffisienten</a:t>
                </a:r>
                <a:r>
                  <a:rPr lang="nb-NO" sz="2000" dirty="0"/>
                  <a:t> C</a:t>
                </a:r>
                <a:r>
                  <a:rPr lang="nb-NO" sz="2000" baseline="-25000" dirty="0"/>
                  <a:t>D </a:t>
                </a:r>
                <a:r>
                  <a:rPr lang="nb-NO" sz="2000" dirty="0"/>
                  <a:t>fra Fig. 11.5</a:t>
                </a:r>
              </a:p>
              <a:p>
                <a:r>
                  <a:rPr lang="nb-NO" sz="2000" dirty="0"/>
                  <a:t>C) Finn </a:t>
                </a:r>
                <a:r>
                  <a:rPr lang="nb-NO" sz="2000" dirty="0" err="1"/>
                  <a:t>dragkraften</a:t>
                </a:r>
                <a:r>
                  <a:rPr lang="nb-NO" sz="2000" dirty="0"/>
                  <a:t> ved likn. 11.5</a:t>
                </a:r>
              </a:p>
              <a:p>
                <a:r>
                  <a:rPr lang="nb-NO" sz="2000" dirty="0"/>
                  <a:t>D) Finn momentet om fundamentet (tips: angrepspunkt for draget)</a:t>
                </a:r>
              </a:p>
              <a:p>
                <a:pPr marL="0" indent="0">
                  <a:buNone/>
                </a:pPr>
                <a:endParaRPr lang="nb-NO" sz="20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6658" y="1629000"/>
                <a:ext cx="5539289" cy="4941000"/>
              </a:xfrm>
              <a:blipFill>
                <a:blip r:embed="rId2"/>
                <a:stretch>
                  <a:fillRect l="-2511" t="-1282" r="-913" b="-74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2205000"/>
            <a:ext cx="5539289" cy="30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21FAC978-6B9E-7E45-91BF-04D27470CB7D}"/>
              </a:ext>
            </a:extLst>
          </p:cNvPr>
          <p:cNvSpPr/>
          <p:nvPr/>
        </p:nvSpPr>
        <p:spPr>
          <a:xfrm>
            <a:off x="9829800" y="4724400"/>
            <a:ext cx="424543" cy="435429"/>
          </a:xfrm>
          <a:custGeom>
            <a:avLst/>
            <a:gdLst>
              <a:gd name="connsiteX0" fmla="*/ 76200 w 424543"/>
              <a:gd name="connsiteY0" fmla="*/ 435429 h 435429"/>
              <a:gd name="connsiteX1" fmla="*/ 21771 w 424543"/>
              <a:gd name="connsiteY1" fmla="*/ 326571 h 435429"/>
              <a:gd name="connsiteX2" fmla="*/ 0 w 424543"/>
              <a:gd name="connsiteY2" fmla="*/ 217714 h 435429"/>
              <a:gd name="connsiteX3" fmla="*/ 21771 w 424543"/>
              <a:gd name="connsiteY3" fmla="*/ 108857 h 435429"/>
              <a:gd name="connsiteX4" fmla="*/ 65314 w 424543"/>
              <a:gd name="connsiteY4" fmla="*/ 65314 h 435429"/>
              <a:gd name="connsiteX5" fmla="*/ 87086 w 424543"/>
              <a:gd name="connsiteY5" fmla="*/ 43543 h 435429"/>
              <a:gd name="connsiteX6" fmla="*/ 185057 w 424543"/>
              <a:gd name="connsiteY6" fmla="*/ 10886 h 435429"/>
              <a:gd name="connsiteX7" fmla="*/ 217714 w 424543"/>
              <a:gd name="connsiteY7" fmla="*/ 0 h 435429"/>
              <a:gd name="connsiteX8" fmla="*/ 370114 w 424543"/>
              <a:gd name="connsiteY8" fmla="*/ 10886 h 435429"/>
              <a:gd name="connsiteX9" fmla="*/ 413657 w 424543"/>
              <a:gd name="connsiteY9" fmla="*/ 97971 h 435429"/>
              <a:gd name="connsiteX10" fmla="*/ 424543 w 424543"/>
              <a:gd name="connsiteY10" fmla="*/ 130629 h 435429"/>
              <a:gd name="connsiteX11" fmla="*/ 413657 w 424543"/>
              <a:gd name="connsiteY11" fmla="*/ 304800 h 435429"/>
              <a:gd name="connsiteX12" fmla="*/ 402771 w 424543"/>
              <a:gd name="connsiteY12" fmla="*/ 348343 h 435429"/>
              <a:gd name="connsiteX13" fmla="*/ 381000 w 424543"/>
              <a:gd name="connsiteY13" fmla="*/ 381000 h 435429"/>
              <a:gd name="connsiteX14" fmla="*/ 370114 w 424543"/>
              <a:gd name="connsiteY14" fmla="*/ 402771 h 435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4543" h="435429">
                <a:moveTo>
                  <a:pt x="76200" y="435429"/>
                </a:moveTo>
                <a:cubicBezTo>
                  <a:pt x="53461" y="395637"/>
                  <a:pt x="31515" y="368794"/>
                  <a:pt x="21771" y="326571"/>
                </a:cubicBezTo>
                <a:cubicBezTo>
                  <a:pt x="13450" y="290514"/>
                  <a:pt x="0" y="217714"/>
                  <a:pt x="0" y="217714"/>
                </a:cubicBezTo>
                <a:cubicBezTo>
                  <a:pt x="369" y="215129"/>
                  <a:pt x="8202" y="127854"/>
                  <a:pt x="21771" y="108857"/>
                </a:cubicBezTo>
                <a:cubicBezTo>
                  <a:pt x="33702" y="92154"/>
                  <a:pt x="50800" y="79828"/>
                  <a:pt x="65314" y="65314"/>
                </a:cubicBezTo>
                <a:cubicBezTo>
                  <a:pt x="72571" y="58057"/>
                  <a:pt x="77350" y="46789"/>
                  <a:pt x="87086" y="43543"/>
                </a:cubicBezTo>
                <a:lnTo>
                  <a:pt x="185057" y="10886"/>
                </a:lnTo>
                <a:lnTo>
                  <a:pt x="217714" y="0"/>
                </a:lnTo>
                <a:cubicBezTo>
                  <a:pt x="268514" y="3629"/>
                  <a:pt x="320057" y="1500"/>
                  <a:pt x="370114" y="10886"/>
                </a:cubicBezTo>
                <a:cubicBezTo>
                  <a:pt x="397137" y="15953"/>
                  <a:pt x="413185" y="96556"/>
                  <a:pt x="413657" y="97971"/>
                </a:cubicBezTo>
                <a:lnTo>
                  <a:pt x="424543" y="130629"/>
                </a:lnTo>
                <a:cubicBezTo>
                  <a:pt x="420914" y="188686"/>
                  <a:pt x="419445" y="246918"/>
                  <a:pt x="413657" y="304800"/>
                </a:cubicBezTo>
                <a:cubicBezTo>
                  <a:pt x="412168" y="319687"/>
                  <a:pt x="408664" y="334592"/>
                  <a:pt x="402771" y="348343"/>
                </a:cubicBezTo>
                <a:cubicBezTo>
                  <a:pt x="397617" y="360368"/>
                  <a:pt x="387731" y="369782"/>
                  <a:pt x="381000" y="381000"/>
                </a:cubicBezTo>
                <a:cubicBezTo>
                  <a:pt x="376826" y="387957"/>
                  <a:pt x="373743" y="395514"/>
                  <a:pt x="370114" y="40277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927B4B-3818-F448-9086-C5101B5E9C99}"/>
              </a:ext>
            </a:extLst>
          </p:cNvPr>
          <p:cNvCxnSpPr>
            <a:cxnSpLocks/>
            <a:stCxn id="3" idx="12"/>
          </p:cNvCxnSpPr>
          <p:nvPr/>
        </p:nvCxnSpPr>
        <p:spPr>
          <a:xfrm flipH="1">
            <a:off x="10171018" y="5072743"/>
            <a:ext cx="61553" cy="118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219EB1-385E-CA41-BF6B-3DB81DEA62DF}"/>
              </a:ext>
            </a:extLst>
          </p:cNvPr>
          <p:cNvSpPr txBox="1"/>
          <p:nvPr/>
        </p:nvSpPr>
        <p:spPr>
          <a:xfrm>
            <a:off x="9900108" y="5113998"/>
            <a:ext cx="301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M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5CAB7E-0B90-054C-9196-6663AEB678DC}"/>
                  </a:ext>
                </a:extLst>
              </p:cNvPr>
              <p:cNvSpPr txBox="1"/>
              <p:nvPr/>
            </p:nvSpPr>
            <p:spPr>
              <a:xfrm>
                <a:off x="7572618" y="5793806"/>
                <a:ext cx="3779382" cy="58689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ref</m:t>
                        </m:r>
                      </m:sub>
                    </m:sSub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sSubSup>
                              <m:sSubSup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, </a:t>
                </a:r>
                <a:r>
                  <a:rPr lang="en-US" sz="2000" dirty="0" err="1"/>
                  <a:t>Likn</a:t>
                </a:r>
                <a:r>
                  <a:rPr lang="en-US" sz="2000" dirty="0"/>
                  <a:t>. 11.5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5CAB7E-0B90-054C-9196-6663AEB67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618" y="5793806"/>
                <a:ext cx="3779382" cy="586892"/>
              </a:xfrm>
              <a:prstGeom prst="rect">
                <a:avLst/>
              </a:prstGeom>
              <a:blipFill>
                <a:blip r:embed="rId4"/>
                <a:stretch>
                  <a:fillRect b="-42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B26DC78-D193-D844-88CF-96F46A7B5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72" y="288000"/>
            <a:ext cx="5853679" cy="6735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2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 A,B: EFM Eksempel 11.1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</a:t>
                </a:r>
                <a:r>
                  <a:rPr lang="nb-NO" dirty="0" err="1">
                    <a:solidFill>
                      <a:srgbClr val="FF0000"/>
                    </a:solidFill>
                  </a:rPr>
                  <a:t>dragkraften</a:t>
                </a:r>
                <a:r>
                  <a:rPr lang="nb-NO" dirty="0"/>
                  <a:t> på sylinderen og momentet om kontaktpunktet med bakken</a:t>
                </a:r>
              </a:p>
              <a:p>
                <a:r>
                  <a:rPr lang="nb-NO" dirty="0" err="1"/>
                  <a:t>Beregn</a:t>
                </a:r>
                <a:r>
                  <a:rPr lang="nb-NO" dirty="0"/>
                  <a:t> Reynoldstallet:</a:t>
                </a:r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1.2⋅35⋅0.3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1.81⋅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7.0⋅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Slå opp dragkoeffisienten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F79FB47-427B-45C7-AC98-353EECAA3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592322"/>
            <a:ext cx="4349752" cy="500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9D78CF4-FB31-42EA-A604-005029A2A1A1}"/>
              </a:ext>
            </a:extLst>
          </p:cNvPr>
          <p:cNvSpPr/>
          <p:nvPr/>
        </p:nvSpPr>
        <p:spPr>
          <a:xfrm>
            <a:off x="10848000" y="4425675"/>
            <a:ext cx="155325" cy="155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420B11-4F62-7C4A-8529-EF1A859A5321}"/>
              </a:ext>
            </a:extLst>
          </p:cNvPr>
          <p:cNvCxnSpPr>
            <a:cxnSpLocks/>
          </p:cNvCxnSpPr>
          <p:nvPr/>
        </p:nvCxnSpPr>
        <p:spPr>
          <a:xfrm flipH="1">
            <a:off x="7752000" y="4509000"/>
            <a:ext cx="3096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7C33BE2-7261-2340-B2FE-24A8F96DBC1B}"/>
              </a:ext>
            </a:extLst>
          </p:cNvPr>
          <p:cNvSpPr/>
          <p:nvPr/>
        </p:nvSpPr>
        <p:spPr>
          <a:xfrm>
            <a:off x="7392000" y="4365000"/>
            <a:ext cx="360000" cy="21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26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 C: EFM Eksempel 11.1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Bestem </a:t>
                </a:r>
                <a:r>
                  <a:rPr lang="nb-NO" dirty="0" err="1">
                    <a:solidFill>
                      <a:schemeClr val="bg1">
                        <a:lumMod val="50000"/>
                      </a:schemeClr>
                    </a:solidFill>
                  </a:rPr>
                  <a:t>dragkraften</a:t>
                </a:r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 på sylinderen og momentet om kontaktpunktet med bakken</a:t>
                </a:r>
              </a:p>
              <a:p>
                <a:r>
                  <a:rPr lang="nb-NO" dirty="0" err="1">
                    <a:solidFill>
                      <a:schemeClr val="bg1">
                        <a:lumMod val="50000"/>
                      </a:schemeClr>
                    </a:solidFill>
                  </a:rPr>
                  <a:t>Beregn</a:t>
                </a:r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 Reynoldstallet:</a:t>
                </a:r>
              </a:p>
              <a:p>
                <a:pPr marL="0" indent="0">
                  <a:buNone/>
                </a:pPr>
                <a:endParaRPr lang="nb-NO" dirty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nb-NO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nb-NO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1.2⋅35⋅0.3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1.81⋅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7.0⋅</m:t>
                      </m:r>
                      <m:sSup>
                        <m:sSupPr>
                          <m:ctrlP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Slå opp dragkoeffisienten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=0.20</m:t>
                    </m:r>
                  </m:oMath>
                </a14:m>
                <a:endParaRPr lang="nb-NO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nb-NO" b="1" dirty="0" err="1"/>
                  <a:t>Beregn</a:t>
                </a:r>
                <a:r>
                  <a:rPr lang="nb-NO" b="1" dirty="0"/>
                  <a:t> </a:t>
                </a:r>
                <a:r>
                  <a:rPr lang="nb-NO" b="1" dirty="0" err="1"/>
                  <a:t>dragkraften</a:t>
                </a:r>
                <a:r>
                  <a:rPr lang="nb-NO" b="1" dirty="0"/>
                  <a:t>:</a:t>
                </a:r>
                <a:endParaRPr lang="nb-NO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proj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0.3 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⋅30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=9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proj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=1323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126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322928"/>
            <a:ext cx="3595289" cy="196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805966-2140-46E7-9A4E-D047A81DD046}"/>
                  </a:ext>
                </a:extLst>
              </p:cNvPr>
              <p:cNvSpPr/>
              <p:nvPr/>
            </p:nvSpPr>
            <p:spPr>
              <a:xfrm>
                <a:off x="6528000" y="2100714"/>
                <a:ext cx="2544000" cy="649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=1,2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=1,81⋅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805966-2140-46E7-9A4E-D047A81DD0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00" y="2100714"/>
                <a:ext cx="2544000" cy="649409"/>
              </a:xfrm>
              <a:prstGeom prst="rect">
                <a:avLst/>
              </a:prstGeom>
              <a:blipFill>
                <a:blip r:embed="rId4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F79FB47-427B-45C7-AC98-353EECAA3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686" y="2940374"/>
            <a:ext cx="3196627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9D78CF4-FB31-42EA-A604-005029A2A1A1}"/>
              </a:ext>
            </a:extLst>
          </p:cNvPr>
          <p:cNvSpPr/>
          <p:nvPr/>
        </p:nvSpPr>
        <p:spPr>
          <a:xfrm>
            <a:off x="10128000" y="5001675"/>
            <a:ext cx="155325" cy="155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420B11-4F62-7C4A-8529-EF1A859A5321}"/>
              </a:ext>
            </a:extLst>
          </p:cNvPr>
          <p:cNvCxnSpPr/>
          <p:nvPr/>
        </p:nvCxnSpPr>
        <p:spPr>
          <a:xfrm flipH="1">
            <a:off x="7752000" y="5085000"/>
            <a:ext cx="2376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81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 D: EFM Eksempel 11.1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</a:t>
                </a:r>
                <a:r>
                  <a:rPr lang="nb-NO" dirty="0" err="1"/>
                  <a:t>dragkraften</a:t>
                </a:r>
                <a:r>
                  <a:rPr lang="nb-NO" dirty="0"/>
                  <a:t> på sylinderen og </a:t>
                </a:r>
                <a:r>
                  <a:rPr lang="nb-NO" dirty="0">
                    <a:solidFill>
                      <a:srgbClr val="FF0000"/>
                    </a:solidFill>
                  </a:rPr>
                  <a:t>momentet</a:t>
                </a:r>
                <a:r>
                  <a:rPr lang="nb-NO" dirty="0"/>
                  <a:t> om kontaktpunktet med bakken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1323 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regner </a:t>
                </a:r>
                <a:r>
                  <a:rPr lang="nb-NO" dirty="0" err="1"/>
                  <a:t>dragkreftene</a:t>
                </a:r>
                <a:r>
                  <a:rPr lang="nb-NO" dirty="0"/>
                  <a:t> som uniformt fordelt langs sylinderen – angreps-punktet 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blir dermed midt på sylinderen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00" y="2205000"/>
            <a:ext cx="3595289" cy="196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805966-2140-46E7-9A4E-D047A81DD046}"/>
                  </a:ext>
                </a:extLst>
              </p:cNvPr>
              <p:cNvSpPr/>
              <p:nvPr/>
            </p:nvSpPr>
            <p:spPr>
              <a:xfrm>
                <a:off x="6744000" y="3982786"/>
                <a:ext cx="2544000" cy="649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=1,2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=1,81⋅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805966-2140-46E7-9A4E-D047A81DD0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3982786"/>
                <a:ext cx="2544000" cy="649409"/>
              </a:xfrm>
              <a:prstGeom prst="rect">
                <a:avLst/>
              </a:prstGeom>
              <a:blipFill>
                <a:blip r:embed="rId4"/>
                <a:stretch>
                  <a:fillRect b="-84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7D6127-5657-4E8D-AB14-6EE65E7E0D33}"/>
              </a:ext>
            </a:extLst>
          </p:cNvPr>
          <p:cNvCxnSpPr/>
          <p:nvPr/>
        </p:nvCxnSpPr>
        <p:spPr>
          <a:xfrm>
            <a:off x="8710619" y="3429000"/>
            <a:ext cx="7200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AF78452-9ED6-410C-B56E-FC12C4B278BE}"/>
                  </a:ext>
                </a:extLst>
              </p:cNvPr>
              <p:cNvSpPr/>
              <p:nvPr/>
            </p:nvSpPr>
            <p:spPr>
              <a:xfrm>
                <a:off x="8932149" y="3059668"/>
                <a:ext cx="4984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AF78452-9ED6-410C-B56E-FC12C4B278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149" y="3059668"/>
                <a:ext cx="4984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819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 D: EFM Eksempel 11.1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Bestem </a:t>
                </a:r>
                <a:r>
                  <a:rPr lang="nb-NO" dirty="0" err="1">
                    <a:solidFill>
                      <a:schemeClr val="bg1">
                        <a:lumMod val="50000"/>
                      </a:schemeClr>
                    </a:solidFill>
                  </a:rPr>
                  <a:t>dragkraften</a:t>
                </a:r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 på sylinderen og momentet om kontaktpunktet med bakken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1323 </m:t>
                      </m:r>
                      <m:r>
                        <m:rPr>
                          <m:sty m:val="p"/>
                        </m:rPr>
                        <a:rPr lang="nb-NO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Vi regner </a:t>
                </a:r>
                <a:r>
                  <a:rPr lang="nb-NO" dirty="0" err="1">
                    <a:solidFill>
                      <a:schemeClr val="bg1">
                        <a:lumMod val="50000"/>
                      </a:schemeClr>
                    </a:solidFill>
                  </a:rPr>
                  <a:t>dragkreftene</a:t>
                </a:r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 som uniformt fordelt langs sylinderen – angreps-punktet 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1">
                        <a:lumMod val="50000"/>
                      </a:schemeClr>
                    </a:solidFill>
                  </a:rPr>
                  <a:t> blir dermed midt på sylinderen</a:t>
                </a:r>
              </a:p>
              <a:p>
                <a:r>
                  <a:rPr lang="nb-NO" dirty="0" err="1"/>
                  <a:t>Beregn</a:t>
                </a:r>
                <a:r>
                  <a:rPr lang="nb-NO" dirty="0"/>
                  <a:t> momentet om kontaktpunktet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=19 800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5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00" y="2205000"/>
            <a:ext cx="3595289" cy="196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805966-2140-46E7-9A4E-D047A81DD046}"/>
                  </a:ext>
                </a:extLst>
              </p:cNvPr>
              <p:cNvSpPr/>
              <p:nvPr/>
            </p:nvSpPr>
            <p:spPr>
              <a:xfrm>
                <a:off x="6744000" y="3982786"/>
                <a:ext cx="2544000" cy="649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=1,2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=1,81⋅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805966-2140-46E7-9A4E-D047A81DD0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3982786"/>
                <a:ext cx="2544000" cy="649409"/>
              </a:xfrm>
              <a:prstGeom prst="rect">
                <a:avLst/>
              </a:prstGeom>
              <a:blipFill>
                <a:blip r:embed="rId4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7D6127-5657-4E8D-AB14-6EE65E7E0D33}"/>
              </a:ext>
            </a:extLst>
          </p:cNvPr>
          <p:cNvCxnSpPr/>
          <p:nvPr/>
        </p:nvCxnSpPr>
        <p:spPr>
          <a:xfrm>
            <a:off x="8710619" y="3429000"/>
            <a:ext cx="7200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AF78452-9ED6-410C-B56E-FC12C4B278BE}"/>
                  </a:ext>
                </a:extLst>
              </p:cNvPr>
              <p:cNvSpPr/>
              <p:nvPr/>
            </p:nvSpPr>
            <p:spPr>
              <a:xfrm>
                <a:off x="8932149" y="3059668"/>
                <a:ext cx="4984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AF78452-9ED6-410C-B56E-FC12C4B278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2149" y="3059668"/>
                <a:ext cx="49847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939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Strømlinjeforming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Strømlinjeforming forhindrer separasjon av grensesjiktet og reduserer den delen av </a:t>
                </a:r>
                <a:r>
                  <a:rPr lang="nb-NO" dirty="0" err="1"/>
                  <a:t>dragkraften</a:t>
                </a:r>
                <a:r>
                  <a:rPr lang="nb-NO" dirty="0"/>
                  <a:t> som skyldes trykkforskjeller…</a:t>
                </a:r>
              </a:p>
              <a:p>
                <a:r>
                  <a:rPr lang="nb-NO" dirty="0"/>
                  <a:t>…men kan øke drag som skyldes skjærspenning fordi objektet får større overflate</a:t>
                </a:r>
              </a:p>
              <a:p>
                <a:r>
                  <a:rPr lang="nb-NO" dirty="0"/>
                  <a:t>Det er summen av de to bidragene (skjær og trykk) som må minimeres</a:t>
                </a:r>
              </a:p>
              <a:p>
                <a:r>
                  <a:rPr lang="nb-NO" dirty="0"/>
                  <a:t>Må minimeres for relevant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-område ellers kan det slå feil!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954" b="-45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1601290"/>
            <a:ext cx="4536000" cy="503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8112000" y="4941000"/>
            <a:ext cx="1944000" cy="10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5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Strømlinjeforming i sykling (parallelt til EFM Eksempel 11.5)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Sammenlikn </a:t>
                </a:r>
                <a:r>
                  <a:rPr lang="nb-NO" dirty="0" err="1"/>
                  <a:t>dragkraften</a:t>
                </a:r>
                <a:r>
                  <a:rPr lang="nb-NO" dirty="0"/>
                  <a:t> ved Reynolds-tall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nb-NO" dirty="0"/>
                  <a:t> (hode med hjelm i 50 – 60 km/t) for en kule og et strømlinjeformet objekt med samme diameter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0.09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0.036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2.5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2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1601290"/>
            <a:ext cx="4536000" cy="503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8112000" y="4941000"/>
            <a:ext cx="1944000" cy="10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9B9A21E-CAC8-4369-977E-70A82FE5DD53}"/>
              </a:ext>
            </a:extLst>
          </p:cNvPr>
          <p:cNvSpPr/>
          <p:nvPr/>
        </p:nvSpPr>
        <p:spPr>
          <a:xfrm>
            <a:off x="7320000" y="3437561"/>
            <a:ext cx="1152000" cy="115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68C0043-576D-47E4-9327-8C5145F69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34" y="4880394"/>
            <a:ext cx="2244455" cy="154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mazon.com : BELL Bike-Helmets Bell Javelin Time Trial/Triathlon Helmet :  Bike Helmets : Sports &amp; Outdoors">
            <a:extLst>
              <a:ext uri="{FF2B5EF4-FFF2-40B4-BE49-F238E27FC236}">
                <a16:creationId xmlns:a16="http://schemas.microsoft.com/office/drawing/2014/main" id="{0E6F879D-6B9A-48FB-9239-63662848D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455" y="4751794"/>
            <a:ext cx="2230497" cy="133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33B870-FCC6-47C9-8AC6-C809A7F0EAF5}"/>
              </a:ext>
            </a:extLst>
          </p:cNvPr>
          <p:cNvSpPr txBox="1"/>
          <p:nvPr/>
        </p:nvSpPr>
        <p:spPr>
          <a:xfrm>
            <a:off x="1200000" y="6469518"/>
            <a:ext cx="837753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858D9E-A6C5-440B-AF25-1CE82E1ADCD7}"/>
              </a:ext>
            </a:extLst>
          </p:cNvPr>
          <p:cNvSpPr txBox="1"/>
          <p:nvPr/>
        </p:nvSpPr>
        <p:spPr>
          <a:xfrm>
            <a:off x="4452670" y="6420952"/>
            <a:ext cx="74434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Amazon</a:t>
            </a:r>
            <a:endParaRPr lang="en-US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4F12D2-B8D9-425C-A460-33806D22497A}"/>
              </a:ext>
            </a:extLst>
          </p:cNvPr>
          <p:cNvSpPr txBox="1"/>
          <p:nvPr/>
        </p:nvSpPr>
        <p:spPr>
          <a:xfrm>
            <a:off x="538822" y="4751794"/>
            <a:ext cx="990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Vanlig hjelm</a:t>
            </a:r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D7500A-046D-41FB-AAF7-2451D6BFADEA}"/>
              </a:ext>
            </a:extLst>
          </p:cNvPr>
          <p:cNvSpPr txBox="1"/>
          <p:nvPr/>
        </p:nvSpPr>
        <p:spPr>
          <a:xfrm>
            <a:off x="5529070" y="4620989"/>
            <a:ext cx="99045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Tempohjelm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7495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200E1-6BB8-4FB5-9799-4EE8EBA4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 du forklare dette?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C6134E-7296-4304-AC52-07B39013F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5662" y="116294"/>
            <a:ext cx="4140676" cy="345670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E47C86-6195-4154-A172-C18F3B197E2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Teknisk Ukeblad, mars 2020</a:t>
            </a:r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ED5B10-4826-41E1-947D-A271AF160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00" y="2416159"/>
            <a:ext cx="5760000" cy="9790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4444C8-0617-4976-BBAB-98713D5AF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00" y="3645000"/>
            <a:ext cx="5760000" cy="9908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774F8-ED80-46A6-88ED-F8F005EDA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000" y="4873913"/>
            <a:ext cx="2714141" cy="17309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7B3F2B-7E4C-4545-9F81-4E9ADEE47E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6000" y="4221706"/>
            <a:ext cx="3595137" cy="24183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AF7D7B-EAA1-454B-A86D-8FF769210BD3}"/>
              </a:ext>
            </a:extLst>
          </p:cNvPr>
          <p:cNvSpPr/>
          <p:nvPr/>
        </p:nvSpPr>
        <p:spPr>
          <a:xfrm>
            <a:off x="8112000" y="3789706"/>
            <a:ext cx="3888000" cy="295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Ett år senere: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7A4D2F-E39D-4158-B7FA-D75C34B4A9C8}"/>
              </a:ext>
            </a:extLst>
          </p:cNvPr>
          <p:cNvSpPr txBox="1"/>
          <p:nvPr/>
        </p:nvSpPr>
        <p:spPr>
          <a:xfrm>
            <a:off x="7392000" y="6463354"/>
            <a:ext cx="571137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Calix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9091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n norske skøyteløperen tok et humoristisk grep for å løfte sporten. Nå  har han fått tilbud fra utlandet.">
            <a:extLst>
              <a:ext uri="{FF2B5EF4-FFF2-40B4-BE49-F238E27FC236}">
                <a16:creationId xmlns:a16="http://schemas.microsoft.com/office/drawing/2014/main" id="{F4669CDB-154D-4FE1-94C1-C1F35B6B31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546" y="1629251"/>
            <a:ext cx="6192000" cy="49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Forsøk på strømlinjeforming…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7CDBF9-FEEC-41D8-97A1-3D69A3C7E3D8}"/>
              </a:ext>
            </a:extLst>
          </p:cNvPr>
          <p:cNvSpPr/>
          <p:nvPr/>
        </p:nvSpPr>
        <p:spPr>
          <a:xfrm>
            <a:off x="7968000" y="3764805"/>
            <a:ext cx="3005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Mer om denne historien </a:t>
            </a:r>
            <a:r>
              <a:rPr lang="nb-NO" dirty="0">
                <a:hlinkClick r:id="rId3"/>
              </a:rPr>
              <a:t>her</a:t>
            </a:r>
            <a:endParaRPr lang="nb-NO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D03BA4-2F54-4F57-89BC-49DEF250DA13}"/>
              </a:ext>
            </a:extLst>
          </p:cNvPr>
          <p:cNvSpPr txBox="1"/>
          <p:nvPr/>
        </p:nvSpPr>
        <p:spPr>
          <a:xfrm>
            <a:off x="7032000" y="6341139"/>
            <a:ext cx="100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Aftenposten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042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233C-BCCB-4639-9E30-32F20608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</a:t>
            </a:r>
            <a:r>
              <a:rPr lang="nb-NO" dirty="0" err="1"/>
              <a:t>Slipstreaming</a:t>
            </a:r>
            <a:r>
              <a:rPr lang="nb-NO" dirty="0"/>
              <a:t>»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58BF286-10EF-4FC8-A087-405779F5EDF2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000" y="4365000"/>
            <a:ext cx="15811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99C288E-C950-416F-B4B5-581F590AD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1269000"/>
            <a:ext cx="4607639" cy="260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4BF90AD-7B4F-4CAB-B179-0A59FF1D2F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20" b="7494"/>
          <a:stretch/>
        </p:blipFill>
        <p:spPr bwMode="auto">
          <a:xfrm>
            <a:off x="1056000" y="3501000"/>
            <a:ext cx="4464000" cy="30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 descr="Cycling">
            <a:extLst>
              <a:ext uri="{FF2B5EF4-FFF2-40B4-BE49-F238E27FC236}">
                <a16:creationId xmlns:a16="http://schemas.microsoft.com/office/drawing/2014/main" id="{D63AFA95-A9BC-4AF8-9202-A05B92CD982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3936000" y="4581000"/>
            <a:ext cx="790077" cy="790077"/>
          </a:xfrm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A88BB1D-CDE2-44AD-ADF9-02A25EE46639}"/>
              </a:ext>
            </a:extLst>
          </p:cNvPr>
          <p:cNvSpPr txBox="1">
            <a:spLocks/>
          </p:cNvSpPr>
          <p:nvPr/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Sykling, skøyteløp, motorsport etc.</a:t>
            </a:r>
          </a:p>
          <a:p>
            <a:r>
              <a:rPr lang="nb-NO" dirty="0"/>
              <a:t>Ved å legge seg i kjølvannet av forankjørende, kan man redusere </a:t>
            </a:r>
            <a:r>
              <a:rPr lang="nb-NO" dirty="0" err="1"/>
              <a:t>dragkraften</a:t>
            </a:r>
            <a:r>
              <a:rPr lang="nb-NO" dirty="0"/>
              <a:t> på seg selv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5205C7-35E7-465C-BC5D-3D1CE40C8A76}"/>
              </a:ext>
            </a:extLst>
          </p:cNvPr>
          <p:cNvSpPr txBox="1"/>
          <p:nvPr/>
        </p:nvSpPr>
        <p:spPr>
          <a:xfrm>
            <a:off x="8650329" y="3990415"/>
            <a:ext cx="80283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820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Terminalhastighet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Terminalhastighet – den stabile fallhastigheten til et objekt i et fluid når tyngdekraften er balansert av </a:t>
            </a:r>
            <a:r>
              <a:rPr lang="nb-NO" dirty="0" err="1"/>
              <a:t>dragkraften</a:t>
            </a:r>
            <a:r>
              <a:rPr lang="nb-NO" dirty="0"/>
              <a:t> og eventuell oppdrift</a:t>
            </a:r>
          </a:p>
          <a:p>
            <a:endParaRPr lang="nb-NO" dirty="0"/>
          </a:p>
          <a:p>
            <a:r>
              <a:rPr lang="nb-NO" dirty="0">
                <a:hlinkClick r:id="rId2"/>
              </a:rPr>
              <a:t>Verdensrekord</a:t>
            </a:r>
            <a:r>
              <a:rPr lang="nb-NO" dirty="0"/>
              <a:t> for mennesker i fritt fall: Felix </a:t>
            </a:r>
            <a:r>
              <a:rPr lang="nb-NO" dirty="0" err="1"/>
              <a:t>Baumgartner</a:t>
            </a:r>
            <a:r>
              <a:rPr lang="nb-NO" dirty="0"/>
              <a:t>, 2012, hopp fra heliumballong</a:t>
            </a:r>
          </a:p>
          <a:p>
            <a:pPr lvl="1"/>
            <a:r>
              <a:rPr lang="nb-NO" dirty="0"/>
              <a:t>Hoppet fra 38 969 </a:t>
            </a:r>
            <a:r>
              <a:rPr lang="nb-NO" dirty="0" err="1"/>
              <a:t>moh</a:t>
            </a:r>
            <a:endParaRPr lang="nb-NO" dirty="0"/>
          </a:p>
          <a:p>
            <a:pPr lvl="1"/>
            <a:r>
              <a:rPr lang="nb-NO" dirty="0"/>
              <a:t>Nådde 1357.64 km/t</a:t>
            </a:r>
          </a:p>
          <a:p>
            <a:pPr lvl="1"/>
            <a:r>
              <a:rPr lang="nb-NO" dirty="0"/>
              <a:t>Får hjelp fra tynnere luft…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13D34AB-29D4-4306-A560-8A1D8927FD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811" y="1800225"/>
            <a:ext cx="2780803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DF6020-FE4D-448B-B2E9-2EBC735ED125}"/>
              </a:ext>
            </a:extLst>
          </p:cNvPr>
          <p:cNvSpPr txBox="1"/>
          <p:nvPr/>
        </p:nvSpPr>
        <p:spPr>
          <a:xfrm>
            <a:off x="9526778" y="1486177"/>
            <a:ext cx="80283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5356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EFM Eksempel 11.4 – Bestem terminalhastighet til en kule </a:t>
            </a:r>
            <a:br>
              <a:rPr lang="nb-NO" dirty="0"/>
            </a:br>
            <a:r>
              <a:rPr lang="nb-NO" dirty="0"/>
              <a:t>som faller gjennom vann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2061000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Terminalhastighet – den stabile fallhastigheten til et objekt i et fluid når tyngdekraften er balansert av </a:t>
                </a:r>
                <a:r>
                  <a:rPr lang="nb-NO" dirty="0" err="1"/>
                  <a:t>dragkraften</a:t>
                </a:r>
                <a:r>
                  <a:rPr lang="nb-NO" dirty="0"/>
                  <a:t> og eventuell oppdrift</a:t>
                </a:r>
              </a:p>
              <a:p>
                <a:r>
                  <a:rPr lang="nb-NO" dirty="0"/>
                  <a:t>Kule med diameter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20 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nb-NO" dirty="0"/>
                  <a:t> og spesifikk tetthet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SG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1.3</m:t>
                    </m:r>
                  </m:oMath>
                </a14:m>
                <a:r>
                  <a:rPr lang="nb-NO" dirty="0"/>
                  <a:t> faller i vann</a:t>
                </a:r>
              </a:p>
              <a:p>
                <a:r>
                  <a:rPr lang="nb-NO" b="0" dirty="0"/>
                  <a:t>Egenskapene til vannet 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=998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=1.00⋅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b="1" dirty="0"/>
                  <a:t>Bestem terminalhastigheten</a:t>
                </a:r>
                <a:endParaRPr lang="en-US" b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14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95C016-35D5-FE43-B2B0-9CA26E44A85E}"/>
                  </a:ext>
                </a:extLst>
              </p:cNvPr>
              <p:cNvSpPr txBox="1"/>
              <p:nvPr/>
            </p:nvSpPr>
            <p:spPr>
              <a:xfrm>
                <a:off x="7104000" y="4968578"/>
                <a:ext cx="4916731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nb-NO" dirty="0"/>
                  <a:t>: Oppdrift (tyngden av det fortrengte vannet)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: Tyngden av kulen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: Draget til kulen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nb-NO" dirty="0"/>
                  <a:t>Egenvekten til kulen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(«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gravity</a:t>
                </a:r>
                <a:r>
                  <a:rPr lang="nb-NO" dirty="0"/>
                  <a:t>»)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95C016-35D5-FE43-B2B0-9CA26E44A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4968578"/>
                <a:ext cx="4916731" cy="1754326"/>
              </a:xfrm>
              <a:prstGeom prst="rect">
                <a:avLst/>
              </a:prstGeom>
              <a:blipFill>
                <a:blip r:embed="rId4"/>
                <a:stretch>
                  <a:fillRect t="-1439" r="-258" b="-50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77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303358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Bestem terminalhastighet til en kule som faller gjennom vann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053967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065024"/>
                <a:ext cx="5531739" cy="4320000"/>
              </a:xfrm>
            </p:spPr>
            <p:txBody>
              <a:bodyPr/>
              <a:lstStyle/>
              <a:p>
                <a:r>
                  <a:rPr lang="nb-NO" sz="1800" dirty="0"/>
                  <a:t>Kule med diameter </a:t>
                </a:r>
                <a14:m>
                  <m:oMath xmlns:m="http://schemas.openxmlformats.org/officeDocument/2006/math">
                    <m:r>
                      <a:rPr lang="nb-NO" sz="18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20 </m:t>
                    </m:r>
                    <m:r>
                      <m:rPr>
                        <m:sty m:val="p"/>
                      </m:rPr>
                      <a:rPr lang="nb-NO" sz="1800" i="0" dirty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nb-NO" sz="1800" dirty="0"/>
                  <a:t> og spesifikk tetthet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800" b="0" i="0" dirty="0" smtClean="0">
                            <a:latin typeface="Cambria Math" panose="02040503050406030204" pitchFamily="18" charset="0"/>
                          </a:rPr>
                          <m:t>SG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800" b="0" i="0" dirty="0" smtClean="0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1.3</m:t>
                    </m:r>
                  </m:oMath>
                </a14:m>
                <a:r>
                  <a:rPr lang="nb-NO" sz="1800" dirty="0"/>
                  <a:t> faller i vann</a:t>
                </a:r>
              </a:p>
              <a:p>
                <a:r>
                  <a:rPr lang="nb-NO" sz="1800" b="0" dirty="0"/>
                  <a:t>Egenskapene til vannet 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=998</m:t>
                      </m:r>
                      <m:f>
                        <m:fPr>
                          <m:type m:val="lin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=1.00⋅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u="sng" dirty="0" err="1"/>
                  <a:t>Løsningsstrategi</a:t>
                </a:r>
                <a:r>
                  <a:rPr lang="en-US" sz="1800" dirty="0"/>
                  <a:t>:</a:t>
                </a:r>
                <a:endParaRPr lang="en-US" dirty="0"/>
              </a:p>
              <a:p>
                <a:r>
                  <a:rPr lang="en-US" sz="1800" b="1" dirty="0"/>
                  <a:t>A) </a:t>
                </a:r>
                <a:r>
                  <a:rPr lang="en-US" sz="1800" b="1" dirty="0" err="1"/>
                  <a:t>Uttrykk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US" sz="1800" b="1" dirty="0"/>
                  <a:t> 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sub>
                    </m:sSub>
                  </m:oMath>
                </a14:m>
                <a:endParaRPr lang="en-US" sz="1800" b="1" dirty="0"/>
              </a:p>
              <a:p>
                <a:r>
                  <a:rPr lang="en-US" sz="1800" dirty="0"/>
                  <a:t>B) Sett inn </a:t>
                </a:r>
                <a:r>
                  <a:rPr lang="en-US" sz="1800" dirty="0" err="1"/>
                  <a:t>kjente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størrelser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𝑘𝑜𝑛𝑠𝑡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., </m:t>
                    </m:r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C) </a:t>
                </a:r>
                <a:r>
                  <a:rPr lang="en-US" sz="1800" dirty="0" err="1"/>
                  <a:t>Finne</a:t>
                </a:r>
                <a:r>
                  <a:rPr lang="en-US" sz="1800" dirty="0"/>
                  <a:t> V v/ </a:t>
                </a:r>
                <a:r>
                  <a:rPr lang="en-US" sz="1800" dirty="0" err="1"/>
                  <a:t>iterasjon</a:t>
                </a:r>
                <a:r>
                  <a:rPr lang="en-US" sz="1800" dirty="0"/>
                  <a:t> (2 </a:t>
                </a:r>
                <a:r>
                  <a:rPr lang="en-US" sz="1800" dirty="0" err="1"/>
                  <a:t>iterasjoner</a:t>
                </a:r>
                <a:r>
                  <a:rPr lang="en-US" sz="1800" dirty="0"/>
                  <a:t>):</a:t>
                </a:r>
              </a:p>
              <a:p>
                <a:pPr lvl="1"/>
                <a:r>
                  <a:rPr lang="en-US" sz="1800" dirty="0" err="1"/>
                  <a:t>Gjett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dirty="0"/>
                  <a:t> = 20,000: Finn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dirty="0"/>
                  <a:t> (Fig. 11.9)</a:t>
                </a:r>
              </a:p>
              <a:p>
                <a:pPr lvl="1"/>
                <a:r>
                  <a:rPr lang="en-US" sz="1800" dirty="0" err="1"/>
                  <a:t>Regn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ut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fra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likn</a:t>
                </a:r>
                <a:r>
                  <a:rPr lang="en-US" sz="1800" dirty="0"/>
                  <a:t>. </a:t>
                </a:r>
                <a:r>
                  <a:rPr lang="en-US" sz="1800" dirty="0" err="1"/>
                  <a:t>fra</a:t>
                </a:r>
                <a:r>
                  <a:rPr lang="en-US" sz="1800" dirty="0"/>
                  <a:t> pkt. B</a:t>
                </a:r>
              </a:p>
              <a:p>
                <a:r>
                  <a:rPr lang="en-US" sz="1800" dirty="0"/>
                  <a:t>D) </a:t>
                </a:r>
                <a:r>
                  <a:rPr lang="en-US" sz="1800" dirty="0" err="1"/>
                  <a:t>Kontroller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svar</a:t>
                </a:r>
                <a:r>
                  <a:rPr lang="en-US" sz="1800" dirty="0"/>
                  <a:t> med </a:t>
                </a:r>
                <a:r>
                  <a:rPr lang="en-US" sz="1800" dirty="0" err="1"/>
                  <a:t>likn</a:t>
                </a:r>
                <a:r>
                  <a:rPr lang="en-US" sz="1800" dirty="0"/>
                  <a:t>. (11.9)</a:t>
                </a:r>
              </a:p>
              <a:p>
                <a:pPr lvl="1"/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065024"/>
                <a:ext cx="5531739" cy="4320000"/>
              </a:xfrm>
              <a:blipFill>
                <a:blip r:embed="rId3"/>
                <a:stretch>
                  <a:fillRect l="-2517" t="-882" b="-214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95C016-35D5-FE43-B2B0-9CA26E44A85E}"/>
                  </a:ext>
                </a:extLst>
              </p:cNvPr>
              <p:cNvSpPr txBox="1"/>
              <p:nvPr/>
            </p:nvSpPr>
            <p:spPr>
              <a:xfrm>
                <a:off x="6960000" y="3598983"/>
                <a:ext cx="4916731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nb-NO" dirty="0"/>
                  <a:t>: Oppdrift (tyngden av det fortrengte vannet)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: Tyngden av kulen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: Draget til kulen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nb-NO" dirty="0"/>
                  <a:t>Egenvekten til kulen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(«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gravity</a:t>
                </a:r>
                <a:r>
                  <a:rPr lang="nb-NO" dirty="0"/>
                  <a:t>»)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95C016-35D5-FE43-B2B0-9CA26E44A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0" y="3598983"/>
                <a:ext cx="4916731" cy="1754326"/>
              </a:xfrm>
              <a:prstGeom prst="rect">
                <a:avLst/>
              </a:prstGeom>
              <a:blipFill>
                <a:blip r:embed="rId4"/>
                <a:stretch>
                  <a:fillRect t="-1439" b="-50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886344-A3BC-5F43-B221-29297B558EF4}"/>
                  </a:ext>
                </a:extLst>
              </p:cNvPr>
              <p:cNvSpPr txBox="1"/>
              <p:nvPr/>
            </p:nvSpPr>
            <p:spPr>
              <a:xfrm>
                <a:off x="6646645" y="5570276"/>
                <a:ext cx="5230086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886344-A3BC-5F43-B221-29297B558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645" y="5570276"/>
                <a:ext cx="5230086" cy="617348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FF58733-124C-FE4C-A16C-1A534C4625BB}"/>
              </a:ext>
            </a:extLst>
          </p:cNvPr>
          <p:cNvSpPr txBox="1"/>
          <p:nvPr/>
        </p:nvSpPr>
        <p:spPr>
          <a:xfrm>
            <a:off x="8600834" y="6224072"/>
            <a:ext cx="1321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Likn. (11.9)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9C9B24-7F24-A446-A106-B025EE74B81C}"/>
              </a:ext>
            </a:extLst>
          </p:cNvPr>
          <p:cNvSpPr/>
          <p:nvPr/>
        </p:nvSpPr>
        <p:spPr>
          <a:xfrm>
            <a:off x="408000" y="2709000"/>
            <a:ext cx="5616000" cy="38844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188A63-EB2C-B74C-B439-F2AE2DDCF47B}"/>
              </a:ext>
            </a:extLst>
          </p:cNvPr>
          <p:cNvCxnSpPr/>
          <p:nvPr/>
        </p:nvCxnSpPr>
        <p:spPr>
          <a:xfrm flipH="1" flipV="1">
            <a:off x="5304000" y="5157000"/>
            <a:ext cx="432000" cy="413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542-E683-594B-B5FB-C6ECE8D84FBD}"/>
              </a:ext>
            </a:extLst>
          </p:cNvPr>
          <p:cNvSpPr txBox="1"/>
          <p:nvPr/>
        </p:nvSpPr>
        <p:spPr>
          <a:xfrm>
            <a:off x="4984436" y="5546110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Neste slide</a:t>
            </a:r>
          </a:p>
        </p:txBody>
      </p:sp>
    </p:spTree>
    <p:extLst>
      <p:ext uri="{BB962C8B-B14F-4D97-AF65-F5344CB8AC3E}">
        <p14:creationId xmlns:p14="http://schemas.microsoft.com/office/powerpoint/2010/main" val="13177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303358"/>
            <a:ext cx="9588000" cy="533642"/>
          </a:xfrm>
        </p:spPr>
        <p:txBody>
          <a:bodyPr>
            <a:normAutofit/>
          </a:bodyPr>
          <a:lstStyle/>
          <a:p>
            <a:r>
              <a:rPr lang="nb-NO" sz="2800" dirty="0"/>
              <a:t>Bestem terminalhastighet til en kule som faller gjennom vann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053967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>
              <a:xfrm>
                <a:off x="695325" y="1065024"/>
                <a:ext cx="5531739" cy="4320000"/>
              </a:xfrm>
            </p:spPr>
            <p:txBody>
              <a:bodyPr/>
              <a:lstStyle/>
              <a:p>
                <a:r>
                  <a:rPr lang="nb-NO" sz="1800" dirty="0"/>
                  <a:t>Kule med diameter </a:t>
                </a:r>
                <a14:m>
                  <m:oMath xmlns:m="http://schemas.openxmlformats.org/officeDocument/2006/math">
                    <m:r>
                      <a:rPr lang="nb-NO" sz="18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20 </m:t>
                    </m:r>
                    <m:r>
                      <m:rPr>
                        <m:sty m:val="p"/>
                      </m:rPr>
                      <a:rPr lang="nb-NO" sz="1800" i="0" dirty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nb-NO" sz="1800" dirty="0"/>
                  <a:t> og spesifikk tetthet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800" b="0" i="0" dirty="0" smtClean="0">
                            <a:latin typeface="Cambria Math" panose="02040503050406030204" pitchFamily="18" charset="0"/>
                          </a:rPr>
                          <m:t>SG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800" b="0" i="0" dirty="0" smtClean="0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1.3</m:t>
                    </m:r>
                  </m:oMath>
                </a14:m>
                <a:r>
                  <a:rPr lang="nb-NO" sz="1800" dirty="0"/>
                  <a:t> faller i vann</a:t>
                </a:r>
              </a:p>
              <a:p>
                <a:r>
                  <a:rPr lang="nb-NO" sz="1800" b="0" dirty="0"/>
                  <a:t>Egenskapene til vannet 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=998</m:t>
                      </m:r>
                      <m:f>
                        <m:fPr>
                          <m:type m:val="lin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=1.00⋅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1800" u="sng" dirty="0" err="1"/>
                  <a:t>Løsningsstrategi</a:t>
                </a:r>
                <a:r>
                  <a:rPr lang="en-US" sz="1800" dirty="0"/>
                  <a:t>:</a:t>
                </a:r>
                <a:endParaRPr lang="en-US" dirty="0"/>
              </a:p>
              <a:p>
                <a:r>
                  <a:rPr lang="en-US" sz="1800" b="1" dirty="0"/>
                  <a:t>A) </a:t>
                </a:r>
                <a:r>
                  <a:rPr lang="en-US" sz="1800" b="1" dirty="0" err="1"/>
                  <a:t>Uttrykk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US" sz="1800" b="1" dirty="0"/>
                  <a:t> 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sub>
                    </m:sSub>
                  </m:oMath>
                </a14:m>
                <a:endParaRPr lang="en-US" sz="1800" b="1" dirty="0"/>
              </a:p>
              <a:p>
                <a:r>
                  <a:rPr lang="en-US" sz="1800" dirty="0"/>
                  <a:t>B) Sett inn </a:t>
                </a:r>
                <a:r>
                  <a:rPr lang="en-US" sz="1800" dirty="0" err="1"/>
                  <a:t>kjente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størrelser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𝑘𝑜𝑛𝑠𝑡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., </m:t>
                    </m:r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C) </a:t>
                </a:r>
                <a:r>
                  <a:rPr lang="en-US" sz="1800" dirty="0" err="1"/>
                  <a:t>Finne</a:t>
                </a:r>
                <a:r>
                  <a:rPr lang="en-US" sz="1800" dirty="0"/>
                  <a:t> V v/ </a:t>
                </a:r>
                <a:r>
                  <a:rPr lang="en-US" sz="1800" dirty="0" err="1"/>
                  <a:t>iterasjon</a:t>
                </a:r>
                <a:r>
                  <a:rPr lang="en-US" sz="1800" dirty="0"/>
                  <a:t> (2 </a:t>
                </a:r>
                <a:r>
                  <a:rPr lang="en-US" sz="1800" dirty="0" err="1"/>
                  <a:t>iterasjoner</a:t>
                </a:r>
                <a:r>
                  <a:rPr lang="en-US" sz="1800" dirty="0"/>
                  <a:t>):</a:t>
                </a:r>
              </a:p>
              <a:p>
                <a:pPr lvl="1"/>
                <a:r>
                  <a:rPr lang="en-US" sz="1800" dirty="0" err="1"/>
                  <a:t>Gjett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dirty="0"/>
                  <a:t> = 20,000: Finn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dirty="0"/>
                  <a:t> (Fig. 11.9)</a:t>
                </a:r>
              </a:p>
              <a:p>
                <a:pPr lvl="1"/>
                <a:r>
                  <a:rPr lang="en-US" sz="1800" dirty="0" err="1"/>
                  <a:t>Regn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ut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fra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likn</a:t>
                </a:r>
                <a:r>
                  <a:rPr lang="en-US" sz="1800" dirty="0"/>
                  <a:t>. </a:t>
                </a:r>
                <a:r>
                  <a:rPr lang="en-US" sz="1800" dirty="0" err="1"/>
                  <a:t>fra</a:t>
                </a:r>
                <a:r>
                  <a:rPr lang="en-US" sz="1800" dirty="0"/>
                  <a:t> pkt. B</a:t>
                </a:r>
              </a:p>
              <a:p>
                <a:r>
                  <a:rPr lang="en-US" sz="1800" dirty="0"/>
                  <a:t>D) </a:t>
                </a:r>
                <a:r>
                  <a:rPr lang="en-US" sz="1800" dirty="0" err="1"/>
                  <a:t>Kontroller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svar</a:t>
                </a:r>
                <a:r>
                  <a:rPr lang="en-US" sz="1800" dirty="0"/>
                  <a:t> med </a:t>
                </a:r>
                <a:r>
                  <a:rPr lang="en-US" sz="1800" dirty="0" err="1"/>
                  <a:t>likn</a:t>
                </a:r>
                <a:r>
                  <a:rPr lang="en-US" sz="1800" dirty="0"/>
                  <a:t>. (11.9)</a:t>
                </a:r>
              </a:p>
              <a:p>
                <a:pPr lvl="1"/>
                <a:endParaRPr lang="en-US" sz="1800" dirty="0"/>
              </a:p>
              <a:p>
                <a:endParaRPr lang="en-US" sz="1800" dirty="0"/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5325" y="1065024"/>
                <a:ext cx="5531739" cy="4320000"/>
              </a:xfrm>
              <a:blipFill>
                <a:blip r:embed="rId3"/>
                <a:stretch>
                  <a:fillRect l="-2517" t="-882" b="-214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95C016-35D5-FE43-B2B0-9CA26E44A85E}"/>
                  </a:ext>
                </a:extLst>
              </p:cNvPr>
              <p:cNvSpPr txBox="1"/>
              <p:nvPr/>
            </p:nvSpPr>
            <p:spPr>
              <a:xfrm>
                <a:off x="6960000" y="3598983"/>
                <a:ext cx="4916731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nb-NO" dirty="0"/>
                  <a:t>: Oppdrift (tyngden av det fortrengte vannet)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nb-NO" dirty="0"/>
                  <a:t>: Tyngden av kulen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: Draget til kulen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nb-NO" dirty="0"/>
                  <a:t>Egenvekten til kulen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(«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gravity</a:t>
                </a:r>
                <a:r>
                  <a:rPr lang="nb-NO" dirty="0"/>
                  <a:t>»)</a:t>
                </a: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95C016-35D5-FE43-B2B0-9CA26E44A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0" y="3598983"/>
                <a:ext cx="4916731" cy="1754326"/>
              </a:xfrm>
              <a:prstGeom prst="rect">
                <a:avLst/>
              </a:prstGeom>
              <a:blipFill>
                <a:blip r:embed="rId4"/>
                <a:stretch>
                  <a:fillRect t="-1439" b="-50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886344-A3BC-5F43-B221-29297B558EF4}"/>
                  </a:ext>
                </a:extLst>
              </p:cNvPr>
              <p:cNvSpPr txBox="1"/>
              <p:nvPr/>
            </p:nvSpPr>
            <p:spPr>
              <a:xfrm>
                <a:off x="6646645" y="5570276"/>
                <a:ext cx="5230086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886344-A3BC-5F43-B221-29297B558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645" y="5570276"/>
                <a:ext cx="5230086" cy="617348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FF58733-124C-FE4C-A16C-1A534C4625BB}"/>
              </a:ext>
            </a:extLst>
          </p:cNvPr>
          <p:cNvSpPr txBox="1"/>
          <p:nvPr/>
        </p:nvSpPr>
        <p:spPr>
          <a:xfrm>
            <a:off x="8600834" y="6224072"/>
            <a:ext cx="1321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Likn. (11.9)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9C9B24-7F24-A446-A106-B025EE74B81C}"/>
              </a:ext>
            </a:extLst>
          </p:cNvPr>
          <p:cNvSpPr/>
          <p:nvPr/>
        </p:nvSpPr>
        <p:spPr>
          <a:xfrm>
            <a:off x="408000" y="2709000"/>
            <a:ext cx="5616000" cy="38844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AD4F69E-10E2-DF4E-ADCF-F2D580542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84" y="52613"/>
            <a:ext cx="6079952" cy="675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069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Løsning A,B: Hastigheten uttrykt ved kjente størrelser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1984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3285000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terminalhastigheten</a:t>
                </a:r>
              </a:p>
              <a:p>
                <a:r>
                  <a:rPr lang="nb-NO" dirty="0"/>
                  <a:t>Kraftlikevekt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 strike="sngStrike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nb-NO" strike="sngStrike" dirty="0"/>
              </a:p>
              <a:p>
                <a:r>
                  <a:rPr lang="en-US" dirty="0"/>
                  <a:t>Vi har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nb-NO" i="1" strike="sngStrike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Sett inn: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strike="sngStrike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3099" t="-1975" b="-394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977901-06A3-4827-9774-742071109E3C}"/>
                  </a:ext>
                </a:extLst>
              </p:cNvPr>
              <p:cNvSpPr/>
              <p:nvPr/>
            </p:nvSpPr>
            <p:spPr>
              <a:xfrm>
                <a:off x="7656000" y="1800000"/>
                <a:ext cx="25680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SG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=1.3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=998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=1.00⋅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977901-06A3-4827-9774-742071109E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00" y="1800000"/>
                <a:ext cx="2568000" cy="1200329"/>
              </a:xfrm>
              <a:prstGeom prst="rect">
                <a:avLst/>
              </a:prstGeom>
              <a:blipFill>
                <a:blip r:embed="rId5"/>
                <a:stretch>
                  <a:fillRect b="-314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51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Løsning A,B: Hastigheten uttrykt ved kjente størrelser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1984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3285000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terminalhastigheten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strike="sngStrike" dirty="0"/>
              </a:p>
              <a:p>
                <a:r>
                  <a:rPr lang="en-US" dirty="0" err="1"/>
                  <a:t>Løs</a:t>
                </a:r>
                <a:r>
                  <a:rPr lang="en-US" dirty="0"/>
                  <a:t> </a:t>
                </a:r>
                <a:r>
                  <a:rPr lang="en-US" dirty="0" err="1"/>
                  <a:t>mhp</a:t>
                </a:r>
                <a:r>
                  <a:rPr lang="en-US" dirty="0"/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strike="sngStrike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/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𝑔𝐷</m:t>
                                  </m:r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d>
                                        <m:d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ra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/>
                            <m:sup/>
                          </m:sSup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nb-NO" strike="sngStrike" dirty="0"/>
              </a:p>
              <a:p>
                <a:r>
                  <a:rPr lang="nb-NO" dirty="0"/>
                  <a:t>Løs </a:t>
                </a:r>
                <a:r>
                  <a:rPr lang="nb-NO" dirty="0" err="1"/>
                  <a:t>mhp</a:t>
                </a:r>
                <a:r>
                  <a:rPr lang="nb-NO" dirty="0"/>
                  <a:t>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og sett inn tall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0.279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2053" b="-46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977901-06A3-4827-9774-742071109E3C}"/>
                  </a:ext>
                </a:extLst>
              </p:cNvPr>
              <p:cNvSpPr/>
              <p:nvPr/>
            </p:nvSpPr>
            <p:spPr>
              <a:xfrm>
                <a:off x="7656000" y="1800000"/>
                <a:ext cx="25680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SG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=1.3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=998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=1.00⋅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D977901-06A3-4827-9774-742071109E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000" y="1800000"/>
                <a:ext cx="2568000" cy="1200329"/>
              </a:xfrm>
              <a:prstGeom prst="rect">
                <a:avLst/>
              </a:prstGeom>
              <a:blipFill>
                <a:blip r:embed="rId5"/>
                <a:stretch>
                  <a:fillRect b="-314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FEC1B77-8F4D-5A4C-BE2E-2FB6CC04048D}"/>
              </a:ext>
            </a:extLst>
          </p:cNvPr>
          <p:cNvSpPr txBox="1"/>
          <p:nvPr/>
        </p:nvSpPr>
        <p:spPr>
          <a:xfrm>
            <a:off x="4944000" y="426435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009D7F"/>
                </a:solidFill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B17F08-141E-9340-A7FD-331B115F9CF0}"/>
              </a:ext>
            </a:extLst>
          </p:cNvPr>
          <p:cNvSpPr txBox="1"/>
          <p:nvPr/>
        </p:nvSpPr>
        <p:spPr>
          <a:xfrm>
            <a:off x="4944000" y="569261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009D7F"/>
                </a:solidFill>
              </a:rPr>
              <a:t>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2E3896-3E3B-FB45-94AC-DB056D7B0246}"/>
              </a:ext>
            </a:extLst>
          </p:cNvPr>
          <p:cNvSpPr/>
          <p:nvPr/>
        </p:nvSpPr>
        <p:spPr>
          <a:xfrm>
            <a:off x="4944000" y="3789000"/>
            <a:ext cx="338554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862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CEF9-A589-E843-B215-FA1D67AB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 fontScale="90000"/>
          </a:bodyPr>
          <a:lstStyle/>
          <a:p>
            <a:r>
              <a:rPr lang="nb-NO" dirty="0"/>
              <a:t>Oppgave C: Regn ut hastigheten </a:t>
            </a:r>
            <a:br>
              <a:rPr lang="nb-NO" dirty="0"/>
            </a:br>
            <a:r>
              <a:rPr lang="nb-NO" dirty="0"/>
              <a:t>ved iterasjon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EB5DC0-FE5B-0D48-A898-D5BC797DC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9869" y="693000"/>
            <a:ext cx="5677424" cy="630824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DD4C980-D1C0-02F3-777A-B12089746C3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en-US" dirty="0" err="1"/>
              <a:t>Gjett</a:t>
            </a:r>
            <a:r>
              <a:rPr lang="en-US" dirty="0"/>
              <a:t> et Re</a:t>
            </a:r>
          </a:p>
          <a:p>
            <a:r>
              <a:rPr lang="en-US" dirty="0"/>
              <a:t>Finn CD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diagrammet</a:t>
            </a:r>
            <a:endParaRPr lang="en-US" dirty="0"/>
          </a:p>
          <a:p>
            <a:r>
              <a:rPr lang="en-US" dirty="0" err="1"/>
              <a:t>Regn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hastighet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likn</a:t>
            </a:r>
            <a:r>
              <a:rPr lang="en-US" dirty="0"/>
              <a:t>.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oppg</a:t>
            </a:r>
            <a:r>
              <a:rPr lang="en-US" dirty="0"/>
              <a:t>. B</a:t>
            </a:r>
          </a:p>
          <a:p>
            <a:r>
              <a:rPr lang="en-US" dirty="0" err="1"/>
              <a:t>Oppdater</a:t>
            </a:r>
            <a:r>
              <a:rPr lang="en-US" dirty="0"/>
              <a:t> Re</a:t>
            </a:r>
          </a:p>
          <a:p>
            <a:r>
              <a:rPr lang="en-US" dirty="0"/>
              <a:t>Finn </a:t>
            </a:r>
            <a:r>
              <a:rPr lang="en-US" dirty="0" err="1"/>
              <a:t>ny</a:t>
            </a:r>
            <a:r>
              <a:rPr lang="en-US" dirty="0"/>
              <a:t> CD</a:t>
            </a:r>
          </a:p>
          <a:p>
            <a:r>
              <a:rPr lang="en-US" dirty="0" err="1"/>
              <a:t>Oppdater</a:t>
            </a:r>
            <a:r>
              <a:rPr lang="en-US" dirty="0"/>
              <a:t> V</a:t>
            </a:r>
          </a:p>
          <a:p>
            <a:r>
              <a:rPr lang="en-US" dirty="0" err="1"/>
              <a:t>Konvergens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970660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 C: Regn ut </a:t>
            </a:r>
            <a:br>
              <a:rPr lang="nb-NO" dirty="0"/>
            </a:br>
            <a:r>
              <a:rPr lang="nb-NO" dirty="0"/>
              <a:t>hastigheten ved iterasjon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Likn. fra punkt B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0.279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𝑔𝑗𝑒𝑡𝑡</m:t>
                        </m:r>
                      </m:sub>
                    </m:sSub>
                  </m:oMath>
                </a14:m>
                <a:r>
                  <a:rPr lang="nb-NO" dirty="0"/>
                  <a:t>  = 20,000</a:t>
                </a:r>
              </a:p>
              <a:p>
                <a:r>
                  <a:rPr lang="nb-NO" dirty="0"/>
                  <a:t>Første iterasjon gir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= 0.5</m:t>
                    </m:r>
                  </m:oMath>
                </a14:m>
                <a:r>
                  <a:rPr lang="nb-NO" i="1" dirty="0"/>
                  <a:t> </a:t>
                </a:r>
              </a:p>
              <a:p>
                <a:endParaRPr lang="nb-NO" i="1" dirty="0"/>
              </a:p>
              <a:p>
                <a:r>
                  <a:rPr lang="nb-NO" dirty="0"/>
                  <a:t>Som gir: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0.279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0.5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0.3964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nb-NO" dirty="0"/>
              </a:p>
              <a:p>
                <a:r>
                  <a:rPr lang="nb-NO" dirty="0"/>
                  <a:t>Oppdatert Re: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=7891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17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6C3D46F-558C-46C6-B971-96AAC6507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84" y="52613"/>
            <a:ext cx="6079952" cy="675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745B1E-87B3-41A6-9098-E70A46048F7D}"/>
                  </a:ext>
                </a:extLst>
              </p:cNvPr>
              <p:cNvSpPr txBox="1"/>
              <p:nvPr/>
            </p:nvSpPr>
            <p:spPr>
              <a:xfrm>
                <a:off x="0" y="6406644"/>
                <a:ext cx="3312000" cy="398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05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745B1E-87B3-41A6-9098-E70A46048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406644"/>
                <a:ext cx="3312000" cy="3986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80D06AFF-200A-694B-8976-B08C02C1F02E}"/>
              </a:ext>
            </a:extLst>
          </p:cNvPr>
          <p:cNvSpPr/>
          <p:nvPr/>
        </p:nvSpPr>
        <p:spPr>
          <a:xfrm>
            <a:off x="10053600" y="5940440"/>
            <a:ext cx="216000" cy="171000"/>
          </a:xfrm>
          <a:prstGeom prst="ellipse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ABFA78-759F-C44A-A10A-40E13CE2FA24}"/>
              </a:ext>
            </a:extLst>
          </p:cNvPr>
          <p:cNvCxnSpPr>
            <a:cxnSpLocks/>
          </p:cNvCxnSpPr>
          <p:nvPr/>
        </p:nvCxnSpPr>
        <p:spPr>
          <a:xfrm flipV="1">
            <a:off x="10161600" y="3573000"/>
            <a:ext cx="0" cy="23880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3810BB-E50F-1B4A-8E61-6A669DDFA5C3}"/>
              </a:ext>
            </a:extLst>
          </p:cNvPr>
          <p:cNvCxnSpPr>
            <a:cxnSpLocks/>
          </p:cNvCxnSpPr>
          <p:nvPr/>
        </p:nvCxnSpPr>
        <p:spPr>
          <a:xfrm flipH="1">
            <a:off x="6312000" y="3573000"/>
            <a:ext cx="384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142B766-4AAE-704D-8A69-5900C31B8505}"/>
              </a:ext>
            </a:extLst>
          </p:cNvPr>
          <p:cNvSpPr txBox="1"/>
          <p:nvPr/>
        </p:nvSpPr>
        <p:spPr>
          <a:xfrm>
            <a:off x="5973875" y="343254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>
                <a:solidFill>
                  <a:srgbClr val="009D7F"/>
                </a:solidFill>
              </a:rPr>
              <a:t>0.5</a:t>
            </a:r>
            <a:endParaRPr lang="nb-NO" dirty="0">
              <a:solidFill>
                <a:srgbClr val="009D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1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 C: Regn ut </a:t>
            </a:r>
            <a:br>
              <a:rPr lang="nb-NO" dirty="0"/>
            </a:br>
            <a:r>
              <a:rPr lang="nb-NO" dirty="0"/>
              <a:t>hastigheten ved iterasjon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>
              <a:xfrm>
                <a:off x="526542" y="1812869"/>
                <a:ext cx="5387737" cy="4320000"/>
              </a:xfrm>
            </p:spPr>
            <p:txBody>
              <a:bodyPr/>
              <a:lstStyle/>
              <a:p>
                <a:r>
                  <a:rPr lang="nb-NO" dirty="0"/>
                  <a:t>Likn. fra punkt B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0.279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𝑹</m:t>
                    </m:r>
                    <m:sSub>
                      <m:sSubPr>
                        <m:ctrlPr>
                          <a:rPr lang="nb-NO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nb-NO" b="1" dirty="0"/>
                  <a:t>  = 7891</a:t>
                </a:r>
              </a:p>
              <a:p>
                <a:r>
                  <a:rPr lang="nb-NO" b="1" dirty="0"/>
                  <a:t>Andre iterasjon gir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𝑫</m:t>
                        </m:r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nb-NO" b="1" i="1" dirty="0"/>
                  <a:t> </a:t>
                </a:r>
              </a:p>
              <a:p>
                <a:endParaRPr lang="nb-NO" i="1" dirty="0"/>
              </a:p>
              <a:p>
                <a:r>
                  <a:rPr lang="nb-NO" dirty="0"/>
                  <a:t>Som gir: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0.279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0.4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0.4411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≈0.44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b="0" dirty="0"/>
              </a:p>
              <a:p>
                <a:endParaRPr lang="nb-NO" dirty="0"/>
              </a:p>
              <a:p>
                <a:r>
                  <a:rPr lang="nb-NO" dirty="0"/>
                  <a:t>Oppdatert Re: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=8829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26542" y="1812869"/>
                <a:ext cx="5387737" cy="4320000"/>
              </a:xfrm>
              <a:blipFill>
                <a:blip r:embed="rId2"/>
                <a:stretch>
                  <a:fillRect l="-3059" t="-2053" b="-17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6C3D46F-558C-46C6-B971-96AAC6507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84" y="52613"/>
            <a:ext cx="6079952" cy="675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745B1E-87B3-41A6-9098-E70A46048F7D}"/>
                  </a:ext>
                </a:extLst>
              </p:cNvPr>
              <p:cNvSpPr txBox="1"/>
              <p:nvPr/>
            </p:nvSpPr>
            <p:spPr>
              <a:xfrm>
                <a:off x="0" y="6406644"/>
                <a:ext cx="3312000" cy="398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05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745B1E-87B3-41A6-9098-E70A46048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406644"/>
                <a:ext cx="3312000" cy="3986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80D06AFF-200A-694B-8976-B08C02C1F02E}"/>
              </a:ext>
            </a:extLst>
          </p:cNvPr>
          <p:cNvSpPr/>
          <p:nvPr/>
        </p:nvSpPr>
        <p:spPr>
          <a:xfrm>
            <a:off x="9732000" y="5940440"/>
            <a:ext cx="216000" cy="171000"/>
          </a:xfrm>
          <a:prstGeom prst="ellipse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ABFA78-759F-C44A-A10A-40E13CE2FA24}"/>
              </a:ext>
            </a:extLst>
          </p:cNvPr>
          <p:cNvCxnSpPr>
            <a:cxnSpLocks/>
          </p:cNvCxnSpPr>
          <p:nvPr/>
        </p:nvCxnSpPr>
        <p:spPr>
          <a:xfrm flipV="1">
            <a:off x="9840000" y="3717000"/>
            <a:ext cx="0" cy="22440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3810BB-E50F-1B4A-8E61-6A669DDFA5C3}"/>
              </a:ext>
            </a:extLst>
          </p:cNvPr>
          <p:cNvCxnSpPr>
            <a:cxnSpLocks/>
          </p:cNvCxnSpPr>
          <p:nvPr/>
        </p:nvCxnSpPr>
        <p:spPr>
          <a:xfrm flipH="1">
            <a:off x="6312000" y="3717000"/>
            <a:ext cx="3528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E5C24A5-48F4-E94B-A1C4-F17DDCAA2DA5}"/>
              </a:ext>
            </a:extLst>
          </p:cNvPr>
          <p:cNvSpPr/>
          <p:nvPr/>
        </p:nvSpPr>
        <p:spPr>
          <a:xfrm>
            <a:off x="6096000" y="3573000"/>
            <a:ext cx="216000" cy="216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861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 C: Regn ut </a:t>
            </a:r>
            <a:br>
              <a:rPr lang="nb-NO" dirty="0"/>
            </a:br>
            <a:r>
              <a:rPr lang="nb-NO" dirty="0"/>
              <a:t>hastigheten ved iterasjon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>
              <a:xfrm>
                <a:off x="526542" y="1812869"/>
                <a:ext cx="5387737" cy="4320000"/>
              </a:xfrm>
            </p:spPr>
            <p:txBody>
              <a:bodyPr/>
              <a:lstStyle/>
              <a:p>
                <a:r>
                  <a:rPr lang="nb-NO" dirty="0"/>
                  <a:t>Likn. fra punkt B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0.279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 = 7891</a:t>
                </a:r>
              </a:p>
              <a:p>
                <a:r>
                  <a:rPr lang="nb-NO" dirty="0"/>
                  <a:t>Andre iterasjon gir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= 0.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nb-NO" i="1" dirty="0"/>
                  <a:t> </a:t>
                </a:r>
              </a:p>
              <a:p>
                <a:endParaRPr lang="nb-NO" i="1" dirty="0"/>
              </a:p>
              <a:p>
                <a:r>
                  <a:rPr lang="nb-NO" b="1" dirty="0"/>
                  <a:t>Som gir: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𝟐𝟕𝟗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</m:den>
                        </m:f>
                      </m:num>
                      <m:den>
                        <m:rad>
                          <m:radPr>
                            <m:degHide m:val="on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rad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𝟒𝟒𝟏𝟏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𝟒𝟒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b="1" dirty="0"/>
              </a:p>
              <a:p>
                <a:endParaRPr lang="nb-NO" dirty="0"/>
              </a:p>
              <a:p>
                <a:r>
                  <a:rPr lang="nb-NO" dirty="0"/>
                  <a:t>Oppdatert Re: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=8829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26542" y="1812869"/>
                <a:ext cx="5387737" cy="4320000"/>
              </a:xfrm>
              <a:blipFill>
                <a:blip r:embed="rId2"/>
                <a:stretch>
                  <a:fillRect l="-3059" t="-2053" b="-96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6C3D46F-558C-46C6-B971-96AAC6507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84" y="52613"/>
            <a:ext cx="6079952" cy="675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745B1E-87B3-41A6-9098-E70A46048F7D}"/>
                  </a:ext>
                </a:extLst>
              </p:cNvPr>
              <p:cNvSpPr txBox="1"/>
              <p:nvPr/>
            </p:nvSpPr>
            <p:spPr>
              <a:xfrm>
                <a:off x="0" y="6406644"/>
                <a:ext cx="3312000" cy="398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 sz="105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050" b="0" i="0" smtClean="0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05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745B1E-87B3-41A6-9098-E70A46048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406644"/>
                <a:ext cx="3312000" cy="3986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80D06AFF-200A-694B-8976-B08C02C1F02E}"/>
              </a:ext>
            </a:extLst>
          </p:cNvPr>
          <p:cNvSpPr/>
          <p:nvPr/>
        </p:nvSpPr>
        <p:spPr>
          <a:xfrm>
            <a:off x="9732000" y="5940440"/>
            <a:ext cx="216000" cy="171000"/>
          </a:xfrm>
          <a:prstGeom prst="ellipse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ABFA78-759F-C44A-A10A-40E13CE2FA24}"/>
              </a:ext>
            </a:extLst>
          </p:cNvPr>
          <p:cNvCxnSpPr>
            <a:cxnSpLocks/>
          </p:cNvCxnSpPr>
          <p:nvPr/>
        </p:nvCxnSpPr>
        <p:spPr>
          <a:xfrm flipV="1">
            <a:off x="9840000" y="3717000"/>
            <a:ext cx="0" cy="22440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3810BB-E50F-1B4A-8E61-6A669DDFA5C3}"/>
              </a:ext>
            </a:extLst>
          </p:cNvPr>
          <p:cNvCxnSpPr>
            <a:cxnSpLocks/>
          </p:cNvCxnSpPr>
          <p:nvPr/>
        </p:nvCxnSpPr>
        <p:spPr>
          <a:xfrm flipH="1">
            <a:off x="6312000" y="3717000"/>
            <a:ext cx="3528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CE5C24A5-48F4-E94B-A1C4-F17DDCAA2DA5}"/>
              </a:ext>
            </a:extLst>
          </p:cNvPr>
          <p:cNvSpPr/>
          <p:nvPr/>
        </p:nvSpPr>
        <p:spPr>
          <a:xfrm>
            <a:off x="6096000" y="3573000"/>
            <a:ext cx="216000" cy="216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681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 D: Regn ut hastigheten ved iterasjon og bruk av </a:t>
            </a:r>
            <a:br>
              <a:rPr lang="nb-NO" dirty="0"/>
            </a:br>
            <a:r>
              <a:rPr lang="nb-NO" dirty="0"/>
              <a:t>likn. 11.9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1469299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terminalhastigheten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0.279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Løs ved iterasjon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=0.44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b="-67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A15AA4-9925-459B-9564-30F364850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64" y="4088935"/>
            <a:ext cx="3498436" cy="259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5F6410-7C08-3A43-920B-CA3B9576A5B4}"/>
              </a:ext>
            </a:extLst>
          </p:cNvPr>
          <p:cNvSpPr txBox="1"/>
          <p:nvPr/>
        </p:nvSpPr>
        <p:spPr>
          <a:xfrm>
            <a:off x="5626836" y="3501000"/>
            <a:ext cx="77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(11.9)</a:t>
            </a:r>
          </a:p>
        </p:txBody>
      </p:sp>
    </p:spTree>
    <p:extLst>
      <p:ext uri="{BB962C8B-B14F-4D97-AF65-F5344CB8AC3E}">
        <p14:creationId xmlns:p14="http://schemas.microsoft.com/office/powerpoint/2010/main" val="393854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Hjemmeoppgave: Hvilken hastighet hadde dere fått hvis dere brukte </a:t>
            </a:r>
            <a:br>
              <a:rPr lang="nb-NO" dirty="0"/>
            </a:br>
            <a:r>
              <a:rPr lang="nb-NO" dirty="0"/>
              <a:t>likning 11.8 istedenfor 11.9 (neglisjere treghet)?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00" y="1577230"/>
            <a:ext cx="3528000" cy="232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terminalhastigheten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0.279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≈ 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1+0.15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0.687</m:t>
                              </m:r>
                            </m:sup>
                          </m:sSup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0.42</m:t>
                          </m:r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1+4.25⋅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R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nb-NO" sz="1600">
                                  <a:latin typeface="Cambria Math" panose="02040503050406030204" pitchFamily="18" charset="0"/>
                                </a:rPr>
                                <m:t>−1.16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Løs ved iterasjon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=0.44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b="-67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A15AA4-9925-459B-9564-30F364850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64" y="4088935"/>
            <a:ext cx="3498436" cy="259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5F6410-7C08-3A43-920B-CA3B9576A5B4}"/>
              </a:ext>
            </a:extLst>
          </p:cNvPr>
          <p:cNvSpPr txBox="1"/>
          <p:nvPr/>
        </p:nvSpPr>
        <p:spPr>
          <a:xfrm>
            <a:off x="5626836" y="3501000"/>
            <a:ext cx="77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(11.9)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D6CCCA2-587A-BB48-A26C-0786232AE4BB}"/>
              </a:ext>
            </a:extLst>
          </p:cNvPr>
          <p:cNvSpPr/>
          <p:nvPr/>
        </p:nvSpPr>
        <p:spPr>
          <a:xfrm>
            <a:off x="912000" y="3141000"/>
            <a:ext cx="1080000" cy="108000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244BD7-C10A-504E-A8A0-535BE515001B}"/>
              </a:ext>
            </a:extLst>
          </p:cNvPr>
          <p:cNvSpPr txBox="1"/>
          <p:nvPr/>
        </p:nvSpPr>
        <p:spPr>
          <a:xfrm>
            <a:off x="1066862" y="4221000"/>
            <a:ext cx="77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009D7F"/>
                </a:solidFill>
              </a:rPr>
              <a:t>(11.8)</a:t>
            </a:r>
          </a:p>
        </p:txBody>
      </p:sp>
    </p:spTree>
    <p:extLst>
      <p:ext uri="{BB962C8B-B14F-4D97-AF65-F5344CB8AC3E}">
        <p14:creationId xmlns:p14="http://schemas.microsoft.com/office/powerpoint/2010/main" val="282917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 for kjøretøy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Mer aerodynamisk med tiden</a:t>
                </a:r>
              </a:p>
              <a:p>
                <a:pPr lvl="1"/>
                <a:r>
                  <a:rPr lang="nb-NO" dirty="0"/>
                  <a:t>Kunnskap om aerodynamikk har vært der nesten siden bilens fødsel…</a:t>
                </a:r>
              </a:p>
              <a:p>
                <a:pPr lvl="1"/>
                <a:r>
                  <a:rPr lang="nb-NO" dirty="0"/>
                  <a:t>…men viktigheten av strømlinjeforming stiger kvadratisk med hastigheten</a:t>
                </a:r>
              </a:p>
              <a:p>
                <a:pPr lvl="1"/>
                <a:r>
                  <a:rPr lang="nb-NO" dirty="0"/>
                  <a:t>Utvikling i produksjonsprosesser</a:t>
                </a:r>
              </a:p>
              <a:p>
                <a:r>
                  <a:rPr lang="nb-NO" dirty="0"/>
                  <a:t>Komplisert underside</a:t>
                </a:r>
              </a:p>
              <a:p>
                <a:r>
                  <a:rPr lang="nb-NO" dirty="0"/>
                  <a:t>Husk at både koeffisienten og bilens frontareal inngår i </a:t>
                </a:r>
                <a:r>
                  <a:rPr lang="nb-NO" dirty="0" err="1"/>
                  <a:t>dragkraften</a:t>
                </a:r>
                <a:r>
                  <a:rPr lang="nb-NO" dirty="0"/>
                  <a:t>, må egentlig sammenlikne produktet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834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550" y="1125000"/>
            <a:ext cx="4671450" cy="535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0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 for kjøretøy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Måles i vindtunneler eller ved simulering</a:t>
            </a:r>
          </a:p>
          <a:p>
            <a:pPr lvl="1"/>
            <a:r>
              <a:rPr lang="nb-NO" dirty="0"/>
              <a:t>Komplikasjon: Relativt hastighet mellom bil og underlag er 0 i vindtunnel, men ikke i virkeligheten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00" y="261000"/>
            <a:ext cx="3540183" cy="40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C2D172-8E21-4D88-AD8C-96C3A766D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00" y="3960000"/>
            <a:ext cx="2794950" cy="1269749"/>
          </a:xfrm>
          <a:prstGeom prst="rect">
            <a:avLst/>
          </a:prstGeom>
        </p:spPr>
      </p:pic>
      <p:pic>
        <p:nvPicPr>
          <p:cNvPr id="1026" name="Picture 2" descr="Bildet viser EQS fra Mercedes-EQ sett skrått bakfra.">
            <a:extLst>
              <a:ext uri="{FF2B5EF4-FFF2-40B4-BE49-F238E27FC236}">
                <a16:creationId xmlns:a16="http://schemas.microsoft.com/office/drawing/2014/main" id="{DB7D126C-22C4-41DD-BD2E-F6EDA0D3C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00" y="5178813"/>
            <a:ext cx="2284761" cy="128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C822CA-90AC-46C8-8E9F-BEACE750F041}"/>
              </a:ext>
            </a:extLst>
          </p:cNvPr>
          <p:cNvSpPr txBox="1"/>
          <p:nvPr/>
        </p:nvSpPr>
        <p:spPr>
          <a:xfrm>
            <a:off x="306843" y="5289497"/>
            <a:ext cx="533157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Tesla</a:t>
            </a:r>
            <a:endParaRPr lang="en-US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1ADBEA-ED12-4B3E-9C1E-601E06096C22}"/>
              </a:ext>
            </a:extLst>
          </p:cNvPr>
          <p:cNvSpPr txBox="1"/>
          <p:nvPr/>
        </p:nvSpPr>
        <p:spPr>
          <a:xfrm>
            <a:off x="4980198" y="4857455"/>
            <a:ext cx="840063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Mercedes</a:t>
            </a:r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C78FC-858C-48FB-8D2B-4B88C79D7EAB}"/>
              </a:ext>
            </a:extLst>
          </p:cNvPr>
          <p:cNvSpPr txBox="1"/>
          <p:nvPr/>
        </p:nvSpPr>
        <p:spPr>
          <a:xfrm>
            <a:off x="3142993" y="4471763"/>
            <a:ext cx="1793313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00" dirty="0"/>
              <a:t>Tesla Model S (2021): 0.208</a:t>
            </a:r>
            <a:endParaRPr 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01383-12EC-46E3-AE12-6E0DD5DF9215}"/>
              </a:ext>
            </a:extLst>
          </p:cNvPr>
          <p:cNvSpPr txBox="1"/>
          <p:nvPr/>
        </p:nvSpPr>
        <p:spPr>
          <a:xfrm>
            <a:off x="1823027" y="6091261"/>
            <a:ext cx="16787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00" dirty="0"/>
              <a:t>Mercedes EQS: 0.200 (laveste i serieproduksjon)</a:t>
            </a:r>
            <a:endParaRPr lang="en-US" sz="1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72019A3-743C-439E-B74A-11DBB5DE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000" y="4739089"/>
            <a:ext cx="2497361" cy="166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A8E544-042C-4231-B31E-ABC8DD93BBD0}"/>
              </a:ext>
            </a:extLst>
          </p:cNvPr>
          <p:cNvSpPr txBox="1"/>
          <p:nvPr/>
        </p:nvSpPr>
        <p:spPr>
          <a:xfrm>
            <a:off x="6096000" y="4594873"/>
            <a:ext cx="249736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00" dirty="0"/>
              <a:t>En </a:t>
            </a:r>
            <a:r>
              <a:rPr lang="nb-NO" sz="1000" dirty="0" err="1"/>
              <a:t>diffuser</a:t>
            </a:r>
            <a:r>
              <a:rPr lang="nb-NO" sz="1000" dirty="0"/>
              <a:t> reduserer </a:t>
            </a:r>
            <a:r>
              <a:rPr lang="nb-NO" sz="1000" dirty="0" err="1"/>
              <a:t>dragkraften</a:t>
            </a:r>
            <a:r>
              <a:rPr lang="nb-NO" sz="1000" dirty="0"/>
              <a:t> knyttet til separasjon når luften som strømmer under bilen forlater bakenden</a:t>
            </a:r>
            <a:endParaRPr lang="en-US" sz="10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38EA606-B1C5-43A3-BC48-4CC8B958EC87}"/>
              </a:ext>
            </a:extLst>
          </p:cNvPr>
          <p:cNvCxnSpPr>
            <a:stCxn id="13" idx="3"/>
          </p:cNvCxnSpPr>
          <p:nvPr/>
        </p:nvCxnSpPr>
        <p:spPr>
          <a:xfrm>
            <a:off x="8593361" y="4871872"/>
            <a:ext cx="958639" cy="948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58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 for kjøretøy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I tillegg til </a:t>
                </a:r>
                <a:r>
                  <a:rPr lang="nb-NO" dirty="0" err="1"/>
                  <a:t>luftmotsand</a:t>
                </a:r>
                <a:r>
                  <a:rPr lang="nb-NO" dirty="0"/>
                  <a:t> må en bil overvinne rullemotstand</a:t>
                </a:r>
              </a:p>
              <a:p>
                <a:r>
                  <a:rPr lang="nb-NO" dirty="0"/>
                  <a:t>Luftmotstand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Rullemotstand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nb-NO" dirty="0"/>
              </a:p>
              <a:p>
                <a:r>
                  <a:rPr lang="nb-NO" dirty="0"/>
                  <a:t>Bilens forbruk er i tillegg avhengig av virkningsgrad og energi til andre systemer i bilen (AC etc.)</a:t>
                </a:r>
              </a:p>
              <a:p>
                <a:r>
                  <a:rPr lang="nb-NO" dirty="0"/>
                  <a:t>Eksempel 11.3: Med rullemotstand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550" y="1125000"/>
            <a:ext cx="4671450" cy="535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E7F03DD5-790A-45AD-96E9-73783118F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00" y="5445000"/>
            <a:ext cx="4190029" cy="124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80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21268-6F0D-47D4-B2C2-83392AF2A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 info: Drag i kompressibel strømning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EFBB4900-3039-4D96-9A00-D2489152F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48" y="4293000"/>
            <a:ext cx="4082502" cy="224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06956C02-32AE-40E5-A5E5-25089F14D99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00" y="3069000"/>
            <a:ext cx="3464296" cy="364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2B5E9ABB-14F6-442A-BDAF-0C12125FEF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261" y="1800000"/>
                <a:ext cx="5112000" cy="4320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TPS200: Inkompressibel strømning</a:t>
                </a:r>
              </a:p>
              <a:p>
                <a:r>
                  <a:rPr lang="nb-NO" dirty="0"/>
                  <a:t>Hvis strømningen er kompressibel, begynner Mach-tallet også å spille en rolle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-verdien</a:t>
                </a:r>
              </a:p>
            </p:txBody>
          </p:sp>
        </mc:Choice>
        <mc:Fallback xmlns="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2B5E9ABB-14F6-442A-BDAF-0C12125FE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61" y="1800000"/>
                <a:ext cx="5112000" cy="4320000"/>
              </a:xfrm>
              <a:prstGeom prst="rect">
                <a:avLst/>
              </a:prstGeom>
              <a:blipFill>
                <a:blip r:embed="rId4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402EAD6-E3CB-462E-9630-1C5800C512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010" y="945000"/>
            <a:ext cx="2656791" cy="295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59C9AA5-E81C-4455-B1A7-427C517FF799}"/>
              </a:ext>
            </a:extLst>
          </p:cNvPr>
          <p:cNvCxnSpPr>
            <a:cxnSpLocks/>
          </p:cNvCxnSpPr>
          <p:nvPr/>
        </p:nvCxnSpPr>
        <p:spPr>
          <a:xfrm flipH="1">
            <a:off x="5664000" y="1845000"/>
            <a:ext cx="3240000" cy="27435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8ADFC6-3519-4698-A9F2-33254CD7B959}"/>
              </a:ext>
            </a:extLst>
          </p:cNvPr>
          <p:cNvCxnSpPr>
            <a:cxnSpLocks/>
          </p:cNvCxnSpPr>
          <p:nvPr/>
        </p:nvCxnSpPr>
        <p:spPr>
          <a:xfrm flipH="1" flipV="1">
            <a:off x="6032348" y="5184864"/>
            <a:ext cx="3735652" cy="332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38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EA8B-4D34-45B5-B7E0-C76D453A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Drag – huskepunkter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ADF652-0C1D-45D7-81D9-4C8B9E8F04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Separasjon av grensesjiktet fører til økt trykkforskjell og økt drag</a:t>
                </a:r>
              </a:p>
              <a:p>
                <a:pPr lvl="1"/>
                <a:r>
                  <a:rPr lang="nb-NO" dirty="0"/>
                  <a:t>Oppstår når strømningen ikke klarer å «følge svingen på objektet»  (konvekse objekter gir «</a:t>
                </a:r>
                <a:r>
                  <a:rPr lang="nb-NO" dirty="0" err="1"/>
                  <a:t>adverse</a:t>
                </a:r>
                <a:r>
                  <a:rPr lang="nb-NO" dirty="0"/>
                  <a:t>» trykkgradient som gir separasjon)</a:t>
                </a:r>
              </a:p>
              <a:p>
                <a:pPr lvl="1"/>
                <a:r>
                  <a:rPr lang="nb-NO" dirty="0"/>
                  <a:t>Turbulente grensesjikt mer robuste mot separasjon</a:t>
                </a:r>
              </a:p>
              <a:p>
                <a:r>
                  <a:rPr lang="nb-NO" dirty="0"/>
                  <a:t>Ruhet kan påvirke </a:t>
                </a:r>
                <a:r>
                  <a:rPr lang="nb-NO" dirty="0" err="1"/>
                  <a:t>dragegenskapene</a:t>
                </a:r>
                <a:r>
                  <a:rPr lang="nb-NO" dirty="0"/>
                  <a:t> betydelig</a:t>
                </a:r>
              </a:p>
              <a:p>
                <a:r>
                  <a:rPr lang="nb-NO" dirty="0"/>
                  <a:t>Stokes lov for kuler krever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ADF652-0C1D-45D7-81D9-4C8B9E8F04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 r="-6079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29D4671-5E3C-43F9-83F7-583B463B79FC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Beregnes som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Det relative bidraget fra skjærkrefter er større ved lave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og for strømlinje-formede objekter</a:t>
                </a:r>
              </a:p>
              <a:p>
                <a:r>
                  <a:rPr lang="nb-NO" dirty="0"/>
                  <a:t>Det relative bidraget fra trykkrefter er større ved høye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og for ikke-strøm-linjeformede objekter («</a:t>
                </a:r>
                <a:r>
                  <a:rPr lang="nb-NO" dirty="0" err="1"/>
                  <a:t>blunt</a:t>
                </a:r>
                <a:r>
                  <a:rPr lang="nb-NO" dirty="0"/>
                  <a:t> </a:t>
                </a:r>
                <a:r>
                  <a:rPr lang="nb-NO" dirty="0" err="1"/>
                  <a:t>objects</a:t>
                </a:r>
                <a:r>
                  <a:rPr lang="nb-NO" dirty="0"/>
                  <a:t>»)</a:t>
                </a:r>
              </a:p>
              <a:p>
                <a:r>
                  <a:rPr lang="nb-NO" dirty="0"/>
                  <a:t>For «</a:t>
                </a:r>
                <a:r>
                  <a:rPr lang="nb-NO" dirty="0" err="1"/>
                  <a:t>blunt</a:t>
                </a:r>
                <a:r>
                  <a:rPr lang="nb-NO" dirty="0"/>
                  <a:t> </a:t>
                </a:r>
                <a:r>
                  <a:rPr lang="nb-NO" dirty="0" err="1"/>
                  <a:t>objects</a:t>
                </a:r>
                <a:r>
                  <a:rPr lang="nb-NO" dirty="0"/>
                  <a:t>» er </a:t>
                </a:r>
                <a:r>
                  <a:rPr lang="nb-NO" dirty="0" err="1"/>
                  <a:t>dragkoeffisienten</a:t>
                </a:r>
                <a:r>
                  <a:rPr lang="nb-NO" dirty="0"/>
                  <a:t> som regel konstant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29D4671-5E3C-43F9-83F7-583B463B79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337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557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Virvelgater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 visse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dannes det virvler som alternerer mellom å oppstå på hver side av et objekt: Von </a:t>
                </a:r>
                <a:r>
                  <a:rPr lang="nb-NO" dirty="0" err="1"/>
                  <a:t>Karman</a:t>
                </a:r>
                <a:r>
                  <a:rPr lang="nb-NO" dirty="0"/>
                  <a:t> virvelgate</a:t>
                </a:r>
              </a:p>
              <a:p>
                <a:pPr lvl="1"/>
                <a:r>
                  <a:rPr lang="nb-NO" dirty="0"/>
                  <a:t>Sylinder: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endParaRPr lang="nb-NO" dirty="0"/>
              </a:p>
              <a:p>
                <a:r>
                  <a:rPr lang="nb-NO" dirty="0"/>
                  <a:t>Det oppstår periodiske svingninger i trykkfordelingen som kan skape vibrasjoner</a:t>
                </a:r>
              </a:p>
              <a:p>
                <a:r>
                  <a:rPr lang="nb-NO" dirty="0"/>
                  <a:t>Frekvensen til virveldannelsen må tas hensyn til ved design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4204243"/>
            <a:ext cx="5111750" cy="111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upload.wikimedia.org/wikipedia/commons/b/b4/Vortex-street-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534449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31F240-D16F-430B-9AC4-BD6BD079BD85}"/>
              </a:ext>
            </a:extLst>
          </p:cNvPr>
          <p:cNvSpPr txBox="1"/>
          <p:nvPr/>
        </p:nvSpPr>
        <p:spPr>
          <a:xfrm>
            <a:off x="10116397" y="1260890"/>
            <a:ext cx="85267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5287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Separasjon av grensesjiktet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Separasjon av grensesjiktet: Grense-sjiktet klarer ikke følge overflaten til det faste objektet og «separerer» fra objektets overflate</a:t>
            </a:r>
          </a:p>
          <a:p>
            <a:r>
              <a:rPr lang="nb-NO" dirty="0"/>
              <a:t>Sterk kurvatur promoterer separasjon</a:t>
            </a:r>
          </a:p>
          <a:p>
            <a:r>
              <a:rPr lang="nb-NO" dirty="0"/>
              <a:t>Skarpe hjørner tvinger frem separasjon</a:t>
            </a:r>
          </a:p>
          <a:p>
            <a:endParaRPr lang="nb-NO" dirty="0"/>
          </a:p>
          <a:p>
            <a:r>
              <a:rPr lang="nb-NO" dirty="0"/>
              <a:t>Nokså uniformt trykk i det turbulente kjølvannet, nær trykket ved separasjonspunktet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914" y="4077000"/>
            <a:ext cx="391363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60835" y="5035334"/>
            <a:ext cx="1685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Liknende trykk</a:t>
            </a:r>
            <a:endParaRPr lang="en-US" dirty="0"/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8155156" y="4668652"/>
            <a:ext cx="2305679" cy="551348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8845518" y="5220000"/>
            <a:ext cx="1615317" cy="44981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2A4EDE99-2AD8-47D5-8CD3-2A60711309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20" b="7494"/>
          <a:stretch/>
        </p:blipFill>
        <p:spPr bwMode="auto">
          <a:xfrm>
            <a:off x="6266080" y="898625"/>
            <a:ext cx="2603280" cy="180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2521EAE1-4D96-4998-B20A-AFB071ED2C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6" t="68200" r="36508" b="16579"/>
          <a:stretch/>
        </p:blipFill>
        <p:spPr bwMode="auto">
          <a:xfrm>
            <a:off x="9281112" y="1154466"/>
            <a:ext cx="2400083" cy="132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1675648-C3C7-43CE-8A0D-1D196CA9C33A}"/>
              </a:ext>
            </a:extLst>
          </p:cNvPr>
          <p:cNvSpPr txBox="1"/>
          <p:nvPr/>
        </p:nvSpPr>
        <p:spPr>
          <a:xfrm>
            <a:off x="9307995" y="2575011"/>
            <a:ext cx="2400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Mindre utsatt for separasjon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6C14F7E-9226-43C6-92A0-D50BF46AC1BC}"/>
                  </a:ext>
                </a:extLst>
              </p:cNvPr>
              <p:cNvSpPr txBox="1"/>
              <p:nvPr/>
            </p:nvSpPr>
            <p:spPr>
              <a:xfrm>
                <a:off x="6485372" y="2747749"/>
                <a:ext cx="21866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Separasjon ved visse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6C14F7E-9226-43C6-92A0-D50BF46AC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372" y="2747749"/>
                <a:ext cx="2186647" cy="307777"/>
              </a:xfrm>
              <a:prstGeom prst="rect">
                <a:avLst/>
              </a:prstGeom>
              <a:blipFill>
                <a:blip r:embed="rId5"/>
                <a:stretch>
                  <a:fillRect l="-836" t="-4000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8A65C5-429A-4FC7-9804-60478A89279E}"/>
                  </a:ext>
                </a:extLst>
              </p:cNvPr>
              <p:cNvSpPr txBox="1"/>
              <p:nvPr/>
            </p:nvSpPr>
            <p:spPr>
              <a:xfrm>
                <a:off x="6989643" y="6393777"/>
                <a:ext cx="2664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Separasjon nesten uansett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8A65C5-429A-4FC7-9804-60478A892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643" y="6393777"/>
                <a:ext cx="2664000" cy="307777"/>
              </a:xfrm>
              <a:prstGeom prst="rect">
                <a:avLst/>
              </a:prstGeom>
              <a:blipFill>
                <a:blip r:embed="rId6"/>
                <a:stretch>
                  <a:fillRect l="-686" t="-4000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FB05CAE-9E22-4841-ADB5-A85CEF5BBAB3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6016758" y="4581000"/>
            <a:ext cx="1879242" cy="1409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011EEDA-345B-4D93-A45F-821A678037D6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6016758" y="5913000"/>
            <a:ext cx="1879242" cy="77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10B2470-4F1D-44E3-B5EB-F3C04D5656BB}"/>
              </a:ext>
            </a:extLst>
          </p:cNvPr>
          <p:cNvSpPr txBox="1"/>
          <p:nvPr/>
        </p:nvSpPr>
        <p:spPr>
          <a:xfrm>
            <a:off x="4485588" y="5666902"/>
            <a:ext cx="1531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Separasjons-punkt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6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Separasjon av grensesjiktet – hva skjer egentlig?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lnSpc>
                <a:spcPts val="2200"/>
              </a:lnSpc>
            </a:pPr>
            <a:r>
              <a:rPr lang="nb-NO" sz="1800" dirty="0"/>
              <a:t>Kontrolleres av trykkgradienten: Endring i trykk i strømningsretningen. Trykkgradienten er essensielt bestemt av den tilnærmet friksjonsfrie strømningen utenfor grensesjiktet</a:t>
            </a:r>
          </a:p>
          <a:p>
            <a:pPr lvl="1">
              <a:lnSpc>
                <a:spcPts val="2200"/>
              </a:lnSpc>
            </a:pPr>
            <a:r>
              <a:rPr lang="nb-NO" sz="1800" dirty="0"/>
              <a:t>Økende trykk langs strømlinje innebærer en retarderende kraft (</a:t>
            </a:r>
            <a:r>
              <a:rPr lang="nb-NO" sz="1800" dirty="0" err="1"/>
              <a:t>adverse</a:t>
            </a:r>
            <a:r>
              <a:rPr lang="nb-NO" sz="1800" dirty="0"/>
              <a:t> </a:t>
            </a:r>
            <a:r>
              <a:rPr lang="nb-NO" sz="1800" dirty="0" err="1"/>
              <a:t>pressure</a:t>
            </a:r>
            <a:r>
              <a:rPr lang="nb-NO" sz="1800" dirty="0"/>
              <a:t> gradient) og hastigheten går ned</a:t>
            </a:r>
          </a:p>
          <a:p>
            <a:pPr lvl="1">
              <a:lnSpc>
                <a:spcPts val="2200"/>
              </a:lnSpc>
            </a:pPr>
            <a:r>
              <a:rPr lang="nb-NO" sz="1800" dirty="0"/>
              <a:t>Synkende trykk langs strømlinje innebærer en akselererende kraft (favorable </a:t>
            </a:r>
            <a:r>
              <a:rPr lang="nb-NO" sz="1800" dirty="0" err="1"/>
              <a:t>pressure</a:t>
            </a:r>
            <a:r>
              <a:rPr lang="nb-NO" sz="1800" dirty="0"/>
              <a:t> gradient) og hastigheten øker</a:t>
            </a:r>
          </a:p>
          <a:p>
            <a:pPr>
              <a:lnSpc>
                <a:spcPts val="2200"/>
              </a:lnSpc>
            </a:pPr>
            <a:r>
              <a:rPr lang="nb-NO" sz="1800" dirty="0"/>
              <a:t>Retardasjon tvinger frem en reversering av strømningsretningen nær veggen – separasjon av grensesjiktet med virveldannelse</a:t>
            </a:r>
          </a:p>
          <a:p>
            <a:pPr>
              <a:lnSpc>
                <a:spcPts val="2200"/>
              </a:lnSpc>
            </a:pPr>
            <a:r>
              <a:rPr lang="nb-NO" sz="1800" dirty="0"/>
              <a:t>Turbulente grensesjikt er mer stabile pga. høyere middelhastighet nær veggen – skal mer til for å snu strømningsretningen ved veggen</a:t>
            </a:r>
            <a:endParaRPr lang="en-US" sz="1800" dirty="0"/>
          </a:p>
        </p:txBody>
      </p:sp>
      <p:pic>
        <p:nvPicPr>
          <p:cNvPr id="2050" name="Picture 2" descr="http://www.mhhe.com/engcs/civil/finnemore/graphics/images/fin32020_ch09/Chapter9partAFigures91to911/images/fin32020_09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337" y="2084534"/>
            <a:ext cx="452356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93"/>
          <a:stretch/>
        </p:blipFill>
        <p:spPr bwMode="auto">
          <a:xfrm>
            <a:off x="7536000" y="4581000"/>
            <a:ext cx="2571589" cy="192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6782337" y="1800000"/>
            <a:ext cx="4857663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259663" y="1453017"/>
            <a:ext cx="1572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Økende trykk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CE6D71F-4466-45A2-80BA-C7290ACF08CC}"/>
              </a:ext>
            </a:extLst>
          </p:cNvPr>
          <p:cNvCxnSpPr>
            <a:cxnSpLocks/>
          </p:cNvCxnSpPr>
          <p:nvPr/>
        </p:nvCxnSpPr>
        <p:spPr>
          <a:xfrm flipV="1">
            <a:off x="5736000" y="3429001"/>
            <a:ext cx="3888000" cy="1993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EB714E0A-9F24-4506-BA11-A80DD88B69D9}"/>
              </a:ext>
            </a:extLst>
          </p:cNvPr>
          <p:cNvSpPr/>
          <p:nvPr/>
        </p:nvSpPr>
        <p:spPr>
          <a:xfrm>
            <a:off x="8616000" y="4920754"/>
            <a:ext cx="360000" cy="360000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312DD3B-E826-47BD-A883-8B10404AB2F8}"/>
              </a:ext>
            </a:extLst>
          </p:cNvPr>
          <p:cNvSpPr/>
          <p:nvPr/>
        </p:nvSpPr>
        <p:spPr>
          <a:xfrm>
            <a:off x="8382096" y="1452725"/>
            <a:ext cx="3114579" cy="3114579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8975A9-AFF9-49C8-B77F-04D0ECEB92F5}"/>
              </a:ext>
            </a:extLst>
          </p:cNvPr>
          <p:cNvCxnSpPr>
            <a:stCxn id="9" idx="5"/>
          </p:cNvCxnSpPr>
          <p:nvPr/>
        </p:nvCxnSpPr>
        <p:spPr>
          <a:xfrm flipV="1">
            <a:off x="8923279" y="4432728"/>
            <a:ext cx="1636721" cy="79530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E0D6AB-639C-46C3-AC62-8F0049A88410}"/>
              </a:ext>
            </a:extLst>
          </p:cNvPr>
          <p:cNvCxnSpPr>
            <a:cxnSpLocks/>
            <a:stCxn id="9" idx="2"/>
          </p:cNvCxnSpPr>
          <p:nvPr/>
        </p:nvCxnSpPr>
        <p:spPr>
          <a:xfrm flipH="1" flipV="1">
            <a:off x="8382096" y="3166815"/>
            <a:ext cx="233904" cy="193393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58E2FAC-0D79-453C-AABE-D0C6C75B3617}"/>
              </a:ext>
            </a:extLst>
          </p:cNvPr>
          <p:cNvSpPr txBox="1"/>
          <p:nvPr/>
        </p:nvSpPr>
        <p:spPr>
          <a:xfrm>
            <a:off x="6052212" y="3681729"/>
            <a:ext cx="2016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Finnemore</a:t>
            </a:r>
            <a:r>
              <a:rPr lang="nb-NO" sz="1100" dirty="0"/>
              <a:t> &amp; </a:t>
            </a:r>
            <a:r>
              <a:rPr lang="nb-NO" sz="1100" dirty="0" err="1"/>
              <a:t>Franzini</a:t>
            </a:r>
            <a:r>
              <a:rPr lang="nb-NO" sz="1100" dirty="0"/>
              <a:t> (2002)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7452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B2642-3A9F-4A72-896F-DBF73ABC9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Separasjon i innsnevring vs. utvidelse i rør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041C6D-0837-45AE-8940-25C979D92D0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Vi har de samme effektene i </a:t>
            </a:r>
            <a:r>
              <a:rPr lang="nb-NO" i="1" dirty="0"/>
              <a:t>intern</a:t>
            </a:r>
            <a:r>
              <a:rPr lang="nb-NO" dirty="0"/>
              <a:t> strømning som i </a:t>
            </a:r>
            <a:r>
              <a:rPr lang="nb-NO" i="1" dirty="0"/>
              <a:t>ekstern</a:t>
            </a:r>
            <a:r>
              <a:rPr lang="nb-NO" dirty="0"/>
              <a:t> strømning</a:t>
            </a:r>
          </a:p>
          <a:p>
            <a:r>
              <a:rPr lang="nb-NO" dirty="0"/>
              <a:t>Økende trykk i strømningsretningen henger sammen med retardasjon og kan gi separasjon av grensesjiktet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381B5-3530-4294-BAF9-074EA46AB881}"/>
              </a:ext>
            </a:extLst>
          </p:cNvPr>
          <p:cNvSpPr txBox="1"/>
          <p:nvPr/>
        </p:nvSpPr>
        <p:spPr>
          <a:xfrm>
            <a:off x="6103412" y="6315808"/>
            <a:ext cx="25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Synkende trykk, ingen separasjon av grensesjiktet</a:t>
            </a:r>
            <a:endParaRPr lang="en-US" sz="1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894366F-2B66-4DB3-A4D1-0DF23E32B0EC}"/>
              </a:ext>
            </a:extLst>
          </p:cNvPr>
          <p:cNvCxnSpPr>
            <a:cxnSpLocks/>
          </p:cNvCxnSpPr>
          <p:nvPr/>
        </p:nvCxnSpPr>
        <p:spPr>
          <a:xfrm flipV="1">
            <a:off x="6391412" y="6217544"/>
            <a:ext cx="1656000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14E3678-A50A-4474-AC47-7D5F68D0C92D}"/>
              </a:ext>
            </a:extLst>
          </p:cNvPr>
          <p:cNvSpPr txBox="1"/>
          <p:nvPr/>
        </p:nvSpPr>
        <p:spPr>
          <a:xfrm>
            <a:off x="9213792" y="6304665"/>
            <a:ext cx="25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Økende trykk, kan få separasjon av grensesjiktet</a:t>
            </a:r>
            <a:endParaRPr lang="en-US" sz="1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B0C4CD7-EA52-4697-91B6-F4097A7C0B74}"/>
              </a:ext>
            </a:extLst>
          </p:cNvPr>
          <p:cNvCxnSpPr>
            <a:cxnSpLocks/>
          </p:cNvCxnSpPr>
          <p:nvPr/>
        </p:nvCxnSpPr>
        <p:spPr>
          <a:xfrm flipV="1">
            <a:off x="9501792" y="6206401"/>
            <a:ext cx="1656000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Content Placeholder 22" descr="Diagram&#10;&#10;Description automatically generated">
            <a:extLst>
              <a:ext uri="{FF2B5EF4-FFF2-40B4-BE49-F238E27FC236}">
                <a16:creationId xmlns:a16="http://schemas.microsoft.com/office/drawing/2014/main" id="{B5562613-929A-402C-A3B9-C986DFB90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8692" y="1476717"/>
            <a:ext cx="5225099" cy="4643096"/>
          </a:xfrm>
          <a:prstGeom prst="rect">
            <a:avLst/>
          </a:prstGeom>
        </p:spPr>
      </p:pic>
      <p:pic>
        <p:nvPicPr>
          <p:cNvPr id="25" name="Picture 2" descr="http://www.mhhe.com/engcs/civil/finnemore/graphics/images/fin32020_ch09/Chapter9partAFigures91to911/images/fin32020_0908.jpg">
            <a:extLst>
              <a:ext uri="{FF2B5EF4-FFF2-40B4-BE49-F238E27FC236}">
                <a16:creationId xmlns:a16="http://schemas.microsoft.com/office/drawing/2014/main" id="{A659B861-69BE-482A-BF3D-29B7E0931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69" y="4457072"/>
            <a:ext cx="452356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4282BC-DB51-44EC-AACD-8D9C7CF6FA86}"/>
              </a:ext>
            </a:extLst>
          </p:cNvPr>
          <p:cNvSpPr txBox="1"/>
          <p:nvPr/>
        </p:nvSpPr>
        <p:spPr>
          <a:xfrm>
            <a:off x="264000" y="6173860"/>
            <a:ext cx="2016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Finnemore</a:t>
            </a:r>
            <a:r>
              <a:rPr lang="nb-NO" sz="1100" dirty="0"/>
              <a:t> &amp; </a:t>
            </a:r>
            <a:r>
              <a:rPr lang="nb-NO" sz="1100" dirty="0" err="1"/>
              <a:t>Franzini</a:t>
            </a:r>
            <a:r>
              <a:rPr lang="nb-NO" sz="1100" dirty="0"/>
              <a:t> (2002)</a:t>
            </a:r>
            <a:endParaRPr lang="en-US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FEB815-65C9-4B6E-A6EA-E81A2DD42444}"/>
              </a:ext>
            </a:extLst>
          </p:cNvPr>
          <p:cNvSpPr txBox="1"/>
          <p:nvPr/>
        </p:nvSpPr>
        <p:spPr>
          <a:xfrm>
            <a:off x="8328000" y="1663494"/>
            <a:ext cx="127420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White, F. (2016)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6231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F624C-0A81-4F86-8B15-0833130E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Turbulente grensesjikt er mer stabile mot separasjon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041D49-47CC-4504-B7A3-5B581D236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2000" y="2312286"/>
            <a:ext cx="4856251" cy="2449440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BA956C7-4737-4AB5-8911-4F009A67484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2712000" y="1891383"/>
            <a:ext cx="3153403" cy="43195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432FF0-85BC-460B-9A27-D62B2D37EB47}"/>
              </a:ext>
            </a:extLst>
          </p:cNvPr>
          <p:cNvSpPr txBox="1"/>
          <p:nvPr/>
        </p:nvSpPr>
        <p:spPr>
          <a:xfrm>
            <a:off x="3936000" y="6369520"/>
            <a:ext cx="10080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Gjevik, B.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EC6444-1174-4C03-899B-5A9BB2C48992}"/>
                  </a:ext>
                </a:extLst>
              </p:cNvPr>
              <p:cNvSpPr txBox="1"/>
              <p:nvPr/>
            </p:nvSpPr>
            <p:spPr>
              <a:xfrm>
                <a:off x="192000" y="3717000"/>
                <a:ext cx="2304000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Legg merke til hvordan separasjonspunktet flytter seg bakover på sylinderen ved høyere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EC6444-1174-4C03-899B-5A9BB2C48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00" y="3717000"/>
                <a:ext cx="2304000" cy="954107"/>
              </a:xfrm>
              <a:prstGeom prst="rect">
                <a:avLst/>
              </a:prstGeom>
              <a:blipFill>
                <a:blip r:embed="rId4"/>
                <a:stretch>
                  <a:fillRect l="-794" t="-1282" r="-529" b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85CB35-22DE-4FF6-A23D-58DBBA6BAAC7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2496000" y="4194054"/>
            <a:ext cx="1152000" cy="477053"/>
          </a:xfrm>
          <a:prstGeom prst="straightConnector1">
            <a:avLst/>
          </a:prstGeom>
          <a:ln>
            <a:solidFill>
              <a:srgbClr val="009D7F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0B9E2F8-8F0F-416F-9FA3-2C383CB78EEE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2496000" y="4194054"/>
            <a:ext cx="1368000" cy="1322948"/>
          </a:xfrm>
          <a:prstGeom prst="straightConnector1">
            <a:avLst/>
          </a:prstGeom>
          <a:ln>
            <a:solidFill>
              <a:srgbClr val="009D7F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665E3CB-2303-4533-AF51-F6A838EB1AF9}"/>
              </a:ext>
            </a:extLst>
          </p:cNvPr>
          <p:cNvSpPr txBox="1"/>
          <p:nvPr/>
        </p:nvSpPr>
        <p:spPr>
          <a:xfrm>
            <a:off x="8616000" y="5445121"/>
            <a:ext cx="26280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Høyere middelhastighet nær rørveggen i turbulent strømning – det skal mer til for å snu strømningsretningen</a:t>
            </a:r>
            <a:endParaRPr lang="en-US" sz="1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671C66A-4004-4395-B048-8E45ECC34241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8904000" y="4617006"/>
            <a:ext cx="1026000" cy="828115"/>
          </a:xfrm>
          <a:prstGeom prst="straightConnector1">
            <a:avLst/>
          </a:prstGeom>
          <a:ln>
            <a:solidFill>
              <a:srgbClr val="009D7F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E2C0A23-C11D-4F33-A386-B137DED6CF27}"/>
              </a:ext>
            </a:extLst>
          </p:cNvPr>
          <p:cNvSpPr txBox="1"/>
          <p:nvPr/>
        </p:nvSpPr>
        <p:spPr>
          <a:xfrm>
            <a:off x="9228000" y="2165493"/>
            <a:ext cx="2016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Finnemore</a:t>
            </a:r>
            <a:r>
              <a:rPr lang="nb-NO" sz="1100" dirty="0"/>
              <a:t> &amp; </a:t>
            </a:r>
            <a:r>
              <a:rPr lang="nb-NO" sz="1100" dirty="0" err="1"/>
              <a:t>Franzini</a:t>
            </a:r>
            <a:r>
              <a:rPr lang="nb-NO" sz="1100" dirty="0"/>
              <a:t> (2002)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1920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4018</Words>
  <Application>Microsoft Macintosh PowerPoint</Application>
  <PresentationFormat>Widescreen</PresentationFormat>
  <Paragraphs>579</Paragraphs>
  <Slides>63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Cambria Math</vt:lpstr>
      <vt:lpstr>NMBU 16:9</vt:lpstr>
      <vt:lpstr>20 – Dragkraft - motstandskraft</vt:lpstr>
      <vt:lpstr>Men først...såpebobler!</vt:lpstr>
      <vt:lpstr>Men først...såpebobler!</vt:lpstr>
      <vt:lpstr>Men først...såpebobler!</vt:lpstr>
      <vt:lpstr>Men først...såpebobler!</vt:lpstr>
      <vt:lpstr>Men først...såpebobler!</vt:lpstr>
      <vt:lpstr>Men først...såpebobler!</vt:lpstr>
      <vt:lpstr>Men først...såpebobler!</vt:lpstr>
      <vt:lpstr>Men først...såpebobler!</vt:lpstr>
      <vt:lpstr>Men først...såpebobler!</vt:lpstr>
      <vt:lpstr>Men først...såpebobler!</vt:lpstr>
      <vt:lpstr>Dragkraften har to bidrag: trykkdrag og friksjonsdrag </vt:lpstr>
      <vt:lpstr>Diskutér: Hvilken kule opplever mest motstandskraft, den med tidlig  eller den med sen separasjon?</vt:lpstr>
      <vt:lpstr>Drag: Beregning i praksis</vt:lpstr>
      <vt:lpstr>Drag: Beregning i praksis</vt:lpstr>
      <vt:lpstr>Dragkraften har to bidrag: trykkdrag og friksjonsdrag </vt:lpstr>
      <vt:lpstr>Repetisjon fra grensesjiktsteori:  Friksjonskraft (drag) på plate</vt:lpstr>
      <vt:lpstr>Drag- og løft: Definisjoner</vt:lpstr>
      <vt:lpstr>Påminnelse: EFM Eksempel 6.6 – bestemme dragraft</vt:lpstr>
      <vt:lpstr>Nå: Vi vil bestemme dragkraften, men vi kjenner ikke hastigheten i punkt 2, V2</vt:lpstr>
      <vt:lpstr>Dragkoeffisienter for glatte 2D-objekter</vt:lpstr>
      <vt:lpstr>Dragkoeffisient for glatt 2D-sylinder</vt:lpstr>
      <vt:lpstr>Dragkoeffisient for glatt 2D-sylinder</vt:lpstr>
      <vt:lpstr>Dragkoeffisient for glatt 2D-sylinder</vt:lpstr>
      <vt:lpstr>Dragkoeffisient for glatt 2D-sylinder</vt:lpstr>
      <vt:lpstr>Dragkoeffisient for glatt 2D-sylinder</vt:lpstr>
      <vt:lpstr>Dragkoeffisient for glatt 2D-sylinder</vt:lpstr>
      <vt:lpstr>Effekten av ruhet</vt:lpstr>
      <vt:lpstr>Tabell med C_D-verdier fra læreboken</vt:lpstr>
      <vt:lpstr>Oppgave: Bestem dragkraft på mast (sylinder) og moment om  fundamentet</vt:lpstr>
      <vt:lpstr>Oppgave: Bestem dragkraft på mast (sylinder) og moment om  fundamentet</vt:lpstr>
      <vt:lpstr>Løsning A,B: EFM Eksempel 11.1</vt:lpstr>
      <vt:lpstr>Løsning C: EFM Eksempel 11.1</vt:lpstr>
      <vt:lpstr>Løsning D: EFM Eksempel 11.1</vt:lpstr>
      <vt:lpstr>Løsning D: EFM Eksempel 11.1</vt:lpstr>
      <vt:lpstr>Strømlinjeforming</vt:lpstr>
      <vt:lpstr>Strømlinjeforming i sykling (parallelt til EFM Eksempel 11.5)</vt:lpstr>
      <vt:lpstr>Kan du forklare dette?</vt:lpstr>
      <vt:lpstr>Forsøk på strømlinjeforming…</vt:lpstr>
      <vt:lpstr>«Slipstreaming»</vt:lpstr>
      <vt:lpstr>Terminalhastighet</vt:lpstr>
      <vt:lpstr>EFM Eksempel 11.4 – Bestem terminalhastighet til en kule  som faller gjennom vann</vt:lpstr>
      <vt:lpstr>Bestem terminalhastighet til en kule som faller gjennom vann</vt:lpstr>
      <vt:lpstr>Bestem terminalhastighet til en kule som faller gjennom vann</vt:lpstr>
      <vt:lpstr>Løsning A,B: Hastigheten uttrykt ved kjente størrelser og C_D</vt:lpstr>
      <vt:lpstr>Løsning A,B: Hastigheten uttrykt ved kjente størrelser og C_D</vt:lpstr>
      <vt:lpstr>Oppgave C: Regn ut hastigheten  ved iterasjon</vt:lpstr>
      <vt:lpstr>Løsning C: Regn ut  hastigheten ved iterasjon</vt:lpstr>
      <vt:lpstr>Løsning C: Regn ut  hastigheten ved iterasjon</vt:lpstr>
      <vt:lpstr>Løsning C: Regn ut  hastigheten ved iterasjon</vt:lpstr>
      <vt:lpstr>Løsning D: Regn ut hastigheten ved iterasjon og bruk av  likn. 11.9</vt:lpstr>
      <vt:lpstr>Hjemmeoppgave: Hvilken hastighet hadde dere fått hvis dere brukte  likning 11.8 istedenfor 11.9 (neglisjere treghet)?</vt:lpstr>
      <vt:lpstr>Drag for kjøretøy</vt:lpstr>
      <vt:lpstr>Drag for kjøretøy</vt:lpstr>
      <vt:lpstr>Drag for kjøretøy</vt:lpstr>
      <vt:lpstr>Til info: Drag i kompressibel strømning</vt:lpstr>
      <vt:lpstr>Drag – huskepunkter</vt:lpstr>
      <vt:lpstr>Virvelgater</vt:lpstr>
      <vt:lpstr>Separasjon av grensesjiktet</vt:lpstr>
      <vt:lpstr>Separasjon av grensesjiktet – hva skjer egentlig?</vt:lpstr>
      <vt:lpstr>Separasjon i innsnevring vs. utvidelse i rør</vt:lpstr>
      <vt:lpstr>Turbulente grensesjikt er mer stabile mot separasjon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2022-04-06T11:13:28Z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2019-09-12T08:41:29.4035433Z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419bab36-cdb9-4754-8ee8-f4f33c831574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