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45"/>
  </p:notesMasterIdLst>
  <p:sldIdLst>
    <p:sldId id="262" r:id="rId2"/>
    <p:sldId id="515" r:id="rId3"/>
    <p:sldId id="598" r:id="rId4"/>
    <p:sldId id="588" r:id="rId5"/>
    <p:sldId id="592" r:id="rId6"/>
    <p:sldId id="593" r:id="rId7"/>
    <p:sldId id="594" r:id="rId8"/>
    <p:sldId id="589" r:id="rId9"/>
    <p:sldId id="590" r:id="rId10"/>
    <p:sldId id="591" r:id="rId11"/>
    <p:sldId id="493" r:id="rId12"/>
    <p:sldId id="476" r:id="rId13"/>
    <p:sldId id="442" r:id="rId14"/>
    <p:sldId id="507" r:id="rId15"/>
    <p:sldId id="595" r:id="rId16"/>
    <p:sldId id="596" r:id="rId17"/>
    <p:sldId id="597" r:id="rId18"/>
    <p:sldId id="494" r:id="rId19"/>
    <p:sldId id="599" r:id="rId20"/>
    <p:sldId id="543" r:id="rId21"/>
    <p:sldId id="600" r:id="rId22"/>
    <p:sldId id="544" r:id="rId23"/>
    <p:sldId id="545" r:id="rId24"/>
    <p:sldId id="505" r:id="rId25"/>
    <p:sldId id="516" r:id="rId26"/>
    <p:sldId id="491" r:id="rId27"/>
    <p:sldId id="481" r:id="rId28"/>
    <p:sldId id="484" r:id="rId29"/>
    <p:sldId id="501" r:id="rId30"/>
    <p:sldId id="601" r:id="rId31"/>
    <p:sldId id="548" r:id="rId32"/>
    <p:sldId id="549" r:id="rId33"/>
    <p:sldId id="602" r:id="rId34"/>
    <p:sldId id="550" r:id="rId35"/>
    <p:sldId id="479" r:id="rId36"/>
    <p:sldId id="495" r:id="rId37"/>
    <p:sldId id="496" r:id="rId38"/>
    <p:sldId id="497" r:id="rId39"/>
    <p:sldId id="474" r:id="rId40"/>
    <p:sldId id="492" r:id="rId41"/>
    <p:sldId id="475" r:id="rId42"/>
    <p:sldId id="547" r:id="rId43"/>
    <p:sldId id="270" r:id="rId44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F6605C-ABD5-8141-97C6-D4F86A943F8E}" v="8" dt="2022-04-06T11:45:54.6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89" autoAdjust="0"/>
    <p:restoredTop sz="94660"/>
  </p:normalViewPr>
  <p:slideViewPr>
    <p:cSldViewPr>
      <p:cViewPr varScale="1">
        <p:scale>
          <a:sx n="110" d="100"/>
          <a:sy n="110" d="100"/>
        </p:scale>
        <p:origin x="176" y="4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07.04.2022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6188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sc-online.com/assetrepository/viewasset?id=4006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physwiki.ucdavis.edu/Classical_Mechanics/Fluids/Stokes%E2%80%99_Law" TargetMode="External"/><Relationship Id="rId5" Type="http://schemas.openxmlformats.org/officeDocument/2006/relationships/image" Target="../media/image15.gif"/><Relationship Id="rId4" Type="http://schemas.openxmlformats.org/officeDocument/2006/relationships/hyperlink" Target="https://en.wikipedia.org/wiki/Sir_George_Stokes,_1st_Baronet" TargetMode="Externa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hyswiki.ucdavis.edu/Classical_Mechanics/Fluids/Stokes%E2%80%99_Law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wisc-online.com/assetrepository/viewasset?id=4006" TargetMode="Externa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hyswiki.ucdavis.edu/Classical_Mechanics/Fluids/Stokes%E2%80%99_Law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wisc-online.com/assetrepository/viewasset?id=4006" TargetMode="Externa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hyswiki.ucdavis.edu/Classical_Mechanics/Fluids/Stokes%E2%80%99_Law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wisc-online.com/assetrepository/viewasset?id=4006" TargetMode="Externa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hyswiki.ucdavis.edu/Classical_Mechanics/Fluids/Stokes%E2%80%99_Law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wisc-online.com/assetrepository/viewasset?id=4006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physwiki.ucdavis.edu/Classical_Mechanics/Fluids/Stokes%E2%80%99_Law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wisc-online.com/assetrepository/viewasset?id=4006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hyswiki.ucdavis.edu/Classical_Mechanics/Fluids/Stokes%E2%80%99_Law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wisc-online.com/assetrepository/viewasset?id=4006" TargetMode="Externa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hyswiki.ucdavis.edu/Classical_Mechanics/Fluids/Stokes%E2%80%99_Law" TargetMode="External"/><Relationship Id="rId7" Type="http://schemas.openxmlformats.org/officeDocument/2006/relationships/image" Target="../media/image18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hyperlink" Target="https://www.wisc-online.com/assetrepository/viewasset?id=4006" TargetMode="Externa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9.png"/><Relationship Id="rId7" Type="http://schemas.openxmlformats.org/officeDocument/2006/relationships/image" Target="../media/image54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0.jpeg"/><Relationship Id="rId9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70.png"/><Relationship Id="rId3" Type="http://schemas.openxmlformats.org/officeDocument/2006/relationships/image" Target="../media/image23.jpeg"/><Relationship Id="rId7" Type="http://schemas.openxmlformats.org/officeDocument/2006/relationships/image" Target="../media/image310.png"/><Relationship Id="rId12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11" Type="http://schemas.openxmlformats.org/officeDocument/2006/relationships/image" Target="../media/image340.png"/><Relationship Id="rId5" Type="http://schemas.openxmlformats.org/officeDocument/2006/relationships/image" Target="../media/image341.png"/><Relationship Id="rId10" Type="http://schemas.openxmlformats.org/officeDocument/2006/relationships/image" Target="../media/image330.png"/><Relationship Id="rId4" Type="http://schemas.openxmlformats.org/officeDocument/2006/relationships/image" Target="../media/image331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jpe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jpe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6.jpeg"/><Relationship Id="rId7" Type="http://schemas.openxmlformats.org/officeDocument/2006/relationships/image" Target="../media/image6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outu.be/E3i_XHlVCeU" TargetMode="External"/><Relationship Id="rId5" Type="http://schemas.openxmlformats.org/officeDocument/2006/relationships/image" Target="../media/image38.png"/><Relationship Id="rId4" Type="http://schemas.openxmlformats.org/officeDocument/2006/relationships/hyperlink" Target="https://www.youtube.com/watch?v=aa2kBZAoXg0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7.png"/><Relationship Id="rId5" Type="http://schemas.openxmlformats.org/officeDocument/2006/relationships/image" Target="../media/image880.png"/><Relationship Id="rId4" Type="http://schemas.openxmlformats.org/officeDocument/2006/relationships/image" Target="../media/image6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9.png"/><Relationship Id="rId7" Type="http://schemas.openxmlformats.org/officeDocument/2006/relationships/image" Target="../media/image71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3.png"/><Relationship Id="rId11" Type="http://schemas.openxmlformats.org/officeDocument/2006/relationships/image" Target="../media/image76.png"/><Relationship Id="rId10" Type="http://schemas.openxmlformats.org/officeDocument/2006/relationships/image" Target="../media/image75.png"/><Relationship Id="rId4" Type="http://schemas.openxmlformats.org/officeDocument/2006/relationships/image" Target="../media/image70.png"/><Relationship Id="rId9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8.png"/><Relationship Id="rId4" Type="http://schemas.openxmlformats.org/officeDocument/2006/relationships/image" Target="../media/image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0.png"/><Relationship Id="rId4" Type="http://schemas.openxmlformats.org/officeDocument/2006/relationships/image" Target="../media/image59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0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0.png"/><Relationship Id="rId5" Type="http://schemas.openxmlformats.org/officeDocument/2006/relationships/image" Target="../media/image460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20.jpeg"/><Relationship Id="rId7" Type="http://schemas.openxmlformats.org/officeDocument/2006/relationships/image" Target="../media/image470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0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46571" y="406800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21 –Løft: Learning to fly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46571" y="1116835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746571" y="1570435"/>
            <a:ext cx="10656000" cy="336550"/>
          </a:xfrm>
        </p:spPr>
        <p:txBody>
          <a:bodyPr/>
          <a:lstStyle/>
          <a:p>
            <a:r>
              <a:rPr lang="nb-NO" dirty="0"/>
              <a:t>06-04-2022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5F060A-C8CD-0A49-9219-23ACB4C1477D}"/>
              </a:ext>
            </a:extLst>
          </p:cNvPr>
          <p:cNvSpPr txBox="1"/>
          <p:nvPr/>
        </p:nvSpPr>
        <p:spPr>
          <a:xfrm>
            <a:off x="0" y="6583447"/>
            <a:ext cx="18450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Bilder fra Creative </a:t>
            </a:r>
            <a:r>
              <a:rPr lang="nb-NO" sz="900" dirty="0" err="1">
                <a:solidFill>
                  <a:schemeClr val="bg1"/>
                </a:solidFill>
              </a:rPr>
              <a:t>Commons</a:t>
            </a:r>
            <a:endParaRPr lang="nb-NO" sz="900" dirty="0">
              <a:solidFill>
                <a:schemeClr val="bg1"/>
              </a:solidFill>
            </a:endParaRPr>
          </a:p>
        </p:txBody>
      </p:sp>
      <p:pic>
        <p:nvPicPr>
          <p:cNvPr id="2050" name="Picture 2" descr="Do you even lift? - 9GAG">
            <a:extLst>
              <a:ext uri="{FF2B5EF4-FFF2-40B4-BE49-F238E27FC236}">
                <a16:creationId xmlns:a16="http://schemas.microsoft.com/office/drawing/2014/main" id="{B473FDEC-46CB-9749-8454-8F325A870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75" y="2238387"/>
            <a:ext cx="4577000" cy="34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F91E707-20B5-C04A-B5E5-C91A3B4E6440}"/>
              </a:ext>
            </a:extLst>
          </p:cNvPr>
          <p:cNvSpPr txBox="1"/>
          <p:nvPr/>
        </p:nvSpPr>
        <p:spPr>
          <a:xfrm>
            <a:off x="739804" y="5896407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Hvordan er det mulig?</a:t>
            </a:r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2A08D-5C12-41C2-8989-E404B9D4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Eksempler på løft – overalt hvor vi har asymmetrisk</a:t>
            </a:r>
            <a:br>
              <a:rPr lang="nb-NO" dirty="0"/>
            </a:br>
            <a:r>
              <a:rPr lang="nb-NO" dirty="0"/>
              <a:t>strømning rundt et objekt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E19059-E574-43A4-A707-D96C237BAB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452" y="1211821"/>
            <a:ext cx="2545599" cy="319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lassholder for innhold 7">
            <a:extLst>
              <a:ext uri="{FF2B5EF4-FFF2-40B4-BE49-F238E27FC236}">
                <a16:creationId xmlns:a16="http://schemas.microsoft.com/office/drawing/2014/main" id="{A908D3A2-DC6A-4E3F-82CD-EFB1F3C67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8817" y="4848673"/>
            <a:ext cx="2666988" cy="171847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46FA2D7-3B88-48BB-8BB2-12EB8B643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381" y="1655011"/>
            <a:ext cx="3156300" cy="210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7221C33-5134-4EAC-BA7C-83EDDAB7A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926" y="3927279"/>
            <a:ext cx="2026519" cy="270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95843BB9-E4EF-402A-A767-F557B68BA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21" y="3935581"/>
            <a:ext cx="2764141" cy="270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822B46A-0206-44F0-BD32-793A9EC1F109}"/>
              </a:ext>
            </a:extLst>
          </p:cNvPr>
          <p:cNvPicPr>
            <a:picLocks noGrp="1" noChangeAspect="1" noChangeArrowheads="1"/>
          </p:cNvPicPr>
          <p:nvPr>
            <p:ph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82" y="1843626"/>
            <a:ext cx="3420963" cy="270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C6B4BBF-4C29-4D86-BA19-4F97F767EB0B}"/>
              </a:ext>
            </a:extLst>
          </p:cNvPr>
          <p:cNvCxnSpPr>
            <a:cxnSpLocks/>
          </p:cNvCxnSpPr>
          <p:nvPr/>
        </p:nvCxnSpPr>
        <p:spPr>
          <a:xfrm flipV="1">
            <a:off x="5664000" y="5037051"/>
            <a:ext cx="1396634" cy="670861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AB20299-0340-464D-A9B0-C94D243A9D76}"/>
              </a:ext>
            </a:extLst>
          </p:cNvPr>
          <p:cNvCxnSpPr>
            <a:cxnSpLocks/>
          </p:cNvCxnSpPr>
          <p:nvPr/>
        </p:nvCxnSpPr>
        <p:spPr>
          <a:xfrm>
            <a:off x="4872000" y="5885506"/>
            <a:ext cx="2160000" cy="151391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361940A-3010-4FA7-8A1F-5FD7FB278837}"/>
              </a:ext>
            </a:extLst>
          </p:cNvPr>
          <p:cNvSpPr txBox="1"/>
          <p:nvPr/>
        </p:nvSpPr>
        <p:spPr>
          <a:xfrm>
            <a:off x="243082" y="1843626"/>
            <a:ext cx="136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Sideveis løft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1C239F-DDA8-4B6C-8B2B-94FF896A7661}"/>
              </a:ext>
            </a:extLst>
          </p:cNvPr>
          <p:cNvSpPr txBox="1"/>
          <p:nvPr/>
        </p:nvSpPr>
        <p:spPr>
          <a:xfrm>
            <a:off x="1611082" y="3935581"/>
            <a:ext cx="136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Vertikalt løft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F3D0018-36ED-4049-B1BD-A2FD1386954F}"/>
              </a:ext>
            </a:extLst>
          </p:cNvPr>
          <p:cNvCxnSpPr>
            <a:cxnSpLocks/>
          </p:cNvCxnSpPr>
          <p:nvPr/>
        </p:nvCxnSpPr>
        <p:spPr>
          <a:xfrm flipH="1">
            <a:off x="768000" y="2160184"/>
            <a:ext cx="159082" cy="382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AC482FD-E28F-4441-877C-F6B0876DC703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1491114" y="3753090"/>
            <a:ext cx="119968" cy="3517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A2BE3F-3ECB-4FB7-8070-E0007E1FB42E}"/>
              </a:ext>
            </a:extLst>
          </p:cNvPr>
          <p:cNvSpPr txBox="1"/>
          <p:nvPr/>
        </p:nvSpPr>
        <p:spPr>
          <a:xfrm>
            <a:off x="4833257" y="1596900"/>
            <a:ext cx="3362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</a:rPr>
              <a:t>Ikke asymmetrisk objekt, men roterende objekt som gir asymmetrisk strømningsmønster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924262D-A677-4850-A9DB-4CC79190367F}"/>
              </a:ext>
            </a:extLst>
          </p:cNvPr>
          <p:cNvCxnSpPr>
            <a:cxnSpLocks/>
          </p:cNvCxnSpPr>
          <p:nvPr/>
        </p:nvCxnSpPr>
        <p:spPr>
          <a:xfrm>
            <a:off x="5745870" y="2137839"/>
            <a:ext cx="542512" cy="7829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A87DE98-1751-4BFB-ACF2-16CCCC86C190}"/>
              </a:ext>
            </a:extLst>
          </p:cNvPr>
          <p:cNvSpPr txBox="1"/>
          <p:nvPr/>
        </p:nvSpPr>
        <p:spPr>
          <a:xfrm>
            <a:off x="4054272" y="5930724"/>
            <a:ext cx="1087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Medvind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AE60E1-0BB9-40B9-8144-5F199ABEBDC4}"/>
              </a:ext>
            </a:extLst>
          </p:cNvPr>
          <p:cNvSpPr txBox="1"/>
          <p:nvPr/>
        </p:nvSpPr>
        <p:spPr>
          <a:xfrm>
            <a:off x="5444943" y="4755115"/>
            <a:ext cx="1087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Motvind (krysser)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8549625-4B43-497C-9E20-86BC1B252CEE}"/>
              </a:ext>
            </a:extLst>
          </p:cNvPr>
          <p:cNvSpPr txBox="1"/>
          <p:nvPr/>
        </p:nvSpPr>
        <p:spPr>
          <a:xfrm>
            <a:off x="9226452" y="4867774"/>
            <a:ext cx="1087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Elvebunn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8888FB-0B3F-4F96-9639-5F70CFD7F29B}"/>
              </a:ext>
            </a:extLst>
          </p:cNvPr>
          <p:cNvSpPr txBox="1"/>
          <p:nvPr/>
        </p:nvSpPr>
        <p:spPr>
          <a:xfrm>
            <a:off x="9224800" y="844419"/>
            <a:ext cx="1411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Negativt løft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523C21-FEE1-45B8-9030-E0B1BC94542D}"/>
              </a:ext>
            </a:extLst>
          </p:cNvPr>
          <p:cNvSpPr txBox="1"/>
          <p:nvPr/>
        </p:nvSpPr>
        <p:spPr>
          <a:xfrm>
            <a:off x="44946" y="6499106"/>
            <a:ext cx="150615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Bilder fra Wikipedia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2FCE14-3BB2-4EC6-8C97-522BB386CEA8}"/>
              </a:ext>
            </a:extLst>
          </p:cNvPr>
          <p:cNvSpPr txBox="1"/>
          <p:nvPr/>
        </p:nvSpPr>
        <p:spPr>
          <a:xfrm>
            <a:off x="9084018" y="6229529"/>
            <a:ext cx="1209156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900" dirty="0"/>
              <a:t>NVE rapport 9-2009</a:t>
            </a:r>
          </a:p>
        </p:txBody>
      </p:sp>
    </p:spTree>
    <p:extLst>
      <p:ext uri="{BB962C8B-B14F-4D97-AF65-F5344CB8AC3E}">
        <p14:creationId xmlns:p14="http://schemas.microsoft.com/office/powerpoint/2010/main" val="125345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46571" y="406800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21 –Løft: Learning to fly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46571" y="1116835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746571" y="1570435"/>
            <a:ext cx="10656000" cy="336550"/>
          </a:xfrm>
        </p:spPr>
        <p:txBody>
          <a:bodyPr/>
          <a:lstStyle/>
          <a:p>
            <a:r>
              <a:rPr lang="nb-NO" dirty="0"/>
              <a:t>06-04-2022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5F060A-C8CD-0A49-9219-23ACB4C1477D}"/>
              </a:ext>
            </a:extLst>
          </p:cNvPr>
          <p:cNvSpPr txBox="1"/>
          <p:nvPr/>
        </p:nvSpPr>
        <p:spPr>
          <a:xfrm>
            <a:off x="0" y="6583447"/>
            <a:ext cx="18450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Bilder fra Creative </a:t>
            </a:r>
            <a:r>
              <a:rPr lang="nb-NO" sz="900" dirty="0" err="1">
                <a:solidFill>
                  <a:schemeClr val="bg1"/>
                </a:solidFill>
              </a:rPr>
              <a:t>Commons</a:t>
            </a:r>
            <a:endParaRPr lang="nb-NO" sz="9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D6FD2F-94EE-0C42-A663-0F97C65C692C}"/>
              </a:ext>
            </a:extLst>
          </p:cNvPr>
          <p:cNvSpPr/>
          <p:nvPr/>
        </p:nvSpPr>
        <p:spPr>
          <a:xfrm>
            <a:off x="5881344" y="2226837"/>
            <a:ext cx="2448000" cy="3544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Picture 6" descr="A red moon in the sky&#10;&#10;Description automatically generated with low confidence">
            <a:extLst>
              <a:ext uri="{FF2B5EF4-FFF2-40B4-BE49-F238E27FC236}">
                <a16:creationId xmlns:a16="http://schemas.microsoft.com/office/drawing/2014/main" id="{8882B69D-A9B8-8B4C-BBE0-92B833818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904675" y="2241426"/>
            <a:ext cx="2451648" cy="35303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908CB3-1CE3-FC45-92B7-994E93D0F193}"/>
              </a:ext>
            </a:extLst>
          </p:cNvPr>
          <p:cNvSpPr txBox="1"/>
          <p:nvPr/>
        </p:nvSpPr>
        <p:spPr>
          <a:xfrm>
            <a:off x="5288320" y="5896407"/>
            <a:ext cx="3365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Drag: Hva er hastigheten til en </a:t>
            </a:r>
          </a:p>
          <a:p>
            <a:pPr algn="ctr"/>
            <a:r>
              <a:rPr lang="nb-NO" dirty="0">
                <a:solidFill>
                  <a:schemeClr val="bg1"/>
                </a:solidFill>
              </a:rPr>
              <a:t>fallende kule</a:t>
            </a:r>
          </a:p>
        </p:txBody>
      </p:sp>
      <p:pic>
        <p:nvPicPr>
          <p:cNvPr id="11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722AD89F-1879-C340-92CA-A4ABFF5593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r="347" b="13511"/>
          <a:stretch/>
        </p:blipFill>
        <p:spPr>
          <a:xfrm>
            <a:off x="9436323" y="2184847"/>
            <a:ext cx="1787034" cy="364353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EB00768-4DB0-3F4D-8FD5-71B0172E82B8}"/>
              </a:ext>
            </a:extLst>
          </p:cNvPr>
          <p:cNvCxnSpPr/>
          <p:nvPr/>
        </p:nvCxnSpPr>
        <p:spPr>
          <a:xfrm>
            <a:off x="10335042" y="4892377"/>
            <a:ext cx="0" cy="93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A4928A8-7FFE-A24F-B580-7A1FA843EFF4}"/>
              </a:ext>
            </a:extLst>
          </p:cNvPr>
          <p:cNvSpPr txBox="1"/>
          <p:nvPr/>
        </p:nvSpPr>
        <p:spPr>
          <a:xfrm>
            <a:off x="10391400" y="5360377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14" name="Picture 13" descr="Shape, circle&#10;&#10;Description automatically generated">
            <a:extLst>
              <a:ext uri="{FF2B5EF4-FFF2-40B4-BE49-F238E27FC236}">
                <a16:creationId xmlns:a16="http://schemas.microsoft.com/office/drawing/2014/main" id="{7F1C6A78-8821-534B-AB6A-565878B610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rot="5400000">
            <a:off x="10087305" y="3756449"/>
            <a:ext cx="491284" cy="79904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A070E6E-D270-0F41-A277-CD627FFE94C5}"/>
              </a:ext>
            </a:extLst>
          </p:cNvPr>
          <p:cNvSpPr txBox="1"/>
          <p:nvPr/>
        </p:nvSpPr>
        <p:spPr>
          <a:xfrm>
            <a:off x="10156998" y="4445875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AFA04A-7BD8-A046-8660-1E11777CE309}"/>
              </a:ext>
            </a:extLst>
          </p:cNvPr>
          <p:cNvSpPr txBox="1"/>
          <p:nvPr/>
        </p:nvSpPr>
        <p:spPr>
          <a:xfrm>
            <a:off x="8723796" y="5890407"/>
            <a:ext cx="3335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Vil kulen bevege seg sideveis?</a:t>
            </a:r>
          </a:p>
        </p:txBody>
      </p:sp>
      <p:pic>
        <p:nvPicPr>
          <p:cNvPr id="2050" name="Picture 2" descr="Do you even lift? - 9GAG">
            <a:extLst>
              <a:ext uri="{FF2B5EF4-FFF2-40B4-BE49-F238E27FC236}">
                <a16:creationId xmlns:a16="http://schemas.microsoft.com/office/drawing/2014/main" id="{B473FDEC-46CB-9749-8454-8F325A870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75" y="2238387"/>
            <a:ext cx="4577000" cy="34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F91E707-20B5-C04A-B5E5-C91A3B4E6440}"/>
              </a:ext>
            </a:extLst>
          </p:cNvPr>
          <p:cNvSpPr txBox="1"/>
          <p:nvPr/>
        </p:nvSpPr>
        <p:spPr>
          <a:xfrm>
            <a:off x="739804" y="5896407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Hvordan er det mulig?</a:t>
            </a:r>
          </a:p>
        </p:txBody>
      </p:sp>
    </p:spTree>
    <p:extLst>
      <p:ext uri="{BB962C8B-B14F-4D97-AF65-F5344CB8AC3E}">
        <p14:creationId xmlns:p14="http://schemas.microsoft.com/office/powerpoint/2010/main" val="22388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FDA15-1042-2944-AD36-3D863A7C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3565"/>
            <a:ext cx="9588000" cy="533642"/>
          </a:xfrm>
        </p:spPr>
        <p:txBody>
          <a:bodyPr>
            <a:normAutofit/>
          </a:bodyPr>
          <a:lstStyle/>
          <a:p>
            <a:r>
              <a:rPr lang="nb-NO" sz="2800" dirty="0"/>
              <a:t>En fallende kule roterer med klokken– vil den bevege seg sideveis?</a:t>
            </a:r>
          </a:p>
        </p:txBody>
      </p:sp>
      <p:pic>
        <p:nvPicPr>
          <p:cNvPr id="6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0DC2DFAD-562E-1E44-B86A-22ECA9B4E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47" b="13511"/>
          <a:stretch/>
        </p:blipFill>
        <p:spPr>
          <a:xfrm>
            <a:off x="695325" y="1801470"/>
            <a:ext cx="1787034" cy="364353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021CFC-45E7-A647-A6F6-DD3F37D2BAE3}"/>
              </a:ext>
            </a:extLst>
          </p:cNvPr>
          <p:cNvSpPr txBox="1"/>
          <p:nvPr/>
        </p:nvSpPr>
        <p:spPr>
          <a:xfrm>
            <a:off x="31475" y="6627168"/>
            <a:ext cx="17870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759CF7-8E5E-F448-BF53-45D83BA9369C}"/>
              </a:ext>
            </a:extLst>
          </p:cNvPr>
          <p:cNvCxnSpPr/>
          <p:nvPr/>
        </p:nvCxnSpPr>
        <p:spPr>
          <a:xfrm>
            <a:off x="1591950" y="4509000"/>
            <a:ext cx="0" cy="93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E06B913-9056-6843-BB81-1751F7E4FA43}"/>
              </a:ext>
            </a:extLst>
          </p:cNvPr>
          <p:cNvSpPr txBox="1"/>
          <p:nvPr/>
        </p:nvSpPr>
        <p:spPr>
          <a:xfrm>
            <a:off x="1650402" y="4977000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15" name="Picture 14" descr="Shape, circle&#10;&#10;Description automatically generated">
            <a:extLst>
              <a:ext uri="{FF2B5EF4-FFF2-40B4-BE49-F238E27FC236}">
                <a16:creationId xmlns:a16="http://schemas.microsoft.com/office/drawing/2014/main" id="{74A4A508-CC8D-9945-B424-9B834F30B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346307" y="3373072"/>
            <a:ext cx="491284" cy="7990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68CE77-43A1-704A-BD86-BF1D214AB2E1}"/>
              </a:ext>
            </a:extLst>
          </p:cNvPr>
          <p:cNvSpPr txBox="1"/>
          <p:nvPr/>
        </p:nvSpPr>
        <p:spPr>
          <a:xfrm>
            <a:off x="602679" y="608128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observatør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E10958-BB56-FF43-991F-434C39382D07}"/>
              </a:ext>
            </a:extLst>
          </p:cNvPr>
          <p:cNvSpPr txBox="1"/>
          <p:nvPr/>
        </p:nvSpPr>
        <p:spPr>
          <a:xfrm>
            <a:off x="1416000" y="4062498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2983465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FDA15-1042-2944-AD36-3D863A7C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3565"/>
            <a:ext cx="9588000" cy="533642"/>
          </a:xfrm>
        </p:spPr>
        <p:txBody>
          <a:bodyPr>
            <a:normAutofit/>
          </a:bodyPr>
          <a:lstStyle/>
          <a:p>
            <a:r>
              <a:rPr lang="nb-NO" sz="2800" dirty="0"/>
              <a:t>En fallende kule roterer med klokken– vil den bevege seg sideveis?</a:t>
            </a:r>
          </a:p>
        </p:txBody>
      </p:sp>
      <p:pic>
        <p:nvPicPr>
          <p:cNvPr id="6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0DC2DFAD-562E-1E44-B86A-22ECA9B4E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47" b="13511"/>
          <a:stretch/>
        </p:blipFill>
        <p:spPr>
          <a:xfrm>
            <a:off x="695325" y="1801470"/>
            <a:ext cx="1787034" cy="364353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021CFC-45E7-A647-A6F6-DD3F37D2BAE3}"/>
              </a:ext>
            </a:extLst>
          </p:cNvPr>
          <p:cNvSpPr txBox="1"/>
          <p:nvPr/>
        </p:nvSpPr>
        <p:spPr>
          <a:xfrm>
            <a:off x="31475" y="6627168"/>
            <a:ext cx="17870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759CF7-8E5E-F448-BF53-45D83BA9369C}"/>
              </a:ext>
            </a:extLst>
          </p:cNvPr>
          <p:cNvCxnSpPr/>
          <p:nvPr/>
        </p:nvCxnSpPr>
        <p:spPr>
          <a:xfrm>
            <a:off x="1591950" y="4509000"/>
            <a:ext cx="0" cy="93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E06B913-9056-6843-BB81-1751F7E4FA43}"/>
              </a:ext>
            </a:extLst>
          </p:cNvPr>
          <p:cNvSpPr txBox="1"/>
          <p:nvPr/>
        </p:nvSpPr>
        <p:spPr>
          <a:xfrm>
            <a:off x="1650402" y="4977000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15" name="Picture 14" descr="Shape, circle&#10;&#10;Description automatically generated">
            <a:extLst>
              <a:ext uri="{FF2B5EF4-FFF2-40B4-BE49-F238E27FC236}">
                <a16:creationId xmlns:a16="http://schemas.microsoft.com/office/drawing/2014/main" id="{74A4A508-CC8D-9945-B424-9B834F30B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346307" y="3373072"/>
            <a:ext cx="491284" cy="7990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68CE77-43A1-704A-BD86-BF1D214AB2E1}"/>
              </a:ext>
            </a:extLst>
          </p:cNvPr>
          <p:cNvSpPr txBox="1"/>
          <p:nvPr/>
        </p:nvSpPr>
        <p:spPr>
          <a:xfrm>
            <a:off x="602679" y="608128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observatør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2AD968-5B2C-9D4D-A3A6-A6D01D377EDD}"/>
              </a:ext>
            </a:extLst>
          </p:cNvPr>
          <p:cNvSpPr txBox="1"/>
          <p:nvPr/>
        </p:nvSpPr>
        <p:spPr>
          <a:xfrm>
            <a:off x="3643340" y="608154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kulen</a:t>
            </a:r>
          </a:p>
        </p:txBody>
      </p:sp>
      <p:pic>
        <p:nvPicPr>
          <p:cNvPr id="19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127810D2-19DA-9349-8B19-8B7AC0947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3521843" y="1801470"/>
            <a:ext cx="1787006" cy="421953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57AEFF3-D128-E845-B17A-4B318C967CFF}"/>
              </a:ext>
            </a:extLst>
          </p:cNvPr>
          <p:cNvSpPr txBox="1"/>
          <p:nvPr/>
        </p:nvSpPr>
        <p:spPr>
          <a:xfrm>
            <a:off x="5300004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2" name="Picture 21" descr="Shape, circle&#10;&#10;Description automatically generated">
            <a:extLst>
              <a:ext uri="{FF2B5EF4-FFF2-40B4-BE49-F238E27FC236}">
                <a16:creationId xmlns:a16="http://schemas.microsoft.com/office/drawing/2014/main" id="{85B7EEAA-A16C-9940-B0E0-5E846D075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4172825" y="3373072"/>
            <a:ext cx="491284" cy="7990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E10958-BB56-FF43-991F-434C39382D07}"/>
              </a:ext>
            </a:extLst>
          </p:cNvPr>
          <p:cNvSpPr txBox="1"/>
          <p:nvPr/>
        </p:nvSpPr>
        <p:spPr>
          <a:xfrm>
            <a:off x="1416000" y="4062498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55A114-F406-1844-86F4-3B0FF7B7B431}"/>
              </a:ext>
            </a:extLst>
          </p:cNvPr>
          <p:cNvSpPr txBox="1"/>
          <p:nvPr/>
        </p:nvSpPr>
        <p:spPr>
          <a:xfrm>
            <a:off x="4204202" y="3991467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1580425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FDA15-1042-2944-AD36-3D863A7C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3565"/>
            <a:ext cx="9588000" cy="533642"/>
          </a:xfrm>
        </p:spPr>
        <p:txBody>
          <a:bodyPr>
            <a:normAutofit/>
          </a:bodyPr>
          <a:lstStyle/>
          <a:p>
            <a:r>
              <a:rPr lang="nb-NO" sz="2800" dirty="0"/>
              <a:t>En fallende kule roterer med klokken– vil den bevege seg sideveis?</a:t>
            </a:r>
          </a:p>
        </p:txBody>
      </p:sp>
      <p:pic>
        <p:nvPicPr>
          <p:cNvPr id="6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0DC2DFAD-562E-1E44-B86A-22ECA9B4E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47" b="13511"/>
          <a:stretch/>
        </p:blipFill>
        <p:spPr>
          <a:xfrm>
            <a:off x="695325" y="1801470"/>
            <a:ext cx="1787034" cy="364353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021CFC-45E7-A647-A6F6-DD3F37D2BAE3}"/>
              </a:ext>
            </a:extLst>
          </p:cNvPr>
          <p:cNvSpPr txBox="1"/>
          <p:nvPr/>
        </p:nvSpPr>
        <p:spPr>
          <a:xfrm>
            <a:off x="31475" y="6627168"/>
            <a:ext cx="17870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759CF7-8E5E-F448-BF53-45D83BA9369C}"/>
              </a:ext>
            </a:extLst>
          </p:cNvPr>
          <p:cNvCxnSpPr/>
          <p:nvPr/>
        </p:nvCxnSpPr>
        <p:spPr>
          <a:xfrm>
            <a:off x="1591950" y="4509000"/>
            <a:ext cx="0" cy="93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E06B913-9056-6843-BB81-1751F7E4FA43}"/>
              </a:ext>
            </a:extLst>
          </p:cNvPr>
          <p:cNvSpPr txBox="1"/>
          <p:nvPr/>
        </p:nvSpPr>
        <p:spPr>
          <a:xfrm>
            <a:off x="1650402" y="4977000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15" name="Picture 14" descr="Shape, circle&#10;&#10;Description automatically generated">
            <a:extLst>
              <a:ext uri="{FF2B5EF4-FFF2-40B4-BE49-F238E27FC236}">
                <a16:creationId xmlns:a16="http://schemas.microsoft.com/office/drawing/2014/main" id="{74A4A508-CC8D-9945-B424-9B834F30B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346307" y="3373072"/>
            <a:ext cx="491284" cy="7990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68CE77-43A1-704A-BD86-BF1D214AB2E1}"/>
              </a:ext>
            </a:extLst>
          </p:cNvPr>
          <p:cNvSpPr txBox="1"/>
          <p:nvPr/>
        </p:nvSpPr>
        <p:spPr>
          <a:xfrm>
            <a:off x="602679" y="608128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observatør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2AD968-5B2C-9D4D-A3A6-A6D01D377EDD}"/>
              </a:ext>
            </a:extLst>
          </p:cNvPr>
          <p:cNvSpPr txBox="1"/>
          <p:nvPr/>
        </p:nvSpPr>
        <p:spPr>
          <a:xfrm>
            <a:off x="3643340" y="608154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kulen</a:t>
            </a:r>
          </a:p>
        </p:txBody>
      </p:sp>
      <p:pic>
        <p:nvPicPr>
          <p:cNvPr id="19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127810D2-19DA-9349-8B19-8B7AC0947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3521843" y="1801470"/>
            <a:ext cx="1787006" cy="421953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57AEFF3-D128-E845-B17A-4B318C967CFF}"/>
              </a:ext>
            </a:extLst>
          </p:cNvPr>
          <p:cNvSpPr txBox="1"/>
          <p:nvPr/>
        </p:nvSpPr>
        <p:spPr>
          <a:xfrm>
            <a:off x="5300004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2" name="Picture 21" descr="Shape, circle&#10;&#10;Description automatically generated">
            <a:extLst>
              <a:ext uri="{FF2B5EF4-FFF2-40B4-BE49-F238E27FC236}">
                <a16:creationId xmlns:a16="http://schemas.microsoft.com/office/drawing/2014/main" id="{85B7EEAA-A16C-9940-B0E0-5E846D075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4172825" y="3373072"/>
            <a:ext cx="491284" cy="799041"/>
          </a:xfrm>
          <a:prstGeom prst="rect">
            <a:avLst/>
          </a:prstGeom>
        </p:spPr>
      </p:pic>
      <p:pic>
        <p:nvPicPr>
          <p:cNvPr id="23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B3C3FBE8-77E2-1849-B9FE-C5A935482D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6468484" y="1845733"/>
            <a:ext cx="1787006" cy="42195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C47D88-C3D8-D944-9006-04C03E8406C2}"/>
              </a:ext>
            </a:extLst>
          </p:cNvPr>
          <p:cNvSpPr txBox="1"/>
          <p:nvPr/>
        </p:nvSpPr>
        <p:spPr>
          <a:xfrm>
            <a:off x="8246645" y="5695931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5" name="Picture 24" descr="Shape, circle&#10;&#10;Description automatically generated">
            <a:extLst>
              <a:ext uri="{FF2B5EF4-FFF2-40B4-BE49-F238E27FC236}">
                <a16:creationId xmlns:a16="http://schemas.microsoft.com/office/drawing/2014/main" id="{21988105-ECA4-9D46-AE22-F69E58407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7119466" y="3417335"/>
            <a:ext cx="491284" cy="7990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53F32F8-F184-1941-9FC2-065BFF007785}"/>
              </a:ext>
            </a:extLst>
          </p:cNvPr>
          <p:cNvCxnSpPr/>
          <p:nvPr/>
        </p:nvCxnSpPr>
        <p:spPr>
          <a:xfrm flipV="1">
            <a:off x="6798123" y="2993105"/>
            <a:ext cx="0" cy="10212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F14D0E-1754-8245-B404-1A76058D542C}"/>
              </a:ext>
            </a:extLst>
          </p:cNvPr>
          <p:cNvCxnSpPr>
            <a:cxnSpLocks/>
          </p:cNvCxnSpPr>
          <p:nvPr/>
        </p:nvCxnSpPr>
        <p:spPr>
          <a:xfrm>
            <a:off x="7950123" y="3935722"/>
            <a:ext cx="0" cy="103738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FE10958-BB56-FF43-991F-434C39382D07}"/>
              </a:ext>
            </a:extLst>
          </p:cNvPr>
          <p:cNvSpPr txBox="1"/>
          <p:nvPr/>
        </p:nvSpPr>
        <p:spPr>
          <a:xfrm>
            <a:off x="1416000" y="4062498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55A114-F406-1844-86F4-3B0FF7B7B431}"/>
              </a:ext>
            </a:extLst>
          </p:cNvPr>
          <p:cNvSpPr txBox="1"/>
          <p:nvPr/>
        </p:nvSpPr>
        <p:spPr>
          <a:xfrm>
            <a:off x="4204202" y="3991467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3977712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FDA15-1042-2944-AD36-3D863A7C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3565"/>
            <a:ext cx="9588000" cy="533642"/>
          </a:xfrm>
        </p:spPr>
        <p:txBody>
          <a:bodyPr>
            <a:normAutofit/>
          </a:bodyPr>
          <a:lstStyle/>
          <a:p>
            <a:r>
              <a:rPr lang="nb-NO" sz="2800" dirty="0"/>
              <a:t>En fallende kule roterer med klokken– vil den bevege seg sideveis?</a:t>
            </a:r>
          </a:p>
        </p:txBody>
      </p:sp>
      <p:pic>
        <p:nvPicPr>
          <p:cNvPr id="6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0DC2DFAD-562E-1E44-B86A-22ECA9B4E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47" b="13511"/>
          <a:stretch/>
        </p:blipFill>
        <p:spPr>
          <a:xfrm>
            <a:off x="695325" y="1801470"/>
            <a:ext cx="1787034" cy="364353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021CFC-45E7-A647-A6F6-DD3F37D2BAE3}"/>
              </a:ext>
            </a:extLst>
          </p:cNvPr>
          <p:cNvSpPr txBox="1"/>
          <p:nvPr/>
        </p:nvSpPr>
        <p:spPr>
          <a:xfrm>
            <a:off x="31475" y="6627168"/>
            <a:ext cx="17870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759CF7-8E5E-F448-BF53-45D83BA9369C}"/>
              </a:ext>
            </a:extLst>
          </p:cNvPr>
          <p:cNvCxnSpPr/>
          <p:nvPr/>
        </p:nvCxnSpPr>
        <p:spPr>
          <a:xfrm>
            <a:off x="1591950" y="4509000"/>
            <a:ext cx="0" cy="93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E06B913-9056-6843-BB81-1751F7E4FA43}"/>
              </a:ext>
            </a:extLst>
          </p:cNvPr>
          <p:cNvSpPr txBox="1"/>
          <p:nvPr/>
        </p:nvSpPr>
        <p:spPr>
          <a:xfrm>
            <a:off x="1650402" y="4977000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15" name="Picture 14" descr="Shape, circle&#10;&#10;Description automatically generated">
            <a:extLst>
              <a:ext uri="{FF2B5EF4-FFF2-40B4-BE49-F238E27FC236}">
                <a16:creationId xmlns:a16="http://schemas.microsoft.com/office/drawing/2014/main" id="{74A4A508-CC8D-9945-B424-9B834F30B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346307" y="3373072"/>
            <a:ext cx="491284" cy="7990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68CE77-43A1-704A-BD86-BF1D214AB2E1}"/>
              </a:ext>
            </a:extLst>
          </p:cNvPr>
          <p:cNvSpPr txBox="1"/>
          <p:nvPr/>
        </p:nvSpPr>
        <p:spPr>
          <a:xfrm>
            <a:off x="602679" y="608128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observatør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2AD968-5B2C-9D4D-A3A6-A6D01D377EDD}"/>
              </a:ext>
            </a:extLst>
          </p:cNvPr>
          <p:cNvSpPr txBox="1"/>
          <p:nvPr/>
        </p:nvSpPr>
        <p:spPr>
          <a:xfrm>
            <a:off x="3643340" y="608154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kulen</a:t>
            </a:r>
          </a:p>
        </p:txBody>
      </p:sp>
      <p:pic>
        <p:nvPicPr>
          <p:cNvPr id="19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127810D2-19DA-9349-8B19-8B7AC0947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3521843" y="1801470"/>
            <a:ext cx="1787006" cy="421953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57AEFF3-D128-E845-B17A-4B318C967CFF}"/>
              </a:ext>
            </a:extLst>
          </p:cNvPr>
          <p:cNvSpPr txBox="1"/>
          <p:nvPr/>
        </p:nvSpPr>
        <p:spPr>
          <a:xfrm>
            <a:off x="5300004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2" name="Picture 21" descr="Shape, circle&#10;&#10;Description automatically generated">
            <a:extLst>
              <a:ext uri="{FF2B5EF4-FFF2-40B4-BE49-F238E27FC236}">
                <a16:creationId xmlns:a16="http://schemas.microsoft.com/office/drawing/2014/main" id="{85B7EEAA-A16C-9940-B0E0-5E846D075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4172825" y="3373072"/>
            <a:ext cx="491284" cy="799041"/>
          </a:xfrm>
          <a:prstGeom prst="rect">
            <a:avLst/>
          </a:prstGeom>
        </p:spPr>
      </p:pic>
      <p:pic>
        <p:nvPicPr>
          <p:cNvPr id="23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B3C3FBE8-77E2-1849-B9FE-C5A935482D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6468484" y="1845733"/>
            <a:ext cx="1787006" cy="42195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C47D88-C3D8-D944-9006-04C03E8406C2}"/>
              </a:ext>
            </a:extLst>
          </p:cNvPr>
          <p:cNvSpPr txBox="1"/>
          <p:nvPr/>
        </p:nvSpPr>
        <p:spPr>
          <a:xfrm>
            <a:off x="8246645" y="5695931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5" name="Picture 24" descr="Shape, circle&#10;&#10;Description automatically generated">
            <a:extLst>
              <a:ext uri="{FF2B5EF4-FFF2-40B4-BE49-F238E27FC236}">
                <a16:creationId xmlns:a16="http://schemas.microsoft.com/office/drawing/2014/main" id="{21988105-ECA4-9D46-AE22-F69E58407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7119466" y="3417335"/>
            <a:ext cx="491284" cy="7990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53F32F8-F184-1941-9FC2-065BFF007785}"/>
              </a:ext>
            </a:extLst>
          </p:cNvPr>
          <p:cNvCxnSpPr/>
          <p:nvPr/>
        </p:nvCxnSpPr>
        <p:spPr>
          <a:xfrm flipV="1">
            <a:off x="6798123" y="2993105"/>
            <a:ext cx="0" cy="10212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F14D0E-1754-8245-B404-1A76058D542C}"/>
              </a:ext>
            </a:extLst>
          </p:cNvPr>
          <p:cNvCxnSpPr>
            <a:cxnSpLocks/>
          </p:cNvCxnSpPr>
          <p:nvPr/>
        </p:nvCxnSpPr>
        <p:spPr>
          <a:xfrm>
            <a:off x="7950123" y="3935722"/>
            <a:ext cx="0" cy="103738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A81B067D-0E5E-214D-929C-C441C57F9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9542790" y="1801470"/>
            <a:ext cx="1787006" cy="421953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8928E70-878D-294A-BDE7-F476F39BE73C}"/>
              </a:ext>
            </a:extLst>
          </p:cNvPr>
          <p:cNvSpPr txBox="1"/>
          <p:nvPr/>
        </p:nvSpPr>
        <p:spPr>
          <a:xfrm>
            <a:off x="11320951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30" name="Picture 29" descr="Shape, circle&#10;&#10;Description automatically generated">
            <a:extLst>
              <a:ext uri="{FF2B5EF4-FFF2-40B4-BE49-F238E27FC236}">
                <a16:creationId xmlns:a16="http://schemas.microsoft.com/office/drawing/2014/main" id="{2EF3DC79-20C0-1D42-91C5-470AE309B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0193772" y="3373072"/>
            <a:ext cx="491284" cy="799041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06184CA-6925-C44B-A6CF-9D385126DDBB}"/>
              </a:ext>
            </a:extLst>
          </p:cNvPr>
          <p:cNvCxnSpPr/>
          <p:nvPr/>
        </p:nvCxnSpPr>
        <p:spPr>
          <a:xfrm flipV="1">
            <a:off x="9872429" y="2948842"/>
            <a:ext cx="0" cy="10212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915A97E-A6F9-F54F-A1A7-8C49EAD46746}"/>
              </a:ext>
            </a:extLst>
          </p:cNvPr>
          <p:cNvCxnSpPr>
            <a:cxnSpLocks/>
          </p:cNvCxnSpPr>
          <p:nvPr/>
        </p:nvCxnSpPr>
        <p:spPr>
          <a:xfrm>
            <a:off x="11024429" y="3891459"/>
            <a:ext cx="0" cy="103738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FE10958-BB56-FF43-991F-434C39382D07}"/>
              </a:ext>
            </a:extLst>
          </p:cNvPr>
          <p:cNvSpPr txBox="1"/>
          <p:nvPr/>
        </p:nvSpPr>
        <p:spPr>
          <a:xfrm>
            <a:off x="1416000" y="4062498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55A114-F406-1844-86F4-3B0FF7B7B431}"/>
              </a:ext>
            </a:extLst>
          </p:cNvPr>
          <p:cNvSpPr txBox="1"/>
          <p:nvPr/>
        </p:nvSpPr>
        <p:spPr>
          <a:xfrm>
            <a:off x="4204202" y="3991467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D379E2-44D2-834C-82CC-04CFA1220989}"/>
              </a:ext>
            </a:extLst>
          </p:cNvPr>
          <p:cNvSpPr txBox="1"/>
          <p:nvPr/>
        </p:nvSpPr>
        <p:spPr>
          <a:xfrm>
            <a:off x="8675696" y="3770832"/>
            <a:ext cx="10112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  <a:r>
              <a:rPr lang="nb-NO" dirty="0"/>
              <a:t> + </a:t>
            </a:r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124D390-8F2D-B34C-9107-41F88AF1FEC9}"/>
              </a:ext>
            </a:extLst>
          </p:cNvPr>
          <p:cNvSpPr txBox="1"/>
          <p:nvPr/>
        </p:nvSpPr>
        <p:spPr>
          <a:xfrm>
            <a:off x="11209924" y="3770832"/>
            <a:ext cx="9535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  <a:r>
              <a:rPr lang="nb-NO" dirty="0"/>
              <a:t> - </a:t>
            </a:r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1952157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FDA15-1042-2944-AD36-3D863A7C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3565"/>
            <a:ext cx="9588000" cy="533642"/>
          </a:xfrm>
        </p:spPr>
        <p:txBody>
          <a:bodyPr>
            <a:normAutofit/>
          </a:bodyPr>
          <a:lstStyle/>
          <a:p>
            <a:r>
              <a:rPr lang="nb-NO" sz="2800" dirty="0"/>
              <a:t>En fallende kule roterer med klokken– vil den bevege seg sideveis?</a:t>
            </a:r>
          </a:p>
        </p:txBody>
      </p:sp>
      <p:pic>
        <p:nvPicPr>
          <p:cNvPr id="6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0DC2DFAD-562E-1E44-B86A-22ECA9B4E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47" b="13511"/>
          <a:stretch/>
        </p:blipFill>
        <p:spPr>
          <a:xfrm>
            <a:off x="695325" y="1801470"/>
            <a:ext cx="1787034" cy="364353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021CFC-45E7-A647-A6F6-DD3F37D2BAE3}"/>
              </a:ext>
            </a:extLst>
          </p:cNvPr>
          <p:cNvSpPr txBox="1"/>
          <p:nvPr/>
        </p:nvSpPr>
        <p:spPr>
          <a:xfrm>
            <a:off x="31475" y="6627168"/>
            <a:ext cx="17870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759CF7-8E5E-F448-BF53-45D83BA9369C}"/>
              </a:ext>
            </a:extLst>
          </p:cNvPr>
          <p:cNvCxnSpPr/>
          <p:nvPr/>
        </p:nvCxnSpPr>
        <p:spPr>
          <a:xfrm>
            <a:off x="1591950" y="4509000"/>
            <a:ext cx="0" cy="93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E06B913-9056-6843-BB81-1751F7E4FA43}"/>
              </a:ext>
            </a:extLst>
          </p:cNvPr>
          <p:cNvSpPr txBox="1"/>
          <p:nvPr/>
        </p:nvSpPr>
        <p:spPr>
          <a:xfrm>
            <a:off x="1650402" y="4977000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15" name="Picture 14" descr="Shape, circle&#10;&#10;Description automatically generated">
            <a:extLst>
              <a:ext uri="{FF2B5EF4-FFF2-40B4-BE49-F238E27FC236}">
                <a16:creationId xmlns:a16="http://schemas.microsoft.com/office/drawing/2014/main" id="{74A4A508-CC8D-9945-B424-9B834F30B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346307" y="3373072"/>
            <a:ext cx="491284" cy="7990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68CE77-43A1-704A-BD86-BF1D214AB2E1}"/>
              </a:ext>
            </a:extLst>
          </p:cNvPr>
          <p:cNvSpPr txBox="1"/>
          <p:nvPr/>
        </p:nvSpPr>
        <p:spPr>
          <a:xfrm>
            <a:off x="602679" y="608128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observatør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2AD968-5B2C-9D4D-A3A6-A6D01D377EDD}"/>
              </a:ext>
            </a:extLst>
          </p:cNvPr>
          <p:cNvSpPr txBox="1"/>
          <p:nvPr/>
        </p:nvSpPr>
        <p:spPr>
          <a:xfrm>
            <a:off x="3643340" y="608154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kulen</a:t>
            </a:r>
          </a:p>
        </p:txBody>
      </p:sp>
      <p:pic>
        <p:nvPicPr>
          <p:cNvPr id="19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127810D2-19DA-9349-8B19-8B7AC0947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3521843" y="1801470"/>
            <a:ext cx="1787006" cy="421953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57AEFF3-D128-E845-B17A-4B318C967CFF}"/>
              </a:ext>
            </a:extLst>
          </p:cNvPr>
          <p:cNvSpPr txBox="1"/>
          <p:nvPr/>
        </p:nvSpPr>
        <p:spPr>
          <a:xfrm>
            <a:off x="5300004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2" name="Picture 21" descr="Shape, circle&#10;&#10;Description automatically generated">
            <a:extLst>
              <a:ext uri="{FF2B5EF4-FFF2-40B4-BE49-F238E27FC236}">
                <a16:creationId xmlns:a16="http://schemas.microsoft.com/office/drawing/2014/main" id="{85B7EEAA-A16C-9940-B0E0-5E846D075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4172825" y="3373072"/>
            <a:ext cx="491284" cy="799041"/>
          </a:xfrm>
          <a:prstGeom prst="rect">
            <a:avLst/>
          </a:prstGeom>
        </p:spPr>
      </p:pic>
      <p:pic>
        <p:nvPicPr>
          <p:cNvPr id="23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B3C3FBE8-77E2-1849-B9FE-C5A935482D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6468484" y="1845733"/>
            <a:ext cx="1787006" cy="42195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C47D88-C3D8-D944-9006-04C03E8406C2}"/>
              </a:ext>
            </a:extLst>
          </p:cNvPr>
          <p:cNvSpPr txBox="1"/>
          <p:nvPr/>
        </p:nvSpPr>
        <p:spPr>
          <a:xfrm>
            <a:off x="8246645" y="5695931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5" name="Picture 24" descr="Shape, circle&#10;&#10;Description automatically generated">
            <a:extLst>
              <a:ext uri="{FF2B5EF4-FFF2-40B4-BE49-F238E27FC236}">
                <a16:creationId xmlns:a16="http://schemas.microsoft.com/office/drawing/2014/main" id="{21988105-ECA4-9D46-AE22-F69E58407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7119466" y="3417335"/>
            <a:ext cx="491284" cy="7990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53F32F8-F184-1941-9FC2-065BFF007785}"/>
              </a:ext>
            </a:extLst>
          </p:cNvPr>
          <p:cNvCxnSpPr/>
          <p:nvPr/>
        </p:nvCxnSpPr>
        <p:spPr>
          <a:xfrm flipV="1">
            <a:off x="6798123" y="2993105"/>
            <a:ext cx="0" cy="10212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F14D0E-1754-8245-B404-1A76058D542C}"/>
              </a:ext>
            </a:extLst>
          </p:cNvPr>
          <p:cNvCxnSpPr>
            <a:cxnSpLocks/>
          </p:cNvCxnSpPr>
          <p:nvPr/>
        </p:nvCxnSpPr>
        <p:spPr>
          <a:xfrm>
            <a:off x="7950123" y="3935722"/>
            <a:ext cx="0" cy="103738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A81B067D-0E5E-214D-929C-C441C57F9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9542790" y="1801470"/>
            <a:ext cx="1787006" cy="421953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8928E70-878D-294A-BDE7-F476F39BE73C}"/>
              </a:ext>
            </a:extLst>
          </p:cNvPr>
          <p:cNvSpPr txBox="1"/>
          <p:nvPr/>
        </p:nvSpPr>
        <p:spPr>
          <a:xfrm>
            <a:off x="11320951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30" name="Picture 29" descr="Shape, circle&#10;&#10;Description automatically generated">
            <a:extLst>
              <a:ext uri="{FF2B5EF4-FFF2-40B4-BE49-F238E27FC236}">
                <a16:creationId xmlns:a16="http://schemas.microsoft.com/office/drawing/2014/main" id="{2EF3DC79-20C0-1D42-91C5-470AE309B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0193772" y="3373072"/>
            <a:ext cx="491284" cy="799041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06184CA-6925-C44B-A6CF-9D385126DDBB}"/>
              </a:ext>
            </a:extLst>
          </p:cNvPr>
          <p:cNvCxnSpPr/>
          <p:nvPr/>
        </p:nvCxnSpPr>
        <p:spPr>
          <a:xfrm flipV="1">
            <a:off x="9872429" y="2948842"/>
            <a:ext cx="0" cy="10212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915A97E-A6F9-F54F-A1A7-8C49EAD46746}"/>
              </a:ext>
            </a:extLst>
          </p:cNvPr>
          <p:cNvCxnSpPr>
            <a:cxnSpLocks/>
          </p:cNvCxnSpPr>
          <p:nvPr/>
        </p:nvCxnSpPr>
        <p:spPr>
          <a:xfrm>
            <a:off x="11024429" y="3891459"/>
            <a:ext cx="0" cy="103738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FE10958-BB56-FF43-991F-434C39382D07}"/>
              </a:ext>
            </a:extLst>
          </p:cNvPr>
          <p:cNvSpPr txBox="1"/>
          <p:nvPr/>
        </p:nvSpPr>
        <p:spPr>
          <a:xfrm>
            <a:off x="1416000" y="4062498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55A114-F406-1844-86F4-3B0FF7B7B431}"/>
              </a:ext>
            </a:extLst>
          </p:cNvPr>
          <p:cNvSpPr txBox="1"/>
          <p:nvPr/>
        </p:nvSpPr>
        <p:spPr>
          <a:xfrm>
            <a:off x="4204202" y="3991467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D379E2-44D2-834C-82CC-04CFA1220989}"/>
              </a:ext>
            </a:extLst>
          </p:cNvPr>
          <p:cNvSpPr txBox="1"/>
          <p:nvPr/>
        </p:nvSpPr>
        <p:spPr>
          <a:xfrm>
            <a:off x="8675696" y="3770832"/>
            <a:ext cx="10112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  <a:r>
              <a:rPr lang="nb-NO" dirty="0"/>
              <a:t> + </a:t>
            </a:r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124D390-8F2D-B34C-9107-41F88AF1FEC9}"/>
              </a:ext>
            </a:extLst>
          </p:cNvPr>
          <p:cNvSpPr txBox="1"/>
          <p:nvPr/>
        </p:nvSpPr>
        <p:spPr>
          <a:xfrm>
            <a:off x="11209924" y="3770832"/>
            <a:ext cx="9535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  <a:r>
              <a:rPr lang="nb-NO" dirty="0"/>
              <a:t> - </a:t>
            </a:r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67420B-0058-CB4E-87BE-3618D4FEF5A9}"/>
              </a:ext>
            </a:extLst>
          </p:cNvPr>
          <p:cNvSpPr txBox="1"/>
          <p:nvPr/>
        </p:nvSpPr>
        <p:spPr>
          <a:xfrm>
            <a:off x="8595257" y="3136914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Høy V</a:t>
            </a:r>
          </a:p>
          <a:p>
            <a:r>
              <a:rPr lang="nb-NO" dirty="0">
                <a:solidFill>
                  <a:srgbClr val="0070C0"/>
                </a:solidFill>
              </a:rPr>
              <a:t>Lavt trykk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4B9B8F-7AF2-074F-9EE3-DE2700F69A49}"/>
              </a:ext>
            </a:extLst>
          </p:cNvPr>
          <p:cNvSpPr txBox="1"/>
          <p:nvPr/>
        </p:nvSpPr>
        <p:spPr>
          <a:xfrm>
            <a:off x="11105213" y="3136914"/>
            <a:ext cx="122341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Lav V</a:t>
            </a:r>
          </a:p>
          <a:p>
            <a:r>
              <a:rPr lang="nb-NO" dirty="0">
                <a:solidFill>
                  <a:srgbClr val="FF0000"/>
                </a:solidFill>
              </a:rPr>
              <a:t>Høyt trykk</a:t>
            </a:r>
          </a:p>
        </p:txBody>
      </p:sp>
    </p:spTree>
    <p:extLst>
      <p:ext uri="{BB962C8B-B14F-4D97-AF65-F5344CB8AC3E}">
        <p14:creationId xmlns:p14="http://schemas.microsoft.com/office/powerpoint/2010/main" val="2754310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FDA15-1042-2944-AD36-3D863A7C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3565"/>
            <a:ext cx="9588000" cy="533642"/>
          </a:xfrm>
        </p:spPr>
        <p:txBody>
          <a:bodyPr>
            <a:normAutofit/>
          </a:bodyPr>
          <a:lstStyle/>
          <a:p>
            <a:r>
              <a:rPr lang="nb-NO" sz="2800" dirty="0"/>
              <a:t>En fallende kule roterer med klokken– vil den bevege seg sideveis?</a:t>
            </a:r>
          </a:p>
        </p:txBody>
      </p:sp>
      <p:pic>
        <p:nvPicPr>
          <p:cNvPr id="6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0DC2DFAD-562E-1E44-B86A-22ECA9B4E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47" b="13511"/>
          <a:stretch/>
        </p:blipFill>
        <p:spPr>
          <a:xfrm>
            <a:off x="695325" y="1801470"/>
            <a:ext cx="1787034" cy="364353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021CFC-45E7-A647-A6F6-DD3F37D2BAE3}"/>
              </a:ext>
            </a:extLst>
          </p:cNvPr>
          <p:cNvSpPr txBox="1"/>
          <p:nvPr/>
        </p:nvSpPr>
        <p:spPr>
          <a:xfrm>
            <a:off x="31475" y="6627168"/>
            <a:ext cx="17870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759CF7-8E5E-F448-BF53-45D83BA9369C}"/>
              </a:ext>
            </a:extLst>
          </p:cNvPr>
          <p:cNvCxnSpPr/>
          <p:nvPr/>
        </p:nvCxnSpPr>
        <p:spPr>
          <a:xfrm>
            <a:off x="1591950" y="4509000"/>
            <a:ext cx="0" cy="93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E06B913-9056-6843-BB81-1751F7E4FA43}"/>
              </a:ext>
            </a:extLst>
          </p:cNvPr>
          <p:cNvSpPr txBox="1"/>
          <p:nvPr/>
        </p:nvSpPr>
        <p:spPr>
          <a:xfrm>
            <a:off x="1650402" y="4977000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15" name="Picture 14" descr="Shape, circle&#10;&#10;Description automatically generated">
            <a:extLst>
              <a:ext uri="{FF2B5EF4-FFF2-40B4-BE49-F238E27FC236}">
                <a16:creationId xmlns:a16="http://schemas.microsoft.com/office/drawing/2014/main" id="{74A4A508-CC8D-9945-B424-9B834F30B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346307" y="3373072"/>
            <a:ext cx="491284" cy="7990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68CE77-43A1-704A-BD86-BF1D214AB2E1}"/>
              </a:ext>
            </a:extLst>
          </p:cNvPr>
          <p:cNvSpPr txBox="1"/>
          <p:nvPr/>
        </p:nvSpPr>
        <p:spPr>
          <a:xfrm>
            <a:off x="602679" y="608128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observatør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2AD968-5B2C-9D4D-A3A6-A6D01D377EDD}"/>
              </a:ext>
            </a:extLst>
          </p:cNvPr>
          <p:cNvSpPr txBox="1"/>
          <p:nvPr/>
        </p:nvSpPr>
        <p:spPr>
          <a:xfrm>
            <a:off x="3643340" y="608154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kulen</a:t>
            </a:r>
          </a:p>
        </p:txBody>
      </p:sp>
      <p:pic>
        <p:nvPicPr>
          <p:cNvPr id="19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127810D2-19DA-9349-8B19-8B7AC0947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3521843" y="1801470"/>
            <a:ext cx="1787006" cy="421953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57AEFF3-D128-E845-B17A-4B318C967CFF}"/>
              </a:ext>
            </a:extLst>
          </p:cNvPr>
          <p:cNvSpPr txBox="1"/>
          <p:nvPr/>
        </p:nvSpPr>
        <p:spPr>
          <a:xfrm>
            <a:off x="5300004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2" name="Picture 21" descr="Shape, circle&#10;&#10;Description automatically generated">
            <a:extLst>
              <a:ext uri="{FF2B5EF4-FFF2-40B4-BE49-F238E27FC236}">
                <a16:creationId xmlns:a16="http://schemas.microsoft.com/office/drawing/2014/main" id="{85B7EEAA-A16C-9940-B0E0-5E846D075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4172825" y="3373072"/>
            <a:ext cx="491284" cy="799041"/>
          </a:xfrm>
          <a:prstGeom prst="rect">
            <a:avLst/>
          </a:prstGeom>
        </p:spPr>
      </p:pic>
      <p:pic>
        <p:nvPicPr>
          <p:cNvPr id="23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B3C3FBE8-77E2-1849-B9FE-C5A935482D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6468484" y="1845733"/>
            <a:ext cx="1787006" cy="42195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C47D88-C3D8-D944-9006-04C03E8406C2}"/>
              </a:ext>
            </a:extLst>
          </p:cNvPr>
          <p:cNvSpPr txBox="1"/>
          <p:nvPr/>
        </p:nvSpPr>
        <p:spPr>
          <a:xfrm>
            <a:off x="8246645" y="5695931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5" name="Picture 24" descr="Shape, circle&#10;&#10;Description automatically generated">
            <a:extLst>
              <a:ext uri="{FF2B5EF4-FFF2-40B4-BE49-F238E27FC236}">
                <a16:creationId xmlns:a16="http://schemas.microsoft.com/office/drawing/2014/main" id="{21988105-ECA4-9D46-AE22-F69E58407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7119466" y="3417335"/>
            <a:ext cx="491284" cy="7990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53F32F8-F184-1941-9FC2-065BFF007785}"/>
              </a:ext>
            </a:extLst>
          </p:cNvPr>
          <p:cNvCxnSpPr/>
          <p:nvPr/>
        </p:nvCxnSpPr>
        <p:spPr>
          <a:xfrm flipV="1">
            <a:off x="6798123" y="2993105"/>
            <a:ext cx="0" cy="10212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F14D0E-1754-8245-B404-1A76058D542C}"/>
              </a:ext>
            </a:extLst>
          </p:cNvPr>
          <p:cNvCxnSpPr>
            <a:cxnSpLocks/>
          </p:cNvCxnSpPr>
          <p:nvPr/>
        </p:nvCxnSpPr>
        <p:spPr>
          <a:xfrm>
            <a:off x="7950123" y="3935722"/>
            <a:ext cx="0" cy="103738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A81B067D-0E5E-214D-929C-C441C57F9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9542790" y="1801470"/>
            <a:ext cx="1787006" cy="421953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8928E70-878D-294A-BDE7-F476F39BE73C}"/>
              </a:ext>
            </a:extLst>
          </p:cNvPr>
          <p:cNvSpPr txBox="1"/>
          <p:nvPr/>
        </p:nvSpPr>
        <p:spPr>
          <a:xfrm>
            <a:off x="11320951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30" name="Picture 29" descr="Shape, circle&#10;&#10;Description automatically generated">
            <a:extLst>
              <a:ext uri="{FF2B5EF4-FFF2-40B4-BE49-F238E27FC236}">
                <a16:creationId xmlns:a16="http://schemas.microsoft.com/office/drawing/2014/main" id="{2EF3DC79-20C0-1D42-91C5-470AE309B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0193772" y="3373072"/>
            <a:ext cx="491284" cy="799041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06184CA-6925-C44B-A6CF-9D385126DDBB}"/>
              </a:ext>
            </a:extLst>
          </p:cNvPr>
          <p:cNvCxnSpPr/>
          <p:nvPr/>
        </p:nvCxnSpPr>
        <p:spPr>
          <a:xfrm flipV="1">
            <a:off x="9872429" y="2948842"/>
            <a:ext cx="0" cy="10212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915A97E-A6F9-F54F-A1A7-8C49EAD46746}"/>
              </a:ext>
            </a:extLst>
          </p:cNvPr>
          <p:cNvCxnSpPr>
            <a:cxnSpLocks/>
          </p:cNvCxnSpPr>
          <p:nvPr/>
        </p:nvCxnSpPr>
        <p:spPr>
          <a:xfrm>
            <a:off x="11024429" y="3891459"/>
            <a:ext cx="0" cy="103738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FE10958-BB56-FF43-991F-434C39382D07}"/>
              </a:ext>
            </a:extLst>
          </p:cNvPr>
          <p:cNvSpPr txBox="1"/>
          <p:nvPr/>
        </p:nvSpPr>
        <p:spPr>
          <a:xfrm>
            <a:off x="1416000" y="4062498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55A114-F406-1844-86F4-3B0FF7B7B431}"/>
              </a:ext>
            </a:extLst>
          </p:cNvPr>
          <p:cNvSpPr txBox="1"/>
          <p:nvPr/>
        </p:nvSpPr>
        <p:spPr>
          <a:xfrm>
            <a:off x="4204202" y="3991467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67420B-0058-CB4E-87BE-3618D4FEF5A9}"/>
              </a:ext>
            </a:extLst>
          </p:cNvPr>
          <p:cNvSpPr txBox="1"/>
          <p:nvPr/>
        </p:nvSpPr>
        <p:spPr>
          <a:xfrm>
            <a:off x="8595257" y="3136914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Høy V</a:t>
            </a:r>
          </a:p>
          <a:p>
            <a:r>
              <a:rPr lang="nb-NO" dirty="0">
                <a:solidFill>
                  <a:srgbClr val="0070C0"/>
                </a:solidFill>
              </a:rPr>
              <a:t>Lavt trykk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4B9B8F-7AF2-074F-9EE3-DE2700F69A49}"/>
              </a:ext>
            </a:extLst>
          </p:cNvPr>
          <p:cNvSpPr txBox="1"/>
          <p:nvPr/>
        </p:nvSpPr>
        <p:spPr>
          <a:xfrm>
            <a:off x="11105213" y="3136914"/>
            <a:ext cx="122341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Lav V</a:t>
            </a:r>
          </a:p>
          <a:p>
            <a:r>
              <a:rPr lang="nb-NO" dirty="0">
                <a:solidFill>
                  <a:srgbClr val="FF0000"/>
                </a:solidFill>
              </a:rPr>
              <a:t>Høyt trykk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57C40A-552B-0A49-8687-67B9DD791D10}"/>
              </a:ext>
            </a:extLst>
          </p:cNvPr>
          <p:cNvCxnSpPr>
            <a:stCxn id="30" idx="3"/>
          </p:cNvCxnSpPr>
          <p:nvPr/>
        </p:nvCxnSpPr>
        <p:spPr>
          <a:xfrm flipH="1" flipV="1">
            <a:off x="8472000" y="4014340"/>
            <a:ext cx="1967414" cy="3895"/>
          </a:xfrm>
          <a:prstGeom prst="straightConnector1">
            <a:avLst/>
          </a:prstGeom>
          <a:ln w="76200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FCF55BA-A5CA-D542-9BBD-53B03956B106}"/>
              </a:ext>
            </a:extLst>
          </p:cNvPr>
          <p:cNvSpPr txBox="1"/>
          <p:nvPr/>
        </p:nvSpPr>
        <p:spPr>
          <a:xfrm>
            <a:off x="8739227" y="4104547"/>
            <a:ext cx="734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err="1">
                <a:solidFill>
                  <a:srgbClr val="009D7F"/>
                </a:solidFill>
              </a:rPr>
              <a:t>F</a:t>
            </a:r>
            <a:r>
              <a:rPr lang="nb-NO" sz="2800" baseline="-25000" dirty="0" err="1">
                <a:solidFill>
                  <a:srgbClr val="009D7F"/>
                </a:solidFill>
              </a:rPr>
              <a:t>løft</a:t>
            </a:r>
            <a:endParaRPr lang="nb-NO" sz="2800" baseline="-25000" dirty="0">
              <a:solidFill>
                <a:srgbClr val="009D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06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FDA15-1042-2944-AD36-3D863A7C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3565"/>
            <a:ext cx="9588000" cy="533642"/>
          </a:xfrm>
        </p:spPr>
        <p:txBody>
          <a:bodyPr>
            <a:normAutofit/>
          </a:bodyPr>
          <a:lstStyle/>
          <a:p>
            <a:r>
              <a:rPr lang="nb-NO" sz="2800" dirty="0"/>
              <a:t>En fallende kule roterer med klokken– vil den bevege seg sideveis?</a:t>
            </a:r>
          </a:p>
        </p:txBody>
      </p:sp>
      <p:pic>
        <p:nvPicPr>
          <p:cNvPr id="6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0DC2DFAD-562E-1E44-B86A-22ECA9B4E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47" b="13511"/>
          <a:stretch/>
        </p:blipFill>
        <p:spPr>
          <a:xfrm>
            <a:off x="695325" y="1801470"/>
            <a:ext cx="1787034" cy="364353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021CFC-45E7-A647-A6F6-DD3F37D2BAE3}"/>
              </a:ext>
            </a:extLst>
          </p:cNvPr>
          <p:cNvSpPr txBox="1"/>
          <p:nvPr/>
        </p:nvSpPr>
        <p:spPr>
          <a:xfrm>
            <a:off x="31475" y="6627168"/>
            <a:ext cx="17870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759CF7-8E5E-F448-BF53-45D83BA9369C}"/>
              </a:ext>
            </a:extLst>
          </p:cNvPr>
          <p:cNvCxnSpPr/>
          <p:nvPr/>
        </p:nvCxnSpPr>
        <p:spPr>
          <a:xfrm>
            <a:off x="1591950" y="4509000"/>
            <a:ext cx="0" cy="9360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E06B913-9056-6843-BB81-1751F7E4FA43}"/>
              </a:ext>
            </a:extLst>
          </p:cNvPr>
          <p:cNvSpPr txBox="1"/>
          <p:nvPr/>
        </p:nvSpPr>
        <p:spPr>
          <a:xfrm>
            <a:off x="1650402" y="4977000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15" name="Picture 14" descr="Shape, circle&#10;&#10;Description automatically generated">
            <a:extLst>
              <a:ext uri="{FF2B5EF4-FFF2-40B4-BE49-F238E27FC236}">
                <a16:creationId xmlns:a16="http://schemas.microsoft.com/office/drawing/2014/main" id="{74A4A508-CC8D-9945-B424-9B834F30B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346307" y="3373072"/>
            <a:ext cx="491284" cy="7990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68CE77-43A1-704A-BD86-BF1D214AB2E1}"/>
              </a:ext>
            </a:extLst>
          </p:cNvPr>
          <p:cNvSpPr txBox="1"/>
          <p:nvPr/>
        </p:nvSpPr>
        <p:spPr>
          <a:xfrm>
            <a:off x="602679" y="608128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observatør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2AD968-5B2C-9D4D-A3A6-A6D01D377EDD}"/>
              </a:ext>
            </a:extLst>
          </p:cNvPr>
          <p:cNvSpPr txBox="1"/>
          <p:nvPr/>
        </p:nvSpPr>
        <p:spPr>
          <a:xfrm>
            <a:off x="3643340" y="608154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fra kulen</a:t>
            </a:r>
          </a:p>
        </p:txBody>
      </p:sp>
      <p:pic>
        <p:nvPicPr>
          <p:cNvPr id="19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127810D2-19DA-9349-8B19-8B7AC0947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3521843" y="1801470"/>
            <a:ext cx="1787006" cy="421953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57AEFF3-D128-E845-B17A-4B318C967CFF}"/>
              </a:ext>
            </a:extLst>
          </p:cNvPr>
          <p:cNvSpPr txBox="1"/>
          <p:nvPr/>
        </p:nvSpPr>
        <p:spPr>
          <a:xfrm>
            <a:off x="5300004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2" name="Picture 21" descr="Shape, circle&#10;&#10;Description automatically generated">
            <a:extLst>
              <a:ext uri="{FF2B5EF4-FFF2-40B4-BE49-F238E27FC236}">
                <a16:creationId xmlns:a16="http://schemas.microsoft.com/office/drawing/2014/main" id="{85B7EEAA-A16C-9940-B0E0-5E846D075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4172825" y="3373072"/>
            <a:ext cx="491284" cy="799041"/>
          </a:xfrm>
          <a:prstGeom prst="rect">
            <a:avLst/>
          </a:prstGeom>
        </p:spPr>
      </p:pic>
      <p:pic>
        <p:nvPicPr>
          <p:cNvPr id="23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B3C3FBE8-77E2-1849-B9FE-C5A935482D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6468484" y="1845733"/>
            <a:ext cx="1787006" cy="42195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C47D88-C3D8-D944-9006-04C03E8406C2}"/>
              </a:ext>
            </a:extLst>
          </p:cNvPr>
          <p:cNvSpPr txBox="1"/>
          <p:nvPr/>
        </p:nvSpPr>
        <p:spPr>
          <a:xfrm>
            <a:off x="8246645" y="5695931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25" name="Picture 24" descr="Shape, circle&#10;&#10;Description automatically generated">
            <a:extLst>
              <a:ext uri="{FF2B5EF4-FFF2-40B4-BE49-F238E27FC236}">
                <a16:creationId xmlns:a16="http://schemas.microsoft.com/office/drawing/2014/main" id="{21988105-ECA4-9D46-AE22-F69E58407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7119466" y="3417335"/>
            <a:ext cx="491284" cy="7990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53F32F8-F184-1941-9FC2-065BFF007785}"/>
              </a:ext>
            </a:extLst>
          </p:cNvPr>
          <p:cNvCxnSpPr/>
          <p:nvPr/>
        </p:nvCxnSpPr>
        <p:spPr>
          <a:xfrm flipV="1">
            <a:off x="6798123" y="2993105"/>
            <a:ext cx="0" cy="10212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F14D0E-1754-8245-B404-1A76058D542C}"/>
              </a:ext>
            </a:extLst>
          </p:cNvPr>
          <p:cNvCxnSpPr>
            <a:cxnSpLocks/>
          </p:cNvCxnSpPr>
          <p:nvPr/>
        </p:nvCxnSpPr>
        <p:spPr>
          <a:xfrm>
            <a:off x="7950123" y="3935722"/>
            <a:ext cx="0" cy="103738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Content Placeholder 5" descr="A picture containing lamp&#10;&#10;Description automatically generated">
            <a:extLst>
              <a:ext uri="{FF2B5EF4-FFF2-40B4-BE49-F238E27FC236}">
                <a16:creationId xmlns:a16="http://schemas.microsoft.com/office/drawing/2014/main" id="{A81B067D-0E5E-214D-929C-C441C57F9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" r="349" b="-162"/>
          <a:stretch/>
        </p:blipFill>
        <p:spPr>
          <a:xfrm>
            <a:off x="9542790" y="1801470"/>
            <a:ext cx="1787006" cy="421953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8928E70-878D-294A-BDE7-F476F39BE73C}"/>
              </a:ext>
            </a:extLst>
          </p:cNvPr>
          <p:cNvSpPr txBox="1"/>
          <p:nvPr/>
        </p:nvSpPr>
        <p:spPr>
          <a:xfrm>
            <a:off x="11320951" y="5651668"/>
            <a:ext cx="4235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</a:t>
            </a:r>
            <a:r>
              <a:rPr lang="nb-NO" baseline="-25000" dirty="0"/>
              <a:t>0</a:t>
            </a:r>
          </a:p>
        </p:txBody>
      </p:sp>
      <p:pic>
        <p:nvPicPr>
          <p:cNvPr id="30" name="Picture 29" descr="Shape, circle&#10;&#10;Description automatically generated">
            <a:extLst>
              <a:ext uri="{FF2B5EF4-FFF2-40B4-BE49-F238E27FC236}">
                <a16:creationId xmlns:a16="http://schemas.microsoft.com/office/drawing/2014/main" id="{2EF3DC79-20C0-1D42-91C5-470AE309B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0193772" y="3373072"/>
            <a:ext cx="491284" cy="799041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06184CA-6925-C44B-A6CF-9D385126DDBB}"/>
              </a:ext>
            </a:extLst>
          </p:cNvPr>
          <p:cNvCxnSpPr/>
          <p:nvPr/>
        </p:nvCxnSpPr>
        <p:spPr>
          <a:xfrm flipV="1">
            <a:off x="9872429" y="2948842"/>
            <a:ext cx="0" cy="102123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915A97E-A6F9-F54F-A1A7-8C49EAD46746}"/>
              </a:ext>
            </a:extLst>
          </p:cNvPr>
          <p:cNvCxnSpPr>
            <a:cxnSpLocks/>
          </p:cNvCxnSpPr>
          <p:nvPr/>
        </p:nvCxnSpPr>
        <p:spPr>
          <a:xfrm>
            <a:off x="11024429" y="3891459"/>
            <a:ext cx="0" cy="103738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FE10958-BB56-FF43-991F-434C39382D07}"/>
              </a:ext>
            </a:extLst>
          </p:cNvPr>
          <p:cNvSpPr txBox="1"/>
          <p:nvPr/>
        </p:nvSpPr>
        <p:spPr>
          <a:xfrm>
            <a:off x="1416000" y="4062498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55A114-F406-1844-86F4-3B0FF7B7B431}"/>
              </a:ext>
            </a:extLst>
          </p:cNvPr>
          <p:cNvSpPr txBox="1"/>
          <p:nvPr/>
        </p:nvSpPr>
        <p:spPr>
          <a:xfrm>
            <a:off x="4204202" y="3991467"/>
            <a:ext cx="509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V</a:t>
            </a:r>
            <a:r>
              <a:rPr lang="nb-NO" baseline="-25000" dirty="0" err="1"/>
              <a:t>rot</a:t>
            </a:r>
            <a:endParaRPr lang="nb-NO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67420B-0058-CB4E-87BE-3618D4FEF5A9}"/>
              </a:ext>
            </a:extLst>
          </p:cNvPr>
          <p:cNvSpPr txBox="1"/>
          <p:nvPr/>
        </p:nvSpPr>
        <p:spPr>
          <a:xfrm>
            <a:off x="8595257" y="3136914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Høy V</a:t>
            </a:r>
          </a:p>
          <a:p>
            <a:r>
              <a:rPr lang="nb-NO" dirty="0">
                <a:solidFill>
                  <a:srgbClr val="0070C0"/>
                </a:solidFill>
              </a:rPr>
              <a:t>Lavt trykk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4B9B8F-7AF2-074F-9EE3-DE2700F69A49}"/>
              </a:ext>
            </a:extLst>
          </p:cNvPr>
          <p:cNvSpPr txBox="1"/>
          <p:nvPr/>
        </p:nvSpPr>
        <p:spPr>
          <a:xfrm>
            <a:off x="11105213" y="3136914"/>
            <a:ext cx="122341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Lav V</a:t>
            </a:r>
          </a:p>
          <a:p>
            <a:r>
              <a:rPr lang="nb-NO" dirty="0">
                <a:solidFill>
                  <a:srgbClr val="FF0000"/>
                </a:solidFill>
              </a:rPr>
              <a:t>Høyt trykk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57C40A-552B-0A49-8687-67B9DD791D10}"/>
              </a:ext>
            </a:extLst>
          </p:cNvPr>
          <p:cNvCxnSpPr>
            <a:stCxn id="30" idx="3"/>
          </p:cNvCxnSpPr>
          <p:nvPr/>
        </p:nvCxnSpPr>
        <p:spPr>
          <a:xfrm flipH="1" flipV="1">
            <a:off x="8472000" y="4014340"/>
            <a:ext cx="1967414" cy="3895"/>
          </a:xfrm>
          <a:prstGeom prst="straightConnector1">
            <a:avLst/>
          </a:prstGeom>
          <a:ln w="76200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FCF55BA-A5CA-D542-9BBD-53B03956B106}"/>
              </a:ext>
            </a:extLst>
          </p:cNvPr>
          <p:cNvSpPr txBox="1"/>
          <p:nvPr/>
        </p:nvSpPr>
        <p:spPr>
          <a:xfrm>
            <a:off x="8739227" y="4104547"/>
            <a:ext cx="734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err="1">
                <a:solidFill>
                  <a:srgbClr val="009D7F"/>
                </a:solidFill>
              </a:rPr>
              <a:t>F</a:t>
            </a:r>
            <a:r>
              <a:rPr lang="nb-NO" sz="2800" baseline="-25000" dirty="0" err="1">
                <a:solidFill>
                  <a:srgbClr val="009D7F"/>
                </a:solidFill>
              </a:rPr>
              <a:t>løft</a:t>
            </a:r>
            <a:endParaRPr lang="nb-NO" sz="2800" baseline="-25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3C8E19-82E4-6A48-A662-3BD1D89D41E1}"/>
                  </a:ext>
                </a:extLst>
              </p:cNvPr>
              <p:cNvSpPr txBox="1"/>
              <p:nvPr/>
            </p:nvSpPr>
            <p:spPr>
              <a:xfrm>
                <a:off x="8616936" y="6081286"/>
                <a:ext cx="1991763" cy="818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3C8E19-82E4-6A48-A662-3BD1D89D4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936" y="6081286"/>
                <a:ext cx="1991763" cy="818814"/>
              </a:xfrm>
              <a:prstGeom prst="rect">
                <a:avLst/>
              </a:prstGeom>
              <a:blipFill>
                <a:blip r:embed="rId6"/>
                <a:stretch>
                  <a:fillRect l="-3797" t="-132308" b="-18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3AEBE7C-356E-014F-AE1D-C470EB710C2C}"/>
              </a:ext>
            </a:extLst>
          </p:cNvPr>
          <p:cNvCxnSpPr/>
          <p:nvPr/>
        </p:nvCxnSpPr>
        <p:spPr>
          <a:xfrm flipH="1">
            <a:off x="9872429" y="4431830"/>
            <a:ext cx="410896" cy="4970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D6952F-8F07-B044-8A5B-7778E8791C1B}"/>
                  </a:ext>
                </a:extLst>
              </p:cNvPr>
              <p:cNvSpPr txBox="1"/>
              <p:nvPr/>
            </p:nvSpPr>
            <p:spPr>
              <a:xfrm>
                <a:off x="10116208" y="4636774"/>
                <a:ext cx="2132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D6952F-8F07-B044-8A5B-7778E8791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208" y="4636774"/>
                <a:ext cx="213200" cy="276999"/>
              </a:xfrm>
              <a:prstGeom prst="rect">
                <a:avLst/>
              </a:prstGeom>
              <a:blipFill>
                <a:blip r:embed="rId7"/>
                <a:stretch>
                  <a:fillRect l="-11111" r="-11111" b="-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2076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 på en roterende sylinder: </a:t>
            </a:r>
            <a:r>
              <a:rPr lang="nb-NO" dirty="0" err="1"/>
              <a:t>Magnuseffekten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Ikke lenger ideell, friksjonsfri strømning</a:t>
            </a:r>
          </a:p>
          <a:p>
            <a:r>
              <a:rPr lang="nb-NO" dirty="0"/>
              <a:t>Heftbetingelsen: En roterende sylinder setter i gang en roterende strømning</a:t>
            </a:r>
          </a:p>
          <a:p>
            <a:r>
              <a:rPr lang="nb-NO" dirty="0"/>
              <a:t>Viskøse effekter justerer bildet: Lager separasjon/drag og reduserer løft noe</a:t>
            </a:r>
          </a:p>
          <a:p>
            <a:r>
              <a:rPr lang="nb-NO" dirty="0"/>
              <a:t>Kutta-</a:t>
            </a:r>
            <a:r>
              <a:rPr lang="nb-NO" dirty="0" err="1"/>
              <a:t>Joukowski</a:t>
            </a:r>
            <a:r>
              <a:rPr lang="nb-NO" dirty="0"/>
              <a:t> er likevel god tilnærming til løftekraften</a:t>
            </a:r>
            <a:endParaRPr lang="en-US" dirty="0"/>
          </a:p>
        </p:txBody>
      </p:sp>
      <p:pic>
        <p:nvPicPr>
          <p:cNvPr id="2050" name="Picture 2" descr="https://upload.wikimedia.org/wikipedia/commons/f/f0/Magnus-anim-canett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242" y="4933458"/>
            <a:ext cx="3400342" cy="182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opsp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65" y="5078510"/>
            <a:ext cx="1724662" cy="153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CB121A92-302E-42B4-ADFB-116532F8D4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04" y="2566679"/>
            <a:ext cx="5111750" cy="389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6696E8-BDA5-47C5-83D8-128464EAEB97}"/>
                  </a:ext>
                </a:extLst>
              </p:cNvPr>
              <p:cNvSpPr txBox="1"/>
              <p:nvPr/>
            </p:nvSpPr>
            <p:spPr>
              <a:xfrm>
                <a:off x="6345001" y="1819349"/>
                <a:ext cx="199712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Hastighetsfelt med sirkulasjon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6696E8-BDA5-47C5-83D8-128464EAE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001" y="1819349"/>
                <a:ext cx="1997129" cy="646331"/>
              </a:xfrm>
              <a:prstGeom prst="rect">
                <a:avLst/>
              </a:prstGeom>
              <a:blipFill>
                <a:blip r:embed="rId5"/>
                <a:stretch>
                  <a:fillRect l="-2752" t="-4717" b="-141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66AFCD-EC6B-44BA-92EC-48D4B8472487}"/>
                  </a:ext>
                </a:extLst>
              </p:cNvPr>
              <p:cNvSpPr txBox="1"/>
              <p:nvPr/>
            </p:nvSpPr>
            <p:spPr>
              <a:xfrm>
                <a:off x="8785104" y="1809382"/>
                <a:ext cx="30959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Sylinder i uniform strømning (sirkulasjon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og </a:t>
                </a:r>
                <a:r>
                  <a:rPr lang="en-US" dirty="0" err="1"/>
                  <a:t>løft</a:t>
                </a:r>
                <a:r>
                  <a:rPr lang="en-US" dirty="0"/>
                  <a:t>/drag 0)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66AFCD-EC6B-44BA-92EC-48D4B8472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104" y="1809382"/>
                <a:ext cx="3095999" cy="646331"/>
              </a:xfrm>
              <a:prstGeom prst="rect">
                <a:avLst/>
              </a:prstGeom>
              <a:blipFill>
                <a:blip r:embed="rId6"/>
                <a:stretch>
                  <a:fillRect l="-1575" t="-5660" r="-1575" b="-141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4C2C365-C4F9-4E09-8CD8-CB892DCB4AE3}"/>
              </a:ext>
            </a:extLst>
          </p:cNvPr>
          <p:cNvCxnSpPr>
            <a:cxnSpLocks/>
          </p:cNvCxnSpPr>
          <p:nvPr/>
        </p:nvCxnSpPr>
        <p:spPr>
          <a:xfrm>
            <a:off x="8281766" y="3985542"/>
            <a:ext cx="314699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C0D456A-6F31-4882-98D8-3AA702E503A5}"/>
              </a:ext>
            </a:extLst>
          </p:cNvPr>
          <p:cNvCxnSpPr>
            <a:cxnSpLocks/>
          </p:cNvCxnSpPr>
          <p:nvPr/>
        </p:nvCxnSpPr>
        <p:spPr>
          <a:xfrm flipH="1">
            <a:off x="9577766" y="4129542"/>
            <a:ext cx="144000" cy="447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EF883C-547B-4C15-90A1-B53C6A93A6E3}"/>
                  </a:ext>
                </a:extLst>
              </p:cNvPr>
              <p:cNvSpPr/>
              <p:nvPr/>
            </p:nvSpPr>
            <p:spPr>
              <a:xfrm>
                <a:off x="8622894" y="3269381"/>
                <a:ext cx="4697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EF883C-547B-4C15-90A1-B53C6A93A6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2894" y="3269381"/>
                <a:ext cx="46974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CCB62DE-7BFC-4B45-A384-6E83E47DB717}"/>
              </a:ext>
            </a:extLst>
          </p:cNvPr>
          <p:cNvCxnSpPr/>
          <p:nvPr/>
        </p:nvCxnSpPr>
        <p:spPr>
          <a:xfrm flipV="1">
            <a:off x="9001766" y="5137542"/>
            <a:ext cx="0" cy="4320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1FA44D1-F127-4254-B998-957B3CCC0D00}"/>
                  </a:ext>
                </a:extLst>
              </p:cNvPr>
              <p:cNvSpPr/>
              <p:nvPr/>
            </p:nvSpPr>
            <p:spPr>
              <a:xfrm>
                <a:off x="8596465" y="5184488"/>
                <a:ext cx="4700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1FA44D1-F127-4254-B998-957B3CCC0D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6465" y="5184488"/>
                <a:ext cx="47000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9FEB90-D951-4150-B028-0B4482818086}"/>
                  </a:ext>
                </a:extLst>
              </p:cNvPr>
              <p:cNvSpPr txBox="1"/>
              <p:nvPr/>
            </p:nvSpPr>
            <p:spPr>
              <a:xfrm>
                <a:off x="8439115" y="4133615"/>
                <a:ext cx="12788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9FEB90-D951-4150-B028-0B4482818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115" y="4133615"/>
                <a:ext cx="127887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2FA1C2D9-635E-4EDB-B8F3-9A366FDB7EBA}"/>
              </a:ext>
            </a:extLst>
          </p:cNvPr>
          <p:cNvSpPr txBox="1"/>
          <p:nvPr/>
        </p:nvSpPr>
        <p:spPr>
          <a:xfrm>
            <a:off x="1556303" y="6486438"/>
            <a:ext cx="84283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36119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/>
          <a:lstStyle/>
          <a:p>
            <a:r>
              <a:rPr lang="nb-NO" dirty="0"/>
              <a:t>Drag- og løftkoeffisienter for glatte roterende objekter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986" y="1800225"/>
            <a:ext cx="3569827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153" y="1800225"/>
            <a:ext cx="436012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00000" y="1430893"/>
            <a:ext cx="1152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b="1" dirty="0"/>
              <a:t>Sylinder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2000" y="6072064"/>
            <a:ext cx="201600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Overflatens tangential-hastighet delt på </a:t>
            </a:r>
            <a:r>
              <a:rPr lang="nb-NO" sz="1400" dirty="0" err="1"/>
              <a:t>fristrømshastigheten</a:t>
            </a:r>
            <a:endParaRPr lang="en-US" sz="1400" dirty="0"/>
          </a:p>
        </p:txBody>
      </p:sp>
      <p:cxnSp>
        <p:nvCxnSpPr>
          <p:cNvPr id="13" name="Straight Arrow Connector 12"/>
          <p:cNvCxnSpPr>
            <a:stCxn id="11" idx="3"/>
            <a:endCxn id="7" idx="2"/>
          </p:cNvCxnSpPr>
          <p:nvPr/>
        </p:nvCxnSpPr>
        <p:spPr>
          <a:xfrm flipV="1">
            <a:off x="2208000" y="6119813"/>
            <a:ext cx="1055900" cy="321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3"/>
          </p:cNvCxnSpPr>
          <p:nvPr/>
        </p:nvCxnSpPr>
        <p:spPr>
          <a:xfrm flipV="1">
            <a:off x="2208000" y="5877001"/>
            <a:ext cx="6840000" cy="564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E71605D-C47E-4380-9437-9A09FA2534FD}"/>
              </a:ext>
            </a:extLst>
          </p:cNvPr>
          <p:cNvSpPr txBox="1"/>
          <p:nvPr/>
        </p:nvSpPr>
        <p:spPr>
          <a:xfrm>
            <a:off x="9048000" y="1457695"/>
            <a:ext cx="6853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b="1"/>
            </a:lvl1pPr>
          </a:lstStyle>
          <a:p>
            <a:r>
              <a:rPr lang="nb-NO"/>
              <a:t>Kule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40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Drag- og løft: Definisjoner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 err="1"/>
                  <a:t>Dragkraft</a:t>
                </a:r>
                <a:r>
                  <a:rPr lang="nb-NO" dirty="0"/>
                  <a:t> er summen av trykk- og skjærkrefter som virker parallelt med fristrømmen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dirty="0"/>
                  <a:t> (fortegn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parallel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parallel</m:t>
                          </m:r>
                        </m:sub>
                      </m:sSub>
                    </m:oMath>
                  </m:oMathPara>
                </a14:m>
                <a:endParaRPr lang="en-US" b="1" i="1" dirty="0"/>
              </a:p>
              <a:p>
                <a:endParaRPr lang="nb-NO" dirty="0"/>
              </a:p>
              <a:p>
                <a:r>
                  <a:rPr lang="nb-NO" dirty="0"/>
                  <a:t>Løftekraft er summen av trykk- og skjærkrefter som virker normalt på fristrømmen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dirty="0"/>
                  <a:t> (fortegn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normal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normal</m:t>
                          </m:r>
                        </m:sub>
                      </m:sSub>
                    </m:oMath>
                  </m:oMathPara>
                </a14:m>
                <a:endParaRPr lang="en-US" b="1" i="1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781000"/>
            <a:ext cx="5111750" cy="346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8440" y="5732981"/>
                <a:ext cx="18000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𝑑𝐴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0" y="5732981"/>
                <a:ext cx="1800000" cy="6587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484571" y="5732981"/>
                <a:ext cx="18000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𝐭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𝑑𝐴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4571" y="5732981"/>
                <a:ext cx="1800000" cy="6587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7" b="24671"/>
          <a:stretch/>
        </p:blipFill>
        <p:spPr bwMode="auto">
          <a:xfrm>
            <a:off x="6963888" y="384485"/>
            <a:ext cx="2705019" cy="185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8544000" y="3038095"/>
            <a:ext cx="467875" cy="211890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544000" y="5157000"/>
            <a:ext cx="50400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8544000" y="2996999"/>
            <a:ext cx="3590" cy="216000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9165764" y="5193000"/>
            <a:ext cx="828125" cy="108000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9165764" y="5193000"/>
            <a:ext cx="828125" cy="0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181190" y="5193000"/>
            <a:ext cx="2139" cy="180000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926980" y="3027394"/>
                <a:ext cx="477567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6980" y="3027394"/>
                <a:ext cx="477567" cy="390748"/>
              </a:xfrm>
              <a:prstGeom prst="rect">
                <a:avLst/>
              </a:prstGeom>
              <a:blipFill>
                <a:blip r:embed="rId7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96" name="Rectangle 4095"/>
              <p:cNvSpPr/>
              <p:nvPr/>
            </p:nvSpPr>
            <p:spPr>
              <a:xfrm>
                <a:off x="7855260" y="5037359"/>
                <a:ext cx="1140825" cy="3940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parallel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6" name="Rectangle 40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5260" y="5037359"/>
                <a:ext cx="1140825" cy="394019"/>
              </a:xfrm>
              <a:prstGeom prst="rect">
                <a:avLst/>
              </a:prstGeom>
              <a:blipFill>
                <a:blip r:embed="rId8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97" name="Rectangle 4096"/>
              <p:cNvSpPr/>
              <p:nvPr/>
            </p:nvSpPr>
            <p:spPr>
              <a:xfrm>
                <a:off x="7438441" y="3553664"/>
                <a:ext cx="1105559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normal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7" name="Rectangle 40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8441" y="3553664"/>
                <a:ext cx="1105559" cy="390748"/>
              </a:xfrm>
              <a:prstGeom prst="rect">
                <a:avLst/>
              </a:prstGeom>
              <a:blipFill>
                <a:blip r:embed="rId9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4098"/>
              <p:cNvSpPr/>
              <p:nvPr/>
            </p:nvSpPr>
            <p:spPr>
              <a:xfrm>
                <a:off x="8926980" y="5357152"/>
                <a:ext cx="1082924" cy="381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normal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9" name="Rectangle 40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6980" y="5357152"/>
                <a:ext cx="1082924" cy="3815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Rectangle 4099"/>
              <p:cNvSpPr/>
              <p:nvPr/>
            </p:nvSpPr>
            <p:spPr>
              <a:xfrm>
                <a:off x="9089019" y="4827333"/>
                <a:ext cx="1118191" cy="3940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parallel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00" name="Rectangle 409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9019" y="4827333"/>
                <a:ext cx="1118191" cy="394019"/>
              </a:xfrm>
              <a:prstGeom prst="rect">
                <a:avLst/>
              </a:prstGeom>
              <a:blipFill>
                <a:blip r:embed="rId11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Rectangle 4100"/>
              <p:cNvSpPr/>
              <p:nvPr/>
            </p:nvSpPr>
            <p:spPr>
              <a:xfrm>
                <a:off x="9840338" y="5208486"/>
                <a:ext cx="4549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01" name="Rectangle 4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338" y="5208486"/>
                <a:ext cx="45493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03" name="Straight Arrow Connector 4102"/>
          <p:cNvCxnSpPr/>
          <p:nvPr/>
        </p:nvCxnSpPr>
        <p:spPr>
          <a:xfrm>
            <a:off x="5562501" y="5161344"/>
            <a:ext cx="8762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5737240" y="4787668"/>
                <a:ext cx="4697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240" y="4787668"/>
                <a:ext cx="469744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4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 (fra sist): Beregning i praksis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Som regel vanskelig å beregne trykkfordelingen og skjærspennings-fordelingen over et objekt</a:t>
                </a:r>
              </a:p>
              <a:p>
                <a:r>
                  <a:rPr lang="nb-NO" sz="2000" dirty="0" err="1"/>
                  <a:t>Dragkraft</a:t>
                </a:r>
                <a:r>
                  <a:rPr lang="nb-NO" sz="2000" dirty="0"/>
                  <a:t> beregnes i stedet som</a:t>
                </a: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</m:e>
                    </m:d>
                  </m:oMath>
                </a14:m>
                <a:r>
                  <a:rPr lang="nb-NO" sz="2000" dirty="0"/>
                  <a:t> - </a:t>
                </a:r>
                <a:r>
                  <a:rPr lang="nb-NO" sz="2000" dirty="0" err="1"/>
                  <a:t>dragkoeffisient</a:t>
                </a:r>
                <a:r>
                  <a:rPr lang="nb-NO" sz="2000" dirty="0"/>
                  <a:t> (</a:t>
                </a:r>
                <a:r>
                  <a:rPr lang="nb-NO" sz="2000" dirty="0" err="1"/>
                  <a:t>dim.løs</a:t>
                </a:r>
                <a:r>
                  <a:rPr lang="nb-NO" sz="2000" dirty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sz="2000" dirty="0"/>
                  <a:t> - et referanseareal, kan variere med type objekt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2000" dirty="0"/>
                  <a:t> - </a:t>
                </a:r>
                <a:r>
                  <a:rPr lang="nb-NO" sz="2000" dirty="0" err="1"/>
                  <a:t>fristrømshastigheten</a:t>
                </a:r>
                <a:endParaRPr lang="nb-NO" sz="2000" dirty="0"/>
              </a:p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sz="2000" dirty="0"/>
                  <a:t> – tettheten til fluidet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861" t="-1269" b="-146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450" y="3828408"/>
            <a:ext cx="3383750" cy="229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7" b="24671"/>
          <a:stretch/>
        </p:blipFill>
        <p:spPr bwMode="auto">
          <a:xfrm>
            <a:off x="9249632" y="1458331"/>
            <a:ext cx="2375088" cy="163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8304C4-1A84-4373-89F5-9D39BC6EFA00}"/>
              </a:ext>
            </a:extLst>
          </p:cNvPr>
          <p:cNvSpPr txBox="1"/>
          <p:nvPr/>
        </p:nvSpPr>
        <p:spPr>
          <a:xfrm>
            <a:off x="5820261" y="2277000"/>
            <a:ext cx="269386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Formelen kan begrunnes med dimensjonsanalyse (kommer)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DB9D4-CA67-404F-8D79-ECA8F12422F9}"/>
              </a:ext>
            </a:extLst>
          </p:cNvPr>
          <p:cNvSpPr txBox="1"/>
          <p:nvPr/>
        </p:nvSpPr>
        <p:spPr>
          <a:xfrm>
            <a:off x="5848700" y="3305876"/>
            <a:ext cx="269386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Funksjon av objektets form og Reynoldstallet til strømningen + ruhet i varierende grad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2A42B6-98AA-4EB7-9022-18358B611946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4318348" y="2538610"/>
            <a:ext cx="1501913" cy="1149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9DE24D-E74A-4D50-854B-B351C5FF0F04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499766" y="3675208"/>
            <a:ext cx="1348934" cy="690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CD29222-D79E-428E-B615-F668B7FDD1E6}"/>
              </a:ext>
            </a:extLst>
          </p:cNvPr>
          <p:cNvSpPr txBox="1"/>
          <p:nvPr/>
        </p:nvSpPr>
        <p:spPr>
          <a:xfrm>
            <a:off x="5649634" y="5476556"/>
            <a:ext cx="292480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Hovedregel: Arealet av objektets projeksjon inn på et plan som er normalt på </a:t>
            </a:r>
            <a:r>
              <a:rPr lang="nb-NO" sz="1400" dirty="0" err="1"/>
              <a:t>fristrømshastigheten</a:t>
            </a:r>
            <a:endParaRPr lang="nb-NO" sz="1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19B6294-2AF4-4530-AB13-E5BDDF4CAACE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038438" y="5345638"/>
            <a:ext cx="1611196" cy="500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09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Løft: Beregning i praksis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Som regel vanskelig å beregne trykkfordelingen og skjærspennings-fordelingen over et objekt</a:t>
                </a:r>
              </a:p>
              <a:p>
                <a:r>
                  <a:rPr lang="nb-NO" sz="2000" dirty="0"/>
                  <a:t>Løftekraftkraft beregnes i stedet som</a:t>
                </a: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</m:e>
                    </m:d>
                  </m:oMath>
                </a14:m>
                <a:r>
                  <a:rPr lang="nb-NO" sz="2000" dirty="0"/>
                  <a:t> - løftekoeffisient (</a:t>
                </a:r>
                <a:r>
                  <a:rPr lang="nb-NO" sz="2000" dirty="0" err="1"/>
                  <a:t>dim.løs</a:t>
                </a:r>
                <a:r>
                  <a:rPr lang="nb-NO" sz="2000" dirty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sz="2000" dirty="0"/>
                  <a:t> - et referanseareal, kan variere med type objekt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2000" dirty="0"/>
                  <a:t> - </a:t>
                </a:r>
                <a:r>
                  <a:rPr lang="nb-NO" sz="2000" dirty="0" err="1"/>
                  <a:t>fristrømshastigheten</a:t>
                </a:r>
                <a:endParaRPr lang="nb-NO" sz="2000" dirty="0"/>
              </a:p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sz="2000" dirty="0"/>
                  <a:t> – tettheten til fluidet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723" t="-1173" b="-146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450" y="3828408"/>
            <a:ext cx="3383750" cy="229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7" b="24671"/>
          <a:stretch/>
        </p:blipFill>
        <p:spPr bwMode="auto">
          <a:xfrm>
            <a:off x="9249632" y="1458331"/>
            <a:ext cx="2375088" cy="163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8304C4-1A84-4373-89F5-9D39BC6EFA00}"/>
              </a:ext>
            </a:extLst>
          </p:cNvPr>
          <p:cNvSpPr txBox="1"/>
          <p:nvPr/>
        </p:nvSpPr>
        <p:spPr>
          <a:xfrm>
            <a:off x="5820261" y="2277000"/>
            <a:ext cx="269386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Formelen kan begrunnes med dimensjonsanalyse (kommer)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DB9D4-CA67-404F-8D79-ECA8F12422F9}"/>
              </a:ext>
            </a:extLst>
          </p:cNvPr>
          <p:cNvSpPr txBox="1"/>
          <p:nvPr/>
        </p:nvSpPr>
        <p:spPr>
          <a:xfrm>
            <a:off x="5848700" y="3305876"/>
            <a:ext cx="269386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Funksjon av objektets form og Reynoldstallet til strømningen + ruhet i varierende grad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2A42B6-98AA-4EB7-9022-18358B611946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4318348" y="2538610"/>
            <a:ext cx="1501913" cy="1149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9DE24D-E74A-4D50-854B-B351C5FF0F04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499766" y="3675208"/>
            <a:ext cx="1348934" cy="690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CD29222-D79E-428E-B615-F668B7FDD1E6}"/>
              </a:ext>
            </a:extLst>
          </p:cNvPr>
          <p:cNvSpPr txBox="1"/>
          <p:nvPr/>
        </p:nvSpPr>
        <p:spPr>
          <a:xfrm>
            <a:off x="5649634" y="5476556"/>
            <a:ext cx="292480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Hovedregel: Arealet av objektets projeksjon inn på et plan som er normalt på </a:t>
            </a:r>
            <a:r>
              <a:rPr lang="nb-NO" sz="1400" dirty="0" err="1"/>
              <a:t>fristrømshastigheten</a:t>
            </a:r>
            <a:endParaRPr lang="nb-NO" sz="1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19B6294-2AF4-4530-AB13-E5BDDF4CAACE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038438" y="5345638"/>
            <a:ext cx="1611196" cy="500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33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Løft: Beregning i praksis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Som regel vanskelig å beregne trykkfordelingen og skjærspennings-fordelingen over et objekt</a:t>
                </a:r>
              </a:p>
              <a:p>
                <a:r>
                  <a:rPr lang="nb-NO" sz="2000" dirty="0"/>
                  <a:t>Løftekraftkraft beregnes i stedet som</a:t>
                </a: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</m:e>
                    </m:d>
                  </m:oMath>
                </a14:m>
                <a:r>
                  <a:rPr lang="nb-NO" sz="2000" dirty="0"/>
                  <a:t> - løftekoeffisient (</a:t>
                </a:r>
                <a:r>
                  <a:rPr lang="nb-NO" sz="2000" dirty="0" err="1"/>
                  <a:t>dim.løs</a:t>
                </a:r>
                <a:r>
                  <a:rPr lang="nb-NO" sz="2000" dirty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sz="2000" dirty="0"/>
                  <a:t> - et referanseareal, kan variere med type objekt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2000" dirty="0"/>
                  <a:t> - </a:t>
                </a:r>
                <a:r>
                  <a:rPr lang="nb-NO" sz="2000" dirty="0" err="1"/>
                  <a:t>fristrømshastigheten</a:t>
                </a:r>
                <a:endParaRPr lang="nb-NO" sz="2000" dirty="0"/>
              </a:p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sz="2000" dirty="0"/>
                  <a:t> – tettheten til fluidet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723" t="-1173" b="-146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450" y="3828408"/>
            <a:ext cx="3383750" cy="229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7" b="24671"/>
          <a:stretch/>
        </p:blipFill>
        <p:spPr bwMode="auto">
          <a:xfrm>
            <a:off x="9249632" y="1458331"/>
            <a:ext cx="2375088" cy="163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8304C4-1A84-4373-89F5-9D39BC6EFA00}"/>
              </a:ext>
            </a:extLst>
          </p:cNvPr>
          <p:cNvSpPr txBox="1"/>
          <p:nvPr/>
        </p:nvSpPr>
        <p:spPr>
          <a:xfrm>
            <a:off x="5820261" y="2277000"/>
            <a:ext cx="269386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Formelen kan begrunnes med dimensjonsanalyse (kommer)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DB9D4-CA67-404F-8D79-ECA8F12422F9}"/>
              </a:ext>
            </a:extLst>
          </p:cNvPr>
          <p:cNvSpPr txBox="1"/>
          <p:nvPr/>
        </p:nvSpPr>
        <p:spPr>
          <a:xfrm>
            <a:off x="5848700" y="3305876"/>
            <a:ext cx="269386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Funksjon av objektets form og Reynoldstallet til strømningen + ruhet i varierende grad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2A42B6-98AA-4EB7-9022-18358B611946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4318348" y="2538610"/>
            <a:ext cx="1501913" cy="1149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9DE24D-E74A-4D50-854B-B351C5FF0F04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499766" y="3675208"/>
            <a:ext cx="1348934" cy="690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CD29222-D79E-428E-B615-F668B7FDD1E6}"/>
              </a:ext>
            </a:extLst>
          </p:cNvPr>
          <p:cNvSpPr txBox="1"/>
          <p:nvPr/>
        </p:nvSpPr>
        <p:spPr>
          <a:xfrm>
            <a:off x="5649634" y="5476556"/>
            <a:ext cx="2924804" cy="738664"/>
          </a:xfrm>
          <a:prstGeom prst="rect">
            <a:avLst/>
          </a:prstGeom>
          <a:noFill/>
          <a:ln w="28575">
            <a:solidFill>
              <a:srgbClr val="009D7F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Hovedregel: Arealet av objektets projeksjon inn på et plan som er normalt på </a:t>
            </a:r>
            <a:r>
              <a:rPr lang="nb-NO" sz="1400" dirty="0" err="1"/>
              <a:t>fristrømshastigheten</a:t>
            </a:r>
            <a:endParaRPr lang="nb-NO" sz="1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19B6294-2AF4-4530-AB13-E5BDDF4CAACE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038438" y="5345638"/>
            <a:ext cx="1611196" cy="500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56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Løft: Beregning i praksis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Som regel vanskelig å beregne trykkfordelingen og skjærspennings-fordelingen over et objekt</a:t>
                </a:r>
              </a:p>
              <a:p>
                <a:r>
                  <a:rPr lang="nb-NO" sz="2000" dirty="0"/>
                  <a:t>Løftekraftkraft beregnes i stedet som</a:t>
                </a: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</m:e>
                    </m:d>
                  </m:oMath>
                </a14:m>
                <a:r>
                  <a:rPr lang="nb-NO" sz="2000" dirty="0"/>
                  <a:t> - løftekoeffisient (</a:t>
                </a:r>
                <a:r>
                  <a:rPr lang="nb-NO" sz="2000" dirty="0" err="1"/>
                  <a:t>dim.løs</a:t>
                </a:r>
                <a:r>
                  <a:rPr lang="nb-NO" sz="2000" dirty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sz="2000" dirty="0"/>
                  <a:t> - et referanseareal, kan variere med type objekt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2000" dirty="0"/>
                  <a:t> - </a:t>
                </a:r>
                <a:r>
                  <a:rPr lang="nb-NO" sz="2000" dirty="0" err="1"/>
                  <a:t>fristrømshastigheten</a:t>
                </a:r>
                <a:endParaRPr lang="nb-NO" sz="2000" dirty="0"/>
              </a:p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sz="2000" dirty="0"/>
                  <a:t> – tettheten til fluidet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723" t="-1173" b="-146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450" y="3828408"/>
            <a:ext cx="3383750" cy="229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7" b="24671"/>
          <a:stretch/>
        </p:blipFill>
        <p:spPr bwMode="auto">
          <a:xfrm>
            <a:off x="9249632" y="1458331"/>
            <a:ext cx="2375088" cy="163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8304C4-1A84-4373-89F5-9D39BC6EFA00}"/>
              </a:ext>
            </a:extLst>
          </p:cNvPr>
          <p:cNvSpPr txBox="1"/>
          <p:nvPr/>
        </p:nvSpPr>
        <p:spPr>
          <a:xfrm>
            <a:off x="5820261" y="2277000"/>
            <a:ext cx="269386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Formelen kan begrunnes med dimensjonsanalyse (kommer)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DB9D4-CA67-404F-8D79-ECA8F12422F9}"/>
              </a:ext>
            </a:extLst>
          </p:cNvPr>
          <p:cNvSpPr txBox="1"/>
          <p:nvPr/>
        </p:nvSpPr>
        <p:spPr>
          <a:xfrm>
            <a:off x="5848700" y="3305876"/>
            <a:ext cx="269386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Funksjon av objektets form og Reynoldstallet til strømningen + ruhet i varierende grad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2A42B6-98AA-4EB7-9022-18358B611946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4318348" y="2538610"/>
            <a:ext cx="1501913" cy="1149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9DE24D-E74A-4D50-854B-B351C5FF0F04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499766" y="3675208"/>
            <a:ext cx="1348934" cy="690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CD29222-D79E-428E-B615-F668B7FDD1E6}"/>
              </a:ext>
            </a:extLst>
          </p:cNvPr>
          <p:cNvSpPr txBox="1"/>
          <p:nvPr/>
        </p:nvSpPr>
        <p:spPr>
          <a:xfrm>
            <a:off x="5649634" y="5476556"/>
            <a:ext cx="2924804" cy="738664"/>
          </a:xfrm>
          <a:prstGeom prst="rect">
            <a:avLst/>
          </a:prstGeom>
          <a:noFill/>
          <a:ln w="28575">
            <a:solidFill>
              <a:srgbClr val="009D7F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Hovedregel: Arealet av objektets projeksjon inn på et plan som er normalt på </a:t>
            </a:r>
            <a:r>
              <a:rPr lang="nb-NO" sz="1400" dirty="0" err="1"/>
              <a:t>fristrømshastigheten</a:t>
            </a:r>
            <a:endParaRPr lang="nb-NO" sz="1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19B6294-2AF4-4530-AB13-E5BDDF4CAACE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038438" y="5345638"/>
            <a:ext cx="1611196" cy="500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296DB7D-3663-504C-BCB5-91E8DDDA52E3}"/>
              </a:ext>
            </a:extLst>
          </p:cNvPr>
          <p:cNvSpPr txBox="1"/>
          <p:nvPr/>
        </p:nvSpPr>
        <p:spPr>
          <a:xfrm>
            <a:off x="4038438" y="6453000"/>
            <a:ext cx="597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Hva er </a:t>
            </a:r>
            <a:r>
              <a:rPr lang="nb-NO" dirty="0" err="1"/>
              <a:t>A</a:t>
            </a:r>
            <a:r>
              <a:rPr lang="nb-NO" baseline="-25000" dirty="0" err="1"/>
              <a:t>ref</a:t>
            </a:r>
            <a:r>
              <a:rPr lang="nb-NO" baseline="-25000" dirty="0"/>
              <a:t> </a:t>
            </a:r>
            <a:r>
              <a:rPr lang="nb-NO" dirty="0"/>
              <a:t>for et </a:t>
            </a:r>
            <a:r>
              <a:rPr lang="nb-NO" dirty="0" err="1"/>
              <a:t>riskorn</a:t>
            </a:r>
            <a:r>
              <a:rPr lang="nb-NO" dirty="0"/>
              <a:t> som faller i vann? For en M&amp;M? 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379016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Løftkoeffisient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På samme måte som for drag, bruker vi en løftkoeffisient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for å beregne løft i mange praktiske problemer: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Arealet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dirty="0"/>
                  <a:t> varierer:</a:t>
                </a:r>
              </a:p>
              <a:p>
                <a:pPr lvl="1"/>
                <a:r>
                  <a:rPr lang="nb-NO" dirty="0"/>
                  <a:t>For roterende sylinder/kule: Projisert areal på et plan normalt på fartsretningen</a:t>
                </a:r>
              </a:p>
              <a:p>
                <a:pPr lvl="1"/>
                <a:r>
                  <a:rPr lang="nb-NO" dirty="0"/>
                  <a:t>For vinger: «Planform area» - arealet målt i planet til korden som vist til høyre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172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1197000"/>
            <a:ext cx="3786068" cy="2888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50093A-C45E-459B-AC99-50EDCCA44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4725000"/>
            <a:ext cx="5111750" cy="1568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84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11.6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Ping-pong-ball med toppskru</a:t>
                </a:r>
              </a:p>
              <a:p>
                <a:r>
                  <a:rPr lang="nb-NO" dirty="0"/>
                  <a:t>Hastigheter som vist</a:t>
                </a:r>
              </a:p>
              <a:p>
                <a:r>
                  <a:rPr lang="nb-NO" dirty="0"/>
                  <a:t>Diameter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=3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Tetthet til luft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=1.2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nb-NO" dirty="0"/>
              </a:p>
              <a:p>
                <a:r>
                  <a:rPr lang="nb-NO" dirty="0"/>
                  <a:t>Hva blir drag og løftekraften? </a:t>
                </a:r>
              </a:p>
              <a:p>
                <a:r>
                  <a:rPr lang="nb-NO" dirty="0"/>
                  <a:t>Retningen til løftekraften, opp eller ned?</a:t>
                </a:r>
              </a:p>
              <a:p>
                <a:r>
                  <a:rPr lang="nb-NO" b="1" dirty="0"/>
                  <a:t>Først: Hva er C</a:t>
                </a:r>
                <a:r>
                  <a:rPr lang="nb-NO" b="1" baseline="-25000" dirty="0"/>
                  <a:t>L</a:t>
                </a:r>
                <a:r>
                  <a:rPr lang="nb-NO" b="1" dirty="0"/>
                  <a:t> og C</a:t>
                </a:r>
                <a:r>
                  <a:rPr lang="nb-NO" b="1" baseline="-25000" dirty="0"/>
                  <a:t>D</a:t>
                </a:r>
                <a:r>
                  <a:rPr lang="nb-NO" b="1" dirty="0"/>
                  <a:t>?</a:t>
                </a:r>
                <a:endParaRPr lang="en-US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23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000" y="4559424"/>
            <a:ext cx="3048000" cy="156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94CC855-07CF-4642-B225-079DA6833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945000"/>
            <a:ext cx="3367273" cy="333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87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11.6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Hva blir drag og løftekraften? </a:t>
                </a:r>
              </a:p>
              <a:p>
                <a:r>
                  <a:rPr lang="nb-NO" dirty="0"/>
                  <a:t>Retningen til løftekraften?</a:t>
                </a:r>
              </a:p>
              <a:p>
                <a:endParaRPr lang="nb-NO" dirty="0"/>
              </a:p>
              <a:p>
                <a:r>
                  <a:rPr lang="nb-NO" dirty="0"/>
                  <a:t>Fra figuren for ballen: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=10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=628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rad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Vi beregner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0.0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⋅628 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=0.942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Fra figur: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=0.64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=0.26</m:t>
                    </m:r>
                  </m:oMath>
                </a14:m>
                <a:r>
                  <a:rPr lang="nb-NO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04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E90EC3E-F3A3-4D96-924E-C24F5BD06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213" y="1380565"/>
            <a:ext cx="3048000" cy="156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64CEE34-C883-4504-B9EB-C4D8A60BF6BA}"/>
                  </a:ext>
                </a:extLst>
              </p:cNvPr>
              <p:cNvSpPr/>
              <p:nvPr/>
            </p:nvSpPr>
            <p:spPr>
              <a:xfrm>
                <a:off x="8184000" y="516451"/>
                <a:ext cx="172944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64CEE34-C883-4504-B9EB-C4D8A60BF6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000" y="516451"/>
                <a:ext cx="1729448" cy="646331"/>
              </a:xfrm>
              <a:prstGeom prst="rect">
                <a:avLst/>
              </a:prstGeom>
              <a:blipFill>
                <a:blip r:embed="rId4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75A50A3-3FBA-4BB1-96EB-CFA07B8033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087" y="3160851"/>
            <a:ext cx="3367273" cy="333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25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11.6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Ping-pong-ball med toppskru</a:t>
                </a:r>
              </a:p>
              <a:p>
                <a:r>
                  <a:rPr lang="nb-NO" dirty="0"/>
                  <a:t>Hastigheter som vist</a:t>
                </a:r>
              </a:p>
              <a:p>
                <a:r>
                  <a:rPr lang="nb-NO" dirty="0"/>
                  <a:t>Diameter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=3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Tetthet til luft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=1.2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nb-NO" dirty="0"/>
              </a:p>
              <a:p>
                <a:r>
                  <a:rPr lang="nb-NO" b="1" dirty="0"/>
                  <a:t>Hva blir drag og løftekraften? </a:t>
                </a:r>
              </a:p>
              <a:p>
                <a:r>
                  <a:rPr lang="nb-NO" dirty="0"/>
                  <a:t>Retningen til løftekraften, opp eller ned?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000" y="4559424"/>
            <a:ext cx="3048000" cy="156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94CC855-07CF-4642-B225-079DA6833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945000"/>
            <a:ext cx="3367273" cy="333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93E9E0-4797-9E4B-B971-0EC003C0A513}"/>
                  </a:ext>
                </a:extLst>
              </p:cNvPr>
              <p:cNvSpPr txBox="1"/>
              <p:nvPr/>
            </p:nvSpPr>
            <p:spPr>
              <a:xfrm>
                <a:off x="984000" y="6120000"/>
                <a:ext cx="2954270" cy="528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93E9E0-4797-9E4B-B971-0EC003C0A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6120000"/>
                <a:ext cx="2954270" cy="528991"/>
              </a:xfrm>
              <a:prstGeom prst="rect">
                <a:avLst/>
              </a:prstGeom>
              <a:blipFill>
                <a:blip r:embed="rId5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219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11.6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Hva blir drag og løftekraften? </a:t>
                </a:r>
              </a:p>
              <a:p>
                <a:r>
                  <a:rPr lang="nb-NO" dirty="0"/>
                  <a:t>Retningen til løftekraften?</a:t>
                </a:r>
              </a:p>
              <a:p>
                <a:endParaRPr lang="nb-NO" dirty="0"/>
              </a:p>
              <a:p>
                <a:r>
                  <a:rPr lang="nb-NO" dirty="0"/>
                  <a:t>Fra figur: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=0.64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=0.26</m:t>
                    </m:r>
                  </m:oMath>
                </a14:m>
                <a:r>
                  <a:rPr lang="nb-NO" dirty="0"/>
                  <a:t>.</a:t>
                </a:r>
              </a:p>
              <a:p>
                <a:r>
                  <a:rPr lang="nb-NO" dirty="0"/>
                  <a:t>Dragkraft: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0.64⋅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0.03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1.2⋅10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=27.1 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mN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Løftekraft: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=11.0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mN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76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E90EC3E-F3A3-4D96-924E-C24F5BD06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213" y="1380565"/>
            <a:ext cx="3048000" cy="156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64CEE34-C883-4504-B9EB-C4D8A60BF6BA}"/>
                  </a:ext>
                </a:extLst>
              </p:cNvPr>
              <p:cNvSpPr/>
              <p:nvPr/>
            </p:nvSpPr>
            <p:spPr>
              <a:xfrm>
                <a:off x="8184000" y="516451"/>
                <a:ext cx="172944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64CEE34-C883-4504-B9EB-C4D8A60BF6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000" y="516451"/>
                <a:ext cx="1729448" cy="646331"/>
              </a:xfrm>
              <a:prstGeom prst="rect">
                <a:avLst/>
              </a:prstGeom>
              <a:blipFill>
                <a:blip r:embed="rId4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75A50A3-3FBA-4BB1-96EB-CFA07B8033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087" y="3160851"/>
            <a:ext cx="3367273" cy="333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0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11.6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drag og løftekraften? </a:t>
                </a:r>
              </a:p>
              <a:p>
                <a:r>
                  <a:rPr lang="nb-NO" dirty="0">
                    <a:solidFill>
                      <a:srgbClr val="FF0000"/>
                    </a:solidFill>
                  </a:rPr>
                  <a:t>Retningen til løftekraften?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=27.1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mN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=11.0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mN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Hastigheten øker under og synker over ballen</a:t>
                </a:r>
              </a:p>
              <a:p>
                <a:r>
                  <a:rPr lang="nb-NO" dirty="0"/>
                  <a:t>Tenk Bernoulli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𝑝</m:t>
                      </m:r>
                      <m:r>
                        <a:rPr lang="nb-NO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𝜌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𝑉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konst</m:t>
                      </m:r>
                      <m:r>
                        <a:rPr lang="nb-NO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.</m:t>
                      </m:r>
                    </m:oMath>
                  </m:oMathPara>
                </a14:m>
                <a:endParaRPr lang="nb-NO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2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E90EC3E-F3A3-4D96-924E-C24F5BD06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235" y="1603515"/>
            <a:ext cx="3048000" cy="156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64CEE34-C883-4504-B9EB-C4D8A60BF6BA}"/>
                  </a:ext>
                </a:extLst>
              </p:cNvPr>
              <p:cNvSpPr/>
              <p:nvPr/>
            </p:nvSpPr>
            <p:spPr>
              <a:xfrm>
                <a:off x="7416787" y="114466"/>
                <a:ext cx="172944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64CEE34-C883-4504-B9EB-C4D8A60BF6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787" y="114466"/>
                <a:ext cx="1729448" cy="646331"/>
              </a:xfrm>
              <a:prstGeom prst="rect">
                <a:avLst/>
              </a:prstGeom>
              <a:blipFill>
                <a:blip r:embed="rId4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9E21A02-53F7-4BB8-B302-2B15FC66B458}"/>
              </a:ext>
            </a:extLst>
          </p:cNvPr>
          <p:cNvCxnSpPr/>
          <p:nvPr/>
        </p:nvCxnSpPr>
        <p:spPr>
          <a:xfrm flipH="1">
            <a:off x="9423022" y="2383803"/>
            <a:ext cx="1128000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4D9F00-572F-4932-810C-28503AB34D12}"/>
              </a:ext>
            </a:extLst>
          </p:cNvPr>
          <p:cNvCxnSpPr>
            <a:cxnSpLocks/>
          </p:cNvCxnSpPr>
          <p:nvPr/>
        </p:nvCxnSpPr>
        <p:spPr>
          <a:xfrm flipH="1">
            <a:off x="7503022" y="3291950"/>
            <a:ext cx="1632000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7F3CF56-3033-4EBB-A54E-8EC79655F69B}"/>
              </a:ext>
            </a:extLst>
          </p:cNvPr>
          <p:cNvCxnSpPr>
            <a:cxnSpLocks/>
          </p:cNvCxnSpPr>
          <p:nvPr/>
        </p:nvCxnSpPr>
        <p:spPr>
          <a:xfrm flipH="1">
            <a:off x="8057166" y="1447803"/>
            <a:ext cx="552000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D4B2F77-A6B4-4F5B-8064-3E7BC96BB666}"/>
                  </a:ext>
                </a:extLst>
              </p:cNvPr>
              <p:cNvSpPr/>
              <p:nvPr/>
            </p:nvSpPr>
            <p:spPr>
              <a:xfrm>
                <a:off x="9899816" y="2404615"/>
                <a:ext cx="7973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D4B2F77-A6B4-4F5B-8064-3E7BC96BB6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816" y="2404615"/>
                <a:ext cx="797398" cy="369332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9524FD1-1FF8-43F1-A575-BE2458621B62}"/>
                  </a:ext>
                </a:extLst>
              </p:cNvPr>
              <p:cNvSpPr/>
              <p:nvPr/>
            </p:nvSpPr>
            <p:spPr>
              <a:xfrm>
                <a:off x="7491782" y="3348294"/>
                <a:ext cx="16827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9524FD1-1FF8-43F1-A575-BE2458621B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782" y="3348294"/>
                <a:ext cx="1682768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17A2B76-E230-4AF8-A49B-6F7031E04D20}"/>
                  </a:ext>
                </a:extLst>
              </p:cNvPr>
              <p:cNvSpPr/>
              <p:nvPr/>
            </p:nvSpPr>
            <p:spPr>
              <a:xfrm>
                <a:off x="7433224" y="909781"/>
                <a:ext cx="16827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17A2B76-E230-4AF8-A49B-6F7031E04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3224" y="909781"/>
                <a:ext cx="1682768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08303E6-4C41-406A-BBF2-1163ABA961F8}"/>
              </a:ext>
            </a:extLst>
          </p:cNvPr>
          <p:cNvCxnSpPr>
            <a:cxnSpLocks/>
          </p:cNvCxnSpPr>
          <p:nvPr/>
        </p:nvCxnSpPr>
        <p:spPr>
          <a:xfrm>
            <a:off x="6974235" y="1902303"/>
            <a:ext cx="0" cy="963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C3366FF-405F-4069-80F1-55BDD9D0AC0E}"/>
                  </a:ext>
                </a:extLst>
              </p:cNvPr>
              <p:cNvSpPr/>
              <p:nvPr/>
            </p:nvSpPr>
            <p:spPr>
              <a:xfrm>
                <a:off x="6473930" y="2167803"/>
                <a:ext cx="4700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C3366FF-405F-4069-80F1-55BDD9D0AC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3930" y="2167803"/>
                <a:ext cx="470000" cy="369332"/>
              </a:xfrm>
              <a:prstGeom prst="rect">
                <a:avLst/>
              </a:prstGeom>
              <a:blipFill>
                <a:blip r:embed="rId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579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forklare løft på en vinge – vanlig forklaring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1800" dirty="0"/>
                  <a:t>Luft strømmer raskere over en vinge enn under </a:t>
                </a:r>
                <a:r>
                  <a:rPr lang="nb-NO" sz="1800" dirty="0">
                    <a:sym typeface="Wingdings" panose="05000000000000000000" pitchFamily="2" charset="2"/>
                  </a:rPr>
                  <a:t> Bernoullis likning gir lavere trykk over vingen enn under, som resulterer i en netto løftekraft</a:t>
                </a:r>
              </a:p>
              <a:p>
                <a:endParaRPr lang="nb-NO" sz="1800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𝑝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𝜌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𝑉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konst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.</m:t>
                      </m:r>
                    </m:oMath>
                  </m:oMathPara>
                </a14:m>
                <a:endParaRPr lang="nb-NO" sz="1800" dirty="0">
                  <a:sym typeface="Wingdings" panose="05000000000000000000" pitchFamily="2" charset="2"/>
                </a:endParaRPr>
              </a:p>
              <a:p>
                <a:r>
                  <a:rPr lang="nb-NO" sz="1800" dirty="0">
                    <a:sym typeface="Wingdings" panose="05000000000000000000" pitchFamily="2" charset="2"/>
                  </a:rPr>
                  <a:t>Prinsipielt riktig!</a:t>
                </a:r>
              </a:p>
              <a:p>
                <a:pPr lvl="1"/>
                <a:r>
                  <a:rPr lang="nb-NO" sz="1800" dirty="0">
                    <a:sym typeface="Wingdings" panose="05000000000000000000" pitchFamily="2" charset="2"/>
                  </a:rPr>
                  <a:t>Veggfriksjon gir lite bidrag til løft</a:t>
                </a:r>
              </a:p>
              <a:p>
                <a:pPr lvl="1"/>
                <a:r>
                  <a:rPr lang="nb-NO" sz="1800" dirty="0">
                    <a:sym typeface="Wingdings" panose="05000000000000000000" pitchFamily="2" charset="2"/>
                  </a:rPr>
                  <a:t>Trykkfordelingen kan beregnes fra ideell friksjonsfri strømning og Bernoullis gjelder</a:t>
                </a:r>
              </a:p>
              <a:p>
                <a:r>
                  <a:rPr lang="nb-NO" sz="1800" dirty="0">
                    <a:sym typeface="Wingdings" panose="05000000000000000000" pitchFamily="2" charset="2"/>
                  </a:rPr>
                  <a:t>Men hvorfor strømmer luften raskere over vingen?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503" t="-705" r="-1788" b="-107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https://upload.wikimedia.org/wikipedia/commons/9/99/Karman_trefftz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00" y="1917000"/>
            <a:ext cx="5418000" cy="270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5BCEB39-37CA-49A8-A237-73C84DB16E11}"/>
              </a:ext>
            </a:extLst>
          </p:cNvPr>
          <p:cNvSpPr txBox="1">
            <a:spLocks/>
          </p:cNvSpPr>
          <p:nvPr/>
        </p:nvSpPr>
        <p:spPr>
          <a:xfrm>
            <a:off x="6546000" y="4869000"/>
            <a:ext cx="5112000" cy="1728000"/>
          </a:xfrm>
          <a:prstGeom prst="rect">
            <a:avLst/>
          </a:prstGeom>
        </p:spPr>
        <p:txBody>
          <a:bodyPr lIns="0" tIns="0" rIns="0" bIns="0"/>
          <a:lstStyle>
            <a:lvl1pPr marL="198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dirty="0">
                <a:sym typeface="Wingdings" panose="05000000000000000000" pitchFamily="2" charset="2"/>
              </a:rPr>
              <a:t>Vanlig feil: Anta at luften som splittes ved vingefronten møtes igjen ved enden</a:t>
            </a:r>
          </a:p>
          <a:p>
            <a:r>
              <a:rPr lang="nb-NO" sz="1800" dirty="0">
                <a:sym typeface="Wingdings" panose="05000000000000000000" pitchFamily="2" charset="2"/>
              </a:rPr>
              <a:t>Stemmer ikke og gir for lite løft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9BE774-9C08-4EE9-BDC5-43A7C92C2655}"/>
              </a:ext>
            </a:extLst>
          </p:cNvPr>
          <p:cNvSpPr txBox="1"/>
          <p:nvPr/>
        </p:nvSpPr>
        <p:spPr>
          <a:xfrm>
            <a:off x="10820855" y="1535500"/>
            <a:ext cx="84283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2610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forklare løft på en vinge – vanlig forklaring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>
                <a:sym typeface="Wingdings" panose="05000000000000000000" pitchFamily="2" charset="2"/>
              </a:rPr>
              <a:t>Vingen sørger for at luftstrømmen bøyes av nedover  Dette innebærer at luften akselererer, som krever en kraft på luften  Newtons 3. lov gir en tilhørende motkraft på vingen som gir løft</a:t>
            </a:r>
          </a:p>
          <a:p>
            <a:r>
              <a:rPr lang="nb-NO" dirty="0">
                <a:sym typeface="Wingdings" panose="05000000000000000000" pitchFamily="2" charset="2"/>
              </a:rPr>
              <a:t>Også prinsipielt riktig!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Men hvorfor bøyes luftstrømmen av nedover? Og særlig på oversiden av vingen?</a:t>
            </a:r>
          </a:p>
        </p:txBody>
      </p:sp>
      <p:pic>
        <p:nvPicPr>
          <p:cNvPr id="10242" name="Picture 2" descr="https://upload.wikimedia.org/wikipedia/commons/thumb/d/d5/AirfoilDeflectionLift_W3C.svg/1920px-AirfoilDeflectionLift_W3C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522320"/>
            <a:ext cx="5111750" cy="287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6A3665-F8CE-4717-BB84-9F31AEEEC8AB}"/>
              </a:ext>
            </a:extLst>
          </p:cNvPr>
          <p:cNvSpPr txBox="1"/>
          <p:nvPr/>
        </p:nvSpPr>
        <p:spPr>
          <a:xfrm>
            <a:off x="6456000" y="5013000"/>
            <a:ext cx="84283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277235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forklare løft?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>
                <a:sym typeface="Wingdings" panose="05000000000000000000" pitchFamily="2" charset="2"/>
              </a:rPr>
              <a:t>Årsak/virkning er litt sammenflettet og vanskelig å gi en helt intuitiv forklaring uten å ty til (mer avansert) teori</a:t>
            </a:r>
          </a:p>
        </p:txBody>
      </p:sp>
      <p:pic>
        <p:nvPicPr>
          <p:cNvPr id="10242" name="Picture 2" descr="https://upload.wikimedia.org/wikipedia/commons/thumb/d/d5/AirfoilDeflectionLift_W3C.svg/1920px-AirfoilDeflectionLift_W3C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3645000"/>
            <a:ext cx="5111750" cy="287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upload.wikimedia.org/wikipedia/commons/9/99/Karman_trefftz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933" y="1065929"/>
            <a:ext cx="4677239" cy="233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F650784C-6242-4271-A8BC-961B7DF786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8927" y="4811475"/>
            <a:ext cx="2808000" cy="20165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049CDE-7A9C-48D4-89D4-04D612BC4F33}"/>
              </a:ext>
            </a:extLst>
          </p:cNvPr>
          <p:cNvSpPr txBox="1"/>
          <p:nvPr/>
        </p:nvSpPr>
        <p:spPr>
          <a:xfrm>
            <a:off x="204261" y="4811475"/>
            <a:ext cx="280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Meget anbefalingsverdig populærvitenskapelig </a:t>
            </a:r>
            <a:r>
              <a:rPr lang="nb-NO" dirty="0">
                <a:hlinkClick r:id="rId4"/>
              </a:rPr>
              <a:t>forelesning</a:t>
            </a:r>
            <a:r>
              <a:rPr lang="nb-NO" dirty="0"/>
              <a:t> om hvordan fly flyr (30 min) </a:t>
            </a:r>
            <a:r>
              <a:rPr lang="nb-NO" dirty="0">
                <a:sym typeface="Wingdings" panose="05000000000000000000" pitchFamily="2" charset="2"/>
              </a:rPr>
              <a:t></a:t>
            </a:r>
          </a:p>
          <a:p>
            <a:endParaRPr lang="nb-NO" dirty="0"/>
          </a:p>
          <a:p>
            <a:r>
              <a:rPr lang="nb-NO" dirty="0"/>
              <a:t>Se gjerne også </a:t>
            </a:r>
            <a:r>
              <a:rPr lang="nb-NO" dirty="0">
                <a:hlinkClick r:id="rId6"/>
              </a:rPr>
              <a:t>denne</a:t>
            </a:r>
            <a:r>
              <a:rPr lang="nb-NO" dirty="0"/>
              <a:t> (15 min)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9A2569-EA8C-420A-A700-0F6B05F26DF7}"/>
              </a:ext>
            </a:extLst>
          </p:cNvPr>
          <p:cNvSpPr txBox="1"/>
          <p:nvPr/>
        </p:nvSpPr>
        <p:spPr>
          <a:xfrm>
            <a:off x="6456000" y="6128809"/>
            <a:ext cx="84283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79C115-C196-4839-A8BA-9CBDFEF051C5}"/>
              </a:ext>
            </a:extLst>
          </p:cNvPr>
          <p:cNvSpPr txBox="1"/>
          <p:nvPr/>
        </p:nvSpPr>
        <p:spPr>
          <a:xfrm>
            <a:off x="6543933" y="668001"/>
            <a:ext cx="84283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418946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Løftkoeffisienter for vinge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387739" cy="4320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𝜋𝛼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Ideell teori stemmer godt for små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Hva skjer ved store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går ned,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går opp</a:t>
                </a:r>
              </a:p>
              <a:p>
                <a:pPr lvl="1"/>
                <a:r>
                  <a:rPr lang="nb-NO" dirty="0"/>
                  <a:t>Stall/</a:t>
                </a:r>
                <a:r>
                  <a:rPr lang="nb-NO" dirty="0" err="1"/>
                  <a:t>steiling</a:t>
                </a:r>
                <a:r>
                  <a:rPr lang="nb-NO" dirty="0"/>
                  <a:t>: Separasjon av grensesjiktet langt fremme på vingen </a:t>
                </a:r>
                <a:r>
                  <a:rPr lang="nb-NO" dirty="0">
                    <a:sym typeface="Wingdings" panose="05000000000000000000" pitchFamily="2" charset="2"/>
                  </a:rPr>
                  <a:t> Teorien gjelder ikke lenger</a:t>
                </a: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387739" cy="4320000"/>
              </a:xfrm>
              <a:blipFill>
                <a:blip r:embed="rId2"/>
                <a:stretch>
                  <a:fillRect l="-2941" r="-18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s://upload.wikimedia.org/wikipedia/commons/thumb/f/f2/1915ca_abger_fluegel_%28cropped_and_mirrored%29.jpg/1920px-1915ca_abger_fluegel_%28cropped_and_mirrored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445" y="5085000"/>
            <a:ext cx="2376202" cy="165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tallFormation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24" y="5050501"/>
            <a:ext cx="2376861" cy="171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DFE715-034D-479B-B52B-F957B59146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8294" y="229258"/>
            <a:ext cx="2432582" cy="2288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7C171D-743F-4953-9686-A329D89CB652}"/>
              </a:ext>
            </a:extLst>
          </p:cNvPr>
          <p:cNvSpPr txBox="1"/>
          <p:nvPr/>
        </p:nvSpPr>
        <p:spPr>
          <a:xfrm>
            <a:off x="10283325" y="2724216"/>
            <a:ext cx="147699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err="1"/>
              <a:t>Cengel</a:t>
            </a:r>
            <a:r>
              <a:rPr lang="nb-NO" sz="1200" dirty="0"/>
              <a:t> &amp; </a:t>
            </a:r>
            <a:r>
              <a:rPr lang="nb-NO" sz="1200" dirty="0" err="1"/>
              <a:t>Cimbala</a:t>
            </a:r>
            <a:endParaRPr lang="nb-NO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B982DF-B8D1-426B-BBE9-0B41331D6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3936" y="3244455"/>
            <a:ext cx="2016274" cy="33426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9EDE7E-DFF0-4652-89C0-EC5A486A02EB}"/>
              </a:ext>
            </a:extLst>
          </p:cNvPr>
          <p:cNvSpPr txBox="1"/>
          <p:nvPr/>
        </p:nvSpPr>
        <p:spPr>
          <a:xfrm>
            <a:off x="8279325" y="1896741"/>
            <a:ext cx="101974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</a:rPr>
              <a:t>Symmetrisk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4A5A7D-61B7-4B25-B9BF-5E997F64EAB8}"/>
              </a:ext>
            </a:extLst>
          </p:cNvPr>
          <p:cNvSpPr txBox="1"/>
          <p:nvPr/>
        </p:nvSpPr>
        <p:spPr>
          <a:xfrm>
            <a:off x="2445529" y="4912000"/>
            <a:ext cx="899624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Wikipedia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929" y="846669"/>
            <a:ext cx="3585423" cy="334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67EDEC-DDDD-40E6-BAC6-A4F7FF5B28EF}"/>
              </a:ext>
            </a:extLst>
          </p:cNvPr>
          <p:cNvSpPr txBox="1"/>
          <p:nvPr/>
        </p:nvSpPr>
        <p:spPr>
          <a:xfrm>
            <a:off x="7744762" y="811718"/>
            <a:ext cx="19136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</a:rPr>
              <a:t>Ikke-symmetrisk (kurven parallellforskjøvet)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6578E2F-BCB6-4A95-B085-59B4B38B0188}"/>
              </a:ext>
            </a:extLst>
          </p:cNvPr>
          <p:cNvSpPr/>
          <p:nvPr/>
        </p:nvSpPr>
        <p:spPr>
          <a:xfrm>
            <a:off x="7546626" y="2568783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6DA91C5-67C3-4208-98C1-0AF4BF28448F}"/>
              </a:ext>
            </a:extLst>
          </p:cNvPr>
          <p:cNvSpPr/>
          <p:nvPr/>
        </p:nvSpPr>
        <p:spPr>
          <a:xfrm>
            <a:off x="8139225" y="1965805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B8478B9-B2E0-435A-B088-0A71D12049BC}"/>
              </a:ext>
            </a:extLst>
          </p:cNvPr>
          <p:cNvSpPr/>
          <p:nvPr/>
        </p:nvSpPr>
        <p:spPr>
          <a:xfrm>
            <a:off x="6947091" y="3233286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01FE06A-68C4-48BB-B21D-005FE81F5886}"/>
              </a:ext>
            </a:extLst>
          </p:cNvPr>
          <p:cNvCxnSpPr>
            <a:cxnSpLocks/>
          </p:cNvCxnSpPr>
          <p:nvPr/>
        </p:nvCxnSpPr>
        <p:spPr>
          <a:xfrm>
            <a:off x="5376000" y="2517978"/>
            <a:ext cx="2088000" cy="508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21980A5-C318-4001-952E-6B0DEF81561E}"/>
                  </a:ext>
                </a:extLst>
              </p:cNvPr>
              <p:cNvSpPr txBox="1"/>
              <p:nvPr/>
            </p:nvSpPr>
            <p:spPr>
              <a:xfrm>
                <a:off x="6392304" y="4676877"/>
                <a:ext cx="3015696" cy="9233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Man har også en viss effekt av Reynoldstall på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som ikke er diskutert i læreboka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21980A5-C318-4001-952E-6B0DEF815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304" y="4676877"/>
                <a:ext cx="3015696" cy="923330"/>
              </a:xfrm>
              <a:prstGeom prst="rect">
                <a:avLst/>
              </a:prstGeom>
              <a:blipFill>
                <a:blip r:embed="rId8"/>
                <a:stretch>
                  <a:fillRect l="-1613" t="-2597" r="-2218" b="-844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764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Løft- og </a:t>
            </a:r>
            <a:r>
              <a:rPr lang="nb-NO" dirty="0" err="1"/>
              <a:t>dragkoeffisienter</a:t>
            </a:r>
            <a:r>
              <a:rPr lang="nb-NO" dirty="0"/>
              <a:t> for elliptiske</a:t>
            </a:r>
            <a:br>
              <a:rPr lang="nb-NO" dirty="0"/>
            </a:br>
            <a:r>
              <a:rPr lang="nb-NO" dirty="0"/>
              <a:t>vinger med endelig utstrekning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01" y="1800225"/>
            <a:ext cx="482519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627" y="1800225"/>
            <a:ext cx="4839171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08000" y="6119813"/>
                <a:ext cx="1944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Tre ulike lengde/ bredde-forhold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000" y="6119813"/>
                <a:ext cx="1944000" cy="646331"/>
              </a:xfrm>
              <a:prstGeom prst="rect">
                <a:avLst/>
              </a:prstGeom>
              <a:blipFill>
                <a:blip r:embed="rId4"/>
                <a:stretch>
                  <a:fillRect l="-2508" t="-5660" r="-1881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43212" y="6130139"/>
                <a:ext cx="259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viser</a:t>
                </a:r>
                <a:r>
                  <a:rPr lang="en-US" dirty="0"/>
                  <a:t> </a:t>
                </a:r>
                <a:r>
                  <a:rPr lang="en-US" dirty="0" err="1"/>
                  <a:t>størrelsen</a:t>
                </a:r>
                <a:r>
                  <a:rPr lang="en-US" dirty="0"/>
                  <a:t> </a:t>
                </a:r>
                <a:r>
                  <a:rPr lang="en-US" dirty="0" err="1"/>
                  <a:t>på</a:t>
                </a:r>
                <a:r>
                  <a:rPr lang="en-US" dirty="0"/>
                  <a:t> </a:t>
                </a:r>
                <a:r>
                  <a:rPr lang="en-US" dirty="0" err="1"/>
                  <a:t>indusert</a:t>
                </a:r>
                <a:r>
                  <a:rPr lang="en-US" dirty="0"/>
                  <a:t> </a:t>
                </a:r>
                <a:r>
                  <a:rPr lang="en-US" dirty="0" err="1"/>
                  <a:t>dragkoeff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3212" y="6130139"/>
                <a:ext cx="2592000" cy="646331"/>
              </a:xfrm>
              <a:prstGeom prst="rect">
                <a:avLst/>
              </a:prstGeom>
              <a:blipFill>
                <a:blip r:embed="rId5"/>
                <a:stretch>
                  <a:fillRect l="-2118" t="-5660" b="-141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8366683" y="986818"/>
                <a:ext cx="1145057" cy="6526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𝐷𝑖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Λ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6683" y="986818"/>
                <a:ext cx="1145057" cy="6526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539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 EFM Eksempel 11.8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Et fly med vekt 10 </a:t>
                </a:r>
                <a:r>
                  <a:rPr lang="nb-NO" dirty="0" err="1"/>
                  <a:t>kN</a:t>
                </a:r>
                <a:r>
                  <a:rPr lang="nb-NO" dirty="0"/>
                  <a:t> og to passasjerer på 800 N hver</a:t>
                </a:r>
              </a:p>
              <a:p>
                <a:r>
                  <a:rPr lang="nb-NO" dirty="0"/>
                  <a:t>Rektangulære vinger med vingespenn 10 m og kordelengde 1.5 m</a:t>
                </a:r>
              </a:p>
              <a:p>
                <a:r>
                  <a:rPr lang="nb-NO" dirty="0"/>
                  <a:t>Løft- og </a:t>
                </a:r>
                <a:r>
                  <a:rPr lang="nb-NO" dirty="0" err="1"/>
                  <a:t>dragkoeffisienter</a:t>
                </a:r>
                <a:r>
                  <a:rPr lang="nb-NO" dirty="0"/>
                  <a:t> vist i figur</a:t>
                </a:r>
              </a:p>
              <a:p>
                <a:r>
                  <a:rPr lang="nb-NO" dirty="0"/>
                  <a:t>Lufttettheten 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Se bort fra bakkeeffekter</a:t>
                </a:r>
              </a:p>
              <a:p>
                <a:r>
                  <a:rPr lang="nb-NO" dirty="0"/>
                  <a:t>Hvilken angrepsvinkel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kreves for å ta av ved 140 km/t?</a:t>
                </a:r>
              </a:p>
              <a:p>
                <a:r>
                  <a:rPr lang="nb-NO" dirty="0"/>
                  <a:t>Ved hvilken hastighet oppnås stall/</a:t>
                </a:r>
                <a:r>
                  <a:rPr lang="nb-NO" dirty="0" err="1"/>
                  <a:t>steiling</a:t>
                </a:r>
                <a:r>
                  <a:rPr lang="nb-NO" dirty="0"/>
                  <a:t>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933" b="-150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614" y="1800225"/>
            <a:ext cx="482519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894D4D-8434-BA48-AFC7-BBC6D0EB6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922" y="0"/>
            <a:ext cx="1856582" cy="1746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671CB9-65D6-9243-8206-BBB0CDFF7A30}"/>
                  </a:ext>
                </a:extLst>
              </p:cNvPr>
              <p:cNvSpPr txBox="1"/>
              <p:nvPr/>
            </p:nvSpPr>
            <p:spPr>
              <a:xfrm>
                <a:off x="10379812" y="1818103"/>
                <a:ext cx="1944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Tre ulike lengde/ bredde-forhold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671CB9-65D6-9243-8206-BBB0CDFF7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812" y="1818103"/>
                <a:ext cx="1944000" cy="646331"/>
              </a:xfrm>
              <a:prstGeom prst="rect">
                <a:avLst/>
              </a:prstGeom>
              <a:blipFill>
                <a:blip r:embed="rId5"/>
                <a:stretch>
                  <a:fillRect l="-2597" t="-3922" r="-1299" b="-156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06FD3B-DC9B-9F40-A338-7B0C137F060A}"/>
                  </a:ext>
                </a:extLst>
              </p:cNvPr>
              <p:cNvSpPr txBox="1"/>
              <p:nvPr/>
            </p:nvSpPr>
            <p:spPr>
              <a:xfrm>
                <a:off x="7032000" y="6173254"/>
                <a:ext cx="3384000" cy="648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06FD3B-DC9B-9F40-A338-7B0C137F0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000" y="6173254"/>
                <a:ext cx="3384000" cy="648191"/>
              </a:xfrm>
              <a:prstGeom prst="rect">
                <a:avLst/>
              </a:prstGeom>
              <a:blipFill>
                <a:blip r:embed="rId6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62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 EFM Eksempel 11.8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Et fly med vekt 10 </a:t>
                </a:r>
                <a:r>
                  <a:rPr lang="nb-NO" dirty="0" err="1"/>
                  <a:t>kN</a:t>
                </a:r>
                <a:r>
                  <a:rPr lang="nb-NO" dirty="0"/>
                  <a:t> og to passasjerer på 800 N hver</a:t>
                </a:r>
              </a:p>
              <a:p>
                <a:r>
                  <a:rPr lang="nb-NO" dirty="0"/>
                  <a:t>Rektangulære vinger med vingespenn 10 m og kordelengde 1.5 m</a:t>
                </a:r>
              </a:p>
              <a:p>
                <a:r>
                  <a:rPr lang="nb-NO" dirty="0"/>
                  <a:t>Løft- og </a:t>
                </a:r>
                <a:r>
                  <a:rPr lang="nb-NO" dirty="0" err="1"/>
                  <a:t>dragkoeffisienter</a:t>
                </a:r>
                <a:r>
                  <a:rPr lang="nb-NO" dirty="0"/>
                  <a:t> vist i figur</a:t>
                </a:r>
              </a:p>
              <a:p>
                <a:r>
                  <a:rPr lang="nb-NO" dirty="0"/>
                  <a:t>Lufttettheten 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Se bort fra bakkeeffekter</a:t>
                </a:r>
              </a:p>
              <a:p>
                <a:r>
                  <a:rPr lang="nb-NO" b="1" dirty="0"/>
                  <a:t>Hvilken angrepsvinkel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nb-NO" b="1" dirty="0"/>
                  <a:t> kreves for å ta av ved 140 km/t?</a:t>
                </a:r>
              </a:p>
              <a:p>
                <a:pPr lvl="1"/>
                <a:r>
                  <a:rPr lang="nb-NO" dirty="0"/>
                  <a:t>Strategi: Sett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nb-NO" dirty="0"/>
                  <a:t> og løs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i="1" dirty="0"/>
                  <a:t>, </a:t>
                </a:r>
                <a:r>
                  <a:rPr lang="nb-NO" dirty="0"/>
                  <a:t>deretter finnes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fra figur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960" b="-149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614" y="1800225"/>
            <a:ext cx="482519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894D4D-8434-BA48-AFC7-BBC6D0EB6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922" y="0"/>
            <a:ext cx="1856582" cy="1746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7A5EF2-0322-8D4C-8A36-1E9601554D3B}"/>
                  </a:ext>
                </a:extLst>
              </p:cNvPr>
              <p:cNvSpPr txBox="1"/>
              <p:nvPr/>
            </p:nvSpPr>
            <p:spPr>
              <a:xfrm>
                <a:off x="7032000" y="6173254"/>
                <a:ext cx="3384000" cy="648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A7A5EF2-0322-8D4C-8A36-1E9601554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000" y="6173254"/>
                <a:ext cx="3384000" cy="648191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A64B17-804C-A444-8477-B3F151DC7871}"/>
                  </a:ext>
                </a:extLst>
              </p:cNvPr>
              <p:cNvSpPr txBox="1"/>
              <p:nvPr/>
            </p:nvSpPr>
            <p:spPr>
              <a:xfrm>
                <a:off x="2208000" y="6119813"/>
                <a:ext cx="1944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Tre ulike lengde/ bredde-forhold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A64B17-804C-A444-8477-B3F151DC7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000" y="6119813"/>
                <a:ext cx="1944000" cy="646331"/>
              </a:xfrm>
              <a:prstGeom prst="rect">
                <a:avLst/>
              </a:prstGeom>
              <a:blipFill>
                <a:blip r:embed="rId6"/>
                <a:stretch>
                  <a:fillRect l="-2597" t="-3846" r="-1948" b="-13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F738912-1C74-214D-AF15-569C4623F17E}"/>
                  </a:ext>
                </a:extLst>
              </p:cNvPr>
              <p:cNvSpPr txBox="1"/>
              <p:nvPr/>
            </p:nvSpPr>
            <p:spPr>
              <a:xfrm>
                <a:off x="10379812" y="1818103"/>
                <a:ext cx="1944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Tre ulike lengde/ bredde-forhold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F738912-1C74-214D-AF15-569C4623F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812" y="1818103"/>
                <a:ext cx="1944000" cy="646331"/>
              </a:xfrm>
              <a:prstGeom prst="rect">
                <a:avLst/>
              </a:prstGeom>
              <a:blipFill>
                <a:blip r:embed="rId7"/>
                <a:stretch>
                  <a:fillRect l="-2597" t="-3922" r="-1299" b="-156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44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11.8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Hvilken angrepsvinkel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kreves for å ta av ved 140 km/t?</a:t>
                </a:r>
              </a:p>
              <a:p>
                <a:r>
                  <a:rPr lang="nb-NO" dirty="0"/>
                  <a:t>Ved hvilken hastighet oppnås stall/</a:t>
                </a:r>
                <a:r>
                  <a:rPr lang="nb-NO" dirty="0" err="1"/>
                  <a:t>steiling</a:t>
                </a:r>
                <a:r>
                  <a:rPr lang="nb-NO" dirty="0"/>
                  <a:t>?</a:t>
                </a:r>
              </a:p>
              <a:p>
                <a:r>
                  <a:rPr lang="nb-NO" dirty="0"/>
                  <a:t>Strategi: Sett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nb-NO" dirty="0"/>
                  <a:t> og løs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i="1" dirty="0"/>
                  <a:t>, </a:t>
                </a:r>
                <a:r>
                  <a:rPr lang="nb-NO" dirty="0"/>
                  <a:t>deretter finnes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fra figur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fly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pass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=11.6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kN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=11.6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kN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=140</m:t>
                      </m:r>
                      <m:f>
                        <m:fPr>
                          <m:type m:val="lin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km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=38.9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⋅13611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=11600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=0.852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099" b="-218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2133000"/>
            <a:ext cx="482519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75182E-EE5F-42CE-9404-1166639E4E35}"/>
                  </a:ext>
                </a:extLst>
              </p:cNvPr>
              <p:cNvSpPr/>
              <p:nvPr/>
            </p:nvSpPr>
            <p:spPr>
              <a:xfrm>
                <a:off x="7969386" y="449775"/>
                <a:ext cx="1878591" cy="15275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fly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kN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pass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=1600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75182E-EE5F-42CE-9404-1166639E4E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386" y="449775"/>
                <a:ext cx="1878591" cy="1527534"/>
              </a:xfrm>
              <a:prstGeom prst="rect">
                <a:avLst/>
              </a:prstGeom>
              <a:blipFill>
                <a:blip r:embed="rId4"/>
                <a:stretch>
                  <a:fillRect b="-32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243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11.8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Hvilken angrepsvinkel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kreves for å ta av ved 140 km/t?</a:t>
                </a:r>
              </a:p>
              <a:p>
                <a:r>
                  <a:rPr lang="nb-NO" dirty="0"/>
                  <a:t>Ved hvilken hastighet oppnås stall/</a:t>
                </a:r>
                <a:r>
                  <a:rPr lang="nb-NO" dirty="0" err="1"/>
                  <a:t>steiling</a:t>
                </a:r>
                <a:r>
                  <a:rPr lang="nb-NO" dirty="0"/>
                  <a:t>?</a:t>
                </a:r>
              </a:p>
              <a:p>
                <a:r>
                  <a:rPr lang="nb-NO" dirty="0"/>
                  <a:t>Strategi: Sett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nb-NO" dirty="0"/>
                  <a:t> og løs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i="1" dirty="0"/>
                  <a:t>, </a:t>
                </a:r>
                <a:r>
                  <a:rPr lang="nb-NO" dirty="0"/>
                  <a:t>deretter finnes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fra figur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=0.852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Lengde/bredde-forhold</a:t>
                </a:r>
              </a:p>
              <a:p>
                <a:pPr marL="0" indent="0">
                  <a:buNone/>
                </a:pPr>
                <a:endParaRPr lang="nb-NO" sz="2000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1.5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=6.67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b="1" dirty="0"/>
                  <a:t>Fra Figur: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𝜶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𝐠𝐫𝐚𝐝𝐞𝐫</m:t>
                    </m:r>
                  </m:oMath>
                </a14:m>
                <a:endParaRPr lang="nb-NO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2970" b="-114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2133000"/>
            <a:ext cx="482519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75182E-EE5F-42CE-9404-1166639E4E35}"/>
                  </a:ext>
                </a:extLst>
              </p:cNvPr>
              <p:cNvSpPr/>
              <p:nvPr/>
            </p:nvSpPr>
            <p:spPr>
              <a:xfrm>
                <a:off x="7969386" y="449775"/>
                <a:ext cx="1878591" cy="15275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fly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kN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pass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=1600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75182E-EE5F-42CE-9404-1166639E4E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386" y="449775"/>
                <a:ext cx="1878591" cy="1527534"/>
              </a:xfrm>
              <a:prstGeom prst="rect">
                <a:avLst/>
              </a:prstGeom>
              <a:blipFill>
                <a:blip r:embed="rId4"/>
                <a:stretch>
                  <a:fillRect b="-32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59681FE-12EF-4E25-8F92-9E54FF1D63A6}"/>
              </a:ext>
            </a:extLst>
          </p:cNvPr>
          <p:cNvCxnSpPr>
            <a:cxnSpLocks/>
          </p:cNvCxnSpPr>
          <p:nvPr/>
        </p:nvCxnSpPr>
        <p:spPr>
          <a:xfrm>
            <a:off x="7032000" y="3357000"/>
            <a:ext cx="1980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FFA0FAF-3073-4D7A-B5C1-F84E14F5C255}"/>
              </a:ext>
            </a:extLst>
          </p:cNvPr>
          <p:cNvCxnSpPr>
            <a:cxnSpLocks/>
          </p:cNvCxnSpPr>
          <p:nvPr/>
        </p:nvCxnSpPr>
        <p:spPr>
          <a:xfrm>
            <a:off x="9012000" y="3357000"/>
            <a:ext cx="0" cy="2664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92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 EFM Eksempel 11.8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675739" cy="4320000"/>
              </a:xfrm>
            </p:spPr>
            <p:txBody>
              <a:bodyPr/>
              <a:lstStyle/>
              <a:p>
                <a:r>
                  <a:rPr lang="nb-NO" dirty="0"/>
                  <a:t>Et fly med vekt 10 </a:t>
                </a:r>
                <a:r>
                  <a:rPr lang="nb-NO" dirty="0" err="1"/>
                  <a:t>kN</a:t>
                </a:r>
                <a:r>
                  <a:rPr lang="nb-NO" dirty="0"/>
                  <a:t> og to passasjerer på 800 N hver</a:t>
                </a:r>
              </a:p>
              <a:p>
                <a:r>
                  <a:rPr lang="nb-NO" dirty="0"/>
                  <a:t>Rektangulære vinger med vingespenn 10 m og kordelengde 1.5 m</a:t>
                </a:r>
              </a:p>
              <a:p>
                <a:r>
                  <a:rPr lang="nb-NO" dirty="0"/>
                  <a:t>Løft- og </a:t>
                </a:r>
                <a:r>
                  <a:rPr lang="nb-NO" dirty="0" err="1"/>
                  <a:t>dragkoeffisienter</a:t>
                </a:r>
                <a:r>
                  <a:rPr lang="nb-NO" dirty="0"/>
                  <a:t> vist i figur</a:t>
                </a:r>
              </a:p>
              <a:p>
                <a:r>
                  <a:rPr lang="nb-NO" dirty="0"/>
                  <a:t>Lufttettheten 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Se bort fra bakkeeffekter</a:t>
                </a:r>
              </a:p>
              <a:p>
                <a:r>
                  <a:rPr lang="nb-NO" b="1" dirty="0"/>
                  <a:t>Ved hvilken hastighet oppnås </a:t>
                </a:r>
                <a:r>
                  <a:rPr lang="nb-NO" b="1" dirty="0">
                    <a:solidFill>
                      <a:srgbClr val="FF0000"/>
                    </a:solidFill>
                  </a:rPr>
                  <a:t>stall/</a:t>
                </a:r>
                <a:r>
                  <a:rPr lang="nb-NO" b="1" dirty="0" err="1">
                    <a:solidFill>
                      <a:srgbClr val="FF0000"/>
                    </a:solidFill>
                  </a:rPr>
                  <a:t>steiling</a:t>
                </a:r>
                <a:r>
                  <a:rPr lang="nb-NO" b="1" dirty="0"/>
                  <a:t>?</a:t>
                </a:r>
              </a:p>
              <a:p>
                <a:pPr lvl="1"/>
                <a:r>
                  <a:rPr lang="nb-NO" dirty="0"/>
                  <a:t>Strategi: Hent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ved stall (toppunkt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) fra figur og løs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nb-NO" dirty="0"/>
                  <a:t> for hastighet</a:t>
                </a:r>
              </a:p>
              <a:p>
                <a:pPr lvl="1"/>
                <a:endParaRPr lang="nb-NO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675739" cy="4320000"/>
              </a:xfrm>
              <a:blipFill>
                <a:blip r:embed="rId2"/>
                <a:stretch>
                  <a:fillRect l="-2679" t="-2053" r="-3348" b="-149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614" y="1800225"/>
            <a:ext cx="482519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894D4D-8434-BA48-AFC7-BBC6D0EB6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922" y="0"/>
            <a:ext cx="1856582" cy="174678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B3D7B21-DCE9-2F46-8A51-C3786FDE1B0F}"/>
              </a:ext>
            </a:extLst>
          </p:cNvPr>
          <p:cNvSpPr/>
          <p:nvPr/>
        </p:nvSpPr>
        <p:spPr>
          <a:xfrm>
            <a:off x="10075414" y="1747490"/>
            <a:ext cx="415821" cy="676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173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11.8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chemeClr val="tx1"/>
                    </a:solidFill>
                  </a:rPr>
                  <a:t>Hvilken angrepsvinkel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kreves for å ta av ved 140 km/t?</a:t>
                </a:r>
              </a:p>
              <a:p>
                <a:r>
                  <a:rPr lang="nb-NO" dirty="0">
                    <a:solidFill>
                      <a:srgbClr val="FF0000"/>
                    </a:solidFill>
                  </a:rPr>
                  <a:t>Ved hvilken hastighet oppnås stall/</a:t>
                </a:r>
                <a:r>
                  <a:rPr lang="nb-NO" dirty="0" err="1">
                    <a:solidFill>
                      <a:srgbClr val="FF0000"/>
                    </a:solidFill>
                  </a:rPr>
                  <a:t>steiling</a:t>
                </a:r>
                <a:r>
                  <a:rPr lang="nb-NO" dirty="0">
                    <a:solidFill>
                      <a:srgbClr val="FF0000"/>
                    </a:solidFill>
                  </a:rPr>
                  <a:t>?</a:t>
                </a:r>
              </a:p>
              <a:p>
                <a:r>
                  <a:rPr lang="nb-NO" dirty="0"/>
                  <a:t>Strategi: Hent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ved stall (toppunkt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) fra figur og løs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nb-NO" dirty="0"/>
                  <a:t> for hastighet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=1.18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=118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Flyet kan ikke gå saktere, gir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Flyet kan ikke endre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, da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099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2133000"/>
            <a:ext cx="482519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75182E-EE5F-42CE-9404-1166639E4E35}"/>
                  </a:ext>
                </a:extLst>
              </p:cNvPr>
              <p:cNvSpPr/>
              <p:nvPr/>
            </p:nvSpPr>
            <p:spPr>
              <a:xfrm>
                <a:off x="7969386" y="449775"/>
                <a:ext cx="1878591" cy="15275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fly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kN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pass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=1600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75182E-EE5F-42CE-9404-1166639E4E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386" y="449775"/>
                <a:ext cx="1878591" cy="1527534"/>
              </a:xfrm>
              <a:prstGeom prst="rect">
                <a:avLst/>
              </a:prstGeom>
              <a:blipFill>
                <a:blip r:embed="rId4"/>
                <a:stretch>
                  <a:fillRect b="-32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FFA0FAF-3073-4D7A-B5C1-F84E14F5C255}"/>
              </a:ext>
            </a:extLst>
          </p:cNvPr>
          <p:cNvCxnSpPr>
            <a:cxnSpLocks/>
          </p:cNvCxnSpPr>
          <p:nvPr/>
        </p:nvCxnSpPr>
        <p:spPr>
          <a:xfrm flipH="1">
            <a:off x="7032000" y="2349000"/>
            <a:ext cx="325132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17AAC57D-966C-4FC2-BA95-A047FFEA6541}"/>
              </a:ext>
            </a:extLst>
          </p:cNvPr>
          <p:cNvSpPr/>
          <p:nvPr/>
        </p:nvSpPr>
        <p:spPr>
          <a:xfrm>
            <a:off x="10247325" y="2313000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752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 på en 2D-vinge – klassisk teori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2D-vinge – uendelig lang inn i skjermen</a:t>
            </a:r>
          </a:p>
          <a:p>
            <a:r>
              <a:rPr lang="nb-NO" dirty="0"/>
              <a:t>Ideell friksjonsfri strømning gir null løft (og null drag) og stagnasjonspunkter som vist øverst er mulig</a:t>
            </a:r>
          </a:p>
          <a:p>
            <a:pPr lvl="1"/>
            <a:r>
              <a:rPr lang="nb-NO" dirty="0"/>
              <a:t>Kan ikke eksistere – i virkeligheten får man separasjon hvis strømningen skal «runde hjørnet»</a:t>
            </a:r>
          </a:p>
          <a:p>
            <a:r>
              <a:rPr lang="nb-NO" dirty="0"/>
              <a:t>Viskøs (ekte) strømning ved moderate angrepsvinkler ser ut som vist nederst</a:t>
            </a:r>
          </a:p>
          <a:p>
            <a:pPr lvl="1"/>
            <a:r>
              <a:rPr lang="nb-NO" dirty="0"/>
              <a:t>Bakre stagnasjonspunkt flytter seg til enden av vingen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11497"/>
            <a:ext cx="5111750" cy="349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27213" y="1673705"/>
            <a:ext cx="3024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Ideell, friksjonsfri strømning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40000" y="5877000"/>
            <a:ext cx="195046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nb-NO"/>
            </a:defPPr>
          </a:lstStyle>
          <a:p>
            <a:r>
              <a:rPr lang="nb-NO"/>
              <a:t>Viskøs strømning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 på en 2D-vinge – klassisk teori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sz="2000" dirty="0"/>
              <a:t>Matematisk idé som har vist seg å fungere i praksis: Man kan (omtrent) konstruere det virkelige hastighetsfeltet for viskøs strømning ved å legge til sirkulasjon til løsningen for ideell friksjonsfri strømning (litt som for </a:t>
            </a:r>
            <a:r>
              <a:rPr lang="nb-NO" sz="2000" dirty="0" err="1"/>
              <a:t>Magnuseffekten</a:t>
            </a:r>
            <a:r>
              <a:rPr lang="nb-NO" sz="2000" dirty="0"/>
              <a:t>)</a:t>
            </a:r>
          </a:p>
          <a:p>
            <a:pPr lvl="1"/>
            <a:r>
              <a:rPr lang="nb-NO" sz="2000" dirty="0"/>
              <a:t>Hvor mye sirkulasjon skal man legge til? Akkurat nok til å flytte bakre stagnasjonspunkt til enden av vingen</a:t>
            </a:r>
          </a:p>
          <a:p>
            <a:pPr lvl="1"/>
            <a:r>
              <a:rPr lang="nb-NO" sz="2000" dirty="0"/>
              <a:t>Dette kalles </a:t>
            </a:r>
            <a:r>
              <a:rPr lang="nb-NO" sz="2000" i="1" dirty="0"/>
              <a:t>Kutta-betingelsen</a:t>
            </a:r>
          </a:p>
          <a:p>
            <a:pPr lvl="1"/>
            <a:r>
              <a:rPr lang="nb-NO" sz="2000" dirty="0"/>
              <a:t>Mengde sirkulasjon brukes for å beregne løft med Kutta-</a:t>
            </a:r>
            <a:r>
              <a:rPr lang="nb-NO" sz="2000" dirty="0" err="1"/>
              <a:t>Joukowski</a:t>
            </a:r>
            <a:endParaRPr lang="nb-NO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614" y="1877009"/>
            <a:ext cx="4351347" cy="297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4DD8C8-1A86-41FE-9AE5-0F21B4E04F68}"/>
              </a:ext>
            </a:extLst>
          </p:cNvPr>
          <p:cNvSpPr txBox="1"/>
          <p:nvPr/>
        </p:nvSpPr>
        <p:spPr>
          <a:xfrm>
            <a:off x="8186570" y="1323349"/>
            <a:ext cx="3024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Ideell, friksjonsfri strømning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1B9799-C03A-46F4-8162-48AFA86B7A64}"/>
              </a:ext>
            </a:extLst>
          </p:cNvPr>
          <p:cNvSpPr txBox="1"/>
          <p:nvPr/>
        </p:nvSpPr>
        <p:spPr>
          <a:xfrm>
            <a:off x="8858056" y="4941000"/>
            <a:ext cx="195046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nb-NO"/>
            </a:defPPr>
          </a:lstStyle>
          <a:p>
            <a:r>
              <a:rPr lang="nb-NO" dirty="0"/>
              <a:t>Viskøs 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63C034-FF4D-49EA-BF9E-DC460844353A}"/>
                  </a:ext>
                </a:extLst>
              </p:cNvPr>
              <p:cNvSpPr txBox="1"/>
              <p:nvPr/>
            </p:nvSpPr>
            <p:spPr>
              <a:xfrm>
                <a:off x="6294809" y="1877872"/>
                <a:ext cx="576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nb-NO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63C034-FF4D-49EA-BF9E-DC4608443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809" y="1877872"/>
                <a:ext cx="57600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429D6A-ED13-42E4-A5AD-9ADBA2F50B6A}"/>
                  </a:ext>
                </a:extLst>
              </p:cNvPr>
              <p:cNvSpPr txBox="1"/>
              <p:nvPr/>
            </p:nvSpPr>
            <p:spPr>
              <a:xfrm>
                <a:off x="6352039" y="4302724"/>
                <a:ext cx="576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429D6A-ED13-42E4-A5AD-9ADBA2F50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039" y="4302724"/>
                <a:ext cx="57600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116BCC6-04C2-4BDF-BD85-D6A5CF481254}"/>
                  </a:ext>
                </a:extLst>
              </p:cNvPr>
              <p:cNvSpPr/>
              <p:nvPr/>
            </p:nvSpPr>
            <p:spPr>
              <a:xfrm>
                <a:off x="5373783" y="5948590"/>
                <a:ext cx="1716880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2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2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2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nb-NO" sz="2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sz="2200"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116BCC6-04C2-4BDF-BD85-D6A5CF4812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783" y="5948590"/>
                <a:ext cx="1716880" cy="430887"/>
              </a:xfrm>
              <a:prstGeom prst="rect">
                <a:avLst/>
              </a:prstGeom>
              <a:blipFill>
                <a:blip r:embed="rId6"/>
                <a:stretch>
                  <a:fillRect b="-183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72A1CD9-7087-4AE9-A650-4E3BD1485FE0}"/>
                  </a:ext>
                </a:extLst>
              </p:cNvPr>
              <p:cNvSpPr/>
              <p:nvPr/>
            </p:nvSpPr>
            <p:spPr>
              <a:xfrm>
                <a:off x="7246131" y="2425387"/>
                <a:ext cx="4697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72A1CD9-7087-4AE9-A650-4E3BD1485F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6131" y="2425387"/>
                <a:ext cx="469744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BD7C26B1-AE88-44F7-AC3E-8F47CA709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032" y="2877611"/>
            <a:ext cx="1856040" cy="105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44C7BE-3F65-4E73-9943-631D7B230A42}"/>
                  </a:ext>
                </a:extLst>
              </p:cNvPr>
              <p:cNvSpPr txBox="1"/>
              <p:nvPr/>
            </p:nvSpPr>
            <p:spPr>
              <a:xfrm>
                <a:off x="6292052" y="2402593"/>
                <a:ext cx="576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44C7BE-3F65-4E73-9943-631D7B230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052" y="2402593"/>
                <a:ext cx="57600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AC09E22-483A-41CC-A0D8-51427E823C2D}"/>
                  </a:ext>
                </a:extLst>
              </p:cNvPr>
              <p:cNvSpPr txBox="1"/>
              <p:nvPr/>
            </p:nvSpPr>
            <p:spPr>
              <a:xfrm>
                <a:off x="6337337" y="3783253"/>
                <a:ext cx="576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AC09E22-483A-41CC-A0D8-51427E823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337" y="3783253"/>
                <a:ext cx="57600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AAC4143-05E7-44F4-84EF-2C61E0A18B2C}"/>
                  </a:ext>
                </a:extLst>
              </p:cNvPr>
              <p:cNvSpPr/>
              <p:nvPr/>
            </p:nvSpPr>
            <p:spPr>
              <a:xfrm>
                <a:off x="6743085" y="3091269"/>
                <a:ext cx="51809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32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nb-NO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AAC4143-05E7-44F4-84EF-2C61E0A18B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085" y="3091269"/>
                <a:ext cx="518091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459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 på en 2D-vinge – klassisk teori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Kutta-</a:t>
                </a:r>
                <a:r>
                  <a:rPr lang="nb-NO" dirty="0" err="1"/>
                  <a:t>Joukowski</a:t>
                </a:r>
                <a:r>
                  <a:rPr lang="nb-NO" dirty="0"/>
                  <a:t> sier altså:</a:t>
                </a: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Fra Kutta-betingelsen og ideell teori kan man bestemme den nødvendige størrelsen på sirkulasjonen (gjelder for symmetrisk vinge og små angreps-vinkler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slik at man ikke får separasjon oppå vingen)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Kombiner og få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𝑐𝑙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𝛼𝜌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529" b="-1170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000" y="1258235"/>
            <a:ext cx="4112983" cy="281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398" y="5476453"/>
            <a:ext cx="4193585" cy="1287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27E4EE9-1425-4387-88AF-D86A8F6CE7D1}"/>
                  </a:ext>
                </a:extLst>
              </p:cNvPr>
              <p:cNvSpPr txBox="1"/>
              <p:nvPr/>
            </p:nvSpPr>
            <p:spPr>
              <a:xfrm>
                <a:off x="8752155" y="4385238"/>
                <a:ext cx="2088000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– kordelengden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nb-NO" dirty="0"/>
                  <a:t> – vingelengde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– angrepsvinkel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27E4EE9-1425-4387-88AF-D86A8F6CE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2155" y="4385238"/>
                <a:ext cx="2088000" cy="923330"/>
              </a:xfrm>
              <a:prstGeom prst="rect">
                <a:avLst/>
              </a:prstGeom>
              <a:blipFill>
                <a:blip r:embed="rId5"/>
                <a:stretch>
                  <a:fillRect t="-3289" b="-9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922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Løft på en 2D-vinge – klassisk teori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𝑐𝑙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𝛼𝜌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Løftkoeffisienten er per definisjon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Referansearealet for en 2D-vinge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𝑐𝑙</m:t>
                    </m:r>
                  </m:oMath>
                </a14:m>
                <a:r>
                  <a:rPr lang="nb-NO" dirty="0"/>
                  <a:t> (læreboka kaller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nb-NO" dirty="0"/>
                  <a:t>), dette brukes også for </a:t>
                </a:r>
                <a:r>
                  <a:rPr lang="nb-NO" dirty="0" err="1"/>
                  <a:t>dragkraften</a:t>
                </a:r>
                <a:r>
                  <a:rPr lang="nb-NO" dirty="0"/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Sett de to uttrykkene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lik hverandre og finn løftkoeffisienten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𝜋𝛼</m:t>
                      </m:r>
                    </m:oMath>
                  </m:oMathPara>
                </a14:m>
                <a:endParaRPr lang="nb-NO" b="0" dirty="0"/>
              </a:p>
              <a:p>
                <a:r>
                  <a:rPr lang="nb-NO" dirty="0"/>
                  <a:t>Gjelder altså i utgangspunktet for symmetrisk vingeform og liten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282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9FF619A5-B906-4191-AA16-EC920B312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000" y="1258235"/>
            <a:ext cx="4112983" cy="281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47ABF13-D85E-4DA6-9BA8-B469AF774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986" y="5085000"/>
            <a:ext cx="4193585" cy="1287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39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sirkulasjon?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Sirkulasjonen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nb-NO" dirty="0"/>
                  <a:t> er kurveintegralet rundt en lukket kurve av tangential-komponenten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𝐭</m:t>
                    </m:r>
                  </m:oMath>
                </a14:m>
                <a:r>
                  <a:rPr lang="nb-NO" dirty="0"/>
                  <a:t> til hastigheten langs kurven: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𝐭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Dimensjon: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r>
                  <a:rPr lang="nb-NO" dirty="0"/>
                  <a:t>Et mål for gjennomsnittlig rotasjon for fluidpartiklene innenfor kurven</a:t>
                </a:r>
              </a:p>
              <a:p>
                <a:r>
                  <a:rPr lang="nb-NO" dirty="0"/>
                  <a:t>Lærebok: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positiv med klokka</a:t>
                </a:r>
              </a:p>
              <a:p>
                <a:r>
                  <a:rPr lang="nb-NO" dirty="0"/>
                  <a:t>Mange andre kilder: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positiv mot klokka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814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00" y="971012"/>
            <a:ext cx="5111750" cy="35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536000" y="5805000"/>
                <a:ext cx="4535234" cy="93750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nb-NO" dirty="0"/>
                  <a:t>Stokes teorem relaterer sirkulasjon og </a:t>
                </a:r>
                <a:r>
                  <a:rPr lang="nb-NO" dirty="0" err="1"/>
                  <a:t>curl</a:t>
                </a:r>
                <a:r>
                  <a:rPr lang="nb-NO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𝐭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𝑑𝐿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𝑑𝑆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000" y="5805000"/>
                <a:ext cx="4535234" cy="937501"/>
              </a:xfrm>
              <a:prstGeom prst="rect">
                <a:avLst/>
              </a:prstGeom>
              <a:blipFill>
                <a:blip r:embed="rId4"/>
                <a:stretch>
                  <a:fillRect l="-938" t="-2564" r="-107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731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269" y="1125000"/>
            <a:ext cx="3527750" cy="243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Sirkulasjon for en fri virvel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𝐭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Tangentialhastigheten i en fri virvel er (</a:t>
                </a:r>
                <a:r>
                  <a:rPr lang="nb-NO" dirty="0" err="1"/>
                  <a:t>labheftet</a:t>
                </a:r>
                <a:r>
                  <a:rPr lang="nb-NO" dirty="0"/>
                  <a:t>):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Integrerer langs en sirkel om sentrum i virvelen og får med polarkoordinater</a:t>
                </a:r>
              </a:p>
              <a:p>
                <a:pPr marL="0" indent="0"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𝑑𝐿</m:t>
                          </m:r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𝑟𝑑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nary>
                        <m:naryPr>
                          <m:chr m:val="∮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nary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Hvordan kan dette stemme – </a:t>
                </a:r>
                <a:r>
                  <a:rPr lang="nb-NO" sz="2000" dirty="0" err="1"/>
                  <a:t>labheftet</a:t>
                </a:r>
                <a:r>
                  <a:rPr lang="nb-NO" sz="2000" dirty="0"/>
                  <a:t> sier jo at strømningen er virvelfri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2000" b="1" i="0" smtClean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nb-NO" sz="20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1" i="0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nb-NO" sz="2000" dirty="0"/>
                  <a:t>)? Ja, overalt bortsett fra i sentrum av virvelen!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8939" t="-39492" r="-2145" b="-217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commons/0/0b/Irrotational_vortex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398" y="3378552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0FFA616-2CBB-41D0-8F73-BD9A891084FB}"/>
                  </a:ext>
                </a:extLst>
              </p:cNvPr>
              <p:cNvSpPr/>
              <p:nvPr/>
            </p:nvSpPr>
            <p:spPr>
              <a:xfrm>
                <a:off x="7536000" y="5805000"/>
                <a:ext cx="4535234" cy="93750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nb-NO" dirty="0"/>
                  <a:t>Stokes teorem relaterer sirkulasjon og </a:t>
                </a:r>
                <a:r>
                  <a:rPr lang="nb-NO" dirty="0" err="1"/>
                  <a:t>curl</a:t>
                </a:r>
                <a:r>
                  <a:rPr lang="nb-NO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𝐭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𝑑𝐿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𝑑𝑆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0FFA616-2CBB-41D0-8F73-BD9A89108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000" y="5805000"/>
                <a:ext cx="4535234" cy="937501"/>
              </a:xfrm>
              <a:prstGeom prst="rect">
                <a:avLst/>
              </a:prstGeom>
              <a:blipFill>
                <a:blip r:embed="rId5"/>
                <a:stretch>
                  <a:fillRect l="-938" t="-2564" r="-107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148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kan lage løft på en 2D-sylinder med matematisk «triksing»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Ideell, friksjonsfri strømning: Kan vises at to løsninger av strømningslikningene kan legges sammen og summen er fortsatt en løsning av likningene</a:t>
            </a:r>
          </a:p>
          <a:p>
            <a:r>
              <a:rPr lang="nb-NO" dirty="0"/>
              <a:t>Legg sammen et rent sirkulært hastighetsfelt med hastighetsfeltet for sylinder i uniform strømning</a:t>
            </a:r>
          </a:p>
          <a:p>
            <a:pPr lvl="1"/>
            <a:r>
              <a:rPr lang="nb-NO" dirty="0"/>
              <a:t>Se hvordan hastigheten endrer seg</a:t>
            </a:r>
          </a:p>
          <a:p>
            <a:pPr lvl="1"/>
            <a:r>
              <a:rPr lang="nb-NO" dirty="0"/>
              <a:t>Stagnasjonspunktene flytter seg</a:t>
            </a:r>
          </a:p>
          <a:p>
            <a:pPr lvl="1"/>
            <a:r>
              <a:rPr lang="nb-NO" dirty="0"/>
              <a:t>Bernoullis likning gir oss trykkene</a:t>
            </a:r>
          </a:p>
          <a:p>
            <a:r>
              <a:rPr lang="nb-NO" dirty="0"/>
              <a:t>Vi får en netto trykkforskjell over sylinderen, altså får vi l</a:t>
            </a:r>
            <a:r>
              <a:rPr lang="nb-NO" dirty="0">
                <a:sym typeface="Wingdings" panose="05000000000000000000" pitchFamily="2" charset="2"/>
              </a:rPr>
              <a:t>øft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2326971"/>
            <a:ext cx="5111750" cy="389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91897" y="1579641"/>
                <a:ext cx="199712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Hastighetsfelt med sirkulasjon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897" y="1579641"/>
                <a:ext cx="1997129" cy="646331"/>
              </a:xfrm>
              <a:prstGeom prst="rect">
                <a:avLst/>
              </a:prstGeom>
              <a:blipFill>
                <a:blip r:embed="rId3"/>
                <a:stretch>
                  <a:fillRect l="-2752" t="-4717" b="-141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32000" y="1569674"/>
                <a:ext cx="30959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Sylinder i uniform strømning (sirkulasjon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og </a:t>
                </a:r>
                <a:r>
                  <a:rPr lang="en-US" dirty="0" err="1"/>
                  <a:t>løft</a:t>
                </a:r>
                <a:r>
                  <a:rPr lang="en-US" dirty="0"/>
                  <a:t>/drag 0)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000" y="1569674"/>
                <a:ext cx="3095999" cy="646331"/>
              </a:xfrm>
              <a:prstGeom prst="rect">
                <a:avLst/>
              </a:prstGeom>
              <a:blipFill>
                <a:blip r:embed="rId4"/>
                <a:stretch>
                  <a:fillRect l="-1772" t="-4673" r="-1378" b="-130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8328662" y="3745834"/>
            <a:ext cx="314699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 flipH="1">
            <a:off x="9624662" y="3889834"/>
            <a:ext cx="144000" cy="447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5B59DC-F950-4F92-AED0-C4A69A49DA14}"/>
                  </a:ext>
                </a:extLst>
              </p:cNvPr>
              <p:cNvSpPr/>
              <p:nvPr/>
            </p:nvSpPr>
            <p:spPr>
              <a:xfrm>
                <a:off x="8669790" y="3029673"/>
                <a:ext cx="4697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5B59DC-F950-4F92-AED0-C4A69A49DA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790" y="3029673"/>
                <a:ext cx="46974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7A50012-FF63-407D-86F2-C317122C74F6}"/>
              </a:ext>
            </a:extLst>
          </p:cNvPr>
          <p:cNvCxnSpPr/>
          <p:nvPr/>
        </p:nvCxnSpPr>
        <p:spPr>
          <a:xfrm flipV="1">
            <a:off x="9048662" y="4897834"/>
            <a:ext cx="0" cy="4320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2E3ABC8-9C6A-47B2-A9C7-43AC662D9538}"/>
                  </a:ext>
                </a:extLst>
              </p:cNvPr>
              <p:cNvSpPr/>
              <p:nvPr/>
            </p:nvSpPr>
            <p:spPr>
              <a:xfrm>
                <a:off x="8643361" y="4944780"/>
                <a:ext cx="4700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2E3ABC8-9C6A-47B2-A9C7-43AC662D95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3361" y="4944780"/>
                <a:ext cx="4700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300A28-1925-4EE7-8838-1AF6CE6753A9}"/>
                  </a:ext>
                </a:extLst>
              </p:cNvPr>
              <p:cNvSpPr txBox="1"/>
              <p:nvPr/>
            </p:nvSpPr>
            <p:spPr>
              <a:xfrm>
                <a:off x="8486011" y="3893907"/>
                <a:ext cx="12788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300A28-1925-4EE7-8838-1AF6CE675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6011" y="3893907"/>
                <a:ext cx="127887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514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Kutta-</a:t>
            </a:r>
            <a:r>
              <a:rPr lang="nb-NO" dirty="0" err="1"/>
              <a:t>Joukowskis</a:t>
            </a:r>
            <a:r>
              <a:rPr lang="nb-NO" dirty="0"/>
              <a:t> teorem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Kutta-</a:t>
                </a:r>
                <a:r>
                  <a:rPr lang="nb-NO" dirty="0" err="1"/>
                  <a:t>Joukowskis</a:t>
                </a:r>
                <a:r>
                  <a:rPr lang="nb-NO" dirty="0"/>
                  <a:t> teorem gir oss løftekraften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per lengde sylinder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nb-NO" dirty="0"/>
                  <a:t> som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Altså kan vi beregne løftet hvis vi kjenner </a:t>
                </a:r>
                <a:r>
                  <a:rPr lang="nb-NO" dirty="0" err="1"/>
                  <a:t>fristrømshastigheten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dirty="0"/>
                  <a:t> og sirkulasjonen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nb-NO" dirty="0"/>
              </a:p>
              <a:p>
                <a:r>
                  <a:rPr lang="nb-NO" dirty="0"/>
                  <a:t>Dette kan utvides til andre former enn sylinder (eks. vinger) og stemmer brukbart med observasjoner så lenge vi ikke har separasjon (matematisk teknikk: konforme avbildninger)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529" b="-91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2326971"/>
            <a:ext cx="5111750" cy="389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91897" y="1579641"/>
                <a:ext cx="199712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Hastighetsfelt med sirkulasjon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897" y="1579641"/>
                <a:ext cx="1997129" cy="646331"/>
              </a:xfrm>
              <a:prstGeom prst="rect">
                <a:avLst/>
              </a:prstGeom>
              <a:blipFill>
                <a:blip r:embed="rId4"/>
                <a:stretch>
                  <a:fillRect l="-2752" t="-4717" b="-141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32000" y="1569674"/>
                <a:ext cx="30959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Sylinder i uniform strømning (sirkulasjon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og </a:t>
                </a:r>
                <a:r>
                  <a:rPr lang="en-US" dirty="0" err="1"/>
                  <a:t>løft</a:t>
                </a:r>
                <a:r>
                  <a:rPr lang="en-US" dirty="0"/>
                  <a:t>/drag 0)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000" y="1569674"/>
                <a:ext cx="3095999" cy="646331"/>
              </a:xfrm>
              <a:prstGeom prst="rect">
                <a:avLst/>
              </a:prstGeom>
              <a:blipFill>
                <a:blip r:embed="rId5"/>
                <a:stretch>
                  <a:fillRect l="-1772" t="-4673" r="-1378" b="-130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8328662" y="3745834"/>
            <a:ext cx="314699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 flipH="1">
            <a:off x="9624662" y="3889834"/>
            <a:ext cx="144000" cy="447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5B59DC-F950-4F92-AED0-C4A69A49DA14}"/>
                  </a:ext>
                </a:extLst>
              </p:cNvPr>
              <p:cNvSpPr/>
              <p:nvPr/>
            </p:nvSpPr>
            <p:spPr>
              <a:xfrm>
                <a:off x="8669790" y="3029673"/>
                <a:ext cx="4697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5B59DC-F950-4F92-AED0-C4A69A49DA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790" y="3029673"/>
                <a:ext cx="46974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7A50012-FF63-407D-86F2-C317122C74F6}"/>
              </a:ext>
            </a:extLst>
          </p:cNvPr>
          <p:cNvCxnSpPr/>
          <p:nvPr/>
        </p:nvCxnSpPr>
        <p:spPr>
          <a:xfrm flipV="1">
            <a:off x="9048662" y="4897834"/>
            <a:ext cx="0" cy="4320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2E3ABC8-9C6A-47B2-A9C7-43AC662D9538}"/>
                  </a:ext>
                </a:extLst>
              </p:cNvPr>
              <p:cNvSpPr/>
              <p:nvPr/>
            </p:nvSpPr>
            <p:spPr>
              <a:xfrm>
                <a:off x="8643361" y="4944780"/>
                <a:ext cx="4700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2E3ABC8-9C6A-47B2-A9C7-43AC662D95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3361" y="4944780"/>
                <a:ext cx="4700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300A28-1925-4EE7-8838-1AF6CE6753A9}"/>
                  </a:ext>
                </a:extLst>
              </p:cNvPr>
              <p:cNvSpPr txBox="1"/>
              <p:nvPr/>
            </p:nvSpPr>
            <p:spPr>
              <a:xfrm>
                <a:off x="8486011" y="3893907"/>
                <a:ext cx="12788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300A28-1925-4EE7-8838-1AF6CE675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6011" y="3893907"/>
                <a:ext cx="127887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2721</Words>
  <Application>Microsoft Macintosh PowerPoint</Application>
  <PresentationFormat>Widescreen</PresentationFormat>
  <Paragraphs>448</Paragraphs>
  <Slides>43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Cambria Math</vt:lpstr>
      <vt:lpstr>NMBU 16:9</vt:lpstr>
      <vt:lpstr>21 –Løft: Learning to fly</vt:lpstr>
      <vt:lpstr>Eksempler på løft – overalt hvor vi har asymmetrisk strømning rundt et objekt</vt:lpstr>
      <vt:lpstr>21 –Løft: Learning to fly</vt:lpstr>
      <vt:lpstr>En fallende kule roterer med klokken– vil den bevege seg sideveis?</vt:lpstr>
      <vt:lpstr>En fallende kule roterer med klokken– vil den bevege seg sideveis?</vt:lpstr>
      <vt:lpstr>En fallende kule roterer med klokken– vil den bevege seg sideveis?</vt:lpstr>
      <vt:lpstr>En fallende kule roterer med klokken– vil den bevege seg sideveis?</vt:lpstr>
      <vt:lpstr>En fallende kule roterer med klokken– vil den bevege seg sideveis?</vt:lpstr>
      <vt:lpstr>En fallende kule roterer med klokken– vil den bevege seg sideveis?</vt:lpstr>
      <vt:lpstr>En fallende kule roterer med klokken– vil den bevege seg sideveis?</vt:lpstr>
      <vt:lpstr>Løft på en roterende sylinder: Magnuseffekten</vt:lpstr>
      <vt:lpstr>Drag- og løftkoeffisienter for glatte roterende objekter</vt:lpstr>
      <vt:lpstr>Drag- og løft: Definisjoner</vt:lpstr>
      <vt:lpstr>Drag (fra sist): Beregning i praksis</vt:lpstr>
      <vt:lpstr>Løft: Beregning i praksis</vt:lpstr>
      <vt:lpstr>Løft: Beregning i praksis</vt:lpstr>
      <vt:lpstr>Løft: Beregning i praksis</vt:lpstr>
      <vt:lpstr>Løftkoeffisient</vt:lpstr>
      <vt:lpstr>EFM Eksempel 11.6</vt:lpstr>
      <vt:lpstr>EFM Eksempel 11.6</vt:lpstr>
      <vt:lpstr>EFM Eksempel 11.6</vt:lpstr>
      <vt:lpstr>EFM Eksempel 11.6</vt:lpstr>
      <vt:lpstr>EFM Eksempel 11.6</vt:lpstr>
      <vt:lpstr>Hvordan forklare løft på en vinge – vanlig forklaring 1</vt:lpstr>
      <vt:lpstr>Hvordan forklare løft på en vinge – vanlig forklaring 2</vt:lpstr>
      <vt:lpstr>Hvordan forklare løft?</vt:lpstr>
      <vt:lpstr>Løftkoeffisienter for vinge</vt:lpstr>
      <vt:lpstr>Løft- og dragkoeffisienter for elliptiske vinger med endelig utstrekning</vt:lpstr>
      <vt:lpstr>Oppgave: EFM Eksempel 11.8</vt:lpstr>
      <vt:lpstr>Oppgave: EFM Eksempel 11.8</vt:lpstr>
      <vt:lpstr>EFM Eksempel 11.8</vt:lpstr>
      <vt:lpstr>EFM Eksempel 11.8</vt:lpstr>
      <vt:lpstr>Oppgave: EFM Eksempel 11.8</vt:lpstr>
      <vt:lpstr>EFM Eksempel 11.8</vt:lpstr>
      <vt:lpstr>Løft på en 2D-vinge – klassisk teori</vt:lpstr>
      <vt:lpstr>Løft på en 2D-vinge – klassisk teori</vt:lpstr>
      <vt:lpstr>Løft på en 2D-vinge – klassisk teori</vt:lpstr>
      <vt:lpstr>Løft på en 2D-vinge – klassisk teori</vt:lpstr>
      <vt:lpstr>Hva er sirkulasjon?</vt:lpstr>
      <vt:lpstr>Eksempel: Sirkulasjon for en fri virvel</vt:lpstr>
      <vt:lpstr>Vi kan lage løft på en 2D-sylinder med matematisk «triksing»</vt:lpstr>
      <vt:lpstr>Kutta-Joukowskis teorem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2022-04-07T15:14:25Z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2019-09-12T08:41:29.8646875Z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52ac2135-a75e-4b19-9981-c22d1151cfcd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