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autoCompressPictures="0">
  <p:sldMasterIdLst>
    <p:sldMasterId id="2147483687" r:id="rId1"/>
  </p:sldMasterIdLst>
  <p:notesMasterIdLst>
    <p:notesMasterId r:id="rId52"/>
  </p:notesMasterIdLst>
  <p:sldIdLst>
    <p:sldId id="262" r:id="rId2"/>
    <p:sldId id="492" r:id="rId3"/>
    <p:sldId id="494" r:id="rId4"/>
    <p:sldId id="493" r:id="rId5"/>
    <p:sldId id="495" r:id="rId6"/>
    <p:sldId id="496" r:id="rId7"/>
    <p:sldId id="497" r:id="rId8"/>
    <p:sldId id="483" r:id="rId9"/>
    <p:sldId id="435" r:id="rId10"/>
    <p:sldId id="454" r:id="rId11"/>
    <p:sldId id="498" r:id="rId12"/>
    <p:sldId id="455" r:id="rId13"/>
    <p:sldId id="456" r:id="rId14"/>
    <p:sldId id="457" r:id="rId15"/>
    <p:sldId id="458" r:id="rId16"/>
    <p:sldId id="499" r:id="rId17"/>
    <p:sldId id="459" r:id="rId18"/>
    <p:sldId id="437" r:id="rId19"/>
    <p:sldId id="500" r:id="rId20"/>
    <p:sldId id="501" r:id="rId21"/>
    <p:sldId id="462" r:id="rId22"/>
    <p:sldId id="463" r:id="rId23"/>
    <p:sldId id="502" r:id="rId24"/>
    <p:sldId id="464" r:id="rId25"/>
    <p:sldId id="503" r:id="rId26"/>
    <p:sldId id="465" r:id="rId27"/>
    <p:sldId id="504" r:id="rId28"/>
    <p:sldId id="466" r:id="rId29"/>
    <p:sldId id="467" r:id="rId30"/>
    <p:sldId id="506" r:id="rId31"/>
    <p:sldId id="505" r:id="rId32"/>
    <p:sldId id="507" r:id="rId33"/>
    <p:sldId id="508" r:id="rId34"/>
    <p:sldId id="509" r:id="rId35"/>
    <p:sldId id="480" r:id="rId36"/>
    <p:sldId id="438" r:id="rId37"/>
    <p:sldId id="471" r:id="rId38"/>
    <p:sldId id="472" r:id="rId39"/>
    <p:sldId id="473" r:id="rId40"/>
    <p:sldId id="474" r:id="rId41"/>
    <p:sldId id="475" r:id="rId42"/>
    <p:sldId id="477" r:id="rId43"/>
    <p:sldId id="510" r:id="rId44"/>
    <p:sldId id="476" r:id="rId45"/>
    <p:sldId id="485" r:id="rId46"/>
    <p:sldId id="486" r:id="rId47"/>
    <p:sldId id="487" r:id="rId48"/>
    <p:sldId id="488" r:id="rId49"/>
    <p:sldId id="490" r:id="rId50"/>
    <p:sldId id="270" r:id="rId5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3F3F5"/>
    <a:srgbClr val="009D7F"/>
    <a:srgbClr val="CBDFD8"/>
    <a:srgbClr val="E7F0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5639C0-8803-D749-8829-F41E1FC7EBD7}" v="966" dt="2022-04-20T11:29:11.15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54" autoAdjust="0"/>
    <p:restoredTop sz="83944"/>
  </p:normalViewPr>
  <p:slideViewPr>
    <p:cSldViewPr>
      <p:cViewPr>
        <p:scale>
          <a:sx n="58" d="100"/>
          <a:sy n="58" d="100"/>
        </p:scale>
        <p:origin x="2480" y="1152"/>
      </p:cViewPr>
      <p:guideLst>
        <p:guide orient="horz" pos="2160"/>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BB013BB-223A-4A7A-A9B6-504A14290792}" type="datetimeFigureOut">
              <a:rPr lang="nb-NO" smtClean="0"/>
              <a:t>19.04.2022</a:t>
            </a:fld>
            <a:endParaRPr lang="nb-NO"/>
          </a:p>
        </p:txBody>
      </p:sp>
      <p:sp>
        <p:nvSpPr>
          <p:cNvPr id="4" name="Plassholder for lysbil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50BF349-27A5-44C1-8C69-2C3879FAD297}" type="slidenum">
              <a:rPr lang="nb-NO" smtClean="0"/>
              <a:t>‹#›</a:t>
            </a:fld>
            <a:endParaRPr lang="nb-NO"/>
          </a:p>
        </p:txBody>
      </p:sp>
    </p:spTree>
    <p:extLst>
      <p:ext uri="{BB962C8B-B14F-4D97-AF65-F5344CB8AC3E}">
        <p14:creationId xmlns:p14="http://schemas.microsoft.com/office/powerpoint/2010/main" val="15856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Before an actual device, structure, or other application involving fluid flow is built, it is often advantageous to test an appropriate model. However, if the model is not built properly and tested under the right conditions, the resulting data will not correspond to the application and may lead to incorrect designs.</a:t>
            </a:r>
          </a:p>
          <a:p>
            <a:r>
              <a:rPr lang="en-US" sz="1200" b="0" i="0" u="none" strike="noStrike" kern="1200" dirty="0">
                <a:solidFill>
                  <a:schemeClr val="tx1"/>
                </a:solidFill>
                <a:effectLst/>
                <a:latin typeface="+mn-lt"/>
                <a:ea typeface="+mn-ea"/>
                <a:cs typeface="+mn-cs"/>
              </a:rPr>
              <a:t>For the full-scale and model flows to behave the same, it is necessary to have "geometric </a:t>
            </a:r>
            <a:r>
              <a:rPr lang="en-US" sz="1200" b="0" i="0" u="none" strike="noStrike" kern="1200" dirty="0" err="1">
                <a:solidFill>
                  <a:schemeClr val="tx1"/>
                </a:solidFill>
                <a:effectLst/>
                <a:latin typeface="+mn-lt"/>
                <a:ea typeface="+mn-ea"/>
                <a:cs typeface="+mn-cs"/>
              </a:rPr>
              <a:t>similariity</a:t>
            </a:r>
            <a:r>
              <a:rPr lang="en-US" sz="1200" b="0" i="0" u="none" strike="noStrike" kern="1200" dirty="0">
                <a:solidFill>
                  <a:schemeClr val="tx1"/>
                </a:solidFill>
                <a:effectLst/>
                <a:latin typeface="+mn-lt"/>
                <a:ea typeface="+mn-ea"/>
                <a:cs typeface="+mn-cs"/>
              </a:rPr>
              <a:t>", that is, the model and actual device must have the same shape. Don't expect to accurately model the flow past a commercial jumbo jet by using a single-engine propeller-driven model airplane.</a:t>
            </a:r>
          </a:p>
          <a:p>
            <a:r>
              <a:rPr lang="en-US" sz="1200" b="0" i="0" u="none" strike="noStrike" kern="1200" dirty="0">
                <a:solidFill>
                  <a:schemeClr val="tx1"/>
                </a:solidFill>
                <a:effectLst/>
                <a:latin typeface="+mn-lt"/>
                <a:ea typeface="+mn-ea"/>
                <a:cs typeface="+mn-cs"/>
              </a:rPr>
              <a:t>For the actual device and model flow to behave the same, it is also necessary to have "dynamic similarity", that is, the relevant dimensionless parameters must have the same values in the two cases. A simple example is given for flow past a block at different Reynolds numbers. Similarly, don't expect to accurately model the flow past a sphere at a Mach number (Ma = flow speed/speed of sound) of Ma = 1.5 by conducting model tests on a sphere with a Mach number of Ma = 0.05!</a:t>
            </a:r>
          </a:p>
          <a:p>
            <a:endParaRPr lang="nb-NO" dirty="0"/>
          </a:p>
        </p:txBody>
      </p:sp>
      <p:sp>
        <p:nvSpPr>
          <p:cNvPr id="4" name="Plassholder for lysbildenummer 3"/>
          <p:cNvSpPr>
            <a:spLocks noGrp="1"/>
          </p:cNvSpPr>
          <p:nvPr>
            <p:ph type="sldNum" sz="quarter" idx="10"/>
          </p:nvPr>
        </p:nvSpPr>
        <p:spPr/>
        <p:txBody>
          <a:bodyPr/>
          <a:lstStyle/>
          <a:p>
            <a:fld id="{D50BF349-27A5-44C1-8C69-2C3879FAD297}" type="slidenum">
              <a:rPr lang="nb-NO" smtClean="0"/>
              <a:t>0</a:t>
            </a:fld>
            <a:endParaRPr lang="nb-NO"/>
          </a:p>
        </p:txBody>
      </p:sp>
    </p:spTree>
    <p:extLst>
      <p:ext uri="{BB962C8B-B14F-4D97-AF65-F5344CB8AC3E}">
        <p14:creationId xmlns:p14="http://schemas.microsoft.com/office/powerpoint/2010/main" val="154412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50BF349-27A5-44C1-8C69-2C3879FAD297}" type="slidenum">
              <a:rPr lang="nb-NO" smtClean="0"/>
              <a:t>49</a:t>
            </a:fld>
            <a:endParaRPr lang="nb-NO"/>
          </a:p>
        </p:txBody>
      </p:sp>
    </p:spTree>
    <p:extLst>
      <p:ext uri="{BB962C8B-B14F-4D97-AF65-F5344CB8AC3E}">
        <p14:creationId xmlns:p14="http://schemas.microsoft.com/office/powerpoint/2010/main" val="35253909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Innledning logo og navn">
    <p:bg>
      <p:bgPr>
        <a:solidFill>
          <a:schemeClr val="accent1"/>
        </a:solidFill>
        <a:effectLst/>
      </p:bgPr>
    </p:bg>
    <p:spTree>
      <p:nvGrpSpPr>
        <p:cNvPr id="1" name=""/>
        <p:cNvGrpSpPr/>
        <p:nvPr/>
      </p:nvGrpSpPr>
      <p:grpSpPr>
        <a:xfrm>
          <a:off x="0" y="0"/>
          <a:ext cx="0" cy="0"/>
          <a:chOff x="0" y="0"/>
          <a:chExt cx="0" cy="0"/>
        </a:xfrm>
      </p:grpSpPr>
      <p:grpSp>
        <p:nvGrpSpPr>
          <p:cNvPr id="3" name="Gruppe 2"/>
          <p:cNvGrpSpPr/>
          <p:nvPr userDrawn="1"/>
        </p:nvGrpSpPr>
        <p:grpSpPr>
          <a:xfrm>
            <a:off x="3528161" y="2571888"/>
            <a:ext cx="5137308" cy="1713601"/>
            <a:chOff x="3528161" y="2571888"/>
            <a:chExt cx="5137308" cy="1713601"/>
          </a:xfrm>
        </p:grpSpPr>
        <p:pic>
          <p:nvPicPr>
            <p:cNvPr id="2" name="Bilde 1"/>
            <p:cNvPicPr>
              <a:picLocks noChangeAspect="1"/>
            </p:cNvPicPr>
            <p:nvPr userDrawn="1"/>
          </p:nvPicPr>
          <p:blipFill>
            <a:blip r:embed="rId2"/>
            <a:stretch>
              <a:fillRect/>
            </a:stretch>
          </p:blipFill>
          <p:spPr>
            <a:xfrm>
              <a:off x="3528161" y="2571888"/>
              <a:ext cx="2135791" cy="1713600"/>
            </a:xfrm>
            <a:prstGeom prst="rect">
              <a:avLst/>
            </a:prstGeom>
          </p:spPr>
        </p:pic>
        <p:pic>
          <p:nvPicPr>
            <p:cNvPr id="8" name="Bilde 7"/>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096000" y="2572510"/>
              <a:ext cx="2569469" cy="1712979"/>
            </a:xfrm>
            <a:prstGeom prst="rect">
              <a:avLst/>
            </a:prstGeom>
          </p:spPr>
        </p:pic>
      </p:grpSp>
    </p:spTree>
    <p:extLst>
      <p:ext uri="{BB962C8B-B14F-4D97-AF65-F5344CB8AC3E}">
        <p14:creationId xmlns:p14="http://schemas.microsoft.com/office/powerpoint/2010/main" val="29794018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nledning animert logo">
    <p:bg>
      <p:bgPr>
        <a:solidFill>
          <a:srgbClr val="009D7F"/>
        </a:soli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36000" y="2365579"/>
            <a:ext cx="2520000" cy="2126842"/>
          </a:xfrm>
          <a:prstGeom prst="rect">
            <a:avLst/>
          </a:prstGeom>
        </p:spPr>
      </p:pic>
    </p:spTree>
    <p:extLst>
      <p:ext uri="{BB962C8B-B14F-4D97-AF65-F5344CB8AC3E}">
        <p14:creationId xmlns:p14="http://schemas.microsoft.com/office/powerpoint/2010/main" val="193859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lide">
    <p:bg>
      <p:bgPr>
        <a:solidFill>
          <a:schemeClr val="accent1"/>
        </a:solidFill>
        <a:effectLst/>
      </p:bgPr>
    </p:bg>
    <p:spTree>
      <p:nvGrpSpPr>
        <p:cNvPr id="1" name=""/>
        <p:cNvGrpSpPr/>
        <p:nvPr/>
      </p:nvGrpSpPr>
      <p:grpSpPr>
        <a:xfrm>
          <a:off x="0" y="0"/>
          <a:ext cx="0" cy="0"/>
          <a:chOff x="0" y="0"/>
          <a:chExt cx="0" cy="0"/>
        </a:xfrm>
      </p:grpSpPr>
      <p:sp>
        <p:nvSpPr>
          <p:cNvPr id="11" name="Tittel 1"/>
          <p:cNvSpPr>
            <a:spLocks noGrp="1"/>
          </p:cNvSpPr>
          <p:nvPr>
            <p:ph type="ctrTitle"/>
          </p:nvPr>
        </p:nvSpPr>
        <p:spPr>
          <a:xfrm>
            <a:off x="768000" y="2617200"/>
            <a:ext cx="10656000" cy="738664"/>
          </a:xfrm>
        </p:spPr>
        <p:txBody>
          <a:bodyPr anchor="b"/>
          <a:lstStyle>
            <a:lvl1pPr>
              <a:defRPr sz="4800">
                <a:solidFill>
                  <a:schemeClr val="bg1"/>
                </a:solidFill>
              </a:defRPr>
            </a:lvl1pPr>
          </a:lstStyle>
          <a:p>
            <a:r>
              <a:rPr lang="nb-NO"/>
              <a:t>Klikk for å redigere tittelstil</a:t>
            </a:r>
            <a:endParaRPr lang="nb-NO" dirty="0"/>
          </a:p>
        </p:txBody>
      </p:sp>
      <p:sp>
        <p:nvSpPr>
          <p:cNvPr id="12" name="Undertittel 2"/>
          <p:cNvSpPr>
            <a:spLocks noGrp="1"/>
          </p:cNvSpPr>
          <p:nvPr>
            <p:ph type="subTitle" idx="1"/>
          </p:nvPr>
        </p:nvSpPr>
        <p:spPr>
          <a:xfrm>
            <a:off x="768000" y="3502800"/>
            <a:ext cx="10656000" cy="369332"/>
          </a:xfrm>
          <a:prstGeom prst="rect">
            <a:avLst/>
          </a:prstGeom>
        </p:spPr>
        <p:txBody>
          <a:bodyPr lIns="0" tIns="0" rIns="0" bIns="0">
            <a:noAutofit/>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14" name="Plassholder for tekst 12"/>
          <p:cNvSpPr>
            <a:spLocks noGrp="1"/>
          </p:cNvSpPr>
          <p:nvPr>
            <p:ph type="body" sz="quarter" idx="13" hasCustomPrompt="1"/>
          </p:nvPr>
        </p:nvSpPr>
        <p:spPr>
          <a:xfrm>
            <a:off x="768000" y="3956400"/>
            <a:ext cx="10656000" cy="336550"/>
          </a:xfrm>
          <a:prstGeom prst="rect">
            <a:avLst/>
          </a:prstGeom>
        </p:spPr>
        <p:txBody>
          <a:bodyPr lIns="0" tIns="0" rIns="0" bIns="0">
            <a:noAutofit/>
          </a:bodyPr>
          <a:lstStyle>
            <a:lvl1pPr marL="0" indent="0">
              <a:buNone/>
              <a:defRPr>
                <a:solidFill>
                  <a:schemeClr val="bg1"/>
                </a:solidFill>
              </a:defRPr>
            </a:lvl1pPr>
          </a:lstStyle>
          <a:p>
            <a:pPr lvl="0"/>
            <a:r>
              <a:rPr lang="nb-NO" dirty="0"/>
              <a:t>Dato</a:t>
            </a:r>
          </a:p>
        </p:txBody>
      </p:sp>
      <p:sp>
        <p:nvSpPr>
          <p:cNvPr id="6" name="Plassholder for tekst 6"/>
          <p:cNvSpPr>
            <a:spLocks noGrp="1"/>
          </p:cNvSpPr>
          <p:nvPr>
            <p:ph type="body" sz="quarter" idx="12" hasCustomPrompt="1"/>
          </p:nvPr>
        </p:nvSpPr>
        <p:spPr>
          <a:xfrm>
            <a:off x="10821600" y="406800"/>
            <a:ext cx="676800" cy="540000"/>
          </a:xfrm>
          <a:prstGeom prst="rect">
            <a:avLst/>
          </a:prstGeom>
          <a:blipFill>
            <a:blip r:embed="rId2"/>
            <a:stretch>
              <a:fillRect/>
            </a:stretch>
          </a:blipFill>
        </p:spPr>
        <p:txBody>
          <a:bodyPr/>
          <a:lstStyle>
            <a:lvl1pPr marL="0" indent="0">
              <a:buNone/>
              <a:defRPr sz="100">
                <a:solidFill>
                  <a:schemeClr val="bg1"/>
                </a:solidFill>
              </a:defRPr>
            </a:lvl1pPr>
          </a:lstStyle>
          <a:p>
            <a:pPr lvl="0"/>
            <a:r>
              <a:rPr lang="nb-NO" dirty="0"/>
              <a:t>.</a:t>
            </a:r>
          </a:p>
        </p:txBody>
      </p:sp>
      <p:pic>
        <p:nvPicPr>
          <p:cNvPr id="3" name="Bilde 2"/>
          <p:cNvPicPr>
            <a:picLocks noChangeAspect="1"/>
          </p:cNvPicPr>
          <p:nvPr userDrawn="1"/>
        </p:nvPicPr>
        <p:blipFill>
          <a:blip r:embed="rId3"/>
          <a:stretch>
            <a:fillRect/>
          </a:stretch>
        </p:blipFill>
        <p:spPr>
          <a:xfrm>
            <a:off x="10821600" y="406800"/>
            <a:ext cx="676800" cy="543014"/>
          </a:xfrm>
          <a:prstGeom prst="rect">
            <a:avLst/>
          </a:prstGeom>
        </p:spPr>
      </p:pic>
      <p:sp>
        <p:nvSpPr>
          <p:cNvPr id="2" name="Plassholder for lysbildenummer 1"/>
          <p:cNvSpPr>
            <a:spLocks noGrp="1"/>
          </p:cNvSpPr>
          <p:nvPr>
            <p:ph type="sldNum" sz="quarter" idx="14"/>
          </p:nvPr>
        </p:nvSpPr>
        <p:spPr/>
        <p:txBody>
          <a:bodyPr/>
          <a:lstStyle>
            <a:lvl1pPr>
              <a:defRPr>
                <a:solidFill>
                  <a:schemeClr val="bg1"/>
                </a:solidFill>
              </a:defRPr>
            </a:lvl1pPr>
          </a:lstStyle>
          <a:p>
            <a:fld id="{0A3ED7E7-E538-48B7-BF27-18C497C3E180}" type="slidenum">
              <a:rPr lang="nb-NO" smtClean="0"/>
              <a:pPr/>
              <a:t>‹#›</a:t>
            </a:fld>
            <a:endParaRPr lang="nb-NO"/>
          </a:p>
        </p:txBody>
      </p:sp>
    </p:spTree>
    <p:extLst>
      <p:ext uri="{BB962C8B-B14F-4D97-AF65-F5344CB8AC3E}">
        <p14:creationId xmlns:p14="http://schemas.microsoft.com/office/powerpoint/2010/main" val="2118646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24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kst med heldekkende bakgrunn">
    <p:spTree>
      <p:nvGrpSpPr>
        <p:cNvPr id="1" name=""/>
        <p:cNvGrpSpPr/>
        <p:nvPr/>
      </p:nvGrpSpPr>
      <p:grpSpPr>
        <a:xfrm>
          <a:off x="0" y="0"/>
          <a:ext cx="0" cy="0"/>
          <a:chOff x="0" y="0"/>
          <a:chExt cx="0" cy="0"/>
        </a:xfrm>
      </p:grpSpPr>
      <p:sp>
        <p:nvSpPr>
          <p:cNvPr id="15" name="Plassholder for bilde 14"/>
          <p:cNvSpPr>
            <a:spLocks noGrp="1"/>
          </p:cNvSpPr>
          <p:nvPr>
            <p:ph type="pic" sz="quarter" idx="10" hasCustomPrompt="1"/>
          </p:nvPr>
        </p:nvSpPr>
        <p:spPr>
          <a:xfrm>
            <a:off x="0" y="0"/>
            <a:ext cx="12192000" cy="6858000"/>
          </a:xfrm>
          <a:prstGeom prst="rect">
            <a:avLst/>
          </a:prstGeom>
        </p:spPr>
        <p:txBody>
          <a:bodyPr tIns="864000" anchor="ctr" anchorCtr="1"/>
          <a:lstStyle>
            <a:lvl1pPr marL="0" indent="0">
              <a:buNone/>
              <a:defRPr/>
            </a:lvl1pPr>
          </a:lstStyle>
          <a:p>
            <a:r>
              <a:rPr lang="nb-NO"/>
              <a:t>Klikk ikon for å sette inn heldekkende bilde</a:t>
            </a:r>
          </a:p>
        </p:txBody>
      </p:sp>
      <p:sp>
        <p:nvSpPr>
          <p:cNvPr id="2" name="Tittel 1"/>
          <p:cNvSpPr>
            <a:spLocks noGrp="1"/>
          </p:cNvSpPr>
          <p:nvPr>
            <p:ph type="title"/>
          </p:nvPr>
        </p:nvSpPr>
        <p:spPr/>
        <p:txBody>
          <a:bodyPr>
            <a:noAutofit/>
          </a:bodyPr>
          <a:lstStyle>
            <a:lvl1pPr>
              <a:defRPr sz="3600"/>
            </a:lvl1pPr>
          </a:lstStyle>
          <a:p>
            <a:r>
              <a:rPr lang="nb-NO"/>
              <a:t>Klikk for å redigere tittelstil</a:t>
            </a:r>
          </a:p>
        </p:txBody>
      </p:sp>
      <p:sp>
        <p:nvSpPr>
          <p:cNvPr id="3" name="Plassholder for lysbildenummer 2"/>
          <p:cNvSpPr>
            <a:spLocks noGrp="1"/>
          </p:cNvSpPr>
          <p:nvPr>
            <p:ph type="sldNum" sz="quarter" idx="11"/>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2442581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95325" y="1800000"/>
            <a:ext cx="1080135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lysbildenummer 3"/>
          <p:cNvSpPr>
            <a:spLocks noGrp="1"/>
          </p:cNvSpPr>
          <p:nvPr>
            <p:ph type="sldNum" sz="quarter" idx="10"/>
          </p:nvPr>
        </p:nvSpPr>
        <p:spPr/>
        <p:txBody>
          <a:bodyPr/>
          <a:lstStyle/>
          <a:p>
            <a:fld id="{0A3ED7E7-E538-48B7-BF27-18C497C3E180}" type="slidenum">
              <a:rPr lang="nb-NO" smtClean="0"/>
              <a:pPr/>
              <a:t>‹#›</a:t>
            </a:fld>
            <a:endParaRPr lang="nb-NO"/>
          </a:p>
        </p:txBody>
      </p:sp>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30660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4" name="Plassholder for bilde 9"/>
          <p:cNvSpPr>
            <a:spLocks noGrp="1"/>
          </p:cNvSpPr>
          <p:nvPr>
            <p:ph type="pic" sz="quarter" idx="13"/>
          </p:nvPr>
        </p:nvSpPr>
        <p:spPr>
          <a:xfrm>
            <a:off x="694800" y="1800000"/>
            <a:ext cx="10801875" cy="4320000"/>
          </a:xfrm>
          <a:prstGeom prst="rect">
            <a:avLst/>
          </a:prstGeom>
          <a:noFill/>
        </p:spPr>
        <p:txBody>
          <a:bodyPr tIns="2160000" bIns="0"/>
          <a:lstStyle>
            <a:lvl1pPr marL="0" indent="0" algn="ctr">
              <a:buNone/>
              <a:defRPr sz="2000">
                <a:solidFill>
                  <a:schemeClr val="tx1"/>
                </a:solidFill>
              </a:defRPr>
            </a:lvl1pPr>
          </a:lstStyle>
          <a:p>
            <a:r>
              <a:rPr lang="nb-NO"/>
              <a:t>Klikk ikonet for å legge til et bilde</a:t>
            </a:r>
            <a:endParaRPr lang="nb-NO" dirty="0"/>
          </a:p>
        </p:txBody>
      </p:sp>
      <p:sp>
        <p:nvSpPr>
          <p:cNvPr id="3" name="Plassholder for lysbildenummer 2"/>
          <p:cNvSpPr>
            <a:spLocks noGrp="1"/>
          </p:cNvSpPr>
          <p:nvPr>
            <p:ph type="sldNum" sz="quarter" idx="14"/>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348635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695325" y="1800000"/>
            <a:ext cx="511200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bilde 9"/>
          <p:cNvSpPr>
            <a:spLocks noGrp="1"/>
          </p:cNvSpPr>
          <p:nvPr>
            <p:ph type="pic" sz="quarter" idx="13"/>
          </p:nvPr>
        </p:nvSpPr>
        <p:spPr>
          <a:xfrm>
            <a:off x="6384000" y="1800000"/>
            <a:ext cx="5112675" cy="4320000"/>
          </a:xfrm>
          <a:prstGeom prst="rect">
            <a:avLst/>
          </a:prstGeom>
          <a:noFill/>
        </p:spPr>
        <p:txBody>
          <a:bodyPr tIns="2160000" bIns="0"/>
          <a:lstStyle>
            <a:lvl1pPr marL="0" indent="0" algn="ctr">
              <a:buNone/>
              <a:defRPr sz="2000">
                <a:solidFill>
                  <a:schemeClr val="tx1"/>
                </a:solidFill>
              </a:defRPr>
            </a:lvl1pPr>
          </a:lstStyle>
          <a:p>
            <a:r>
              <a:rPr lang="nb-NO"/>
              <a:t>Klikk ikonet for å legge til et bilde</a:t>
            </a:r>
            <a:endParaRPr lang="nb-NO" dirty="0"/>
          </a:p>
        </p:txBody>
      </p:sp>
      <p:sp>
        <p:nvSpPr>
          <p:cNvPr id="5" name="Plassholder for lysbildenummer 4"/>
          <p:cNvSpPr>
            <a:spLocks noGrp="1"/>
          </p:cNvSpPr>
          <p:nvPr>
            <p:ph type="sldNum" sz="quarter" idx="14"/>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191660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2 boks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6382800" y="1800000"/>
            <a:ext cx="511200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innhold 2"/>
          <p:cNvSpPr>
            <a:spLocks noGrp="1"/>
          </p:cNvSpPr>
          <p:nvPr>
            <p:ph idx="10"/>
          </p:nvPr>
        </p:nvSpPr>
        <p:spPr>
          <a:xfrm>
            <a:off x="708261" y="1800000"/>
            <a:ext cx="5112000" cy="4320000"/>
          </a:xfrm>
          <a:prstGeom prst="rect">
            <a:avLst/>
          </a:prstGeom>
        </p:spPr>
        <p:txBody>
          <a:bodyPr lIns="0" tIns="0" rIns="0" bIns="0"/>
          <a:lstStyle>
            <a:lvl1pPr>
              <a:lnSpc>
                <a:spcPts val="2800"/>
              </a:lnSpc>
              <a:spcBef>
                <a:spcPts val="1200"/>
              </a:spcBef>
              <a:defRPr sz="2200" baseline="0"/>
            </a:lvl1pPr>
            <a:lvl2pPr>
              <a:lnSpc>
                <a:spcPts val="2800"/>
              </a:lnSpc>
              <a:spcBef>
                <a:spcPts val="1200"/>
              </a:spcBef>
              <a:defRPr sz="2200" baseline="0"/>
            </a:lvl2pPr>
            <a:lvl3pPr>
              <a:lnSpc>
                <a:spcPts val="2800"/>
              </a:lnSpc>
              <a:spcBef>
                <a:spcPts val="1200"/>
              </a:spcBef>
              <a:defRPr sz="2200" baseline="0"/>
            </a:lvl3pPr>
            <a:lvl4pPr>
              <a:lnSpc>
                <a:spcPts val="2800"/>
              </a:lnSpc>
              <a:spcBef>
                <a:spcPts val="1200"/>
              </a:spcBef>
              <a:defRPr sz="2200" baseline="0"/>
            </a:lvl4pPr>
            <a:lvl5pPr>
              <a:lnSpc>
                <a:spcPts val="2800"/>
              </a:lnSpc>
              <a:spcBef>
                <a:spcPts val="1200"/>
              </a:spcBef>
              <a:defRPr sz="2200" baseline="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lysbildenummer 3"/>
          <p:cNvSpPr>
            <a:spLocks noGrp="1"/>
          </p:cNvSpPr>
          <p:nvPr>
            <p:ph type="sldNum" sz="quarter" idx="11"/>
          </p:nvPr>
        </p:nvSpPr>
        <p:spPr/>
        <p:txBody>
          <a:bodyPr/>
          <a:lstStyle/>
          <a:p>
            <a:fld id="{0A3ED7E7-E538-48B7-BF27-18C497C3E180}" type="slidenum">
              <a:rPr lang="nb-NO" smtClean="0"/>
              <a:pPr/>
              <a:t>‹#›</a:t>
            </a:fld>
            <a:endParaRPr lang="nb-NO"/>
          </a:p>
        </p:txBody>
      </p:sp>
    </p:spTree>
    <p:extLst>
      <p:ext uri="{BB962C8B-B14F-4D97-AF65-F5344CB8AC3E}">
        <p14:creationId xmlns:p14="http://schemas.microsoft.com/office/powerpoint/2010/main" val="1834399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solidFill>
          <a:srgbClr val="009D7F"/>
        </a:solidFill>
        <a:effectLst/>
      </p:bgPr>
    </p:bg>
    <p:spTree>
      <p:nvGrpSpPr>
        <p:cNvPr id="1" name=""/>
        <p:cNvGrpSpPr/>
        <p:nvPr/>
      </p:nvGrpSpPr>
      <p:grpSpPr>
        <a:xfrm>
          <a:off x="0" y="0"/>
          <a:ext cx="0" cy="0"/>
          <a:chOff x="0" y="0"/>
          <a:chExt cx="0" cy="0"/>
        </a:xfrm>
      </p:grpSpPr>
      <p:sp>
        <p:nvSpPr>
          <p:cNvPr id="6" name="Tittel 1"/>
          <p:cNvSpPr>
            <a:spLocks noGrp="1"/>
          </p:cNvSpPr>
          <p:nvPr>
            <p:ph type="ctrTitle"/>
          </p:nvPr>
        </p:nvSpPr>
        <p:spPr>
          <a:xfrm>
            <a:off x="768000" y="2205000"/>
            <a:ext cx="10656000" cy="738664"/>
          </a:xfrm>
        </p:spPr>
        <p:txBody>
          <a:bodyPr anchor="b">
            <a:normAutofit/>
          </a:bodyPr>
          <a:lstStyle>
            <a:lvl1pPr>
              <a:defRPr sz="3600">
                <a:solidFill>
                  <a:schemeClr val="bg1"/>
                </a:solidFill>
              </a:defRPr>
            </a:lvl1pPr>
          </a:lstStyle>
          <a:p>
            <a:r>
              <a:rPr lang="nb-NO"/>
              <a:t>Klikk for å redigere tittelstil</a:t>
            </a:r>
            <a:endParaRPr lang="nb-NO" dirty="0"/>
          </a:p>
        </p:txBody>
      </p:sp>
      <p:sp>
        <p:nvSpPr>
          <p:cNvPr id="4" name="TekstSylinder 3"/>
          <p:cNvSpPr txBox="1"/>
          <p:nvPr userDrawn="1"/>
        </p:nvSpPr>
        <p:spPr>
          <a:xfrm>
            <a:off x="551384" y="4077072"/>
            <a:ext cx="1224136" cy="2232248"/>
          </a:xfrm>
          <a:prstGeom prst="rect">
            <a:avLst/>
          </a:prstGeom>
          <a:noFill/>
        </p:spPr>
        <p:txBody>
          <a:bodyPr wrap="square" rtlCol="0">
            <a:spAutoFit/>
          </a:bodyPr>
          <a:lstStyle/>
          <a:p>
            <a:endParaRPr lang="nb-NO"/>
          </a:p>
        </p:txBody>
      </p:sp>
      <p:pic>
        <p:nvPicPr>
          <p:cNvPr id="9" name="Bilde 8"/>
          <p:cNvPicPr>
            <a:picLocks noChangeAspect="1"/>
          </p:cNvPicPr>
          <p:nvPr userDrawn="1"/>
        </p:nvPicPr>
        <p:blipFill>
          <a:blip r:embed="rId2"/>
          <a:stretch>
            <a:fillRect/>
          </a:stretch>
        </p:blipFill>
        <p:spPr>
          <a:xfrm>
            <a:off x="750000" y="4051894"/>
            <a:ext cx="10692000" cy="2329434"/>
          </a:xfrm>
          <a:prstGeom prst="rect">
            <a:avLst/>
          </a:prstGeom>
        </p:spPr>
      </p:pic>
      <p:pic>
        <p:nvPicPr>
          <p:cNvPr id="10" name="Bilde 9"/>
          <p:cNvPicPr>
            <a:picLocks noChangeAspect="1"/>
          </p:cNvPicPr>
          <p:nvPr userDrawn="1"/>
        </p:nvPicPr>
        <p:blipFill>
          <a:blip r:embed="rId3"/>
          <a:stretch>
            <a:fillRect/>
          </a:stretch>
        </p:blipFill>
        <p:spPr>
          <a:xfrm>
            <a:off x="10821600" y="406800"/>
            <a:ext cx="676800" cy="543014"/>
          </a:xfrm>
          <a:prstGeom prst="rect">
            <a:avLst/>
          </a:prstGeom>
        </p:spPr>
      </p:pic>
    </p:spTree>
    <p:extLst>
      <p:ext uri="{BB962C8B-B14F-4D97-AF65-F5344CB8AC3E}">
        <p14:creationId xmlns:p14="http://schemas.microsoft.com/office/powerpoint/2010/main" val="324468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e 6"/>
          <p:cNvPicPr>
            <a:picLocks noChangeAspect="1"/>
          </p:cNvPicPr>
          <p:nvPr userDrawn="1"/>
        </p:nvPicPr>
        <p:blipFill>
          <a:blip r:embed="rId11"/>
          <a:stretch>
            <a:fillRect/>
          </a:stretch>
        </p:blipFill>
        <p:spPr>
          <a:xfrm>
            <a:off x="10822957" y="405000"/>
            <a:ext cx="673043" cy="540000"/>
          </a:xfrm>
          <a:prstGeom prst="rect">
            <a:avLst/>
          </a:prstGeom>
        </p:spPr>
      </p:pic>
      <p:sp>
        <p:nvSpPr>
          <p:cNvPr id="8" name="Plassholder for tittel 7"/>
          <p:cNvSpPr>
            <a:spLocks noGrp="1"/>
          </p:cNvSpPr>
          <p:nvPr>
            <p:ph type="title"/>
          </p:nvPr>
        </p:nvSpPr>
        <p:spPr>
          <a:xfrm>
            <a:off x="695325" y="945000"/>
            <a:ext cx="9588000" cy="533642"/>
          </a:xfrm>
          <a:prstGeom prst="rect">
            <a:avLst/>
          </a:prstGeom>
        </p:spPr>
        <p:txBody>
          <a:bodyPr vert="horz" wrap="none" lIns="0" tIns="0" rIns="0" bIns="0" rtlCol="0" anchor="ctr">
            <a:normAutofit/>
          </a:bodyPr>
          <a:lstStyle/>
          <a:p>
            <a:r>
              <a:rPr lang="nb-NO"/>
              <a:t>Klikk for å redigere tittelstil</a:t>
            </a:r>
          </a:p>
        </p:txBody>
      </p:sp>
      <p:sp>
        <p:nvSpPr>
          <p:cNvPr id="5" name="Plassholder for lysbildenummer 9"/>
          <p:cNvSpPr>
            <a:spLocks noGrp="1"/>
          </p:cNvSpPr>
          <p:nvPr>
            <p:ph type="sldNum" sz="quarter" idx="4"/>
          </p:nvPr>
        </p:nvSpPr>
        <p:spPr>
          <a:xfrm>
            <a:off x="695325" y="6264000"/>
            <a:ext cx="2743200" cy="203199"/>
          </a:xfrm>
          <a:prstGeom prst="rect">
            <a:avLst/>
          </a:prstGeom>
        </p:spPr>
        <p:txBody>
          <a:bodyPr vert="horz" lIns="0" tIns="0" rIns="0" bIns="0" rtlCol="0" anchor="ctr"/>
          <a:lstStyle>
            <a:lvl1pPr algn="l">
              <a:defRPr sz="1200">
                <a:solidFill>
                  <a:srgbClr val="009D7F"/>
                </a:solidFill>
              </a:defRPr>
            </a:lvl1pPr>
          </a:lstStyle>
          <a:p>
            <a:fld id="{0A3ED7E7-E538-48B7-BF27-18C497C3E180}" type="slidenum">
              <a:rPr lang="nb-NO" smtClean="0"/>
              <a:pPr/>
              <a:t>‹#›</a:t>
            </a:fld>
            <a:endParaRPr lang="nb-NO"/>
          </a:p>
        </p:txBody>
      </p:sp>
    </p:spTree>
    <p:extLst>
      <p:ext uri="{BB962C8B-B14F-4D97-AF65-F5344CB8AC3E}">
        <p14:creationId xmlns:p14="http://schemas.microsoft.com/office/powerpoint/2010/main" val="3062148158"/>
      </p:ext>
    </p:extLst>
  </p:cSld>
  <p:clrMap bg1="lt1" tx1="dk1" bg2="lt2" tx2="dk2" accent1="accent1" accent2="accent2" accent3="accent3" accent4="accent4" accent5="accent5" accent6="accent6" hlink="hlink" folHlink="folHlink"/>
  <p:sldLayoutIdLst>
    <p:sldLayoutId id="2147483697" r:id="rId1"/>
    <p:sldLayoutId id="2147483668" r:id="rId2"/>
    <p:sldLayoutId id="2147483649" r:id="rId3"/>
    <p:sldLayoutId id="2147483705" r:id="rId4"/>
    <p:sldLayoutId id="2147483698" r:id="rId5"/>
    <p:sldLayoutId id="2147483695" r:id="rId6"/>
    <p:sldLayoutId id="2147483691" r:id="rId7"/>
    <p:sldLayoutId id="2147483701" r:id="rId8"/>
    <p:sldLayoutId id="2147483664" r:id="rId9"/>
  </p:sldLayoutIdLst>
  <p:hf sldNum="0" hdr="0" ftr="0" dt="0"/>
  <p:txStyles>
    <p:titleStyle>
      <a:lvl1pPr algn="l" defTabSz="914400" rtl="0" eaLnBrk="1" latinLnBrk="0" hangingPunct="1">
        <a:spcBef>
          <a:spcPct val="0"/>
        </a:spcBef>
        <a:buNone/>
        <a:defRPr sz="3200" kern="1200">
          <a:solidFill>
            <a:srgbClr val="009D7F"/>
          </a:solidFill>
          <a:latin typeface="+mj-lt"/>
          <a:ea typeface="+mj-ea"/>
          <a:cs typeface="+mj-cs"/>
        </a:defRPr>
      </a:lvl1pPr>
    </p:titleStyle>
    <p:bodyStyle>
      <a:lvl1pPr marL="198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666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34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2000" indent="-1980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userDrawn="1">
          <p15:clr>
            <a:srgbClr val="F26B43"/>
          </p15:clr>
        </p15:guide>
        <p15:guide id="2" pos="724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commons.wikimedia.org/wiki/File:Aeroplane_-_Faro_-_The_Algarve,_Portugal_(1470399788).jpg" TargetMode="External"/><Relationship Id="rId3" Type="http://schemas.openxmlformats.org/officeDocument/2006/relationships/image" Target="../media/image7.jpg"/><Relationship Id="rId7"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hyperlink" Target="https://www.flowvis.org/2019/09/03/best-of-web-jared-moya/" TargetMode="External"/><Relationship Id="rId5" Type="http://schemas.openxmlformats.org/officeDocument/2006/relationships/image" Target="../media/image8.jpg"/><Relationship Id="rId4" Type="http://schemas.openxmlformats.org/officeDocument/2006/relationships/hyperlink" Target="http://aviation.stackexchange.com/questions/19643/why-are-wind-tunnel-models-sometimes-placed-upside-down"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flowvis.org/2019/09/03/best-of-web-jared-moya/" TargetMode="External"/><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0.png"/><Relationship Id="rId1" Type="http://schemas.openxmlformats.org/officeDocument/2006/relationships/slideLayout" Target="../slideLayouts/slideLayout8.xml"/><Relationship Id="rId4" Type="http://schemas.openxmlformats.org/officeDocument/2006/relationships/hyperlink" Target="https://www.flowvis.org/2019/09/03/best-of-web-jared-moy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hyperlink" Target="https://www.flowvis.org/2019/09/03/best-of-web-jared-moya/" TargetMode="External"/><Relationship Id="rId10" Type="http://schemas.openxmlformats.org/officeDocument/2006/relationships/image" Target="../media/image17.png"/><Relationship Id="rId4" Type="http://schemas.openxmlformats.org/officeDocument/2006/relationships/image" Target="../media/image8.jp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hyperlink" Target="https://www.flowvis.org/2019/09/03/best-of-web-jared-moya/" TargetMode="Externa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hyperlink" Target="https://www.flowvis.org/2019/09/03/best-of-web-jared-moya/" TargetMode="Externa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hyperlink" Target="https://www.flowvis.org/2019/09/03/best-of-web-jared-moya/" TargetMode="Externa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0.png"/><Relationship Id="rId4" Type="http://schemas.openxmlformats.org/officeDocument/2006/relationships/image" Target="../media/image220.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0.pn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7.pn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 Id="rId5" Type="http://schemas.openxmlformats.org/officeDocument/2006/relationships/image" Target="../media/image39.jpe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8.xml"/><Relationship Id="rId5" Type="http://schemas.openxmlformats.org/officeDocument/2006/relationships/image" Target="../media/image39.jpe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1.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9.png"/><Relationship Id="rId1" Type="http://schemas.openxmlformats.org/officeDocument/2006/relationships/slideLayout" Target="../slideLayouts/slideLayout8.xml"/><Relationship Id="rId5" Type="http://schemas.openxmlformats.org/officeDocument/2006/relationships/image" Target="../media/image50.jpeg"/><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7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490.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8.xml"/><Relationship Id="rId4" Type="http://schemas.openxmlformats.org/officeDocument/2006/relationships/image" Target="../media/image450.pn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30.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8.xml"/><Relationship Id="rId4" Type="http://schemas.openxmlformats.org/officeDocument/2006/relationships/image" Target="../media/image52.jpeg"/></Relationships>
</file>

<file path=ppt/slides/_rels/slide4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50.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tandfonline.com/doi/full/10.1080/0020739X.2011.562324" TargetMode="Externa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7.jpeg"/><Relationship Id="rId7" Type="http://schemas.openxmlformats.org/officeDocument/2006/relationships/image" Target="../media/image58.png"/><Relationship Id="rId2" Type="http://schemas.openxmlformats.org/officeDocument/2006/relationships/image" Target="../media/image460.png"/><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0.png"/><Relationship Id="rId4" Type="http://schemas.openxmlformats.org/officeDocument/2006/relationships/image" Target="../media/image480.png"/></Relationships>
</file>

<file path=ppt/slides/_rels/slide4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7.jpeg"/><Relationship Id="rId7" Type="http://schemas.openxmlformats.org/officeDocument/2006/relationships/image" Target="../media/image58.png"/><Relationship Id="rId2" Type="http://schemas.openxmlformats.org/officeDocument/2006/relationships/image" Target="../media/image60.png"/><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0.png"/><Relationship Id="rId4" Type="http://schemas.openxmlformats.org/officeDocument/2006/relationships/image" Target="../media/image480.png"/></Relationships>
</file>

<file path=ppt/slides/_rels/slide4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7.jpeg"/><Relationship Id="rId7" Type="http://schemas.openxmlformats.org/officeDocument/2006/relationships/image" Target="../media/image58.png"/><Relationship Id="rId2" Type="http://schemas.openxmlformats.org/officeDocument/2006/relationships/image" Target="../media/image330.png"/><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0.png"/><Relationship Id="rId4" Type="http://schemas.openxmlformats.org/officeDocument/2006/relationships/image" Target="../media/image480.png"/></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93600" y="577468"/>
            <a:ext cx="10656000" cy="738664"/>
          </a:xfrm>
        </p:spPr>
        <p:txBody>
          <a:bodyPr>
            <a:normAutofit/>
          </a:bodyPr>
          <a:lstStyle/>
          <a:p>
            <a:r>
              <a:rPr lang="nb-NO" dirty="0"/>
              <a:t>22 – Dimensjonsanalyse</a:t>
            </a:r>
          </a:p>
        </p:txBody>
      </p:sp>
      <p:sp>
        <p:nvSpPr>
          <p:cNvPr id="3" name="Undertittel 2"/>
          <p:cNvSpPr>
            <a:spLocks noGrp="1"/>
          </p:cNvSpPr>
          <p:nvPr>
            <p:ph type="subTitle" idx="1"/>
          </p:nvPr>
        </p:nvSpPr>
        <p:spPr>
          <a:xfrm>
            <a:off x="768000" y="1486800"/>
            <a:ext cx="10656000" cy="369332"/>
          </a:xfrm>
        </p:spPr>
        <p:txBody>
          <a:bodyPr/>
          <a:lstStyle/>
          <a:p>
            <a:r>
              <a:rPr lang="nb-NO" dirty="0"/>
              <a:t>TPS200 – Fluidmekanikk 1: Innføring</a:t>
            </a:r>
          </a:p>
        </p:txBody>
      </p:sp>
      <p:sp>
        <p:nvSpPr>
          <p:cNvPr id="5" name="Plassholder for tekst 4"/>
          <p:cNvSpPr>
            <a:spLocks noGrp="1"/>
          </p:cNvSpPr>
          <p:nvPr>
            <p:ph type="body" sz="quarter" idx="13"/>
          </p:nvPr>
        </p:nvSpPr>
        <p:spPr>
          <a:xfrm>
            <a:off x="768000" y="1940400"/>
            <a:ext cx="10656000" cy="336550"/>
          </a:xfrm>
        </p:spPr>
        <p:txBody>
          <a:bodyPr/>
          <a:lstStyle/>
          <a:p>
            <a:r>
              <a:rPr lang="nb-NO" dirty="0"/>
              <a:t>20-04-2022 – EFM 8.1-8.3</a:t>
            </a:r>
          </a:p>
        </p:txBody>
      </p:sp>
      <p:sp>
        <p:nvSpPr>
          <p:cNvPr id="4" name="Plassholder for tekst 3"/>
          <p:cNvSpPr>
            <a:spLocks noGrp="1"/>
          </p:cNvSpPr>
          <p:nvPr>
            <p:ph type="body" sz="quarter" idx="12"/>
          </p:nvPr>
        </p:nvSpPr>
        <p:spPr/>
        <p:txBody>
          <a:bodyPr/>
          <a:lstStyle/>
          <a:p>
            <a:endParaRPr lang="nb-NO" dirty="0"/>
          </a:p>
        </p:txBody>
      </p:sp>
      <p:sp>
        <p:nvSpPr>
          <p:cNvPr id="6" name="TextBox 5">
            <a:extLst>
              <a:ext uri="{FF2B5EF4-FFF2-40B4-BE49-F238E27FC236}">
                <a16:creationId xmlns:a16="http://schemas.microsoft.com/office/drawing/2014/main" id="{5336D499-FC1D-8D98-48A8-1A8F81899A33}"/>
              </a:ext>
            </a:extLst>
          </p:cNvPr>
          <p:cNvSpPr txBox="1"/>
          <p:nvPr/>
        </p:nvSpPr>
        <p:spPr>
          <a:xfrm>
            <a:off x="45424" y="5441793"/>
            <a:ext cx="6050576" cy="923330"/>
          </a:xfrm>
          <a:prstGeom prst="rect">
            <a:avLst/>
          </a:prstGeom>
          <a:noFill/>
        </p:spPr>
        <p:txBody>
          <a:bodyPr wrap="square" rtlCol="0">
            <a:spAutoFit/>
          </a:bodyPr>
          <a:lstStyle/>
          <a:p>
            <a:r>
              <a:rPr lang="nb-NO" u="sng" dirty="0">
                <a:solidFill>
                  <a:schemeClr val="bg1"/>
                </a:solidFill>
              </a:rPr>
              <a:t>Modelltesting</a:t>
            </a:r>
            <a:r>
              <a:rPr lang="nb-NO" dirty="0">
                <a:solidFill>
                  <a:schemeClr val="bg1"/>
                </a:solidFill>
              </a:rPr>
              <a:t>: Hvordan kan vi finne drag </a:t>
            </a:r>
          </a:p>
          <a:p>
            <a:r>
              <a:rPr lang="nb-NO" dirty="0">
                <a:solidFill>
                  <a:schemeClr val="bg1"/>
                </a:solidFill>
              </a:rPr>
              <a:t>og løft på et fullskala fly ved å måle dette på et lite modellfly i vindtunnel? </a:t>
            </a:r>
          </a:p>
        </p:txBody>
      </p:sp>
      <p:pic>
        <p:nvPicPr>
          <p:cNvPr id="8" name="Picture 7" descr="A picture containing indoor&#10;&#10;Description automatically generated">
            <a:extLst>
              <a:ext uri="{FF2B5EF4-FFF2-40B4-BE49-F238E27FC236}">
                <a16:creationId xmlns:a16="http://schemas.microsoft.com/office/drawing/2014/main" id="{1DCD9276-D30E-054C-72A6-010E7C3930F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399253" y="2693520"/>
            <a:ext cx="3630028" cy="2710421"/>
          </a:xfrm>
          <a:prstGeom prst="rect">
            <a:avLst/>
          </a:prstGeom>
        </p:spPr>
      </p:pic>
      <p:sp>
        <p:nvSpPr>
          <p:cNvPr id="10" name="TextBox 9">
            <a:extLst>
              <a:ext uri="{FF2B5EF4-FFF2-40B4-BE49-F238E27FC236}">
                <a16:creationId xmlns:a16="http://schemas.microsoft.com/office/drawing/2014/main" id="{7F9C3CD8-0CE6-A136-E0D8-E56F5875CFE6}"/>
              </a:ext>
            </a:extLst>
          </p:cNvPr>
          <p:cNvSpPr txBox="1"/>
          <p:nvPr/>
        </p:nvSpPr>
        <p:spPr>
          <a:xfrm>
            <a:off x="39673" y="6576731"/>
            <a:ext cx="2818400" cy="338554"/>
          </a:xfrm>
          <a:prstGeom prst="rect">
            <a:avLst/>
          </a:prstGeom>
          <a:noFill/>
        </p:spPr>
        <p:txBody>
          <a:bodyPr wrap="none" rtlCol="0">
            <a:spAutoFit/>
          </a:bodyPr>
          <a:lstStyle/>
          <a:p>
            <a:r>
              <a:rPr lang="nb-NO" sz="1600" dirty="0">
                <a:solidFill>
                  <a:schemeClr val="bg1"/>
                </a:solidFill>
              </a:rPr>
              <a:t>Bilder fra Creative </a:t>
            </a:r>
            <a:r>
              <a:rPr lang="nb-NO" sz="1600" dirty="0" err="1">
                <a:solidFill>
                  <a:schemeClr val="bg1"/>
                </a:solidFill>
              </a:rPr>
              <a:t>Commons</a:t>
            </a:r>
            <a:endParaRPr lang="nb-NO" sz="1600" dirty="0">
              <a:solidFill>
                <a:schemeClr val="bg1"/>
              </a:solidFill>
            </a:endParaRPr>
          </a:p>
        </p:txBody>
      </p:sp>
      <p:pic>
        <p:nvPicPr>
          <p:cNvPr id="15" name="Picture 14" descr="A planet in space&#10;&#10;Description automatically generated with low confidence">
            <a:extLst>
              <a:ext uri="{FF2B5EF4-FFF2-40B4-BE49-F238E27FC236}">
                <a16:creationId xmlns:a16="http://schemas.microsoft.com/office/drawing/2014/main" id="{364D602B-9B27-B1DE-EFB6-B714BD089CC0}"/>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r="13157"/>
          <a:stretch/>
        </p:blipFill>
        <p:spPr>
          <a:xfrm>
            <a:off x="8467918" y="2646644"/>
            <a:ext cx="3580624" cy="2778252"/>
          </a:xfrm>
          <a:prstGeom prst="rect">
            <a:avLst/>
          </a:prstGeom>
        </p:spPr>
      </p:pic>
      <p:sp>
        <p:nvSpPr>
          <p:cNvPr id="17" name="TextBox 16">
            <a:extLst>
              <a:ext uri="{FF2B5EF4-FFF2-40B4-BE49-F238E27FC236}">
                <a16:creationId xmlns:a16="http://schemas.microsoft.com/office/drawing/2014/main" id="{8EFBF7D5-7519-FDD7-2EB4-F3D4F188B016}"/>
              </a:ext>
            </a:extLst>
          </p:cNvPr>
          <p:cNvSpPr txBox="1"/>
          <p:nvPr/>
        </p:nvSpPr>
        <p:spPr>
          <a:xfrm>
            <a:off x="7004029" y="5462818"/>
            <a:ext cx="5111454" cy="1200329"/>
          </a:xfrm>
          <a:prstGeom prst="rect">
            <a:avLst/>
          </a:prstGeom>
          <a:noFill/>
        </p:spPr>
        <p:txBody>
          <a:bodyPr wrap="square" rtlCol="0">
            <a:spAutoFit/>
          </a:bodyPr>
          <a:lstStyle/>
          <a:p>
            <a:pPr algn="ctr"/>
            <a:r>
              <a:rPr lang="nb-NO" u="sng" dirty="0">
                <a:solidFill>
                  <a:schemeClr val="bg1"/>
                </a:solidFill>
              </a:rPr>
              <a:t>Modellreduksjon</a:t>
            </a:r>
            <a:r>
              <a:rPr lang="nb-NO" dirty="0">
                <a:solidFill>
                  <a:schemeClr val="bg1"/>
                </a:solidFill>
              </a:rPr>
              <a:t>: Hvordan redusere antall tester </a:t>
            </a:r>
          </a:p>
          <a:p>
            <a:r>
              <a:rPr lang="nb-NO" dirty="0">
                <a:solidFill>
                  <a:schemeClr val="bg1"/>
                </a:solidFill>
              </a:rPr>
              <a:t>fra 10,000 til 10 for å finne ut hvordan draget avhenger av </a:t>
            </a:r>
          </a:p>
          <a:p>
            <a:r>
              <a:rPr lang="nb-NO" dirty="0">
                <a:solidFill>
                  <a:schemeClr val="bg1"/>
                </a:solidFill>
              </a:rPr>
              <a:t>viskositet, hastighet, diameter, fluidets tetthet?</a:t>
            </a:r>
          </a:p>
        </p:txBody>
      </p:sp>
      <p:pic>
        <p:nvPicPr>
          <p:cNvPr id="19" name="Picture 18" descr="A large airplane flying in the sky&#10;&#10;Description automatically generated with medium confidence">
            <a:extLst>
              <a:ext uri="{FF2B5EF4-FFF2-40B4-BE49-F238E27FC236}">
                <a16:creationId xmlns:a16="http://schemas.microsoft.com/office/drawing/2014/main" id="{FC5C3B69-AD1C-DCAD-84A4-0FC9E49DE3E2}"/>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43458" y="2730408"/>
            <a:ext cx="4075598" cy="2710422"/>
          </a:xfrm>
          <a:prstGeom prst="rect">
            <a:avLst/>
          </a:prstGeom>
        </p:spPr>
      </p:pic>
    </p:spTree>
    <p:extLst>
      <p:ext uri="{BB962C8B-B14F-4D97-AF65-F5344CB8AC3E}">
        <p14:creationId xmlns:p14="http://schemas.microsoft.com/office/powerpoint/2010/main" val="3179137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9DF7-71B1-C797-C1F9-E6E4A7563320}"/>
              </a:ext>
            </a:extLst>
          </p:cNvPr>
          <p:cNvSpPr>
            <a:spLocks noGrp="1"/>
          </p:cNvSpPr>
          <p:nvPr>
            <p:ph type="title"/>
          </p:nvPr>
        </p:nvSpPr>
        <p:spPr/>
        <p:txBody>
          <a:bodyPr>
            <a:normAutofit fontScale="90000"/>
          </a:bodyPr>
          <a:lstStyle/>
          <a:p>
            <a:r>
              <a:rPr lang="nb-NO" dirty="0"/>
              <a:t>Hvordan finne ut hvordan </a:t>
            </a:r>
            <a:r>
              <a:rPr lang="nb-NO" dirty="0" err="1"/>
              <a:t>dragkraften</a:t>
            </a:r>
            <a:r>
              <a:rPr lang="nb-NO" dirty="0"/>
              <a:t> på en kule avhenger av</a:t>
            </a:r>
            <a:br>
              <a:rPr lang="nb-NO" dirty="0"/>
            </a:br>
            <a:r>
              <a:rPr lang="nb-NO" dirty="0"/>
              <a:t>eksperimentelle parametere (viskositet, diameter, hastighet, tetthet)</a:t>
            </a:r>
          </a:p>
        </p:txBody>
      </p:sp>
      <p:sp>
        <p:nvSpPr>
          <p:cNvPr id="4" name="Content Placeholder 3">
            <a:extLst>
              <a:ext uri="{FF2B5EF4-FFF2-40B4-BE49-F238E27FC236}">
                <a16:creationId xmlns:a16="http://schemas.microsoft.com/office/drawing/2014/main" id="{21C9869C-AE90-616A-66AB-2E8DB025DC14}"/>
              </a:ext>
            </a:extLst>
          </p:cNvPr>
          <p:cNvSpPr>
            <a:spLocks noGrp="1"/>
          </p:cNvSpPr>
          <p:nvPr>
            <p:ph idx="10"/>
          </p:nvPr>
        </p:nvSpPr>
        <p:spPr>
          <a:xfrm>
            <a:off x="708261" y="1800000"/>
            <a:ext cx="5112000" cy="4869000"/>
          </a:xfrm>
        </p:spPr>
        <p:txBody>
          <a:bodyPr/>
          <a:lstStyle/>
          <a:p>
            <a:r>
              <a:rPr lang="nb-NO" b="1" dirty="0"/>
              <a:t>Hvordan ville du gått frem?</a:t>
            </a:r>
          </a:p>
          <a:p>
            <a:r>
              <a:rPr lang="nb-NO" b="1" dirty="0"/>
              <a:t>Hvor mange målinger må vi ta?</a:t>
            </a:r>
          </a:p>
          <a:p>
            <a:endParaRPr lang="en-US" b="0" dirty="0"/>
          </a:p>
          <a:p>
            <a:endParaRPr lang="nb-NO" dirty="0"/>
          </a:p>
          <a:p>
            <a:endParaRPr lang="nb-NO" dirty="0"/>
          </a:p>
        </p:txBody>
      </p:sp>
      <p:pic>
        <p:nvPicPr>
          <p:cNvPr id="5" name="Picture 4" descr="A planet in space&#10;&#10;Description automatically generated with low confidence">
            <a:extLst>
              <a:ext uri="{FF2B5EF4-FFF2-40B4-BE49-F238E27FC236}">
                <a16:creationId xmlns:a16="http://schemas.microsoft.com/office/drawing/2014/main" id="{B1745789-726C-AEA4-B46D-AC62B77F71D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13157"/>
          <a:stretch/>
        </p:blipFill>
        <p:spPr>
          <a:xfrm>
            <a:off x="6216365" y="1795007"/>
            <a:ext cx="5567635" cy="4319999"/>
          </a:xfrm>
          <a:prstGeom prst="rect">
            <a:avLst/>
          </a:prstGeom>
        </p:spPr>
      </p:pic>
    </p:spTree>
    <p:extLst>
      <p:ext uri="{BB962C8B-B14F-4D97-AF65-F5344CB8AC3E}">
        <p14:creationId xmlns:p14="http://schemas.microsoft.com/office/powerpoint/2010/main" val="861939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9DF7-71B1-C797-C1F9-E6E4A7563320}"/>
              </a:ext>
            </a:extLst>
          </p:cNvPr>
          <p:cNvSpPr>
            <a:spLocks noGrp="1"/>
          </p:cNvSpPr>
          <p:nvPr>
            <p:ph type="title"/>
          </p:nvPr>
        </p:nvSpPr>
        <p:spPr/>
        <p:txBody>
          <a:bodyPr>
            <a:normAutofit fontScale="90000"/>
          </a:bodyPr>
          <a:lstStyle/>
          <a:p>
            <a:r>
              <a:rPr lang="nb-NO" dirty="0"/>
              <a:t>Hvordan finne ut hvordan </a:t>
            </a:r>
            <a:r>
              <a:rPr lang="nb-NO" dirty="0" err="1"/>
              <a:t>dragkraften</a:t>
            </a:r>
            <a:r>
              <a:rPr lang="nb-NO" dirty="0"/>
              <a:t> på en kule avhenger av</a:t>
            </a:r>
            <a:br>
              <a:rPr lang="nb-NO" dirty="0"/>
            </a:br>
            <a:r>
              <a:rPr lang="nb-NO" dirty="0"/>
              <a:t>eksperimentelle parametere (viskositet, diameter, hastighet, tetthet)</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1C9869C-AE90-616A-66AB-2E8DB025DC14}"/>
                  </a:ext>
                </a:extLst>
              </p:cNvPr>
              <p:cNvSpPr>
                <a:spLocks noGrp="1"/>
              </p:cNvSpPr>
              <p:nvPr>
                <p:ph idx="10"/>
              </p:nvPr>
            </p:nvSpPr>
            <p:spPr>
              <a:xfrm>
                <a:off x="708261" y="1800000"/>
                <a:ext cx="5112000" cy="4869000"/>
              </a:xfrm>
            </p:spPr>
            <p:txBody>
              <a:bodyPr/>
              <a:lstStyle/>
              <a:p>
                <a:r>
                  <a:rPr lang="nb-NO" dirty="0" err="1"/>
                  <a:t>Dragkraften</a:t>
                </a:r>
                <a:r>
                  <a:rPr lang="nb-NO" dirty="0"/>
                  <a:t>, </a:t>
                </a:r>
                <a14:m>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oMath>
                </a14:m>
                <a:r>
                  <a:rPr lang="nb-NO" dirty="0"/>
                  <a:t>, er en funksjon av tetthet, </a:t>
                </a:r>
                <a14:m>
                  <m:oMath xmlns:m="http://schemas.openxmlformats.org/officeDocument/2006/math">
                    <m:r>
                      <a:rPr lang="nb-NO" i="1" dirty="0" smtClean="0">
                        <a:latin typeface="Cambria Math" panose="02040503050406030204" pitchFamily="18" charset="0"/>
                      </a:rPr>
                      <m:t>𝜌</m:t>
                    </m:r>
                  </m:oMath>
                </a14:m>
                <a:r>
                  <a:rPr lang="nb-NO" dirty="0"/>
                  <a:t>, hastighet, </a:t>
                </a:r>
                <a14:m>
                  <m:oMath xmlns:m="http://schemas.openxmlformats.org/officeDocument/2006/math">
                    <m:r>
                      <a:rPr lang="nb-NO" i="1" dirty="0" smtClean="0">
                        <a:latin typeface="Cambria Math" panose="02040503050406030204" pitchFamily="18" charset="0"/>
                      </a:rPr>
                      <m:t>𝑉</m:t>
                    </m:r>
                  </m:oMath>
                </a14:m>
                <a:r>
                  <a:rPr lang="nb-NO" dirty="0"/>
                  <a:t>, diameter, </a:t>
                </a:r>
                <a14:m>
                  <m:oMath xmlns:m="http://schemas.openxmlformats.org/officeDocument/2006/math">
                    <m:r>
                      <a:rPr lang="nb-NO" i="1" dirty="0" smtClean="0">
                        <a:latin typeface="Cambria Math" panose="02040503050406030204" pitchFamily="18" charset="0"/>
                      </a:rPr>
                      <m:t>𝐷</m:t>
                    </m:r>
                  </m:oMath>
                </a14:m>
                <a:r>
                  <a:rPr lang="nb-NO" dirty="0"/>
                  <a:t>, viskositet, </a:t>
                </a:r>
                <a14:m>
                  <m:oMath xmlns:m="http://schemas.openxmlformats.org/officeDocument/2006/math">
                    <m:r>
                      <a:rPr lang="nb-NO" i="1" dirty="0" smtClean="0">
                        <a:latin typeface="Cambria Math" panose="02040503050406030204" pitchFamily="18" charset="0"/>
                      </a:rPr>
                      <m:t>𝜇</m:t>
                    </m:r>
                  </m:oMath>
                </a14:m>
                <a:r>
                  <a:rPr lang="nb-NO" dirty="0"/>
                  <a: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𝐷</m:t>
                        </m:r>
                      </m:sub>
                    </m:sSub>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𝜌</m:t>
                        </m:r>
                        <m:r>
                          <a:rPr lang="en-US" b="0" i="1" smtClean="0">
                            <a:latin typeface="Cambria Math" panose="02040503050406030204" pitchFamily="18" charset="0"/>
                          </a:rPr>
                          <m:t>,</m:t>
                        </m:r>
                        <m:r>
                          <a:rPr lang="en-US" b="0" i="1" smtClean="0">
                            <a:latin typeface="Cambria Math" panose="02040503050406030204" pitchFamily="18" charset="0"/>
                          </a:rPr>
                          <m:t>𝑉</m:t>
                        </m:r>
                        <m:r>
                          <a:rPr lang="en-US" b="0" i="1" smtClean="0">
                            <a:latin typeface="Cambria Math" panose="02040503050406030204" pitchFamily="18" charset="0"/>
                          </a:rPr>
                          <m:t>,</m:t>
                        </m:r>
                        <m:r>
                          <a:rPr lang="en-US" b="0" i="1" smtClean="0">
                            <a:latin typeface="Cambria Math" panose="02040503050406030204" pitchFamily="18" charset="0"/>
                          </a:rPr>
                          <m:t>𝐷</m:t>
                        </m:r>
                        <m:r>
                          <a:rPr lang="en-US" b="0" i="1" smtClean="0">
                            <a:latin typeface="Cambria Math" panose="02040503050406030204" pitchFamily="18" charset="0"/>
                          </a:rPr>
                          <m:t>,</m:t>
                        </m:r>
                        <m:r>
                          <a:rPr lang="en-US" b="0" i="1" smtClean="0">
                            <a:latin typeface="Cambria Math" panose="02040503050406030204" pitchFamily="18" charset="0"/>
                          </a:rPr>
                          <m:t>𝜇</m:t>
                        </m:r>
                      </m:e>
                    </m:d>
                  </m:oMath>
                </a14:m>
                <a:endParaRPr lang="en-US" b="0" dirty="0"/>
              </a:p>
              <a:p>
                <a:r>
                  <a:rPr lang="en-US" dirty="0"/>
                  <a:t>For </a:t>
                </a:r>
                <a:r>
                  <a:rPr lang="en-US" dirty="0" err="1"/>
                  <a:t>å</a:t>
                </a:r>
                <a:r>
                  <a:rPr lang="en-US" dirty="0"/>
                  <a:t> </a:t>
                </a:r>
                <a:r>
                  <a:rPr lang="en-US" dirty="0" err="1"/>
                  <a:t>finne</a:t>
                </a:r>
                <a:r>
                  <a:rPr lang="en-US" dirty="0"/>
                  <a:t> </a:t>
                </a:r>
                <a:r>
                  <a:rPr lang="en-US" dirty="0" err="1"/>
                  <a:t>ut</a:t>
                </a:r>
                <a:r>
                  <a:rPr lang="en-US" dirty="0"/>
                  <a:t> </a:t>
                </a:r>
                <a:r>
                  <a:rPr lang="en-US" dirty="0" err="1"/>
                  <a:t>hvordan</a:t>
                </a:r>
                <a:r>
                  <a:rPr lang="en-US" dirty="0"/>
                  <a:t> </a:t>
                </a:r>
                <a:r>
                  <a:rPr lang="en-US" dirty="0" err="1"/>
                  <a:t>draget</a:t>
                </a:r>
                <a:r>
                  <a:rPr lang="en-US" dirty="0"/>
                  <a:t> </a:t>
                </a:r>
                <a:r>
                  <a:rPr lang="en-US" dirty="0" err="1"/>
                  <a:t>varierer</a:t>
                </a:r>
                <a:r>
                  <a:rPr lang="en-US" dirty="0"/>
                  <a:t> med </a:t>
                </a:r>
                <a14:m>
                  <m:oMath xmlns:m="http://schemas.openxmlformats.org/officeDocument/2006/math">
                    <m:r>
                      <a:rPr lang="en-US" i="1">
                        <a:latin typeface="Cambria Math" panose="02040503050406030204" pitchFamily="18" charset="0"/>
                      </a:rPr>
                      <m:t>𝜌</m:t>
                    </m:r>
                    <m:r>
                      <a:rPr lang="en-US" i="1">
                        <a:latin typeface="Cambria Math" panose="02040503050406030204" pitchFamily="18" charset="0"/>
                      </a:rPr>
                      <m:t>,</m:t>
                    </m:r>
                    <m:r>
                      <a:rPr lang="en-US" i="1">
                        <a:latin typeface="Cambria Math" panose="02040503050406030204" pitchFamily="18" charset="0"/>
                      </a:rPr>
                      <m:t>𝑉</m:t>
                    </m:r>
                    <m:r>
                      <a:rPr lang="en-US" i="1">
                        <a:latin typeface="Cambria Math" panose="02040503050406030204" pitchFamily="18" charset="0"/>
                      </a:rPr>
                      <m:t>,</m:t>
                    </m:r>
                    <m:r>
                      <a:rPr lang="en-US" i="1">
                        <a:latin typeface="Cambria Math" panose="02040503050406030204" pitchFamily="18" charset="0"/>
                      </a:rPr>
                      <m:t>𝐷</m:t>
                    </m:r>
                    <m:r>
                      <a:rPr lang="en-US" i="1">
                        <a:latin typeface="Cambria Math" panose="02040503050406030204" pitchFamily="18" charset="0"/>
                      </a:rPr>
                      <m:t>,</m:t>
                    </m:r>
                    <m:r>
                      <a:rPr lang="en-US" i="1">
                        <a:latin typeface="Cambria Math" panose="02040503050406030204" pitchFamily="18" charset="0"/>
                      </a:rPr>
                      <m:t>𝜇</m:t>
                    </m:r>
                  </m:oMath>
                </a14:m>
                <a:r>
                  <a:rPr lang="en-US" b="0" dirty="0"/>
                  <a:t> </a:t>
                </a:r>
                <a:r>
                  <a:rPr lang="en-US" b="0" dirty="0" err="1"/>
                  <a:t>må</a:t>
                </a:r>
                <a:r>
                  <a:rPr lang="en-US" b="0" dirty="0"/>
                  <a:t> vi </a:t>
                </a:r>
                <a:r>
                  <a:rPr lang="en-US" b="0" dirty="0" err="1"/>
                  <a:t>utføre</a:t>
                </a:r>
                <a:r>
                  <a:rPr lang="en-US" b="0" dirty="0"/>
                  <a:t> </a:t>
                </a:r>
                <a:r>
                  <a:rPr lang="en-US" b="0" dirty="0" err="1"/>
                  <a:t>eksperimenter</a:t>
                </a:r>
                <a:r>
                  <a:rPr lang="en-US" b="0" dirty="0"/>
                  <a:t> der vi </a:t>
                </a:r>
                <a:r>
                  <a:rPr lang="en-US" b="0" dirty="0" err="1"/>
                  <a:t>varierer</a:t>
                </a:r>
                <a:r>
                  <a:rPr lang="en-US" b="0" dirty="0"/>
                  <a:t> </a:t>
                </a:r>
                <a:r>
                  <a:rPr lang="en-US" b="0" dirty="0" err="1"/>
                  <a:t>én</a:t>
                </a:r>
                <a:r>
                  <a:rPr lang="en-US" b="0" dirty="0"/>
                  <a:t> parameter (</a:t>
                </a:r>
                <a:r>
                  <a:rPr lang="en-US" b="0" dirty="0" err="1"/>
                  <a:t>f.eks</a:t>
                </a:r>
                <a:r>
                  <a:rPr lang="en-US" b="0" dirty="0"/>
                  <a:t>. V) </a:t>
                </a:r>
                <a:r>
                  <a:rPr lang="en-US" b="0" dirty="0" err="1"/>
                  <a:t>mens</a:t>
                </a:r>
                <a:r>
                  <a:rPr lang="en-US" b="0" dirty="0"/>
                  <a:t> vi holder de </a:t>
                </a:r>
                <a:r>
                  <a:rPr lang="en-US" b="0" dirty="0" err="1"/>
                  <a:t>andre</a:t>
                </a:r>
                <a:r>
                  <a:rPr lang="en-US" b="0" dirty="0"/>
                  <a:t> </a:t>
                </a:r>
                <a:r>
                  <a:rPr lang="en-US" b="0" dirty="0" err="1"/>
                  <a:t>konstant</a:t>
                </a:r>
                <a:r>
                  <a:rPr lang="en-US" b="0" dirty="0"/>
                  <a:t>.</a:t>
                </a:r>
              </a:p>
              <a:p>
                <a:endParaRPr lang="en-US" b="0" dirty="0"/>
              </a:p>
              <a:p>
                <a:endParaRPr lang="nb-NO" dirty="0"/>
              </a:p>
              <a:p>
                <a:endParaRPr lang="nb-NO" dirty="0"/>
              </a:p>
            </p:txBody>
          </p:sp>
        </mc:Choice>
        <mc:Fallback>
          <p:sp>
            <p:nvSpPr>
              <p:cNvPr id="4" name="Content Placeholder 3">
                <a:extLst>
                  <a:ext uri="{FF2B5EF4-FFF2-40B4-BE49-F238E27FC236}">
                    <a16:creationId xmlns:a16="http://schemas.microsoft.com/office/drawing/2014/main" id="{21C9869C-AE90-616A-66AB-2E8DB025DC14}"/>
                  </a:ext>
                </a:extLst>
              </p:cNvPr>
              <p:cNvSpPr>
                <a:spLocks noGrp="1" noRot="1" noChangeAspect="1" noMove="1" noResize="1" noEditPoints="1" noAdjustHandles="1" noChangeArrowheads="1" noChangeShapeType="1" noTextEdit="1"/>
              </p:cNvSpPr>
              <p:nvPr>
                <p:ph idx="10"/>
              </p:nvPr>
            </p:nvSpPr>
            <p:spPr>
              <a:xfrm>
                <a:off x="708261" y="1800000"/>
                <a:ext cx="5112000" cy="4869000"/>
              </a:xfrm>
              <a:blipFill>
                <a:blip r:embed="rId2"/>
                <a:stretch>
                  <a:fillRect l="-2970" t="-1818" r="-1733"/>
                </a:stretch>
              </a:blipFill>
            </p:spPr>
            <p:txBody>
              <a:bodyPr/>
              <a:lstStyle/>
              <a:p>
                <a:r>
                  <a:rPr lang="nb-NO">
                    <a:noFill/>
                  </a:rPr>
                  <a:t> </a:t>
                </a:r>
              </a:p>
            </p:txBody>
          </p:sp>
        </mc:Fallback>
      </mc:AlternateContent>
      <p:pic>
        <p:nvPicPr>
          <p:cNvPr id="5" name="Picture 4" descr="A planet in space&#10;&#10;Description automatically generated with low confidence">
            <a:extLst>
              <a:ext uri="{FF2B5EF4-FFF2-40B4-BE49-F238E27FC236}">
                <a16:creationId xmlns:a16="http://schemas.microsoft.com/office/drawing/2014/main" id="{B1745789-726C-AEA4-B46D-AC62B77F71D4}"/>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13157"/>
          <a:stretch/>
        </p:blipFill>
        <p:spPr>
          <a:xfrm>
            <a:off x="6216365" y="1795007"/>
            <a:ext cx="5567635" cy="4319999"/>
          </a:xfrm>
          <a:prstGeom prst="rect">
            <a:avLst/>
          </a:prstGeom>
        </p:spPr>
      </p:pic>
    </p:spTree>
    <p:extLst>
      <p:ext uri="{BB962C8B-B14F-4D97-AF65-F5344CB8AC3E}">
        <p14:creationId xmlns:p14="http://schemas.microsoft.com/office/powerpoint/2010/main" val="3207322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DDB89DF7-71B1-C797-C1F9-E6E4A7563320}"/>
                  </a:ext>
                </a:extLst>
              </p:cNvPr>
              <p:cNvSpPr>
                <a:spLocks noGrp="1"/>
              </p:cNvSpPr>
              <p:nvPr>
                <p:ph type="title"/>
              </p:nvPr>
            </p:nvSpPr>
            <p:spPr/>
            <p:txBody>
              <a:bodyPr>
                <a:normAutofit fontScale="90000"/>
              </a:bodyPr>
              <a:lstStyle/>
              <a:p>
                <a:r>
                  <a:rPr lang="nb-NO" dirty="0"/>
                  <a:t>Det er mulig å redusere antall målinger fra 10,000 til 10 ved å</a:t>
                </a:r>
                <a:br>
                  <a:rPr lang="nb-NO" dirty="0"/>
                </a:br>
                <a:r>
                  <a:rPr lang="nb-NO" dirty="0"/>
                  <a:t>benytte </a:t>
                </a:r>
                <a14:m>
                  <m:oMath xmlns:m="http://schemas.openxmlformats.org/officeDocument/2006/math">
                    <m:r>
                      <m:rPr>
                        <m:sty m:val="p"/>
                      </m:rPr>
                      <a:rPr lang="nb-NO" i="0" dirty="0" smtClean="0">
                        <a:latin typeface="Cambria Math" panose="02040503050406030204" pitchFamily="18" charset="0"/>
                      </a:rPr>
                      <m:t>Π</m:t>
                    </m:r>
                  </m:oMath>
                </a14:m>
                <a:r>
                  <a:rPr lang="nb-NO" dirty="0"/>
                  <a:t>-teoremet</a:t>
                </a:r>
              </a:p>
            </p:txBody>
          </p:sp>
        </mc:Choice>
        <mc:Fallback>
          <p:sp>
            <p:nvSpPr>
              <p:cNvPr id="2" name="Title 1">
                <a:extLst>
                  <a:ext uri="{FF2B5EF4-FFF2-40B4-BE49-F238E27FC236}">
                    <a16:creationId xmlns:a16="http://schemas.microsoft.com/office/drawing/2014/main" id="{DDB89DF7-71B1-C797-C1F9-E6E4A7563320}"/>
                  </a:ext>
                </a:extLst>
              </p:cNvPr>
              <p:cNvSpPr>
                <a:spLocks noGrp="1" noRot="1" noChangeAspect="1" noMove="1" noResize="1" noEditPoints="1" noAdjustHandles="1" noChangeArrowheads="1" noChangeShapeType="1" noTextEdit="1"/>
              </p:cNvSpPr>
              <p:nvPr>
                <p:ph type="title"/>
              </p:nvPr>
            </p:nvSpPr>
            <p:spPr>
              <a:blipFill>
                <a:blip r:embed="rId2"/>
                <a:stretch>
                  <a:fillRect l="-2381" t="-53488" r="-6481" b="-74419"/>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1C9869C-AE90-616A-66AB-2E8DB025DC14}"/>
                  </a:ext>
                </a:extLst>
              </p:cNvPr>
              <p:cNvSpPr>
                <a:spLocks noGrp="1"/>
              </p:cNvSpPr>
              <p:nvPr>
                <p:ph idx="10"/>
              </p:nvPr>
            </p:nvSpPr>
            <p:spPr>
              <a:xfrm>
                <a:off x="708260" y="1800000"/>
                <a:ext cx="5891739" cy="5058000"/>
              </a:xfrm>
            </p:spPr>
            <p:txBody>
              <a:bodyPr/>
              <a:lstStyle/>
              <a:p>
                <a:r>
                  <a:rPr lang="nb-NO" b="1" dirty="0"/>
                  <a:t>Hvor mange målinger må vi ta?</a:t>
                </a:r>
              </a:p>
              <a:p>
                <a:r>
                  <a:rPr lang="nb-NO" dirty="0"/>
                  <a:t>Det kreves typisk 10 målinger per parameter </a:t>
                </a:r>
              </a:p>
              <a:p>
                <a:endParaRPr lang="nb-NO" dirty="0"/>
              </a:p>
              <a:p>
                <a:endParaRPr lang="nb-NO" dirty="0"/>
              </a:p>
              <a:p>
                <a:endParaRPr lang="en-US" b="0" i="1" dirty="0">
                  <a:latin typeface="Cambria Math" panose="02040503050406030204" pitchFamily="18" charset="0"/>
                </a:endParaRPr>
              </a:p>
              <a:p>
                <a:endParaRPr lang="en-US" i="1" dirty="0">
                  <a:latin typeface="Cambria Math" panose="02040503050406030204" pitchFamily="18" charset="0"/>
                </a:endParaRPr>
              </a:p>
              <a:p>
                <a:endParaRPr lang="en-US" b="0" i="1" dirty="0">
                  <a:latin typeface="Cambria Math" panose="02040503050406030204" pitchFamily="18" charset="0"/>
                </a:endParaRPr>
              </a:p>
              <a:p>
                <a:endParaRPr lang="en-US" b="0" dirty="0"/>
              </a:p>
              <a:p>
                <a:r>
                  <a:rPr lang="en-US" sz="2000" b="0" dirty="0" err="1"/>
                  <a:t>Dermed</a:t>
                </a:r>
                <a:r>
                  <a:rPr lang="en-US" sz="2000" b="0" dirty="0"/>
                  <a:t> </a:t>
                </a:r>
                <a:r>
                  <a:rPr lang="en-US" sz="2000" b="0" dirty="0" err="1"/>
                  <a:t>trenger</a:t>
                </a:r>
                <a:r>
                  <a:rPr lang="en-US" sz="2000" b="0" dirty="0"/>
                  <a:t> vi 10</a:t>
                </a:r>
                <a:r>
                  <a:rPr lang="en-US" sz="2000" b="0" baseline="30000" dirty="0"/>
                  <a:t>4 </a:t>
                </a:r>
                <a:r>
                  <a:rPr lang="en-US" sz="2000" b="0" dirty="0" err="1"/>
                  <a:t>målinger</a:t>
                </a:r>
                <a:r>
                  <a:rPr lang="en-US" sz="2000" b="0" dirty="0"/>
                  <a:t> for </a:t>
                </a:r>
                <a:r>
                  <a:rPr lang="en-US" sz="2000" b="0" dirty="0" err="1"/>
                  <a:t>å</a:t>
                </a:r>
                <a:r>
                  <a:rPr lang="en-US" sz="2000" b="0" dirty="0"/>
                  <a:t> </a:t>
                </a:r>
                <a:r>
                  <a:rPr lang="en-US" sz="2000" b="0" dirty="0" err="1"/>
                  <a:t>bestemme</a:t>
                </a:r>
                <a:r>
                  <a:rPr lang="en-US" sz="2000" b="0" dirty="0"/>
                  <a:t> </a:t>
                </a:r>
                <a:r>
                  <a:rPr lang="en-US" sz="2000" b="0" dirty="0" err="1"/>
                  <a:t>hvordan</a:t>
                </a:r>
                <a:r>
                  <a:rPr lang="en-US" sz="2000" b="0" dirty="0"/>
                  <a:t> </a:t>
                </a:r>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𝐹</m:t>
                        </m:r>
                      </m:e>
                      <m:sub>
                        <m:r>
                          <a:rPr lang="en-US" sz="2000" b="0" i="1" dirty="0" smtClean="0">
                            <a:latin typeface="Cambria Math" panose="02040503050406030204" pitchFamily="18" charset="0"/>
                          </a:rPr>
                          <m:t>𝐷</m:t>
                        </m:r>
                      </m:sub>
                    </m:sSub>
                    <m:r>
                      <a:rPr lang="en-US" sz="2000" b="0" i="1" dirty="0" smtClean="0">
                        <a:latin typeface="Cambria Math" panose="02040503050406030204" pitchFamily="18" charset="0"/>
                      </a:rPr>
                      <m:t> </m:t>
                    </m:r>
                  </m:oMath>
                </a14:m>
                <a:r>
                  <a:rPr lang="en-US" sz="2000" b="0" dirty="0" err="1"/>
                  <a:t>avhenger</a:t>
                </a:r>
                <a:r>
                  <a:rPr lang="en-US" sz="2000" b="0" dirty="0"/>
                  <a:t> av </a:t>
                </a:r>
                <a:r>
                  <a:rPr lang="en-US" sz="2000" dirty="0"/>
                  <a:t>de </a:t>
                </a:r>
                <a:r>
                  <a:rPr lang="en-US" sz="2000" dirty="0" err="1"/>
                  <a:t>eksperimentelle</a:t>
                </a:r>
                <a:r>
                  <a:rPr lang="en-US" sz="2000" dirty="0"/>
                  <a:t> </a:t>
                </a:r>
                <a:r>
                  <a:rPr lang="en-US" sz="2000" dirty="0" err="1"/>
                  <a:t>parameterene</a:t>
                </a:r>
                <a:r>
                  <a:rPr lang="en-US" sz="2000" dirty="0"/>
                  <a:t> </a:t>
                </a:r>
                <a:endParaRPr lang="en-US" sz="2000" b="0" dirty="0"/>
              </a:p>
              <a:p>
                <a:endParaRPr lang="nb-NO" dirty="0"/>
              </a:p>
            </p:txBody>
          </p:sp>
        </mc:Choice>
        <mc:Fallback>
          <p:sp>
            <p:nvSpPr>
              <p:cNvPr id="4" name="Content Placeholder 3">
                <a:extLst>
                  <a:ext uri="{FF2B5EF4-FFF2-40B4-BE49-F238E27FC236}">
                    <a16:creationId xmlns:a16="http://schemas.microsoft.com/office/drawing/2014/main" id="{21C9869C-AE90-616A-66AB-2E8DB025DC14}"/>
                  </a:ext>
                </a:extLst>
              </p:cNvPr>
              <p:cNvSpPr>
                <a:spLocks noGrp="1" noRot="1" noChangeAspect="1" noMove="1" noResize="1" noEditPoints="1" noAdjustHandles="1" noChangeArrowheads="1" noChangeShapeType="1" noTextEdit="1"/>
              </p:cNvSpPr>
              <p:nvPr>
                <p:ph idx="10"/>
              </p:nvPr>
            </p:nvSpPr>
            <p:spPr>
              <a:xfrm>
                <a:off x="708260" y="1800000"/>
                <a:ext cx="5891739" cy="5058000"/>
              </a:xfrm>
              <a:blipFill>
                <a:blip r:embed="rId3"/>
                <a:stretch>
                  <a:fillRect l="-2581" t="-1754" r="-1075" b="-4010"/>
                </a:stretch>
              </a:blipFill>
            </p:spPr>
            <p:txBody>
              <a:bodyPr/>
              <a:lstStyle/>
              <a:p>
                <a:r>
                  <a:rPr lang="nb-NO">
                    <a:noFill/>
                  </a:rPr>
                  <a:t> </a:t>
                </a:r>
              </a:p>
            </p:txBody>
          </p:sp>
        </mc:Fallback>
      </mc:AlternateContent>
      <p:pic>
        <p:nvPicPr>
          <p:cNvPr id="5" name="Picture 4" descr="A planet in space&#10;&#10;Description automatically generated with low confidence">
            <a:extLst>
              <a:ext uri="{FF2B5EF4-FFF2-40B4-BE49-F238E27FC236}">
                <a16:creationId xmlns:a16="http://schemas.microsoft.com/office/drawing/2014/main" id="{B1745789-726C-AEA4-B46D-AC62B77F71D4}"/>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r="13157"/>
          <a:stretch/>
        </p:blipFill>
        <p:spPr>
          <a:xfrm>
            <a:off x="6476711" y="1795007"/>
            <a:ext cx="5307289" cy="4117993"/>
          </a:xfrm>
          <a:prstGeom prst="rect">
            <a:avLst/>
          </a:prstGeom>
        </p:spPr>
      </p:pic>
      <p:cxnSp>
        <p:nvCxnSpPr>
          <p:cNvPr id="6" name="Straight Arrow Connector 5">
            <a:extLst>
              <a:ext uri="{FF2B5EF4-FFF2-40B4-BE49-F238E27FC236}">
                <a16:creationId xmlns:a16="http://schemas.microsoft.com/office/drawing/2014/main" id="{73BD1B42-9242-4134-F99C-0299ABBF5A4A}"/>
              </a:ext>
            </a:extLst>
          </p:cNvPr>
          <p:cNvCxnSpPr/>
          <p:nvPr/>
        </p:nvCxnSpPr>
        <p:spPr>
          <a:xfrm flipV="1">
            <a:off x="1056000" y="3141000"/>
            <a:ext cx="0" cy="86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8833A47-E869-3210-47A3-38E20A73B829}"/>
              </a:ext>
            </a:extLst>
          </p:cNvPr>
          <p:cNvCxnSpPr>
            <a:cxnSpLocks/>
          </p:cNvCxnSpPr>
          <p:nvPr/>
        </p:nvCxnSpPr>
        <p:spPr>
          <a:xfrm>
            <a:off x="1056000" y="4005000"/>
            <a:ext cx="1503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288D676C-5DDF-B32D-870C-D99E3311A2BF}"/>
                  </a:ext>
                </a:extLst>
              </p:cNvPr>
              <p:cNvSpPr txBox="1"/>
              <p:nvPr/>
            </p:nvSpPr>
            <p:spPr>
              <a:xfrm>
                <a:off x="2738062" y="3820334"/>
                <a:ext cx="400366"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nb-NO" i="1" dirty="0" smtClean="0">
                          <a:latin typeface="Cambria Math" panose="02040503050406030204" pitchFamily="18" charset="0"/>
                        </a:rPr>
                        <m:t>𝑉</m:t>
                      </m:r>
                    </m:oMath>
                  </m:oMathPara>
                </a14:m>
                <a:endParaRPr lang="nb-NO" dirty="0"/>
              </a:p>
            </p:txBody>
          </p:sp>
        </mc:Choice>
        <mc:Fallback>
          <p:sp>
            <p:nvSpPr>
              <p:cNvPr id="9" name="TextBox 8">
                <a:extLst>
                  <a:ext uri="{FF2B5EF4-FFF2-40B4-BE49-F238E27FC236}">
                    <a16:creationId xmlns:a16="http://schemas.microsoft.com/office/drawing/2014/main" id="{288D676C-5DDF-B32D-870C-D99E3311A2BF}"/>
                  </a:ext>
                </a:extLst>
              </p:cNvPr>
              <p:cNvSpPr txBox="1">
                <a:spLocks noRot="1" noChangeAspect="1" noMove="1" noResize="1" noEditPoints="1" noAdjustHandles="1" noChangeArrowheads="1" noChangeShapeType="1" noTextEdit="1"/>
              </p:cNvSpPr>
              <p:nvPr/>
            </p:nvSpPr>
            <p:spPr>
              <a:xfrm>
                <a:off x="2738062" y="3820334"/>
                <a:ext cx="400366" cy="369332"/>
              </a:xfrm>
              <a:prstGeom prst="rect">
                <a:avLst/>
              </a:prstGeom>
              <a:blipFill>
                <a:blip r:embed="rId6"/>
                <a:stretch>
                  <a:fillRect/>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D1FDBEAE-BBCC-CF19-C34D-094F805E8FC7}"/>
                  </a:ext>
                </a:extLst>
              </p:cNvPr>
              <p:cNvSpPr txBox="1"/>
              <p:nvPr/>
            </p:nvSpPr>
            <p:spPr>
              <a:xfrm>
                <a:off x="408000" y="3429000"/>
                <a:ext cx="498470"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oMath>
                  </m:oMathPara>
                </a14:m>
                <a:endParaRPr lang="nb-NO" dirty="0"/>
              </a:p>
            </p:txBody>
          </p:sp>
        </mc:Choice>
        <mc:Fallback>
          <p:sp>
            <p:nvSpPr>
              <p:cNvPr id="10" name="TextBox 9">
                <a:extLst>
                  <a:ext uri="{FF2B5EF4-FFF2-40B4-BE49-F238E27FC236}">
                    <a16:creationId xmlns:a16="http://schemas.microsoft.com/office/drawing/2014/main" id="{D1FDBEAE-BBCC-CF19-C34D-094F805E8FC7}"/>
                  </a:ext>
                </a:extLst>
              </p:cNvPr>
              <p:cNvSpPr txBox="1">
                <a:spLocks noRot="1" noChangeAspect="1" noMove="1" noResize="1" noEditPoints="1" noAdjustHandles="1" noChangeArrowheads="1" noChangeShapeType="1" noTextEdit="1"/>
              </p:cNvSpPr>
              <p:nvPr/>
            </p:nvSpPr>
            <p:spPr>
              <a:xfrm>
                <a:off x="408000" y="3429000"/>
                <a:ext cx="498470" cy="369332"/>
              </a:xfrm>
              <a:prstGeom prst="rect">
                <a:avLst/>
              </a:prstGeom>
              <a:blipFill>
                <a:blip r:embed="rId7"/>
                <a:stretch>
                  <a:fillRect/>
                </a:stretch>
              </a:blipFill>
            </p:spPr>
            <p:txBody>
              <a:bodyPr/>
              <a:lstStyle/>
              <a:p>
                <a:r>
                  <a:rPr lang="nb-NO">
                    <a:noFill/>
                  </a:rPr>
                  <a:t> </a:t>
                </a:r>
              </a:p>
            </p:txBody>
          </p:sp>
        </mc:Fallback>
      </mc:AlternateContent>
      <p:sp>
        <p:nvSpPr>
          <p:cNvPr id="11" name="Oval 10">
            <a:extLst>
              <a:ext uri="{FF2B5EF4-FFF2-40B4-BE49-F238E27FC236}">
                <a16:creationId xmlns:a16="http://schemas.microsoft.com/office/drawing/2014/main" id="{8CD4A3F3-3B38-BBB3-E5FA-EBDC23F94F53}"/>
              </a:ext>
            </a:extLst>
          </p:cNvPr>
          <p:cNvSpPr/>
          <p:nvPr/>
        </p:nvSpPr>
        <p:spPr>
          <a:xfrm>
            <a:off x="1200000" y="3798332"/>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a:extLst>
              <a:ext uri="{FF2B5EF4-FFF2-40B4-BE49-F238E27FC236}">
                <a16:creationId xmlns:a16="http://schemas.microsoft.com/office/drawing/2014/main" id="{C12A2505-AB2F-96C3-8B7F-967B7B418803}"/>
              </a:ext>
            </a:extLst>
          </p:cNvPr>
          <p:cNvSpPr/>
          <p:nvPr/>
        </p:nvSpPr>
        <p:spPr>
          <a:xfrm>
            <a:off x="1488000" y="3645000"/>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a:extLst>
              <a:ext uri="{FF2B5EF4-FFF2-40B4-BE49-F238E27FC236}">
                <a16:creationId xmlns:a16="http://schemas.microsoft.com/office/drawing/2014/main" id="{4999FE20-A8BB-BA60-E91E-BDEA48EB37A7}"/>
              </a:ext>
            </a:extLst>
          </p:cNvPr>
          <p:cNvSpPr/>
          <p:nvPr/>
        </p:nvSpPr>
        <p:spPr>
          <a:xfrm>
            <a:off x="1848000" y="3429000"/>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Oval 13">
            <a:extLst>
              <a:ext uri="{FF2B5EF4-FFF2-40B4-BE49-F238E27FC236}">
                <a16:creationId xmlns:a16="http://schemas.microsoft.com/office/drawing/2014/main" id="{E360D6FA-9F06-70D2-5251-15803952D132}"/>
              </a:ext>
            </a:extLst>
          </p:cNvPr>
          <p:cNvSpPr/>
          <p:nvPr/>
        </p:nvSpPr>
        <p:spPr>
          <a:xfrm>
            <a:off x="2136000" y="331128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Oval 14">
            <a:extLst>
              <a:ext uri="{FF2B5EF4-FFF2-40B4-BE49-F238E27FC236}">
                <a16:creationId xmlns:a16="http://schemas.microsoft.com/office/drawing/2014/main" id="{22AE466A-7E75-B6A7-1301-6F67EA69F6D5}"/>
              </a:ext>
            </a:extLst>
          </p:cNvPr>
          <p:cNvSpPr/>
          <p:nvPr/>
        </p:nvSpPr>
        <p:spPr>
          <a:xfrm>
            <a:off x="1704000" y="352728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Oval 15">
            <a:extLst>
              <a:ext uri="{FF2B5EF4-FFF2-40B4-BE49-F238E27FC236}">
                <a16:creationId xmlns:a16="http://schemas.microsoft.com/office/drawing/2014/main" id="{991630B0-1C1C-121C-4877-2F1E22C740AB}"/>
              </a:ext>
            </a:extLst>
          </p:cNvPr>
          <p:cNvSpPr/>
          <p:nvPr/>
        </p:nvSpPr>
        <p:spPr>
          <a:xfrm>
            <a:off x="1344000" y="374328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Oval 16">
            <a:extLst>
              <a:ext uri="{FF2B5EF4-FFF2-40B4-BE49-F238E27FC236}">
                <a16:creationId xmlns:a16="http://schemas.microsoft.com/office/drawing/2014/main" id="{8139CE42-385C-D8AC-C378-C2F20A0F7950}"/>
              </a:ext>
            </a:extLst>
          </p:cNvPr>
          <p:cNvSpPr/>
          <p:nvPr/>
        </p:nvSpPr>
        <p:spPr>
          <a:xfrm>
            <a:off x="1992000" y="338328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Oval 17">
            <a:extLst>
              <a:ext uri="{FF2B5EF4-FFF2-40B4-BE49-F238E27FC236}">
                <a16:creationId xmlns:a16="http://schemas.microsoft.com/office/drawing/2014/main" id="{34E26219-F16C-B777-4FAF-EA1BFE3CCFE1}"/>
              </a:ext>
            </a:extLst>
          </p:cNvPr>
          <p:cNvSpPr/>
          <p:nvPr/>
        </p:nvSpPr>
        <p:spPr>
          <a:xfrm>
            <a:off x="2280000" y="3213000"/>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Oval 18">
            <a:extLst>
              <a:ext uri="{FF2B5EF4-FFF2-40B4-BE49-F238E27FC236}">
                <a16:creationId xmlns:a16="http://schemas.microsoft.com/office/drawing/2014/main" id="{BC3CC449-31B6-13CE-1195-AC1E079B4224}"/>
              </a:ext>
            </a:extLst>
          </p:cNvPr>
          <p:cNvSpPr/>
          <p:nvPr/>
        </p:nvSpPr>
        <p:spPr>
          <a:xfrm>
            <a:off x="2432400" y="3141000"/>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Oval 19">
            <a:extLst>
              <a:ext uri="{FF2B5EF4-FFF2-40B4-BE49-F238E27FC236}">
                <a16:creationId xmlns:a16="http://schemas.microsoft.com/office/drawing/2014/main" id="{757E2F11-F8C5-064A-3589-7E94A298C2C6}"/>
              </a:ext>
            </a:extLst>
          </p:cNvPr>
          <p:cNvSpPr/>
          <p:nvPr/>
        </p:nvSpPr>
        <p:spPr>
          <a:xfrm>
            <a:off x="2584800" y="3069000"/>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2" name="Straight Arrow Connector 21">
            <a:extLst>
              <a:ext uri="{FF2B5EF4-FFF2-40B4-BE49-F238E27FC236}">
                <a16:creationId xmlns:a16="http://schemas.microsoft.com/office/drawing/2014/main" id="{26557FB8-69C8-0C08-87C6-898811DE7C9B}"/>
              </a:ext>
            </a:extLst>
          </p:cNvPr>
          <p:cNvCxnSpPr/>
          <p:nvPr/>
        </p:nvCxnSpPr>
        <p:spPr>
          <a:xfrm flipV="1">
            <a:off x="3458061" y="3113831"/>
            <a:ext cx="0" cy="86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82C390E-0D8E-32CE-08AA-363DDA568AC1}"/>
              </a:ext>
            </a:extLst>
          </p:cNvPr>
          <p:cNvCxnSpPr>
            <a:cxnSpLocks/>
          </p:cNvCxnSpPr>
          <p:nvPr/>
        </p:nvCxnSpPr>
        <p:spPr>
          <a:xfrm>
            <a:off x="3458061" y="3977831"/>
            <a:ext cx="1503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726A7E9D-53F7-9573-830B-68730B808E60}"/>
                  </a:ext>
                </a:extLst>
              </p:cNvPr>
              <p:cNvSpPr txBox="1"/>
              <p:nvPr/>
            </p:nvSpPr>
            <p:spPr>
              <a:xfrm>
                <a:off x="5140123" y="3793165"/>
                <a:ext cx="381451"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𝜌</m:t>
                      </m:r>
                    </m:oMath>
                  </m:oMathPara>
                </a14:m>
                <a:endParaRPr lang="nb-NO" dirty="0"/>
              </a:p>
            </p:txBody>
          </p:sp>
        </mc:Choice>
        <mc:Fallback>
          <p:sp>
            <p:nvSpPr>
              <p:cNvPr id="24" name="TextBox 23">
                <a:extLst>
                  <a:ext uri="{FF2B5EF4-FFF2-40B4-BE49-F238E27FC236}">
                    <a16:creationId xmlns:a16="http://schemas.microsoft.com/office/drawing/2014/main" id="{726A7E9D-53F7-9573-830B-68730B808E60}"/>
                  </a:ext>
                </a:extLst>
              </p:cNvPr>
              <p:cNvSpPr txBox="1">
                <a:spLocks noRot="1" noChangeAspect="1" noMove="1" noResize="1" noEditPoints="1" noAdjustHandles="1" noChangeArrowheads="1" noChangeShapeType="1" noTextEdit="1"/>
              </p:cNvSpPr>
              <p:nvPr/>
            </p:nvSpPr>
            <p:spPr>
              <a:xfrm>
                <a:off x="5140123" y="3793165"/>
                <a:ext cx="381451" cy="369332"/>
              </a:xfrm>
              <a:prstGeom prst="rect">
                <a:avLst/>
              </a:prstGeom>
              <a:blipFill>
                <a:blip r:embed="rId8"/>
                <a:stretch>
                  <a:fillRect b="-13333"/>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302AC015-EDE6-A8ED-3C25-9B1BD52A0BB0}"/>
                  </a:ext>
                </a:extLst>
              </p:cNvPr>
              <p:cNvSpPr txBox="1"/>
              <p:nvPr/>
            </p:nvSpPr>
            <p:spPr>
              <a:xfrm>
                <a:off x="2810061" y="3401831"/>
                <a:ext cx="498470"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oMath>
                  </m:oMathPara>
                </a14:m>
                <a:endParaRPr lang="nb-NO" dirty="0"/>
              </a:p>
            </p:txBody>
          </p:sp>
        </mc:Choice>
        <mc:Fallback>
          <p:sp>
            <p:nvSpPr>
              <p:cNvPr id="25" name="TextBox 24">
                <a:extLst>
                  <a:ext uri="{FF2B5EF4-FFF2-40B4-BE49-F238E27FC236}">
                    <a16:creationId xmlns:a16="http://schemas.microsoft.com/office/drawing/2014/main" id="{302AC015-EDE6-A8ED-3C25-9B1BD52A0BB0}"/>
                  </a:ext>
                </a:extLst>
              </p:cNvPr>
              <p:cNvSpPr txBox="1">
                <a:spLocks noRot="1" noChangeAspect="1" noMove="1" noResize="1" noEditPoints="1" noAdjustHandles="1" noChangeArrowheads="1" noChangeShapeType="1" noTextEdit="1"/>
              </p:cNvSpPr>
              <p:nvPr/>
            </p:nvSpPr>
            <p:spPr>
              <a:xfrm>
                <a:off x="2810061" y="3401831"/>
                <a:ext cx="498470" cy="369332"/>
              </a:xfrm>
              <a:prstGeom prst="rect">
                <a:avLst/>
              </a:prstGeom>
              <a:blipFill>
                <a:blip r:embed="rId9"/>
                <a:stretch>
                  <a:fillRect/>
                </a:stretch>
              </a:blipFill>
            </p:spPr>
            <p:txBody>
              <a:bodyPr/>
              <a:lstStyle/>
              <a:p>
                <a:r>
                  <a:rPr lang="nb-NO">
                    <a:noFill/>
                  </a:rPr>
                  <a:t> </a:t>
                </a:r>
              </a:p>
            </p:txBody>
          </p:sp>
        </mc:Fallback>
      </mc:AlternateContent>
      <p:sp>
        <p:nvSpPr>
          <p:cNvPr id="26" name="Oval 25">
            <a:extLst>
              <a:ext uri="{FF2B5EF4-FFF2-40B4-BE49-F238E27FC236}">
                <a16:creationId xmlns:a16="http://schemas.microsoft.com/office/drawing/2014/main" id="{4EBCEFE6-93F4-6930-C152-335097D361F8}"/>
              </a:ext>
            </a:extLst>
          </p:cNvPr>
          <p:cNvSpPr/>
          <p:nvPr/>
        </p:nvSpPr>
        <p:spPr>
          <a:xfrm>
            <a:off x="3602061" y="3771163"/>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7" name="Oval 26">
            <a:extLst>
              <a:ext uri="{FF2B5EF4-FFF2-40B4-BE49-F238E27FC236}">
                <a16:creationId xmlns:a16="http://schemas.microsoft.com/office/drawing/2014/main" id="{18182F8D-FC2D-3706-2841-75596F1A0C0F}"/>
              </a:ext>
            </a:extLst>
          </p:cNvPr>
          <p:cNvSpPr/>
          <p:nvPr/>
        </p:nvSpPr>
        <p:spPr>
          <a:xfrm>
            <a:off x="3890061" y="361783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Oval 27">
            <a:extLst>
              <a:ext uri="{FF2B5EF4-FFF2-40B4-BE49-F238E27FC236}">
                <a16:creationId xmlns:a16="http://schemas.microsoft.com/office/drawing/2014/main" id="{13E64B78-351D-EE71-20A0-22F42E8A34D8}"/>
              </a:ext>
            </a:extLst>
          </p:cNvPr>
          <p:cNvSpPr/>
          <p:nvPr/>
        </p:nvSpPr>
        <p:spPr>
          <a:xfrm>
            <a:off x="4250061" y="340183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Oval 28">
            <a:extLst>
              <a:ext uri="{FF2B5EF4-FFF2-40B4-BE49-F238E27FC236}">
                <a16:creationId xmlns:a16="http://schemas.microsoft.com/office/drawing/2014/main" id="{30022229-DCE0-1A7A-2309-9ECF8C7A8B25}"/>
              </a:ext>
            </a:extLst>
          </p:cNvPr>
          <p:cNvSpPr/>
          <p:nvPr/>
        </p:nvSpPr>
        <p:spPr>
          <a:xfrm>
            <a:off x="4538061" y="3284112"/>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Oval 29">
            <a:extLst>
              <a:ext uri="{FF2B5EF4-FFF2-40B4-BE49-F238E27FC236}">
                <a16:creationId xmlns:a16="http://schemas.microsoft.com/office/drawing/2014/main" id="{E00FFEBD-D05D-EAC1-27A7-771D424B98A0}"/>
              </a:ext>
            </a:extLst>
          </p:cNvPr>
          <p:cNvSpPr/>
          <p:nvPr/>
        </p:nvSpPr>
        <p:spPr>
          <a:xfrm>
            <a:off x="4106061" y="3500112"/>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Oval 30">
            <a:extLst>
              <a:ext uri="{FF2B5EF4-FFF2-40B4-BE49-F238E27FC236}">
                <a16:creationId xmlns:a16="http://schemas.microsoft.com/office/drawing/2014/main" id="{F221B618-80E7-95DA-01CE-E4817CE441A8}"/>
              </a:ext>
            </a:extLst>
          </p:cNvPr>
          <p:cNvSpPr/>
          <p:nvPr/>
        </p:nvSpPr>
        <p:spPr>
          <a:xfrm>
            <a:off x="3746061" y="3716112"/>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Oval 31">
            <a:extLst>
              <a:ext uri="{FF2B5EF4-FFF2-40B4-BE49-F238E27FC236}">
                <a16:creationId xmlns:a16="http://schemas.microsoft.com/office/drawing/2014/main" id="{B3E3F20D-F6D2-FA6C-924B-2452B880ABFC}"/>
              </a:ext>
            </a:extLst>
          </p:cNvPr>
          <p:cNvSpPr/>
          <p:nvPr/>
        </p:nvSpPr>
        <p:spPr>
          <a:xfrm>
            <a:off x="4394061" y="3356112"/>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Oval 32">
            <a:extLst>
              <a:ext uri="{FF2B5EF4-FFF2-40B4-BE49-F238E27FC236}">
                <a16:creationId xmlns:a16="http://schemas.microsoft.com/office/drawing/2014/main" id="{46918E77-35D9-59FA-FD46-DF6F3AA16B0C}"/>
              </a:ext>
            </a:extLst>
          </p:cNvPr>
          <p:cNvSpPr/>
          <p:nvPr/>
        </p:nvSpPr>
        <p:spPr>
          <a:xfrm>
            <a:off x="4682061" y="318583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4" name="Oval 33">
            <a:extLst>
              <a:ext uri="{FF2B5EF4-FFF2-40B4-BE49-F238E27FC236}">
                <a16:creationId xmlns:a16="http://schemas.microsoft.com/office/drawing/2014/main" id="{DE64C69A-23B7-2FC3-E9CE-31D66935B97B}"/>
              </a:ext>
            </a:extLst>
          </p:cNvPr>
          <p:cNvSpPr/>
          <p:nvPr/>
        </p:nvSpPr>
        <p:spPr>
          <a:xfrm>
            <a:off x="4834461" y="311383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Oval 34">
            <a:extLst>
              <a:ext uri="{FF2B5EF4-FFF2-40B4-BE49-F238E27FC236}">
                <a16:creationId xmlns:a16="http://schemas.microsoft.com/office/drawing/2014/main" id="{8347432B-FE52-0FC8-68F6-EDC7EDCE9C50}"/>
              </a:ext>
            </a:extLst>
          </p:cNvPr>
          <p:cNvSpPr/>
          <p:nvPr/>
        </p:nvSpPr>
        <p:spPr>
          <a:xfrm>
            <a:off x="4986861" y="3041831"/>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36" name="Straight Arrow Connector 35">
            <a:extLst>
              <a:ext uri="{FF2B5EF4-FFF2-40B4-BE49-F238E27FC236}">
                <a16:creationId xmlns:a16="http://schemas.microsoft.com/office/drawing/2014/main" id="{4D9E7B11-C2A2-FFF7-E0AE-7DDEFF0A699B}"/>
              </a:ext>
            </a:extLst>
          </p:cNvPr>
          <p:cNvCxnSpPr/>
          <p:nvPr/>
        </p:nvCxnSpPr>
        <p:spPr>
          <a:xfrm flipV="1">
            <a:off x="1056000" y="4497425"/>
            <a:ext cx="0" cy="86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D440BFB-5AE3-1EA5-852E-0753F51FF6A8}"/>
              </a:ext>
            </a:extLst>
          </p:cNvPr>
          <p:cNvCxnSpPr>
            <a:cxnSpLocks/>
          </p:cNvCxnSpPr>
          <p:nvPr/>
        </p:nvCxnSpPr>
        <p:spPr>
          <a:xfrm>
            <a:off x="1056000" y="5361425"/>
            <a:ext cx="1503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46B185BB-F288-9297-5F9A-706777B51A6A}"/>
                  </a:ext>
                </a:extLst>
              </p:cNvPr>
              <p:cNvSpPr txBox="1"/>
              <p:nvPr/>
            </p:nvSpPr>
            <p:spPr>
              <a:xfrm>
                <a:off x="2738062" y="5176759"/>
                <a:ext cx="381643"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𝜇</m:t>
                      </m:r>
                    </m:oMath>
                  </m:oMathPara>
                </a14:m>
                <a:endParaRPr lang="nb-NO" dirty="0"/>
              </a:p>
            </p:txBody>
          </p:sp>
        </mc:Choice>
        <mc:Fallback>
          <p:sp>
            <p:nvSpPr>
              <p:cNvPr id="38" name="TextBox 37">
                <a:extLst>
                  <a:ext uri="{FF2B5EF4-FFF2-40B4-BE49-F238E27FC236}">
                    <a16:creationId xmlns:a16="http://schemas.microsoft.com/office/drawing/2014/main" id="{46B185BB-F288-9297-5F9A-706777B51A6A}"/>
                  </a:ext>
                </a:extLst>
              </p:cNvPr>
              <p:cNvSpPr txBox="1">
                <a:spLocks noRot="1" noChangeAspect="1" noMove="1" noResize="1" noEditPoints="1" noAdjustHandles="1" noChangeArrowheads="1" noChangeShapeType="1" noTextEdit="1"/>
              </p:cNvSpPr>
              <p:nvPr/>
            </p:nvSpPr>
            <p:spPr>
              <a:xfrm>
                <a:off x="2738062" y="5176759"/>
                <a:ext cx="381643" cy="369332"/>
              </a:xfrm>
              <a:prstGeom prst="rect">
                <a:avLst/>
              </a:prstGeom>
              <a:blipFill>
                <a:blip r:embed="rId10"/>
                <a:stretch>
                  <a:fillRect b="-10000"/>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9D440FCE-492C-F1C8-6B98-71FE396D8769}"/>
                  </a:ext>
                </a:extLst>
              </p:cNvPr>
              <p:cNvSpPr txBox="1"/>
              <p:nvPr/>
            </p:nvSpPr>
            <p:spPr>
              <a:xfrm>
                <a:off x="408000" y="4785425"/>
                <a:ext cx="498470"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oMath>
                  </m:oMathPara>
                </a14:m>
                <a:endParaRPr lang="nb-NO" dirty="0"/>
              </a:p>
            </p:txBody>
          </p:sp>
        </mc:Choice>
        <mc:Fallback>
          <p:sp>
            <p:nvSpPr>
              <p:cNvPr id="39" name="TextBox 38">
                <a:extLst>
                  <a:ext uri="{FF2B5EF4-FFF2-40B4-BE49-F238E27FC236}">
                    <a16:creationId xmlns:a16="http://schemas.microsoft.com/office/drawing/2014/main" id="{9D440FCE-492C-F1C8-6B98-71FE396D8769}"/>
                  </a:ext>
                </a:extLst>
              </p:cNvPr>
              <p:cNvSpPr txBox="1">
                <a:spLocks noRot="1" noChangeAspect="1" noMove="1" noResize="1" noEditPoints="1" noAdjustHandles="1" noChangeArrowheads="1" noChangeShapeType="1" noTextEdit="1"/>
              </p:cNvSpPr>
              <p:nvPr/>
            </p:nvSpPr>
            <p:spPr>
              <a:xfrm>
                <a:off x="408000" y="4785425"/>
                <a:ext cx="498470" cy="369332"/>
              </a:xfrm>
              <a:prstGeom prst="rect">
                <a:avLst/>
              </a:prstGeom>
              <a:blipFill>
                <a:blip r:embed="rId11"/>
                <a:stretch>
                  <a:fillRect/>
                </a:stretch>
              </a:blipFill>
            </p:spPr>
            <p:txBody>
              <a:bodyPr/>
              <a:lstStyle/>
              <a:p>
                <a:r>
                  <a:rPr lang="nb-NO">
                    <a:noFill/>
                  </a:rPr>
                  <a:t> </a:t>
                </a:r>
              </a:p>
            </p:txBody>
          </p:sp>
        </mc:Fallback>
      </mc:AlternateContent>
      <p:sp>
        <p:nvSpPr>
          <p:cNvPr id="40" name="Oval 39">
            <a:extLst>
              <a:ext uri="{FF2B5EF4-FFF2-40B4-BE49-F238E27FC236}">
                <a16:creationId xmlns:a16="http://schemas.microsoft.com/office/drawing/2014/main" id="{30687E9E-3267-A75B-93B2-D45B96DF39E6}"/>
              </a:ext>
            </a:extLst>
          </p:cNvPr>
          <p:cNvSpPr/>
          <p:nvPr/>
        </p:nvSpPr>
        <p:spPr>
          <a:xfrm>
            <a:off x="1200000" y="5154757"/>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1" name="Oval 40">
            <a:extLst>
              <a:ext uri="{FF2B5EF4-FFF2-40B4-BE49-F238E27FC236}">
                <a16:creationId xmlns:a16="http://schemas.microsoft.com/office/drawing/2014/main" id="{E07C69AE-8E48-2A00-6210-5FE90F4794DA}"/>
              </a:ext>
            </a:extLst>
          </p:cNvPr>
          <p:cNvSpPr/>
          <p:nvPr/>
        </p:nvSpPr>
        <p:spPr>
          <a:xfrm>
            <a:off x="1488000" y="5001425"/>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2" name="Oval 41">
            <a:extLst>
              <a:ext uri="{FF2B5EF4-FFF2-40B4-BE49-F238E27FC236}">
                <a16:creationId xmlns:a16="http://schemas.microsoft.com/office/drawing/2014/main" id="{1E32E131-2672-27DB-D224-88FE84B356EC}"/>
              </a:ext>
            </a:extLst>
          </p:cNvPr>
          <p:cNvSpPr/>
          <p:nvPr/>
        </p:nvSpPr>
        <p:spPr>
          <a:xfrm>
            <a:off x="1848000" y="4785425"/>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3" name="Oval 42">
            <a:extLst>
              <a:ext uri="{FF2B5EF4-FFF2-40B4-BE49-F238E27FC236}">
                <a16:creationId xmlns:a16="http://schemas.microsoft.com/office/drawing/2014/main" id="{A37BA3AC-8239-8957-7950-F3993B4D48D3}"/>
              </a:ext>
            </a:extLst>
          </p:cNvPr>
          <p:cNvSpPr/>
          <p:nvPr/>
        </p:nvSpPr>
        <p:spPr>
          <a:xfrm>
            <a:off x="2136000" y="4667706"/>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4" name="Oval 43">
            <a:extLst>
              <a:ext uri="{FF2B5EF4-FFF2-40B4-BE49-F238E27FC236}">
                <a16:creationId xmlns:a16="http://schemas.microsoft.com/office/drawing/2014/main" id="{A8F6B48A-2FD5-7DA2-B6FE-EFF5BC37EB76}"/>
              </a:ext>
            </a:extLst>
          </p:cNvPr>
          <p:cNvSpPr/>
          <p:nvPr/>
        </p:nvSpPr>
        <p:spPr>
          <a:xfrm>
            <a:off x="1704000" y="4883706"/>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5" name="Oval 44">
            <a:extLst>
              <a:ext uri="{FF2B5EF4-FFF2-40B4-BE49-F238E27FC236}">
                <a16:creationId xmlns:a16="http://schemas.microsoft.com/office/drawing/2014/main" id="{294E60C9-30D4-CF67-C8DD-90EEC3AB76A3}"/>
              </a:ext>
            </a:extLst>
          </p:cNvPr>
          <p:cNvSpPr/>
          <p:nvPr/>
        </p:nvSpPr>
        <p:spPr>
          <a:xfrm>
            <a:off x="1344000" y="5099706"/>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6" name="Oval 45">
            <a:extLst>
              <a:ext uri="{FF2B5EF4-FFF2-40B4-BE49-F238E27FC236}">
                <a16:creationId xmlns:a16="http://schemas.microsoft.com/office/drawing/2014/main" id="{B2AD8066-D430-82F8-D65E-BAA70B29F168}"/>
              </a:ext>
            </a:extLst>
          </p:cNvPr>
          <p:cNvSpPr/>
          <p:nvPr/>
        </p:nvSpPr>
        <p:spPr>
          <a:xfrm>
            <a:off x="1992000" y="4739706"/>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7" name="Oval 46">
            <a:extLst>
              <a:ext uri="{FF2B5EF4-FFF2-40B4-BE49-F238E27FC236}">
                <a16:creationId xmlns:a16="http://schemas.microsoft.com/office/drawing/2014/main" id="{E0B70758-193E-8EBB-EE1F-7A4ED2548091}"/>
              </a:ext>
            </a:extLst>
          </p:cNvPr>
          <p:cNvSpPr/>
          <p:nvPr/>
        </p:nvSpPr>
        <p:spPr>
          <a:xfrm>
            <a:off x="2280000" y="4569425"/>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8" name="Oval 47">
            <a:extLst>
              <a:ext uri="{FF2B5EF4-FFF2-40B4-BE49-F238E27FC236}">
                <a16:creationId xmlns:a16="http://schemas.microsoft.com/office/drawing/2014/main" id="{F59FF71F-A3FA-A750-94CD-93634F9374D3}"/>
              </a:ext>
            </a:extLst>
          </p:cNvPr>
          <p:cNvSpPr/>
          <p:nvPr/>
        </p:nvSpPr>
        <p:spPr>
          <a:xfrm>
            <a:off x="2432400" y="4497425"/>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9" name="Oval 48">
            <a:extLst>
              <a:ext uri="{FF2B5EF4-FFF2-40B4-BE49-F238E27FC236}">
                <a16:creationId xmlns:a16="http://schemas.microsoft.com/office/drawing/2014/main" id="{6207CD94-95A2-74C3-1AB5-8DDF16E150B1}"/>
              </a:ext>
            </a:extLst>
          </p:cNvPr>
          <p:cNvSpPr/>
          <p:nvPr/>
        </p:nvSpPr>
        <p:spPr>
          <a:xfrm>
            <a:off x="2584800" y="4425425"/>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0" name="Straight Arrow Connector 49">
            <a:extLst>
              <a:ext uri="{FF2B5EF4-FFF2-40B4-BE49-F238E27FC236}">
                <a16:creationId xmlns:a16="http://schemas.microsoft.com/office/drawing/2014/main" id="{D2FC8439-5859-B921-9699-2107605A0143}"/>
              </a:ext>
            </a:extLst>
          </p:cNvPr>
          <p:cNvCxnSpPr/>
          <p:nvPr/>
        </p:nvCxnSpPr>
        <p:spPr>
          <a:xfrm flipV="1">
            <a:off x="3483261" y="4487987"/>
            <a:ext cx="0" cy="864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AFCA4BB-97C9-861C-B1CA-2D4CCADBD27F}"/>
              </a:ext>
            </a:extLst>
          </p:cNvPr>
          <p:cNvCxnSpPr>
            <a:cxnSpLocks/>
          </p:cNvCxnSpPr>
          <p:nvPr/>
        </p:nvCxnSpPr>
        <p:spPr>
          <a:xfrm>
            <a:off x="3483261" y="5351987"/>
            <a:ext cx="1503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2" name="TextBox 51">
                <a:extLst>
                  <a:ext uri="{FF2B5EF4-FFF2-40B4-BE49-F238E27FC236}">
                    <a16:creationId xmlns:a16="http://schemas.microsoft.com/office/drawing/2014/main" id="{9C1DA9BE-00C2-CCC0-8719-3EF98662B7E2}"/>
                  </a:ext>
                </a:extLst>
              </p:cNvPr>
              <p:cNvSpPr txBox="1"/>
              <p:nvPr/>
            </p:nvSpPr>
            <p:spPr>
              <a:xfrm>
                <a:off x="5165323" y="5167321"/>
                <a:ext cx="415818"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𝐷</m:t>
                      </m:r>
                    </m:oMath>
                  </m:oMathPara>
                </a14:m>
                <a:endParaRPr lang="nb-NO" dirty="0"/>
              </a:p>
            </p:txBody>
          </p:sp>
        </mc:Choice>
        <mc:Fallback>
          <p:sp>
            <p:nvSpPr>
              <p:cNvPr id="52" name="TextBox 51">
                <a:extLst>
                  <a:ext uri="{FF2B5EF4-FFF2-40B4-BE49-F238E27FC236}">
                    <a16:creationId xmlns:a16="http://schemas.microsoft.com/office/drawing/2014/main" id="{9C1DA9BE-00C2-CCC0-8719-3EF98662B7E2}"/>
                  </a:ext>
                </a:extLst>
              </p:cNvPr>
              <p:cNvSpPr txBox="1">
                <a:spLocks noRot="1" noChangeAspect="1" noMove="1" noResize="1" noEditPoints="1" noAdjustHandles="1" noChangeArrowheads="1" noChangeShapeType="1" noTextEdit="1"/>
              </p:cNvSpPr>
              <p:nvPr/>
            </p:nvSpPr>
            <p:spPr>
              <a:xfrm>
                <a:off x="5165323" y="5167321"/>
                <a:ext cx="415818" cy="369332"/>
              </a:xfrm>
              <a:prstGeom prst="rect">
                <a:avLst/>
              </a:prstGeom>
              <a:blipFill>
                <a:blip r:embed="rId12"/>
                <a:stretch>
                  <a:fillRect/>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53" name="TextBox 52">
                <a:extLst>
                  <a:ext uri="{FF2B5EF4-FFF2-40B4-BE49-F238E27FC236}">
                    <a16:creationId xmlns:a16="http://schemas.microsoft.com/office/drawing/2014/main" id="{8874A861-BA08-0F23-3F8C-A8E8D0205CAD}"/>
                  </a:ext>
                </a:extLst>
              </p:cNvPr>
              <p:cNvSpPr txBox="1"/>
              <p:nvPr/>
            </p:nvSpPr>
            <p:spPr>
              <a:xfrm>
                <a:off x="2835261" y="4775987"/>
                <a:ext cx="498470"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oMath>
                  </m:oMathPara>
                </a14:m>
                <a:endParaRPr lang="nb-NO" dirty="0"/>
              </a:p>
            </p:txBody>
          </p:sp>
        </mc:Choice>
        <mc:Fallback>
          <p:sp>
            <p:nvSpPr>
              <p:cNvPr id="53" name="TextBox 52">
                <a:extLst>
                  <a:ext uri="{FF2B5EF4-FFF2-40B4-BE49-F238E27FC236}">
                    <a16:creationId xmlns:a16="http://schemas.microsoft.com/office/drawing/2014/main" id="{8874A861-BA08-0F23-3F8C-A8E8D0205CAD}"/>
                  </a:ext>
                </a:extLst>
              </p:cNvPr>
              <p:cNvSpPr txBox="1">
                <a:spLocks noRot="1" noChangeAspect="1" noMove="1" noResize="1" noEditPoints="1" noAdjustHandles="1" noChangeArrowheads="1" noChangeShapeType="1" noTextEdit="1"/>
              </p:cNvSpPr>
              <p:nvPr/>
            </p:nvSpPr>
            <p:spPr>
              <a:xfrm>
                <a:off x="2835261" y="4775987"/>
                <a:ext cx="498470" cy="369332"/>
              </a:xfrm>
              <a:prstGeom prst="rect">
                <a:avLst/>
              </a:prstGeom>
              <a:blipFill>
                <a:blip r:embed="rId13"/>
                <a:stretch>
                  <a:fillRect/>
                </a:stretch>
              </a:blipFill>
            </p:spPr>
            <p:txBody>
              <a:bodyPr/>
              <a:lstStyle/>
              <a:p>
                <a:r>
                  <a:rPr lang="nb-NO">
                    <a:noFill/>
                  </a:rPr>
                  <a:t> </a:t>
                </a:r>
              </a:p>
            </p:txBody>
          </p:sp>
        </mc:Fallback>
      </mc:AlternateContent>
      <p:sp>
        <p:nvSpPr>
          <p:cNvPr id="54" name="Oval 53">
            <a:extLst>
              <a:ext uri="{FF2B5EF4-FFF2-40B4-BE49-F238E27FC236}">
                <a16:creationId xmlns:a16="http://schemas.microsoft.com/office/drawing/2014/main" id="{65C558C8-738B-597C-F140-476638ACEA68}"/>
              </a:ext>
            </a:extLst>
          </p:cNvPr>
          <p:cNvSpPr/>
          <p:nvPr/>
        </p:nvSpPr>
        <p:spPr>
          <a:xfrm>
            <a:off x="3627261" y="5145319"/>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5" name="Oval 54">
            <a:extLst>
              <a:ext uri="{FF2B5EF4-FFF2-40B4-BE49-F238E27FC236}">
                <a16:creationId xmlns:a16="http://schemas.microsoft.com/office/drawing/2014/main" id="{71402B39-D975-C504-FC7E-4D33F81581FE}"/>
              </a:ext>
            </a:extLst>
          </p:cNvPr>
          <p:cNvSpPr/>
          <p:nvPr/>
        </p:nvSpPr>
        <p:spPr>
          <a:xfrm>
            <a:off x="3915261" y="4991987"/>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6" name="Oval 55">
            <a:extLst>
              <a:ext uri="{FF2B5EF4-FFF2-40B4-BE49-F238E27FC236}">
                <a16:creationId xmlns:a16="http://schemas.microsoft.com/office/drawing/2014/main" id="{6AAD68E7-7AC6-0258-8501-073BDDE5793D}"/>
              </a:ext>
            </a:extLst>
          </p:cNvPr>
          <p:cNvSpPr/>
          <p:nvPr/>
        </p:nvSpPr>
        <p:spPr>
          <a:xfrm>
            <a:off x="4275261" y="4775987"/>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7" name="Oval 56">
            <a:extLst>
              <a:ext uri="{FF2B5EF4-FFF2-40B4-BE49-F238E27FC236}">
                <a16:creationId xmlns:a16="http://schemas.microsoft.com/office/drawing/2014/main" id="{70DA79AB-EC0C-B926-DE4B-E3073AAF74FA}"/>
              </a:ext>
            </a:extLst>
          </p:cNvPr>
          <p:cNvSpPr/>
          <p:nvPr/>
        </p:nvSpPr>
        <p:spPr>
          <a:xfrm>
            <a:off x="4563261" y="4658268"/>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8" name="Oval 57">
            <a:extLst>
              <a:ext uri="{FF2B5EF4-FFF2-40B4-BE49-F238E27FC236}">
                <a16:creationId xmlns:a16="http://schemas.microsoft.com/office/drawing/2014/main" id="{189C5701-4737-48CF-A09F-C0F0D423F519}"/>
              </a:ext>
            </a:extLst>
          </p:cNvPr>
          <p:cNvSpPr/>
          <p:nvPr/>
        </p:nvSpPr>
        <p:spPr>
          <a:xfrm>
            <a:off x="4131261" y="4874268"/>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9" name="Oval 58">
            <a:extLst>
              <a:ext uri="{FF2B5EF4-FFF2-40B4-BE49-F238E27FC236}">
                <a16:creationId xmlns:a16="http://schemas.microsoft.com/office/drawing/2014/main" id="{990ED80A-6AC3-8EBF-B954-8A23B685E0C7}"/>
              </a:ext>
            </a:extLst>
          </p:cNvPr>
          <p:cNvSpPr/>
          <p:nvPr/>
        </p:nvSpPr>
        <p:spPr>
          <a:xfrm>
            <a:off x="3771261" y="5090268"/>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0" name="Oval 59">
            <a:extLst>
              <a:ext uri="{FF2B5EF4-FFF2-40B4-BE49-F238E27FC236}">
                <a16:creationId xmlns:a16="http://schemas.microsoft.com/office/drawing/2014/main" id="{27649848-F1EF-3EC1-4C6C-9772C7ED9493}"/>
              </a:ext>
            </a:extLst>
          </p:cNvPr>
          <p:cNvSpPr/>
          <p:nvPr/>
        </p:nvSpPr>
        <p:spPr>
          <a:xfrm>
            <a:off x="4419261" y="4730268"/>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1" name="Oval 60">
            <a:extLst>
              <a:ext uri="{FF2B5EF4-FFF2-40B4-BE49-F238E27FC236}">
                <a16:creationId xmlns:a16="http://schemas.microsoft.com/office/drawing/2014/main" id="{63E3114C-C11D-B093-0571-8F5BFC8B9971}"/>
              </a:ext>
            </a:extLst>
          </p:cNvPr>
          <p:cNvSpPr/>
          <p:nvPr/>
        </p:nvSpPr>
        <p:spPr>
          <a:xfrm>
            <a:off x="4707261" y="4559987"/>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2" name="Oval 61">
            <a:extLst>
              <a:ext uri="{FF2B5EF4-FFF2-40B4-BE49-F238E27FC236}">
                <a16:creationId xmlns:a16="http://schemas.microsoft.com/office/drawing/2014/main" id="{4B44F5FF-1F2F-F05F-CE63-8BD12E0275CF}"/>
              </a:ext>
            </a:extLst>
          </p:cNvPr>
          <p:cNvSpPr/>
          <p:nvPr/>
        </p:nvSpPr>
        <p:spPr>
          <a:xfrm>
            <a:off x="4859661" y="4487987"/>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3" name="Oval 62">
            <a:extLst>
              <a:ext uri="{FF2B5EF4-FFF2-40B4-BE49-F238E27FC236}">
                <a16:creationId xmlns:a16="http://schemas.microsoft.com/office/drawing/2014/main" id="{55D0FD91-DD4D-47B9-C7C2-8D18C0D0EAD0}"/>
              </a:ext>
            </a:extLst>
          </p:cNvPr>
          <p:cNvSpPr/>
          <p:nvPr/>
        </p:nvSpPr>
        <p:spPr>
          <a:xfrm>
            <a:off x="5012061" y="4415987"/>
            <a:ext cx="72000"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53178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DDB89DF7-71B1-C797-C1F9-E6E4A7563320}"/>
                  </a:ext>
                </a:extLst>
              </p:cNvPr>
              <p:cNvSpPr>
                <a:spLocks noGrp="1"/>
              </p:cNvSpPr>
              <p:nvPr>
                <p:ph type="title"/>
              </p:nvPr>
            </p:nvSpPr>
            <p:spPr/>
            <p:txBody>
              <a:bodyPr>
                <a:normAutofit fontScale="90000"/>
              </a:bodyPr>
              <a:lstStyle/>
              <a:p>
                <a:r>
                  <a:rPr lang="nb-NO" dirty="0"/>
                  <a:t>Det er mulig å redusere antall målinger fra 10,000 til 10 ved å</a:t>
                </a:r>
                <a:br>
                  <a:rPr lang="nb-NO" dirty="0"/>
                </a:br>
                <a:r>
                  <a:rPr lang="nb-NO" dirty="0"/>
                  <a:t>benytte </a:t>
                </a:r>
                <a14:m>
                  <m:oMath xmlns:m="http://schemas.openxmlformats.org/officeDocument/2006/math">
                    <m:r>
                      <m:rPr>
                        <m:sty m:val="p"/>
                      </m:rPr>
                      <a:rPr lang="nb-NO" i="0" dirty="0" smtClean="0">
                        <a:latin typeface="Cambria Math" panose="02040503050406030204" pitchFamily="18" charset="0"/>
                      </a:rPr>
                      <m:t>Π</m:t>
                    </m:r>
                  </m:oMath>
                </a14:m>
                <a:r>
                  <a:rPr lang="nb-NO" dirty="0"/>
                  <a:t>-teoremet</a:t>
                </a:r>
              </a:p>
            </p:txBody>
          </p:sp>
        </mc:Choice>
        <mc:Fallback>
          <p:sp>
            <p:nvSpPr>
              <p:cNvPr id="2" name="Title 1">
                <a:extLst>
                  <a:ext uri="{FF2B5EF4-FFF2-40B4-BE49-F238E27FC236}">
                    <a16:creationId xmlns:a16="http://schemas.microsoft.com/office/drawing/2014/main" id="{DDB89DF7-71B1-C797-C1F9-E6E4A7563320}"/>
                  </a:ext>
                </a:extLst>
              </p:cNvPr>
              <p:cNvSpPr>
                <a:spLocks noGrp="1" noRot="1" noChangeAspect="1" noMove="1" noResize="1" noEditPoints="1" noAdjustHandles="1" noChangeArrowheads="1" noChangeShapeType="1" noTextEdit="1"/>
              </p:cNvSpPr>
              <p:nvPr>
                <p:ph type="title"/>
              </p:nvPr>
            </p:nvSpPr>
            <p:spPr>
              <a:blipFill>
                <a:blip r:embed="rId2"/>
                <a:stretch>
                  <a:fillRect l="-2381" t="-53488" r="-6481" b="-74419"/>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1C9869C-AE90-616A-66AB-2E8DB025DC14}"/>
                  </a:ext>
                </a:extLst>
              </p:cNvPr>
              <p:cNvSpPr>
                <a:spLocks noGrp="1"/>
              </p:cNvSpPr>
              <p:nvPr>
                <p:ph idx="10"/>
              </p:nvPr>
            </p:nvSpPr>
            <p:spPr>
              <a:xfrm>
                <a:off x="708260" y="1800000"/>
                <a:ext cx="5891739" cy="5058000"/>
              </a:xfrm>
            </p:spPr>
            <p:txBody>
              <a:bodyPr/>
              <a:lstStyle/>
              <a:p>
                <a:r>
                  <a:rPr lang="en-US" dirty="0"/>
                  <a:t>Modellreduksjon: Dette er </a:t>
                </a:r>
                <a:r>
                  <a:rPr lang="en-US" dirty="0" err="1"/>
                  <a:t>mulig</a:t>
                </a:r>
                <a:r>
                  <a:rPr lang="en-US" dirty="0"/>
                  <a:t> </a:t>
                </a:r>
                <a:r>
                  <a:rPr lang="en-US" dirty="0" err="1"/>
                  <a:t>ved</a:t>
                </a:r>
                <a:r>
                  <a:rPr lang="en-US" dirty="0"/>
                  <a:t> </a:t>
                </a:r>
                <a:r>
                  <a:rPr lang="en-US" dirty="0" err="1"/>
                  <a:t>å</a:t>
                </a:r>
                <a:r>
                  <a:rPr lang="en-US" dirty="0"/>
                  <a:t>  </a:t>
                </a:r>
                <a:r>
                  <a:rPr lang="en-US" dirty="0" err="1"/>
                  <a:t>redusere</a:t>
                </a:r>
                <a:r>
                  <a:rPr lang="en-US" dirty="0"/>
                  <a:t> </a:t>
                </a:r>
                <a:r>
                  <a:rPr lang="en-US" dirty="0" err="1"/>
                  <a:t>antall</a:t>
                </a:r>
                <a:r>
                  <a:rPr lang="en-US" dirty="0"/>
                  <a:t> (</a:t>
                </a:r>
                <a:r>
                  <a:rPr lang="en-US" dirty="0" err="1"/>
                  <a:t>dimensjonale</a:t>
                </a:r>
                <a:r>
                  <a:rPr lang="en-US" dirty="0"/>
                  <a:t>) variable </a:t>
                </a:r>
                <a:r>
                  <a:rPr lang="en-US" dirty="0" err="1"/>
                  <a:t>fra</a:t>
                </a:r>
                <a:r>
                  <a:rPr lang="en-US" dirty="0"/>
                  <a:t> 5 (</a:t>
                </a:r>
                <a14:m>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𝐹</m:t>
                        </m:r>
                      </m:e>
                      <m:sub>
                        <m:r>
                          <a:rPr lang="en-US" b="0" i="1">
                            <a:latin typeface="Cambria Math" panose="02040503050406030204" pitchFamily="18" charset="0"/>
                          </a:rPr>
                          <m:t>𝐷</m:t>
                        </m:r>
                      </m:sub>
                    </m:sSub>
                    <m:r>
                      <a:rPr lang="en-US" b="0" i="1" smtClean="0">
                        <a:latin typeface="Cambria Math" panose="02040503050406030204" pitchFamily="18" charset="0"/>
                      </a:rPr>
                      <m:t>,</m:t>
                    </m:r>
                    <m:r>
                      <a:rPr lang="en-US" b="0" i="1">
                        <a:latin typeface="Cambria Math" panose="02040503050406030204" pitchFamily="18" charset="0"/>
                      </a:rPr>
                      <m:t>𝜌</m:t>
                    </m:r>
                    <m:r>
                      <a:rPr lang="en-US" b="0" i="1">
                        <a:latin typeface="Cambria Math" panose="02040503050406030204" pitchFamily="18" charset="0"/>
                      </a:rPr>
                      <m:t>,</m:t>
                    </m:r>
                    <m:r>
                      <a:rPr lang="en-US" b="0" i="1">
                        <a:latin typeface="Cambria Math" panose="02040503050406030204" pitchFamily="18" charset="0"/>
                      </a:rPr>
                      <m:t>𝑉</m:t>
                    </m:r>
                    <m:r>
                      <a:rPr lang="en-US" b="0" i="1">
                        <a:latin typeface="Cambria Math" panose="02040503050406030204" pitchFamily="18" charset="0"/>
                      </a:rPr>
                      <m:t>,</m:t>
                    </m:r>
                    <m:r>
                      <a:rPr lang="en-US" b="0" i="1">
                        <a:latin typeface="Cambria Math" panose="02040503050406030204" pitchFamily="18" charset="0"/>
                      </a:rPr>
                      <m:t>𝐷</m:t>
                    </m:r>
                    <m:r>
                      <a:rPr lang="en-US" b="0" i="1">
                        <a:latin typeface="Cambria Math" panose="02040503050406030204" pitchFamily="18" charset="0"/>
                      </a:rPr>
                      <m:t>,</m:t>
                    </m:r>
                    <m:r>
                      <a:rPr lang="en-US" b="0" i="1">
                        <a:latin typeface="Cambria Math" panose="02040503050406030204" pitchFamily="18" charset="0"/>
                      </a:rPr>
                      <m:t>𝜇</m:t>
                    </m:r>
                  </m:oMath>
                </a14:m>
                <a:r>
                  <a:rPr lang="en-US" dirty="0"/>
                  <a:t>) </a:t>
                </a:r>
                <a:r>
                  <a:rPr lang="en-US" dirty="0" err="1"/>
                  <a:t>til</a:t>
                </a:r>
                <a:r>
                  <a:rPr lang="en-US" dirty="0"/>
                  <a:t> 2 </a:t>
                </a:r>
                <a:r>
                  <a:rPr lang="en-US" dirty="0" err="1"/>
                  <a:t>dimensjonsløse</a:t>
                </a:r>
                <a:r>
                  <a:rPr lang="en-US" dirty="0"/>
                  <a:t> </a:t>
                </a:r>
                <a:r>
                  <a:rPr lang="en-US" dirty="0" err="1"/>
                  <a:t>grupper</a:t>
                </a:r>
                <a:r>
                  <a:rPr lang="en-US" dirty="0"/>
                  <a:t>.</a:t>
                </a:r>
              </a:p>
              <a:p>
                <a:r>
                  <a:rPr lang="en-US" dirty="0"/>
                  <a:t>Vi </a:t>
                </a:r>
                <a:r>
                  <a:rPr lang="en-US" dirty="0" err="1"/>
                  <a:t>har</a:t>
                </a:r>
                <a:r>
                  <a:rPr lang="en-US" dirty="0"/>
                  <a:t> </a:t>
                </a:r>
                <a:r>
                  <a:rPr lang="en-US" dirty="0" err="1"/>
                  <a:t>totalt</a:t>
                </a:r>
                <a:r>
                  <a:rPr lang="en-US" dirty="0"/>
                  <a:t> n=5 </a:t>
                </a:r>
                <a:r>
                  <a:rPr lang="en-US" dirty="0" err="1"/>
                  <a:t>fysiske</a:t>
                </a:r>
                <a:r>
                  <a:rPr lang="en-US" dirty="0"/>
                  <a:t> variable </a:t>
                </a:r>
                <a:r>
                  <a:rPr lang="en-US" dirty="0" err="1"/>
                  <a:t>som</a:t>
                </a:r>
                <a:r>
                  <a:rPr lang="en-US" dirty="0"/>
                  <a:t> er </a:t>
                </a:r>
                <a:r>
                  <a:rPr lang="en-US" dirty="0" err="1"/>
                  <a:t>gitt</a:t>
                </a:r>
                <a:r>
                  <a:rPr lang="en-US" dirty="0"/>
                  <a:t> av m=3 </a:t>
                </a:r>
                <a:r>
                  <a:rPr lang="en-US" dirty="0" err="1"/>
                  <a:t>dimensjoner</a:t>
                </a:r>
                <a:r>
                  <a:rPr lang="en-US" dirty="0"/>
                  <a:t> (masse [M], </a:t>
                </a:r>
                <a:r>
                  <a:rPr lang="en-US" dirty="0" err="1"/>
                  <a:t>lengde</a:t>
                </a:r>
                <a:r>
                  <a:rPr lang="en-US" dirty="0"/>
                  <a:t> [L], </a:t>
                </a:r>
                <a:r>
                  <a:rPr lang="en-US" dirty="0" err="1"/>
                  <a:t>og</a:t>
                </a:r>
                <a:r>
                  <a:rPr lang="en-US" dirty="0"/>
                  <a:t> </a:t>
                </a:r>
                <a:r>
                  <a:rPr lang="en-US" dirty="0" err="1"/>
                  <a:t>tid</a:t>
                </a:r>
                <a:r>
                  <a:rPr lang="en-US" dirty="0"/>
                  <a:t> [T].</a:t>
                </a:r>
              </a:p>
              <a:p>
                <a:r>
                  <a:rPr lang="en-US" dirty="0"/>
                  <a:t>Pi-</a:t>
                </a:r>
                <a:r>
                  <a:rPr lang="en-US" dirty="0" err="1"/>
                  <a:t>teoremet</a:t>
                </a:r>
                <a:r>
                  <a:rPr lang="en-US" dirty="0"/>
                  <a:t> </a:t>
                </a:r>
                <a:r>
                  <a:rPr lang="en-US" dirty="0" err="1"/>
                  <a:t>sier</a:t>
                </a:r>
                <a:r>
                  <a:rPr lang="en-US" dirty="0"/>
                  <a:t> at vi </a:t>
                </a:r>
                <a:r>
                  <a:rPr lang="en-US" dirty="0" err="1"/>
                  <a:t>kan</a:t>
                </a:r>
                <a:r>
                  <a:rPr lang="en-US" dirty="0"/>
                  <a:t> </a:t>
                </a:r>
                <a:r>
                  <a:rPr lang="en-US" dirty="0" err="1"/>
                  <a:t>uttrykke</a:t>
                </a:r>
                <a:r>
                  <a:rPr lang="en-US" dirty="0"/>
                  <a:t> de n=5 </a:t>
                </a:r>
                <a:r>
                  <a:rPr lang="en-US" dirty="0" err="1"/>
                  <a:t>variablene</a:t>
                </a:r>
                <a:r>
                  <a:rPr lang="en-US" dirty="0"/>
                  <a:t> </a:t>
                </a:r>
                <a:r>
                  <a:rPr lang="en-US" dirty="0" err="1"/>
                  <a:t>ved</a:t>
                </a:r>
                <a:r>
                  <a:rPr lang="en-US" dirty="0"/>
                  <a:t> j=n-m=5-3=2 </a:t>
                </a:r>
                <a:r>
                  <a:rPr lang="en-US" dirty="0" err="1"/>
                  <a:t>dimensjonsløse</a:t>
                </a:r>
                <a:r>
                  <a:rPr lang="en-US" dirty="0"/>
                  <a:t> </a:t>
                </a:r>
                <a:r>
                  <a:rPr lang="en-US" dirty="0" err="1"/>
                  <a:t>grupper</a:t>
                </a:r>
                <a:r>
                  <a:rPr lang="en-US" dirty="0"/>
                  <a:t> </a:t>
                </a:r>
              </a:p>
              <a:p>
                <a:r>
                  <a:rPr lang="en-US" dirty="0"/>
                  <a:t>Disse </a:t>
                </a:r>
                <a:r>
                  <a:rPr lang="en-US" dirty="0" err="1"/>
                  <a:t>gruppene</a:t>
                </a:r>
                <a:r>
                  <a:rPr lang="en-US" dirty="0"/>
                  <a:t> </a:t>
                </a:r>
                <a:r>
                  <a:rPr lang="en-US" dirty="0" err="1"/>
                  <a:t>kalles</a:t>
                </a:r>
                <a:r>
                  <a:rPr lang="en-US" dirty="0"/>
                  <a:t> Pi-</a:t>
                </a:r>
                <a:r>
                  <a:rPr lang="en-US" dirty="0" err="1"/>
                  <a:t>grupper</a:t>
                </a:r>
                <a:endParaRPr lang="en-US" dirty="0"/>
              </a:p>
              <a:p>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US" dirty="0"/>
              </a:p>
              <a:p>
                <a:endParaRPr lang="en-US" sz="2000" b="0" dirty="0"/>
              </a:p>
              <a:p>
                <a:endParaRPr lang="nb-NO" dirty="0"/>
              </a:p>
            </p:txBody>
          </p:sp>
        </mc:Choice>
        <mc:Fallback>
          <p:sp>
            <p:nvSpPr>
              <p:cNvPr id="4" name="Content Placeholder 3">
                <a:extLst>
                  <a:ext uri="{FF2B5EF4-FFF2-40B4-BE49-F238E27FC236}">
                    <a16:creationId xmlns:a16="http://schemas.microsoft.com/office/drawing/2014/main" id="{21C9869C-AE90-616A-66AB-2E8DB025DC14}"/>
                  </a:ext>
                </a:extLst>
              </p:cNvPr>
              <p:cNvSpPr>
                <a:spLocks noGrp="1" noRot="1" noChangeAspect="1" noMove="1" noResize="1" noEditPoints="1" noAdjustHandles="1" noChangeArrowheads="1" noChangeShapeType="1" noTextEdit="1"/>
              </p:cNvSpPr>
              <p:nvPr>
                <p:ph idx="10"/>
              </p:nvPr>
            </p:nvSpPr>
            <p:spPr>
              <a:xfrm>
                <a:off x="708260" y="1800000"/>
                <a:ext cx="5891739" cy="5058000"/>
              </a:xfrm>
              <a:blipFill>
                <a:blip r:embed="rId3"/>
                <a:stretch>
                  <a:fillRect l="-2581" t="-1754" r="-215"/>
                </a:stretch>
              </a:blipFill>
            </p:spPr>
            <p:txBody>
              <a:bodyPr/>
              <a:lstStyle/>
              <a:p>
                <a:r>
                  <a:rPr lang="nb-NO">
                    <a:noFill/>
                  </a:rPr>
                  <a:t> </a:t>
                </a:r>
              </a:p>
            </p:txBody>
          </p:sp>
        </mc:Fallback>
      </mc:AlternateContent>
      <p:pic>
        <p:nvPicPr>
          <p:cNvPr id="5" name="Picture 4" descr="A planet in space&#10;&#10;Description automatically generated with low confidence">
            <a:extLst>
              <a:ext uri="{FF2B5EF4-FFF2-40B4-BE49-F238E27FC236}">
                <a16:creationId xmlns:a16="http://schemas.microsoft.com/office/drawing/2014/main" id="{B1745789-726C-AEA4-B46D-AC62B77F71D4}"/>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r="13157"/>
          <a:stretch/>
        </p:blipFill>
        <p:spPr>
          <a:xfrm>
            <a:off x="6476711" y="1795007"/>
            <a:ext cx="5307289" cy="4117993"/>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77BDD00-9257-8689-FAB7-CE05F51238A9}"/>
                  </a:ext>
                </a:extLst>
              </p:cNvPr>
              <p:cNvSpPr txBox="1"/>
              <p:nvPr/>
            </p:nvSpPr>
            <p:spPr>
              <a:xfrm>
                <a:off x="695325" y="6453000"/>
                <a:ext cx="11088675" cy="646331"/>
              </a:xfrm>
              <a:prstGeom prst="rect">
                <a:avLst/>
              </a:prstGeom>
              <a:noFill/>
            </p:spPr>
            <p:txBody>
              <a:bodyPr wrap="square" rtlCol="0">
                <a:spAutoFit/>
              </a:bodyPr>
              <a:lstStyle/>
              <a:p>
                <a:r>
                  <a:rPr lang="en-US" dirty="0"/>
                  <a:t>der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Π</m:t>
                        </m:r>
                      </m:e>
                      <m:sub>
                        <m:r>
                          <a:rPr lang="en-US" i="1" dirty="0">
                            <a:latin typeface="Cambria Math" panose="02040503050406030204" pitchFamily="18" charset="0"/>
                          </a:rPr>
                          <m:t>1</m:t>
                        </m:r>
                      </m:sub>
                    </m:sSub>
                    <m:r>
                      <a:rPr lang="en-US" dirty="0">
                        <a:latin typeface="Cambria Math" panose="02040503050406030204" pitchFamily="18" charset="0"/>
                      </a:rPr>
                      <m:t>:</m:t>
                    </m:r>
                  </m:oMath>
                </a14:m>
                <a:r>
                  <a:rPr lang="en-US" dirty="0"/>
                  <a:t> </a:t>
                </a:r>
                <a:r>
                  <a:rPr lang="en-US" dirty="0" err="1"/>
                  <a:t>dimensjonsløst</a:t>
                </a:r>
                <a:r>
                  <a:rPr lang="en-US" dirty="0"/>
                  <a:t> drag </a:t>
                </a:r>
                <a:r>
                  <a:rPr lang="en-US" dirty="0" err="1"/>
                  <a:t>og</a:t>
                </a:r>
                <a:r>
                  <a:rPr lang="en-US" dirty="0"/>
                  <a:t>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Π</m:t>
                        </m:r>
                      </m:e>
                      <m:sub>
                        <m:r>
                          <a:rPr lang="nb-NO" i="1" dirty="0">
                            <a:latin typeface="Cambria Math" panose="02040503050406030204" pitchFamily="18" charset="0"/>
                          </a:rPr>
                          <m:t>2</m:t>
                        </m:r>
                      </m:sub>
                    </m:sSub>
                    <m:r>
                      <a:rPr lang="en-US" dirty="0">
                        <a:latin typeface="Cambria Math" panose="02040503050406030204" pitchFamily="18" charset="0"/>
                      </a:rPr>
                      <m:t>:</m:t>
                    </m:r>
                  </m:oMath>
                </a14:m>
                <a:r>
                  <a:rPr lang="en-US" dirty="0"/>
                  <a:t> </a:t>
                </a:r>
                <a:r>
                  <a:rPr lang="en-US" dirty="0" err="1"/>
                  <a:t>dimesjonsløs</a:t>
                </a:r>
                <a:r>
                  <a:rPr lang="en-US" dirty="0"/>
                  <a:t> </a:t>
                </a:r>
                <a:r>
                  <a:rPr lang="en-US" dirty="0" err="1"/>
                  <a:t>gruppe</a:t>
                </a:r>
                <a:r>
                  <a:rPr lang="en-US" dirty="0"/>
                  <a:t> av </a:t>
                </a:r>
                <a:r>
                  <a:rPr lang="en-US" dirty="0" err="1"/>
                  <a:t>eksperimentelle</a:t>
                </a:r>
                <a:r>
                  <a:rPr lang="en-US" dirty="0"/>
                  <a:t> </a:t>
                </a:r>
                <a:r>
                  <a:rPr lang="en-US" dirty="0" err="1"/>
                  <a:t>parametre</a:t>
                </a:r>
                <a:endParaRPr lang="en-US" dirty="0"/>
              </a:p>
              <a:p>
                <a:endParaRPr lang="nb-NO" dirty="0"/>
              </a:p>
            </p:txBody>
          </p:sp>
        </mc:Choice>
        <mc:Fallback>
          <p:sp>
            <p:nvSpPr>
              <p:cNvPr id="3" name="TextBox 2">
                <a:extLst>
                  <a:ext uri="{FF2B5EF4-FFF2-40B4-BE49-F238E27FC236}">
                    <a16:creationId xmlns:a16="http://schemas.microsoft.com/office/drawing/2014/main" id="{F77BDD00-9257-8689-FAB7-CE05F51238A9}"/>
                  </a:ext>
                </a:extLst>
              </p:cNvPr>
              <p:cNvSpPr txBox="1">
                <a:spLocks noRot="1" noChangeAspect="1" noMove="1" noResize="1" noEditPoints="1" noAdjustHandles="1" noChangeArrowheads="1" noChangeShapeType="1" noTextEdit="1"/>
              </p:cNvSpPr>
              <p:nvPr/>
            </p:nvSpPr>
            <p:spPr>
              <a:xfrm>
                <a:off x="695325" y="6453000"/>
                <a:ext cx="11088675" cy="646331"/>
              </a:xfrm>
              <a:prstGeom prst="rect">
                <a:avLst/>
              </a:prstGeom>
              <a:blipFill>
                <a:blip r:embed="rId6"/>
                <a:stretch>
                  <a:fillRect l="-458" t="-5769"/>
                </a:stretch>
              </a:blipFill>
            </p:spPr>
            <p:txBody>
              <a:bodyPr/>
              <a:lstStyle/>
              <a:p>
                <a:r>
                  <a:rPr lang="nb-NO">
                    <a:noFill/>
                  </a:rPr>
                  <a:t> </a:t>
                </a:r>
              </a:p>
            </p:txBody>
          </p:sp>
        </mc:Fallback>
      </mc:AlternateContent>
    </p:spTree>
    <p:extLst>
      <p:ext uri="{BB962C8B-B14F-4D97-AF65-F5344CB8AC3E}">
        <p14:creationId xmlns:p14="http://schemas.microsoft.com/office/powerpoint/2010/main" val="4257297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DDB89DF7-71B1-C797-C1F9-E6E4A7563320}"/>
                  </a:ext>
                </a:extLst>
              </p:cNvPr>
              <p:cNvSpPr>
                <a:spLocks noGrp="1"/>
              </p:cNvSpPr>
              <p:nvPr>
                <p:ph type="title"/>
              </p:nvPr>
            </p:nvSpPr>
            <p:spPr/>
            <p:txBody>
              <a:bodyPr>
                <a:normAutofit fontScale="90000"/>
              </a:bodyPr>
              <a:lstStyle/>
              <a:p>
                <a:r>
                  <a:rPr lang="nb-NO" dirty="0"/>
                  <a:t>Det er mulig å redusere antall målinger fra 10,000 til 10 ved å</a:t>
                </a:r>
                <a:br>
                  <a:rPr lang="nb-NO" dirty="0"/>
                </a:br>
                <a:r>
                  <a:rPr lang="nb-NO" dirty="0"/>
                  <a:t>benytte </a:t>
                </a:r>
                <a14:m>
                  <m:oMath xmlns:m="http://schemas.openxmlformats.org/officeDocument/2006/math">
                    <m:r>
                      <m:rPr>
                        <m:sty m:val="p"/>
                      </m:rPr>
                      <a:rPr lang="nb-NO" i="0" dirty="0" smtClean="0">
                        <a:latin typeface="Cambria Math" panose="02040503050406030204" pitchFamily="18" charset="0"/>
                      </a:rPr>
                      <m:t>Π</m:t>
                    </m:r>
                  </m:oMath>
                </a14:m>
                <a:r>
                  <a:rPr lang="nb-NO" dirty="0"/>
                  <a:t>-teoremet</a:t>
                </a:r>
              </a:p>
            </p:txBody>
          </p:sp>
        </mc:Choice>
        <mc:Fallback>
          <p:sp>
            <p:nvSpPr>
              <p:cNvPr id="2" name="Title 1">
                <a:extLst>
                  <a:ext uri="{FF2B5EF4-FFF2-40B4-BE49-F238E27FC236}">
                    <a16:creationId xmlns:a16="http://schemas.microsoft.com/office/drawing/2014/main" id="{DDB89DF7-71B1-C797-C1F9-E6E4A7563320}"/>
                  </a:ext>
                </a:extLst>
              </p:cNvPr>
              <p:cNvSpPr>
                <a:spLocks noGrp="1" noRot="1" noChangeAspect="1" noMove="1" noResize="1" noEditPoints="1" noAdjustHandles="1" noChangeArrowheads="1" noChangeShapeType="1" noTextEdit="1"/>
              </p:cNvSpPr>
              <p:nvPr>
                <p:ph type="title"/>
              </p:nvPr>
            </p:nvSpPr>
            <p:spPr>
              <a:blipFill>
                <a:blip r:embed="rId2"/>
                <a:stretch>
                  <a:fillRect l="-2381" t="-53488" r="-6481" b="-74419"/>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1C9869C-AE90-616A-66AB-2E8DB025DC14}"/>
                  </a:ext>
                </a:extLst>
              </p:cNvPr>
              <p:cNvSpPr>
                <a:spLocks noGrp="1"/>
              </p:cNvSpPr>
              <p:nvPr>
                <p:ph idx="10"/>
              </p:nvPr>
            </p:nvSpPr>
            <p:spPr>
              <a:xfrm>
                <a:off x="708260" y="1800000"/>
                <a:ext cx="5891739" cy="5058000"/>
              </a:xfrm>
            </p:spPr>
            <p:txBody>
              <a:bodyPr/>
              <a:lstStyle/>
              <a:p>
                <a:r>
                  <a:rPr lang="en-US" dirty="0"/>
                  <a:t>Modellreduksjon: Dette er </a:t>
                </a:r>
                <a:r>
                  <a:rPr lang="en-US" dirty="0" err="1"/>
                  <a:t>mulig</a:t>
                </a:r>
                <a:r>
                  <a:rPr lang="en-US" dirty="0"/>
                  <a:t> </a:t>
                </a:r>
                <a:r>
                  <a:rPr lang="en-US" dirty="0" err="1"/>
                  <a:t>ved</a:t>
                </a:r>
                <a:r>
                  <a:rPr lang="en-US" dirty="0"/>
                  <a:t> </a:t>
                </a:r>
                <a:r>
                  <a:rPr lang="en-US" dirty="0" err="1"/>
                  <a:t>å</a:t>
                </a:r>
                <a:r>
                  <a:rPr lang="en-US" dirty="0"/>
                  <a:t>  </a:t>
                </a:r>
                <a:r>
                  <a:rPr lang="en-US" dirty="0" err="1"/>
                  <a:t>redusere</a:t>
                </a:r>
                <a:r>
                  <a:rPr lang="en-US" dirty="0"/>
                  <a:t> </a:t>
                </a:r>
                <a:r>
                  <a:rPr lang="en-US" dirty="0" err="1"/>
                  <a:t>antall</a:t>
                </a:r>
                <a:r>
                  <a:rPr lang="en-US" dirty="0"/>
                  <a:t> (</a:t>
                </a:r>
                <a:r>
                  <a:rPr lang="en-US" dirty="0" err="1"/>
                  <a:t>dimensjonale</a:t>
                </a:r>
                <a:r>
                  <a:rPr lang="en-US" dirty="0"/>
                  <a:t>) variable </a:t>
                </a:r>
                <a:r>
                  <a:rPr lang="en-US" dirty="0" err="1"/>
                  <a:t>fra</a:t>
                </a:r>
                <a:r>
                  <a:rPr lang="en-US" dirty="0"/>
                  <a:t> 5 (</a:t>
                </a:r>
                <a14:m>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𝐹</m:t>
                        </m:r>
                      </m:e>
                      <m:sub>
                        <m:r>
                          <a:rPr lang="en-US" b="0" i="1">
                            <a:latin typeface="Cambria Math" panose="02040503050406030204" pitchFamily="18" charset="0"/>
                          </a:rPr>
                          <m:t>𝐷</m:t>
                        </m:r>
                      </m:sub>
                    </m:sSub>
                    <m:r>
                      <a:rPr lang="en-US" b="0" i="1" smtClean="0">
                        <a:latin typeface="Cambria Math" panose="02040503050406030204" pitchFamily="18" charset="0"/>
                      </a:rPr>
                      <m:t>,</m:t>
                    </m:r>
                    <m:r>
                      <a:rPr lang="en-US" b="0" i="1">
                        <a:latin typeface="Cambria Math" panose="02040503050406030204" pitchFamily="18" charset="0"/>
                      </a:rPr>
                      <m:t>𝜌</m:t>
                    </m:r>
                    <m:r>
                      <a:rPr lang="en-US" b="0" i="1">
                        <a:latin typeface="Cambria Math" panose="02040503050406030204" pitchFamily="18" charset="0"/>
                      </a:rPr>
                      <m:t>,</m:t>
                    </m:r>
                    <m:r>
                      <a:rPr lang="en-US" b="0" i="1">
                        <a:latin typeface="Cambria Math" panose="02040503050406030204" pitchFamily="18" charset="0"/>
                      </a:rPr>
                      <m:t>𝑉</m:t>
                    </m:r>
                    <m:r>
                      <a:rPr lang="en-US" b="0" i="1">
                        <a:latin typeface="Cambria Math" panose="02040503050406030204" pitchFamily="18" charset="0"/>
                      </a:rPr>
                      <m:t>,</m:t>
                    </m:r>
                    <m:r>
                      <a:rPr lang="en-US" b="0" i="1">
                        <a:latin typeface="Cambria Math" panose="02040503050406030204" pitchFamily="18" charset="0"/>
                      </a:rPr>
                      <m:t>𝐷</m:t>
                    </m:r>
                    <m:r>
                      <a:rPr lang="en-US" b="0" i="1">
                        <a:latin typeface="Cambria Math" panose="02040503050406030204" pitchFamily="18" charset="0"/>
                      </a:rPr>
                      <m:t>,</m:t>
                    </m:r>
                    <m:r>
                      <a:rPr lang="en-US" b="0" i="1">
                        <a:latin typeface="Cambria Math" panose="02040503050406030204" pitchFamily="18" charset="0"/>
                      </a:rPr>
                      <m:t>𝜇</m:t>
                    </m:r>
                  </m:oMath>
                </a14:m>
                <a:r>
                  <a:rPr lang="en-US" dirty="0"/>
                  <a:t>) </a:t>
                </a:r>
                <a:r>
                  <a:rPr lang="en-US" dirty="0" err="1"/>
                  <a:t>til</a:t>
                </a:r>
                <a:r>
                  <a:rPr lang="en-US" dirty="0"/>
                  <a:t> 2 </a:t>
                </a:r>
                <a:r>
                  <a:rPr lang="en-US" dirty="0" err="1"/>
                  <a:t>dimensjonsløse</a:t>
                </a:r>
                <a:r>
                  <a:rPr lang="en-US" dirty="0"/>
                  <a:t> </a:t>
                </a:r>
                <a:r>
                  <a:rPr lang="en-US" dirty="0" err="1"/>
                  <a:t>grupper</a:t>
                </a:r>
                <a:r>
                  <a:rPr lang="en-US" dirty="0"/>
                  <a:t>.</a:t>
                </a:r>
              </a:p>
              <a:p>
                <a:r>
                  <a:rPr lang="en-US" dirty="0"/>
                  <a:t>Vi </a:t>
                </a:r>
                <a:r>
                  <a:rPr lang="en-US" dirty="0" err="1"/>
                  <a:t>har</a:t>
                </a:r>
                <a:r>
                  <a:rPr lang="en-US" dirty="0"/>
                  <a:t> </a:t>
                </a:r>
                <a:r>
                  <a:rPr lang="en-US" dirty="0" err="1"/>
                  <a:t>totalt</a:t>
                </a:r>
                <a:r>
                  <a:rPr lang="en-US" dirty="0"/>
                  <a:t> n=5 </a:t>
                </a:r>
                <a:r>
                  <a:rPr lang="en-US" dirty="0" err="1"/>
                  <a:t>fysiske</a:t>
                </a:r>
                <a:r>
                  <a:rPr lang="en-US" dirty="0"/>
                  <a:t> variable </a:t>
                </a:r>
                <a:r>
                  <a:rPr lang="en-US" dirty="0" err="1"/>
                  <a:t>som</a:t>
                </a:r>
                <a:r>
                  <a:rPr lang="en-US" dirty="0"/>
                  <a:t> er </a:t>
                </a:r>
                <a:r>
                  <a:rPr lang="en-US" dirty="0" err="1"/>
                  <a:t>gitt</a:t>
                </a:r>
                <a:r>
                  <a:rPr lang="en-US" dirty="0"/>
                  <a:t> av m=3 </a:t>
                </a:r>
                <a:r>
                  <a:rPr lang="en-US" dirty="0" err="1"/>
                  <a:t>dimensjoner</a:t>
                </a:r>
                <a:r>
                  <a:rPr lang="en-US" dirty="0"/>
                  <a:t> (masse [M], </a:t>
                </a:r>
                <a:r>
                  <a:rPr lang="en-US" dirty="0" err="1"/>
                  <a:t>lengde</a:t>
                </a:r>
                <a:r>
                  <a:rPr lang="en-US" dirty="0"/>
                  <a:t> [L], </a:t>
                </a:r>
                <a:r>
                  <a:rPr lang="en-US" dirty="0" err="1"/>
                  <a:t>og</a:t>
                </a:r>
                <a:r>
                  <a:rPr lang="en-US" dirty="0"/>
                  <a:t> </a:t>
                </a:r>
                <a:r>
                  <a:rPr lang="en-US" dirty="0" err="1"/>
                  <a:t>tid</a:t>
                </a:r>
                <a:r>
                  <a:rPr lang="en-US" dirty="0"/>
                  <a:t> [T].</a:t>
                </a:r>
              </a:p>
              <a:p>
                <a:r>
                  <a:rPr lang="en-US" dirty="0"/>
                  <a:t>Pi-</a:t>
                </a:r>
                <a:r>
                  <a:rPr lang="en-US" dirty="0" err="1"/>
                  <a:t>teoremet</a:t>
                </a:r>
                <a:r>
                  <a:rPr lang="en-US" dirty="0"/>
                  <a:t> </a:t>
                </a:r>
                <a:r>
                  <a:rPr lang="en-US" dirty="0" err="1"/>
                  <a:t>sier</a:t>
                </a:r>
                <a:r>
                  <a:rPr lang="en-US" dirty="0"/>
                  <a:t> at vi </a:t>
                </a:r>
                <a:r>
                  <a:rPr lang="en-US" dirty="0" err="1"/>
                  <a:t>kan</a:t>
                </a:r>
                <a:r>
                  <a:rPr lang="en-US" dirty="0"/>
                  <a:t> </a:t>
                </a:r>
                <a:r>
                  <a:rPr lang="en-US" dirty="0" err="1"/>
                  <a:t>uttrykke</a:t>
                </a:r>
                <a:r>
                  <a:rPr lang="en-US" dirty="0"/>
                  <a:t> de n=5 </a:t>
                </a:r>
                <a:r>
                  <a:rPr lang="en-US" dirty="0" err="1"/>
                  <a:t>variablene</a:t>
                </a:r>
                <a:r>
                  <a:rPr lang="en-US" dirty="0"/>
                  <a:t> </a:t>
                </a:r>
                <a:r>
                  <a:rPr lang="en-US" dirty="0" err="1"/>
                  <a:t>ved</a:t>
                </a:r>
                <a:r>
                  <a:rPr lang="en-US" dirty="0"/>
                  <a:t> j=n-m=5-3=2 </a:t>
                </a:r>
                <a:r>
                  <a:rPr lang="en-US" dirty="0" err="1"/>
                  <a:t>dimensjonsløse</a:t>
                </a:r>
                <a:r>
                  <a:rPr lang="en-US" dirty="0"/>
                  <a:t> </a:t>
                </a:r>
                <a:r>
                  <a:rPr lang="en-US" dirty="0" err="1"/>
                  <a:t>grupper</a:t>
                </a:r>
                <a:r>
                  <a:rPr lang="en-US" dirty="0"/>
                  <a:t> </a:t>
                </a:r>
              </a:p>
              <a:p>
                <a:r>
                  <a:rPr lang="en-US" dirty="0"/>
                  <a:t>Disse </a:t>
                </a:r>
                <a:r>
                  <a:rPr lang="en-US" dirty="0" err="1"/>
                  <a:t>gruppene</a:t>
                </a:r>
                <a:r>
                  <a:rPr lang="en-US" dirty="0"/>
                  <a:t> </a:t>
                </a:r>
                <a:r>
                  <a:rPr lang="en-US" dirty="0" err="1"/>
                  <a:t>kalles</a:t>
                </a:r>
                <a:r>
                  <a:rPr lang="en-US" dirty="0"/>
                  <a:t> Pi-</a:t>
                </a:r>
                <a:r>
                  <a:rPr lang="en-US" dirty="0" err="1"/>
                  <a:t>grupper</a:t>
                </a:r>
                <a:endParaRPr lang="en-US" dirty="0"/>
              </a:p>
              <a:p>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US" dirty="0"/>
              </a:p>
              <a:p>
                <a:endParaRPr lang="en-US" sz="2000" b="0" dirty="0"/>
              </a:p>
              <a:p>
                <a:endParaRPr lang="nb-NO" dirty="0"/>
              </a:p>
            </p:txBody>
          </p:sp>
        </mc:Choice>
        <mc:Fallback>
          <p:sp>
            <p:nvSpPr>
              <p:cNvPr id="4" name="Content Placeholder 3">
                <a:extLst>
                  <a:ext uri="{FF2B5EF4-FFF2-40B4-BE49-F238E27FC236}">
                    <a16:creationId xmlns:a16="http://schemas.microsoft.com/office/drawing/2014/main" id="{21C9869C-AE90-616A-66AB-2E8DB025DC14}"/>
                  </a:ext>
                </a:extLst>
              </p:cNvPr>
              <p:cNvSpPr>
                <a:spLocks noGrp="1" noRot="1" noChangeAspect="1" noMove="1" noResize="1" noEditPoints="1" noAdjustHandles="1" noChangeArrowheads="1" noChangeShapeType="1" noTextEdit="1"/>
              </p:cNvSpPr>
              <p:nvPr>
                <p:ph idx="10"/>
              </p:nvPr>
            </p:nvSpPr>
            <p:spPr>
              <a:xfrm>
                <a:off x="708260" y="1800000"/>
                <a:ext cx="5891739" cy="5058000"/>
              </a:xfrm>
              <a:blipFill>
                <a:blip r:embed="rId3"/>
                <a:stretch>
                  <a:fillRect l="-2581" t="-1754" r="-215"/>
                </a:stretch>
              </a:blipFill>
            </p:spPr>
            <p:txBody>
              <a:bodyPr/>
              <a:lstStyle/>
              <a:p>
                <a:r>
                  <a:rPr lang="nb-NO">
                    <a:noFill/>
                  </a:rPr>
                  <a:t> </a:t>
                </a:r>
              </a:p>
            </p:txBody>
          </p:sp>
        </mc:Fallback>
      </mc:AlternateContent>
      <p:pic>
        <p:nvPicPr>
          <p:cNvPr id="5" name="Picture 4" descr="A planet in space&#10;&#10;Description automatically generated with low confidence">
            <a:extLst>
              <a:ext uri="{FF2B5EF4-FFF2-40B4-BE49-F238E27FC236}">
                <a16:creationId xmlns:a16="http://schemas.microsoft.com/office/drawing/2014/main" id="{B1745789-726C-AEA4-B46D-AC62B77F71D4}"/>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r="13157"/>
          <a:stretch/>
        </p:blipFill>
        <p:spPr>
          <a:xfrm>
            <a:off x="6476711" y="1795007"/>
            <a:ext cx="5307289" cy="4117993"/>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77BDD00-9257-8689-FAB7-CE05F51238A9}"/>
                  </a:ext>
                </a:extLst>
              </p:cNvPr>
              <p:cNvSpPr txBox="1"/>
              <p:nvPr/>
            </p:nvSpPr>
            <p:spPr>
              <a:xfrm>
                <a:off x="695325" y="6453000"/>
                <a:ext cx="11088675" cy="646331"/>
              </a:xfrm>
              <a:prstGeom prst="rect">
                <a:avLst/>
              </a:prstGeom>
              <a:noFill/>
            </p:spPr>
            <p:txBody>
              <a:bodyPr wrap="square" rtlCol="0">
                <a:spAutoFit/>
              </a:bodyPr>
              <a:lstStyle/>
              <a:p>
                <a:r>
                  <a:rPr lang="en-US" dirty="0"/>
                  <a:t>der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Π</m:t>
                        </m:r>
                      </m:e>
                      <m:sub>
                        <m:r>
                          <a:rPr lang="en-US" i="1" dirty="0">
                            <a:latin typeface="Cambria Math" panose="02040503050406030204" pitchFamily="18" charset="0"/>
                          </a:rPr>
                          <m:t>1</m:t>
                        </m:r>
                      </m:sub>
                    </m:sSub>
                    <m:r>
                      <a:rPr lang="en-US" dirty="0">
                        <a:latin typeface="Cambria Math" panose="02040503050406030204" pitchFamily="18" charset="0"/>
                      </a:rPr>
                      <m:t>:</m:t>
                    </m:r>
                  </m:oMath>
                </a14:m>
                <a:r>
                  <a:rPr lang="en-US" dirty="0"/>
                  <a:t> </a:t>
                </a:r>
                <a:r>
                  <a:rPr lang="en-US" dirty="0" err="1"/>
                  <a:t>dimensjonsløst</a:t>
                </a:r>
                <a:r>
                  <a:rPr lang="en-US" dirty="0"/>
                  <a:t> drag </a:t>
                </a:r>
                <a:r>
                  <a:rPr lang="en-US" dirty="0" err="1"/>
                  <a:t>og</a:t>
                </a:r>
                <a:r>
                  <a:rPr lang="en-US" dirty="0"/>
                  <a:t>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Π</m:t>
                        </m:r>
                      </m:e>
                      <m:sub>
                        <m:r>
                          <a:rPr lang="nb-NO" i="1" dirty="0">
                            <a:latin typeface="Cambria Math" panose="02040503050406030204" pitchFamily="18" charset="0"/>
                          </a:rPr>
                          <m:t>2</m:t>
                        </m:r>
                      </m:sub>
                    </m:sSub>
                    <m:r>
                      <a:rPr lang="en-US" dirty="0">
                        <a:latin typeface="Cambria Math" panose="02040503050406030204" pitchFamily="18" charset="0"/>
                      </a:rPr>
                      <m:t>:</m:t>
                    </m:r>
                  </m:oMath>
                </a14:m>
                <a:r>
                  <a:rPr lang="en-US" dirty="0"/>
                  <a:t> </a:t>
                </a:r>
                <a:r>
                  <a:rPr lang="en-US" dirty="0" err="1"/>
                  <a:t>dimesjonsløs</a:t>
                </a:r>
                <a:r>
                  <a:rPr lang="en-US" dirty="0"/>
                  <a:t> </a:t>
                </a:r>
                <a:r>
                  <a:rPr lang="en-US" dirty="0" err="1"/>
                  <a:t>gruppe</a:t>
                </a:r>
                <a:r>
                  <a:rPr lang="en-US" dirty="0"/>
                  <a:t> av </a:t>
                </a:r>
                <a:r>
                  <a:rPr lang="en-US" dirty="0" err="1"/>
                  <a:t>eksperimentelle</a:t>
                </a:r>
                <a:r>
                  <a:rPr lang="en-US" dirty="0"/>
                  <a:t> </a:t>
                </a:r>
                <a:r>
                  <a:rPr lang="en-US" dirty="0" err="1"/>
                  <a:t>parametre</a:t>
                </a:r>
                <a:endParaRPr lang="en-US" dirty="0"/>
              </a:p>
              <a:p>
                <a:endParaRPr lang="nb-NO" dirty="0"/>
              </a:p>
            </p:txBody>
          </p:sp>
        </mc:Choice>
        <mc:Fallback>
          <p:sp>
            <p:nvSpPr>
              <p:cNvPr id="3" name="TextBox 2">
                <a:extLst>
                  <a:ext uri="{FF2B5EF4-FFF2-40B4-BE49-F238E27FC236}">
                    <a16:creationId xmlns:a16="http://schemas.microsoft.com/office/drawing/2014/main" id="{F77BDD00-9257-8689-FAB7-CE05F51238A9}"/>
                  </a:ext>
                </a:extLst>
              </p:cNvPr>
              <p:cNvSpPr txBox="1">
                <a:spLocks noRot="1" noChangeAspect="1" noMove="1" noResize="1" noEditPoints="1" noAdjustHandles="1" noChangeArrowheads="1" noChangeShapeType="1" noTextEdit="1"/>
              </p:cNvSpPr>
              <p:nvPr/>
            </p:nvSpPr>
            <p:spPr>
              <a:xfrm>
                <a:off x="695325" y="6453000"/>
                <a:ext cx="11088675" cy="646331"/>
              </a:xfrm>
              <a:prstGeom prst="rect">
                <a:avLst/>
              </a:prstGeom>
              <a:blipFill>
                <a:blip r:embed="rId6"/>
                <a:stretch>
                  <a:fillRect l="-458" t="-5769"/>
                </a:stretch>
              </a:blipFill>
            </p:spPr>
            <p:txBody>
              <a:bodyPr/>
              <a:lstStyle/>
              <a:p>
                <a:r>
                  <a:rPr lang="nb-NO">
                    <a:noFill/>
                  </a:rPr>
                  <a:t> </a:t>
                </a:r>
              </a:p>
            </p:txBody>
          </p:sp>
        </mc:Fallback>
      </mc:AlternateContent>
    </p:spTree>
    <p:extLst>
      <p:ext uri="{BB962C8B-B14F-4D97-AF65-F5344CB8AC3E}">
        <p14:creationId xmlns:p14="http://schemas.microsoft.com/office/powerpoint/2010/main" val="1552154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DDB89DF7-71B1-C797-C1F9-E6E4A7563320}"/>
                  </a:ext>
                </a:extLst>
              </p:cNvPr>
              <p:cNvSpPr>
                <a:spLocks noGrp="1"/>
              </p:cNvSpPr>
              <p:nvPr>
                <p:ph type="title"/>
              </p:nvPr>
            </p:nvSpPr>
            <p:spPr/>
            <p:txBody>
              <a:bodyPr>
                <a:normAutofit fontScale="90000"/>
              </a:bodyPr>
              <a:lstStyle/>
              <a:p>
                <a:r>
                  <a:rPr lang="nb-NO" dirty="0"/>
                  <a:t>Det finnes to metoder for å finne de dimensjonsløse</a:t>
                </a:r>
                <a14:m>
                  <m:oMath xmlns:m="http://schemas.openxmlformats.org/officeDocument/2006/math">
                    <m:r>
                      <a:rPr lang="nb-NO" dirty="0">
                        <a:latin typeface="Cambria Math" panose="02040503050406030204" pitchFamily="18" charset="0"/>
                      </a:rPr>
                      <m:t> </m:t>
                    </m:r>
                    <m:r>
                      <m:rPr>
                        <m:sty m:val="p"/>
                      </m:rPr>
                      <a:rPr lang="nb-NO" i="0" dirty="0" smtClean="0">
                        <a:latin typeface="Cambria Math" panose="02040503050406030204" pitchFamily="18" charset="0"/>
                      </a:rPr>
                      <m:t>Π</m:t>
                    </m:r>
                  </m:oMath>
                </a14:m>
                <a:r>
                  <a:rPr lang="nb-NO" dirty="0"/>
                  <a:t>-gruppene:</a:t>
                </a:r>
                <a:br>
                  <a:rPr lang="nb-NO" dirty="0"/>
                </a:br>
                <a:r>
                  <a:rPr lang="nb-NO" dirty="0"/>
                  <a:t>1) Steg-for-steg metoden og 2) Eksponentmetoden</a:t>
                </a:r>
              </a:p>
            </p:txBody>
          </p:sp>
        </mc:Choice>
        <mc:Fallback>
          <p:sp>
            <p:nvSpPr>
              <p:cNvPr id="2" name="Title 1">
                <a:extLst>
                  <a:ext uri="{FF2B5EF4-FFF2-40B4-BE49-F238E27FC236}">
                    <a16:creationId xmlns:a16="http://schemas.microsoft.com/office/drawing/2014/main" id="{DDB89DF7-71B1-C797-C1F9-E6E4A7563320}"/>
                  </a:ext>
                </a:extLst>
              </p:cNvPr>
              <p:cNvSpPr>
                <a:spLocks noGrp="1" noRot="1" noChangeAspect="1" noMove="1" noResize="1" noEditPoints="1" noAdjustHandles="1" noChangeArrowheads="1" noChangeShapeType="1" noTextEdit="1"/>
              </p:cNvSpPr>
              <p:nvPr>
                <p:ph type="title"/>
              </p:nvPr>
            </p:nvSpPr>
            <p:spPr>
              <a:blipFill>
                <a:blip r:embed="rId2"/>
                <a:stretch>
                  <a:fillRect l="-2381" t="-53488" r="-12169" b="-74419"/>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1C9869C-AE90-616A-66AB-2E8DB025DC14}"/>
                  </a:ext>
                </a:extLst>
              </p:cNvPr>
              <p:cNvSpPr>
                <a:spLocks noGrp="1"/>
              </p:cNvSpPr>
              <p:nvPr>
                <p:ph idx="10"/>
              </p:nvPr>
            </p:nvSpPr>
            <p:spPr>
              <a:xfrm>
                <a:off x="708260" y="1800000"/>
                <a:ext cx="5891739" cy="5058000"/>
              </a:xfrm>
            </p:spPr>
            <p:txBody>
              <a:bodyPr/>
              <a:lstStyle/>
              <a:p>
                <a:r>
                  <a:rPr lang="en-US" dirty="0"/>
                  <a:t>Modellreduksjon: Dette er </a:t>
                </a:r>
                <a:r>
                  <a:rPr lang="en-US" dirty="0" err="1"/>
                  <a:t>mulig</a:t>
                </a:r>
                <a:r>
                  <a:rPr lang="en-US" dirty="0"/>
                  <a:t> </a:t>
                </a:r>
                <a:r>
                  <a:rPr lang="en-US" dirty="0" err="1"/>
                  <a:t>ved</a:t>
                </a:r>
                <a:r>
                  <a:rPr lang="en-US" dirty="0"/>
                  <a:t> </a:t>
                </a:r>
                <a:r>
                  <a:rPr lang="en-US" dirty="0" err="1"/>
                  <a:t>å</a:t>
                </a:r>
                <a:r>
                  <a:rPr lang="en-US" dirty="0"/>
                  <a:t>  </a:t>
                </a:r>
                <a:r>
                  <a:rPr lang="en-US" dirty="0" err="1"/>
                  <a:t>redusere</a:t>
                </a:r>
                <a:r>
                  <a:rPr lang="en-US" dirty="0"/>
                  <a:t> </a:t>
                </a:r>
                <a:r>
                  <a:rPr lang="en-US" dirty="0" err="1"/>
                  <a:t>antall</a:t>
                </a:r>
                <a:r>
                  <a:rPr lang="en-US" dirty="0"/>
                  <a:t> (</a:t>
                </a:r>
                <a:r>
                  <a:rPr lang="en-US" dirty="0" err="1"/>
                  <a:t>dimensjonale</a:t>
                </a:r>
                <a:r>
                  <a:rPr lang="en-US" dirty="0"/>
                  <a:t>) variable </a:t>
                </a:r>
                <a:r>
                  <a:rPr lang="en-US" dirty="0" err="1"/>
                  <a:t>fra</a:t>
                </a:r>
                <a:r>
                  <a:rPr lang="en-US" dirty="0"/>
                  <a:t> 5 (</a:t>
                </a:r>
                <a14:m>
                  <m:oMath xmlns:m="http://schemas.openxmlformats.org/officeDocument/2006/math">
                    <m:sSub>
                      <m:sSubPr>
                        <m:ctrlPr>
                          <a:rPr lang="en-US" i="1">
                            <a:latin typeface="Cambria Math" panose="02040503050406030204" pitchFamily="18" charset="0"/>
                          </a:rPr>
                        </m:ctrlPr>
                      </m:sSubPr>
                      <m:e>
                        <m:r>
                          <a:rPr lang="en-US" b="0" i="1">
                            <a:latin typeface="Cambria Math" panose="02040503050406030204" pitchFamily="18" charset="0"/>
                          </a:rPr>
                          <m:t>𝐹</m:t>
                        </m:r>
                      </m:e>
                      <m:sub>
                        <m:r>
                          <a:rPr lang="en-US" b="0" i="1">
                            <a:latin typeface="Cambria Math" panose="02040503050406030204" pitchFamily="18" charset="0"/>
                          </a:rPr>
                          <m:t>𝐷</m:t>
                        </m:r>
                      </m:sub>
                    </m:sSub>
                    <m:r>
                      <a:rPr lang="en-US" b="0" i="1" smtClean="0">
                        <a:latin typeface="Cambria Math" panose="02040503050406030204" pitchFamily="18" charset="0"/>
                      </a:rPr>
                      <m:t>,</m:t>
                    </m:r>
                    <m:r>
                      <a:rPr lang="en-US" b="0" i="1">
                        <a:latin typeface="Cambria Math" panose="02040503050406030204" pitchFamily="18" charset="0"/>
                      </a:rPr>
                      <m:t>𝜌</m:t>
                    </m:r>
                    <m:r>
                      <a:rPr lang="en-US" b="0" i="1">
                        <a:latin typeface="Cambria Math" panose="02040503050406030204" pitchFamily="18" charset="0"/>
                      </a:rPr>
                      <m:t>,</m:t>
                    </m:r>
                    <m:r>
                      <a:rPr lang="en-US" b="0" i="1">
                        <a:latin typeface="Cambria Math" panose="02040503050406030204" pitchFamily="18" charset="0"/>
                      </a:rPr>
                      <m:t>𝑉</m:t>
                    </m:r>
                    <m:r>
                      <a:rPr lang="en-US" b="0" i="1">
                        <a:latin typeface="Cambria Math" panose="02040503050406030204" pitchFamily="18" charset="0"/>
                      </a:rPr>
                      <m:t>,</m:t>
                    </m:r>
                    <m:r>
                      <a:rPr lang="en-US" b="0" i="1">
                        <a:latin typeface="Cambria Math" panose="02040503050406030204" pitchFamily="18" charset="0"/>
                      </a:rPr>
                      <m:t>𝐷</m:t>
                    </m:r>
                    <m:r>
                      <a:rPr lang="en-US" b="0" i="1">
                        <a:latin typeface="Cambria Math" panose="02040503050406030204" pitchFamily="18" charset="0"/>
                      </a:rPr>
                      <m:t>,</m:t>
                    </m:r>
                    <m:r>
                      <a:rPr lang="en-US" b="0" i="1">
                        <a:latin typeface="Cambria Math" panose="02040503050406030204" pitchFamily="18" charset="0"/>
                      </a:rPr>
                      <m:t>𝜇</m:t>
                    </m:r>
                  </m:oMath>
                </a14:m>
                <a:r>
                  <a:rPr lang="en-US" dirty="0"/>
                  <a:t>) </a:t>
                </a:r>
                <a:r>
                  <a:rPr lang="en-US" dirty="0" err="1"/>
                  <a:t>til</a:t>
                </a:r>
                <a:r>
                  <a:rPr lang="en-US" dirty="0"/>
                  <a:t> 2 </a:t>
                </a:r>
                <a:r>
                  <a:rPr lang="en-US" dirty="0" err="1"/>
                  <a:t>dimensjonsløse</a:t>
                </a:r>
                <a:r>
                  <a:rPr lang="en-US" dirty="0"/>
                  <a:t> </a:t>
                </a:r>
                <a:r>
                  <a:rPr lang="en-US" dirty="0" err="1"/>
                  <a:t>grupper</a:t>
                </a:r>
                <a:r>
                  <a:rPr lang="en-US" dirty="0"/>
                  <a:t>.</a:t>
                </a:r>
              </a:p>
              <a:p>
                <a:r>
                  <a:rPr lang="en-US" dirty="0"/>
                  <a:t>Vi </a:t>
                </a:r>
                <a:r>
                  <a:rPr lang="en-US" dirty="0" err="1"/>
                  <a:t>har</a:t>
                </a:r>
                <a:r>
                  <a:rPr lang="en-US" dirty="0"/>
                  <a:t> </a:t>
                </a:r>
                <a:r>
                  <a:rPr lang="en-US" dirty="0" err="1"/>
                  <a:t>totalt</a:t>
                </a:r>
                <a:r>
                  <a:rPr lang="en-US" dirty="0"/>
                  <a:t> n=5 </a:t>
                </a:r>
                <a:r>
                  <a:rPr lang="en-US" dirty="0" err="1"/>
                  <a:t>fysiske</a:t>
                </a:r>
                <a:r>
                  <a:rPr lang="en-US" dirty="0"/>
                  <a:t> variable </a:t>
                </a:r>
                <a:r>
                  <a:rPr lang="en-US" dirty="0" err="1"/>
                  <a:t>som</a:t>
                </a:r>
                <a:r>
                  <a:rPr lang="en-US" dirty="0"/>
                  <a:t> er </a:t>
                </a:r>
                <a:r>
                  <a:rPr lang="en-US" dirty="0" err="1"/>
                  <a:t>gitt</a:t>
                </a:r>
                <a:r>
                  <a:rPr lang="en-US" dirty="0"/>
                  <a:t> av m=3 </a:t>
                </a:r>
                <a:r>
                  <a:rPr lang="en-US" dirty="0" err="1"/>
                  <a:t>dimensjoner</a:t>
                </a:r>
                <a:r>
                  <a:rPr lang="en-US" dirty="0"/>
                  <a:t> (masse [M], </a:t>
                </a:r>
                <a:r>
                  <a:rPr lang="en-US" dirty="0" err="1"/>
                  <a:t>lengde</a:t>
                </a:r>
                <a:r>
                  <a:rPr lang="en-US" dirty="0"/>
                  <a:t> [L], </a:t>
                </a:r>
                <a:r>
                  <a:rPr lang="en-US" dirty="0" err="1"/>
                  <a:t>og</a:t>
                </a:r>
                <a:r>
                  <a:rPr lang="en-US" dirty="0"/>
                  <a:t> </a:t>
                </a:r>
                <a:r>
                  <a:rPr lang="en-US" dirty="0" err="1"/>
                  <a:t>tid</a:t>
                </a:r>
                <a:r>
                  <a:rPr lang="en-US" dirty="0"/>
                  <a:t> [T].</a:t>
                </a:r>
              </a:p>
              <a:p>
                <a:r>
                  <a:rPr lang="en-US" dirty="0"/>
                  <a:t>Pi-</a:t>
                </a:r>
                <a:r>
                  <a:rPr lang="en-US" dirty="0" err="1"/>
                  <a:t>teoremet</a:t>
                </a:r>
                <a:r>
                  <a:rPr lang="en-US" dirty="0"/>
                  <a:t> </a:t>
                </a:r>
                <a:r>
                  <a:rPr lang="en-US" dirty="0" err="1"/>
                  <a:t>sier</a:t>
                </a:r>
                <a:r>
                  <a:rPr lang="en-US" dirty="0"/>
                  <a:t> at vi </a:t>
                </a:r>
                <a:r>
                  <a:rPr lang="en-US" dirty="0" err="1"/>
                  <a:t>kan</a:t>
                </a:r>
                <a:r>
                  <a:rPr lang="en-US" dirty="0"/>
                  <a:t> </a:t>
                </a:r>
                <a:r>
                  <a:rPr lang="en-US" dirty="0" err="1"/>
                  <a:t>uttrykke</a:t>
                </a:r>
                <a:r>
                  <a:rPr lang="en-US" dirty="0"/>
                  <a:t> de n=5 </a:t>
                </a:r>
                <a:r>
                  <a:rPr lang="en-US" dirty="0" err="1"/>
                  <a:t>variablene</a:t>
                </a:r>
                <a:r>
                  <a:rPr lang="en-US" dirty="0"/>
                  <a:t> </a:t>
                </a:r>
                <a:r>
                  <a:rPr lang="en-US" dirty="0" err="1"/>
                  <a:t>ved</a:t>
                </a:r>
                <a:r>
                  <a:rPr lang="en-US" dirty="0"/>
                  <a:t> j=n-m=5-3=2 </a:t>
                </a:r>
                <a:r>
                  <a:rPr lang="en-US" dirty="0" err="1"/>
                  <a:t>dimensjonsløse</a:t>
                </a:r>
                <a:r>
                  <a:rPr lang="en-US" dirty="0"/>
                  <a:t> </a:t>
                </a:r>
                <a:r>
                  <a:rPr lang="en-US" dirty="0" err="1"/>
                  <a:t>grupper</a:t>
                </a:r>
                <a:r>
                  <a:rPr lang="en-US" dirty="0"/>
                  <a:t> </a:t>
                </a:r>
              </a:p>
              <a:p>
                <a:r>
                  <a:rPr lang="en-US" dirty="0"/>
                  <a:t>Disse </a:t>
                </a:r>
                <a:r>
                  <a:rPr lang="en-US" dirty="0" err="1"/>
                  <a:t>gruppene</a:t>
                </a:r>
                <a:r>
                  <a:rPr lang="en-US" dirty="0"/>
                  <a:t> </a:t>
                </a:r>
                <a:r>
                  <a:rPr lang="en-US" dirty="0" err="1"/>
                  <a:t>kalles</a:t>
                </a:r>
                <a:r>
                  <a:rPr lang="en-US" dirty="0"/>
                  <a:t> Pi-</a:t>
                </a:r>
                <a:r>
                  <a:rPr lang="en-US" dirty="0" err="1"/>
                  <a:t>grupper</a:t>
                </a:r>
                <a:endParaRPr lang="en-US" dirty="0"/>
              </a:p>
              <a:p>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𝜑</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US" dirty="0"/>
              </a:p>
              <a:p>
                <a:endParaRPr lang="en-US" sz="2000" b="0" dirty="0"/>
              </a:p>
              <a:p>
                <a:endParaRPr lang="nb-NO" dirty="0"/>
              </a:p>
            </p:txBody>
          </p:sp>
        </mc:Choice>
        <mc:Fallback>
          <p:sp>
            <p:nvSpPr>
              <p:cNvPr id="4" name="Content Placeholder 3">
                <a:extLst>
                  <a:ext uri="{FF2B5EF4-FFF2-40B4-BE49-F238E27FC236}">
                    <a16:creationId xmlns:a16="http://schemas.microsoft.com/office/drawing/2014/main" id="{21C9869C-AE90-616A-66AB-2E8DB025DC14}"/>
                  </a:ext>
                </a:extLst>
              </p:cNvPr>
              <p:cNvSpPr>
                <a:spLocks noGrp="1" noRot="1" noChangeAspect="1" noMove="1" noResize="1" noEditPoints="1" noAdjustHandles="1" noChangeArrowheads="1" noChangeShapeType="1" noTextEdit="1"/>
              </p:cNvSpPr>
              <p:nvPr>
                <p:ph idx="10"/>
              </p:nvPr>
            </p:nvSpPr>
            <p:spPr>
              <a:xfrm>
                <a:off x="708260" y="1800000"/>
                <a:ext cx="5891739" cy="5058000"/>
              </a:xfrm>
              <a:blipFill>
                <a:blip r:embed="rId3"/>
                <a:stretch>
                  <a:fillRect l="-2581" t="-1754" r="-215"/>
                </a:stretch>
              </a:blipFill>
            </p:spPr>
            <p:txBody>
              <a:bodyPr/>
              <a:lstStyle/>
              <a:p>
                <a:r>
                  <a:rPr lang="nb-NO">
                    <a:noFill/>
                  </a:rPr>
                  <a:t> </a:t>
                </a:r>
              </a:p>
            </p:txBody>
          </p:sp>
        </mc:Fallback>
      </mc:AlternateContent>
      <p:pic>
        <p:nvPicPr>
          <p:cNvPr id="5" name="Picture 4" descr="A planet in space&#10;&#10;Description automatically generated with low confidence">
            <a:extLst>
              <a:ext uri="{FF2B5EF4-FFF2-40B4-BE49-F238E27FC236}">
                <a16:creationId xmlns:a16="http://schemas.microsoft.com/office/drawing/2014/main" id="{B1745789-726C-AEA4-B46D-AC62B77F71D4}"/>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r="13157"/>
          <a:stretch/>
        </p:blipFill>
        <p:spPr>
          <a:xfrm>
            <a:off x="6476711" y="1795007"/>
            <a:ext cx="5307289" cy="4117993"/>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77BDD00-9257-8689-FAB7-CE05F51238A9}"/>
                  </a:ext>
                </a:extLst>
              </p:cNvPr>
              <p:cNvSpPr txBox="1"/>
              <p:nvPr/>
            </p:nvSpPr>
            <p:spPr>
              <a:xfrm>
                <a:off x="695325" y="6453000"/>
                <a:ext cx="11088675" cy="646331"/>
              </a:xfrm>
              <a:prstGeom prst="rect">
                <a:avLst/>
              </a:prstGeom>
              <a:noFill/>
            </p:spPr>
            <p:txBody>
              <a:bodyPr wrap="square" rtlCol="0">
                <a:spAutoFit/>
              </a:bodyPr>
              <a:lstStyle/>
              <a:p>
                <a:r>
                  <a:rPr lang="en-US" dirty="0"/>
                  <a:t>der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Π</m:t>
                        </m:r>
                      </m:e>
                      <m:sub>
                        <m:r>
                          <a:rPr lang="en-US" i="1" dirty="0">
                            <a:latin typeface="Cambria Math" panose="02040503050406030204" pitchFamily="18" charset="0"/>
                          </a:rPr>
                          <m:t>1</m:t>
                        </m:r>
                      </m:sub>
                    </m:sSub>
                    <m:r>
                      <a:rPr lang="en-US" dirty="0">
                        <a:latin typeface="Cambria Math" panose="02040503050406030204" pitchFamily="18" charset="0"/>
                      </a:rPr>
                      <m:t>:</m:t>
                    </m:r>
                  </m:oMath>
                </a14:m>
                <a:r>
                  <a:rPr lang="en-US" dirty="0"/>
                  <a:t> </a:t>
                </a:r>
                <a:r>
                  <a:rPr lang="en-US" dirty="0" err="1"/>
                  <a:t>dimensjonsløst</a:t>
                </a:r>
                <a:r>
                  <a:rPr lang="en-US" dirty="0"/>
                  <a:t> drag </a:t>
                </a:r>
                <a:r>
                  <a:rPr lang="en-US" dirty="0" err="1"/>
                  <a:t>og</a:t>
                </a:r>
                <a:r>
                  <a:rPr lang="en-US" dirty="0"/>
                  <a:t> </a:t>
                </a:r>
                <a14:m>
                  <m:oMath xmlns:m="http://schemas.openxmlformats.org/officeDocument/2006/math">
                    <m:sSub>
                      <m:sSubPr>
                        <m:ctrlPr>
                          <a:rPr lang="en-US" i="1" dirty="0">
                            <a:latin typeface="Cambria Math" panose="02040503050406030204" pitchFamily="18" charset="0"/>
                          </a:rPr>
                        </m:ctrlPr>
                      </m:sSubPr>
                      <m:e>
                        <m:r>
                          <m:rPr>
                            <m:sty m:val="p"/>
                          </m:rPr>
                          <a:rPr lang="en-US" dirty="0">
                            <a:latin typeface="Cambria Math" panose="02040503050406030204" pitchFamily="18" charset="0"/>
                          </a:rPr>
                          <m:t>Π</m:t>
                        </m:r>
                      </m:e>
                      <m:sub>
                        <m:r>
                          <a:rPr lang="nb-NO" i="1" dirty="0">
                            <a:latin typeface="Cambria Math" panose="02040503050406030204" pitchFamily="18" charset="0"/>
                          </a:rPr>
                          <m:t>2</m:t>
                        </m:r>
                      </m:sub>
                    </m:sSub>
                    <m:r>
                      <a:rPr lang="en-US" dirty="0">
                        <a:latin typeface="Cambria Math" panose="02040503050406030204" pitchFamily="18" charset="0"/>
                      </a:rPr>
                      <m:t>:</m:t>
                    </m:r>
                  </m:oMath>
                </a14:m>
                <a:r>
                  <a:rPr lang="en-US" dirty="0"/>
                  <a:t> </a:t>
                </a:r>
                <a:r>
                  <a:rPr lang="en-US" dirty="0" err="1"/>
                  <a:t>dimesjonsløs</a:t>
                </a:r>
                <a:r>
                  <a:rPr lang="en-US" dirty="0"/>
                  <a:t> </a:t>
                </a:r>
                <a:r>
                  <a:rPr lang="en-US" dirty="0" err="1"/>
                  <a:t>gruppe</a:t>
                </a:r>
                <a:r>
                  <a:rPr lang="en-US" dirty="0"/>
                  <a:t> av </a:t>
                </a:r>
                <a:r>
                  <a:rPr lang="en-US" dirty="0" err="1"/>
                  <a:t>eksperimentelle</a:t>
                </a:r>
                <a:r>
                  <a:rPr lang="en-US" dirty="0"/>
                  <a:t> </a:t>
                </a:r>
                <a:r>
                  <a:rPr lang="en-US" dirty="0" err="1"/>
                  <a:t>parametre</a:t>
                </a:r>
                <a:endParaRPr lang="en-US" dirty="0"/>
              </a:p>
              <a:p>
                <a:endParaRPr lang="nb-NO" dirty="0"/>
              </a:p>
            </p:txBody>
          </p:sp>
        </mc:Choice>
        <mc:Fallback>
          <p:sp>
            <p:nvSpPr>
              <p:cNvPr id="3" name="TextBox 2">
                <a:extLst>
                  <a:ext uri="{FF2B5EF4-FFF2-40B4-BE49-F238E27FC236}">
                    <a16:creationId xmlns:a16="http://schemas.microsoft.com/office/drawing/2014/main" id="{F77BDD00-9257-8689-FAB7-CE05F51238A9}"/>
                  </a:ext>
                </a:extLst>
              </p:cNvPr>
              <p:cNvSpPr txBox="1">
                <a:spLocks noRot="1" noChangeAspect="1" noMove="1" noResize="1" noEditPoints="1" noAdjustHandles="1" noChangeArrowheads="1" noChangeShapeType="1" noTextEdit="1"/>
              </p:cNvSpPr>
              <p:nvPr/>
            </p:nvSpPr>
            <p:spPr>
              <a:xfrm>
                <a:off x="695325" y="6453000"/>
                <a:ext cx="11088675" cy="646331"/>
              </a:xfrm>
              <a:prstGeom prst="rect">
                <a:avLst/>
              </a:prstGeom>
              <a:blipFill>
                <a:blip r:embed="rId6"/>
                <a:stretch>
                  <a:fillRect l="-458" t="-5769"/>
                </a:stretch>
              </a:blipFill>
            </p:spPr>
            <p:txBody>
              <a:bodyPr/>
              <a:lstStyle/>
              <a:p>
                <a:r>
                  <a:rPr lang="nb-NO">
                    <a:noFill/>
                  </a:rPr>
                  <a:t> </a:t>
                </a:r>
              </a:p>
            </p:txBody>
          </p:sp>
        </mc:Fallback>
      </mc:AlternateContent>
    </p:spTree>
    <p:extLst>
      <p:ext uri="{BB962C8B-B14F-4D97-AF65-F5344CB8AC3E}">
        <p14:creationId xmlns:p14="http://schemas.microsoft.com/office/powerpoint/2010/main" val="4026276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CF7423-91C7-4EF4-B92E-246AD6915958}"/>
              </a:ext>
            </a:extLst>
          </p:cNvPr>
          <p:cNvSpPr>
            <a:spLocks noGrp="1"/>
          </p:cNvSpPr>
          <p:nvPr>
            <p:ph type="title"/>
          </p:nvPr>
        </p:nvSpPr>
        <p:spPr/>
        <p:txBody>
          <a:bodyPr/>
          <a:lstStyle/>
          <a:p>
            <a:r>
              <a:rPr lang="nb-NO" dirty="0"/>
              <a:t>Moody-diagrammet – et høydepunkt for dimensjonsanalyse!</a:t>
            </a:r>
          </a:p>
        </p:txBody>
      </p:sp>
      <p:pic>
        <p:nvPicPr>
          <p:cNvPr id="4" name="Content Placeholder 4">
            <a:extLst>
              <a:ext uri="{FF2B5EF4-FFF2-40B4-BE49-F238E27FC236}">
                <a16:creationId xmlns:a16="http://schemas.microsoft.com/office/drawing/2014/main" id="{56DB87D5-BEED-4C78-A8BD-8B252203DE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64000" y="1485985"/>
            <a:ext cx="6029335"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6AC4BE2-F87C-403F-B4E5-1708B5AFBAA3}"/>
              </a:ext>
            </a:extLst>
          </p:cNvPr>
          <p:cNvPicPr>
            <a:picLocks noChangeAspect="1"/>
          </p:cNvPicPr>
          <p:nvPr/>
        </p:nvPicPr>
        <p:blipFill>
          <a:blip r:embed="rId3"/>
          <a:stretch>
            <a:fillRect/>
          </a:stretch>
        </p:blipFill>
        <p:spPr>
          <a:xfrm>
            <a:off x="6555576" y="4428080"/>
            <a:ext cx="5485303" cy="226800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6EBF0CA-8067-4C58-B2CE-E5C8A4661FE1}"/>
                  </a:ext>
                </a:extLst>
              </p:cNvPr>
              <p:cNvSpPr txBox="1"/>
              <p:nvPr/>
            </p:nvSpPr>
            <p:spPr>
              <a:xfrm>
                <a:off x="2721579" y="5805573"/>
                <a:ext cx="1080000" cy="6100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nb-NO" b="0" i="0" smtClean="0">
                          <a:latin typeface="Cambria Math" panose="02040503050406030204" pitchFamily="18" charset="0"/>
                        </a:rPr>
                        <m:t>Re</m:t>
                      </m:r>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𝑉𝐷</m:t>
                          </m:r>
                        </m:num>
                        <m:den>
                          <m:r>
                            <a:rPr lang="nb-NO" b="0" i="1" smtClean="0">
                              <a:latin typeface="Cambria Math" panose="02040503050406030204" pitchFamily="18" charset="0"/>
                            </a:rPr>
                            <m:t>𝜈</m:t>
                          </m:r>
                        </m:den>
                      </m:f>
                    </m:oMath>
                  </m:oMathPara>
                </a14:m>
                <a:endParaRPr lang="nb-NO" dirty="0"/>
              </a:p>
            </p:txBody>
          </p:sp>
        </mc:Choice>
        <mc:Fallback xmlns="">
          <p:sp>
            <p:nvSpPr>
              <p:cNvPr id="6" name="TextBox 5">
                <a:extLst>
                  <a:ext uri="{FF2B5EF4-FFF2-40B4-BE49-F238E27FC236}">
                    <a16:creationId xmlns:a16="http://schemas.microsoft.com/office/drawing/2014/main" id="{D6EBF0CA-8067-4C58-B2CE-E5C8A4661FE1}"/>
                  </a:ext>
                </a:extLst>
              </p:cNvPr>
              <p:cNvSpPr txBox="1">
                <a:spLocks noRot="1" noChangeAspect="1" noMove="1" noResize="1" noEditPoints="1" noAdjustHandles="1" noChangeArrowheads="1" noChangeShapeType="1" noTextEdit="1"/>
              </p:cNvSpPr>
              <p:nvPr/>
            </p:nvSpPr>
            <p:spPr>
              <a:xfrm>
                <a:off x="2721579" y="5805573"/>
                <a:ext cx="1080000" cy="610039"/>
              </a:xfrm>
              <a:prstGeom prst="rect">
                <a:avLst/>
              </a:prstGeom>
              <a:blipFill>
                <a:blip r:embed="rId4"/>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BDF7D39-8BD7-4822-ACE0-E24AD649B949}"/>
                  </a:ext>
                </a:extLst>
              </p:cNvPr>
              <p:cNvSpPr txBox="1"/>
              <p:nvPr/>
            </p:nvSpPr>
            <p:spPr>
              <a:xfrm>
                <a:off x="5979576" y="2545759"/>
                <a:ext cx="504000" cy="6164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nb-NO" b="0" i="1" smtClean="0">
                              <a:latin typeface="Cambria Math" panose="02040503050406030204" pitchFamily="18" charset="0"/>
                            </a:rPr>
                          </m:ctrlPr>
                        </m:fPr>
                        <m:num>
                          <m:sSub>
                            <m:sSubPr>
                              <m:ctrlPr>
                                <a:rPr lang="nb-NO" b="0" i="1" smtClean="0">
                                  <a:latin typeface="Cambria Math" panose="02040503050406030204" pitchFamily="18" charset="0"/>
                                </a:rPr>
                              </m:ctrlPr>
                            </m:sSubPr>
                            <m:e>
                              <m:r>
                                <a:rPr lang="nb-NO" b="0" i="1" smtClean="0">
                                  <a:latin typeface="Cambria Math" panose="02040503050406030204" pitchFamily="18" charset="0"/>
                                </a:rPr>
                                <m:t>𝑘</m:t>
                              </m:r>
                            </m:e>
                            <m:sub>
                              <m:r>
                                <a:rPr lang="nb-NO" b="0" i="1" smtClean="0">
                                  <a:latin typeface="Cambria Math" panose="02040503050406030204" pitchFamily="18" charset="0"/>
                                </a:rPr>
                                <m:t>𝑆</m:t>
                              </m:r>
                            </m:sub>
                          </m:sSub>
                        </m:num>
                        <m:den>
                          <m:r>
                            <a:rPr lang="nb-NO" b="0" i="1" smtClean="0">
                              <a:latin typeface="Cambria Math" panose="02040503050406030204" pitchFamily="18" charset="0"/>
                            </a:rPr>
                            <m:t>𝐷</m:t>
                          </m:r>
                        </m:den>
                      </m:f>
                    </m:oMath>
                  </m:oMathPara>
                </a14:m>
                <a:endParaRPr lang="nb-NO" dirty="0"/>
              </a:p>
            </p:txBody>
          </p:sp>
        </mc:Choice>
        <mc:Fallback xmlns="">
          <p:sp>
            <p:nvSpPr>
              <p:cNvPr id="7" name="TextBox 6">
                <a:extLst>
                  <a:ext uri="{FF2B5EF4-FFF2-40B4-BE49-F238E27FC236}">
                    <a16:creationId xmlns:a16="http://schemas.microsoft.com/office/drawing/2014/main" id="{DBDF7D39-8BD7-4822-ACE0-E24AD649B949}"/>
                  </a:ext>
                </a:extLst>
              </p:cNvPr>
              <p:cNvSpPr txBox="1">
                <a:spLocks noRot="1" noChangeAspect="1" noMove="1" noResize="1" noEditPoints="1" noAdjustHandles="1" noChangeArrowheads="1" noChangeShapeType="1" noTextEdit="1"/>
              </p:cNvSpPr>
              <p:nvPr/>
            </p:nvSpPr>
            <p:spPr>
              <a:xfrm>
                <a:off x="5979576" y="2545759"/>
                <a:ext cx="504000" cy="616451"/>
              </a:xfrm>
              <a:prstGeom prst="rect">
                <a:avLst/>
              </a:prstGeom>
              <a:blipFill>
                <a:blip r:embed="rId5"/>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D0E52F3-4AA8-43BA-97D9-0E29C362FB4E}"/>
                  </a:ext>
                </a:extLst>
              </p:cNvPr>
              <p:cNvSpPr txBox="1"/>
              <p:nvPr/>
            </p:nvSpPr>
            <p:spPr>
              <a:xfrm>
                <a:off x="7680000" y="2558760"/>
                <a:ext cx="3384000" cy="80823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nb-NO" i="1">
                              <a:latin typeface="Cambria Math" panose="02040503050406030204" pitchFamily="18" charset="0"/>
                            </a:rPr>
                          </m:ctrlPr>
                        </m:fPr>
                        <m:num>
                          <m:r>
                            <a:rPr lang="nb-NO" i="1">
                              <a:latin typeface="Cambria Math" panose="02040503050406030204" pitchFamily="18" charset="0"/>
                            </a:rPr>
                            <m:t>1</m:t>
                          </m:r>
                        </m:num>
                        <m:den>
                          <m:rad>
                            <m:radPr>
                              <m:degHide m:val="on"/>
                              <m:ctrlPr>
                                <a:rPr lang="nb-NO" i="1">
                                  <a:latin typeface="Cambria Math" panose="02040503050406030204" pitchFamily="18" charset="0"/>
                                </a:rPr>
                              </m:ctrlPr>
                            </m:radPr>
                            <m:deg/>
                            <m:e>
                              <m:r>
                                <a:rPr lang="nb-NO" i="1">
                                  <a:latin typeface="Cambria Math" panose="02040503050406030204" pitchFamily="18" charset="0"/>
                                </a:rPr>
                                <m:t>𝑓</m:t>
                              </m:r>
                            </m:e>
                          </m:rad>
                        </m:den>
                      </m:f>
                      <m:r>
                        <a:rPr lang="nb-NO" i="1">
                          <a:latin typeface="Cambria Math" panose="02040503050406030204" pitchFamily="18" charset="0"/>
                        </a:rPr>
                        <m:t>=−2</m:t>
                      </m:r>
                      <m:func>
                        <m:funcPr>
                          <m:ctrlPr>
                            <a:rPr lang="nb-NO" i="1">
                              <a:latin typeface="Cambria Math" panose="02040503050406030204" pitchFamily="18" charset="0"/>
                            </a:rPr>
                          </m:ctrlPr>
                        </m:funcPr>
                        <m:fName>
                          <m:sSub>
                            <m:sSubPr>
                              <m:ctrlPr>
                                <a:rPr lang="nb-NO" i="1">
                                  <a:latin typeface="Cambria Math" panose="02040503050406030204" pitchFamily="18" charset="0"/>
                                </a:rPr>
                              </m:ctrlPr>
                            </m:sSubPr>
                            <m:e>
                              <m:r>
                                <m:rPr>
                                  <m:sty m:val="p"/>
                                </m:rPr>
                                <a:rPr lang="nb-NO">
                                  <a:latin typeface="Cambria Math" panose="02040503050406030204" pitchFamily="18" charset="0"/>
                                </a:rPr>
                                <m:t>log</m:t>
                              </m:r>
                            </m:e>
                            <m:sub>
                              <m:r>
                                <a:rPr lang="nb-NO" i="1">
                                  <a:latin typeface="Cambria Math" panose="02040503050406030204" pitchFamily="18" charset="0"/>
                                </a:rPr>
                                <m:t>10</m:t>
                              </m:r>
                            </m:sub>
                          </m:sSub>
                        </m:fName>
                        <m:e>
                          <m:d>
                            <m:dPr>
                              <m:ctrlPr>
                                <a:rPr lang="nb-NO" i="1">
                                  <a:latin typeface="Cambria Math" panose="02040503050406030204" pitchFamily="18" charset="0"/>
                                </a:rPr>
                              </m:ctrlPr>
                            </m:dPr>
                            <m:e>
                              <m:f>
                                <m:fPr>
                                  <m:ctrlPr>
                                    <a:rPr lang="nb-NO" i="1">
                                      <a:latin typeface="Cambria Math" panose="02040503050406030204" pitchFamily="18" charset="0"/>
                                    </a:rPr>
                                  </m:ctrlPr>
                                </m:fPr>
                                <m:num>
                                  <m:f>
                                    <m:fPr>
                                      <m:type m:val="lin"/>
                                      <m:ctrlPr>
                                        <a:rPr lang="nb-NO" i="1">
                                          <a:latin typeface="Cambria Math" panose="02040503050406030204" pitchFamily="18" charset="0"/>
                                        </a:rPr>
                                      </m:ctrlPr>
                                    </m:fPr>
                                    <m:num>
                                      <m:sSub>
                                        <m:sSubPr>
                                          <m:ctrlPr>
                                            <a:rPr lang="nb-NO" i="1">
                                              <a:latin typeface="Cambria Math" panose="02040503050406030204" pitchFamily="18" charset="0"/>
                                            </a:rPr>
                                          </m:ctrlPr>
                                        </m:sSubPr>
                                        <m:e>
                                          <m:r>
                                            <a:rPr lang="nb-NO" i="1">
                                              <a:latin typeface="Cambria Math" panose="02040503050406030204" pitchFamily="18" charset="0"/>
                                            </a:rPr>
                                            <m:t>𝑘</m:t>
                                          </m:r>
                                        </m:e>
                                        <m:sub>
                                          <m:r>
                                            <a:rPr lang="nb-NO" i="1">
                                              <a:latin typeface="Cambria Math" panose="02040503050406030204" pitchFamily="18" charset="0"/>
                                            </a:rPr>
                                            <m:t>𝑠</m:t>
                                          </m:r>
                                        </m:sub>
                                      </m:sSub>
                                    </m:num>
                                    <m:den>
                                      <m:r>
                                        <a:rPr lang="nb-NO" i="1">
                                          <a:latin typeface="Cambria Math" panose="02040503050406030204" pitchFamily="18" charset="0"/>
                                        </a:rPr>
                                        <m:t>𝐷</m:t>
                                      </m:r>
                                    </m:den>
                                  </m:f>
                                </m:num>
                                <m:den>
                                  <m:r>
                                    <a:rPr lang="nb-NO" i="1">
                                      <a:latin typeface="Cambria Math" panose="02040503050406030204" pitchFamily="18" charset="0"/>
                                    </a:rPr>
                                    <m:t>3.7</m:t>
                                  </m:r>
                                </m:den>
                              </m:f>
                              <m:r>
                                <a:rPr lang="nb-NO" i="1">
                                  <a:latin typeface="Cambria Math" panose="02040503050406030204" pitchFamily="18" charset="0"/>
                                </a:rPr>
                                <m:t>+</m:t>
                              </m:r>
                              <m:f>
                                <m:fPr>
                                  <m:ctrlPr>
                                    <a:rPr lang="nb-NO" i="1">
                                      <a:latin typeface="Cambria Math" panose="02040503050406030204" pitchFamily="18" charset="0"/>
                                    </a:rPr>
                                  </m:ctrlPr>
                                </m:fPr>
                                <m:num>
                                  <m:r>
                                    <a:rPr lang="nb-NO" i="1">
                                      <a:latin typeface="Cambria Math" panose="02040503050406030204" pitchFamily="18" charset="0"/>
                                    </a:rPr>
                                    <m:t>2.51</m:t>
                                  </m:r>
                                </m:num>
                                <m:den>
                                  <m:r>
                                    <m:rPr>
                                      <m:sty m:val="p"/>
                                    </m:rPr>
                                    <a:rPr lang="nb-NO">
                                      <a:latin typeface="Cambria Math" panose="02040503050406030204" pitchFamily="18" charset="0"/>
                                    </a:rPr>
                                    <m:t>Re</m:t>
                                  </m:r>
                                  <m:rad>
                                    <m:radPr>
                                      <m:degHide m:val="on"/>
                                      <m:ctrlPr>
                                        <a:rPr lang="nb-NO" i="1">
                                          <a:latin typeface="Cambria Math" panose="02040503050406030204" pitchFamily="18" charset="0"/>
                                        </a:rPr>
                                      </m:ctrlPr>
                                    </m:radPr>
                                    <m:deg/>
                                    <m:e>
                                      <m:r>
                                        <a:rPr lang="nb-NO" i="1">
                                          <a:latin typeface="Cambria Math" panose="02040503050406030204" pitchFamily="18" charset="0"/>
                                        </a:rPr>
                                        <m:t>𝑓</m:t>
                                      </m:r>
                                    </m:e>
                                  </m:rad>
                                </m:den>
                              </m:f>
                            </m:e>
                          </m:d>
                        </m:e>
                      </m:func>
                    </m:oMath>
                  </m:oMathPara>
                </a14:m>
                <a:endParaRPr lang="nb-NO" dirty="0"/>
              </a:p>
            </p:txBody>
          </p:sp>
        </mc:Choice>
        <mc:Fallback xmlns="">
          <p:sp>
            <p:nvSpPr>
              <p:cNvPr id="8" name="TextBox 7">
                <a:extLst>
                  <a:ext uri="{FF2B5EF4-FFF2-40B4-BE49-F238E27FC236}">
                    <a16:creationId xmlns:a16="http://schemas.microsoft.com/office/drawing/2014/main" id="{2D0E52F3-4AA8-43BA-97D9-0E29C362FB4E}"/>
                  </a:ext>
                </a:extLst>
              </p:cNvPr>
              <p:cNvSpPr txBox="1">
                <a:spLocks noRot="1" noChangeAspect="1" noMove="1" noResize="1" noEditPoints="1" noAdjustHandles="1" noChangeArrowheads="1" noChangeShapeType="1" noTextEdit="1"/>
              </p:cNvSpPr>
              <p:nvPr/>
            </p:nvSpPr>
            <p:spPr>
              <a:xfrm>
                <a:off x="7680000" y="2558760"/>
                <a:ext cx="3384000" cy="808235"/>
              </a:xfrm>
              <a:prstGeom prst="rect">
                <a:avLst/>
              </a:prstGeom>
              <a:blipFill>
                <a:blip r:embed="rId6"/>
                <a:stretch>
                  <a:fillRect/>
                </a:stretch>
              </a:blipFill>
              <a:ln/>
            </p:spPr>
            <p:txBody>
              <a:bodyPr/>
              <a:lstStyle/>
              <a:p>
                <a:r>
                  <a:rPr lang="nb-NO">
                    <a:noFill/>
                  </a:rPr>
                  <a:t> </a:t>
                </a:r>
              </a:p>
            </p:txBody>
          </p:sp>
        </mc:Fallback>
      </mc:AlternateContent>
    </p:spTree>
    <p:extLst>
      <p:ext uri="{BB962C8B-B14F-4D97-AF65-F5344CB8AC3E}">
        <p14:creationId xmlns:p14="http://schemas.microsoft.com/office/powerpoint/2010/main" val="358560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nb-NO" dirty="0"/>
                  <a:t>Finne </a:t>
                </a:r>
                <a14:m>
                  <m:oMath xmlns:m="http://schemas.openxmlformats.org/officeDocument/2006/math">
                    <m:r>
                      <a:rPr lang="nb-NO" b="0" i="1" smtClean="0">
                        <a:latin typeface="Cambria Math" panose="02040503050406030204" pitchFamily="18" charset="0"/>
                      </a:rPr>
                      <m:t>𝜋</m:t>
                    </m:r>
                  </m:oMath>
                </a14:m>
                <a:r>
                  <a:rPr lang="nb-NO" dirty="0"/>
                  <a:t>’ene: Steg-for-steg-metoden</a:t>
                </a:r>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543" t="-19318" b="-40909"/>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57781" y="1478642"/>
            <a:ext cx="8063088" cy="563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22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8.1</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For et objekt som faller fritt i vakuum er det tre variabler som er relevant for å beskrive bevegelsen</a:t>
                </a:r>
              </a:p>
              <a:p>
                <a:pPr lvl="1"/>
                <a:r>
                  <a:rPr lang="nb-NO" dirty="0"/>
                  <a:t>Tyngdeakselerasjonen </a:t>
                </a:r>
                <a14:m>
                  <m:oMath xmlns:m="http://schemas.openxmlformats.org/officeDocument/2006/math">
                    <m:r>
                      <a:rPr lang="nb-NO" b="0" i="1" smtClean="0">
                        <a:latin typeface="Cambria Math" panose="02040503050406030204" pitchFamily="18" charset="0"/>
                      </a:rPr>
                      <m:t>𝑔</m:t>
                    </m:r>
                  </m:oMath>
                </a14:m>
                <a:endParaRPr lang="nb-NO" dirty="0"/>
              </a:p>
              <a:p>
                <a:pPr lvl="1"/>
                <a:r>
                  <a:rPr lang="nb-NO" dirty="0"/>
                  <a:t>Hastigheten </a:t>
                </a:r>
                <a14:m>
                  <m:oMath xmlns:m="http://schemas.openxmlformats.org/officeDocument/2006/math">
                    <m:r>
                      <a:rPr lang="nb-NO" b="0" i="1" smtClean="0">
                        <a:latin typeface="Cambria Math" panose="02040503050406030204" pitchFamily="18" charset="0"/>
                      </a:rPr>
                      <m:t>𝑉</m:t>
                    </m:r>
                  </m:oMath>
                </a14:m>
                <a:endParaRPr lang="nb-NO" dirty="0"/>
              </a:p>
              <a:p>
                <a:pPr lvl="1"/>
                <a:r>
                  <a:rPr lang="nb-NO" dirty="0"/>
                  <a:t>Fallavstanden </a:t>
                </a:r>
                <a14:m>
                  <m:oMath xmlns:m="http://schemas.openxmlformats.org/officeDocument/2006/math">
                    <m:r>
                      <a:rPr lang="nb-NO" b="0" i="1" smtClean="0">
                        <a:latin typeface="Cambria Math" panose="02040503050406030204" pitchFamily="18" charset="0"/>
                      </a:rPr>
                      <m:t>h</m:t>
                    </m:r>
                  </m:oMath>
                </a14:m>
                <a:endParaRPr lang="nb-NO" dirty="0"/>
              </a:p>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Bruk steg-for-steg-metoden til å finne de dimensjonsløse gruppene som beskriver sammenhengen mellom de tre</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𝜙</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𝜋</m:t>
                              </m:r>
                            </m:e>
                            <m:sub>
                              <m:r>
                                <a:rPr lang="nb-NO" b="0" i="1" smtClean="0">
                                  <a:latin typeface="Cambria Math" panose="02040503050406030204" pitchFamily="18" charset="0"/>
                                </a:rPr>
                                <m:t>1</m:t>
                              </m:r>
                            </m:sub>
                          </m:sSub>
                          <m:r>
                            <a:rPr lang="nb-NO" b="0" i="1" smtClean="0">
                              <a:latin typeface="Cambria Math" panose="02040503050406030204" pitchFamily="18" charset="0"/>
                            </a:rPr>
                            <m:t>,…,</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𝜋</m:t>
                              </m:r>
                            </m:e>
                            <m:sub>
                              <m:r>
                                <a:rPr lang="nb-NO" b="0" i="1" smtClean="0">
                                  <a:latin typeface="Cambria Math" panose="02040503050406030204" pitchFamily="18" charset="0"/>
                                </a:rPr>
                                <m:t>𝑛</m:t>
                              </m:r>
                              <m:r>
                                <a:rPr lang="nb-NO" b="0" i="1" smtClean="0">
                                  <a:latin typeface="Cambria Math" panose="02040503050406030204" pitchFamily="18" charset="0"/>
                                </a:rPr>
                                <m:t>−</m:t>
                              </m:r>
                              <m:r>
                                <a:rPr lang="nb-NO" b="0" i="1" smtClean="0">
                                  <a:latin typeface="Cambria Math" panose="02040503050406030204" pitchFamily="18" charset="0"/>
                                </a:rPr>
                                <m:t>𝑚</m:t>
                              </m:r>
                            </m:sub>
                          </m:sSub>
                        </m:e>
                      </m:d>
                      <m:r>
                        <a:rPr lang="nb-NO" b="0" i="1" smtClean="0">
                          <a:latin typeface="Cambria Math" panose="02040503050406030204" pitchFamily="18" charset="0"/>
                        </a:rPr>
                        <m:t>=0</m:t>
                      </m:r>
                    </m:oMath>
                  </m:oMathPara>
                </a14:m>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r="-3337" b="-18618"/>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931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Oppgave: Hvor mange dimensjonsløse Pi-grupper forventer vi? </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For et objekt som faller fritt i vakuum er det tre variabler som er relevant for å beskrive bevegelsen</a:t>
                </a:r>
              </a:p>
              <a:p>
                <a:pPr lvl="1"/>
                <a:r>
                  <a:rPr lang="nb-NO" dirty="0"/>
                  <a:t>Tyngdeakselerasjonen </a:t>
                </a:r>
                <a14:m>
                  <m:oMath xmlns:m="http://schemas.openxmlformats.org/officeDocument/2006/math">
                    <m:r>
                      <a:rPr lang="nb-NO" b="0" i="1" smtClean="0">
                        <a:latin typeface="Cambria Math" panose="02040503050406030204" pitchFamily="18" charset="0"/>
                      </a:rPr>
                      <m:t>𝑔</m:t>
                    </m:r>
                  </m:oMath>
                </a14:m>
                <a:endParaRPr lang="nb-NO" dirty="0"/>
              </a:p>
              <a:p>
                <a:pPr lvl="1"/>
                <a:r>
                  <a:rPr lang="nb-NO" dirty="0"/>
                  <a:t>Hastigheten </a:t>
                </a:r>
                <a14:m>
                  <m:oMath xmlns:m="http://schemas.openxmlformats.org/officeDocument/2006/math">
                    <m:r>
                      <a:rPr lang="nb-NO" b="0" i="1" smtClean="0">
                        <a:latin typeface="Cambria Math" panose="02040503050406030204" pitchFamily="18" charset="0"/>
                      </a:rPr>
                      <m:t>𝑉</m:t>
                    </m:r>
                  </m:oMath>
                </a14:m>
                <a:endParaRPr lang="nb-NO" dirty="0"/>
              </a:p>
              <a:p>
                <a:pPr lvl="1"/>
                <a:r>
                  <a:rPr lang="nb-NO" dirty="0"/>
                  <a:t>Fallavstanden </a:t>
                </a:r>
                <a14:m>
                  <m:oMath xmlns:m="http://schemas.openxmlformats.org/officeDocument/2006/math">
                    <m:r>
                      <a:rPr lang="nb-NO" b="0" i="1" smtClean="0">
                        <a:latin typeface="Cambria Math" panose="02040503050406030204" pitchFamily="18" charset="0"/>
                      </a:rPr>
                      <m:t>h</m:t>
                    </m:r>
                  </m:oMath>
                </a14:m>
                <a:endParaRPr lang="nb-NO" dirty="0"/>
              </a:p>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Bruk steg-for-steg-metoden til å finne de dimensjonsløse gruppene som beskriver sammenhengen mellom de tre</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𝜙</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𝜋</m:t>
                              </m:r>
                            </m:e>
                            <m:sub>
                              <m:r>
                                <a:rPr lang="nb-NO" b="0" i="1" smtClean="0">
                                  <a:latin typeface="Cambria Math" panose="02040503050406030204" pitchFamily="18" charset="0"/>
                                </a:rPr>
                                <m:t>1</m:t>
                              </m:r>
                            </m:sub>
                          </m:sSub>
                          <m:r>
                            <a:rPr lang="nb-NO" b="0" i="1" smtClean="0">
                              <a:latin typeface="Cambria Math" panose="02040503050406030204" pitchFamily="18" charset="0"/>
                            </a:rPr>
                            <m:t>,…,</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𝜋</m:t>
                              </m:r>
                            </m:e>
                            <m:sub>
                              <m:r>
                                <a:rPr lang="nb-NO" b="0" i="1" smtClean="0">
                                  <a:latin typeface="Cambria Math" panose="02040503050406030204" pitchFamily="18" charset="0"/>
                                </a:rPr>
                                <m:t>𝑛</m:t>
                              </m:r>
                              <m:r>
                                <a:rPr lang="nb-NO" b="0" i="1" smtClean="0">
                                  <a:latin typeface="Cambria Math" panose="02040503050406030204" pitchFamily="18" charset="0"/>
                                </a:rPr>
                                <m:t>−</m:t>
                              </m:r>
                              <m:r>
                                <a:rPr lang="nb-NO" b="0" i="1" smtClean="0">
                                  <a:latin typeface="Cambria Math" panose="02040503050406030204" pitchFamily="18" charset="0"/>
                                </a:rPr>
                                <m:t>𝑚</m:t>
                              </m:r>
                            </m:sub>
                          </m:sSub>
                        </m:e>
                      </m:d>
                      <m:r>
                        <a:rPr lang="nb-NO" b="0" i="1" smtClean="0">
                          <a:latin typeface="Cambria Math" panose="02040503050406030204" pitchFamily="18" charset="0"/>
                        </a:rPr>
                        <m:t>=0</m:t>
                      </m:r>
                    </m:oMath>
                  </m:oMathPara>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r="-3218" b="-18768"/>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CB55052-A6CC-DF28-CFC1-3B0DEC4EBA3A}"/>
              </a:ext>
            </a:extLst>
          </p:cNvPr>
          <p:cNvSpPr txBox="1"/>
          <p:nvPr/>
        </p:nvSpPr>
        <p:spPr>
          <a:xfrm>
            <a:off x="5088000" y="6441358"/>
            <a:ext cx="6772110" cy="369332"/>
          </a:xfrm>
          <a:prstGeom prst="rect">
            <a:avLst/>
          </a:prstGeom>
          <a:noFill/>
          <a:ln>
            <a:solidFill>
              <a:schemeClr val="accent1"/>
            </a:solidFill>
          </a:ln>
        </p:spPr>
        <p:txBody>
          <a:bodyPr wrap="none" rtlCol="0">
            <a:spAutoFit/>
          </a:bodyPr>
          <a:lstStyle/>
          <a:p>
            <a:r>
              <a:rPr lang="nb-NO" dirty="0"/>
              <a:t>Tips: Uttrykk variablene </a:t>
            </a:r>
            <a:r>
              <a:rPr lang="nb-NO" dirty="0" err="1"/>
              <a:t>V,g,h</a:t>
            </a:r>
            <a:r>
              <a:rPr lang="nb-NO" dirty="0"/>
              <a:t> ved masse [M], lengde [L] og tid [T]</a:t>
            </a:r>
          </a:p>
        </p:txBody>
      </p:sp>
    </p:spTree>
    <p:extLst>
      <p:ext uri="{BB962C8B-B14F-4D97-AF65-F5344CB8AC3E}">
        <p14:creationId xmlns:p14="http://schemas.microsoft.com/office/powerpoint/2010/main" val="671087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Svar: Vi forventer én </a:t>
            </a:r>
            <a:r>
              <a:rPr lang="nb-NO" dirty="0" err="1"/>
              <a:t>dimensjonsløs</a:t>
            </a:r>
            <a:r>
              <a:rPr lang="nb-NO" dirty="0"/>
              <a:t> gruppe</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𝑔</m:t>
                        </m:r>
                      </m:e>
                    </m:d>
                    <m:r>
                      <a:rPr lang="nb-NO" b="0" i="1" smtClean="0">
                        <a:latin typeface="Cambria Math" panose="02040503050406030204" pitchFamily="18" charset="0"/>
                      </a:rPr>
                      <m:t>=</m:t>
                    </m:r>
                    <m:r>
                      <a:rPr lang="nb-NO" b="0" i="1" smtClean="0">
                        <a:latin typeface="Cambria Math" panose="02040503050406030204" pitchFamily="18" charset="0"/>
                      </a:rPr>
                      <m:t>𝐿</m:t>
                    </m:r>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2</m:t>
                        </m:r>
                      </m:sup>
                    </m:sSup>
                  </m:oMath>
                </a14:m>
                <a:endParaRPr lang="nb-NO" dirty="0"/>
              </a:p>
              <a:p>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𝑉</m:t>
                        </m:r>
                      </m:e>
                    </m:d>
                    <m:r>
                      <a:rPr lang="nb-NO" b="0" i="1" smtClean="0">
                        <a:latin typeface="Cambria Math" panose="02040503050406030204" pitchFamily="18" charset="0"/>
                      </a:rPr>
                      <m:t>=</m:t>
                    </m:r>
                    <m:f>
                      <m:fPr>
                        <m:type m:val="lin"/>
                        <m:ctrlPr>
                          <a:rPr lang="nb-NO" b="0" i="1" smtClean="0">
                            <a:latin typeface="Cambria Math" panose="02040503050406030204" pitchFamily="18" charset="0"/>
                          </a:rPr>
                        </m:ctrlPr>
                      </m:fPr>
                      <m:num>
                        <m:r>
                          <a:rPr lang="nb-NO" b="0" i="1" smtClean="0">
                            <a:latin typeface="Cambria Math" panose="02040503050406030204" pitchFamily="18" charset="0"/>
                          </a:rPr>
                          <m:t>𝐿</m:t>
                        </m:r>
                      </m:num>
                      <m:den>
                        <m:r>
                          <a:rPr lang="nb-NO" b="0" i="1" smtClean="0">
                            <a:latin typeface="Cambria Math" panose="02040503050406030204" pitchFamily="18" charset="0"/>
                          </a:rPr>
                          <m:t>𝑇</m:t>
                        </m:r>
                      </m:den>
                    </m:f>
                  </m:oMath>
                </a14:m>
                <a:endParaRPr lang="nb-NO" b="0" dirty="0"/>
              </a:p>
              <a:p>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h</m:t>
                        </m:r>
                      </m:e>
                    </m:d>
                    <m:r>
                      <a:rPr lang="nb-NO" b="0" i="1" smtClean="0">
                        <a:latin typeface="Cambria Math" panose="02040503050406030204" pitchFamily="18" charset="0"/>
                      </a:rPr>
                      <m:t>=</m:t>
                    </m:r>
                    <m:r>
                      <a:rPr lang="nb-NO" b="0" i="1" smtClean="0">
                        <a:latin typeface="Cambria Math" panose="02040503050406030204" pitchFamily="18" charset="0"/>
                      </a:rPr>
                      <m:t>𝐿</m:t>
                    </m:r>
                  </m:oMath>
                </a14:m>
                <a:endParaRPr lang="nb-NO" dirty="0"/>
              </a:p>
              <a:p>
                <a:r>
                  <a:rPr lang="nb-NO" dirty="0"/>
                  <a:t>Tre variable – to primære dimensjoner</a:t>
                </a:r>
              </a:p>
              <a:p>
                <a:r>
                  <a:rPr lang="nb-NO" dirty="0"/>
                  <a:t>Vi forventer én </a:t>
                </a:r>
                <a:r>
                  <a:rPr lang="nb-NO" dirty="0" err="1"/>
                  <a:t>dimensjonsløs</a:t>
                </a:r>
                <a:r>
                  <a:rPr lang="nb-NO" dirty="0"/>
                  <a:t> gruppe</a:t>
                </a:r>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6882" y="2709000"/>
            <a:ext cx="5184662"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011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8.1</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Vi forventer én </a:t>
                </a:r>
                <a:r>
                  <a:rPr lang="nb-NO" dirty="0" err="1"/>
                  <a:t>dimensjonsløs</a:t>
                </a:r>
                <a:r>
                  <a:rPr lang="nb-NO" dirty="0"/>
                  <a:t> gruppe</a:t>
                </a:r>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6882" y="3285000"/>
            <a:ext cx="5184662"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967" y="3141000"/>
            <a:ext cx="5111750" cy="223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640000" y="3789000"/>
            <a:ext cx="1440000" cy="576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640000" y="4437000"/>
            <a:ext cx="1440000" cy="537358"/>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368000" y="3820619"/>
            <a:ext cx="1440000" cy="537358"/>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ED4AC08-18D5-A100-A66F-1FAB6878159F}"/>
              </a:ext>
            </a:extLst>
          </p:cNvPr>
          <p:cNvSpPr txBox="1"/>
          <p:nvPr/>
        </p:nvSpPr>
        <p:spPr>
          <a:xfrm>
            <a:off x="744967" y="6381000"/>
            <a:ext cx="8353569" cy="369332"/>
          </a:xfrm>
          <a:prstGeom prst="rect">
            <a:avLst/>
          </a:prstGeom>
          <a:noFill/>
          <a:ln>
            <a:solidFill>
              <a:schemeClr val="accent1"/>
            </a:solidFill>
          </a:ln>
        </p:spPr>
        <p:txBody>
          <a:bodyPr wrap="none" rtlCol="0">
            <a:spAutoFit/>
          </a:bodyPr>
          <a:lstStyle/>
          <a:p>
            <a:r>
              <a:rPr lang="nb-NO" dirty="0"/>
              <a:t>Setter opp en tabell med de primære variablene i venstre kolonne. Dimensjon [ ]</a:t>
            </a:r>
          </a:p>
        </p:txBody>
      </p:sp>
    </p:spTree>
    <p:extLst>
      <p:ext uri="{BB962C8B-B14F-4D97-AF65-F5344CB8AC3E}">
        <p14:creationId xmlns:p14="http://schemas.microsoft.com/office/powerpoint/2010/main" val="4137855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8.1</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Vi forventer én </a:t>
                </a:r>
                <a:r>
                  <a:rPr lang="nb-NO" dirty="0" err="1"/>
                  <a:t>dimensjonsløs</a:t>
                </a:r>
                <a:r>
                  <a:rPr lang="nb-NO" dirty="0"/>
                  <a:t> gruppe</a:t>
                </a:r>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0426" y="3820619"/>
            <a:ext cx="5184662"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967" y="3141000"/>
            <a:ext cx="5111750" cy="223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4368000" y="3820619"/>
            <a:ext cx="1440000" cy="537358"/>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F7B17D0-A8F1-7169-E3C6-22B38674F55F}"/>
              </a:ext>
            </a:extLst>
          </p:cNvPr>
          <p:cNvSpPr txBox="1"/>
          <p:nvPr/>
        </p:nvSpPr>
        <p:spPr>
          <a:xfrm>
            <a:off x="744967" y="6381000"/>
            <a:ext cx="4369530" cy="369332"/>
          </a:xfrm>
          <a:prstGeom prst="rect">
            <a:avLst/>
          </a:prstGeom>
          <a:noFill/>
          <a:ln>
            <a:solidFill>
              <a:schemeClr val="accent1"/>
            </a:solidFill>
          </a:ln>
        </p:spPr>
        <p:txBody>
          <a:bodyPr wrap="none" rtlCol="0">
            <a:spAutoFit/>
          </a:bodyPr>
          <a:lstStyle/>
          <a:p>
            <a:r>
              <a:rPr lang="nb-NO" dirty="0"/>
              <a:t>Bruker h til å eliminere L i andre kolonne </a:t>
            </a:r>
          </a:p>
        </p:txBody>
      </p:sp>
      <p:sp>
        <p:nvSpPr>
          <p:cNvPr id="8" name="Rectangle 7">
            <a:extLst>
              <a:ext uri="{FF2B5EF4-FFF2-40B4-BE49-F238E27FC236}">
                <a16:creationId xmlns:a16="http://schemas.microsoft.com/office/drawing/2014/main" id="{9892B5EF-338E-D078-5504-D5D4745E8C65}"/>
              </a:ext>
            </a:extLst>
          </p:cNvPr>
          <p:cNvSpPr/>
          <p:nvPr/>
        </p:nvSpPr>
        <p:spPr>
          <a:xfrm>
            <a:off x="744967" y="5013000"/>
            <a:ext cx="1751033" cy="36059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2406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8.1</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Vi forventer én </a:t>
                </a:r>
                <a:r>
                  <a:rPr lang="nb-NO" dirty="0" err="1"/>
                  <a:t>dimensjonsløs</a:t>
                </a:r>
                <a:r>
                  <a:rPr lang="nb-NO" dirty="0"/>
                  <a:t> gruppe</a:t>
                </a:r>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967" y="3141000"/>
            <a:ext cx="5111750" cy="223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28EC3416-FC1E-93A5-F984-34DEB1FB6EEA}"/>
              </a:ext>
            </a:extLst>
          </p:cNvPr>
          <p:cNvSpPr txBox="1"/>
          <p:nvPr/>
        </p:nvSpPr>
        <p:spPr>
          <a:xfrm>
            <a:off x="744967" y="6381000"/>
            <a:ext cx="4562146" cy="369332"/>
          </a:xfrm>
          <a:prstGeom prst="rect">
            <a:avLst/>
          </a:prstGeom>
          <a:noFill/>
          <a:ln>
            <a:solidFill>
              <a:schemeClr val="accent1"/>
            </a:solidFill>
          </a:ln>
        </p:spPr>
        <p:txBody>
          <a:bodyPr wrap="none" rtlCol="0">
            <a:spAutoFit/>
          </a:bodyPr>
          <a:lstStyle/>
          <a:p>
            <a:r>
              <a:rPr lang="nb-NO" dirty="0"/>
              <a:t>Bruker g/h til å eliminere T i tredje kolonne </a:t>
            </a:r>
          </a:p>
        </p:txBody>
      </p:sp>
      <p:sp>
        <p:nvSpPr>
          <p:cNvPr id="9" name="Rectangle 8">
            <a:extLst>
              <a:ext uri="{FF2B5EF4-FFF2-40B4-BE49-F238E27FC236}">
                <a16:creationId xmlns:a16="http://schemas.microsoft.com/office/drawing/2014/main" id="{1868CB62-C001-582C-DA97-B50C02C26797}"/>
              </a:ext>
            </a:extLst>
          </p:cNvPr>
          <p:cNvSpPr/>
          <p:nvPr/>
        </p:nvSpPr>
        <p:spPr>
          <a:xfrm>
            <a:off x="2496000" y="4321978"/>
            <a:ext cx="1656000" cy="69102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7048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8.1</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Vi forventer én </a:t>
                </a:r>
                <a:r>
                  <a:rPr lang="nb-NO" dirty="0" err="1"/>
                  <a:t>dimensjonsløs</a:t>
                </a:r>
                <a:r>
                  <a:rPr lang="nb-NO" dirty="0"/>
                  <a:t> gruppe</a:t>
                </a:r>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67812" y="4321978"/>
            <a:ext cx="5184662" cy="9790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967" y="3141000"/>
            <a:ext cx="5111750" cy="223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3F6148F-F862-403D-B9F5-60A5852735DC}"/>
                  </a:ext>
                </a:extLst>
              </p:cNvPr>
              <p:cNvSpPr txBox="1"/>
              <p:nvPr/>
            </p:nvSpPr>
            <p:spPr>
              <a:xfrm>
                <a:off x="6323325" y="532170"/>
                <a:ext cx="3960000" cy="1138260"/>
              </a:xfrm>
              <a:prstGeom prst="rect">
                <a:avLst/>
              </a:prstGeom>
              <a:solidFill>
                <a:schemeClr val="bg1"/>
              </a:solidFill>
              <a:ln>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nb-NO" b="0" i="1" smtClean="0">
                              <a:latin typeface="Cambria Math" panose="02040503050406030204" pitchFamily="18" charset="0"/>
                            </a:rPr>
                          </m:ctrlPr>
                        </m:fPr>
                        <m:num>
                          <m:f>
                            <m:fPr>
                              <m:ctrlPr>
                                <a:rPr lang="nb-NO" b="0" i="1" smtClean="0">
                                  <a:latin typeface="Cambria Math" panose="02040503050406030204" pitchFamily="18" charset="0"/>
                                </a:rPr>
                              </m:ctrlPr>
                            </m:fPr>
                            <m:num>
                              <m:r>
                                <a:rPr lang="nb-NO" b="0" i="1" smtClean="0">
                                  <a:latin typeface="Cambria Math" panose="02040503050406030204" pitchFamily="18" charset="0"/>
                                </a:rPr>
                                <m:t>𝑉</m:t>
                              </m:r>
                            </m:num>
                            <m:den>
                              <m:r>
                                <a:rPr lang="nb-NO" b="0" i="1" smtClean="0">
                                  <a:latin typeface="Cambria Math" panose="02040503050406030204" pitchFamily="18" charset="0"/>
                                </a:rPr>
                                <m:t>h</m:t>
                              </m:r>
                            </m:den>
                          </m:f>
                        </m:num>
                        <m:den>
                          <m:rad>
                            <m:radPr>
                              <m:degHide m:val="on"/>
                              <m:ctrlPr>
                                <a:rPr lang="nb-NO" b="0" i="1" smtClean="0">
                                  <a:latin typeface="Cambria Math" panose="02040503050406030204" pitchFamily="18" charset="0"/>
                                </a:rPr>
                              </m:ctrlPr>
                            </m:radPr>
                            <m:deg/>
                            <m:e>
                              <m:f>
                                <m:fPr>
                                  <m:ctrlPr>
                                    <a:rPr lang="nb-NO" b="0" i="1" smtClean="0">
                                      <a:latin typeface="Cambria Math" panose="02040503050406030204" pitchFamily="18" charset="0"/>
                                    </a:rPr>
                                  </m:ctrlPr>
                                </m:fPr>
                                <m:num>
                                  <m:r>
                                    <a:rPr lang="nb-NO" b="0" i="1" smtClean="0">
                                      <a:latin typeface="Cambria Math" panose="02040503050406030204" pitchFamily="18" charset="0"/>
                                    </a:rPr>
                                    <m:t>𝑔</m:t>
                                  </m:r>
                                </m:num>
                                <m:den>
                                  <m:r>
                                    <a:rPr lang="nb-NO" b="0" i="1" smtClean="0">
                                      <a:latin typeface="Cambria Math" panose="02040503050406030204" pitchFamily="18" charset="0"/>
                                    </a:rPr>
                                    <m:t>h</m:t>
                                  </m:r>
                                </m:den>
                              </m:f>
                            </m:e>
                          </m:rad>
                        </m:den>
                      </m:f>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𝑉</m:t>
                          </m:r>
                        </m:num>
                        <m:den>
                          <m:r>
                            <a:rPr lang="nb-NO" b="0" i="1" smtClean="0">
                              <a:latin typeface="Cambria Math" panose="02040503050406030204" pitchFamily="18" charset="0"/>
                            </a:rPr>
                            <m:t>h</m:t>
                          </m:r>
                        </m:den>
                      </m:f>
                      <m:r>
                        <a:rPr lang="nb-NO" b="0" i="1" smtClean="0">
                          <a:latin typeface="Cambria Math" panose="02040503050406030204" pitchFamily="18" charset="0"/>
                        </a:rPr>
                        <m:t>⋅</m:t>
                      </m:r>
                      <m:f>
                        <m:fPr>
                          <m:ctrlPr>
                            <a:rPr lang="nb-NO" b="0" i="1" smtClean="0">
                              <a:latin typeface="Cambria Math" panose="02040503050406030204" pitchFamily="18" charset="0"/>
                            </a:rPr>
                          </m:ctrlPr>
                        </m:fPr>
                        <m:num>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h</m:t>
                              </m:r>
                            </m:e>
                          </m:rad>
                        </m:num>
                        <m:den>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𝑔</m:t>
                              </m:r>
                            </m:e>
                          </m:rad>
                        </m:den>
                      </m:f>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𝑉</m:t>
                          </m:r>
                        </m:num>
                        <m:den>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h</m:t>
                              </m:r>
                            </m:e>
                          </m:rad>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𝑔</m:t>
                              </m:r>
                            </m:e>
                          </m:rad>
                        </m:den>
                      </m:f>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𝑉</m:t>
                          </m:r>
                        </m:num>
                        <m:den>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𝑔h</m:t>
                              </m:r>
                            </m:e>
                          </m:rad>
                        </m:den>
                      </m:f>
                    </m:oMath>
                  </m:oMathPara>
                </a14:m>
                <a:endParaRPr lang="nb-NO" dirty="0"/>
              </a:p>
            </p:txBody>
          </p:sp>
        </mc:Choice>
        <mc:Fallback>
          <p:sp>
            <p:nvSpPr>
              <p:cNvPr id="7" name="TextBox 6">
                <a:extLst>
                  <a:ext uri="{FF2B5EF4-FFF2-40B4-BE49-F238E27FC236}">
                    <a16:creationId xmlns:a16="http://schemas.microsoft.com/office/drawing/2014/main" id="{E3F6148F-F862-403D-B9F5-60A5852735DC}"/>
                  </a:ext>
                </a:extLst>
              </p:cNvPr>
              <p:cNvSpPr txBox="1">
                <a:spLocks noRot="1" noChangeAspect="1" noMove="1" noResize="1" noEditPoints="1" noAdjustHandles="1" noChangeArrowheads="1" noChangeShapeType="1" noTextEdit="1"/>
              </p:cNvSpPr>
              <p:nvPr/>
            </p:nvSpPr>
            <p:spPr>
              <a:xfrm>
                <a:off x="6323325" y="532170"/>
                <a:ext cx="3960000" cy="1138260"/>
              </a:xfrm>
              <a:prstGeom prst="rect">
                <a:avLst/>
              </a:prstGeom>
              <a:blipFill>
                <a:blip r:embed="rId5"/>
                <a:stretch>
                  <a:fillRect/>
                </a:stretch>
              </a:blipFill>
              <a:ln>
                <a:solidFill>
                  <a:schemeClr val="tx1"/>
                </a:solidFill>
              </a:ln>
            </p:spPr>
            <p:txBody>
              <a:bodyPr/>
              <a:lstStyle/>
              <a:p>
                <a:r>
                  <a:rPr lang="nb-NO">
                    <a:noFill/>
                  </a:rPr>
                  <a:t> </a:t>
                </a:r>
              </a:p>
            </p:txBody>
          </p:sp>
        </mc:Fallback>
      </mc:AlternateContent>
      <p:sp>
        <p:nvSpPr>
          <p:cNvPr id="8" name="TextBox 7">
            <a:extLst>
              <a:ext uri="{FF2B5EF4-FFF2-40B4-BE49-F238E27FC236}">
                <a16:creationId xmlns:a16="http://schemas.microsoft.com/office/drawing/2014/main" id="{28EC3416-FC1E-93A5-F984-34DEB1FB6EEA}"/>
              </a:ext>
            </a:extLst>
          </p:cNvPr>
          <p:cNvSpPr txBox="1"/>
          <p:nvPr/>
        </p:nvSpPr>
        <p:spPr>
          <a:xfrm>
            <a:off x="744967" y="6381000"/>
            <a:ext cx="4562146" cy="369332"/>
          </a:xfrm>
          <a:prstGeom prst="rect">
            <a:avLst/>
          </a:prstGeom>
          <a:noFill/>
          <a:ln>
            <a:solidFill>
              <a:schemeClr val="accent1"/>
            </a:solidFill>
          </a:ln>
        </p:spPr>
        <p:txBody>
          <a:bodyPr wrap="none" rtlCol="0">
            <a:spAutoFit/>
          </a:bodyPr>
          <a:lstStyle/>
          <a:p>
            <a:r>
              <a:rPr lang="nb-NO" dirty="0"/>
              <a:t>Bruker g/h til å eliminere T i tredje kolonne </a:t>
            </a:r>
          </a:p>
        </p:txBody>
      </p:sp>
      <p:sp>
        <p:nvSpPr>
          <p:cNvPr id="9" name="Rectangle 8">
            <a:extLst>
              <a:ext uri="{FF2B5EF4-FFF2-40B4-BE49-F238E27FC236}">
                <a16:creationId xmlns:a16="http://schemas.microsoft.com/office/drawing/2014/main" id="{1868CB62-C001-582C-DA97-B50C02C26797}"/>
              </a:ext>
            </a:extLst>
          </p:cNvPr>
          <p:cNvSpPr/>
          <p:nvPr/>
        </p:nvSpPr>
        <p:spPr>
          <a:xfrm>
            <a:off x="2496000" y="4321978"/>
            <a:ext cx="1656000" cy="69102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02810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8.1</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h</m:t>
                        </m:r>
                      </m:e>
                    </m:d>
                    <m:r>
                      <a:rPr lang="nb-NO" b="0" i="1" smtClean="0">
                        <a:latin typeface="Cambria Math" panose="02040503050406030204" pitchFamily="18" charset="0"/>
                      </a:rPr>
                      <m:t>=0</m:t>
                    </m:r>
                  </m:oMath>
                </a14:m>
                <a:endParaRPr lang="nb-NO" dirty="0"/>
              </a:p>
              <a:p>
                <a:r>
                  <a:rPr lang="nb-NO" dirty="0"/>
                  <a:t>Vi forventer én </a:t>
                </a:r>
                <a:r>
                  <a:rPr lang="nb-NO" dirty="0" err="1"/>
                  <a:t>dimensjonsløs</a:t>
                </a:r>
                <a:r>
                  <a:rPr lang="nb-NO" dirty="0"/>
                  <a:t> gruppe:</a:t>
                </a:r>
              </a:p>
              <a:p>
                <a:pPr marL="0" indent="0">
                  <a:buNone/>
                </a:pPr>
                <a:endParaRPr lang="nb-NO"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𝜋</m:t>
                          </m:r>
                        </m:e>
                        <m:sub>
                          <m:r>
                            <a:rPr lang="nb-NO" b="0" i="1" smtClean="0">
                              <a:latin typeface="Cambria Math" panose="02040503050406030204" pitchFamily="18" charset="0"/>
                            </a:rPr>
                            <m:t>1</m:t>
                          </m:r>
                        </m:sub>
                      </m:sSub>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𝑉</m:t>
                          </m:r>
                        </m:num>
                        <m:den>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𝑔h</m:t>
                              </m:r>
                            </m:e>
                          </m:rad>
                        </m:den>
                      </m:f>
                    </m:oMath>
                  </m:oMathPara>
                </a14:m>
                <a:endParaRPr lang="nb-NO" dirty="0"/>
              </a:p>
              <a:p>
                <a:r>
                  <a:rPr lang="nb-NO" dirty="0"/>
                  <a:t>Siden vi har kun én </a:t>
                </a:r>
                <a:r>
                  <a:rPr lang="nb-NO" dirty="0" err="1"/>
                  <a:t>dimensjonsløs</a:t>
                </a:r>
                <a:r>
                  <a:rPr lang="nb-NO" dirty="0"/>
                  <a:t> gruppe er sammenhengen</a:t>
                </a:r>
                <a14:m>
                  <m:oMath xmlns:m="http://schemas.openxmlformats.org/officeDocument/2006/math">
                    <m:r>
                      <a:rPr lang="nb-NO" b="0" i="0" smtClean="0">
                        <a:latin typeface="Cambria Math" panose="02040503050406030204" pitchFamily="18" charset="0"/>
                      </a:rPr>
                      <m:t> </m:t>
                    </m:r>
                    <m:r>
                      <a:rPr lang="nb-NO" i="1">
                        <a:latin typeface="Cambria Math" panose="02040503050406030204" pitchFamily="18" charset="0"/>
                      </a:rPr>
                      <m:t>𝜙</m:t>
                    </m:r>
                    <m:d>
                      <m:dPr>
                        <m:ctrlPr>
                          <a:rPr lang="nb-NO" i="1">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𝜋</m:t>
                            </m:r>
                          </m:e>
                          <m:sub>
                            <m:r>
                              <a:rPr lang="nb-NO" b="0" i="1" smtClean="0">
                                <a:latin typeface="Cambria Math" panose="02040503050406030204" pitchFamily="18" charset="0"/>
                              </a:rPr>
                              <m:t>1</m:t>
                            </m:r>
                          </m:sub>
                        </m:sSub>
                      </m:e>
                    </m:d>
                    <m:r>
                      <a:rPr lang="nb-NO" i="1">
                        <a:latin typeface="Cambria Math" panose="02040503050406030204" pitchFamily="18" charset="0"/>
                      </a:rPr>
                      <m:t>=0</m:t>
                    </m:r>
                  </m:oMath>
                </a14:m>
                <a:r>
                  <a:rPr lang="nb-NO" dirty="0"/>
                  <a:t> gitt ved</a:t>
                </a:r>
              </a:p>
              <a:p>
                <a:pPr marL="0" indent="0">
                  <a:buNone/>
                </a:pPr>
                <a14:m>
                  <m:oMathPara xmlns:m="http://schemas.openxmlformats.org/officeDocument/2006/math">
                    <m:oMathParaPr>
                      <m:jc m:val="centerGroup"/>
                    </m:oMathParaPr>
                    <m:oMath xmlns:m="http://schemas.openxmlformats.org/officeDocument/2006/math">
                      <m:f>
                        <m:fPr>
                          <m:ctrlPr>
                            <a:rPr lang="nb-NO" b="0" i="1" smtClean="0">
                              <a:latin typeface="Cambria Math" panose="02040503050406030204" pitchFamily="18" charset="0"/>
                            </a:rPr>
                          </m:ctrlPr>
                        </m:fPr>
                        <m:num>
                          <m:r>
                            <a:rPr lang="nb-NO" b="0" i="1" smtClean="0">
                              <a:latin typeface="Cambria Math" panose="02040503050406030204" pitchFamily="18" charset="0"/>
                            </a:rPr>
                            <m:t>𝑉</m:t>
                          </m:r>
                        </m:num>
                        <m:den>
                          <m:rad>
                            <m:radPr>
                              <m:degHide m:val="on"/>
                              <m:ctrlPr>
                                <a:rPr lang="nb-NO" b="0" i="1" smtClean="0">
                                  <a:latin typeface="Cambria Math" panose="02040503050406030204" pitchFamily="18" charset="0"/>
                                </a:rPr>
                              </m:ctrlPr>
                            </m:radPr>
                            <m:deg/>
                            <m:e>
                              <m:r>
                                <a:rPr lang="nb-NO" b="0" i="1" smtClean="0">
                                  <a:latin typeface="Cambria Math" panose="02040503050406030204" pitchFamily="18" charset="0"/>
                                </a:rPr>
                                <m:t>𝑔h</m:t>
                              </m:r>
                            </m:e>
                          </m:rad>
                        </m:den>
                      </m:f>
                      <m:r>
                        <a:rPr lang="nb-NO" b="0" i="1" smtClean="0">
                          <a:latin typeface="Cambria Math" panose="02040503050406030204" pitchFamily="18" charset="0"/>
                        </a:rPr>
                        <m:t>=</m:t>
                      </m:r>
                      <m:r>
                        <a:rPr lang="nb-NO" b="0" i="1" smtClean="0">
                          <a:latin typeface="Cambria Math" panose="02040503050406030204" pitchFamily="18" charset="0"/>
                        </a:rPr>
                        <m:t>𝐶</m:t>
                      </m:r>
                    </m:oMath>
                  </m:oMathPara>
                </a14:m>
                <a:endParaRPr lang="nb-NO" dirty="0"/>
              </a:p>
              <a:p>
                <a:r>
                  <a:rPr lang="nb-NO" dirty="0"/>
                  <a:t>Her er </a:t>
                </a:r>
                <a14:m>
                  <m:oMath xmlns:m="http://schemas.openxmlformats.org/officeDocument/2006/math">
                    <m:r>
                      <a:rPr lang="nb-NO" b="0" i="1" smtClean="0">
                        <a:latin typeface="Cambria Math" panose="02040503050406030204" pitchFamily="18" charset="0"/>
                      </a:rPr>
                      <m:t>𝐶</m:t>
                    </m:r>
                  </m:oMath>
                </a14:m>
                <a:r>
                  <a:rPr lang="nb-NO" dirty="0"/>
                  <a:t> en konstant som kan bestemmes ved eksperimenter (eller teori i dette tilfellet…)</a:t>
                </a:r>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b="-8039"/>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56000" y="945000"/>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44000" y="4699017"/>
            <a:ext cx="4495459" cy="1963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89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8.2: </a:t>
            </a:r>
            <a:r>
              <a:rPr lang="nb-NO" dirty="0" err="1"/>
              <a:t>Dragkraften</a:t>
            </a:r>
            <a:r>
              <a:rPr lang="nb-NO" dirty="0"/>
              <a:t> på en kule</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Litt større eksempel: Drag-kraften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𝐷</m:t>
                        </m:r>
                      </m:sub>
                    </m:sSub>
                  </m:oMath>
                </a14:m>
                <a:r>
                  <a:rPr lang="nb-NO" dirty="0"/>
                  <a:t> på en kule forventes å avhenge av</a:t>
                </a:r>
              </a:p>
              <a:p>
                <a:pPr lvl="1"/>
                <a:r>
                  <a:rPr lang="nb-NO" dirty="0"/>
                  <a:t>Viskositeten </a:t>
                </a:r>
                <a14:m>
                  <m:oMath xmlns:m="http://schemas.openxmlformats.org/officeDocument/2006/math">
                    <m:r>
                      <a:rPr lang="nb-NO" b="0" i="1" smtClean="0">
                        <a:latin typeface="Cambria Math" panose="02040503050406030204" pitchFamily="18" charset="0"/>
                      </a:rPr>
                      <m:t>𝜇</m:t>
                    </m:r>
                  </m:oMath>
                </a14:m>
                <a:r>
                  <a:rPr lang="en-US" dirty="0"/>
                  <a:t> </a:t>
                </a:r>
              </a:p>
              <a:p>
                <a:pPr lvl="1"/>
                <a:r>
                  <a:rPr lang="nb-NO" dirty="0"/>
                  <a:t>Tettheten </a:t>
                </a:r>
                <a14:m>
                  <m:oMath xmlns:m="http://schemas.openxmlformats.org/officeDocument/2006/math">
                    <m:r>
                      <a:rPr lang="nb-NO" b="0" i="1" smtClean="0">
                        <a:latin typeface="Cambria Math" panose="02040503050406030204" pitchFamily="18" charset="0"/>
                      </a:rPr>
                      <m:t>𝜌</m:t>
                    </m:r>
                  </m:oMath>
                </a14:m>
                <a:endParaRPr lang="en-US" dirty="0"/>
              </a:p>
              <a:p>
                <a:pPr lvl="1"/>
                <a:r>
                  <a:rPr lang="nb-NO" dirty="0"/>
                  <a:t>Hastighet </a:t>
                </a:r>
                <a14:m>
                  <m:oMath xmlns:m="http://schemas.openxmlformats.org/officeDocument/2006/math">
                    <m:r>
                      <a:rPr lang="nb-NO" b="0" i="1" smtClean="0">
                        <a:latin typeface="Cambria Math" panose="02040503050406030204" pitchFamily="18" charset="0"/>
                      </a:rPr>
                      <m:t>𝑉</m:t>
                    </m:r>
                  </m:oMath>
                </a14:m>
                <a:endParaRPr lang="en-US" dirty="0"/>
              </a:p>
              <a:p>
                <a:pPr lvl="1"/>
                <a:r>
                  <a:rPr lang="nb-NO" dirty="0"/>
                  <a:t>Diameteren </a:t>
                </a:r>
                <a14:m>
                  <m:oMath xmlns:m="http://schemas.openxmlformats.org/officeDocument/2006/math">
                    <m:r>
                      <a:rPr lang="nb-NO" b="0" i="1" smtClean="0">
                        <a:latin typeface="Cambria Math" panose="02040503050406030204" pitchFamily="18" charset="0"/>
                      </a:rPr>
                      <m:t>𝐷</m:t>
                    </m:r>
                  </m:oMath>
                </a14:m>
                <a:endParaRPr lang="en-US" dirty="0"/>
              </a:p>
              <a:p>
                <a:r>
                  <a:rPr lang="nb-NO" dirty="0"/>
                  <a:t>Finn dimensjonsløse grupper</a:t>
                </a:r>
              </a:p>
              <a:p>
                <a:r>
                  <a:rPr lang="nb-NO" u="sng" dirty="0"/>
                  <a:t>Først</a:t>
                </a:r>
                <a:r>
                  <a:rPr lang="nb-NO" dirty="0"/>
                  <a:t>: Hva er dimensjonene tilde 5 variablene i problemet? </a:t>
                </a:r>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72634" y="1532206"/>
            <a:ext cx="6619366" cy="46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33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Svar: Dimensjonene til variablene</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Litt større eksempel: Drag-kraften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𝐷</m:t>
                        </m:r>
                      </m:sub>
                    </m:sSub>
                  </m:oMath>
                </a14:m>
                <a:r>
                  <a:rPr lang="nb-NO" dirty="0"/>
                  <a:t> på en kule forventes å avhenge av</a:t>
                </a:r>
              </a:p>
              <a:p>
                <a:pPr lvl="1"/>
                <a:r>
                  <a:rPr lang="nb-NO" b="1" dirty="0"/>
                  <a:t>Viskositeten </a:t>
                </a:r>
                <a14:m>
                  <m:oMath xmlns:m="http://schemas.openxmlformats.org/officeDocument/2006/math">
                    <m:r>
                      <a:rPr lang="nb-NO" b="1" i="1" smtClean="0">
                        <a:latin typeface="Cambria Math" panose="02040503050406030204" pitchFamily="18" charset="0"/>
                      </a:rPr>
                      <m:t>𝝁</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𝝁</m:t>
                        </m:r>
                      </m:e>
                    </m:d>
                    <m:r>
                      <a:rPr lang="nb-NO" b="1" i="1" smtClean="0">
                        <a:latin typeface="Cambria Math" panose="02040503050406030204" pitchFamily="18" charset="0"/>
                      </a:rPr>
                      <m:t>=</m:t>
                    </m:r>
                    <m:r>
                      <a:rPr lang="nb-NO" b="1" i="1" smtClean="0">
                        <a:latin typeface="Cambria Math" panose="02040503050406030204" pitchFamily="18" charset="0"/>
                      </a:rPr>
                      <m:t>𝑴</m:t>
                    </m:r>
                    <m:r>
                      <a:rPr lang="nb-NO" b="1" i="1" smtClean="0">
                        <a:latin typeface="Cambria Math" panose="02040503050406030204" pitchFamily="18" charset="0"/>
                      </a:rPr>
                      <m:t>/</m:t>
                    </m:r>
                    <m:r>
                      <a:rPr lang="nb-NO" b="1" i="1" smtClean="0">
                        <a:latin typeface="Cambria Math" panose="02040503050406030204" pitchFamily="18" charset="0"/>
                      </a:rPr>
                      <m:t>𝑳𝑻</m:t>
                    </m:r>
                  </m:oMath>
                </a14:m>
                <a:endParaRPr lang="en-US" b="1" dirty="0"/>
              </a:p>
              <a:p>
                <a:pPr lvl="1"/>
                <a:r>
                  <a:rPr lang="nb-NO" b="1" dirty="0"/>
                  <a:t>Tettheten </a:t>
                </a:r>
                <a14:m>
                  <m:oMath xmlns:m="http://schemas.openxmlformats.org/officeDocument/2006/math">
                    <m:r>
                      <a:rPr lang="nb-NO" b="1" i="1" smtClean="0">
                        <a:latin typeface="Cambria Math" panose="02040503050406030204" pitchFamily="18" charset="0"/>
                      </a:rPr>
                      <m:t>𝝆</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𝝆</m:t>
                        </m:r>
                      </m:e>
                    </m:d>
                    <m:r>
                      <a:rPr lang="nb-NO" b="1" i="1" smtClean="0">
                        <a:latin typeface="Cambria Math" panose="02040503050406030204" pitchFamily="18" charset="0"/>
                      </a:rPr>
                      <m:t>=</m:t>
                    </m:r>
                    <m:r>
                      <a:rPr lang="nb-NO" b="1" i="1" smtClean="0">
                        <a:latin typeface="Cambria Math" panose="02040503050406030204" pitchFamily="18" charset="0"/>
                      </a:rPr>
                      <m:t>𝑴</m:t>
                    </m:r>
                    <m:r>
                      <a:rPr lang="nb-NO" b="1" i="1" smtClean="0">
                        <a:latin typeface="Cambria Math" panose="02040503050406030204" pitchFamily="18" charset="0"/>
                      </a:rPr>
                      <m:t>/</m:t>
                    </m:r>
                    <m:sSup>
                      <m:sSupPr>
                        <m:ctrlPr>
                          <a:rPr lang="nb-NO" b="1" i="1" smtClean="0">
                            <a:latin typeface="Cambria Math" panose="02040503050406030204" pitchFamily="18" charset="0"/>
                          </a:rPr>
                        </m:ctrlPr>
                      </m:sSupPr>
                      <m:e>
                        <m:r>
                          <a:rPr lang="nb-NO" b="1" i="1" smtClean="0">
                            <a:latin typeface="Cambria Math" panose="02040503050406030204" pitchFamily="18" charset="0"/>
                          </a:rPr>
                          <m:t>𝑳</m:t>
                        </m:r>
                      </m:e>
                      <m:sup>
                        <m:r>
                          <a:rPr lang="nb-NO" b="1" i="1" smtClean="0">
                            <a:latin typeface="Cambria Math" panose="02040503050406030204" pitchFamily="18" charset="0"/>
                          </a:rPr>
                          <m:t>𝟑</m:t>
                        </m:r>
                      </m:sup>
                    </m:sSup>
                  </m:oMath>
                </a14:m>
                <a:endParaRPr lang="en-US" b="1" dirty="0"/>
              </a:p>
              <a:p>
                <a:pPr lvl="1"/>
                <a:r>
                  <a:rPr lang="nb-NO" b="1" dirty="0"/>
                  <a:t>Hastighet </a:t>
                </a:r>
                <a14:m>
                  <m:oMath xmlns:m="http://schemas.openxmlformats.org/officeDocument/2006/math">
                    <m:r>
                      <a:rPr lang="nb-NO" b="1" i="1" smtClean="0">
                        <a:latin typeface="Cambria Math" panose="02040503050406030204" pitchFamily="18" charset="0"/>
                      </a:rPr>
                      <m:t>𝑽</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𝑽</m:t>
                        </m:r>
                      </m:e>
                    </m:d>
                    <m:r>
                      <a:rPr lang="nb-NO" b="1" i="1" smtClean="0">
                        <a:latin typeface="Cambria Math" panose="02040503050406030204" pitchFamily="18" charset="0"/>
                      </a:rPr>
                      <m:t>=</m:t>
                    </m:r>
                    <m:r>
                      <a:rPr lang="nb-NO" b="1" i="1" smtClean="0">
                        <a:latin typeface="Cambria Math" panose="02040503050406030204" pitchFamily="18" charset="0"/>
                      </a:rPr>
                      <m:t>𝑳</m:t>
                    </m:r>
                    <m:r>
                      <a:rPr lang="nb-NO" b="1" i="1" smtClean="0">
                        <a:latin typeface="Cambria Math" panose="02040503050406030204" pitchFamily="18" charset="0"/>
                      </a:rPr>
                      <m:t>/</m:t>
                    </m:r>
                    <m:r>
                      <a:rPr lang="nb-NO" b="1" i="1" smtClean="0">
                        <a:latin typeface="Cambria Math" panose="02040503050406030204" pitchFamily="18" charset="0"/>
                      </a:rPr>
                      <m:t>𝑻</m:t>
                    </m:r>
                  </m:oMath>
                </a14:m>
                <a:endParaRPr lang="en-US" b="1" dirty="0"/>
              </a:p>
              <a:p>
                <a:pPr lvl="1"/>
                <a:r>
                  <a:rPr lang="nb-NO" b="1" dirty="0"/>
                  <a:t>Diameteren </a:t>
                </a:r>
                <a14:m>
                  <m:oMath xmlns:m="http://schemas.openxmlformats.org/officeDocument/2006/math">
                    <m:r>
                      <a:rPr lang="nb-NO" b="1" i="1" smtClean="0">
                        <a:latin typeface="Cambria Math" panose="02040503050406030204" pitchFamily="18" charset="0"/>
                      </a:rPr>
                      <m:t>𝑫</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𝑫</m:t>
                        </m:r>
                      </m:e>
                    </m:d>
                    <m:r>
                      <a:rPr lang="nb-NO" b="1" i="1" smtClean="0">
                        <a:latin typeface="Cambria Math" panose="02040503050406030204" pitchFamily="18" charset="0"/>
                      </a:rPr>
                      <m:t>=</m:t>
                    </m:r>
                    <m:r>
                      <a:rPr lang="nb-NO" b="1" i="1" smtClean="0">
                        <a:latin typeface="Cambria Math" panose="02040503050406030204" pitchFamily="18" charset="0"/>
                      </a:rPr>
                      <m:t>𝑳</m:t>
                    </m:r>
                  </m:oMath>
                </a14:m>
                <a:endParaRPr lang="en-US" b="1" dirty="0"/>
              </a:p>
              <a:p>
                <a14:m>
                  <m:oMath xmlns:m="http://schemas.openxmlformats.org/officeDocument/2006/math">
                    <m:d>
                      <m:dPr>
                        <m:begChr m:val="["/>
                        <m:endChr m:val="]"/>
                        <m:ctrlPr>
                          <a:rPr lang="nb-NO" b="1" i="1" smtClean="0">
                            <a:latin typeface="Cambria Math" panose="02040503050406030204" pitchFamily="18" charset="0"/>
                          </a:rPr>
                        </m:ctrlPr>
                      </m:dPr>
                      <m:e>
                        <m:sSub>
                          <m:sSubPr>
                            <m:ctrlPr>
                              <a:rPr lang="nb-NO" b="1" i="1" smtClean="0">
                                <a:latin typeface="Cambria Math" panose="02040503050406030204" pitchFamily="18" charset="0"/>
                              </a:rPr>
                            </m:ctrlPr>
                          </m:sSubPr>
                          <m:e>
                            <m:r>
                              <a:rPr lang="nb-NO" b="1" i="1" smtClean="0">
                                <a:latin typeface="Cambria Math" panose="02040503050406030204" pitchFamily="18" charset="0"/>
                              </a:rPr>
                              <m:t>𝑭</m:t>
                            </m:r>
                          </m:e>
                          <m:sub>
                            <m:r>
                              <a:rPr lang="nb-NO" b="1" i="1" smtClean="0">
                                <a:latin typeface="Cambria Math" panose="02040503050406030204" pitchFamily="18" charset="0"/>
                              </a:rPr>
                              <m:t>𝑫</m:t>
                            </m:r>
                          </m:sub>
                        </m:sSub>
                      </m:e>
                    </m:d>
                    <m:r>
                      <a:rPr lang="nb-NO" b="1" i="1" smtClean="0">
                        <a:latin typeface="Cambria Math" panose="02040503050406030204" pitchFamily="18" charset="0"/>
                      </a:rPr>
                      <m:t>=</m:t>
                    </m:r>
                    <m:r>
                      <a:rPr lang="nb-NO" b="1" i="1" smtClean="0">
                        <a:latin typeface="Cambria Math" panose="02040503050406030204" pitchFamily="18" charset="0"/>
                      </a:rPr>
                      <m:t>𝑴𝑳</m:t>
                    </m:r>
                    <m:r>
                      <a:rPr lang="nb-NO" b="1" i="1" smtClean="0">
                        <a:latin typeface="Cambria Math" panose="02040503050406030204" pitchFamily="18" charset="0"/>
                      </a:rPr>
                      <m:t>/</m:t>
                    </m:r>
                    <m:sSup>
                      <m:sSupPr>
                        <m:ctrlPr>
                          <a:rPr lang="nb-NO" b="1" i="1" smtClean="0">
                            <a:latin typeface="Cambria Math" panose="02040503050406030204" pitchFamily="18" charset="0"/>
                          </a:rPr>
                        </m:ctrlPr>
                      </m:sSupPr>
                      <m:e>
                        <m:r>
                          <a:rPr lang="nb-NO" b="1" i="1" smtClean="0">
                            <a:latin typeface="Cambria Math" panose="02040503050406030204" pitchFamily="18" charset="0"/>
                          </a:rPr>
                          <m:t>𝑻</m:t>
                        </m:r>
                      </m:e>
                      <m:sup>
                        <m:r>
                          <a:rPr lang="nb-NO" b="1" i="1" smtClean="0">
                            <a:latin typeface="Cambria Math" panose="02040503050406030204" pitchFamily="18" charset="0"/>
                          </a:rPr>
                          <m:t>𝟐</m:t>
                        </m:r>
                      </m:sup>
                    </m:sSup>
                  </m:oMath>
                </a14:m>
                <a:endParaRPr lang="en-US" b="1" dirty="0"/>
              </a:p>
              <a:p>
                <a:r>
                  <a:rPr lang="nb-NO" dirty="0"/>
                  <a:t>Finn dimensjonsløse grupper</a:t>
                </a:r>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72634" y="1532206"/>
            <a:ext cx="6619366" cy="46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067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Diskusjon: Hvorfor forventer vi to dimensjonsløse grupper?</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Litt større eksempel: Drag-kraften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𝐷</m:t>
                        </m:r>
                      </m:sub>
                    </m:sSub>
                  </m:oMath>
                </a14:m>
                <a:r>
                  <a:rPr lang="nb-NO" dirty="0"/>
                  <a:t> på en kule forventes å avhenge av</a:t>
                </a:r>
              </a:p>
              <a:p>
                <a:pPr lvl="1"/>
                <a:r>
                  <a:rPr lang="nb-NO" b="1" dirty="0"/>
                  <a:t>Viskositeten </a:t>
                </a:r>
                <a14:m>
                  <m:oMath xmlns:m="http://schemas.openxmlformats.org/officeDocument/2006/math">
                    <m:r>
                      <a:rPr lang="nb-NO" b="1" i="1" smtClean="0">
                        <a:latin typeface="Cambria Math" panose="02040503050406030204" pitchFamily="18" charset="0"/>
                      </a:rPr>
                      <m:t>𝝁</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𝝁</m:t>
                        </m:r>
                      </m:e>
                    </m:d>
                    <m:r>
                      <a:rPr lang="nb-NO" b="1" i="1" smtClean="0">
                        <a:latin typeface="Cambria Math" panose="02040503050406030204" pitchFamily="18" charset="0"/>
                      </a:rPr>
                      <m:t>=</m:t>
                    </m:r>
                    <m:r>
                      <a:rPr lang="nb-NO" b="1" i="1" smtClean="0">
                        <a:latin typeface="Cambria Math" panose="02040503050406030204" pitchFamily="18" charset="0"/>
                      </a:rPr>
                      <m:t>𝑴</m:t>
                    </m:r>
                    <m:r>
                      <a:rPr lang="nb-NO" b="1" i="1" smtClean="0">
                        <a:latin typeface="Cambria Math" panose="02040503050406030204" pitchFamily="18" charset="0"/>
                      </a:rPr>
                      <m:t>/</m:t>
                    </m:r>
                    <m:r>
                      <a:rPr lang="nb-NO" b="1" i="1" smtClean="0">
                        <a:latin typeface="Cambria Math" panose="02040503050406030204" pitchFamily="18" charset="0"/>
                      </a:rPr>
                      <m:t>𝑳𝑻</m:t>
                    </m:r>
                  </m:oMath>
                </a14:m>
                <a:endParaRPr lang="en-US" b="1" dirty="0"/>
              </a:p>
              <a:p>
                <a:pPr lvl="1"/>
                <a:r>
                  <a:rPr lang="nb-NO" b="1" dirty="0"/>
                  <a:t>Tettheten </a:t>
                </a:r>
                <a14:m>
                  <m:oMath xmlns:m="http://schemas.openxmlformats.org/officeDocument/2006/math">
                    <m:r>
                      <a:rPr lang="nb-NO" b="1" i="1" smtClean="0">
                        <a:latin typeface="Cambria Math" panose="02040503050406030204" pitchFamily="18" charset="0"/>
                      </a:rPr>
                      <m:t>𝝆</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𝝆</m:t>
                        </m:r>
                      </m:e>
                    </m:d>
                    <m:r>
                      <a:rPr lang="nb-NO" b="1" i="1" smtClean="0">
                        <a:latin typeface="Cambria Math" panose="02040503050406030204" pitchFamily="18" charset="0"/>
                      </a:rPr>
                      <m:t>=</m:t>
                    </m:r>
                    <m:r>
                      <a:rPr lang="nb-NO" b="1" i="1" smtClean="0">
                        <a:latin typeface="Cambria Math" panose="02040503050406030204" pitchFamily="18" charset="0"/>
                      </a:rPr>
                      <m:t>𝑴</m:t>
                    </m:r>
                    <m:r>
                      <a:rPr lang="nb-NO" b="1" i="1" smtClean="0">
                        <a:latin typeface="Cambria Math" panose="02040503050406030204" pitchFamily="18" charset="0"/>
                      </a:rPr>
                      <m:t>/</m:t>
                    </m:r>
                    <m:sSup>
                      <m:sSupPr>
                        <m:ctrlPr>
                          <a:rPr lang="nb-NO" b="1" i="1" smtClean="0">
                            <a:latin typeface="Cambria Math" panose="02040503050406030204" pitchFamily="18" charset="0"/>
                          </a:rPr>
                        </m:ctrlPr>
                      </m:sSupPr>
                      <m:e>
                        <m:r>
                          <a:rPr lang="nb-NO" b="1" i="1" smtClean="0">
                            <a:latin typeface="Cambria Math" panose="02040503050406030204" pitchFamily="18" charset="0"/>
                          </a:rPr>
                          <m:t>𝑳</m:t>
                        </m:r>
                      </m:e>
                      <m:sup>
                        <m:r>
                          <a:rPr lang="nb-NO" b="1" i="1" smtClean="0">
                            <a:latin typeface="Cambria Math" panose="02040503050406030204" pitchFamily="18" charset="0"/>
                          </a:rPr>
                          <m:t>𝟑</m:t>
                        </m:r>
                      </m:sup>
                    </m:sSup>
                  </m:oMath>
                </a14:m>
                <a:endParaRPr lang="en-US" b="1" dirty="0"/>
              </a:p>
              <a:p>
                <a:pPr lvl="1"/>
                <a:r>
                  <a:rPr lang="nb-NO" b="1" dirty="0"/>
                  <a:t>Hastighet </a:t>
                </a:r>
                <a14:m>
                  <m:oMath xmlns:m="http://schemas.openxmlformats.org/officeDocument/2006/math">
                    <m:r>
                      <a:rPr lang="nb-NO" b="1" i="1" smtClean="0">
                        <a:latin typeface="Cambria Math" panose="02040503050406030204" pitchFamily="18" charset="0"/>
                      </a:rPr>
                      <m:t>𝑽</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𝑽</m:t>
                        </m:r>
                      </m:e>
                    </m:d>
                    <m:r>
                      <a:rPr lang="nb-NO" b="1" i="1" smtClean="0">
                        <a:latin typeface="Cambria Math" panose="02040503050406030204" pitchFamily="18" charset="0"/>
                      </a:rPr>
                      <m:t>=</m:t>
                    </m:r>
                    <m:r>
                      <a:rPr lang="nb-NO" b="1" i="1" smtClean="0">
                        <a:latin typeface="Cambria Math" panose="02040503050406030204" pitchFamily="18" charset="0"/>
                      </a:rPr>
                      <m:t>𝑳</m:t>
                    </m:r>
                    <m:r>
                      <a:rPr lang="nb-NO" b="1" i="1" smtClean="0">
                        <a:latin typeface="Cambria Math" panose="02040503050406030204" pitchFamily="18" charset="0"/>
                      </a:rPr>
                      <m:t>/</m:t>
                    </m:r>
                    <m:r>
                      <a:rPr lang="nb-NO" b="1" i="1" smtClean="0">
                        <a:latin typeface="Cambria Math" panose="02040503050406030204" pitchFamily="18" charset="0"/>
                      </a:rPr>
                      <m:t>𝑻</m:t>
                    </m:r>
                  </m:oMath>
                </a14:m>
                <a:endParaRPr lang="en-US" b="1" dirty="0"/>
              </a:p>
              <a:p>
                <a:pPr lvl="1"/>
                <a:r>
                  <a:rPr lang="nb-NO" b="1" dirty="0"/>
                  <a:t>Diameteren </a:t>
                </a:r>
                <a14:m>
                  <m:oMath xmlns:m="http://schemas.openxmlformats.org/officeDocument/2006/math">
                    <m:r>
                      <a:rPr lang="nb-NO" b="1" i="1" smtClean="0">
                        <a:latin typeface="Cambria Math" panose="02040503050406030204" pitchFamily="18" charset="0"/>
                      </a:rPr>
                      <m:t>𝑫</m:t>
                    </m:r>
                  </m:oMath>
                </a14:m>
                <a:r>
                  <a:rPr lang="en-US" b="1" dirty="0"/>
                  <a:t>; </a:t>
                </a:r>
                <a14:m>
                  <m:oMath xmlns:m="http://schemas.openxmlformats.org/officeDocument/2006/math">
                    <m:d>
                      <m:dPr>
                        <m:begChr m:val="["/>
                        <m:endChr m:val="]"/>
                        <m:ctrlPr>
                          <a:rPr lang="nb-NO" b="1" i="1" smtClean="0">
                            <a:latin typeface="Cambria Math" panose="02040503050406030204" pitchFamily="18" charset="0"/>
                          </a:rPr>
                        </m:ctrlPr>
                      </m:dPr>
                      <m:e>
                        <m:r>
                          <a:rPr lang="nb-NO" b="1" i="1" smtClean="0">
                            <a:latin typeface="Cambria Math" panose="02040503050406030204" pitchFamily="18" charset="0"/>
                          </a:rPr>
                          <m:t>𝑫</m:t>
                        </m:r>
                      </m:e>
                    </m:d>
                    <m:r>
                      <a:rPr lang="nb-NO" b="1" i="1" smtClean="0">
                        <a:latin typeface="Cambria Math" panose="02040503050406030204" pitchFamily="18" charset="0"/>
                      </a:rPr>
                      <m:t>=</m:t>
                    </m:r>
                    <m:r>
                      <a:rPr lang="nb-NO" b="1" i="1" smtClean="0">
                        <a:latin typeface="Cambria Math" panose="02040503050406030204" pitchFamily="18" charset="0"/>
                      </a:rPr>
                      <m:t>𝑳</m:t>
                    </m:r>
                  </m:oMath>
                </a14:m>
                <a:endParaRPr lang="en-US" b="1" dirty="0"/>
              </a:p>
              <a:p>
                <a14:m>
                  <m:oMath xmlns:m="http://schemas.openxmlformats.org/officeDocument/2006/math">
                    <m:d>
                      <m:dPr>
                        <m:begChr m:val="["/>
                        <m:endChr m:val="]"/>
                        <m:ctrlPr>
                          <a:rPr lang="nb-NO" b="1" i="1" smtClean="0">
                            <a:latin typeface="Cambria Math" panose="02040503050406030204" pitchFamily="18" charset="0"/>
                          </a:rPr>
                        </m:ctrlPr>
                      </m:dPr>
                      <m:e>
                        <m:sSub>
                          <m:sSubPr>
                            <m:ctrlPr>
                              <a:rPr lang="nb-NO" b="1" i="1" smtClean="0">
                                <a:latin typeface="Cambria Math" panose="02040503050406030204" pitchFamily="18" charset="0"/>
                              </a:rPr>
                            </m:ctrlPr>
                          </m:sSubPr>
                          <m:e>
                            <m:r>
                              <a:rPr lang="nb-NO" b="1" i="1" smtClean="0">
                                <a:latin typeface="Cambria Math" panose="02040503050406030204" pitchFamily="18" charset="0"/>
                              </a:rPr>
                              <m:t>𝑭</m:t>
                            </m:r>
                          </m:e>
                          <m:sub>
                            <m:r>
                              <a:rPr lang="nb-NO" b="1" i="1" smtClean="0">
                                <a:latin typeface="Cambria Math" panose="02040503050406030204" pitchFamily="18" charset="0"/>
                              </a:rPr>
                              <m:t>𝑫</m:t>
                            </m:r>
                          </m:sub>
                        </m:sSub>
                      </m:e>
                    </m:d>
                    <m:r>
                      <a:rPr lang="nb-NO" b="1" i="1" smtClean="0">
                        <a:latin typeface="Cambria Math" panose="02040503050406030204" pitchFamily="18" charset="0"/>
                      </a:rPr>
                      <m:t>=</m:t>
                    </m:r>
                    <m:r>
                      <a:rPr lang="nb-NO" b="1" i="1" smtClean="0">
                        <a:latin typeface="Cambria Math" panose="02040503050406030204" pitchFamily="18" charset="0"/>
                      </a:rPr>
                      <m:t>𝑴𝑳</m:t>
                    </m:r>
                    <m:r>
                      <a:rPr lang="nb-NO" b="1" i="1" smtClean="0">
                        <a:latin typeface="Cambria Math" panose="02040503050406030204" pitchFamily="18" charset="0"/>
                      </a:rPr>
                      <m:t>/</m:t>
                    </m:r>
                    <m:sSup>
                      <m:sSupPr>
                        <m:ctrlPr>
                          <a:rPr lang="nb-NO" b="1" i="1" smtClean="0">
                            <a:latin typeface="Cambria Math" panose="02040503050406030204" pitchFamily="18" charset="0"/>
                          </a:rPr>
                        </m:ctrlPr>
                      </m:sSupPr>
                      <m:e>
                        <m:r>
                          <a:rPr lang="nb-NO" b="1" i="1" smtClean="0">
                            <a:latin typeface="Cambria Math" panose="02040503050406030204" pitchFamily="18" charset="0"/>
                          </a:rPr>
                          <m:t>𝑻</m:t>
                        </m:r>
                      </m:e>
                      <m:sup>
                        <m:r>
                          <a:rPr lang="nb-NO" b="1" i="1" smtClean="0">
                            <a:latin typeface="Cambria Math" panose="02040503050406030204" pitchFamily="18" charset="0"/>
                          </a:rPr>
                          <m:t>𝟐</m:t>
                        </m:r>
                      </m:sup>
                    </m:sSup>
                  </m:oMath>
                </a14:m>
                <a:endParaRPr lang="en-US" b="1" dirty="0"/>
              </a:p>
              <a:p>
                <a:r>
                  <a:rPr lang="nb-NO" dirty="0"/>
                  <a:t>Finn dimensjonsløse grupper</a:t>
                </a:r>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72634" y="1532206"/>
            <a:ext cx="6619366" cy="46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595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8.2</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Litt større eksempel: Drag-kraften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𝐷</m:t>
                        </m:r>
                      </m:sub>
                    </m:sSub>
                  </m:oMath>
                </a14:m>
                <a:r>
                  <a:rPr lang="nb-NO" dirty="0"/>
                  <a:t> på en kule forventes å avhenge av</a:t>
                </a:r>
              </a:p>
              <a:p>
                <a:pPr lvl="1"/>
                <a:r>
                  <a:rPr lang="nb-NO" dirty="0"/>
                  <a:t>Viskositeten </a:t>
                </a:r>
                <a14:m>
                  <m:oMath xmlns:m="http://schemas.openxmlformats.org/officeDocument/2006/math">
                    <m:r>
                      <a:rPr lang="nb-NO" b="0" i="1" smtClean="0">
                        <a:latin typeface="Cambria Math" panose="02040503050406030204" pitchFamily="18" charset="0"/>
                      </a:rPr>
                      <m:t>𝜇</m:t>
                    </m:r>
                  </m:oMath>
                </a14:m>
                <a:r>
                  <a:rPr lang="en-US" dirty="0"/>
                  <a:t>; </a:t>
                </a:r>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𝜇</m:t>
                        </m:r>
                      </m:e>
                    </m:d>
                    <m:r>
                      <a:rPr lang="nb-NO" b="0" i="1" smtClean="0">
                        <a:latin typeface="Cambria Math" panose="02040503050406030204" pitchFamily="18" charset="0"/>
                      </a:rPr>
                      <m:t>=</m:t>
                    </m:r>
                    <m:r>
                      <a:rPr lang="nb-NO" b="0" i="1" smtClean="0">
                        <a:latin typeface="Cambria Math" panose="02040503050406030204" pitchFamily="18" charset="0"/>
                      </a:rPr>
                      <m:t>𝑀</m:t>
                    </m:r>
                    <m:r>
                      <a:rPr lang="nb-NO" b="0" i="1" smtClean="0">
                        <a:latin typeface="Cambria Math" panose="02040503050406030204" pitchFamily="18" charset="0"/>
                      </a:rPr>
                      <m:t>/</m:t>
                    </m:r>
                    <m:r>
                      <a:rPr lang="nb-NO" b="0" i="1" smtClean="0">
                        <a:latin typeface="Cambria Math" panose="02040503050406030204" pitchFamily="18" charset="0"/>
                      </a:rPr>
                      <m:t>𝐿𝑇</m:t>
                    </m:r>
                  </m:oMath>
                </a14:m>
                <a:endParaRPr lang="en-US" dirty="0"/>
              </a:p>
              <a:p>
                <a:pPr lvl="1"/>
                <a:r>
                  <a:rPr lang="nb-NO" dirty="0"/>
                  <a:t>Tettheten </a:t>
                </a:r>
                <a14:m>
                  <m:oMath xmlns:m="http://schemas.openxmlformats.org/officeDocument/2006/math">
                    <m:r>
                      <a:rPr lang="nb-NO" b="0" i="1" smtClean="0">
                        <a:latin typeface="Cambria Math" panose="02040503050406030204" pitchFamily="18" charset="0"/>
                      </a:rPr>
                      <m:t>𝜌</m:t>
                    </m:r>
                  </m:oMath>
                </a14:m>
                <a:r>
                  <a:rPr lang="en-US" dirty="0"/>
                  <a:t>; </a:t>
                </a:r>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𝜌</m:t>
                        </m:r>
                      </m:e>
                    </m:d>
                    <m:r>
                      <a:rPr lang="nb-NO" b="0" i="1" smtClean="0">
                        <a:latin typeface="Cambria Math" panose="02040503050406030204" pitchFamily="18" charset="0"/>
                      </a:rPr>
                      <m:t>=</m:t>
                    </m:r>
                    <m:r>
                      <a:rPr lang="nb-NO" b="0" i="1" smtClean="0">
                        <a:latin typeface="Cambria Math" panose="02040503050406030204" pitchFamily="18" charset="0"/>
                      </a:rPr>
                      <m:t>𝑀</m:t>
                    </m:r>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3</m:t>
                        </m:r>
                      </m:sup>
                    </m:sSup>
                  </m:oMath>
                </a14:m>
                <a:endParaRPr lang="en-US" dirty="0"/>
              </a:p>
              <a:p>
                <a:pPr lvl="1"/>
                <a:r>
                  <a:rPr lang="nb-NO" dirty="0"/>
                  <a:t>Hastighet </a:t>
                </a:r>
                <a14:m>
                  <m:oMath xmlns:m="http://schemas.openxmlformats.org/officeDocument/2006/math">
                    <m:r>
                      <a:rPr lang="nb-NO" b="0" i="1" smtClean="0">
                        <a:latin typeface="Cambria Math" panose="02040503050406030204" pitchFamily="18" charset="0"/>
                      </a:rPr>
                      <m:t>𝑉</m:t>
                    </m:r>
                  </m:oMath>
                </a14:m>
                <a:r>
                  <a:rPr lang="en-US" dirty="0"/>
                  <a:t>; </a:t>
                </a:r>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𝑉</m:t>
                        </m:r>
                      </m:e>
                    </m:d>
                    <m:r>
                      <a:rPr lang="nb-NO" b="0" i="1" smtClean="0">
                        <a:latin typeface="Cambria Math" panose="02040503050406030204" pitchFamily="18" charset="0"/>
                      </a:rPr>
                      <m:t>=</m:t>
                    </m:r>
                    <m:r>
                      <a:rPr lang="nb-NO" b="0" i="1" smtClean="0">
                        <a:latin typeface="Cambria Math" panose="02040503050406030204" pitchFamily="18" charset="0"/>
                      </a:rPr>
                      <m:t>𝐿</m:t>
                    </m:r>
                    <m:r>
                      <a:rPr lang="nb-NO" b="0" i="1" smtClean="0">
                        <a:latin typeface="Cambria Math" panose="02040503050406030204" pitchFamily="18" charset="0"/>
                      </a:rPr>
                      <m:t>/</m:t>
                    </m:r>
                    <m:r>
                      <a:rPr lang="nb-NO" b="0" i="1" smtClean="0">
                        <a:latin typeface="Cambria Math" panose="02040503050406030204" pitchFamily="18" charset="0"/>
                      </a:rPr>
                      <m:t>𝑇</m:t>
                    </m:r>
                  </m:oMath>
                </a14:m>
                <a:endParaRPr lang="en-US" dirty="0"/>
              </a:p>
              <a:p>
                <a:pPr lvl="1"/>
                <a:r>
                  <a:rPr lang="nb-NO" dirty="0"/>
                  <a:t>Diameteren </a:t>
                </a:r>
                <a14:m>
                  <m:oMath xmlns:m="http://schemas.openxmlformats.org/officeDocument/2006/math">
                    <m:r>
                      <a:rPr lang="nb-NO" b="0" i="1" smtClean="0">
                        <a:latin typeface="Cambria Math" panose="02040503050406030204" pitchFamily="18" charset="0"/>
                      </a:rPr>
                      <m:t>𝐷</m:t>
                    </m:r>
                  </m:oMath>
                </a14:m>
                <a:r>
                  <a:rPr lang="en-US" dirty="0"/>
                  <a:t>; </a:t>
                </a:r>
                <a14:m>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𝐷</m:t>
                        </m:r>
                      </m:e>
                    </m:d>
                    <m:r>
                      <a:rPr lang="nb-NO" b="0" i="1" smtClean="0">
                        <a:latin typeface="Cambria Math" panose="02040503050406030204" pitchFamily="18" charset="0"/>
                      </a:rPr>
                      <m:t>=</m:t>
                    </m:r>
                    <m:r>
                      <a:rPr lang="nb-NO" b="0" i="1" smtClean="0">
                        <a:latin typeface="Cambria Math" panose="02040503050406030204" pitchFamily="18" charset="0"/>
                      </a:rPr>
                      <m:t>𝐿</m:t>
                    </m:r>
                  </m:oMath>
                </a14:m>
                <a:endParaRPr lang="en-US" dirty="0"/>
              </a:p>
              <a:p>
                <a14:m>
                  <m:oMath xmlns:m="http://schemas.openxmlformats.org/officeDocument/2006/math">
                    <m:d>
                      <m:dPr>
                        <m:begChr m:val="["/>
                        <m:endChr m:val="]"/>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𝐷</m:t>
                            </m:r>
                          </m:sub>
                        </m:sSub>
                      </m:e>
                    </m:d>
                    <m:r>
                      <a:rPr lang="nb-NO" b="0" i="1" smtClean="0">
                        <a:latin typeface="Cambria Math" panose="02040503050406030204" pitchFamily="18" charset="0"/>
                      </a:rPr>
                      <m:t>=</m:t>
                    </m:r>
                    <m:r>
                      <a:rPr lang="nb-NO" b="0" i="1" smtClean="0">
                        <a:latin typeface="Cambria Math" panose="02040503050406030204" pitchFamily="18" charset="0"/>
                      </a:rPr>
                      <m:t>𝑀𝐿</m:t>
                    </m:r>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2</m:t>
                        </m:r>
                      </m:sup>
                    </m:sSup>
                  </m:oMath>
                </a14:m>
                <a:endParaRPr lang="en-US" dirty="0"/>
              </a:p>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𝐷</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nb-NO" b="1" dirty="0"/>
                  <a:t>Fem variable, tre dimensjoner</a:t>
                </a:r>
                <a:r>
                  <a:rPr lang="en-US" b="1" dirty="0"/>
                  <a:t> </a:t>
                </a:r>
                <a:r>
                  <a:rPr lang="en-US" b="1" dirty="0">
                    <a:sym typeface="Wingdings" panose="05000000000000000000" pitchFamily="2" charset="2"/>
                  </a:rPr>
                  <a:t> To </a:t>
                </a:r>
                <a:r>
                  <a:rPr lang="en-US" b="1" dirty="0" err="1">
                    <a:sym typeface="Wingdings" panose="05000000000000000000" pitchFamily="2" charset="2"/>
                  </a:rPr>
                  <a:t>dimensjonsløse</a:t>
                </a:r>
                <a:r>
                  <a:rPr lang="en-US" b="1" dirty="0">
                    <a:sym typeface="Wingdings" panose="05000000000000000000" pitchFamily="2" charset="2"/>
                  </a:rPr>
                  <a:t> </a:t>
                </a:r>
                <a:r>
                  <a:rPr lang="en-US" b="1" dirty="0" err="1">
                    <a:sym typeface="Wingdings" panose="05000000000000000000" pitchFamily="2" charset="2"/>
                  </a:rPr>
                  <a:t>grupper</a:t>
                </a:r>
                <a:endParaRPr lang="nb-NO" b="1"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r="-743" b="-10264"/>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7669" y="2709000"/>
            <a:ext cx="5183088"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375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8.2: Setter opp første kolonne i tabellen</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7669" y="3285000"/>
            <a:ext cx="5183088"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136000" y="3501000"/>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68708" y="4149000"/>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064000" y="4722358"/>
            <a:ext cx="936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95880" y="5350754"/>
            <a:ext cx="936828"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264260" y="3501000"/>
            <a:ext cx="1031739" cy="576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15326" y="4158191"/>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348128" y="5350754"/>
            <a:ext cx="931197"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2259" y="3537000"/>
            <a:ext cx="1103739"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128" y="5350754"/>
            <a:ext cx="98387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970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u="sng" dirty="0"/>
              <a:t>Oppgave</a:t>
            </a:r>
            <a:r>
              <a:rPr lang="nb-NO" dirty="0"/>
              <a:t>: Eliminer lengde, L, ved å gange eller dele variablene </a:t>
            </a:r>
            <a:br>
              <a:rPr lang="nb-NO" dirty="0"/>
            </a:br>
            <a:r>
              <a:rPr lang="nb-NO" dirty="0"/>
              <a:t>i første kolonne på D [L].</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7669" y="3285000"/>
            <a:ext cx="5183088"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136000" y="3501000"/>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68708" y="4149000"/>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064000" y="4722358"/>
            <a:ext cx="936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95880" y="5350754"/>
            <a:ext cx="936828"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264260" y="3501000"/>
            <a:ext cx="1031739" cy="576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15326" y="4158191"/>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348128" y="5350754"/>
            <a:ext cx="931197"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2259" y="3537000"/>
            <a:ext cx="1103739"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128" y="5350754"/>
            <a:ext cx="98387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958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Svar: Andre kolonne, med lengden, L, eliminert </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7669" y="3834191"/>
            <a:ext cx="5183088"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3264260" y="3501000"/>
            <a:ext cx="1031739" cy="576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15326" y="4158191"/>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348128" y="5350754"/>
            <a:ext cx="931197"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2259" y="3537000"/>
            <a:ext cx="1103739"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128" y="5350754"/>
            <a:ext cx="98387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1F4007A-E336-857E-AC08-E9A023DB77D5}"/>
              </a:ext>
            </a:extLst>
          </p:cNvPr>
          <p:cNvSpPr/>
          <p:nvPr/>
        </p:nvSpPr>
        <p:spPr>
          <a:xfrm>
            <a:off x="1848000" y="2853000"/>
            <a:ext cx="1224000" cy="34060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1715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fontScale="90000"/>
              </a:bodyPr>
              <a:lstStyle/>
              <a:p>
                <a:r>
                  <a:rPr lang="nb-NO" u="sng" dirty="0"/>
                  <a:t>Oppgave</a:t>
                </a:r>
                <a:r>
                  <a:rPr lang="nb-NO" dirty="0"/>
                  <a:t>: Multipliser eller divider variablene i andre kolonne </a:t>
                </a:r>
                <a:br>
                  <a:rPr lang="nb-NO" dirty="0"/>
                </a:br>
                <a:r>
                  <a:rPr lang="nb-NO" dirty="0"/>
                  <a:t>med </a:t>
                </a:r>
                <a14:m>
                  <m:oMath xmlns:m="http://schemas.openxmlformats.org/officeDocument/2006/math">
                    <m:r>
                      <a:rPr lang="en-US" i="1">
                        <a:latin typeface="Cambria Math" panose="02040503050406030204" pitchFamily="18" charset="0"/>
                      </a:rPr>
                      <m:t>𝜌</m:t>
                    </m:r>
                    <m:sSup>
                      <m:sSupPr>
                        <m:ctrlPr>
                          <a:rPr lang="en-US" i="1">
                            <a:latin typeface="Cambria Math" panose="02040503050406030204" pitchFamily="18" charset="0"/>
                          </a:rPr>
                        </m:ctrlPr>
                      </m:sSupPr>
                      <m:e>
                        <m:r>
                          <a:rPr lang="en-US" i="1">
                            <a:latin typeface="Cambria Math" panose="02040503050406030204" pitchFamily="18" charset="0"/>
                          </a:rPr>
                          <m:t>𝐷</m:t>
                        </m:r>
                      </m:e>
                      <m:sup>
                        <m:r>
                          <a:rPr lang="en-US" i="1">
                            <a:latin typeface="Cambria Math" panose="02040503050406030204" pitchFamily="18" charset="0"/>
                          </a:rPr>
                          <m:t>3</m:t>
                        </m:r>
                      </m:sup>
                    </m:sSup>
                  </m:oMath>
                </a14:m>
                <a:r>
                  <a:rPr lang="nb-NO" dirty="0"/>
                  <a:t> for å eliminere massen M fra variablene i tredje kolonne </a:t>
                </a:r>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81" t="-53488" r="-14286" b="-74419"/>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en-US" dirty="0"/>
                  <a:t>Vi </a:t>
                </a:r>
                <a:r>
                  <a:rPr lang="en-US" dirty="0" err="1"/>
                  <a:t>vil</a:t>
                </a:r>
                <a:r>
                  <a:rPr lang="en-US" dirty="0"/>
                  <a:t> </a:t>
                </a:r>
                <a:r>
                  <a:rPr lang="en-US" dirty="0" err="1"/>
                  <a:t>eliminere</a:t>
                </a:r>
                <a:r>
                  <a:rPr lang="en-US" dirty="0"/>
                  <a:t> </a:t>
                </a:r>
                <a:r>
                  <a:rPr lang="en-US" dirty="0" err="1"/>
                  <a:t>massen</a:t>
                </a:r>
                <a:r>
                  <a:rPr lang="en-US" dirty="0"/>
                  <a:t>, M.</a:t>
                </a:r>
              </a:p>
              <a:p>
                <a:r>
                  <a:rPr lang="en-US" dirty="0" err="1"/>
                  <a:t>Massen</a:t>
                </a:r>
                <a:r>
                  <a:rPr lang="en-US" dirty="0"/>
                  <a:t>, M, </a:t>
                </a:r>
                <a:r>
                  <a:rPr lang="en-US" dirty="0" err="1"/>
                  <a:t>kan</a:t>
                </a:r>
                <a:r>
                  <a:rPr lang="en-US" dirty="0"/>
                  <a:t> </a:t>
                </a:r>
                <a:r>
                  <a:rPr lang="en-US" dirty="0" err="1"/>
                  <a:t>uttrykkes</a:t>
                </a:r>
                <a:r>
                  <a:rPr lang="en-US" dirty="0"/>
                  <a:t> </a:t>
                </a:r>
                <a:r>
                  <a:rPr lang="en-US" dirty="0" err="1"/>
                  <a:t>ved</a:t>
                </a:r>
                <a:r>
                  <a:rPr lang="en-US" dirty="0"/>
                  <a:t> </a:t>
                </a:r>
                <a14:m>
                  <m:oMath xmlns:m="http://schemas.openxmlformats.org/officeDocument/2006/math">
                    <m:r>
                      <a:rPr lang="en-US" b="0" i="1" smtClean="0">
                        <a:latin typeface="Cambria Math" panose="02040503050406030204" pitchFamily="18" charset="0"/>
                      </a:rPr>
                      <m:t>𝜌</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3</m:t>
                        </m:r>
                      </m:sup>
                    </m:sSup>
                    <m:r>
                      <a:rPr lang="en-US" b="0" i="1" smtClean="0">
                        <a:latin typeface="Cambria Math" panose="02040503050406030204" pitchFamily="18" charset="0"/>
                      </a:rPr>
                      <m:t>.</m:t>
                    </m:r>
                  </m:oMath>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3"/>
                <a:stretch>
                  <a:fillRect l="-2970" t="-2053"/>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7669" y="3834191"/>
            <a:ext cx="5183088" cy="576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3264260" y="3501000"/>
            <a:ext cx="1031739" cy="576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15326" y="4158191"/>
            <a:ext cx="86400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348128" y="5350754"/>
            <a:ext cx="931197"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2259" y="3537000"/>
            <a:ext cx="1103739"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128" y="5350754"/>
            <a:ext cx="98387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1F4007A-E336-857E-AC08-E9A023DB77D5}"/>
              </a:ext>
            </a:extLst>
          </p:cNvPr>
          <p:cNvSpPr/>
          <p:nvPr/>
        </p:nvSpPr>
        <p:spPr>
          <a:xfrm>
            <a:off x="1848000" y="4662191"/>
            <a:ext cx="1224000" cy="68856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35484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Svar: Tredje kolonne, med massen, M, eliminert</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2000" y="4365000"/>
            <a:ext cx="5183088" cy="50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4452259" y="3537000"/>
            <a:ext cx="1103739"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128" y="5350754"/>
            <a:ext cx="98387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D3B5644-163A-D8A5-6681-E48E22F13CB8}"/>
              </a:ext>
            </a:extLst>
          </p:cNvPr>
          <p:cNvSpPr/>
          <p:nvPr/>
        </p:nvSpPr>
        <p:spPr>
          <a:xfrm>
            <a:off x="3144000" y="2853000"/>
            <a:ext cx="1308259" cy="300175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1639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fontScale="90000"/>
              </a:bodyPr>
              <a:lstStyle/>
              <a:p>
                <a:r>
                  <a:rPr lang="nb-NO" u="sng" dirty="0"/>
                  <a:t>Oppgave</a:t>
                </a:r>
                <a:r>
                  <a:rPr lang="nb-NO" dirty="0"/>
                  <a:t>: Eliminer T i fjerde kolonne ved å bruke at  </a:t>
                </a:r>
                <a14:m>
                  <m:oMath xmlns:m="http://schemas.openxmlformats.org/officeDocument/2006/math">
                    <m:f>
                      <m:fPr>
                        <m:ctrlPr>
                          <a:rPr lang="en-US" b="0" i="1" smtClean="0">
                            <a:latin typeface="Cambria Math" panose="02040503050406030204" pitchFamily="18" charset="0"/>
                          </a:rPr>
                        </m:ctrlPr>
                      </m:fPr>
                      <m:num>
                        <m:r>
                          <a:rPr lang="nb-NO" b="0" i="1" smtClean="0">
                            <a:latin typeface="Cambria Math" panose="02040503050406030204" pitchFamily="18" charset="0"/>
                          </a:rPr>
                          <m:t>𝑉</m:t>
                        </m:r>
                      </m:num>
                      <m:den>
                        <m:r>
                          <a:rPr lang="en-US" b="0" i="1" smtClean="0">
                            <a:latin typeface="Cambria Math" panose="02040503050406030204" pitchFamily="18" charset="0"/>
                          </a:rPr>
                          <m:t>𝐷</m:t>
                        </m:r>
                      </m:den>
                    </m:f>
                    <m:r>
                      <a:rPr lang="en-US" b="0" i="1" smtClean="0">
                        <a:latin typeface="Cambria Math" panose="02040503050406030204" pitchFamily="18" charset="0"/>
                      </a:rPr>
                      <m:t>=1/</m:t>
                    </m:r>
                    <m:r>
                      <a:rPr lang="en-US" b="0" i="1" smtClean="0">
                        <a:latin typeface="Cambria Math" panose="02040503050406030204" pitchFamily="18" charset="0"/>
                      </a:rPr>
                      <m:t>𝑇</m:t>
                    </m:r>
                  </m:oMath>
                </a14:m>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81" t="-13953" r="-4101" b="-32558"/>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3"/>
                <a:stretch>
                  <a:fillRect l="-2970" t="-2053"/>
                </a:stretch>
              </a:blipFill>
            </p:spPr>
            <p:txBody>
              <a:bodyPr/>
              <a:lstStyle/>
              <a:p>
                <a:r>
                  <a:rPr lang="nb-NO">
                    <a:noFill/>
                  </a:rPr>
                  <a:t> </a:t>
                </a:r>
              </a:p>
            </p:txBody>
          </p:sp>
        </mc:Fallback>
      </mc:AlternateContent>
      <p:pic>
        <p:nvPicPr>
          <p:cNvPr id="7" name="Picture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2000" y="4365000"/>
            <a:ext cx="5183088" cy="50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4452259" y="3537000"/>
            <a:ext cx="1103739"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572128" y="5350754"/>
            <a:ext cx="983870" cy="504000"/>
          </a:xfrm>
          <a:prstGeom prst="rect">
            <a:avLst/>
          </a:prstGeom>
          <a:solidFill>
            <a:srgbClr val="F3F3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D3B5644-163A-D8A5-6681-E48E22F13CB8}"/>
              </a:ext>
            </a:extLst>
          </p:cNvPr>
          <p:cNvSpPr/>
          <p:nvPr/>
        </p:nvSpPr>
        <p:spPr>
          <a:xfrm>
            <a:off x="3144000" y="4149000"/>
            <a:ext cx="1308259" cy="504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7">
            <a:extLst>
              <a:ext uri="{FF2B5EF4-FFF2-40B4-BE49-F238E27FC236}">
                <a16:creationId xmlns:a16="http://schemas.microsoft.com/office/drawing/2014/main" id="{2B85DF07-1A81-6582-5CC8-52B7BBE28D45}"/>
              </a:ext>
            </a:extLst>
          </p:cNvPr>
          <p:cNvSpPr txBox="1"/>
          <p:nvPr/>
        </p:nvSpPr>
        <p:spPr>
          <a:xfrm>
            <a:off x="6096000" y="6259016"/>
            <a:ext cx="5833648" cy="369332"/>
          </a:xfrm>
          <a:prstGeom prst="rect">
            <a:avLst/>
          </a:prstGeom>
          <a:noFill/>
        </p:spPr>
        <p:txBody>
          <a:bodyPr wrap="none" rtlCol="0">
            <a:spAutoFit/>
          </a:bodyPr>
          <a:lstStyle/>
          <a:p>
            <a:r>
              <a:rPr lang="nb-NO" dirty="0"/>
              <a:t>Du skal nå stå igjen med to dimensjonsløse Pi-grupper</a:t>
            </a:r>
          </a:p>
        </p:txBody>
      </p:sp>
    </p:spTree>
    <p:extLst>
      <p:ext uri="{BB962C8B-B14F-4D97-AF65-F5344CB8AC3E}">
        <p14:creationId xmlns:p14="http://schemas.microsoft.com/office/powerpoint/2010/main" val="499638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Svar: De to dimensjonsløse gruppene er gitt i fjerde kolonne</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7"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174859"/>
            <a:ext cx="5111750" cy="35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7669" y="4797000"/>
            <a:ext cx="5183088" cy="50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2000" y="2853000"/>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B3F32A0E-F637-4057-66C8-304B0B3A46AB}"/>
              </a:ext>
            </a:extLst>
          </p:cNvPr>
          <p:cNvSpPr/>
          <p:nvPr/>
        </p:nvSpPr>
        <p:spPr>
          <a:xfrm>
            <a:off x="4368000" y="2853000"/>
            <a:ext cx="1295750" cy="3096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4502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8.2</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b="0"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1</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𝐹</m:t>
                              </m:r>
                            </m:e>
                            <m:sub>
                              <m:r>
                                <a:rPr lang="nb-NO" b="0" i="1" smtClean="0">
                                  <a:latin typeface="Cambria Math" panose="02040503050406030204" pitchFamily="18" charset="0"/>
                                  <a:sym typeface="Wingdings" panose="05000000000000000000" pitchFamily="2" charset="2"/>
                                </a:rPr>
                                <m:t>𝐷</m:t>
                              </m:r>
                            </m:sub>
                          </m:sSub>
                        </m:num>
                        <m:den>
                          <m:r>
                            <a:rPr lang="nb-NO" b="0" i="1" smtClean="0">
                              <a:latin typeface="Cambria Math" panose="02040503050406030204" pitchFamily="18" charset="0"/>
                              <a:sym typeface="Wingdings" panose="05000000000000000000" pitchFamily="2" charset="2"/>
                            </a:rPr>
                            <m:t>𝜌</m:t>
                          </m:r>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𝑉</m:t>
                              </m:r>
                            </m:e>
                            <m:sup>
                              <m:r>
                                <a:rPr lang="nb-NO" b="0" i="1" smtClean="0">
                                  <a:latin typeface="Cambria Math" panose="02040503050406030204" pitchFamily="18" charset="0"/>
                                  <a:sym typeface="Wingdings" panose="05000000000000000000" pitchFamily="2" charset="2"/>
                                </a:rPr>
                                <m:t>2</m:t>
                              </m:r>
                            </m:sup>
                          </m:sSup>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𝐷</m:t>
                              </m:r>
                            </m:e>
                            <m:sup>
                              <m:r>
                                <a:rPr lang="nb-NO" b="0" i="1" smtClean="0">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2</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r>
                            <a:rPr lang="nb-NO" b="0" i="1" smtClean="0">
                              <a:latin typeface="Cambria Math" panose="02040503050406030204" pitchFamily="18" charset="0"/>
                              <a:sym typeface="Wingdings" panose="05000000000000000000" pitchFamily="2" charset="2"/>
                            </a:rPr>
                            <m:t>𝜇</m:t>
                          </m:r>
                        </m:num>
                        <m:den>
                          <m:r>
                            <a:rPr lang="nb-NO" b="0" i="1" smtClean="0">
                              <a:latin typeface="Cambria Math" panose="02040503050406030204" pitchFamily="18" charset="0"/>
                              <a:sym typeface="Wingdings" panose="05000000000000000000" pitchFamily="2" charset="2"/>
                            </a:rPr>
                            <m:t>𝜌</m:t>
                          </m:r>
                          <m:r>
                            <a:rPr lang="nb-NO" b="0" i="1" smtClean="0">
                              <a:latin typeface="Cambria Math" panose="02040503050406030204" pitchFamily="18" charset="0"/>
                              <a:sym typeface="Wingdings" panose="05000000000000000000" pitchFamily="2" charset="2"/>
                            </a:rPr>
                            <m:t>𝑉𝐷</m:t>
                          </m:r>
                        </m:den>
                      </m:f>
                    </m:oMath>
                  </m:oMathPara>
                </a14:m>
                <a:endParaRPr lang="en-US" dirty="0">
                  <a:sym typeface="Wingdings" panose="05000000000000000000" pitchFamily="2" charset="2"/>
                </a:endParaRPr>
              </a:p>
              <a:p>
                <a:pPr marL="0" indent="0">
                  <a:buNone/>
                </a:pPr>
                <a:endParaRPr lang="en-US" dirty="0">
                  <a:sym typeface="Wingdings" panose="05000000000000000000" pitchFamily="2" charset="2"/>
                </a:endParaRPr>
              </a:p>
              <a:p>
                <a14:m>
                  <m:oMath xmlns:m="http://schemas.openxmlformats.org/officeDocument/2006/math">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𝜋</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𝑔</m:t>
                    </m:r>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𝜋</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endParaRPr lang="en-US" dirty="0">
                  <a:sym typeface="Wingdings" panose="05000000000000000000" pitchFamily="2" charset="2"/>
                </a:endParaRPr>
              </a:p>
              <a:p>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8"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257011"/>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99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8.2</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b="0"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1</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𝐹</m:t>
                              </m:r>
                            </m:e>
                            <m:sub>
                              <m:r>
                                <a:rPr lang="nb-NO" b="0" i="1" smtClean="0">
                                  <a:latin typeface="Cambria Math" panose="02040503050406030204" pitchFamily="18" charset="0"/>
                                  <a:sym typeface="Wingdings" panose="05000000000000000000" pitchFamily="2" charset="2"/>
                                </a:rPr>
                                <m:t>𝐷</m:t>
                              </m:r>
                            </m:sub>
                          </m:sSub>
                        </m:num>
                        <m:den>
                          <m:r>
                            <a:rPr lang="nb-NO" b="0" i="1" smtClean="0">
                              <a:latin typeface="Cambria Math" panose="02040503050406030204" pitchFamily="18" charset="0"/>
                              <a:sym typeface="Wingdings" panose="05000000000000000000" pitchFamily="2" charset="2"/>
                            </a:rPr>
                            <m:t>𝜌</m:t>
                          </m:r>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𝑉</m:t>
                              </m:r>
                            </m:e>
                            <m:sup>
                              <m:r>
                                <a:rPr lang="nb-NO" b="0" i="1" smtClean="0">
                                  <a:latin typeface="Cambria Math" panose="02040503050406030204" pitchFamily="18" charset="0"/>
                                  <a:sym typeface="Wingdings" panose="05000000000000000000" pitchFamily="2" charset="2"/>
                                </a:rPr>
                                <m:t>2</m:t>
                              </m:r>
                            </m:sup>
                          </m:sSup>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𝐷</m:t>
                              </m:r>
                            </m:e>
                            <m:sup>
                              <m:r>
                                <a:rPr lang="nb-NO" b="0" i="1" smtClean="0">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2</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r>
                            <a:rPr lang="nb-NO" b="0" i="1" smtClean="0">
                              <a:latin typeface="Cambria Math" panose="02040503050406030204" pitchFamily="18" charset="0"/>
                              <a:sym typeface="Wingdings" panose="05000000000000000000" pitchFamily="2" charset="2"/>
                            </a:rPr>
                            <m:t>𝜇</m:t>
                          </m:r>
                        </m:num>
                        <m:den>
                          <m:r>
                            <a:rPr lang="nb-NO" b="0" i="1" smtClean="0">
                              <a:latin typeface="Cambria Math" panose="02040503050406030204" pitchFamily="18" charset="0"/>
                              <a:sym typeface="Wingdings" panose="05000000000000000000" pitchFamily="2" charset="2"/>
                            </a:rPr>
                            <m:t>𝜌</m:t>
                          </m:r>
                          <m:r>
                            <a:rPr lang="nb-NO" b="0" i="1" smtClean="0">
                              <a:latin typeface="Cambria Math" panose="02040503050406030204" pitchFamily="18" charset="0"/>
                              <a:sym typeface="Wingdings" panose="05000000000000000000" pitchFamily="2" charset="2"/>
                            </a:rPr>
                            <m:t>𝑉𝐷</m:t>
                          </m:r>
                        </m:den>
                      </m:f>
                    </m:oMath>
                  </m:oMathPara>
                </a14:m>
                <a:endParaRPr lang="en-US" dirty="0">
                  <a:sym typeface="Wingdings" panose="05000000000000000000" pitchFamily="2" charset="2"/>
                </a:endParaRPr>
              </a:p>
              <a:p>
                <a:pPr marL="0" indent="0">
                  <a:buNone/>
                </a:pPr>
                <a:endParaRPr lang="en-US" dirty="0">
                  <a:sym typeface="Wingdings" panose="05000000000000000000" pitchFamily="2" charset="2"/>
                </a:endParaRPr>
              </a:p>
              <a:p>
                <a14:m>
                  <m:oMath xmlns:m="http://schemas.openxmlformats.org/officeDocument/2006/math">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𝜋</m:t>
                        </m:r>
                      </m:e>
                      <m:sub>
                        <m:r>
                          <a:rPr lang="en-US" b="0" i="1" smtClean="0">
                            <a:latin typeface="Cambria Math" panose="02040503050406030204" pitchFamily="18" charset="0"/>
                            <a:sym typeface="Wingdings" panose="05000000000000000000" pitchFamily="2" charset="2"/>
                          </a:rPr>
                          <m:t>1</m:t>
                        </m:r>
                      </m:sub>
                    </m:sSub>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𝑔</m:t>
                    </m:r>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𝜋</m:t>
                        </m:r>
                      </m:e>
                      <m:sub>
                        <m:r>
                          <a:rPr lang="en-US" b="0" i="1" smtClean="0">
                            <a:latin typeface="Cambria Math" panose="02040503050406030204" pitchFamily="18" charset="0"/>
                            <a:sym typeface="Wingdings" panose="05000000000000000000" pitchFamily="2" charset="2"/>
                          </a:rPr>
                          <m:t>2</m:t>
                        </m:r>
                      </m:sub>
                    </m:sSub>
                    <m:r>
                      <a:rPr lang="en-US" b="0" i="1" smtClean="0">
                        <a:latin typeface="Cambria Math" panose="02040503050406030204" pitchFamily="18" charset="0"/>
                        <a:sym typeface="Wingdings" panose="05000000000000000000" pitchFamily="2" charset="2"/>
                      </a:rPr>
                      <m:t>)</m:t>
                    </m:r>
                  </m:oMath>
                </a14:m>
                <a:endParaRPr lang="en-US" dirty="0">
                  <a:sym typeface="Wingdings" panose="05000000000000000000" pitchFamily="2" charset="2"/>
                </a:endParaRPr>
              </a:p>
              <a:p>
                <a:endParaRPr lang="en-US" dirty="0">
                  <a:sym typeface="Wingdings" panose="05000000000000000000" pitchFamily="2" charset="2"/>
                </a:endParaRPr>
              </a:p>
              <a:p>
                <a:r>
                  <a:rPr lang="nb-NO" dirty="0">
                    <a:sym typeface="Wingdings" panose="05000000000000000000" pitchFamily="2" charset="2"/>
                  </a:rPr>
                  <a:t>Vi kan skrive </a:t>
                </a:r>
                <a14:m>
                  <m:oMath xmlns:m="http://schemas.openxmlformats.org/officeDocument/2006/math">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𝜋</m:t>
                        </m:r>
                      </m:e>
                      <m:sub>
                        <m:r>
                          <a:rPr lang="nb-NO" i="1">
                            <a:latin typeface="Cambria Math" panose="02040503050406030204" pitchFamily="18" charset="0"/>
                            <a:sym typeface="Wingdings" panose="05000000000000000000" pitchFamily="2" charset="2"/>
                          </a:rPr>
                          <m:t>2</m:t>
                        </m:r>
                      </m:sub>
                    </m:sSub>
                    <m:r>
                      <a:rPr lang="nb-NO" i="1">
                        <a:latin typeface="Cambria Math" panose="02040503050406030204" pitchFamily="18" charset="0"/>
                        <a:sym typeface="Wingdings" panose="05000000000000000000" pitchFamily="2" charset="2"/>
                      </a:rPr>
                      <m:t>=</m:t>
                    </m:r>
                    <m:f>
                      <m:fPr>
                        <m:ctrlPr>
                          <a:rPr lang="nb-NO" i="1">
                            <a:latin typeface="Cambria Math" panose="02040503050406030204" pitchFamily="18" charset="0"/>
                            <a:sym typeface="Wingdings" panose="05000000000000000000" pitchFamily="2" charset="2"/>
                          </a:rPr>
                        </m:ctrlPr>
                      </m:fPr>
                      <m:num>
                        <m:r>
                          <a:rPr lang="nb-NO" i="1">
                            <a:latin typeface="Cambria Math" panose="02040503050406030204" pitchFamily="18" charset="0"/>
                            <a:sym typeface="Wingdings" panose="05000000000000000000" pitchFamily="2" charset="2"/>
                          </a:rPr>
                          <m:t>𝜇</m:t>
                        </m:r>
                      </m:num>
                      <m:den>
                        <m:r>
                          <a:rPr lang="nb-NO" i="1">
                            <a:latin typeface="Cambria Math" panose="02040503050406030204" pitchFamily="18" charset="0"/>
                            <a:sym typeface="Wingdings" panose="05000000000000000000" pitchFamily="2" charset="2"/>
                          </a:rPr>
                          <m:t>𝜌</m:t>
                        </m:r>
                        <m:r>
                          <a:rPr lang="nb-NO" i="1">
                            <a:latin typeface="Cambria Math" panose="02040503050406030204" pitchFamily="18" charset="0"/>
                            <a:sym typeface="Wingdings" panose="05000000000000000000" pitchFamily="2" charset="2"/>
                          </a:rPr>
                          <m:t>𝑉𝐷</m:t>
                        </m:r>
                      </m:den>
                    </m:f>
                  </m:oMath>
                </a14:m>
                <a:r>
                  <a:rPr lang="nb-NO" dirty="0"/>
                  <a:t> som </a:t>
                </a:r>
                <a14:m>
                  <m:oMath xmlns:m="http://schemas.openxmlformats.org/officeDocument/2006/math">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𝜋</m:t>
                        </m:r>
                      </m:e>
                      <m:sub>
                        <m:r>
                          <a:rPr lang="en-US" b="0" i="1" smtClean="0">
                            <a:latin typeface="Cambria Math" panose="02040503050406030204" pitchFamily="18" charset="0"/>
                            <a:sym typeface="Wingdings" panose="05000000000000000000" pitchFamily="2" charset="2"/>
                          </a:rPr>
                          <m:t>3</m:t>
                        </m:r>
                      </m:sub>
                    </m:sSub>
                    <m:r>
                      <a:rPr lang="nb-NO" i="1">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1/</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𝜋</m:t>
                        </m:r>
                      </m:e>
                      <m:sub>
                        <m:r>
                          <a:rPr lang="en-US" b="0" i="1" smtClean="0">
                            <a:latin typeface="Cambria Math" panose="02040503050406030204" pitchFamily="18" charset="0"/>
                            <a:sym typeface="Wingdings" panose="05000000000000000000" pitchFamily="2" charset="2"/>
                          </a:rPr>
                          <m:t>2</m:t>
                        </m:r>
                      </m:sub>
                    </m:sSub>
                  </m:oMath>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8"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257011"/>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3009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8.2</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b="0"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1</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𝐹</m:t>
                              </m:r>
                            </m:e>
                            <m:sub>
                              <m:r>
                                <a:rPr lang="nb-NO" b="0" i="1" smtClean="0">
                                  <a:latin typeface="Cambria Math" panose="02040503050406030204" pitchFamily="18" charset="0"/>
                                  <a:sym typeface="Wingdings" panose="05000000000000000000" pitchFamily="2" charset="2"/>
                                </a:rPr>
                                <m:t>𝐷</m:t>
                              </m:r>
                            </m:sub>
                          </m:sSub>
                        </m:num>
                        <m:den>
                          <m:r>
                            <a:rPr lang="nb-NO" b="0" i="1" smtClean="0">
                              <a:latin typeface="Cambria Math" panose="02040503050406030204" pitchFamily="18" charset="0"/>
                              <a:sym typeface="Wingdings" panose="05000000000000000000" pitchFamily="2" charset="2"/>
                            </a:rPr>
                            <m:t>𝜌</m:t>
                          </m:r>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𝑉</m:t>
                              </m:r>
                            </m:e>
                            <m:sup>
                              <m:r>
                                <a:rPr lang="nb-NO" b="0" i="1" smtClean="0">
                                  <a:latin typeface="Cambria Math" panose="02040503050406030204" pitchFamily="18" charset="0"/>
                                  <a:sym typeface="Wingdings" panose="05000000000000000000" pitchFamily="2" charset="2"/>
                                </a:rPr>
                                <m:t>2</m:t>
                              </m:r>
                            </m:sup>
                          </m:sSup>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𝐷</m:t>
                              </m:r>
                            </m:e>
                            <m:sup>
                              <m:r>
                                <a:rPr lang="nb-NO" b="0" i="1" smtClean="0">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2</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r>
                            <a:rPr lang="nb-NO" b="0" i="1" smtClean="0">
                              <a:latin typeface="Cambria Math" panose="02040503050406030204" pitchFamily="18" charset="0"/>
                              <a:sym typeface="Wingdings" panose="05000000000000000000" pitchFamily="2" charset="2"/>
                            </a:rPr>
                            <m:t>𝜇</m:t>
                          </m:r>
                        </m:num>
                        <m:den>
                          <m:r>
                            <a:rPr lang="nb-NO" b="0" i="1" smtClean="0">
                              <a:latin typeface="Cambria Math" panose="02040503050406030204" pitchFamily="18" charset="0"/>
                              <a:sym typeface="Wingdings" panose="05000000000000000000" pitchFamily="2" charset="2"/>
                            </a:rPr>
                            <m:t>𝜌</m:t>
                          </m:r>
                          <m:r>
                            <a:rPr lang="nb-NO" b="0" i="1" smtClean="0">
                              <a:latin typeface="Cambria Math" panose="02040503050406030204" pitchFamily="18" charset="0"/>
                              <a:sym typeface="Wingdings" panose="05000000000000000000" pitchFamily="2" charset="2"/>
                            </a:rPr>
                            <m:t>𝑉𝐷</m:t>
                          </m:r>
                        </m:den>
                      </m:f>
                    </m:oMath>
                  </m:oMathPara>
                </a14:m>
                <a:endParaRPr lang="en-US" dirty="0">
                  <a:sym typeface="Wingdings" panose="05000000000000000000" pitchFamily="2" charset="2"/>
                </a:endParaRPr>
              </a:p>
              <a:p>
                <a:endParaRPr lang="nb-NO" dirty="0"/>
              </a:p>
              <a:p>
                <a:r>
                  <a:rPr lang="nb-NO" dirty="0"/>
                  <a:t>Kan også skrives</a:t>
                </a:r>
              </a:p>
              <a:p>
                <a:pPr marL="0" indent="0">
                  <a:buNone/>
                </a:pPr>
                <a:endParaRPr lang="nb-NO"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f>
                        <m:fPr>
                          <m:ctrlPr>
                            <a:rPr lang="nb-NO" i="1">
                              <a:latin typeface="Cambria Math" panose="02040503050406030204" pitchFamily="18" charset="0"/>
                              <a:sym typeface="Wingdings" panose="05000000000000000000" pitchFamily="2" charset="2"/>
                            </a:rPr>
                          </m:ctrlPr>
                        </m:fPr>
                        <m:num>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𝐹</m:t>
                              </m:r>
                            </m:e>
                            <m:sub>
                              <m:r>
                                <a:rPr lang="nb-NO" i="1">
                                  <a:latin typeface="Cambria Math" panose="02040503050406030204" pitchFamily="18" charset="0"/>
                                  <a:sym typeface="Wingdings" panose="05000000000000000000" pitchFamily="2" charset="2"/>
                                </a:rPr>
                                <m:t>𝐷</m:t>
                              </m:r>
                            </m:sub>
                          </m:sSub>
                        </m:num>
                        <m:den>
                          <m:r>
                            <a:rPr lang="nb-NO" i="1">
                              <a:latin typeface="Cambria Math" panose="02040503050406030204" pitchFamily="18" charset="0"/>
                              <a:sym typeface="Wingdings" panose="05000000000000000000" pitchFamily="2" charset="2"/>
                            </a:rPr>
                            <m:t>𝜌</m:t>
                          </m:r>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𝑉</m:t>
                              </m:r>
                            </m:e>
                            <m:sup>
                              <m:r>
                                <a:rPr lang="nb-NO" i="1">
                                  <a:latin typeface="Cambria Math" panose="02040503050406030204" pitchFamily="18" charset="0"/>
                                  <a:sym typeface="Wingdings" panose="05000000000000000000" pitchFamily="2" charset="2"/>
                                </a:rPr>
                                <m:t>2</m:t>
                              </m:r>
                            </m:sup>
                          </m:sSup>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𝐷</m:t>
                              </m:r>
                            </m:e>
                            <m:sup>
                              <m:r>
                                <a:rPr lang="nb-NO" i="1">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r>
                        <a:rPr lang="nb-NO" b="0" i="1" smtClean="0">
                          <a:latin typeface="Cambria Math" panose="02040503050406030204" pitchFamily="18" charset="0"/>
                          <a:sym typeface="Wingdings" panose="05000000000000000000" pitchFamily="2" charset="2"/>
                        </a:rPr>
                        <m:t>𝑔</m:t>
                      </m:r>
                      <m:d>
                        <m:dPr>
                          <m:ctrlPr>
                            <a:rPr lang="nb-NO" b="0" i="1" smtClean="0">
                              <a:latin typeface="Cambria Math" panose="02040503050406030204" pitchFamily="18" charset="0"/>
                              <a:sym typeface="Wingdings" panose="05000000000000000000" pitchFamily="2" charset="2"/>
                            </a:rPr>
                          </m:ctrlPr>
                        </m:dPr>
                        <m:e>
                          <m:f>
                            <m:fPr>
                              <m:ctrlPr>
                                <a:rPr lang="nb-NO" b="0" i="1" smtClean="0">
                                  <a:latin typeface="Cambria Math" panose="02040503050406030204" pitchFamily="18" charset="0"/>
                                  <a:sym typeface="Wingdings" panose="05000000000000000000" pitchFamily="2" charset="2"/>
                                </a:rPr>
                              </m:ctrlPr>
                            </m:fPr>
                            <m:num>
                              <m:r>
                                <a:rPr lang="nb-NO" i="1">
                                  <a:latin typeface="Cambria Math" panose="02040503050406030204" pitchFamily="18" charset="0"/>
                                  <a:sym typeface="Wingdings" panose="05000000000000000000" pitchFamily="2" charset="2"/>
                                </a:rPr>
                                <m:t>𝜌</m:t>
                              </m:r>
                              <m:r>
                                <a:rPr lang="nb-NO" i="1">
                                  <a:latin typeface="Cambria Math" panose="02040503050406030204" pitchFamily="18" charset="0"/>
                                  <a:sym typeface="Wingdings" panose="05000000000000000000" pitchFamily="2" charset="2"/>
                                </a:rPr>
                                <m:t>𝑉𝐷</m:t>
                              </m:r>
                            </m:num>
                            <m:den>
                              <m:r>
                                <a:rPr lang="nb-NO" b="0" i="1" smtClean="0">
                                  <a:latin typeface="Cambria Math" panose="02040503050406030204" pitchFamily="18" charset="0"/>
                                  <a:sym typeface="Wingdings" panose="05000000000000000000" pitchFamily="2" charset="2"/>
                                </a:rPr>
                                <m:t>𝜇</m:t>
                              </m:r>
                            </m:den>
                          </m:f>
                        </m:e>
                      </m:d>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𝑔</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𝑅𝑒</m:t>
                      </m:r>
                      <m:r>
                        <a:rPr lang="en-US" b="0" i="1" smtClean="0">
                          <a:latin typeface="Cambria Math" panose="02040503050406030204" pitchFamily="18" charset="0"/>
                          <a:sym typeface="Wingdings" panose="05000000000000000000" pitchFamily="2" charset="2"/>
                        </a:rPr>
                        <m:t>)</m:t>
                      </m:r>
                    </m:oMath>
                  </m:oMathPara>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a:stretch>
              </a:blipFill>
            </p:spPr>
            <p:txBody>
              <a:bodyPr/>
              <a:lstStyle/>
              <a:p>
                <a:r>
                  <a:rPr lang="nb-NO">
                    <a:noFill/>
                  </a:rPr>
                  <a:t> </a:t>
                </a:r>
              </a:p>
            </p:txBody>
          </p:sp>
        </mc:Fallback>
      </mc:AlternateContent>
      <p:pic>
        <p:nvPicPr>
          <p:cNvPr id="8"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257011"/>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8984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lstStyle/>
              <a:p>
                <a:r>
                  <a:rPr lang="nb-NO" dirty="0"/>
                  <a:t>Oppgave: Hva kalles </a:t>
                </a:r>
                <a14:m>
                  <m:oMath xmlns:m="http://schemas.openxmlformats.org/officeDocument/2006/math">
                    <m:sSub>
                      <m:sSubPr>
                        <m:ctrlPr>
                          <a:rPr lang="en-US" b="0" i="1" dirty="0" smtClean="0">
                            <a:latin typeface="Cambria Math" panose="02040503050406030204" pitchFamily="18" charset="0"/>
                          </a:rPr>
                        </m:ctrlPr>
                      </m:sSubPr>
                      <m:e>
                        <m:r>
                          <a:rPr lang="nb-NO" i="1" dirty="0" smtClean="0">
                            <a:latin typeface="Cambria Math" panose="02040503050406030204" pitchFamily="18" charset="0"/>
                          </a:rPr>
                          <m:t>𝜋</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r>
                      <m:rPr>
                        <m:sty m:val="p"/>
                      </m:rPr>
                      <a:rPr lang="en-US" b="0" i="0" dirty="0" smtClean="0">
                        <a:latin typeface="Cambria Math" panose="02040503050406030204" pitchFamily="18" charset="0"/>
                      </a:rPr>
                      <m:t>g</m:t>
                    </m:r>
                  </m:oMath>
                </a14:m>
                <a:r>
                  <a:rPr lang="en-US" dirty="0"/>
                  <a:t>ruppen?</a:t>
                </a:r>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513" t="-18605" b="-39535"/>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b="0"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1</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𝐹</m:t>
                              </m:r>
                            </m:e>
                            <m:sub>
                              <m:r>
                                <a:rPr lang="nb-NO" b="0" i="1" smtClean="0">
                                  <a:latin typeface="Cambria Math" panose="02040503050406030204" pitchFamily="18" charset="0"/>
                                  <a:sym typeface="Wingdings" panose="05000000000000000000" pitchFamily="2" charset="2"/>
                                </a:rPr>
                                <m:t>𝐷</m:t>
                              </m:r>
                            </m:sub>
                          </m:sSub>
                        </m:num>
                        <m:den>
                          <m:r>
                            <a:rPr lang="nb-NO" b="0" i="1" smtClean="0">
                              <a:latin typeface="Cambria Math" panose="02040503050406030204" pitchFamily="18" charset="0"/>
                              <a:sym typeface="Wingdings" panose="05000000000000000000" pitchFamily="2" charset="2"/>
                            </a:rPr>
                            <m:t>𝜌</m:t>
                          </m:r>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𝑉</m:t>
                              </m:r>
                            </m:e>
                            <m:sup>
                              <m:r>
                                <a:rPr lang="nb-NO" b="0" i="1" smtClean="0">
                                  <a:latin typeface="Cambria Math" panose="02040503050406030204" pitchFamily="18" charset="0"/>
                                  <a:sym typeface="Wingdings" panose="05000000000000000000" pitchFamily="2" charset="2"/>
                                </a:rPr>
                                <m:t>2</m:t>
                              </m:r>
                            </m:sup>
                          </m:sSup>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𝐷</m:t>
                              </m:r>
                            </m:e>
                            <m:sup>
                              <m:r>
                                <a:rPr lang="nb-NO" b="0" i="1" smtClean="0">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2</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r>
                            <a:rPr lang="nb-NO" b="0" i="1" smtClean="0">
                              <a:latin typeface="Cambria Math" panose="02040503050406030204" pitchFamily="18" charset="0"/>
                              <a:sym typeface="Wingdings" panose="05000000000000000000" pitchFamily="2" charset="2"/>
                            </a:rPr>
                            <m:t>𝜇</m:t>
                          </m:r>
                        </m:num>
                        <m:den>
                          <m:r>
                            <a:rPr lang="nb-NO" b="0" i="1" smtClean="0">
                              <a:latin typeface="Cambria Math" panose="02040503050406030204" pitchFamily="18" charset="0"/>
                              <a:sym typeface="Wingdings" panose="05000000000000000000" pitchFamily="2" charset="2"/>
                            </a:rPr>
                            <m:t>𝜌</m:t>
                          </m:r>
                          <m:r>
                            <a:rPr lang="nb-NO" b="0" i="1" smtClean="0">
                              <a:latin typeface="Cambria Math" panose="02040503050406030204" pitchFamily="18" charset="0"/>
                              <a:sym typeface="Wingdings" panose="05000000000000000000" pitchFamily="2" charset="2"/>
                            </a:rPr>
                            <m:t>𝑉𝐷</m:t>
                          </m:r>
                        </m:den>
                      </m:f>
                    </m:oMath>
                  </m:oMathPara>
                </a14:m>
                <a:endParaRPr lang="en-US" dirty="0">
                  <a:sym typeface="Wingdings" panose="05000000000000000000" pitchFamily="2" charset="2"/>
                </a:endParaRPr>
              </a:p>
              <a:p>
                <a:endParaRPr lang="nb-NO" dirty="0"/>
              </a:p>
              <a:p>
                <a:r>
                  <a:rPr lang="nb-NO" dirty="0"/>
                  <a:t>Kan også skrives</a:t>
                </a:r>
              </a:p>
              <a:p>
                <a:pPr marL="0" indent="0">
                  <a:buNone/>
                </a:pPr>
                <a:endParaRPr lang="nb-NO"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f>
                        <m:fPr>
                          <m:ctrlPr>
                            <a:rPr lang="nb-NO" i="1">
                              <a:latin typeface="Cambria Math" panose="02040503050406030204" pitchFamily="18" charset="0"/>
                              <a:sym typeface="Wingdings" panose="05000000000000000000" pitchFamily="2" charset="2"/>
                            </a:rPr>
                          </m:ctrlPr>
                        </m:fPr>
                        <m:num>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𝐹</m:t>
                              </m:r>
                            </m:e>
                            <m:sub>
                              <m:r>
                                <a:rPr lang="nb-NO" i="1">
                                  <a:latin typeface="Cambria Math" panose="02040503050406030204" pitchFamily="18" charset="0"/>
                                  <a:sym typeface="Wingdings" panose="05000000000000000000" pitchFamily="2" charset="2"/>
                                </a:rPr>
                                <m:t>𝐷</m:t>
                              </m:r>
                            </m:sub>
                          </m:sSub>
                        </m:num>
                        <m:den>
                          <m:r>
                            <a:rPr lang="nb-NO" i="1">
                              <a:latin typeface="Cambria Math" panose="02040503050406030204" pitchFamily="18" charset="0"/>
                              <a:sym typeface="Wingdings" panose="05000000000000000000" pitchFamily="2" charset="2"/>
                            </a:rPr>
                            <m:t>𝜌</m:t>
                          </m:r>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𝑉</m:t>
                              </m:r>
                            </m:e>
                            <m:sup>
                              <m:r>
                                <a:rPr lang="nb-NO" i="1">
                                  <a:latin typeface="Cambria Math" panose="02040503050406030204" pitchFamily="18" charset="0"/>
                                  <a:sym typeface="Wingdings" panose="05000000000000000000" pitchFamily="2" charset="2"/>
                                </a:rPr>
                                <m:t>2</m:t>
                              </m:r>
                            </m:sup>
                          </m:sSup>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𝐷</m:t>
                              </m:r>
                            </m:e>
                            <m:sup>
                              <m:r>
                                <a:rPr lang="nb-NO" i="1">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r>
                        <a:rPr lang="nb-NO" b="0" i="1" smtClean="0">
                          <a:latin typeface="Cambria Math" panose="02040503050406030204" pitchFamily="18" charset="0"/>
                          <a:sym typeface="Wingdings" panose="05000000000000000000" pitchFamily="2" charset="2"/>
                        </a:rPr>
                        <m:t>𝑔</m:t>
                      </m:r>
                      <m:d>
                        <m:dPr>
                          <m:ctrlPr>
                            <a:rPr lang="nb-NO" b="0" i="1" smtClean="0">
                              <a:latin typeface="Cambria Math" panose="02040503050406030204" pitchFamily="18" charset="0"/>
                              <a:sym typeface="Wingdings" panose="05000000000000000000" pitchFamily="2" charset="2"/>
                            </a:rPr>
                          </m:ctrlPr>
                        </m:dPr>
                        <m:e>
                          <m:f>
                            <m:fPr>
                              <m:ctrlPr>
                                <a:rPr lang="nb-NO" b="0" i="1" smtClean="0">
                                  <a:latin typeface="Cambria Math" panose="02040503050406030204" pitchFamily="18" charset="0"/>
                                  <a:sym typeface="Wingdings" panose="05000000000000000000" pitchFamily="2" charset="2"/>
                                </a:rPr>
                              </m:ctrlPr>
                            </m:fPr>
                            <m:num>
                              <m:r>
                                <a:rPr lang="nb-NO" i="1">
                                  <a:latin typeface="Cambria Math" panose="02040503050406030204" pitchFamily="18" charset="0"/>
                                  <a:sym typeface="Wingdings" panose="05000000000000000000" pitchFamily="2" charset="2"/>
                                </a:rPr>
                                <m:t>𝜌</m:t>
                              </m:r>
                              <m:r>
                                <a:rPr lang="nb-NO" i="1">
                                  <a:latin typeface="Cambria Math" panose="02040503050406030204" pitchFamily="18" charset="0"/>
                                  <a:sym typeface="Wingdings" panose="05000000000000000000" pitchFamily="2" charset="2"/>
                                </a:rPr>
                                <m:t>𝑉𝐷</m:t>
                              </m:r>
                            </m:num>
                            <m:den>
                              <m:r>
                                <a:rPr lang="nb-NO" b="0" i="1" smtClean="0">
                                  <a:latin typeface="Cambria Math" panose="02040503050406030204" pitchFamily="18" charset="0"/>
                                  <a:sym typeface="Wingdings" panose="05000000000000000000" pitchFamily="2" charset="2"/>
                                </a:rPr>
                                <m:t>𝜇</m:t>
                              </m:r>
                            </m:den>
                          </m:f>
                        </m:e>
                      </m:d>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𝑔</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𝑅𝑒</m:t>
                      </m:r>
                      <m:r>
                        <a:rPr lang="en-US" b="0" i="1" smtClean="0">
                          <a:latin typeface="Cambria Math" panose="02040503050406030204" pitchFamily="18" charset="0"/>
                          <a:sym typeface="Wingdings" panose="05000000000000000000" pitchFamily="2" charset="2"/>
                        </a:rPr>
                        <m:t>)</m:t>
                      </m:r>
                    </m:oMath>
                  </m:oMathPara>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3"/>
                <a:stretch>
                  <a:fillRect l="-2970" t="-2053"/>
                </a:stretch>
              </a:blipFill>
            </p:spPr>
            <p:txBody>
              <a:bodyPr/>
              <a:lstStyle/>
              <a:p>
                <a:r>
                  <a:rPr lang="nb-NO">
                    <a:noFill/>
                  </a:rPr>
                  <a:t> </a:t>
                </a:r>
              </a:p>
            </p:txBody>
          </p:sp>
        </mc:Fallback>
      </mc:AlternateContent>
      <p:pic>
        <p:nvPicPr>
          <p:cNvPr id="8" name="Picture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38" y="2257011"/>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554ED204-8A7B-7955-9C77-0C559EF92E35}"/>
              </a:ext>
            </a:extLst>
          </p:cNvPr>
          <p:cNvCxnSpPr/>
          <p:nvPr/>
        </p:nvCxnSpPr>
        <p:spPr>
          <a:xfrm flipH="1" flipV="1">
            <a:off x="2064000" y="5663027"/>
            <a:ext cx="216000" cy="456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E953522-4121-38D5-BE68-1A5313483693}"/>
              </a:ext>
            </a:extLst>
          </p:cNvPr>
          <p:cNvSpPr txBox="1"/>
          <p:nvPr/>
        </p:nvSpPr>
        <p:spPr>
          <a:xfrm>
            <a:off x="1920000" y="6120000"/>
            <a:ext cx="2146742" cy="369332"/>
          </a:xfrm>
          <a:prstGeom prst="rect">
            <a:avLst/>
          </a:prstGeom>
          <a:noFill/>
          <a:ln>
            <a:solidFill>
              <a:schemeClr val="accent1"/>
            </a:solidFill>
          </a:ln>
        </p:spPr>
        <p:txBody>
          <a:bodyPr wrap="none" rtlCol="0">
            <a:spAutoFit/>
          </a:bodyPr>
          <a:lstStyle/>
          <a:p>
            <a:r>
              <a:rPr lang="nb-NO" dirty="0"/>
              <a:t>Hva kalles denne? </a:t>
            </a:r>
          </a:p>
        </p:txBody>
      </p:sp>
    </p:spTree>
    <p:extLst>
      <p:ext uri="{BB962C8B-B14F-4D97-AF65-F5344CB8AC3E}">
        <p14:creationId xmlns:p14="http://schemas.microsoft.com/office/powerpoint/2010/main" val="124065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fontScale="90000"/>
              </a:bodyPr>
              <a:lstStyle/>
              <a:p>
                <a:r>
                  <a:rPr lang="nb-NO" dirty="0"/>
                  <a:t>Svar: </a:t>
                </a:r>
                <a14:m>
                  <m:oMath xmlns:m="http://schemas.openxmlformats.org/officeDocument/2006/math">
                    <m:sSub>
                      <m:sSubPr>
                        <m:ctrlPr>
                          <a:rPr lang="en-US" b="0" i="1" dirty="0" smtClean="0">
                            <a:latin typeface="Cambria Math" panose="02040503050406030204" pitchFamily="18" charset="0"/>
                          </a:rPr>
                        </m:ctrlPr>
                      </m:sSubPr>
                      <m:e>
                        <m:r>
                          <a:rPr lang="nb-NO" i="1" dirty="0" smtClean="0">
                            <a:latin typeface="Cambria Math" panose="02040503050406030204" pitchFamily="18" charset="0"/>
                          </a:rPr>
                          <m:t>𝜋</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r>
                      <m:rPr>
                        <m:sty m:val="p"/>
                      </m:rPr>
                      <a:rPr lang="en-US" b="0" i="1" dirty="0" smtClean="0">
                        <a:latin typeface="Cambria Math" panose="02040503050406030204" pitchFamily="18" charset="0"/>
                      </a:rPr>
                      <m:t>G</m:t>
                    </m:r>
                  </m:oMath>
                </a14:m>
                <a:r>
                  <a:rPr lang="en-US" dirty="0"/>
                  <a:t>ruppen </a:t>
                </a:r>
                <a14:m>
                  <m:oMath xmlns:m="http://schemas.openxmlformats.org/officeDocument/2006/math">
                    <m:f>
                      <m:fPr>
                        <m:ctrlPr>
                          <a:rPr lang="nb-NO" i="1">
                            <a:latin typeface="Cambria Math" panose="02040503050406030204" pitchFamily="18" charset="0"/>
                            <a:sym typeface="Wingdings" panose="05000000000000000000" pitchFamily="2" charset="2"/>
                          </a:rPr>
                        </m:ctrlPr>
                      </m:fPr>
                      <m:num>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𝐹</m:t>
                            </m:r>
                          </m:e>
                          <m:sub>
                            <m:r>
                              <a:rPr lang="nb-NO" i="1">
                                <a:latin typeface="Cambria Math" panose="02040503050406030204" pitchFamily="18" charset="0"/>
                                <a:sym typeface="Wingdings" panose="05000000000000000000" pitchFamily="2" charset="2"/>
                              </a:rPr>
                              <m:t>𝐷</m:t>
                            </m:r>
                          </m:sub>
                        </m:sSub>
                      </m:num>
                      <m:den>
                        <m:r>
                          <a:rPr lang="nb-NO" i="1">
                            <a:latin typeface="Cambria Math" panose="02040503050406030204" pitchFamily="18" charset="0"/>
                            <a:sym typeface="Wingdings" panose="05000000000000000000" pitchFamily="2" charset="2"/>
                          </a:rPr>
                          <m:t>𝜌</m:t>
                        </m:r>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𝑉</m:t>
                            </m:r>
                          </m:e>
                          <m:sup>
                            <m:r>
                              <a:rPr lang="nb-NO" i="1">
                                <a:latin typeface="Cambria Math" panose="02040503050406030204" pitchFamily="18" charset="0"/>
                                <a:sym typeface="Wingdings" panose="05000000000000000000" pitchFamily="2" charset="2"/>
                              </a:rPr>
                              <m:t>2</m:t>
                            </m:r>
                          </m:sup>
                        </m:sSup>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𝐷</m:t>
                            </m:r>
                          </m:e>
                          <m:sup>
                            <m:r>
                              <a:rPr lang="nb-NO" i="1">
                                <a:latin typeface="Cambria Math" panose="02040503050406030204" pitchFamily="18" charset="0"/>
                                <a:sym typeface="Wingdings" panose="05000000000000000000" pitchFamily="2" charset="2"/>
                              </a:rPr>
                              <m:t>2</m:t>
                            </m:r>
                          </m:sup>
                        </m:sSup>
                      </m:den>
                    </m:f>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𝑐</m:t>
                        </m:r>
                      </m:e>
                      <m:sub>
                        <m:r>
                          <a:rPr lang="en-US" b="0" i="1" smtClean="0">
                            <a:latin typeface="Cambria Math" panose="02040503050406030204" pitchFamily="18" charset="0"/>
                            <a:sym typeface="Wingdings" panose="05000000000000000000" pitchFamily="2" charset="2"/>
                          </a:rPr>
                          <m:t>𝐷</m:t>
                        </m:r>
                      </m:sub>
                    </m:sSub>
                  </m:oMath>
                </a14:m>
                <a:r>
                  <a:rPr lang="en-US" dirty="0"/>
                  <a:t> (drag-</a:t>
                </a:r>
                <a:r>
                  <a:rPr lang="en-US" dirty="0" err="1"/>
                  <a:t>koeffisient</a:t>
                </a:r>
                <a:r>
                  <a:rPr lang="en-US" dirty="0"/>
                  <a:t>)</a:t>
                </a:r>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81" t="-18605" b="-34884"/>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b="0"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1</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𝐹</m:t>
                              </m:r>
                            </m:e>
                            <m:sub>
                              <m:r>
                                <a:rPr lang="nb-NO" b="0" i="1" smtClean="0">
                                  <a:latin typeface="Cambria Math" panose="02040503050406030204" pitchFamily="18" charset="0"/>
                                  <a:sym typeface="Wingdings" panose="05000000000000000000" pitchFamily="2" charset="2"/>
                                </a:rPr>
                                <m:t>𝐷</m:t>
                              </m:r>
                            </m:sub>
                          </m:sSub>
                        </m:num>
                        <m:den>
                          <m:r>
                            <a:rPr lang="nb-NO" b="0" i="1" smtClean="0">
                              <a:latin typeface="Cambria Math" panose="02040503050406030204" pitchFamily="18" charset="0"/>
                              <a:sym typeface="Wingdings" panose="05000000000000000000" pitchFamily="2" charset="2"/>
                            </a:rPr>
                            <m:t>𝜌</m:t>
                          </m:r>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𝑉</m:t>
                              </m:r>
                            </m:e>
                            <m:sup>
                              <m:r>
                                <a:rPr lang="nb-NO" b="0" i="1" smtClean="0">
                                  <a:latin typeface="Cambria Math" panose="02040503050406030204" pitchFamily="18" charset="0"/>
                                  <a:sym typeface="Wingdings" panose="05000000000000000000" pitchFamily="2" charset="2"/>
                                </a:rPr>
                                <m:t>2</m:t>
                              </m:r>
                            </m:sup>
                          </m:sSup>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𝐷</m:t>
                              </m:r>
                            </m:e>
                            <m:sup>
                              <m:r>
                                <a:rPr lang="nb-NO" b="0" i="1" smtClean="0">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2</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r>
                            <a:rPr lang="nb-NO" b="0" i="1" smtClean="0">
                              <a:latin typeface="Cambria Math" panose="02040503050406030204" pitchFamily="18" charset="0"/>
                              <a:sym typeface="Wingdings" panose="05000000000000000000" pitchFamily="2" charset="2"/>
                            </a:rPr>
                            <m:t>𝜇</m:t>
                          </m:r>
                        </m:num>
                        <m:den>
                          <m:r>
                            <a:rPr lang="nb-NO" b="0" i="1" smtClean="0">
                              <a:latin typeface="Cambria Math" panose="02040503050406030204" pitchFamily="18" charset="0"/>
                              <a:sym typeface="Wingdings" panose="05000000000000000000" pitchFamily="2" charset="2"/>
                            </a:rPr>
                            <m:t>𝜌</m:t>
                          </m:r>
                          <m:r>
                            <a:rPr lang="nb-NO" b="0" i="1" smtClean="0">
                              <a:latin typeface="Cambria Math" panose="02040503050406030204" pitchFamily="18" charset="0"/>
                              <a:sym typeface="Wingdings" panose="05000000000000000000" pitchFamily="2" charset="2"/>
                            </a:rPr>
                            <m:t>𝑉𝐷</m:t>
                          </m:r>
                        </m:den>
                      </m:f>
                    </m:oMath>
                  </m:oMathPara>
                </a14:m>
                <a:endParaRPr lang="en-US" dirty="0">
                  <a:sym typeface="Wingdings" panose="05000000000000000000" pitchFamily="2" charset="2"/>
                </a:endParaRPr>
              </a:p>
              <a:p>
                <a:endParaRPr lang="nb-NO" dirty="0"/>
              </a:p>
              <a:p>
                <a:r>
                  <a:rPr lang="nb-NO" dirty="0"/>
                  <a:t>Kan også skrives</a:t>
                </a:r>
              </a:p>
              <a:p>
                <a:pPr marL="0" indent="0">
                  <a:buNone/>
                </a:pPr>
                <a:endParaRPr lang="nb-NO"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f>
                        <m:fPr>
                          <m:ctrlPr>
                            <a:rPr lang="nb-NO" i="1">
                              <a:latin typeface="Cambria Math" panose="02040503050406030204" pitchFamily="18" charset="0"/>
                              <a:sym typeface="Wingdings" panose="05000000000000000000" pitchFamily="2" charset="2"/>
                            </a:rPr>
                          </m:ctrlPr>
                        </m:fPr>
                        <m:num>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𝐹</m:t>
                              </m:r>
                            </m:e>
                            <m:sub>
                              <m:r>
                                <a:rPr lang="nb-NO" i="1">
                                  <a:latin typeface="Cambria Math" panose="02040503050406030204" pitchFamily="18" charset="0"/>
                                  <a:sym typeface="Wingdings" panose="05000000000000000000" pitchFamily="2" charset="2"/>
                                </a:rPr>
                                <m:t>𝐷</m:t>
                              </m:r>
                            </m:sub>
                          </m:sSub>
                        </m:num>
                        <m:den>
                          <m:r>
                            <a:rPr lang="nb-NO" i="1">
                              <a:latin typeface="Cambria Math" panose="02040503050406030204" pitchFamily="18" charset="0"/>
                              <a:sym typeface="Wingdings" panose="05000000000000000000" pitchFamily="2" charset="2"/>
                            </a:rPr>
                            <m:t>𝜌</m:t>
                          </m:r>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𝑉</m:t>
                              </m:r>
                            </m:e>
                            <m:sup>
                              <m:r>
                                <a:rPr lang="nb-NO" i="1">
                                  <a:latin typeface="Cambria Math" panose="02040503050406030204" pitchFamily="18" charset="0"/>
                                  <a:sym typeface="Wingdings" panose="05000000000000000000" pitchFamily="2" charset="2"/>
                                </a:rPr>
                                <m:t>2</m:t>
                              </m:r>
                            </m:sup>
                          </m:sSup>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𝐷</m:t>
                              </m:r>
                            </m:e>
                            <m:sup>
                              <m:r>
                                <a:rPr lang="nb-NO" i="1">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r>
                        <a:rPr lang="nb-NO" b="0" i="1" smtClean="0">
                          <a:latin typeface="Cambria Math" panose="02040503050406030204" pitchFamily="18" charset="0"/>
                          <a:sym typeface="Wingdings" panose="05000000000000000000" pitchFamily="2" charset="2"/>
                        </a:rPr>
                        <m:t>𝑔</m:t>
                      </m:r>
                      <m:d>
                        <m:dPr>
                          <m:ctrlPr>
                            <a:rPr lang="nb-NO" b="0" i="1" smtClean="0">
                              <a:latin typeface="Cambria Math" panose="02040503050406030204" pitchFamily="18" charset="0"/>
                              <a:sym typeface="Wingdings" panose="05000000000000000000" pitchFamily="2" charset="2"/>
                            </a:rPr>
                          </m:ctrlPr>
                        </m:dPr>
                        <m:e>
                          <m:f>
                            <m:fPr>
                              <m:ctrlPr>
                                <a:rPr lang="nb-NO" b="0" i="1" smtClean="0">
                                  <a:latin typeface="Cambria Math" panose="02040503050406030204" pitchFamily="18" charset="0"/>
                                  <a:sym typeface="Wingdings" panose="05000000000000000000" pitchFamily="2" charset="2"/>
                                </a:rPr>
                              </m:ctrlPr>
                            </m:fPr>
                            <m:num>
                              <m:r>
                                <a:rPr lang="nb-NO" i="1">
                                  <a:latin typeface="Cambria Math" panose="02040503050406030204" pitchFamily="18" charset="0"/>
                                  <a:sym typeface="Wingdings" panose="05000000000000000000" pitchFamily="2" charset="2"/>
                                </a:rPr>
                                <m:t>𝜌</m:t>
                              </m:r>
                              <m:r>
                                <a:rPr lang="nb-NO" i="1">
                                  <a:latin typeface="Cambria Math" panose="02040503050406030204" pitchFamily="18" charset="0"/>
                                  <a:sym typeface="Wingdings" panose="05000000000000000000" pitchFamily="2" charset="2"/>
                                </a:rPr>
                                <m:t>𝑉𝐷</m:t>
                              </m:r>
                            </m:num>
                            <m:den>
                              <m:r>
                                <a:rPr lang="nb-NO" b="0" i="1" smtClean="0">
                                  <a:latin typeface="Cambria Math" panose="02040503050406030204" pitchFamily="18" charset="0"/>
                                  <a:sym typeface="Wingdings" panose="05000000000000000000" pitchFamily="2" charset="2"/>
                                </a:rPr>
                                <m:t>𝜇</m:t>
                              </m:r>
                            </m:den>
                          </m:f>
                        </m:e>
                      </m:d>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𝑔</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𝑅𝑒</m:t>
                      </m:r>
                      <m:r>
                        <a:rPr lang="en-US" b="0" i="1" smtClean="0">
                          <a:latin typeface="Cambria Math" panose="02040503050406030204" pitchFamily="18" charset="0"/>
                          <a:sym typeface="Wingdings" panose="05000000000000000000" pitchFamily="2" charset="2"/>
                        </a:rPr>
                        <m:t>)</m:t>
                      </m:r>
                    </m:oMath>
                  </m:oMathPara>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3"/>
                <a:stretch>
                  <a:fillRect l="-2970" t="-2053"/>
                </a:stretch>
              </a:blipFill>
            </p:spPr>
            <p:txBody>
              <a:bodyPr/>
              <a:lstStyle/>
              <a:p>
                <a:r>
                  <a:rPr lang="nb-NO">
                    <a:noFill/>
                  </a:rPr>
                  <a:t> </a:t>
                </a:r>
              </a:p>
            </p:txBody>
          </p:sp>
        </mc:Fallback>
      </mc:AlternateContent>
      <p:pic>
        <p:nvPicPr>
          <p:cNvPr id="8" name="Picture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38" y="2257011"/>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554ED204-8A7B-7955-9C77-0C559EF92E35}"/>
              </a:ext>
            </a:extLst>
          </p:cNvPr>
          <p:cNvCxnSpPr/>
          <p:nvPr/>
        </p:nvCxnSpPr>
        <p:spPr>
          <a:xfrm flipH="1" flipV="1">
            <a:off x="2064000" y="5663027"/>
            <a:ext cx="216000" cy="456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E953522-4121-38D5-BE68-1A5313483693}"/>
              </a:ext>
            </a:extLst>
          </p:cNvPr>
          <p:cNvSpPr txBox="1"/>
          <p:nvPr/>
        </p:nvSpPr>
        <p:spPr>
          <a:xfrm>
            <a:off x="1920000" y="6120000"/>
            <a:ext cx="2146742" cy="369332"/>
          </a:xfrm>
          <a:prstGeom prst="rect">
            <a:avLst/>
          </a:prstGeom>
          <a:noFill/>
          <a:ln>
            <a:solidFill>
              <a:schemeClr val="accent1"/>
            </a:solidFill>
          </a:ln>
        </p:spPr>
        <p:txBody>
          <a:bodyPr wrap="none" rtlCol="0">
            <a:spAutoFit/>
          </a:bodyPr>
          <a:lstStyle/>
          <a:p>
            <a:r>
              <a:rPr lang="nb-NO" dirty="0"/>
              <a:t>Hva kalles denne? </a:t>
            </a:r>
          </a:p>
        </p:txBody>
      </p:sp>
    </p:spTree>
    <p:extLst>
      <p:ext uri="{BB962C8B-B14F-4D97-AF65-F5344CB8AC3E}">
        <p14:creationId xmlns:p14="http://schemas.microsoft.com/office/powerpoint/2010/main" val="4216642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fontScale="90000"/>
              </a:bodyPr>
              <a:lstStyle/>
              <a:p>
                <a:r>
                  <a:rPr lang="nb-NO" dirty="0"/>
                  <a:t>Svar: </a:t>
                </a:r>
                <a14:m>
                  <m:oMath xmlns:m="http://schemas.openxmlformats.org/officeDocument/2006/math">
                    <m:sSub>
                      <m:sSubPr>
                        <m:ctrlPr>
                          <a:rPr lang="en-US" b="0" i="1" dirty="0" smtClean="0">
                            <a:latin typeface="Cambria Math" panose="02040503050406030204" pitchFamily="18" charset="0"/>
                          </a:rPr>
                        </m:ctrlPr>
                      </m:sSubPr>
                      <m:e>
                        <m:r>
                          <a:rPr lang="nb-NO" i="1" dirty="0" smtClean="0">
                            <a:latin typeface="Cambria Math" panose="02040503050406030204" pitchFamily="18" charset="0"/>
                          </a:rPr>
                          <m:t>𝜋</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r>
                      <m:rPr>
                        <m:sty m:val="p"/>
                      </m:rPr>
                      <a:rPr lang="en-US" b="0" i="1" dirty="0" smtClean="0">
                        <a:latin typeface="Cambria Math" panose="02040503050406030204" pitchFamily="18" charset="0"/>
                      </a:rPr>
                      <m:t>G</m:t>
                    </m:r>
                  </m:oMath>
                </a14:m>
                <a:r>
                  <a:rPr lang="en-US" dirty="0"/>
                  <a:t>ruppen </a:t>
                </a:r>
                <a14:m>
                  <m:oMath xmlns:m="http://schemas.openxmlformats.org/officeDocument/2006/math">
                    <m:f>
                      <m:fPr>
                        <m:ctrlPr>
                          <a:rPr lang="nb-NO" i="1">
                            <a:latin typeface="Cambria Math" panose="02040503050406030204" pitchFamily="18" charset="0"/>
                            <a:sym typeface="Wingdings" panose="05000000000000000000" pitchFamily="2" charset="2"/>
                          </a:rPr>
                        </m:ctrlPr>
                      </m:fPr>
                      <m:num>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𝐹</m:t>
                            </m:r>
                          </m:e>
                          <m:sub>
                            <m:r>
                              <a:rPr lang="nb-NO" i="1">
                                <a:latin typeface="Cambria Math" panose="02040503050406030204" pitchFamily="18" charset="0"/>
                                <a:sym typeface="Wingdings" panose="05000000000000000000" pitchFamily="2" charset="2"/>
                              </a:rPr>
                              <m:t>𝐷</m:t>
                            </m:r>
                          </m:sub>
                        </m:sSub>
                      </m:num>
                      <m:den>
                        <m:r>
                          <a:rPr lang="nb-NO" i="1">
                            <a:latin typeface="Cambria Math" panose="02040503050406030204" pitchFamily="18" charset="0"/>
                            <a:sym typeface="Wingdings" panose="05000000000000000000" pitchFamily="2" charset="2"/>
                          </a:rPr>
                          <m:t>𝜌</m:t>
                        </m:r>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𝑉</m:t>
                            </m:r>
                          </m:e>
                          <m:sup>
                            <m:r>
                              <a:rPr lang="nb-NO" i="1">
                                <a:latin typeface="Cambria Math" panose="02040503050406030204" pitchFamily="18" charset="0"/>
                                <a:sym typeface="Wingdings" panose="05000000000000000000" pitchFamily="2" charset="2"/>
                              </a:rPr>
                              <m:t>2</m:t>
                            </m:r>
                          </m:sup>
                        </m:sSup>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𝐷</m:t>
                            </m:r>
                          </m:e>
                          <m:sup>
                            <m:r>
                              <a:rPr lang="nb-NO" i="1">
                                <a:latin typeface="Cambria Math" panose="02040503050406030204" pitchFamily="18" charset="0"/>
                                <a:sym typeface="Wingdings" panose="05000000000000000000" pitchFamily="2" charset="2"/>
                              </a:rPr>
                              <m:t>2</m:t>
                            </m:r>
                          </m:sup>
                        </m:sSup>
                      </m:den>
                    </m:f>
                    <m:r>
                      <a:rPr lang="en-US" b="0" i="1" smtClean="0">
                        <a:latin typeface="Cambria Math" panose="02040503050406030204" pitchFamily="18" charset="0"/>
                        <a:sym typeface="Wingdings" panose="05000000000000000000" pitchFamily="2" charset="2"/>
                      </a:rPr>
                      <m:t>=</m:t>
                    </m:r>
                    <m:sSub>
                      <m:sSubPr>
                        <m:ctrlPr>
                          <a:rPr lang="en-US" b="0" i="1" smtClean="0">
                            <a:latin typeface="Cambria Math" panose="02040503050406030204" pitchFamily="18" charset="0"/>
                            <a:sym typeface="Wingdings" panose="05000000000000000000" pitchFamily="2" charset="2"/>
                          </a:rPr>
                        </m:ctrlPr>
                      </m:sSubPr>
                      <m:e>
                        <m:r>
                          <a:rPr lang="en-US" b="0" i="1" smtClean="0">
                            <a:latin typeface="Cambria Math" panose="02040503050406030204" pitchFamily="18" charset="0"/>
                            <a:sym typeface="Wingdings" panose="05000000000000000000" pitchFamily="2" charset="2"/>
                          </a:rPr>
                          <m:t>𝑐</m:t>
                        </m:r>
                      </m:e>
                      <m:sub>
                        <m:r>
                          <a:rPr lang="en-US" b="0" i="1" smtClean="0">
                            <a:latin typeface="Cambria Math" panose="02040503050406030204" pitchFamily="18" charset="0"/>
                            <a:sym typeface="Wingdings" panose="05000000000000000000" pitchFamily="2" charset="2"/>
                          </a:rPr>
                          <m:t>𝐷</m:t>
                        </m:r>
                      </m:sub>
                    </m:sSub>
                  </m:oMath>
                </a14:m>
                <a:r>
                  <a:rPr lang="en-US" dirty="0"/>
                  <a:t> (drag-</a:t>
                </a:r>
                <a:r>
                  <a:rPr lang="en-US" dirty="0" err="1"/>
                  <a:t>koeffisient</a:t>
                </a:r>
                <a:r>
                  <a:rPr lang="en-US" dirty="0"/>
                  <a:t>)</a:t>
                </a:r>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81" t="-18605" b="-34884"/>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r>
                      <a:rPr lang="nb-NO" b="0" i="1" smtClean="0">
                        <a:latin typeface="Cambria Math" panose="02040503050406030204" pitchFamily="18" charset="0"/>
                      </a:rPr>
                      <m:t>𝑓</m:t>
                    </m:r>
                    <m:d>
                      <m:dPr>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𝑉</m:t>
                        </m:r>
                        <m:r>
                          <a:rPr lang="nb-NO" b="0" i="1" smtClean="0">
                            <a:latin typeface="Cambria Math" panose="02040503050406030204" pitchFamily="18" charset="0"/>
                          </a:rPr>
                          <m:t>,</m:t>
                        </m:r>
                        <m:r>
                          <a:rPr lang="nb-NO" b="0" i="1" smtClean="0">
                            <a:latin typeface="Cambria Math" panose="02040503050406030204" pitchFamily="18" charset="0"/>
                          </a:rPr>
                          <m:t>𝐷</m:t>
                        </m:r>
                      </m:e>
                    </m:d>
                    <m:r>
                      <a:rPr lang="nb-NO" b="0" i="1" smtClean="0">
                        <a:latin typeface="Cambria Math" panose="02040503050406030204" pitchFamily="18" charset="0"/>
                      </a:rPr>
                      <m:t>=0</m:t>
                    </m:r>
                  </m:oMath>
                </a14:m>
                <a:endParaRPr lang="en-US" dirty="0"/>
              </a:p>
              <a:p>
                <a:r>
                  <a:rPr lang="en-US" dirty="0">
                    <a:sym typeface="Wingdings" panose="05000000000000000000" pitchFamily="2" charset="2"/>
                  </a:rPr>
                  <a:t>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b="0"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1</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𝐹</m:t>
                              </m:r>
                            </m:e>
                            <m:sub>
                              <m:r>
                                <a:rPr lang="nb-NO" b="0" i="1" smtClean="0">
                                  <a:latin typeface="Cambria Math" panose="02040503050406030204" pitchFamily="18" charset="0"/>
                                  <a:sym typeface="Wingdings" panose="05000000000000000000" pitchFamily="2" charset="2"/>
                                </a:rPr>
                                <m:t>𝐷</m:t>
                              </m:r>
                            </m:sub>
                          </m:sSub>
                        </m:num>
                        <m:den>
                          <m:r>
                            <a:rPr lang="nb-NO" b="0" i="1" smtClean="0">
                              <a:latin typeface="Cambria Math" panose="02040503050406030204" pitchFamily="18" charset="0"/>
                              <a:sym typeface="Wingdings" panose="05000000000000000000" pitchFamily="2" charset="2"/>
                            </a:rPr>
                            <m:t>𝜌</m:t>
                          </m:r>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𝑉</m:t>
                              </m:r>
                            </m:e>
                            <m:sup>
                              <m:r>
                                <a:rPr lang="nb-NO" b="0" i="1" smtClean="0">
                                  <a:latin typeface="Cambria Math" panose="02040503050406030204" pitchFamily="18" charset="0"/>
                                  <a:sym typeface="Wingdings" panose="05000000000000000000" pitchFamily="2" charset="2"/>
                                </a:rPr>
                                <m:t>2</m:t>
                              </m:r>
                            </m:sup>
                          </m:sSup>
                          <m:sSup>
                            <m:sSupPr>
                              <m:ctrlPr>
                                <a:rPr lang="nb-NO" b="0" i="1" smtClean="0">
                                  <a:latin typeface="Cambria Math" panose="02040503050406030204" pitchFamily="18" charset="0"/>
                                  <a:sym typeface="Wingdings" panose="05000000000000000000" pitchFamily="2" charset="2"/>
                                </a:rPr>
                              </m:ctrlPr>
                            </m:sSupPr>
                            <m:e>
                              <m:r>
                                <a:rPr lang="nb-NO" b="0" i="1" smtClean="0">
                                  <a:latin typeface="Cambria Math" panose="02040503050406030204" pitchFamily="18" charset="0"/>
                                  <a:sym typeface="Wingdings" panose="05000000000000000000" pitchFamily="2" charset="2"/>
                                </a:rPr>
                                <m:t>𝐷</m:t>
                              </m:r>
                            </m:e>
                            <m:sup>
                              <m:r>
                                <a:rPr lang="nb-NO" b="0" i="1" smtClean="0">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sSub>
                        <m:sSubPr>
                          <m:ctrlPr>
                            <a:rPr lang="nb-NO" b="0" i="1" smtClean="0">
                              <a:latin typeface="Cambria Math" panose="02040503050406030204" pitchFamily="18" charset="0"/>
                              <a:sym typeface="Wingdings" panose="05000000000000000000" pitchFamily="2" charset="2"/>
                            </a:rPr>
                          </m:ctrlPr>
                        </m:sSubPr>
                        <m:e>
                          <m:r>
                            <a:rPr lang="nb-NO" b="0" i="1" smtClean="0">
                              <a:latin typeface="Cambria Math" panose="02040503050406030204" pitchFamily="18" charset="0"/>
                              <a:sym typeface="Wingdings" panose="05000000000000000000" pitchFamily="2" charset="2"/>
                            </a:rPr>
                            <m:t>𝜋</m:t>
                          </m:r>
                        </m:e>
                        <m:sub>
                          <m:r>
                            <a:rPr lang="nb-NO" b="0" i="1" smtClean="0">
                              <a:latin typeface="Cambria Math" panose="02040503050406030204" pitchFamily="18" charset="0"/>
                              <a:sym typeface="Wingdings" panose="05000000000000000000" pitchFamily="2" charset="2"/>
                            </a:rPr>
                            <m:t>2</m:t>
                          </m:r>
                        </m:sub>
                      </m:sSub>
                      <m:r>
                        <a:rPr lang="nb-NO" b="0" i="1" smtClean="0">
                          <a:latin typeface="Cambria Math" panose="02040503050406030204" pitchFamily="18" charset="0"/>
                          <a:sym typeface="Wingdings" panose="05000000000000000000" pitchFamily="2" charset="2"/>
                        </a:rPr>
                        <m:t>=</m:t>
                      </m:r>
                      <m:f>
                        <m:fPr>
                          <m:ctrlPr>
                            <a:rPr lang="nb-NO" b="0" i="1" smtClean="0">
                              <a:latin typeface="Cambria Math" panose="02040503050406030204" pitchFamily="18" charset="0"/>
                              <a:sym typeface="Wingdings" panose="05000000000000000000" pitchFamily="2" charset="2"/>
                            </a:rPr>
                          </m:ctrlPr>
                        </m:fPr>
                        <m:num>
                          <m:r>
                            <a:rPr lang="nb-NO" b="0" i="1" smtClean="0">
                              <a:latin typeface="Cambria Math" panose="02040503050406030204" pitchFamily="18" charset="0"/>
                              <a:sym typeface="Wingdings" panose="05000000000000000000" pitchFamily="2" charset="2"/>
                            </a:rPr>
                            <m:t>𝜇</m:t>
                          </m:r>
                        </m:num>
                        <m:den>
                          <m:r>
                            <a:rPr lang="nb-NO" b="0" i="1" smtClean="0">
                              <a:latin typeface="Cambria Math" panose="02040503050406030204" pitchFamily="18" charset="0"/>
                              <a:sym typeface="Wingdings" panose="05000000000000000000" pitchFamily="2" charset="2"/>
                            </a:rPr>
                            <m:t>𝜌</m:t>
                          </m:r>
                          <m:r>
                            <a:rPr lang="nb-NO" b="0" i="1" smtClean="0">
                              <a:latin typeface="Cambria Math" panose="02040503050406030204" pitchFamily="18" charset="0"/>
                              <a:sym typeface="Wingdings" panose="05000000000000000000" pitchFamily="2" charset="2"/>
                            </a:rPr>
                            <m:t>𝑉𝐷</m:t>
                          </m:r>
                        </m:den>
                      </m:f>
                    </m:oMath>
                  </m:oMathPara>
                </a14:m>
                <a:endParaRPr lang="en-US" dirty="0">
                  <a:sym typeface="Wingdings" panose="05000000000000000000" pitchFamily="2" charset="2"/>
                </a:endParaRPr>
              </a:p>
              <a:p>
                <a:endParaRPr lang="nb-NO" dirty="0"/>
              </a:p>
              <a:p>
                <a:r>
                  <a:rPr lang="nb-NO" dirty="0"/>
                  <a:t>Kan også skrives</a:t>
                </a:r>
              </a:p>
              <a:p>
                <a:pPr marL="0" indent="0">
                  <a:buNone/>
                </a:pPr>
                <a:endParaRPr lang="nb-NO" i="1" dirty="0">
                  <a:latin typeface="Cambria Math" panose="02040503050406030204" pitchFamily="18" charset="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f>
                        <m:fPr>
                          <m:ctrlPr>
                            <a:rPr lang="nb-NO" i="1">
                              <a:latin typeface="Cambria Math" panose="02040503050406030204" pitchFamily="18" charset="0"/>
                              <a:sym typeface="Wingdings" panose="05000000000000000000" pitchFamily="2" charset="2"/>
                            </a:rPr>
                          </m:ctrlPr>
                        </m:fPr>
                        <m:num>
                          <m:sSub>
                            <m:sSubPr>
                              <m:ctrlPr>
                                <a:rPr lang="nb-NO" i="1">
                                  <a:latin typeface="Cambria Math" panose="02040503050406030204" pitchFamily="18" charset="0"/>
                                  <a:sym typeface="Wingdings" panose="05000000000000000000" pitchFamily="2" charset="2"/>
                                </a:rPr>
                              </m:ctrlPr>
                            </m:sSubPr>
                            <m:e>
                              <m:r>
                                <a:rPr lang="nb-NO" i="1">
                                  <a:latin typeface="Cambria Math" panose="02040503050406030204" pitchFamily="18" charset="0"/>
                                  <a:sym typeface="Wingdings" panose="05000000000000000000" pitchFamily="2" charset="2"/>
                                </a:rPr>
                                <m:t>𝐹</m:t>
                              </m:r>
                            </m:e>
                            <m:sub>
                              <m:r>
                                <a:rPr lang="nb-NO" i="1">
                                  <a:latin typeface="Cambria Math" panose="02040503050406030204" pitchFamily="18" charset="0"/>
                                  <a:sym typeface="Wingdings" panose="05000000000000000000" pitchFamily="2" charset="2"/>
                                </a:rPr>
                                <m:t>𝐷</m:t>
                              </m:r>
                            </m:sub>
                          </m:sSub>
                        </m:num>
                        <m:den>
                          <m:r>
                            <a:rPr lang="nb-NO" i="1">
                              <a:latin typeface="Cambria Math" panose="02040503050406030204" pitchFamily="18" charset="0"/>
                              <a:sym typeface="Wingdings" panose="05000000000000000000" pitchFamily="2" charset="2"/>
                            </a:rPr>
                            <m:t>𝜌</m:t>
                          </m:r>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𝑉</m:t>
                              </m:r>
                            </m:e>
                            <m:sup>
                              <m:r>
                                <a:rPr lang="nb-NO" i="1">
                                  <a:latin typeface="Cambria Math" panose="02040503050406030204" pitchFamily="18" charset="0"/>
                                  <a:sym typeface="Wingdings" panose="05000000000000000000" pitchFamily="2" charset="2"/>
                                </a:rPr>
                                <m:t>2</m:t>
                              </m:r>
                            </m:sup>
                          </m:sSup>
                          <m:sSup>
                            <m:sSupPr>
                              <m:ctrlPr>
                                <a:rPr lang="nb-NO" i="1">
                                  <a:latin typeface="Cambria Math" panose="02040503050406030204" pitchFamily="18" charset="0"/>
                                  <a:sym typeface="Wingdings" panose="05000000000000000000" pitchFamily="2" charset="2"/>
                                </a:rPr>
                              </m:ctrlPr>
                            </m:sSupPr>
                            <m:e>
                              <m:r>
                                <a:rPr lang="nb-NO" i="1">
                                  <a:latin typeface="Cambria Math" panose="02040503050406030204" pitchFamily="18" charset="0"/>
                                  <a:sym typeface="Wingdings" panose="05000000000000000000" pitchFamily="2" charset="2"/>
                                </a:rPr>
                                <m:t>𝐷</m:t>
                              </m:r>
                            </m:e>
                            <m:sup>
                              <m:r>
                                <a:rPr lang="nb-NO" i="1">
                                  <a:latin typeface="Cambria Math" panose="02040503050406030204" pitchFamily="18" charset="0"/>
                                  <a:sym typeface="Wingdings" panose="05000000000000000000" pitchFamily="2" charset="2"/>
                                </a:rPr>
                                <m:t>2</m:t>
                              </m:r>
                            </m:sup>
                          </m:sSup>
                        </m:den>
                      </m:f>
                      <m:r>
                        <a:rPr lang="nb-NO" b="0" i="1" smtClean="0">
                          <a:latin typeface="Cambria Math" panose="02040503050406030204" pitchFamily="18" charset="0"/>
                          <a:sym typeface="Wingdings" panose="05000000000000000000" pitchFamily="2" charset="2"/>
                        </a:rPr>
                        <m:t>=</m:t>
                      </m:r>
                      <m:r>
                        <a:rPr lang="nb-NO" b="0" i="1" smtClean="0">
                          <a:latin typeface="Cambria Math" panose="02040503050406030204" pitchFamily="18" charset="0"/>
                          <a:sym typeface="Wingdings" panose="05000000000000000000" pitchFamily="2" charset="2"/>
                        </a:rPr>
                        <m:t>𝑔</m:t>
                      </m:r>
                      <m:d>
                        <m:dPr>
                          <m:ctrlPr>
                            <a:rPr lang="nb-NO" b="0" i="1" smtClean="0">
                              <a:latin typeface="Cambria Math" panose="02040503050406030204" pitchFamily="18" charset="0"/>
                              <a:sym typeface="Wingdings" panose="05000000000000000000" pitchFamily="2" charset="2"/>
                            </a:rPr>
                          </m:ctrlPr>
                        </m:dPr>
                        <m:e>
                          <m:f>
                            <m:fPr>
                              <m:ctrlPr>
                                <a:rPr lang="nb-NO" b="0" i="1" smtClean="0">
                                  <a:latin typeface="Cambria Math" panose="02040503050406030204" pitchFamily="18" charset="0"/>
                                  <a:sym typeface="Wingdings" panose="05000000000000000000" pitchFamily="2" charset="2"/>
                                </a:rPr>
                              </m:ctrlPr>
                            </m:fPr>
                            <m:num>
                              <m:r>
                                <a:rPr lang="nb-NO" i="1">
                                  <a:latin typeface="Cambria Math" panose="02040503050406030204" pitchFamily="18" charset="0"/>
                                  <a:sym typeface="Wingdings" panose="05000000000000000000" pitchFamily="2" charset="2"/>
                                </a:rPr>
                                <m:t>𝜌</m:t>
                              </m:r>
                              <m:r>
                                <a:rPr lang="nb-NO" i="1">
                                  <a:latin typeface="Cambria Math" panose="02040503050406030204" pitchFamily="18" charset="0"/>
                                  <a:sym typeface="Wingdings" panose="05000000000000000000" pitchFamily="2" charset="2"/>
                                </a:rPr>
                                <m:t>𝑉𝐷</m:t>
                              </m:r>
                            </m:num>
                            <m:den>
                              <m:r>
                                <a:rPr lang="nb-NO" b="0" i="1" smtClean="0">
                                  <a:latin typeface="Cambria Math" panose="02040503050406030204" pitchFamily="18" charset="0"/>
                                  <a:sym typeface="Wingdings" panose="05000000000000000000" pitchFamily="2" charset="2"/>
                                </a:rPr>
                                <m:t>𝜇</m:t>
                              </m:r>
                            </m:den>
                          </m:f>
                        </m:e>
                      </m:d>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𝑔</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𝑅𝑒</m:t>
                      </m:r>
                      <m:r>
                        <a:rPr lang="en-US" b="0" i="1" smtClean="0">
                          <a:latin typeface="Cambria Math" panose="02040503050406030204" pitchFamily="18" charset="0"/>
                          <a:sym typeface="Wingdings" panose="05000000000000000000" pitchFamily="2" charset="2"/>
                        </a:rPr>
                        <m:t>)</m:t>
                      </m:r>
                    </m:oMath>
                  </m:oMathPara>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3"/>
                <a:stretch>
                  <a:fillRect l="-2970" t="-2053"/>
                </a:stretch>
              </a:blipFill>
            </p:spPr>
            <p:txBody>
              <a:bodyPr/>
              <a:lstStyle/>
              <a:p>
                <a:r>
                  <a:rPr lang="nb-NO">
                    <a:noFill/>
                  </a:rPr>
                  <a:t> </a:t>
                </a:r>
              </a:p>
            </p:txBody>
          </p:sp>
        </mc:Fallback>
      </mc:AlternateContent>
      <p:pic>
        <p:nvPicPr>
          <p:cNvPr id="8" name="Picture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38" y="2257011"/>
            <a:ext cx="5111750" cy="3406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554ED204-8A7B-7955-9C77-0C559EF92E35}"/>
              </a:ext>
            </a:extLst>
          </p:cNvPr>
          <p:cNvCxnSpPr/>
          <p:nvPr/>
        </p:nvCxnSpPr>
        <p:spPr>
          <a:xfrm flipH="1" flipV="1">
            <a:off x="2064000" y="5663027"/>
            <a:ext cx="216000" cy="4569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E953522-4121-38D5-BE68-1A5313483693}"/>
              </a:ext>
            </a:extLst>
          </p:cNvPr>
          <p:cNvSpPr txBox="1"/>
          <p:nvPr/>
        </p:nvSpPr>
        <p:spPr>
          <a:xfrm>
            <a:off x="1920000" y="6120000"/>
            <a:ext cx="2146742" cy="369332"/>
          </a:xfrm>
          <a:prstGeom prst="rect">
            <a:avLst/>
          </a:prstGeom>
          <a:noFill/>
          <a:ln>
            <a:solidFill>
              <a:schemeClr val="accent1"/>
            </a:solidFill>
          </a:ln>
        </p:spPr>
        <p:txBody>
          <a:bodyPr wrap="none" rtlCol="0">
            <a:spAutoFit/>
          </a:bodyPr>
          <a:lstStyle/>
          <a:p>
            <a:r>
              <a:rPr lang="nb-NO" dirty="0"/>
              <a:t>Hva kalles denne? </a:t>
            </a:r>
          </a:p>
        </p:txBody>
      </p:sp>
      <p:pic>
        <p:nvPicPr>
          <p:cNvPr id="7" name="Content Placeholder 4">
            <a:extLst>
              <a:ext uri="{FF2B5EF4-FFF2-40B4-BE49-F238E27FC236}">
                <a16:creationId xmlns:a16="http://schemas.microsoft.com/office/drawing/2014/main" id="{768D3DE5-F5B6-BA97-74AC-2C59BD1BD50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40172" y="-14495"/>
            <a:ext cx="6186283" cy="6872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C3C3312-A2A8-56E3-19D8-79E22224A7E1}"/>
              </a:ext>
            </a:extLst>
          </p:cNvPr>
          <p:cNvSpPr/>
          <p:nvPr/>
        </p:nvSpPr>
        <p:spPr>
          <a:xfrm>
            <a:off x="-3120000" y="-14495"/>
            <a:ext cx="516261" cy="719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0" name="Straight Arrow Connector 9">
            <a:extLst>
              <a:ext uri="{FF2B5EF4-FFF2-40B4-BE49-F238E27FC236}">
                <a16:creationId xmlns:a16="http://schemas.microsoft.com/office/drawing/2014/main" id="{FFEBD000-95DF-BA85-E247-AC7A8D2C022A}"/>
              </a:ext>
            </a:extLst>
          </p:cNvPr>
          <p:cNvCxnSpPr>
            <a:stCxn id="2" idx="2"/>
          </p:cNvCxnSpPr>
          <p:nvPr/>
        </p:nvCxnSpPr>
        <p:spPr>
          <a:xfrm>
            <a:off x="5489325" y="1478642"/>
            <a:ext cx="250847" cy="1518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Freeform 10">
            <a:extLst>
              <a:ext uri="{FF2B5EF4-FFF2-40B4-BE49-F238E27FC236}">
                <a16:creationId xmlns:a16="http://schemas.microsoft.com/office/drawing/2014/main" id="{5B46523D-86C3-645F-A803-ED5D8195082B}"/>
              </a:ext>
            </a:extLst>
          </p:cNvPr>
          <p:cNvSpPr/>
          <p:nvPr/>
        </p:nvSpPr>
        <p:spPr>
          <a:xfrm>
            <a:off x="4571075" y="5342021"/>
            <a:ext cx="3417893" cy="1323474"/>
          </a:xfrm>
          <a:custGeom>
            <a:avLst/>
            <a:gdLst>
              <a:gd name="connsiteX0" fmla="*/ 24988 w 3417893"/>
              <a:gd name="connsiteY0" fmla="*/ 0 h 1323474"/>
              <a:gd name="connsiteX1" fmla="*/ 925 w 3417893"/>
              <a:gd name="connsiteY1" fmla="*/ 168442 h 1323474"/>
              <a:gd name="connsiteX2" fmla="*/ 97178 w 3417893"/>
              <a:gd name="connsiteY2" fmla="*/ 288758 h 1323474"/>
              <a:gd name="connsiteX3" fmla="*/ 145304 w 3417893"/>
              <a:gd name="connsiteY3" fmla="*/ 360947 h 1323474"/>
              <a:gd name="connsiteX4" fmla="*/ 193430 w 3417893"/>
              <a:gd name="connsiteY4" fmla="*/ 409074 h 1323474"/>
              <a:gd name="connsiteX5" fmla="*/ 241557 w 3417893"/>
              <a:gd name="connsiteY5" fmla="*/ 481263 h 1323474"/>
              <a:gd name="connsiteX6" fmla="*/ 385936 w 3417893"/>
              <a:gd name="connsiteY6" fmla="*/ 577516 h 1323474"/>
              <a:gd name="connsiteX7" fmla="*/ 458125 w 3417893"/>
              <a:gd name="connsiteY7" fmla="*/ 625642 h 1323474"/>
              <a:gd name="connsiteX8" fmla="*/ 674693 w 3417893"/>
              <a:gd name="connsiteY8" fmla="*/ 697832 h 1323474"/>
              <a:gd name="connsiteX9" fmla="*/ 819072 w 3417893"/>
              <a:gd name="connsiteY9" fmla="*/ 745958 h 1323474"/>
              <a:gd name="connsiteX10" fmla="*/ 915325 w 3417893"/>
              <a:gd name="connsiteY10" fmla="*/ 794084 h 1323474"/>
              <a:gd name="connsiteX11" fmla="*/ 1083767 w 3417893"/>
              <a:gd name="connsiteY11" fmla="*/ 842211 h 1323474"/>
              <a:gd name="connsiteX12" fmla="*/ 1155957 w 3417893"/>
              <a:gd name="connsiteY12" fmla="*/ 890337 h 1323474"/>
              <a:gd name="connsiteX13" fmla="*/ 1228146 w 3417893"/>
              <a:gd name="connsiteY13" fmla="*/ 914400 h 1323474"/>
              <a:gd name="connsiteX14" fmla="*/ 1348462 w 3417893"/>
              <a:gd name="connsiteY14" fmla="*/ 962526 h 1323474"/>
              <a:gd name="connsiteX15" fmla="*/ 1444714 w 3417893"/>
              <a:gd name="connsiteY15" fmla="*/ 1010653 h 1323474"/>
              <a:gd name="connsiteX16" fmla="*/ 1589093 w 3417893"/>
              <a:gd name="connsiteY16" fmla="*/ 1058779 h 1323474"/>
              <a:gd name="connsiteX17" fmla="*/ 1661283 w 3417893"/>
              <a:gd name="connsiteY17" fmla="*/ 1082842 h 1323474"/>
              <a:gd name="connsiteX18" fmla="*/ 1901914 w 3417893"/>
              <a:gd name="connsiteY18" fmla="*/ 1130968 h 1323474"/>
              <a:gd name="connsiteX19" fmla="*/ 2022230 w 3417893"/>
              <a:gd name="connsiteY19" fmla="*/ 1155032 h 1323474"/>
              <a:gd name="connsiteX20" fmla="*/ 2118483 w 3417893"/>
              <a:gd name="connsiteY20" fmla="*/ 1179095 h 1323474"/>
              <a:gd name="connsiteX21" fmla="*/ 2286925 w 3417893"/>
              <a:gd name="connsiteY21" fmla="*/ 1203158 h 1323474"/>
              <a:gd name="connsiteX22" fmla="*/ 2359114 w 3417893"/>
              <a:gd name="connsiteY22" fmla="*/ 1227221 h 1323474"/>
              <a:gd name="connsiteX23" fmla="*/ 2792251 w 3417893"/>
              <a:gd name="connsiteY23" fmla="*/ 1275347 h 1323474"/>
              <a:gd name="connsiteX24" fmla="*/ 2984757 w 3417893"/>
              <a:gd name="connsiteY24" fmla="*/ 1299411 h 1323474"/>
              <a:gd name="connsiteX25" fmla="*/ 3417893 w 3417893"/>
              <a:gd name="connsiteY25" fmla="*/ 1323474 h 1323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17893" h="1323474">
                <a:moveTo>
                  <a:pt x="24988" y="0"/>
                </a:moveTo>
                <a:cubicBezTo>
                  <a:pt x="16967" y="56147"/>
                  <a:pt x="-4719" y="112006"/>
                  <a:pt x="925" y="168442"/>
                </a:cubicBezTo>
                <a:cubicBezTo>
                  <a:pt x="5158" y="210768"/>
                  <a:pt x="72906" y="258418"/>
                  <a:pt x="97178" y="288758"/>
                </a:cubicBezTo>
                <a:cubicBezTo>
                  <a:pt x="115244" y="311341"/>
                  <a:pt x="127238" y="338364"/>
                  <a:pt x="145304" y="360947"/>
                </a:cubicBezTo>
                <a:cubicBezTo>
                  <a:pt x="159476" y="378663"/>
                  <a:pt x="179257" y="391358"/>
                  <a:pt x="193430" y="409074"/>
                </a:cubicBezTo>
                <a:cubicBezTo>
                  <a:pt x="211496" y="431657"/>
                  <a:pt x="219792" y="462219"/>
                  <a:pt x="241557" y="481263"/>
                </a:cubicBezTo>
                <a:cubicBezTo>
                  <a:pt x="285087" y="519351"/>
                  <a:pt x="337810" y="545432"/>
                  <a:pt x="385936" y="577516"/>
                </a:cubicBezTo>
                <a:cubicBezTo>
                  <a:pt x="409999" y="593558"/>
                  <a:pt x="430689" y="616497"/>
                  <a:pt x="458125" y="625642"/>
                </a:cubicBezTo>
                <a:lnTo>
                  <a:pt x="674693" y="697832"/>
                </a:lnTo>
                <a:cubicBezTo>
                  <a:pt x="674695" y="697833"/>
                  <a:pt x="819069" y="745957"/>
                  <a:pt x="819072" y="745958"/>
                </a:cubicBezTo>
                <a:cubicBezTo>
                  <a:pt x="851156" y="762000"/>
                  <a:pt x="881738" y="781489"/>
                  <a:pt x="915325" y="794084"/>
                </a:cubicBezTo>
                <a:cubicBezTo>
                  <a:pt x="977018" y="817219"/>
                  <a:pt x="1025583" y="813119"/>
                  <a:pt x="1083767" y="842211"/>
                </a:cubicBezTo>
                <a:cubicBezTo>
                  <a:pt x="1109634" y="855145"/>
                  <a:pt x="1130090" y="877403"/>
                  <a:pt x="1155957" y="890337"/>
                </a:cubicBezTo>
                <a:cubicBezTo>
                  <a:pt x="1178644" y="901680"/>
                  <a:pt x="1204396" y="905494"/>
                  <a:pt x="1228146" y="914400"/>
                </a:cubicBezTo>
                <a:cubicBezTo>
                  <a:pt x="1268590" y="929567"/>
                  <a:pt x="1308990" y="944983"/>
                  <a:pt x="1348462" y="962526"/>
                </a:cubicBezTo>
                <a:cubicBezTo>
                  <a:pt x="1381241" y="977095"/>
                  <a:pt x="1411409" y="997331"/>
                  <a:pt x="1444714" y="1010653"/>
                </a:cubicBezTo>
                <a:cubicBezTo>
                  <a:pt x="1491815" y="1029494"/>
                  <a:pt x="1540967" y="1042737"/>
                  <a:pt x="1589093" y="1058779"/>
                </a:cubicBezTo>
                <a:cubicBezTo>
                  <a:pt x="1613156" y="1066800"/>
                  <a:pt x="1636675" y="1076690"/>
                  <a:pt x="1661283" y="1082842"/>
                </a:cubicBezTo>
                <a:cubicBezTo>
                  <a:pt x="1831539" y="1125405"/>
                  <a:pt x="1685570" y="1091632"/>
                  <a:pt x="1901914" y="1130968"/>
                </a:cubicBezTo>
                <a:cubicBezTo>
                  <a:pt x="1942154" y="1138284"/>
                  <a:pt x="1982304" y="1146160"/>
                  <a:pt x="2022230" y="1155032"/>
                </a:cubicBezTo>
                <a:cubicBezTo>
                  <a:pt x="2054514" y="1162206"/>
                  <a:pt x="2085945" y="1173179"/>
                  <a:pt x="2118483" y="1179095"/>
                </a:cubicBezTo>
                <a:cubicBezTo>
                  <a:pt x="2174286" y="1189241"/>
                  <a:pt x="2230778" y="1195137"/>
                  <a:pt x="2286925" y="1203158"/>
                </a:cubicBezTo>
                <a:cubicBezTo>
                  <a:pt x="2310988" y="1211179"/>
                  <a:pt x="2334353" y="1221719"/>
                  <a:pt x="2359114" y="1227221"/>
                </a:cubicBezTo>
                <a:cubicBezTo>
                  <a:pt x="2513073" y="1261434"/>
                  <a:pt x="2624509" y="1258573"/>
                  <a:pt x="2792251" y="1275347"/>
                </a:cubicBezTo>
                <a:cubicBezTo>
                  <a:pt x="2856598" y="1281782"/>
                  <a:pt x="2920279" y="1294451"/>
                  <a:pt x="2984757" y="1299411"/>
                </a:cubicBezTo>
                <a:cubicBezTo>
                  <a:pt x="3128932" y="1310502"/>
                  <a:pt x="3417893" y="1323474"/>
                  <a:pt x="3417893" y="1323474"/>
                </a:cubicBezTo>
              </a:path>
            </a:pathLst>
          </a:custGeom>
          <a:noFill/>
          <a:ln>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284445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Agenda</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nb-NO" dirty="0">
                    <a:solidFill>
                      <a:schemeClr val="bg1">
                        <a:lumMod val="85000"/>
                      </a:schemeClr>
                    </a:solidFill>
                  </a:rPr>
                  <a:t>Introduksjon og anvendelser</a:t>
                </a:r>
              </a:p>
              <a:p>
                <a:r>
                  <a:rPr lang="nb-NO" dirty="0" err="1">
                    <a:solidFill>
                      <a:schemeClr val="bg1">
                        <a:lumMod val="85000"/>
                      </a:schemeClr>
                    </a:solidFill>
                  </a:rPr>
                  <a:t>Buckingham’s</a:t>
                </a:r>
                <a:r>
                  <a:rPr lang="nb-NO" dirty="0">
                    <a:solidFill>
                      <a:schemeClr val="bg1">
                        <a:lumMod val="85000"/>
                      </a:schemeClr>
                    </a:solidFill>
                  </a:rPr>
                  <a:t> </a:t>
                </a:r>
                <a14:m>
                  <m:oMath xmlns:m="http://schemas.openxmlformats.org/officeDocument/2006/math">
                    <m:r>
                      <m:rPr>
                        <m:sty m:val="p"/>
                      </m:rPr>
                      <a:rPr lang="nb-NO">
                        <a:solidFill>
                          <a:schemeClr val="bg1">
                            <a:lumMod val="85000"/>
                          </a:schemeClr>
                        </a:solidFill>
                        <a:latin typeface="Cambria Math" panose="02040503050406030204" pitchFamily="18" charset="0"/>
                      </a:rPr>
                      <m:t>Π</m:t>
                    </m:r>
                  </m:oMath>
                </a14:m>
                <a:r>
                  <a:rPr lang="nb-NO" dirty="0">
                    <a:solidFill>
                      <a:schemeClr val="bg1">
                        <a:lumMod val="85000"/>
                      </a:schemeClr>
                    </a:solidFill>
                  </a:rPr>
                  <a:t>-teorem</a:t>
                </a:r>
              </a:p>
              <a:p>
                <a:r>
                  <a:rPr lang="nb-NO" dirty="0">
                    <a:solidFill>
                      <a:schemeClr val="bg1">
                        <a:lumMod val="85000"/>
                      </a:schemeClr>
                    </a:solidFill>
                  </a:rPr>
                  <a:t>Finne </a:t>
                </a:r>
                <a14:m>
                  <m:oMath xmlns:m="http://schemas.openxmlformats.org/officeDocument/2006/math">
                    <m:r>
                      <a:rPr lang="nb-NO" i="1">
                        <a:solidFill>
                          <a:schemeClr val="bg1">
                            <a:lumMod val="85000"/>
                          </a:schemeClr>
                        </a:solidFill>
                        <a:latin typeface="Cambria Math" panose="02040503050406030204" pitchFamily="18" charset="0"/>
                      </a:rPr>
                      <m:t>𝜋</m:t>
                    </m:r>
                  </m:oMath>
                </a14:m>
                <a:r>
                  <a:rPr lang="nb-NO" dirty="0">
                    <a:solidFill>
                      <a:schemeClr val="bg1">
                        <a:lumMod val="85000"/>
                      </a:schemeClr>
                    </a:solidFill>
                  </a:rPr>
                  <a:t>´ene: Steg-for-steg-metoden</a:t>
                </a:r>
              </a:p>
              <a:p>
                <a:r>
                  <a:rPr lang="nb-NO" dirty="0"/>
                  <a:t>Finne </a:t>
                </a:r>
                <a14:m>
                  <m:oMath xmlns:m="http://schemas.openxmlformats.org/officeDocument/2006/math">
                    <m:r>
                      <a:rPr lang="nb-NO" i="1">
                        <a:latin typeface="Cambria Math" panose="02040503050406030204" pitchFamily="18" charset="0"/>
                      </a:rPr>
                      <m:t>𝜋</m:t>
                    </m:r>
                  </m:oMath>
                </a14:m>
                <a:r>
                  <a:rPr lang="nb-NO" dirty="0"/>
                  <a:t>´ene: Eksponentmetoden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3099" t="-1975"/>
                </a:stretch>
              </a:blipFill>
            </p:spPr>
            <p:txBody>
              <a:bodyPr/>
              <a:lstStyle/>
              <a:p>
                <a:r>
                  <a:rPr lang="en-US">
                    <a:noFill/>
                  </a:rPr>
                  <a:t> </a:t>
                </a:r>
              </a:p>
            </p:txBody>
          </p:sp>
        </mc:Fallback>
      </mc:AlternateContent>
      <p:pic>
        <p:nvPicPr>
          <p:cNvPr id="1026" name="Picture 2" descr="https://upload.wikimedia.org/wikipedia/commons/9/9a/HooverDamFrontWater.jpg">
            <a:extLst>
              <a:ext uri="{FF2B5EF4-FFF2-40B4-BE49-F238E27FC236}">
                <a16:creationId xmlns:a16="http://schemas.microsoft.com/office/drawing/2014/main" id="{F410EF51-E82F-4103-BD4C-1B2CE11DF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0782" y="-10800"/>
            <a:ext cx="5401218" cy="688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339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Eksponentmetoden</a:t>
            </a:r>
            <a:endParaRPr lang="en-US" dirty="0"/>
          </a:p>
        </p:txBody>
      </p:sp>
      <p:sp>
        <p:nvSpPr>
          <p:cNvPr id="4" name="Content Placeholder 3"/>
          <p:cNvSpPr>
            <a:spLocks noGrp="1"/>
          </p:cNvSpPr>
          <p:nvPr>
            <p:ph idx="10"/>
          </p:nvPr>
        </p:nvSpPr>
        <p:spPr/>
        <p:txBody>
          <a:bodyPr/>
          <a:lstStyle/>
          <a:p>
            <a:r>
              <a:rPr lang="nb-NO" dirty="0"/>
              <a:t>Effektiv og direkte, men litt mindre oversikt</a:t>
            </a:r>
          </a:p>
          <a:p>
            <a:r>
              <a:rPr lang="nb-NO" dirty="0"/>
              <a:t>Må løse et lineært likningssett</a:t>
            </a:r>
            <a:endParaRPr lang="en-US" dirty="0"/>
          </a:p>
        </p:txBody>
      </p:sp>
      <p:pic>
        <p:nvPicPr>
          <p:cNvPr id="5" name="Picture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8261" y="1478642"/>
            <a:ext cx="9287750" cy="505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000" y="972771"/>
            <a:ext cx="9588000" cy="533642"/>
          </a:xfrm>
        </p:spPr>
        <p:txBody>
          <a:bodyPr/>
          <a:lstStyle/>
          <a:p>
            <a:r>
              <a:rPr lang="nb-NO" dirty="0"/>
              <a:t>EFM Eksempel 8.3: </a:t>
            </a:r>
            <a:r>
              <a:rPr lang="nb-NO" dirty="0" err="1"/>
              <a:t>Dragkraft</a:t>
            </a:r>
            <a:r>
              <a:rPr lang="nb-NO" dirty="0"/>
              <a:t> på en kule ved eksponentmetoden</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Som Eksempel 8.2: Drag-kraften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𝐷</m:t>
                        </m:r>
                      </m:sub>
                    </m:sSub>
                  </m:oMath>
                </a14:m>
                <a:r>
                  <a:rPr lang="nb-NO" dirty="0"/>
                  <a:t> på en kule forventes å avhenge av</a:t>
                </a:r>
              </a:p>
              <a:p>
                <a:pPr lvl="1"/>
                <a:r>
                  <a:rPr lang="nb-NO" dirty="0"/>
                  <a:t>Viskositeten </a:t>
                </a:r>
                <a14:m>
                  <m:oMath xmlns:m="http://schemas.openxmlformats.org/officeDocument/2006/math">
                    <m:r>
                      <a:rPr lang="nb-NO" i="1">
                        <a:latin typeface="Cambria Math" panose="02040503050406030204" pitchFamily="18" charset="0"/>
                      </a:rPr>
                      <m:t>𝜇</m:t>
                    </m:r>
                  </m:oMath>
                </a14:m>
                <a:r>
                  <a:rPr lang="en-US" dirty="0"/>
                  <a:t>; </a:t>
                </a:r>
                <a14:m>
                  <m:oMath xmlns:m="http://schemas.openxmlformats.org/officeDocument/2006/math">
                    <m:d>
                      <m:dPr>
                        <m:begChr m:val="["/>
                        <m:endChr m:val="]"/>
                        <m:ctrlPr>
                          <a:rPr lang="nb-NO" i="1">
                            <a:latin typeface="Cambria Math" panose="02040503050406030204" pitchFamily="18" charset="0"/>
                          </a:rPr>
                        </m:ctrlPr>
                      </m:dPr>
                      <m:e>
                        <m:r>
                          <a:rPr lang="nb-NO" i="1">
                            <a:latin typeface="Cambria Math" panose="02040503050406030204" pitchFamily="18" charset="0"/>
                          </a:rPr>
                          <m:t>𝜇</m:t>
                        </m:r>
                      </m:e>
                    </m:d>
                    <m:r>
                      <a:rPr lang="nb-NO" i="1">
                        <a:latin typeface="Cambria Math" panose="02040503050406030204" pitchFamily="18" charset="0"/>
                      </a:rPr>
                      <m:t>=</m:t>
                    </m:r>
                    <m:r>
                      <a:rPr lang="nb-NO" i="1">
                        <a:latin typeface="Cambria Math" panose="02040503050406030204" pitchFamily="18" charset="0"/>
                      </a:rPr>
                      <m:t>𝑀</m:t>
                    </m:r>
                    <m:r>
                      <a:rPr lang="nb-NO" i="1">
                        <a:latin typeface="Cambria Math" panose="02040503050406030204" pitchFamily="18" charset="0"/>
                      </a:rPr>
                      <m:t>/</m:t>
                    </m:r>
                    <m:r>
                      <a:rPr lang="nb-NO" i="1">
                        <a:latin typeface="Cambria Math" panose="02040503050406030204" pitchFamily="18" charset="0"/>
                      </a:rPr>
                      <m:t>𝐿𝑇</m:t>
                    </m:r>
                  </m:oMath>
                </a14:m>
                <a:endParaRPr lang="en-US" dirty="0"/>
              </a:p>
              <a:p>
                <a:pPr lvl="1"/>
                <a:r>
                  <a:rPr lang="nb-NO" dirty="0"/>
                  <a:t>Tettheten </a:t>
                </a:r>
                <a14:m>
                  <m:oMath xmlns:m="http://schemas.openxmlformats.org/officeDocument/2006/math">
                    <m:r>
                      <a:rPr lang="nb-NO" i="1">
                        <a:latin typeface="Cambria Math" panose="02040503050406030204" pitchFamily="18" charset="0"/>
                      </a:rPr>
                      <m:t>𝜌</m:t>
                    </m:r>
                  </m:oMath>
                </a14:m>
                <a:r>
                  <a:rPr lang="en-US" dirty="0"/>
                  <a:t>; </a:t>
                </a:r>
                <a14:m>
                  <m:oMath xmlns:m="http://schemas.openxmlformats.org/officeDocument/2006/math">
                    <m:d>
                      <m:dPr>
                        <m:begChr m:val="["/>
                        <m:endChr m:val="]"/>
                        <m:ctrlPr>
                          <a:rPr lang="nb-NO" i="1">
                            <a:latin typeface="Cambria Math" panose="02040503050406030204" pitchFamily="18" charset="0"/>
                          </a:rPr>
                        </m:ctrlPr>
                      </m:dPr>
                      <m:e>
                        <m:r>
                          <a:rPr lang="nb-NO" i="1">
                            <a:latin typeface="Cambria Math" panose="02040503050406030204" pitchFamily="18" charset="0"/>
                          </a:rPr>
                          <m:t>𝜌</m:t>
                        </m:r>
                      </m:e>
                    </m:d>
                    <m:r>
                      <a:rPr lang="nb-NO" i="1">
                        <a:latin typeface="Cambria Math" panose="02040503050406030204" pitchFamily="18" charset="0"/>
                      </a:rPr>
                      <m:t>=</m:t>
                    </m:r>
                    <m:r>
                      <a:rPr lang="nb-NO" i="1">
                        <a:latin typeface="Cambria Math" panose="02040503050406030204" pitchFamily="18" charset="0"/>
                      </a:rPr>
                      <m:t>𝑀</m:t>
                    </m:r>
                    <m:r>
                      <a:rPr lang="nb-NO" i="1">
                        <a:latin typeface="Cambria Math" panose="02040503050406030204" pitchFamily="18" charset="0"/>
                      </a:rPr>
                      <m:t>/</m:t>
                    </m:r>
                    <m:sSup>
                      <m:sSupPr>
                        <m:ctrlPr>
                          <a:rPr lang="nb-NO" i="1">
                            <a:latin typeface="Cambria Math" panose="02040503050406030204" pitchFamily="18" charset="0"/>
                          </a:rPr>
                        </m:ctrlPr>
                      </m:sSupPr>
                      <m:e>
                        <m:r>
                          <a:rPr lang="nb-NO" i="1">
                            <a:latin typeface="Cambria Math" panose="02040503050406030204" pitchFamily="18" charset="0"/>
                          </a:rPr>
                          <m:t>𝐿</m:t>
                        </m:r>
                      </m:e>
                      <m:sup>
                        <m:r>
                          <a:rPr lang="nb-NO" i="1">
                            <a:latin typeface="Cambria Math" panose="02040503050406030204" pitchFamily="18" charset="0"/>
                          </a:rPr>
                          <m:t>3</m:t>
                        </m:r>
                      </m:sup>
                    </m:sSup>
                  </m:oMath>
                </a14:m>
                <a:endParaRPr lang="en-US" dirty="0"/>
              </a:p>
              <a:p>
                <a:pPr lvl="1"/>
                <a:r>
                  <a:rPr lang="nb-NO" dirty="0"/>
                  <a:t>Hastighet </a:t>
                </a:r>
                <a14:m>
                  <m:oMath xmlns:m="http://schemas.openxmlformats.org/officeDocument/2006/math">
                    <m:r>
                      <a:rPr lang="nb-NO" i="1">
                        <a:latin typeface="Cambria Math" panose="02040503050406030204" pitchFamily="18" charset="0"/>
                      </a:rPr>
                      <m:t>𝑉</m:t>
                    </m:r>
                  </m:oMath>
                </a14:m>
                <a:r>
                  <a:rPr lang="en-US" dirty="0"/>
                  <a:t>; </a:t>
                </a:r>
                <a14:m>
                  <m:oMath xmlns:m="http://schemas.openxmlformats.org/officeDocument/2006/math">
                    <m:d>
                      <m:dPr>
                        <m:begChr m:val="["/>
                        <m:endChr m:val="]"/>
                        <m:ctrlPr>
                          <a:rPr lang="nb-NO" i="1">
                            <a:latin typeface="Cambria Math" panose="02040503050406030204" pitchFamily="18" charset="0"/>
                          </a:rPr>
                        </m:ctrlPr>
                      </m:dPr>
                      <m:e>
                        <m:r>
                          <a:rPr lang="nb-NO" i="1">
                            <a:latin typeface="Cambria Math" panose="02040503050406030204" pitchFamily="18" charset="0"/>
                          </a:rPr>
                          <m:t>𝑉</m:t>
                        </m:r>
                      </m:e>
                    </m:d>
                    <m:r>
                      <a:rPr lang="nb-NO" i="1">
                        <a:latin typeface="Cambria Math" panose="02040503050406030204" pitchFamily="18" charset="0"/>
                      </a:rPr>
                      <m:t>=</m:t>
                    </m:r>
                    <m:r>
                      <a:rPr lang="nb-NO" i="1">
                        <a:latin typeface="Cambria Math" panose="02040503050406030204" pitchFamily="18" charset="0"/>
                      </a:rPr>
                      <m:t>𝐿</m:t>
                    </m:r>
                    <m:r>
                      <a:rPr lang="nb-NO" i="1">
                        <a:latin typeface="Cambria Math" panose="02040503050406030204" pitchFamily="18" charset="0"/>
                      </a:rPr>
                      <m:t>/</m:t>
                    </m:r>
                    <m:r>
                      <a:rPr lang="nb-NO" i="1">
                        <a:latin typeface="Cambria Math" panose="02040503050406030204" pitchFamily="18" charset="0"/>
                      </a:rPr>
                      <m:t>𝑇</m:t>
                    </m:r>
                  </m:oMath>
                </a14:m>
                <a:endParaRPr lang="en-US" dirty="0"/>
              </a:p>
              <a:p>
                <a:pPr lvl="1"/>
                <a:r>
                  <a:rPr lang="nb-NO" dirty="0"/>
                  <a:t>Diameteren </a:t>
                </a:r>
                <a14:m>
                  <m:oMath xmlns:m="http://schemas.openxmlformats.org/officeDocument/2006/math">
                    <m:r>
                      <a:rPr lang="nb-NO" i="1">
                        <a:latin typeface="Cambria Math" panose="02040503050406030204" pitchFamily="18" charset="0"/>
                      </a:rPr>
                      <m:t>𝐷</m:t>
                    </m:r>
                  </m:oMath>
                </a14:m>
                <a:r>
                  <a:rPr lang="en-US" dirty="0"/>
                  <a:t>; </a:t>
                </a:r>
                <a14:m>
                  <m:oMath xmlns:m="http://schemas.openxmlformats.org/officeDocument/2006/math">
                    <m:d>
                      <m:dPr>
                        <m:begChr m:val="["/>
                        <m:endChr m:val="]"/>
                        <m:ctrlPr>
                          <a:rPr lang="nb-NO" i="1">
                            <a:latin typeface="Cambria Math" panose="02040503050406030204" pitchFamily="18" charset="0"/>
                          </a:rPr>
                        </m:ctrlPr>
                      </m:dPr>
                      <m:e>
                        <m:r>
                          <a:rPr lang="nb-NO" i="1">
                            <a:latin typeface="Cambria Math" panose="02040503050406030204" pitchFamily="18" charset="0"/>
                          </a:rPr>
                          <m:t>𝐷</m:t>
                        </m:r>
                      </m:e>
                    </m:d>
                    <m:r>
                      <a:rPr lang="nb-NO" i="1">
                        <a:latin typeface="Cambria Math" panose="02040503050406030204" pitchFamily="18" charset="0"/>
                      </a:rPr>
                      <m:t>=</m:t>
                    </m:r>
                    <m:r>
                      <a:rPr lang="nb-NO" i="1">
                        <a:latin typeface="Cambria Math" panose="02040503050406030204" pitchFamily="18" charset="0"/>
                      </a:rPr>
                      <m:t>𝐿</m:t>
                    </m:r>
                  </m:oMath>
                </a14:m>
                <a:endParaRPr lang="en-US" dirty="0"/>
              </a:p>
              <a:p>
                <a14:m>
                  <m:oMath xmlns:m="http://schemas.openxmlformats.org/officeDocument/2006/math">
                    <m:d>
                      <m:dPr>
                        <m:begChr m:val="["/>
                        <m:endChr m:val="]"/>
                        <m:ctrlPr>
                          <a:rPr lang="nb-NO" i="1">
                            <a:latin typeface="Cambria Math" panose="02040503050406030204" pitchFamily="18" charset="0"/>
                          </a:rPr>
                        </m:ctrlPr>
                      </m:dPr>
                      <m:e>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𝐷</m:t>
                            </m:r>
                          </m:sub>
                        </m:sSub>
                      </m:e>
                    </m:d>
                    <m:r>
                      <a:rPr lang="nb-NO" i="1">
                        <a:latin typeface="Cambria Math" panose="02040503050406030204" pitchFamily="18" charset="0"/>
                      </a:rPr>
                      <m:t>=</m:t>
                    </m:r>
                    <m:r>
                      <a:rPr lang="nb-NO" i="1">
                        <a:latin typeface="Cambria Math" panose="02040503050406030204" pitchFamily="18" charset="0"/>
                      </a:rPr>
                      <m:t>𝑀𝐿</m:t>
                    </m:r>
                    <m:r>
                      <a:rPr lang="nb-NO" i="1">
                        <a:latin typeface="Cambria Math" panose="02040503050406030204" pitchFamily="18" charset="0"/>
                      </a:rPr>
                      <m:t>/</m:t>
                    </m:r>
                    <m:sSup>
                      <m:sSupPr>
                        <m:ctrlPr>
                          <a:rPr lang="nb-NO" i="1">
                            <a:latin typeface="Cambria Math" panose="02040503050406030204" pitchFamily="18" charset="0"/>
                          </a:rPr>
                        </m:ctrlPr>
                      </m:sSupPr>
                      <m:e>
                        <m:r>
                          <a:rPr lang="nb-NO" i="1">
                            <a:latin typeface="Cambria Math" panose="02040503050406030204" pitchFamily="18" charset="0"/>
                          </a:rPr>
                          <m:t>𝑇</m:t>
                        </m:r>
                      </m:e>
                      <m:sup>
                        <m:r>
                          <a:rPr lang="nb-NO" i="1">
                            <a:latin typeface="Cambria Math" panose="02040503050406030204" pitchFamily="18" charset="0"/>
                          </a:rPr>
                          <m:t>2</m:t>
                        </m:r>
                      </m:sup>
                    </m:sSup>
                  </m:oMath>
                </a14:m>
                <a:endParaRPr lang="en-US" dirty="0"/>
              </a:p>
              <a:p>
                <a:r>
                  <a:rPr lang="nb-NO" dirty="0"/>
                  <a:t>Finn dimensjonsløse grupper ved hjelp av eksponentmetoden</a:t>
                </a:r>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r="-3218"/>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73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8.3</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i="1">
                            <a:latin typeface="Cambria Math" panose="02040503050406030204" pitchFamily="18" charset="0"/>
                          </a:rPr>
                          <m:t>𝜌</m:t>
                        </m:r>
                        <m:r>
                          <a:rPr lang="nb-NO" i="1">
                            <a:latin typeface="Cambria Math" panose="02040503050406030204" pitchFamily="18" charset="0"/>
                          </a:rPr>
                          <m:t>,</m:t>
                        </m:r>
                        <m:r>
                          <a:rPr lang="nb-NO" i="1">
                            <a:latin typeface="Cambria Math" panose="02040503050406030204" pitchFamily="18" charset="0"/>
                          </a:rPr>
                          <m:t>𝜇</m:t>
                        </m:r>
                        <m:r>
                          <a:rPr lang="nb-NO" i="1">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2000" y="2997000"/>
            <a:ext cx="5256000" cy="720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200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8.3</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endParaRPr lang="en-US" dirty="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nb-NO" sz="1800" i="1">
                              <a:latin typeface="Cambria Math" panose="02040503050406030204" pitchFamily="18" charset="0"/>
                            </a:rPr>
                          </m:ctrlPr>
                        </m:dPr>
                        <m:e>
                          <m:r>
                            <a:rPr lang="nb-NO" sz="1800" i="1">
                              <a:latin typeface="Cambria Math" panose="02040503050406030204" pitchFamily="18" charset="0"/>
                            </a:rPr>
                            <m:t>𝜇</m:t>
                          </m:r>
                        </m:e>
                      </m:d>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i="1">
                              <a:latin typeface="Cambria Math" panose="02040503050406030204" pitchFamily="18" charset="0"/>
                            </a:rPr>
                            <m:t>𝑀</m:t>
                          </m:r>
                        </m:num>
                        <m:den>
                          <m:r>
                            <a:rPr lang="nb-NO" sz="1800" i="1">
                              <a:latin typeface="Cambria Math" panose="02040503050406030204" pitchFamily="18" charset="0"/>
                            </a:rPr>
                            <m:t>𝐿𝑇</m:t>
                          </m:r>
                        </m:den>
                      </m:f>
                      <m:r>
                        <a:rPr lang="nb-NO" sz="1800" b="0" i="1" smtClean="0">
                          <a:latin typeface="Cambria Math" panose="02040503050406030204" pitchFamily="18" charset="0"/>
                        </a:rPr>
                        <m:t>, </m:t>
                      </m:r>
                      <m:d>
                        <m:dPr>
                          <m:begChr m:val="["/>
                          <m:endChr m:val="]"/>
                          <m:ctrlPr>
                            <a:rPr lang="nb-NO" sz="1800" i="1">
                              <a:latin typeface="Cambria Math" panose="02040503050406030204" pitchFamily="18" charset="0"/>
                            </a:rPr>
                          </m:ctrlPr>
                        </m:dPr>
                        <m:e>
                          <m:r>
                            <a:rPr lang="nb-NO" sz="1800" i="1">
                              <a:latin typeface="Cambria Math" panose="02040503050406030204" pitchFamily="18" charset="0"/>
                            </a:rPr>
                            <m:t>𝜌</m:t>
                          </m:r>
                        </m:e>
                      </m:d>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i="1">
                              <a:latin typeface="Cambria Math" panose="02040503050406030204" pitchFamily="18" charset="0"/>
                            </a:rPr>
                            <m:t>𝑀</m:t>
                          </m:r>
                        </m:num>
                        <m:den>
                          <m:sSup>
                            <m:sSupPr>
                              <m:ctrlPr>
                                <a:rPr lang="nb-NO" sz="1800" i="1">
                                  <a:latin typeface="Cambria Math" panose="02040503050406030204" pitchFamily="18" charset="0"/>
                                </a:rPr>
                              </m:ctrlPr>
                            </m:sSupPr>
                            <m:e>
                              <m:r>
                                <a:rPr lang="nb-NO" sz="1800" i="1">
                                  <a:latin typeface="Cambria Math" panose="02040503050406030204" pitchFamily="18" charset="0"/>
                                </a:rPr>
                                <m:t>𝐿</m:t>
                              </m:r>
                            </m:e>
                            <m:sup>
                              <m:r>
                                <a:rPr lang="nb-NO" sz="1800" i="1">
                                  <a:latin typeface="Cambria Math" panose="02040503050406030204" pitchFamily="18" charset="0"/>
                                </a:rPr>
                                <m:t>3</m:t>
                              </m:r>
                            </m:sup>
                          </m:sSup>
                        </m:den>
                      </m:f>
                      <m:r>
                        <a:rPr lang="nb-NO" sz="1800" b="0" i="1" smtClean="0">
                          <a:latin typeface="Cambria Math" panose="02040503050406030204" pitchFamily="18" charset="0"/>
                        </a:rPr>
                        <m:t>, </m:t>
                      </m:r>
                      <m:d>
                        <m:dPr>
                          <m:begChr m:val="["/>
                          <m:endChr m:val="]"/>
                          <m:ctrlPr>
                            <a:rPr lang="nb-NO" sz="1800" i="1">
                              <a:latin typeface="Cambria Math" panose="02040503050406030204" pitchFamily="18" charset="0"/>
                            </a:rPr>
                          </m:ctrlPr>
                        </m:dPr>
                        <m:e>
                          <m:r>
                            <a:rPr lang="nb-NO" sz="1800" i="1">
                              <a:latin typeface="Cambria Math" panose="02040503050406030204" pitchFamily="18" charset="0"/>
                            </a:rPr>
                            <m:t>𝑉</m:t>
                          </m:r>
                        </m:e>
                      </m:d>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i="1">
                              <a:latin typeface="Cambria Math" panose="02040503050406030204" pitchFamily="18" charset="0"/>
                            </a:rPr>
                            <m:t>𝐿</m:t>
                          </m:r>
                        </m:num>
                        <m:den>
                          <m:r>
                            <a:rPr lang="nb-NO" sz="1800" i="1">
                              <a:latin typeface="Cambria Math" panose="02040503050406030204" pitchFamily="18" charset="0"/>
                            </a:rPr>
                            <m:t>𝑇</m:t>
                          </m:r>
                        </m:den>
                      </m:f>
                      <m:r>
                        <a:rPr lang="nb-NO" sz="1800" b="0" i="1" smtClean="0">
                          <a:latin typeface="Cambria Math" panose="02040503050406030204" pitchFamily="18" charset="0"/>
                        </a:rPr>
                        <m:t>,</m:t>
                      </m:r>
                      <m:d>
                        <m:dPr>
                          <m:begChr m:val="["/>
                          <m:endChr m:val="]"/>
                          <m:ctrlPr>
                            <a:rPr lang="nb-NO" sz="1800" i="1">
                              <a:latin typeface="Cambria Math" panose="02040503050406030204" pitchFamily="18" charset="0"/>
                            </a:rPr>
                          </m:ctrlPr>
                        </m:dPr>
                        <m:e>
                          <m:r>
                            <a:rPr lang="nb-NO" sz="1800" i="1">
                              <a:latin typeface="Cambria Math" panose="02040503050406030204" pitchFamily="18" charset="0"/>
                            </a:rPr>
                            <m:t>𝐷</m:t>
                          </m:r>
                        </m:e>
                      </m:d>
                      <m:r>
                        <a:rPr lang="nb-NO" sz="1800" i="1">
                          <a:latin typeface="Cambria Math" panose="02040503050406030204" pitchFamily="18" charset="0"/>
                        </a:rPr>
                        <m:t>=</m:t>
                      </m:r>
                      <m:r>
                        <a:rPr lang="nb-NO" sz="1800" i="1">
                          <a:latin typeface="Cambria Math" panose="02040503050406030204" pitchFamily="18" charset="0"/>
                        </a:rPr>
                        <m:t>𝐿</m:t>
                      </m:r>
                      <m:r>
                        <a:rPr lang="nb-NO" sz="1800" b="0" i="1" smtClean="0">
                          <a:latin typeface="Cambria Math" panose="02040503050406030204" pitchFamily="18" charset="0"/>
                        </a:rPr>
                        <m:t>, </m:t>
                      </m:r>
                      <m:d>
                        <m:dPr>
                          <m:begChr m:val="["/>
                          <m:endChr m:val="]"/>
                          <m:ctrlPr>
                            <a:rPr lang="nb-NO" sz="1800" i="1">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𝐹</m:t>
                              </m:r>
                            </m:e>
                            <m:sub>
                              <m:r>
                                <a:rPr lang="nb-NO" sz="1800" i="1">
                                  <a:latin typeface="Cambria Math" panose="02040503050406030204" pitchFamily="18" charset="0"/>
                                </a:rPr>
                                <m:t>𝐷</m:t>
                              </m:r>
                            </m:sub>
                          </m:sSub>
                        </m:e>
                      </m:d>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i="1">
                              <a:latin typeface="Cambria Math" panose="02040503050406030204" pitchFamily="18" charset="0"/>
                            </a:rPr>
                            <m:t>𝑀𝐿</m:t>
                          </m:r>
                        </m:num>
                        <m:den>
                          <m:sSup>
                            <m:sSupPr>
                              <m:ctrlPr>
                                <a:rPr lang="nb-NO" sz="1800" i="1">
                                  <a:latin typeface="Cambria Math" panose="02040503050406030204" pitchFamily="18" charset="0"/>
                                </a:rPr>
                              </m:ctrlPr>
                            </m:sSupPr>
                            <m:e>
                              <m:r>
                                <a:rPr lang="nb-NO" sz="1800" i="1">
                                  <a:latin typeface="Cambria Math" panose="02040503050406030204" pitchFamily="18" charset="0"/>
                                </a:rPr>
                                <m:t>𝑇</m:t>
                              </m:r>
                            </m:e>
                            <m:sup>
                              <m:r>
                                <a:rPr lang="nb-NO" sz="1800" i="1">
                                  <a:latin typeface="Cambria Math" panose="02040503050406030204" pitchFamily="18" charset="0"/>
                                </a:rPr>
                                <m:t>2</m:t>
                              </m:r>
                            </m:sup>
                          </m:sSup>
                        </m:den>
                      </m:f>
                    </m:oMath>
                  </m:oMathPara>
                </a14:m>
                <a:endParaRPr lang="nb-NO" sz="1800" dirty="0"/>
              </a:p>
              <a:p>
                <a:pPr marL="0" indent="0">
                  <a:buNone/>
                </a:pPr>
                <a:endParaRPr lang="nb-NO" sz="1800"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nb-NO" b="0" i="1" smtClean="0">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𝐹</m:t>
                              </m:r>
                            </m:e>
                            <m:sub>
                              <m:r>
                                <a:rPr lang="nb-NO" b="0" i="1" smtClean="0">
                                  <a:latin typeface="Cambria Math" panose="02040503050406030204" pitchFamily="18" charset="0"/>
                                </a:rPr>
                                <m:t>𝑑</m:t>
                              </m:r>
                            </m:sub>
                          </m:sSub>
                        </m:e>
                      </m:d>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𝑉</m:t>
                              </m:r>
                            </m:e>
                          </m:d>
                        </m:e>
                        <m:sup>
                          <m:r>
                            <a:rPr lang="nb-NO" b="0" i="1" smtClean="0">
                              <a:latin typeface="Cambria Math" panose="02040503050406030204" pitchFamily="18" charset="0"/>
                            </a:rPr>
                            <m:t>𝑎</m:t>
                          </m:r>
                        </m:sup>
                      </m:sSup>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𝜌</m:t>
                              </m:r>
                            </m:e>
                          </m:d>
                        </m:e>
                        <m:sup>
                          <m:r>
                            <a:rPr lang="nb-NO" b="0" i="1" smtClean="0">
                              <a:latin typeface="Cambria Math" panose="02040503050406030204" pitchFamily="18" charset="0"/>
                            </a:rPr>
                            <m:t>𝑏</m:t>
                          </m:r>
                        </m:sup>
                      </m:sSup>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𝜇</m:t>
                              </m:r>
                            </m:e>
                          </m:d>
                        </m:e>
                        <m:sup>
                          <m:r>
                            <a:rPr lang="nb-NO" b="0" i="1" smtClean="0">
                              <a:latin typeface="Cambria Math" panose="02040503050406030204" pitchFamily="18" charset="0"/>
                            </a:rPr>
                            <m:t>𝑐</m:t>
                          </m:r>
                        </m:sup>
                      </m:sSup>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𝐷</m:t>
                              </m:r>
                            </m:e>
                          </m:d>
                        </m:e>
                        <m:sup>
                          <m:r>
                            <a:rPr lang="nb-NO" b="0" i="1" smtClean="0">
                              <a:latin typeface="Cambria Math" panose="02040503050406030204" pitchFamily="18" charset="0"/>
                            </a:rPr>
                            <m:t>𝑑</m:t>
                          </m:r>
                        </m:sup>
                      </m:sSup>
                    </m:oMath>
                  </m:oMathPara>
                </a14:m>
                <a:endParaRPr lang="nb-NO" dirty="0"/>
              </a:p>
              <a:p>
                <a:pPr marL="0" indent="0">
                  <a:buNone/>
                </a:pPr>
                <a:endParaRPr lang="nb-NO" dirty="0"/>
              </a:p>
              <a:p>
                <a:pPr marL="0" indent="0">
                  <a:buNone/>
                </a:pPr>
                <a14:m>
                  <m:oMathPara xmlns:m="http://schemas.openxmlformats.org/officeDocument/2006/math">
                    <m:oMathParaPr>
                      <m:jc m:val="centerGroup"/>
                    </m:oMathParaPr>
                    <m:oMath xmlns:m="http://schemas.openxmlformats.org/officeDocument/2006/math">
                      <m:f>
                        <m:fPr>
                          <m:ctrlPr>
                            <a:rPr lang="nb-NO" b="0" i="1" smtClean="0">
                              <a:latin typeface="Cambria Math" panose="02040503050406030204" pitchFamily="18" charset="0"/>
                            </a:rPr>
                          </m:ctrlPr>
                        </m:fPr>
                        <m:num>
                          <m:r>
                            <a:rPr lang="nb-NO" b="0" i="1" smtClean="0">
                              <a:latin typeface="Cambria Math" panose="02040503050406030204" pitchFamily="18" charset="0"/>
                            </a:rPr>
                            <m:t>𝑀𝐿</m:t>
                          </m:r>
                        </m:num>
                        <m:den>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2</m:t>
                              </m:r>
                            </m:sup>
                          </m:sSup>
                        </m:den>
                      </m:f>
                      <m:r>
                        <a:rPr lang="nb-NO" i="1">
                          <a:latin typeface="Cambria Math" panose="02040503050406030204" pitchFamily="18" charset="0"/>
                        </a:rPr>
                        <m:t>=</m:t>
                      </m:r>
                      <m:sSup>
                        <m:sSupPr>
                          <m:ctrlPr>
                            <a:rPr lang="nb-NO" i="1">
                              <a:latin typeface="Cambria Math" panose="02040503050406030204" pitchFamily="18" charset="0"/>
                            </a:rPr>
                          </m:ctrlPr>
                        </m:sSupPr>
                        <m:e>
                          <m:d>
                            <m:dPr>
                              <m:ctrlPr>
                                <a:rPr lang="nb-NO" b="0" i="1" smtClean="0">
                                  <a:latin typeface="Cambria Math" panose="02040503050406030204" pitchFamily="18" charset="0"/>
                                </a:rPr>
                              </m:ctrlPr>
                            </m:dPr>
                            <m:e>
                              <m:f>
                                <m:fPr>
                                  <m:ctrlPr>
                                    <a:rPr lang="nb-NO" b="0" i="1" smtClean="0">
                                      <a:latin typeface="Cambria Math" panose="02040503050406030204" pitchFamily="18" charset="0"/>
                                    </a:rPr>
                                  </m:ctrlPr>
                                </m:fPr>
                                <m:num>
                                  <m:r>
                                    <a:rPr lang="nb-NO" b="0" i="1" smtClean="0">
                                      <a:latin typeface="Cambria Math" panose="02040503050406030204" pitchFamily="18" charset="0"/>
                                    </a:rPr>
                                    <m:t>𝐿</m:t>
                                  </m:r>
                                </m:num>
                                <m:den>
                                  <m:r>
                                    <a:rPr lang="nb-NO" b="0" i="1" smtClean="0">
                                      <a:latin typeface="Cambria Math" panose="02040503050406030204" pitchFamily="18" charset="0"/>
                                    </a:rPr>
                                    <m:t>𝑇</m:t>
                                  </m:r>
                                </m:den>
                              </m:f>
                            </m:e>
                          </m:d>
                        </m:e>
                        <m:sup>
                          <m:r>
                            <a:rPr lang="nb-NO" i="1">
                              <a:latin typeface="Cambria Math" panose="02040503050406030204" pitchFamily="18" charset="0"/>
                            </a:rPr>
                            <m:t>𝑎</m:t>
                          </m:r>
                        </m:sup>
                      </m:sSup>
                      <m:r>
                        <a:rPr lang="nb-NO" i="1">
                          <a:latin typeface="Cambria Math" panose="02040503050406030204" pitchFamily="18" charset="0"/>
                        </a:rPr>
                        <m:t>⋅</m:t>
                      </m:r>
                      <m:sSup>
                        <m:sSupPr>
                          <m:ctrlPr>
                            <a:rPr lang="nb-NO" i="1">
                              <a:latin typeface="Cambria Math" panose="02040503050406030204" pitchFamily="18" charset="0"/>
                            </a:rPr>
                          </m:ctrlPr>
                        </m:sSupPr>
                        <m:e>
                          <m:d>
                            <m:dPr>
                              <m:ctrlPr>
                                <a:rPr lang="nb-NO" b="0" i="1" smtClean="0">
                                  <a:latin typeface="Cambria Math" panose="02040503050406030204" pitchFamily="18" charset="0"/>
                                </a:rPr>
                              </m:ctrlPr>
                            </m:dPr>
                            <m:e>
                              <m:f>
                                <m:fPr>
                                  <m:ctrlPr>
                                    <a:rPr lang="nb-NO" b="0" i="1" smtClean="0">
                                      <a:latin typeface="Cambria Math" panose="02040503050406030204" pitchFamily="18" charset="0"/>
                                    </a:rPr>
                                  </m:ctrlPr>
                                </m:fPr>
                                <m:num>
                                  <m:r>
                                    <a:rPr lang="nb-NO" b="0" i="1" smtClean="0">
                                      <a:latin typeface="Cambria Math" panose="02040503050406030204" pitchFamily="18" charset="0"/>
                                    </a:rPr>
                                    <m:t>𝑀</m:t>
                                  </m:r>
                                </m:num>
                                <m:den>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3</m:t>
                                      </m:r>
                                    </m:sup>
                                  </m:sSup>
                                </m:den>
                              </m:f>
                            </m:e>
                          </m:d>
                        </m:e>
                        <m:sup>
                          <m:r>
                            <a:rPr lang="nb-NO" i="1">
                              <a:latin typeface="Cambria Math" panose="02040503050406030204" pitchFamily="18" charset="0"/>
                            </a:rPr>
                            <m:t>𝑏</m:t>
                          </m:r>
                        </m:sup>
                      </m:sSup>
                      <m:r>
                        <a:rPr lang="nb-NO" i="1">
                          <a:latin typeface="Cambria Math" panose="02040503050406030204" pitchFamily="18" charset="0"/>
                        </a:rPr>
                        <m:t>⋅</m:t>
                      </m:r>
                      <m:sSup>
                        <m:sSupPr>
                          <m:ctrlPr>
                            <a:rPr lang="nb-NO" i="1">
                              <a:latin typeface="Cambria Math" panose="02040503050406030204" pitchFamily="18" charset="0"/>
                            </a:rPr>
                          </m:ctrlPr>
                        </m:sSupPr>
                        <m:e>
                          <m:d>
                            <m:dPr>
                              <m:ctrlPr>
                                <a:rPr lang="nb-NO" b="0" i="1" smtClean="0">
                                  <a:latin typeface="Cambria Math" panose="02040503050406030204" pitchFamily="18" charset="0"/>
                                </a:rPr>
                              </m:ctrlPr>
                            </m:dPr>
                            <m:e>
                              <m:f>
                                <m:fPr>
                                  <m:ctrlPr>
                                    <a:rPr lang="nb-NO" b="0" i="1" smtClean="0">
                                      <a:latin typeface="Cambria Math" panose="02040503050406030204" pitchFamily="18" charset="0"/>
                                    </a:rPr>
                                  </m:ctrlPr>
                                </m:fPr>
                                <m:num>
                                  <m:r>
                                    <a:rPr lang="nb-NO" b="0" i="1" smtClean="0">
                                      <a:latin typeface="Cambria Math" panose="02040503050406030204" pitchFamily="18" charset="0"/>
                                    </a:rPr>
                                    <m:t>𝑀</m:t>
                                  </m:r>
                                </m:num>
                                <m:den>
                                  <m:r>
                                    <a:rPr lang="nb-NO" b="0" i="1" smtClean="0">
                                      <a:latin typeface="Cambria Math" panose="02040503050406030204" pitchFamily="18" charset="0"/>
                                    </a:rPr>
                                    <m:t>𝐿𝑇</m:t>
                                  </m:r>
                                </m:den>
                              </m:f>
                            </m:e>
                          </m:d>
                        </m:e>
                        <m:sup>
                          <m:r>
                            <a:rPr lang="nb-NO" i="1">
                              <a:latin typeface="Cambria Math" panose="02040503050406030204" pitchFamily="18" charset="0"/>
                            </a:rPr>
                            <m:t>𝑐</m:t>
                          </m:r>
                        </m:sup>
                      </m:sSup>
                      <m:r>
                        <a:rPr lang="nb-NO" i="1">
                          <a:latin typeface="Cambria Math" panose="02040503050406030204" pitchFamily="18" charset="0"/>
                        </a:rPr>
                        <m:t>⋅</m:t>
                      </m:r>
                      <m:sSup>
                        <m:sSupPr>
                          <m:ctrlPr>
                            <a:rPr lang="nb-NO" i="1">
                              <a:latin typeface="Cambria Math" panose="02040503050406030204" pitchFamily="18" charset="0"/>
                            </a:rPr>
                          </m:ctrlPr>
                        </m:sSupPr>
                        <m:e>
                          <m:r>
                            <a:rPr lang="nb-NO" b="0" i="1" smtClean="0">
                              <a:latin typeface="Cambria Math" panose="02040503050406030204" pitchFamily="18" charset="0"/>
                            </a:rPr>
                            <m:t>𝐿</m:t>
                          </m:r>
                        </m:e>
                        <m:sup>
                          <m:r>
                            <a:rPr lang="nb-NO" i="1">
                              <a:latin typeface="Cambria Math" panose="02040503050406030204" pitchFamily="18" charset="0"/>
                            </a:rPr>
                            <m:t>𝑑</m:t>
                          </m:r>
                        </m:sup>
                      </m:sSup>
                    </m:oMath>
                  </m:oMathPara>
                </a14:m>
                <a:endParaRPr lang="nb-NO" dirty="0"/>
              </a:p>
              <a:p>
                <a:pPr marL="0" indent="0">
                  <a:buNone/>
                </a:pPr>
                <a:endParaRPr lang="nb-NO"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𝑀𝐿</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−2</m:t>
                          </m:r>
                        </m:sup>
                      </m:sSup>
                      <m:r>
                        <a:rPr lang="nb-NO" i="1">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𝑀</m:t>
                          </m:r>
                        </m:e>
                        <m:sup>
                          <m:r>
                            <a:rPr lang="nb-NO" b="0" i="1" smtClean="0">
                              <a:latin typeface="Cambria Math" panose="02040503050406030204" pitchFamily="18" charset="0"/>
                            </a:rPr>
                            <m:t>𝑏</m:t>
                          </m:r>
                          <m:r>
                            <a:rPr lang="nb-NO" b="0" i="1" smtClean="0">
                              <a:latin typeface="Cambria Math" panose="02040503050406030204" pitchFamily="18" charset="0"/>
                            </a:rPr>
                            <m:t>+</m:t>
                          </m:r>
                          <m:r>
                            <a:rPr lang="nb-NO" b="0" i="1" smtClean="0">
                              <a:latin typeface="Cambria Math" panose="02040503050406030204" pitchFamily="18" charset="0"/>
                            </a:rPr>
                            <m:t>𝑐</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𝑎</m:t>
                          </m:r>
                          <m:r>
                            <a:rPr lang="nb-NO" b="0" i="1" smtClean="0">
                              <a:latin typeface="Cambria Math" panose="02040503050406030204" pitchFamily="18" charset="0"/>
                            </a:rPr>
                            <m:t>−3</m:t>
                          </m:r>
                          <m:r>
                            <a:rPr lang="nb-NO" b="0" i="1" smtClean="0">
                              <a:latin typeface="Cambria Math" panose="02040503050406030204" pitchFamily="18" charset="0"/>
                            </a:rPr>
                            <m:t>𝑏</m:t>
                          </m:r>
                          <m:r>
                            <a:rPr lang="nb-NO"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m:t>
                          </m:r>
                          <m:r>
                            <a:rPr lang="nb-NO" b="0" i="1" smtClean="0">
                              <a:latin typeface="Cambria Math" panose="02040503050406030204" pitchFamily="18" charset="0"/>
                            </a:rPr>
                            <m:t>𝑑</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m:t>
                          </m:r>
                          <m:r>
                            <a:rPr lang="nb-NO" b="0" i="1" smtClean="0">
                              <a:latin typeface="Cambria Math" panose="02040503050406030204" pitchFamily="18" charset="0"/>
                            </a:rPr>
                            <m:t>𝑎</m:t>
                          </m:r>
                          <m:r>
                            <a:rPr lang="nb-NO" b="0" i="1" smtClean="0">
                              <a:latin typeface="Cambria Math" panose="02040503050406030204" pitchFamily="18" charset="0"/>
                            </a:rPr>
                            <m:t>−</m:t>
                          </m:r>
                          <m:r>
                            <a:rPr lang="nb-NO" b="0" i="1" smtClean="0">
                              <a:latin typeface="Cambria Math" panose="02040503050406030204" pitchFamily="18" charset="0"/>
                            </a:rPr>
                            <m:t>𝑐</m:t>
                          </m:r>
                        </m:sup>
                      </m:sSup>
                    </m:oMath>
                  </m:oMathPara>
                </a14:m>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b="-8322"/>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1213" y="3645000"/>
            <a:ext cx="5256000" cy="720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9CD019C-F7C1-4732-8746-0504E398BF06}"/>
                  </a:ext>
                </a:extLst>
              </p:cNvPr>
              <p:cNvSpPr/>
              <p:nvPr/>
            </p:nvSpPr>
            <p:spPr>
              <a:xfrm>
                <a:off x="6538365" y="346465"/>
                <a:ext cx="4109650" cy="1823448"/>
              </a:xfrm>
              <a:prstGeom prst="rect">
                <a:avLst/>
              </a:prstGeom>
              <a:ln>
                <a:solidFill>
                  <a:schemeClr val="tx1"/>
                </a:solidFill>
              </a:ln>
            </p:spPr>
            <p:txBody>
              <a:bodyPr wrap="square">
                <a:spAutoFit/>
              </a:bodyPr>
              <a:lstStyle/>
              <a:p>
                <a:r>
                  <a:rPr lang="nb-NO" sz="1400" dirty="0"/>
                  <a:t>Vi utnytter her at hvis funksjonen </a:t>
                </a:r>
                <a14:m>
                  <m:oMath xmlns:m="http://schemas.openxmlformats.org/officeDocument/2006/math">
                    <m:r>
                      <a:rPr lang="nb-NO" sz="1400" b="0" i="1" smtClean="0">
                        <a:latin typeface="Cambria Math" panose="02040503050406030204" pitchFamily="18" charset="0"/>
                      </a:rPr>
                      <m:t>𝑓</m:t>
                    </m:r>
                  </m:oMath>
                </a14:m>
                <a:r>
                  <a:rPr lang="nb-NO" sz="1400" dirty="0"/>
                  <a:t> kan skrives på formen</a:t>
                </a:r>
                <a:endParaRPr lang="nb-NO" sz="1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nb-NO" sz="1400" i="1">
                              <a:latin typeface="Cambria Math" panose="02040503050406030204" pitchFamily="18" charset="0"/>
                            </a:rPr>
                          </m:ctrlPr>
                        </m:sSubPr>
                        <m:e>
                          <m:r>
                            <a:rPr lang="nb-NO" sz="1400" i="1">
                              <a:latin typeface="Cambria Math" panose="02040503050406030204" pitchFamily="18" charset="0"/>
                            </a:rPr>
                            <m:t>𝐹</m:t>
                          </m:r>
                        </m:e>
                        <m:sub>
                          <m:r>
                            <a:rPr lang="nb-NO" sz="1400" i="1">
                              <a:latin typeface="Cambria Math" panose="02040503050406030204" pitchFamily="18" charset="0"/>
                            </a:rPr>
                            <m:t>𝑑</m:t>
                          </m:r>
                        </m:sub>
                      </m:sSub>
                      <m:r>
                        <a:rPr lang="nb-NO" sz="1400" i="1">
                          <a:latin typeface="Cambria Math" panose="02040503050406030204" pitchFamily="18" charset="0"/>
                        </a:rPr>
                        <m:t>=</m:t>
                      </m:r>
                      <m:r>
                        <a:rPr lang="nb-NO" sz="1400" b="0" i="1" smtClean="0">
                          <a:latin typeface="Cambria Math" panose="02040503050406030204" pitchFamily="18" charset="0"/>
                        </a:rPr>
                        <m:t>𝐶</m:t>
                      </m:r>
                      <m:sSup>
                        <m:sSupPr>
                          <m:ctrlPr>
                            <a:rPr lang="nb-NO" sz="1400" b="0" i="1" smtClean="0">
                              <a:latin typeface="Cambria Math" panose="02040503050406030204" pitchFamily="18" charset="0"/>
                            </a:rPr>
                          </m:ctrlPr>
                        </m:sSupPr>
                        <m:e>
                          <m:r>
                            <a:rPr lang="nb-NO" sz="1400" i="1">
                              <a:latin typeface="Cambria Math" panose="02040503050406030204" pitchFamily="18" charset="0"/>
                            </a:rPr>
                            <m:t>𝑉</m:t>
                          </m:r>
                        </m:e>
                        <m:sup>
                          <m:r>
                            <a:rPr lang="nb-NO" sz="1400" b="0" i="1" smtClean="0">
                              <a:latin typeface="Cambria Math" panose="02040503050406030204" pitchFamily="18" charset="0"/>
                            </a:rPr>
                            <m:t>𝑎</m:t>
                          </m:r>
                        </m:sup>
                      </m:sSup>
                      <m:sSup>
                        <m:sSupPr>
                          <m:ctrlPr>
                            <a:rPr lang="nb-NO" sz="1400" b="0" i="1" smtClean="0">
                              <a:latin typeface="Cambria Math" panose="02040503050406030204" pitchFamily="18" charset="0"/>
                            </a:rPr>
                          </m:ctrlPr>
                        </m:sSupPr>
                        <m:e>
                          <m:r>
                            <a:rPr lang="nb-NO" sz="1400" b="0" i="1" smtClean="0">
                              <a:latin typeface="Cambria Math" panose="02040503050406030204" pitchFamily="18" charset="0"/>
                            </a:rPr>
                            <m:t>𝜌</m:t>
                          </m:r>
                        </m:e>
                        <m:sup>
                          <m:r>
                            <a:rPr lang="nb-NO" sz="1400" b="0" i="1" smtClean="0">
                              <a:latin typeface="Cambria Math" panose="02040503050406030204" pitchFamily="18" charset="0"/>
                            </a:rPr>
                            <m:t>𝑏</m:t>
                          </m:r>
                        </m:sup>
                      </m:sSup>
                      <m:sSup>
                        <m:sSupPr>
                          <m:ctrlPr>
                            <a:rPr lang="nb-NO" sz="1400" b="0" i="1" smtClean="0">
                              <a:latin typeface="Cambria Math" panose="02040503050406030204" pitchFamily="18" charset="0"/>
                            </a:rPr>
                          </m:ctrlPr>
                        </m:sSupPr>
                        <m:e>
                          <m:r>
                            <a:rPr lang="nb-NO" sz="1400" i="1">
                              <a:latin typeface="Cambria Math" panose="02040503050406030204" pitchFamily="18" charset="0"/>
                            </a:rPr>
                            <m:t>𝜇</m:t>
                          </m:r>
                        </m:e>
                        <m:sup>
                          <m:r>
                            <a:rPr lang="nb-NO" sz="1400" b="0" i="1" smtClean="0">
                              <a:latin typeface="Cambria Math" panose="02040503050406030204" pitchFamily="18" charset="0"/>
                            </a:rPr>
                            <m:t>𝑐</m:t>
                          </m:r>
                        </m:sup>
                      </m:sSup>
                      <m:sSup>
                        <m:sSupPr>
                          <m:ctrlPr>
                            <a:rPr lang="nb-NO" sz="1400" b="0" i="1" smtClean="0">
                              <a:latin typeface="Cambria Math" panose="02040503050406030204" pitchFamily="18" charset="0"/>
                            </a:rPr>
                          </m:ctrlPr>
                        </m:sSupPr>
                        <m:e>
                          <m:r>
                            <a:rPr lang="nb-NO" sz="1400" i="1">
                              <a:latin typeface="Cambria Math" panose="02040503050406030204" pitchFamily="18" charset="0"/>
                            </a:rPr>
                            <m:t>𝐷</m:t>
                          </m:r>
                        </m:e>
                        <m:sup>
                          <m:r>
                            <a:rPr lang="nb-NO" sz="1400" b="0" i="1" smtClean="0">
                              <a:latin typeface="Cambria Math" panose="02040503050406030204" pitchFamily="18" charset="0"/>
                            </a:rPr>
                            <m:t>𝑑</m:t>
                          </m:r>
                        </m:sup>
                      </m:sSup>
                    </m:oMath>
                  </m:oMathPara>
                </a14:m>
                <a:endParaRPr lang="nb-NO" sz="1400" dirty="0"/>
              </a:p>
              <a:p>
                <a:endParaRPr lang="nb-NO" sz="1400" dirty="0"/>
              </a:p>
              <a:p>
                <a:r>
                  <a:rPr lang="nb-NO" sz="1400" dirty="0"/>
                  <a:t>der </a:t>
                </a:r>
                <a14:m>
                  <m:oMath xmlns:m="http://schemas.openxmlformats.org/officeDocument/2006/math">
                    <m:r>
                      <a:rPr lang="nb-NO" sz="1400" b="0" i="1" smtClean="0">
                        <a:latin typeface="Cambria Math" panose="02040503050406030204" pitchFamily="18" charset="0"/>
                      </a:rPr>
                      <m:t>𝐶</m:t>
                    </m:r>
                  </m:oMath>
                </a14:m>
                <a:r>
                  <a:rPr lang="nb-NO" sz="1400" dirty="0"/>
                  <a:t> er en </a:t>
                </a:r>
                <a:r>
                  <a:rPr lang="nb-NO" sz="1400" dirty="0" err="1"/>
                  <a:t>dimensjonsløs</a:t>
                </a:r>
                <a:r>
                  <a:rPr lang="nb-NO" sz="1400" dirty="0"/>
                  <a:t> konstant, så må dimensjonene på høyre og venstre side være like</a:t>
                </a:r>
              </a:p>
              <a:p>
                <a:endParaRPr lang="nb-NO" sz="14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begChr m:val="["/>
                          <m:endChr m:val="]"/>
                          <m:ctrlPr>
                            <a:rPr lang="nb-NO" sz="1400" b="0" i="1" smtClean="0">
                              <a:latin typeface="Cambria Math" panose="02040503050406030204" pitchFamily="18" charset="0"/>
                            </a:rPr>
                          </m:ctrlPr>
                        </m:dPr>
                        <m:e>
                          <m:sSub>
                            <m:sSubPr>
                              <m:ctrlPr>
                                <a:rPr lang="nb-NO" sz="1400" i="1">
                                  <a:latin typeface="Cambria Math" panose="02040503050406030204" pitchFamily="18" charset="0"/>
                                </a:rPr>
                              </m:ctrlPr>
                            </m:sSubPr>
                            <m:e>
                              <m:r>
                                <a:rPr lang="nb-NO" sz="1400" i="1">
                                  <a:latin typeface="Cambria Math" panose="02040503050406030204" pitchFamily="18" charset="0"/>
                                </a:rPr>
                                <m:t>𝐹</m:t>
                              </m:r>
                            </m:e>
                            <m:sub>
                              <m:r>
                                <a:rPr lang="nb-NO" sz="1400" i="1">
                                  <a:latin typeface="Cambria Math" panose="02040503050406030204" pitchFamily="18" charset="0"/>
                                </a:rPr>
                                <m:t>𝑑</m:t>
                              </m:r>
                            </m:sub>
                          </m:sSub>
                        </m:e>
                      </m:d>
                      <m:r>
                        <a:rPr lang="nb-NO" sz="1400" i="1">
                          <a:latin typeface="Cambria Math" panose="02040503050406030204" pitchFamily="18" charset="0"/>
                        </a:rPr>
                        <m:t>=</m:t>
                      </m:r>
                      <m:d>
                        <m:dPr>
                          <m:begChr m:val="["/>
                          <m:endChr m:val="]"/>
                          <m:ctrlPr>
                            <a:rPr lang="nb-NO" sz="1400" b="0" i="1" smtClean="0">
                              <a:latin typeface="Cambria Math" panose="02040503050406030204" pitchFamily="18" charset="0"/>
                            </a:rPr>
                          </m:ctrlPr>
                        </m:dPr>
                        <m:e>
                          <m:sSup>
                            <m:sSupPr>
                              <m:ctrlPr>
                                <a:rPr lang="nb-NO" sz="1400" i="1">
                                  <a:latin typeface="Cambria Math" panose="02040503050406030204" pitchFamily="18" charset="0"/>
                                </a:rPr>
                              </m:ctrlPr>
                            </m:sSupPr>
                            <m:e>
                              <m:r>
                                <a:rPr lang="nb-NO" sz="1400" i="1">
                                  <a:latin typeface="Cambria Math" panose="02040503050406030204" pitchFamily="18" charset="0"/>
                                </a:rPr>
                                <m:t>𝑉</m:t>
                              </m:r>
                            </m:e>
                            <m:sup>
                              <m:r>
                                <a:rPr lang="nb-NO" sz="1400" i="1">
                                  <a:latin typeface="Cambria Math" panose="02040503050406030204" pitchFamily="18" charset="0"/>
                                </a:rPr>
                                <m:t>𝑎</m:t>
                              </m:r>
                            </m:sup>
                          </m:sSup>
                          <m:sSup>
                            <m:sSupPr>
                              <m:ctrlPr>
                                <a:rPr lang="nb-NO" sz="1400" i="1">
                                  <a:latin typeface="Cambria Math" panose="02040503050406030204" pitchFamily="18" charset="0"/>
                                </a:rPr>
                              </m:ctrlPr>
                            </m:sSupPr>
                            <m:e>
                              <m:r>
                                <a:rPr lang="nb-NO" sz="1400" i="1">
                                  <a:latin typeface="Cambria Math" panose="02040503050406030204" pitchFamily="18" charset="0"/>
                                </a:rPr>
                                <m:t>𝜌</m:t>
                              </m:r>
                            </m:e>
                            <m:sup>
                              <m:r>
                                <a:rPr lang="nb-NO" sz="1400" i="1">
                                  <a:latin typeface="Cambria Math" panose="02040503050406030204" pitchFamily="18" charset="0"/>
                                </a:rPr>
                                <m:t>𝑏</m:t>
                              </m:r>
                            </m:sup>
                          </m:sSup>
                          <m:sSup>
                            <m:sSupPr>
                              <m:ctrlPr>
                                <a:rPr lang="nb-NO" sz="1400" i="1">
                                  <a:latin typeface="Cambria Math" panose="02040503050406030204" pitchFamily="18" charset="0"/>
                                </a:rPr>
                              </m:ctrlPr>
                            </m:sSupPr>
                            <m:e>
                              <m:r>
                                <a:rPr lang="nb-NO" sz="1400" i="1">
                                  <a:latin typeface="Cambria Math" panose="02040503050406030204" pitchFamily="18" charset="0"/>
                                </a:rPr>
                                <m:t>𝜇</m:t>
                              </m:r>
                            </m:e>
                            <m:sup>
                              <m:r>
                                <a:rPr lang="nb-NO" sz="1400" i="1">
                                  <a:latin typeface="Cambria Math" panose="02040503050406030204" pitchFamily="18" charset="0"/>
                                </a:rPr>
                                <m:t>𝑐</m:t>
                              </m:r>
                            </m:sup>
                          </m:sSup>
                          <m:sSup>
                            <m:sSupPr>
                              <m:ctrlPr>
                                <a:rPr lang="nb-NO" sz="1400" i="1">
                                  <a:latin typeface="Cambria Math" panose="02040503050406030204" pitchFamily="18" charset="0"/>
                                </a:rPr>
                              </m:ctrlPr>
                            </m:sSupPr>
                            <m:e>
                              <m:r>
                                <a:rPr lang="nb-NO" sz="1400" i="1">
                                  <a:latin typeface="Cambria Math" panose="02040503050406030204" pitchFamily="18" charset="0"/>
                                </a:rPr>
                                <m:t>𝐷</m:t>
                              </m:r>
                            </m:e>
                            <m:sup>
                              <m:r>
                                <a:rPr lang="nb-NO" sz="1400" i="1">
                                  <a:latin typeface="Cambria Math" panose="02040503050406030204" pitchFamily="18" charset="0"/>
                                </a:rPr>
                                <m:t>𝑑</m:t>
                              </m:r>
                            </m:sup>
                          </m:sSup>
                        </m:e>
                      </m:d>
                    </m:oMath>
                  </m:oMathPara>
                </a14:m>
                <a:endParaRPr lang="nb-NO" sz="1400" dirty="0"/>
              </a:p>
            </p:txBody>
          </p:sp>
        </mc:Choice>
        <mc:Fallback xmlns="">
          <p:sp>
            <p:nvSpPr>
              <p:cNvPr id="8" name="Rectangle 7">
                <a:extLst>
                  <a:ext uri="{FF2B5EF4-FFF2-40B4-BE49-F238E27FC236}">
                    <a16:creationId xmlns:a16="http://schemas.microsoft.com/office/drawing/2014/main" id="{79CD019C-F7C1-4732-8746-0504E398BF06}"/>
                  </a:ext>
                </a:extLst>
              </p:cNvPr>
              <p:cNvSpPr>
                <a:spLocks noRot="1" noChangeAspect="1" noMove="1" noResize="1" noEditPoints="1" noAdjustHandles="1" noChangeArrowheads="1" noChangeShapeType="1" noTextEdit="1"/>
              </p:cNvSpPr>
              <p:nvPr/>
            </p:nvSpPr>
            <p:spPr>
              <a:xfrm>
                <a:off x="6538365" y="346465"/>
                <a:ext cx="4109650" cy="1823448"/>
              </a:xfrm>
              <a:prstGeom prst="rect">
                <a:avLst/>
              </a:prstGeom>
              <a:blipFill>
                <a:blip r:embed="rId4"/>
                <a:stretch>
                  <a:fillRect l="-296" t="-332" r="-888"/>
                </a:stretch>
              </a:blipFill>
              <a:ln>
                <a:solidFill>
                  <a:schemeClr val="tx1"/>
                </a:solidFill>
              </a:ln>
            </p:spPr>
            <p:txBody>
              <a:bodyPr/>
              <a:lstStyle/>
              <a:p>
                <a:r>
                  <a:rPr lang="nb-NO">
                    <a:noFill/>
                  </a:rPr>
                  <a:t> </a:t>
                </a:r>
              </a:p>
            </p:txBody>
          </p:sp>
        </mc:Fallback>
      </mc:AlternateContent>
      <p:sp>
        <p:nvSpPr>
          <p:cNvPr id="9" name="Freeform: Shape 8">
            <a:extLst>
              <a:ext uri="{FF2B5EF4-FFF2-40B4-BE49-F238E27FC236}">
                <a16:creationId xmlns:a16="http://schemas.microsoft.com/office/drawing/2014/main" id="{139DB211-49BF-4C94-A01C-B9942D839E93}"/>
              </a:ext>
            </a:extLst>
          </p:cNvPr>
          <p:cNvSpPr/>
          <p:nvPr/>
        </p:nvSpPr>
        <p:spPr>
          <a:xfrm>
            <a:off x="5692295" y="962952"/>
            <a:ext cx="846070" cy="3074974"/>
          </a:xfrm>
          <a:custGeom>
            <a:avLst/>
            <a:gdLst>
              <a:gd name="connsiteX0" fmla="*/ 611401 w 846070"/>
              <a:gd name="connsiteY0" fmla="*/ 3074974 h 3074974"/>
              <a:gd name="connsiteX1" fmla="*/ 271535 w 846070"/>
              <a:gd name="connsiteY1" fmla="*/ 2767476 h 3074974"/>
              <a:gd name="connsiteX2" fmla="*/ 69234 w 846070"/>
              <a:gd name="connsiteY2" fmla="*/ 1836892 h 3074974"/>
              <a:gd name="connsiteX3" fmla="*/ 12590 w 846070"/>
              <a:gd name="connsiteY3" fmla="*/ 712099 h 3074974"/>
              <a:gd name="connsiteX4" fmla="*/ 287719 w 846070"/>
              <a:gd name="connsiteY4" fmla="*/ 169933 h 3074974"/>
              <a:gd name="connsiteX5" fmla="*/ 846070 w 846070"/>
              <a:gd name="connsiteY5" fmla="*/ 0 h 307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6070" h="3074974">
                <a:moveTo>
                  <a:pt x="611401" y="3074974"/>
                </a:moveTo>
                <a:cubicBezTo>
                  <a:pt x="486648" y="3024398"/>
                  <a:pt x="361896" y="2973823"/>
                  <a:pt x="271535" y="2767476"/>
                </a:cubicBezTo>
                <a:cubicBezTo>
                  <a:pt x="181174" y="2561129"/>
                  <a:pt x="112391" y="2179455"/>
                  <a:pt x="69234" y="1836892"/>
                </a:cubicBezTo>
                <a:cubicBezTo>
                  <a:pt x="26077" y="1494329"/>
                  <a:pt x="-23824" y="989925"/>
                  <a:pt x="12590" y="712099"/>
                </a:cubicBezTo>
                <a:cubicBezTo>
                  <a:pt x="49004" y="434272"/>
                  <a:pt x="148806" y="288616"/>
                  <a:pt x="287719" y="169933"/>
                </a:cubicBezTo>
                <a:cubicBezTo>
                  <a:pt x="426632" y="51250"/>
                  <a:pt x="636351" y="25625"/>
                  <a:pt x="846070" y="0"/>
                </a:cubicBezTo>
              </a:path>
            </a:pathLst>
          </a:cu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Tree>
    <p:extLst>
      <p:ext uri="{BB962C8B-B14F-4D97-AF65-F5344CB8AC3E}">
        <p14:creationId xmlns:p14="http://schemas.microsoft.com/office/powerpoint/2010/main" val="383701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8.3</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nb-NO" i="1">
                          <a:latin typeface="Cambria Math" panose="02040503050406030204" pitchFamily="18" charset="0"/>
                        </a:rPr>
                        <m:t>𝑀𝐿</m:t>
                      </m:r>
                      <m:sSup>
                        <m:sSupPr>
                          <m:ctrlPr>
                            <a:rPr lang="nb-NO" i="1">
                              <a:latin typeface="Cambria Math" panose="02040503050406030204" pitchFamily="18" charset="0"/>
                            </a:rPr>
                          </m:ctrlPr>
                        </m:sSupPr>
                        <m:e>
                          <m:r>
                            <a:rPr lang="nb-NO" i="1">
                              <a:latin typeface="Cambria Math" panose="02040503050406030204" pitchFamily="18" charset="0"/>
                            </a:rPr>
                            <m:t>𝑇</m:t>
                          </m:r>
                        </m:e>
                        <m:sup>
                          <m:r>
                            <a:rPr lang="nb-NO" i="1">
                              <a:latin typeface="Cambria Math" panose="02040503050406030204" pitchFamily="18" charset="0"/>
                            </a:rPr>
                            <m:t>−2</m:t>
                          </m:r>
                        </m:sup>
                      </m:sSup>
                      <m:r>
                        <a:rPr lang="nb-NO" i="1">
                          <a:latin typeface="Cambria Math" panose="02040503050406030204" pitchFamily="18" charset="0"/>
                        </a:rPr>
                        <m:t>=</m:t>
                      </m:r>
                      <m:sSup>
                        <m:sSupPr>
                          <m:ctrlPr>
                            <a:rPr lang="nb-NO" i="1">
                              <a:latin typeface="Cambria Math" panose="02040503050406030204" pitchFamily="18" charset="0"/>
                            </a:rPr>
                          </m:ctrlPr>
                        </m:sSupPr>
                        <m:e>
                          <m:r>
                            <a:rPr lang="nb-NO" i="1">
                              <a:latin typeface="Cambria Math" panose="02040503050406030204" pitchFamily="18" charset="0"/>
                            </a:rPr>
                            <m:t>𝑀</m:t>
                          </m:r>
                        </m:e>
                        <m:sup>
                          <m:r>
                            <a:rPr lang="nb-NO" i="1">
                              <a:latin typeface="Cambria Math" panose="02040503050406030204" pitchFamily="18" charset="0"/>
                            </a:rPr>
                            <m:t>𝑏</m:t>
                          </m:r>
                          <m:r>
                            <a:rPr lang="nb-NO" i="1">
                              <a:latin typeface="Cambria Math" panose="02040503050406030204" pitchFamily="18" charset="0"/>
                            </a:rPr>
                            <m:t>+</m:t>
                          </m:r>
                          <m:r>
                            <a:rPr lang="nb-NO" i="1">
                              <a:latin typeface="Cambria Math" panose="02040503050406030204" pitchFamily="18" charset="0"/>
                            </a:rPr>
                            <m:t>𝑐</m:t>
                          </m:r>
                        </m:sup>
                      </m:sSup>
                      <m:sSup>
                        <m:sSupPr>
                          <m:ctrlPr>
                            <a:rPr lang="nb-NO" i="1">
                              <a:latin typeface="Cambria Math" panose="02040503050406030204" pitchFamily="18" charset="0"/>
                            </a:rPr>
                          </m:ctrlPr>
                        </m:sSupPr>
                        <m:e>
                          <m:r>
                            <a:rPr lang="nb-NO" i="1">
                              <a:latin typeface="Cambria Math" panose="02040503050406030204" pitchFamily="18" charset="0"/>
                            </a:rPr>
                            <m:t>𝐿</m:t>
                          </m:r>
                        </m:e>
                        <m:sup>
                          <m:r>
                            <a:rPr lang="nb-NO" i="1">
                              <a:latin typeface="Cambria Math" panose="02040503050406030204" pitchFamily="18" charset="0"/>
                            </a:rPr>
                            <m:t>𝑎</m:t>
                          </m:r>
                          <m:r>
                            <a:rPr lang="nb-NO" i="1">
                              <a:latin typeface="Cambria Math" panose="02040503050406030204" pitchFamily="18" charset="0"/>
                            </a:rPr>
                            <m:t>−3</m:t>
                          </m:r>
                          <m:r>
                            <a:rPr lang="nb-NO" i="1">
                              <a:latin typeface="Cambria Math" panose="02040503050406030204" pitchFamily="18" charset="0"/>
                            </a:rPr>
                            <m:t>𝑏</m:t>
                          </m:r>
                          <m:r>
                            <a:rPr lang="nb-NO" i="1">
                              <a:latin typeface="Cambria Math" panose="02040503050406030204" pitchFamily="18" charset="0"/>
                            </a:rPr>
                            <m:t>−</m:t>
                          </m:r>
                          <m:r>
                            <a:rPr lang="nb-NO" i="1">
                              <a:latin typeface="Cambria Math" panose="02040503050406030204" pitchFamily="18" charset="0"/>
                            </a:rPr>
                            <m:t>𝑐</m:t>
                          </m:r>
                          <m:r>
                            <a:rPr lang="nb-NO" i="1">
                              <a:latin typeface="Cambria Math" panose="02040503050406030204" pitchFamily="18" charset="0"/>
                            </a:rPr>
                            <m:t>+</m:t>
                          </m:r>
                          <m:r>
                            <a:rPr lang="nb-NO" i="1">
                              <a:latin typeface="Cambria Math" panose="02040503050406030204" pitchFamily="18" charset="0"/>
                            </a:rPr>
                            <m:t>𝑑</m:t>
                          </m:r>
                        </m:sup>
                      </m:sSup>
                      <m:sSup>
                        <m:sSupPr>
                          <m:ctrlPr>
                            <a:rPr lang="nb-NO" i="1">
                              <a:latin typeface="Cambria Math" panose="02040503050406030204" pitchFamily="18" charset="0"/>
                            </a:rPr>
                          </m:ctrlPr>
                        </m:sSupPr>
                        <m:e>
                          <m:r>
                            <a:rPr lang="nb-NO" i="1">
                              <a:latin typeface="Cambria Math" panose="02040503050406030204" pitchFamily="18" charset="0"/>
                            </a:rPr>
                            <m:t>𝑇</m:t>
                          </m:r>
                        </m:e>
                        <m:sup>
                          <m:r>
                            <a:rPr lang="nb-NO" i="1">
                              <a:latin typeface="Cambria Math" panose="02040503050406030204" pitchFamily="18" charset="0"/>
                            </a:rPr>
                            <m:t>−</m:t>
                          </m:r>
                          <m:r>
                            <a:rPr lang="nb-NO" i="1">
                              <a:latin typeface="Cambria Math" panose="02040503050406030204" pitchFamily="18" charset="0"/>
                            </a:rPr>
                            <m:t>𝑎</m:t>
                          </m:r>
                          <m:r>
                            <a:rPr lang="nb-NO" i="1">
                              <a:latin typeface="Cambria Math" panose="02040503050406030204" pitchFamily="18" charset="0"/>
                            </a:rPr>
                            <m:t>−</m:t>
                          </m:r>
                          <m:r>
                            <a:rPr lang="nb-NO" i="1">
                              <a:latin typeface="Cambria Math" panose="02040503050406030204" pitchFamily="18" charset="0"/>
                            </a:rPr>
                            <m:t>𝑐</m:t>
                          </m:r>
                        </m:sup>
                      </m:sSup>
                    </m:oMath>
                  </m:oMathPara>
                </a14:m>
                <a:endParaRPr lang="nb-NO" dirty="0"/>
              </a:p>
              <a:p>
                <a:r>
                  <a:rPr lang="nb-NO" b="0" dirty="0" err="1"/>
                  <a:t>Dimensjonsmessig</a:t>
                </a:r>
                <a:r>
                  <a:rPr lang="nb-NO" b="0" dirty="0"/>
                  <a:t> konsistens krever:</a:t>
                </a:r>
              </a:p>
              <a:p>
                <a:endParaRPr lang="nb-NO" b="0" dirty="0"/>
              </a:p>
              <a:p>
                <a:pPr marL="0" indent="0">
                  <a:buNone/>
                </a:pPr>
                <a:r>
                  <a:rPr lang="nb-NO" b="0" dirty="0"/>
                  <a:t>M: </a:t>
                </a:r>
                <a14:m>
                  <m:oMath xmlns:m="http://schemas.openxmlformats.org/officeDocument/2006/math">
                    <m:r>
                      <a:rPr lang="nb-NO" b="0" i="1" smtClean="0">
                        <a:latin typeface="Cambria Math" panose="02040503050406030204" pitchFamily="18" charset="0"/>
                      </a:rPr>
                      <m:t>𝑏</m:t>
                    </m:r>
                    <m:r>
                      <a:rPr lang="nb-NO"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=1</m:t>
                    </m:r>
                  </m:oMath>
                </a14:m>
                <a:endParaRPr lang="nb-NO" b="0" dirty="0"/>
              </a:p>
              <a:p>
                <a:pPr marL="0" indent="0">
                  <a:buNone/>
                </a:pPr>
                <a:r>
                  <a:rPr lang="nb-NO" b="0" dirty="0"/>
                  <a:t>L: </a:t>
                </a:r>
                <a14:m>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−3</m:t>
                    </m:r>
                    <m:r>
                      <a:rPr lang="nb-NO" b="0" i="1" smtClean="0">
                        <a:latin typeface="Cambria Math" panose="02040503050406030204" pitchFamily="18" charset="0"/>
                      </a:rPr>
                      <m:t>𝑏</m:t>
                    </m:r>
                    <m:r>
                      <a:rPr lang="nb-NO"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m:t>
                    </m:r>
                    <m:r>
                      <a:rPr lang="nb-NO" b="0" i="1" smtClean="0">
                        <a:latin typeface="Cambria Math" panose="02040503050406030204" pitchFamily="18" charset="0"/>
                      </a:rPr>
                      <m:t>𝑑</m:t>
                    </m:r>
                    <m:r>
                      <a:rPr lang="nb-NO" b="0" i="1" smtClean="0">
                        <a:latin typeface="Cambria Math" panose="02040503050406030204" pitchFamily="18" charset="0"/>
                      </a:rPr>
                      <m:t>=1</m:t>
                    </m:r>
                  </m:oMath>
                </a14:m>
                <a:endParaRPr lang="nb-NO" b="0" dirty="0"/>
              </a:p>
              <a:p>
                <a:pPr marL="0" indent="0">
                  <a:buNone/>
                </a:pPr>
                <a:r>
                  <a:rPr lang="nb-NO" b="0" dirty="0"/>
                  <a:t>T: </a:t>
                </a:r>
                <a14:m>
                  <m:oMath xmlns:m="http://schemas.openxmlformats.org/officeDocument/2006/math">
                    <m:r>
                      <a:rPr lang="en-US" b="0" i="0" smtClean="0">
                        <a:latin typeface="Cambria Math" panose="02040503050406030204" pitchFamily="18" charset="0"/>
                      </a:rPr>
                      <m:t>−</m:t>
                    </m:r>
                    <m:r>
                      <a:rPr lang="nb-NO" b="0" i="1" smtClean="0">
                        <a:latin typeface="Cambria Math" panose="02040503050406030204" pitchFamily="18" charset="0"/>
                      </a:rPr>
                      <m:t>𝑎</m:t>
                    </m:r>
                    <m:r>
                      <a:rPr lang="en-US"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=−2</m:t>
                    </m:r>
                  </m:oMath>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218" t="-2053" b="-10264"/>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1213" y="4365000"/>
            <a:ext cx="5256000" cy="315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846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8.3</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𝑏</m:t>
                      </m:r>
                      <m:r>
                        <a:rPr lang="nb-NO"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=1</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−3</m:t>
                      </m:r>
                      <m:r>
                        <a:rPr lang="nb-NO" b="0" i="1" smtClean="0">
                          <a:latin typeface="Cambria Math" panose="02040503050406030204" pitchFamily="18" charset="0"/>
                        </a:rPr>
                        <m:t>𝑏</m:t>
                      </m:r>
                      <m:r>
                        <a:rPr lang="nb-NO"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m:t>
                      </m:r>
                      <m:r>
                        <a:rPr lang="nb-NO" b="0" i="1" smtClean="0">
                          <a:latin typeface="Cambria Math" panose="02040503050406030204" pitchFamily="18" charset="0"/>
                        </a:rPr>
                        <m:t>𝑑</m:t>
                      </m:r>
                      <m:r>
                        <a:rPr lang="nb-NO" b="0" i="1" smtClean="0">
                          <a:latin typeface="Cambria Math" panose="02040503050406030204" pitchFamily="18" charset="0"/>
                        </a:rPr>
                        <m:t>=1</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m:t>
                      </m:r>
                      <m:r>
                        <a:rPr lang="nb-NO" b="0" i="1" smtClean="0">
                          <a:latin typeface="Cambria Math" panose="02040503050406030204" pitchFamily="18" charset="0"/>
                        </a:rPr>
                        <m:t>𝑐</m:t>
                      </m:r>
                      <m:r>
                        <a:rPr lang="nb-NO" b="0" i="1" smtClean="0">
                          <a:latin typeface="Cambria Math" panose="02040503050406030204" pitchFamily="18" charset="0"/>
                        </a:rPr>
                        <m:t>=2</m:t>
                      </m:r>
                    </m:oMath>
                  </m:oMathPara>
                </a14:m>
                <a:endParaRPr lang="nb-NO" dirty="0"/>
              </a:p>
              <a:p>
                <a:r>
                  <a:rPr lang="nb-NO" dirty="0"/>
                  <a:t>Løs for </a:t>
                </a:r>
                <a14:m>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m:t>
                    </m:r>
                    <m:r>
                      <a:rPr lang="nb-NO" b="0" i="1" smtClean="0">
                        <a:latin typeface="Cambria Math" panose="02040503050406030204" pitchFamily="18" charset="0"/>
                      </a:rPr>
                      <m:t>𝑏</m:t>
                    </m:r>
                  </m:oMath>
                </a14:m>
                <a:r>
                  <a:rPr lang="nb-NO" dirty="0"/>
                  <a:t> og </a:t>
                </a:r>
                <a14:m>
                  <m:oMath xmlns:m="http://schemas.openxmlformats.org/officeDocument/2006/math">
                    <m:r>
                      <a:rPr lang="nb-NO" b="0" i="1" smtClean="0">
                        <a:latin typeface="Cambria Math" panose="02040503050406030204" pitchFamily="18" charset="0"/>
                      </a:rPr>
                      <m:t>𝑑</m:t>
                    </m:r>
                  </m:oMath>
                </a14:m>
                <a:r>
                  <a:rPr lang="nb-NO" dirty="0"/>
                  <a:t> </a:t>
                </a:r>
                <a:r>
                  <a:rPr lang="nb-NO" dirty="0" err="1"/>
                  <a:t>mhp</a:t>
                </a:r>
                <a:r>
                  <a:rPr lang="nb-NO" dirty="0"/>
                  <a:t>. </a:t>
                </a:r>
                <a14:m>
                  <m:oMath xmlns:m="http://schemas.openxmlformats.org/officeDocument/2006/math">
                    <m:r>
                      <a:rPr lang="nb-NO" b="0" i="1" smtClean="0">
                        <a:latin typeface="Cambria Math" panose="02040503050406030204" pitchFamily="18" charset="0"/>
                      </a:rPr>
                      <m:t>𝑐</m:t>
                    </m:r>
                  </m:oMath>
                </a14:m>
                <a:r>
                  <a:rPr lang="nb-NO" dirty="0"/>
                  <a:t> og finn</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=2−</m:t>
                      </m:r>
                      <m:r>
                        <a:rPr lang="nb-NO" b="0" i="1" smtClean="0">
                          <a:latin typeface="Cambria Math" panose="02040503050406030204" pitchFamily="18" charset="0"/>
                        </a:rPr>
                        <m:t>𝑐</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𝑏</m:t>
                      </m:r>
                      <m:r>
                        <a:rPr lang="nb-NO" b="0" i="1" smtClean="0">
                          <a:latin typeface="Cambria Math" panose="02040503050406030204" pitchFamily="18" charset="0"/>
                        </a:rPr>
                        <m:t>=1−</m:t>
                      </m:r>
                      <m:r>
                        <a:rPr lang="nb-NO" b="0" i="1" smtClean="0">
                          <a:latin typeface="Cambria Math" panose="02040503050406030204" pitchFamily="18" charset="0"/>
                        </a:rPr>
                        <m:t>𝑐</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𝑑</m:t>
                      </m:r>
                      <m:r>
                        <a:rPr lang="nb-NO" b="0" i="1" smtClean="0">
                          <a:latin typeface="Cambria Math" panose="02040503050406030204" pitchFamily="18" charset="0"/>
                        </a:rPr>
                        <m:t>=2−</m:t>
                      </m:r>
                      <m:r>
                        <a:rPr lang="nb-NO" b="0" i="1" smtClean="0">
                          <a:latin typeface="Cambria Math" panose="02040503050406030204" pitchFamily="18" charset="0"/>
                        </a:rPr>
                        <m:t>𝑐</m:t>
                      </m:r>
                    </m:oMath>
                  </m:oMathPara>
                </a14:m>
                <a:endParaRPr lang="nb-NO" dirty="0"/>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b="-1410"/>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1213" y="4653000"/>
            <a:ext cx="5256000" cy="315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4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p:txBody>
              <a:bodyPr>
                <a:normAutofit fontScale="90000"/>
              </a:bodyPr>
              <a:lstStyle/>
              <a:p>
                <a:r>
                  <a:rPr lang="nb-NO" dirty="0"/>
                  <a:t>Oppgave: Uttrykk </a:t>
                </a:r>
                <a14:m>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r>
                      <a:rPr lang="nb-NO" i="1" dirty="0" smtClean="0">
                        <a:latin typeface="Cambria Math" panose="02040503050406030204" pitchFamily="18" charset="0"/>
                      </a:rPr>
                      <m:t> </m:t>
                    </m:r>
                  </m:oMath>
                </a14:m>
                <a:r>
                  <a:rPr lang="nb-NO" dirty="0"/>
                  <a:t>på formen </a:t>
                </a:r>
                <a14:m>
                  <m:oMath xmlns:m="http://schemas.openxmlformats.org/officeDocument/2006/math">
                    <m:sSub>
                      <m:sSubPr>
                        <m:ctrlPr>
                          <a:rPr lang="nb-NO" i="1" dirty="0" smtClean="0">
                            <a:latin typeface="Cambria Math" panose="02040503050406030204" pitchFamily="18" charset="0"/>
                          </a:rPr>
                        </m:ctrlPr>
                      </m:sSubPr>
                      <m:e>
                        <m:r>
                          <a:rPr lang="nb-NO" i="1" dirty="0" smtClean="0">
                            <a:latin typeface="Cambria Math" panose="02040503050406030204" pitchFamily="18" charset="0"/>
                          </a:rPr>
                          <m:t>𝐹</m:t>
                        </m:r>
                      </m:e>
                      <m:sub>
                        <m:r>
                          <a:rPr lang="nb-NO" i="1" dirty="0" smtClean="0">
                            <a:latin typeface="Cambria Math" panose="02040503050406030204" pitchFamily="18" charset="0"/>
                          </a:rPr>
                          <m:t>𝐷</m:t>
                        </m:r>
                      </m:sub>
                    </m:sSub>
                  </m:oMath>
                </a14:m>
                <a:r>
                  <a:rPr lang="nb-NO" dirty="0"/>
                  <a:t> = </a:t>
                </a:r>
                <a14:m>
                  <m:oMath xmlns:m="http://schemas.openxmlformats.org/officeDocument/2006/math">
                    <m:r>
                      <a:rPr lang="en-US" b="0" i="1" smtClean="0">
                        <a:latin typeface="Cambria Math" panose="02040503050406030204" pitchFamily="18" charset="0"/>
                      </a:rPr>
                      <m:t>𝜌</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𝑋</m:t>
                        </m:r>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𝑌</m:t>
                        </m:r>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d>
                      </m:e>
                      <m:sup>
                        <m:r>
                          <a:rPr lang="en-US" b="0" i="1" smtClean="0">
                            <a:latin typeface="Cambria Math" panose="02040503050406030204" pitchFamily="18" charset="0"/>
                          </a:rPr>
                          <m:t>𝑐</m:t>
                        </m:r>
                      </m:sup>
                    </m:sSup>
                  </m:oMath>
                </a14:m>
                <a:r>
                  <a:rPr lang="nb-NO" dirty="0"/>
                  <a:t> </a:t>
                </a:r>
                <a:br>
                  <a:rPr lang="nb-NO" dirty="0"/>
                </a:br>
                <a:r>
                  <a:rPr lang="nb-NO" dirty="0"/>
                  <a:t>Hva er </a:t>
                </a:r>
                <a:r>
                  <a:rPr lang="nb-NO" dirty="0" err="1"/>
                  <a:t>X</a:t>
                </a:r>
                <a:r>
                  <a:rPr lang="nb-NO" dirty="0"/>
                  <a:t> og Y og hva skal stå inni </a:t>
                </a:r>
                <a:r>
                  <a:rPr lang="nb-NO" dirty="0" err="1"/>
                  <a:t>parantesen</a:t>
                </a:r>
                <a:r>
                  <a:rPr lang="nb-NO" dirty="0"/>
                  <a:t>? </a:t>
                </a:r>
                <a:endParaRPr lang="en-US" dirty="0"/>
              </a:p>
            </p:txBody>
          </p:sp>
        </mc:Choice>
        <mc:Fallback>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81" t="-53488" b="-74419"/>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=2−</m:t>
                      </m:r>
                      <m:r>
                        <a:rPr lang="nb-NO" b="0" i="1" smtClean="0">
                          <a:latin typeface="Cambria Math" panose="02040503050406030204" pitchFamily="18" charset="0"/>
                        </a:rPr>
                        <m:t>𝑐</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𝑏</m:t>
                      </m:r>
                      <m:r>
                        <a:rPr lang="nb-NO" b="0" i="1" smtClean="0">
                          <a:latin typeface="Cambria Math" panose="02040503050406030204" pitchFamily="18" charset="0"/>
                        </a:rPr>
                        <m:t>=1−</m:t>
                      </m:r>
                      <m:r>
                        <a:rPr lang="nb-NO" b="0" i="1" smtClean="0">
                          <a:latin typeface="Cambria Math" panose="02040503050406030204" pitchFamily="18" charset="0"/>
                        </a:rPr>
                        <m:t>𝑐</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𝑑</m:t>
                      </m:r>
                      <m:r>
                        <a:rPr lang="nb-NO" b="0" i="1" smtClean="0">
                          <a:latin typeface="Cambria Math" panose="02040503050406030204" pitchFamily="18" charset="0"/>
                        </a:rPr>
                        <m:t>=2−</m:t>
                      </m:r>
                      <m:r>
                        <a:rPr lang="nb-NO" b="0" i="1" smtClean="0">
                          <a:latin typeface="Cambria Math" panose="02040503050406030204" pitchFamily="18" charset="0"/>
                        </a:rPr>
                        <m:t>𝑐</m:t>
                      </m:r>
                    </m:oMath>
                  </m:oMathPara>
                </a14:m>
                <a:endParaRPr lang="nb-NO" dirty="0"/>
              </a:p>
              <a:p>
                <a:r>
                  <a:rPr lang="nb-NO" dirty="0"/>
                  <a:t>Vår opprinnelige likning:</a:t>
                </a:r>
              </a:p>
              <a:p>
                <a:pPr marL="0" indent="0">
                  <a:buNone/>
                </a:pPr>
                <a14:m>
                  <m:oMathPara xmlns:m="http://schemas.openxmlformats.org/officeDocument/2006/math">
                    <m:oMathParaPr>
                      <m:jc m:val="centerGroup"/>
                    </m:oMathParaPr>
                    <m:oMath xmlns:m="http://schemas.openxmlformats.org/officeDocument/2006/math">
                      <m:d>
                        <m:dPr>
                          <m:begChr m:val="["/>
                          <m:endChr m:val="]"/>
                          <m:ctrlPr>
                            <a:rPr lang="nb-NO" i="1">
                              <a:latin typeface="Cambria Math" panose="02040503050406030204" pitchFamily="18" charset="0"/>
                            </a:rPr>
                          </m:ctrlPr>
                        </m:dPr>
                        <m:e>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e>
                      </m:d>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𝑉</m:t>
                              </m:r>
                            </m:e>
                          </m:d>
                        </m:e>
                        <m:sup>
                          <m:r>
                            <a:rPr lang="nb-NO" i="1">
                              <a:latin typeface="Cambria Math" panose="02040503050406030204" pitchFamily="18" charset="0"/>
                            </a:rPr>
                            <m:t>𝑎</m:t>
                          </m:r>
                        </m:sup>
                      </m:sSup>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𝜌</m:t>
                              </m:r>
                            </m:e>
                          </m:d>
                        </m:e>
                        <m:sup>
                          <m:r>
                            <a:rPr lang="nb-NO" i="1">
                              <a:latin typeface="Cambria Math" panose="02040503050406030204" pitchFamily="18" charset="0"/>
                            </a:rPr>
                            <m:t>𝑏</m:t>
                          </m:r>
                        </m:sup>
                      </m:sSup>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𝜇</m:t>
                              </m:r>
                            </m:e>
                          </m:d>
                        </m:e>
                        <m:sup>
                          <m:r>
                            <a:rPr lang="nb-NO" i="1">
                              <a:latin typeface="Cambria Math" panose="02040503050406030204" pitchFamily="18" charset="0"/>
                            </a:rPr>
                            <m:t>𝑐</m:t>
                          </m:r>
                        </m:sup>
                      </m:sSup>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𝐷</m:t>
                              </m:r>
                            </m:e>
                          </m:d>
                        </m:e>
                        <m:sup>
                          <m:r>
                            <a:rPr lang="nb-NO" i="1">
                              <a:latin typeface="Cambria Math" panose="02040503050406030204" pitchFamily="18" charset="0"/>
                            </a:rPr>
                            <m:t>𝑑</m:t>
                          </m:r>
                        </m:sup>
                      </m:sSup>
                    </m:oMath>
                  </m:oMathPara>
                </a14:m>
                <a:endParaRPr lang="nb-NO" dirty="0"/>
              </a:p>
              <a:p>
                <a:pPr marL="0" indent="0">
                  <a:buNone/>
                </a:pPr>
                <a:endParaRPr lang="nb-NO" i="1" dirty="0">
                  <a:latin typeface="Cambria Math" panose="02040503050406030204" pitchFamily="18" charset="0"/>
                </a:endParaRPr>
              </a:p>
              <a:p>
                <a:pPr marL="0" indent="0">
                  <a:buNone/>
                </a:pPr>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3"/>
                <a:stretch>
                  <a:fillRect l="-2970" t="-2053"/>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1213" y="4941000"/>
            <a:ext cx="5256000" cy="3911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30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8.3</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𝑎</m:t>
                      </m:r>
                      <m:r>
                        <a:rPr lang="nb-NO" b="0" i="1" smtClean="0">
                          <a:latin typeface="Cambria Math" panose="02040503050406030204" pitchFamily="18" charset="0"/>
                        </a:rPr>
                        <m:t>=2−</m:t>
                      </m:r>
                      <m:r>
                        <a:rPr lang="nb-NO" b="0" i="1" smtClean="0">
                          <a:latin typeface="Cambria Math" panose="02040503050406030204" pitchFamily="18" charset="0"/>
                        </a:rPr>
                        <m:t>𝑐</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𝑏</m:t>
                      </m:r>
                      <m:r>
                        <a:rPr lang="nb-NO" b="0" i="1" smtClean="0">
                          <a:latin typeface="Cambria Math" panose="02040503050406030204" pitchFamily="18" charset="0"/>
                        </a:rPr>
                        <m:t>=1−</m:t>
                      </m:r>
                      <m:r>
                        <a:rPr lang="nb-NO" b="0" i="1" smtClean="0">
                          <a:latin typeface="Cambria Math" panose="02040503050406030204" pitchFamily="18" charset="0"/>
                        </a:rPr>
                        <m:t>𝑐</m:t>
                      </m:r>
                    </m:oMath>
                  </m:oMathPara>
                </a14:m>
                <a:endParaRPr lang="nb-NO" b="0"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𝑑</m:t>
                      </m:r>
                      <m:r>
                        <a:rPr lang="nb-NO" b="0" i="1" smtClean="0">
                          <a:latin typeface="Cambria Math" panose="02040503050406030204" pitchFamily="18" charset="0"/>
                        </a:rPr>
                        <m:t>=2−</m:t>
                      </m:r>
                      <m:r>
                        <a:rPr lang="nb-NO" b="0" i="1" smtClean="0">
                          <a:latin typeface="Cambria Math" panose="02040503050406030204" pitchFamily="18" charset="0"/>
                        </a:rPr>
                        <m:t>𝑐</m:t>
                      </m:r>
                    </m:oMath>
                  </m:oMathPara>
                </a14:m>
                <a:endParaRPr lang="nb-NO" dirty="0"/>
              </a:p>
              <a:p>
                <a:r>
                  <a:rPr lang="nb-NO" dirty="0"/>
                  <a:t>Vår opprinnelige likning:</a:t>
                </a:r>
              </a:p>
              <a:p>
                <a:pPr marL="0" indent="0">
                  <a:buNone/>
                </a:pPr>
                <a14:m>
                  <m:oMathPara xmlns:m="http://schemas.openxmlformats.org/officeDocument/2006/math">
                    <m:oMathParaPr>
                      <m:jc m:val="centerGroup"/>
                    </m:oMathParaPr>
                    <m:oMath xmlns:m="http://schemas.openxmlformats.org/officeDocument/2006/math">
                      <m:d>
                        <m:dPr>
                          <m:begChr m:val="["/>
                          <m:endChr m:val="]"/>
                          <m:ctrlPr>
                            <a:rPr lang="nb-NO" i="1">
                              <a:latin typeface="Cambria Math" panose="02040503050406030204" pitchFamily="18" charset="0"/>
                            </a:rPr>
                          </m:ctrlPr>
                        </m:dPr>
                        <m:e>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e>
                      </m:d>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𝑉</m:t>
                              </m:r>
                            </m:e>
                          </m:d>
                        </m:e>
                        <m:sup>
                          <m:r>
                            <a:rPr lang="nb-NO" i="1">
                              <a:latin typeface="Cambria Math" panose="02040503050406030204" pitchFamily="18" charset="0"/>
                            </a:rPr>
                            <m:t>𝑎</m:t>
                          </m:r>
                        </m:sup>
                      </m:sSup>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𝜌</m:t>
                              </m:r>
                            </m:e>
                          </m:d>
                        </m:e>
                        <m:sup>
                          <m:r>
                            <a:rPr lang="nb-NO" i="1">
                              <a:latin typeface="Cambria Math" panose="02040503050406030204" pitchFamily="18" charset="0"/>
                            </a:rPr>
                            <m:t>𝑏</m:t>
                          </m:r>
                        </m:sup>
                      </m:sSup>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𝜇</m:t>
                              </m:r>
                            </m:e>
                          </m:d>
                        </m:e>
                        <m:sup>
                          <m:r>
                            <a:rPr lang="nb-NO" i="1">
                              <a:latin typeface="Cambria Math" panose="02040503050406030204" pitchFamily="18" charset="0"/>
                            </a:rPr>
                            <m:t>𝑐</m:t>
                          </m:r>
                        </m:sup>
                      </m:sSup>
                      <m:r>
                        <a:rPr lang="nb-NO" i="1">
                          <a:latin typeface="Cambria Math" panose="02040503050406030204" pitchFamily="18" charset="0"/>
                        </a:rPr>
                        <m:t>⋅</m:t>
                      </m:r>
                      <m:sSup>
                        <m:sSupPr>
                          <m:ctrlPr>
                            <a:rPr lang="nb-NO" i="1">
                              <a:latin typeface="Cambria Math" panose="02040503050406030204" pitchFamily="18" charset="0"/>
                            </a:rPr>
                          </m:ctrlPr>
                        </m:sSupPr>
                        <m:e>
                          <m:d>
                            <m:dPr>
                              <m:begChr m:val="["/>
                              <m:endChr m:val="]"/>
                              <m:ctrlPr>
                                <a:rPr lang="nb-NO" i="1">
                                  <a:latin typeface="Cambria Math" panose="02040503050406030204" pitchFamily="18" charset="0"/>
                                </a:rPr>
                              </m:ctrlPr>
                            </m:dPr>
                            <m:e>
                              <m:r>
                                <a:rPr lang="nb-NO" i="1">
                                  <a:latin typeface="Cambria Math" panose="02040503050406030204" pitchFamily="18" charset="0"/>
                                </a:rPr>
                                <m:t>𝐷</m:t>
                              </m:r>
                            </m:e>
                          </m:d>
                        </m:e>
                        <m:sup>
                          <m:r>
                            <a:rPr lang="nb-NO" i="1">
                              <a:latin typeface="Cambria Math" panose="02040503050406030204" pitchFamily="18" charset="0"/>
                            </a:rPr>
                            <m:t>𝑑</m:t>
                          </m:r>
                        </m:sup>
                      </m:sSup>
                    </m:oMath>
                  </m:oMathPara>
                </a14:m>
                <a:endParaRPr lang="nb-NO" dirty="0"/>
              </a:p>
              <a:p>
                <a:pPr marL="0" indent="0">
                  <a:buNone/>
                </a:pPr>
                <a:endParaRPr lang="nb-NO"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sSup>
                        <m:sSupPr>
                          <m:ctrlPr>
                            <a:rPr lang="nb-NO" i="1">
                              <a:latin typeface="Cambria Math" panose="02040503050406030204" pitchFamily="18" charset="0"/>
                            </a:rPr>
                          </m:ctrlPr>
                        </m:sSupPr>
                        <m:e>
                          <m:r>
                            <a:rPr lang="nb-NO" i="1">
                              <a:latin typeface="Cambria Math" panose="02040503050406030204" pitchFamily="18" charset="0"/>
                            </a:rPr>
                            <m:t>𝑉</m:t>
                          </m:r>
                        </m:e>
                        <m:sup>
                          <m:r>
                            <a:rPr lang="nb-NO" i="1">
                              <a:latin typeface="Cambria Math" panose="02040503050406030204" pitchFamily="18" charset="0"/>
                            </a:rPr>
                            <m:t>𝑎</m:t>
                          </m:r>
                        </m:sup>
                      </m:sSup>
                      <m:sSup>
                        <m:sSupPr>
                          <m:ctrlPr>
                            <a:rPr lang="nb-NO" i="1">
                              <a:latin typeface="Cambria Math" panose="02040503050406030204" pitchFamily="18" charset="0"/>
                            </a:rPr>
                          </m:ctrlPr>
                        </m:sSupPr>
                        <m:e>
                          <m:r>
                            <a:rPr lang="nb-NO" i="1">
                              <a:latin typeface="Cambria Math" panose="02040503050406030204" pitchFamily="18" charset="0"/>
                            </a:rPr>
                            <m:t>𝜌</m:t>
                          </m:r>
                        </m:e>
                        <m:sup>
                          <m:r>
                            <a:rPr lang="nb-NO" i="1">
                              <a:latin typeface="Cambria Math" panose="02040503050406030204" pitchFamily="18" charset="0"/>
                            </a:rPr>
                            <m:t>𝑏</m:t>
                          </m:r>
                        </m:sup>
                      </m:sSup>
                      <m:sSup>
                        <m:sSupPr>
                          <m:ctrlPr>
                            <a:rPr lang="nb-NO" i="1">
                              <a:latin typeface="Cambria Math" panose="02040503050406030204" pitchFamily="18" charset="0"/>
                            </a:rPr>
                          </m:ctrlPr>
                        </m:sSupPr>
                        <m:e>
                          <m:r>
                            <a:rPr lang="nb-NO" i="1">
                              <a:latin typeface="Cambria Math" panose="02040503050406030204" pitchFamily="18" charset="0"/>
                            </a:rPr>
                            <m:t>𝜇</m:t>
                          </m:r>
                        </m:e>
                        <m:sup>
                          <m:r>
                            <a:rPr lang="nb-NO" i="1">
                              <a:latin typeface="Cambria Math" panose="02040503050406030204" pitchFamily="18" charset="0"/>
                            </a:rPr>
                            <m:t>𝑐</m:t>
                          </m:r>
                        </m:sup>
                      </m:sSup>
                      <m:sSup>
                        <m:sSupPr>
                          <m:ctrlPr>
                            <a:rPr lang="nb-NO" i="1">
                              <a:latin typeface="Cambria Math" panose="02040503050406030204" pitchFamily="18" charset="0"/>
                            </a:rPr>
                          </m:ctrlPr>
                        </m:sSupPr>
                        <m:e>
                          <m:r>
                            <a:rPr lang="nb-NO" i="1">
                              <a:latin typeface="Cambria Math" panose="02040503050406030204" pitchFamily="18" charset="0"/>
                            </a:rPr>
                            <m:t>𝐷</m:t>
                          </m:r>
                        </m:e>
                        <m:sup>
                          <m:r>
                            <a:rPr lang="nb-NO" i="1">
                              <a:latin typeface="Cambria Math" panose="02040503050406030204" pitchFamily="18" charset="0"/>
                            </a:rPr>
                            <m:t>𝑑</m:t>
                          </m:r>
                        </m:sup>
                      </m:sSup>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𝑉</m:t>
                          </m:r>
                        </m:e>
                        <m:sup>
                          <m:r>
                            <a:rPr lang="nb-NO" b="0" i="1" smtClean="0">
                              <a:latin typeface="Cambria Math" panose="02040503050406030204" pitchFamily="18" charset="0"/>
                            </a:rPr>
                            <m:t>2−</m:t>
                          </m:r>
                          <m:r>
                            <a:rPr lang="nb-NO" b="0" i="1" smtClean="0">
                              <a:latin typeface="Cambria Math" panose="02040503050406030204" pitchFamily="18" charset="0"/>
                            </a:rPr>
                            <m:t>𝑐</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𝜌</m:t>
                          </m:r>
                        </m:e>
                        <m:sup>
                          <m:r>
                            <a:rPr lang="nb-NO" b="0" i="1" smtClean="0">
                              <a:latin typeface="Cambria Math" panose="02040503050406030204" pitchFamily="18" charset="0"/>
                            </a:rPr>
                            <m:t>1−</m:t>
                          </m:r>
                          <m:r>
                            <a:rPr lang="nb-NO" b="0" i="1" smtClean="0">
                              <a:latin typeface="Cambria Math" panose="02040503050406030204" pitchFamily="18" charset="0"/>
                            </a:rPr>
                            <m:t>𝑐</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𝜇</m:t>
                          </m:r>
                        </m:e>
                        <m:sup>
                          <m:r>
                            <a:rPr lang="nb-NO" b="0" i="1" smtClean="0">
                              <a:latin typeface="Cambria Math" panose="02040503050406030204" pitchFamily="18" charset="0"/>
                            </a:rPr>
                            <m:t>𝑐</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𝐷</m:t>
                          </m:r>
                        </m:e>
                        <m:sup>
                          <m:r>
                            <a:rPr lang="nb-NO" b="0" i="1" smtClean="0">
                              <a:latin typeface="Cambria Math" panose="02040503050406030204" pitchFamily="18" charset="0"/>
                            </a:rPr>
                            <m:t>2−</m:t>
                          </m:r>
                          <m:r>
                            <a:rPr lang="nb-NO" b="0" i="1" smtClean="0">
                              <a:latin typeface="Cambria Math" panose="02040503050406030204" pitchFamily="18" charset="0"/>
                            </a:rPr>
                            <m:t>𝑐</m:t>
                          </m:r>
                        </m:sup>
                      </m:sSup>
                    </m:oMath>
                  </m:oMathPara>
                </a14:m>
                <a:endParaRPr lang="nb-NO" b="0" i="1" dirty="0">
                  <a:latin typeface="Cambria Math" panose="02040503050406030204" pitchFamily="18" charset="0"/>
                </a:endParaRPr>
              </a:p>
              <a:p>
                <a:pPr marL="0" indent="0">
                  <a:buNone/>
                </a:pPr>
                <a:endParaRPr lang="nb-NO"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m:t>
                      </m:r>
                      <m:f>
                        <m:fPr>
                          <m:ctrlPr>
                            <a:rPr lang="nb-NO" b="0" i="1" smtClean="0">
                              <a:latin typeface="Cambria Math" panose="02040503050406030204" pitchFamily="18" charset="0"/>
                            </a:rPr>
                          </m:ctrlPr>
                        </m:fPr>
                        <m:num>
                          <m:sSup>
                            <m:sSupPr>
                              <m:ctrlPr>
                                <a:rPr lang="nb-NO" b="0" i="1" smtClean="0">
                                  <a:latin typeface="Cambria Math" panose="02040503050406030204" pitchFamily="18" charset="0"/>
                                </a:rPr>
                              </m:ctrlPr>
                            </m:sSupPr>
                            <m:e>
                              <m:r>
                                <a:rPr lang="nb-NO" b="0" i="1" smtClean="0">
                                  <a:latin typeface="Cambria Math" panose="02040503050406030204" pitchFamily="18" charset="0"/>
                                </a:rPr>
                                <m:t>𝑉</m:t>
                              </m:r>
                            </m:e>
                            <m:sup>
                              <m:r>
                                <a:rPr lang="nb-NO" b="0" i="1" smtClean="0">
                                  <a:latin typeface="Cambria Math" panose="02040503050406030204" pitchFamily="18" charset="0"/>
                                </a:rPr>
                                <m:t>2</m:t>
                              </m:r>
                            </m:sup>
                          </m:sSup>
                        </m:num>
                        <m:den>
                          <m:sSup>
                            <m:sSupPr>
                              <m:ctrlPr>
                                <a:rPr lang="nb-NO" b="0" i="1" smtClean="0">
                                  <a:latin typeface="Cambria Math" panose="02040503050406030204" pitchFamily="18" charset="0"/>
                                </a:rPr>
                              </m:ctrlPr>
                            </m:sSupPr>
                            <m:e>
                              <m:r>
                                <a:rPr lang="nb-NO" b="0" i="1" smtClean="0">
                                  <a:latin typeface="Cambria Math" panose="02040503050406030204" pitchFamily="18" charset="0"/>
                                </a:rPr>
                                <m:t>𝑉</m:t>
                              </m:r>
                            </m:e>
                            <m:sup>
                              <m:r>
                                <a:rPr lang="nb-NO" b="0" i="1" smtClean="0">
                                  <a:latin typeface="Cambria Math" panose="02040503050406030204" pitchFamily="18" charset="0"/>
                                </a:rPr>
                                <m:t>𝑐</m:t>
                              </m:r>
                            </m:sup>
                          </m:sSup>
                        </m:den>
                      </m:f>
                      <m:f>
                        <m:fPr>
                          <m:ctrlPr>
                            <a:rPr lang="nb-NO" b="0" i="1" smtClean="0">
                              <a:latin typeface="Cambria Math" panose="02040503050406030204" pitchFamily="18" charset="0"/>
                            </a:rPr>
                          </m:ctrlPr>
                        </m:fPr>
                        <m:num>
                          <m:r>
                            <a:rPr lang="nb-NO" b="0" i="1" smtClean="0">
                              <a:latin typeface="Cambria Math" panose="02040503050406030204" pitchFamily="18" charset="0"/>
                            </a:rPr>
                            <m:t>𝜌</m:t>
                          </m:r>
                        </m:num>
                        <m:den>
                          <m:sSup>
                            <m:sSupPr>
                              <m:ctrlPr>
                                <a:rPr lang="nb-NO" b="0" i="1" smtClean="0">
                                  <a:latin typeface="Cambria Math" panose="02040503050406030204" pitchFamily="18" charset="0"/>
                                </a:rPr>
                              </m:ctrlPr>
                            </m:sSupPr>
                            <m:e>
                              <m:r>
                                <a:rPr lang="nb-NO" b="0" i="1" smtClean="0">
                                  <a:latin typeface="Cambria Math" panose="02040503050406030204" pitchFamily="18" charset="0"/>
                                </a:rPr>
                                <m:t>𝜌</m:t>
                              </m:r>
                            </m:e>
                            <m:sup>
                              <m:r>
                                <a:rPr lang="nb-NO" b="0" i="1" smtClean="0">
                                  <a:latin typeface="Cambria Math" panose="02040503050406030204" pitchFamily="18" charset="0"/>
                                </a:rPr>
                                <m:t>𝑐</m:t>
                              </m:r>
                            </m:sup>
                          </m:sSup>
                        </m:den>
                      </m:f>
                      <m:sSup>
                        <m:sSupPr>
                          <m:ctrlPr>
                            <a:rPr lang="nb-NO" b="0" i="1" smtClean="0">
                              <a:latin typeface="Cambria Math" panose="02040503050406030204" pitchFamily="18" charset="0"/>
                            </a:rPr>
                          </m:ctrlPr>
                        </m:sSupPr>
                        <m:e>
                          <m:r>
                            <a:rPr lang="nb-NO" b="0" i="1" smtClean="0">
                              <a:latin typeface="Cambria Math" panose="02040503050406030204" pitchFamily="18" charset="0"/>
                            </a:rPr>
                            <m:t>𝜇</m:t>
                          </m:r>
                        </m:e>
                        <m:sup>
                          <m:r>
                            <a:rPr lang="nb-NO" b="0" i="1" smtClean="0">
                              <a:latin typeface="Cambria Math" panose="02040503050406030204" pitchFamily="18" charset="0"/>
                            </a:rPr>
                            <m:t>𝑐</m:t>
                          </m:r>
                        </m:sup>
                      </m:sSup>
                      <m:f>
                        <m:fPr>
                          <m:ctrlPr>
                            <a:rPr lang="nb-NO" b="0" i="1" smtClean="0">
                              <a:latin typeface="Cambria Math" panose="02040503050406030204" pitchFamily="18" charset="0"/>
                            </a:rPr>
                          </m:ctrlPr>
                        </m:fPr>
                        <m:num>
                          <m:sSup>
                            <m:sSupPr>
                              <m:ctrlPr>
                                <a:rPr lang="nb-NO" b="0" i="1" smtClean="0">
                                  <a:latin typeface="Cambria Math" panose="02040503050406030204" pitchFamily="18" charset="0"/>
                                </a:rPr>
                              </m:ctrlPr>
                            </m:sSupPr>
                            <m:e>
                              <m:r>
                                <a:rPr lang="nb-NO" b="0" i="1" smtClean="0">
                                  <a:latin typeface="Cambria Math" panose="02040503050406030204" pitchFamily="18" charset="0"/>
                                </a:rPr>
                                <m:t>𝐷</m:t>
                              </m:r>
                            </m:e>
                            <m:sup>
                              <m:r>
                                <a:rPr lang="nb-NO" b="0" i="1" smtClean="0">
                                  <a:latin typeface="Cambria Math" panose="02040503050406030204" pitchFamily="18" charset="0"/>
                                </a:rPr>
                                <m:t>2</m:t>
                              </m:r>
                            </m:sup>
                          </m:sSup>
                        </m:num>
                        <m:den>
                          <m:sSup>
                            <m:sSupPr>
                              <m:ctrlPr>
                                <a:rPr lang="nb-NO" b="0" i="1" smtClean="0">
                                  <a:latin typeface="Cambria Math" panose="02040503050406030204" pitchFamily="18" charset="0"/>
                                </a:rPr>
                              </m:ctrlPr>
                            </m:sSupPr>
                            <m:e>
                              <m:r>
                                <a:rPr lang="nb-NO" b="0" i="1" smtClean="0">
                                  <a:latin typeface="Cambria Math" panose="02040503050406030204" pitchFamily="18" charset="0"/>
                                </a:rPr>
                                <m:t>𝐷</m:t>
                              </m:r>
                            </m:e>
                            <m:sup>
                              <m:r>
                                <a:rPr lang="nb-NO" b="0" i="1" smtClean="0">
                                  <a:latin typeface="Cambria Math" panose="02040503050406030204" pitchFamily="18" charset="0"/>
                                </a:rPr>
                                <m:t>𝑐</m:t>
                              </m:r>
                            </m:sup>
                          </m:sSup>
                        </m:den>
                      </m:f>
                      <m:r>
                        <a:rPr lang="nb-NO" b="0" i="1" smtClean="0">
                          <a:latin typeface="Cambria Math" panose="02040503050406030204" pitchFamily="18" charset="0"/>
                        </a:rPr>
                        <m:t>=</m:t>
                      </m:r>
                      <m:r>
                        <a:rPr lang="nb-NO" b="0" i="1" smtClean="0">
                          <a:latin typeface="Cambria Math" panose="02040503050406030204" pitchFamily="18" charset="0"/>
                        </a:rPr>
                        <m:t>𝜌</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𝑉</m:t>
                          </m:r>
                        </m:e>
                        <m:sup>
                          <m:r>
                            <a:rPr lang="nb-NO" b="0" i="1" smtClean="0">
                              <a:latin typeface="Cambria Math" panose="02040503050406030204" pitchFamily="18" charset="0"/>
                            </a:rPr>
                            <m:t>2</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𝐷</m:t>
                          </m:r>
                        </m:e>
                        <m:sup>
                          <m:r>
                            <a:rPr lang="nb-NO" b="0" i="1" smtClean="0">
                              <a:latin typeface="Cambria Math" panose="02040503050406030204" pitchFamily="18" charset="0"/>
                            </a:rPr>
                            <m:t>2</m:t>
                          </m:r>
                        </m:sup>
                      </m:sSup>
                      <m:sSup>
                        <m:sSupPr>
                          <m:ctrlPr>
                            <a:rPr lang="nb-NO" b="0" i="1" smtClean="0">
                              <a:latin typeface="Cambria Math" panose="02040503050406030204" pitchFamily="18" charset="0"/>
                            </a:rPr>
                          </m:ctrlPr>
                        </m:sSupPr>
                        <m:e>
                          <m:d>
                            <m:dPr>
                              <m:ctrlPr>
                                <a:rPr lang="nb-NO" b="0" i="1" smtClean="0">
                                  <a:latin typeface="Cambria Math" panose="02040503050406030204" pitchFamily="18" charset="0"/>
                                </a:rPr>
                              </m:ctrlPr>
                            </m:dPr>
                            <m:e>
                              <m:f>
                                <m:fPr>
                                  <m:ctrlPr>
                                    <a:rPr lang="nb-NO" b="0" i="1" smtClean="0">
                                      <a:latin typeface="Cambria Math" panose="02040503050406030204" pitchFamily="18" charset="0"/>
                                    </a:rPr>
                                  </m:ctrlPr>
                                </m:fPr>
                                <m:num>
                                  <m:r>
                                    <a:rPr lang="nb-NO" b="0" i="1" smtClean="0">
                                      <a:latin typeface="Cambria Math" panose="02040503050406030204" pitchFamily="18" charset="0"/>
                                    </a:rPr>
                                    <m:t>𝜇</m:t>
                                  </m:r>
                                </m:num>
                                <m:den>
                                  <m:r>
                                    <a:rPr lang="nb-NO" b="0" i="1" smtClean="0">
                                      <a:latin typeface="Cambria Math" panose="02040503050406030204" pitchFamily="18" charset="0"/>
                                    </a:rPr>
                                    <m:t>𝜌</m:t>
                                  </m:r>
                                  <m:r>
                                    <a:rPr lang="nb-NO" b="0" i="1" smtClean="0">
                                      <a:latin typeface="Cambria Math" panose="02040503050406030204" pitchFamily="18" charset="0"/>
                                    </a:rPr>
                                    <m:t>𝑉𝐷</m:t>
                                  </m:r>
                                </m:den>
                              </m:f>
                            </m:e>
                          </m:d>
                        </m:e>
                        <m:sup>
                          <m:r>
                            <a:rPr lang="nb-NO" b="0" i="1" smtClean="0">
                              <a:latin typeface="Cambria Math" panose="02040503050406030204" pitchFamily="18" charset="0"/>
                            </a:rPr>
                            <m:t>𝑐</m:t>
                          </m:r>
                        </m:sup>
                      </m:sSup>
                    </m:oMath>
                  </m:oMathPara>
                </a14:m>
                <a:endParaRPr lang="nb-NO" dirty="0"/>
              </a:p>
            </p:txBody>
          </p:sp>
        </mc:Choice>
        <mc:Fallback>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2970" t="-2053" b="-18182"/>
                </a:stretch>
              </a:blipFill>
            </p:spPr>
            <p:txBody>
              <a:bodyPr/>
              <a:lstStyle/>
              <a:p>
                <a:r>
                  <a:rPr lang="nb-NO">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1213" y="4941000"/>
            <a:ext cx="5256000" cy="3911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6D82FC9-39A7-90DE-4207-F8BD290B2113}"/>
              </a:ext>
            </a:extLst>
          </p:cNvPr>
          <p:cNvSpPr/>
          <p:nvPr/>
        </p:nvSpPr>
        <p:spPr>
          <a:xfrm>
            <a:off x="708261" y="4941000"/>
            <a:ext cx="4883739" cy="1917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2003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EFM Eksempel 8.3</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idx="10"/>
              </p:nvPr>
            </p:nvSpPr>
            <p:spPr/>
            <p:txBody>
              <a:bodyPr/>
              <a:lstStyle/>
              <a:p>
                <a:r>
                  <a:rPr lang="nb-NO" dirty="0"/>
                  <a:t>Vi har </a:t>
                </a:r>
                <a14:m>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i="1">
                        <a:latin typeface="Cambria Math" panose="02040503050406030204" pitchFamily="18" charset="0"/>
                      </a:rPr>
                      <m:t>𝑓</m:t>
                    </m:r>
                    <m:d>
                      <m:dPr>
                        <m:ctrlPr>
                          <a:rPr lang="nb-NO" i="1">
                            <a:latin typeface="Cambria Math" panose="02040503050406030204" pitchFamily="18" charset="0"/>
                          </a:rPr>
                        </m:ctrlPr>
                      </m:dPr>
                      <m:e>
                        <m:r>
                          <a:rPr lang="nb-NO" i="1">
                            <a:latin typeface="Cambria Math" panose="02040503050406030204" pitchFamily="18" charset="0"/>
                          </a:rPr>
                          <m:t>𝑉</m:t>
                        </m:r>
                        <m:r>
                          <a:rPr lang="nb-NO" i="1">
                            <a:latin typeface="Cambria Math" panose="02040503050406030204" pitchFamily="18" charset="0"/>
                          </a:rPr>
                          <m:t>,</m:t>
                        </m:r>
                        <m:r>
                          <a:rPr lang="nb-NO" b="0" i="1" smtClean="0">
                            <a:latin typeface="Cambria Math" panose="02040503050406030204" pitchFamily="18" charset="0"/>
                          </a:rPr>
                          <m:t>𝜌</m:t>
                        </m:r>
                        <m:r>
                          <a:rPr lang="nb-NO" b="0" i="1" smtClean="0">
                            <a:latin typeface="Cambria Math" panose="02040503050406030204" pitchFamily="18" charset="0"/>
                          </a:rPr>
                          <m:t>,</m:t>
                        </m:r>
                        <m:r>
                          <a:rPr lang="nb-NO" b="0" i="1" smtClean="0">
                            <a:latin typeface="Cambria Math" panose="02040503050406030204" pitchFamily="18" charset="0"/>
                          </a:rPr>
                          <m:t>𝜇</m:t>
                        </m:r>
                        <m:r>
                          <a:rPr lang="nb-NO" b="0" i="1" smtClean="0">
                            <a:latin typeface="Cambria Math" panose="02040503050406030204" pitchFamily="18" charset="0"/>
                          </a:rPr>
                          <m:t>,</m:t>
                        </m:r>
                        <m:r>
                          <a:rPr lang="nb-NO" i="1">
                            <a:latin typeface="Cambria Math" panose="02040503050406030204" pitchFamily="18" charset="0"/>
                          </a:rPr>
                          <m:t>𝐷</m:t>
                        </m:r>
                      </m:e>
                    </m:d>
                  </m:oMath>
                </a14:m>
                <a:endParaRPr lang="en-US" dirty="0"/>
              </a:p>
              <a:p>
                <a:r>
                  <a:rPr lang="nb-NO" dirty="0"/>
                  <a:t>Fem variabler, tre dimensjoner</a:t>
                </a:r>
                <a:r>
                  <a:rPr lang="en-US" dirty="0"/>
                  <a:t> </a:t>
                </a:r>
                <a:r>
                  <a:rPr lang="en-US" dirty="0">
                    <a:sym typeface="Wingdings" panose="05000000000000000000" pitchFamily="2" charset="2"/>
                  </a:rPr>
                  <a:t> To </a:t>
                </a:r>
                <a:r>
                  <a:rPr lang="en-US" dirty="0" err="1">
                    <a:sym typeface="Wingdings" panose="05000000000000000000" pitchFamily="2" charset="2"/>
                  </a:rPr>
                  <a:t>dimensjonsløse</a:t>
                </a:r>
                <a:r>
                  <a:rPr lang="en-US" dirty="0">
                    <a:sym typeface="Wingdings" panose="05000000000000000000" pitchFamily="2" charset="2"/>
                  </a:rPr>
                  <a:t> </a:t>
                </a:r>
                <a:r>
                  <a:rPr lang="en-US" dirty="0" err="1">
                    <a:sym typeface="Wingdings" panose="05000000000000000000" pitchFamily="2" charset="2"/>
                  </a:rPr>
                  <a:t>grupper</a:t>
                </a:r>
                <a:endParaRPr lang="en-US" dirty="0">
                  <a:sym typeface="Wingdings" panose="05000000000000000000" pitchFamily="2" charset="2"/>
                </a:endParaRPr>
              </a:p>
              <a:p>
                <a:pPr marL="0" indent="0">
                  <a:buNone/>
                </a:pPr>
                <a:endParaRPr lang="nb-NO"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nb-NO" i="1">
                              <a:latin typeface="Cambria Math" panose="02040503050406030204" pitchFamily="18" charset="0"/>
                            </a:rPr>
                          </m:ctrlPr>
                        </m:sSubPr>
                        <m:e>
                          <m:r>
                            <a:rPr lang="nb-NO" i="1">
                              <a:latin typeface="Cambria Math" panose="02040503050406030204" pitchFamily="18" charset="0"/>
                            </a:rPr>
                            <m:t>𝐹</m:t>
                          </m:r>
                        </m:e>
                        <m:sub>
                          <m:r>
                            <a:rPr lang="nb-NO" i="1">
                              <a:latin typeface="Cambria Math" panose="02040503050406030204" pitchFamily="18" charset="0"/>
                            </a:rPr>
                            <m:t>𝑑</m:t>
                          </m:r>
                        </m:sub>
                      </m:sSub>
                      <m:r>
                        <a:rPr lang="nb-NO" i="1">
                          <a:latin typeface="Cambria Math" panose="02040503050406030204" pitchFamily="18" charset="0"/>
                        </a:rPr>
                        <m:t>=</m:t>
                      </m:r>
                      <m:r>
                        <a:rPr lang="nb-NO" b="0" i="1" smtClean="0">
                          <a:latin typeface="Cambria Math" panose="02040503050406030204" pitchFamily="18" charset="0"/>
                        </a:rPr>
                        <m:t>𝜌</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𝑉</m:t>
                          </m:r>
                        </m:e>
                        <m:sup>
                          <m:r>
                            <a:rPr lang="nb-NO" b="0" i="1" smtClean="0">
                              <a:latin typeface="Cambria Math" panose="02040503050406030204" pitchFamily="18" charset="0"/>
                            </a:rPr>
                            <m:t>2</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𝐷</m:t>
                          </m:r>
                        </m:e>
                        <m:sup>
                          <m:r>
                            <a:rPr lang="nb-NO" b="0" i="1" smtClean="0">
                              <a:latin typeface="Cambria Math" panose="02040503050406030204" pitchFamily="18" charset="0"/>
                            </a:rPr>
                            <m:t>2</m:t>
                          </m:r>
                        </m:sup>
                      </m:sSup>
                      <m:sSup>
                        <m:sSupPr>
                          <m:ctrlPr>
                            <a:rPr lang="nb-NO" b="0" i="1" smtClean="0">
                              <a:latin typeface="Cambria Math" panose="02040503050406030204" pitchFamily="18" charset="0"/>
                            </a:rPr>
                          </m:ctrlPr>
                        </m:sSupPr>
                        <m:e>
                          <m:d>
                            <m:dPr>
                              <m:ctrlPr>
                                <a:rPr lang="nb-NO" b="0" i="1" smtClean="0">
                                  <a:latin typeface="Cambria Math" panose="02040503050406030204" pitchFamily="18" charset="0"/>
                                </a:rPr>
                              </m:ctrlPr>
                            </m:dPr>
                            <m:e>
                              <m:f>
                                <m:fPr>
                                  <m:ctrlPr>
                                    <a:rPr lang="nb-NO" b="0" i="1" smtClean="0">
                                      <a:latin typeface="Cambria Math" panose="02040503050406030204" pitchFamily="18" charset="0"/>
                                    </a:rPr>
                                  </m:ctrlPr>
                                </m:fPr>
                                <m:num>
                                  <m:r>
                                    <a:rPr lang="nb-NO" b="0" i="1" smtClean="0">
                                      <a:latin typeface="Cambria Math" panose="02040503050406030204" pitchFamily="18" charset="0"/>
                                    </a:rPr>
                                    <m:t>𝜇</m:t>
                                  </m:r>
                                </m:num>
                                <m:den>
                                  <m:r>
                                    <a:rPr lang="nb-NO" b="0" i="1" smtClean="0">
                                      <a:latin typeface="Cambria Math" panose="02040503050406030204" pitchFamily="18" charset="0"/>
                                    </a:rPr>
                                    <m:t>𝜌</m:t>
                                  </m:r>
                                  <m:r>
                                    <a:rPr lang="nb-NO" b="0" i="1" smtClean="0">
                                      <a:latin typeface="Cambria Math" panose="02040503050406030204" pitchFamily="18" charset="0"/>
                                    </a:rPr>
                                    <m:t>𝑉𝐷</m:t>
                                  </m:r>
                                </m:den>
                              </m:f>
                            </m:e>
                          </m:d>
                        </m:e>
                        <m:sup>
                          <m:r>
                            <a:rPr lang="nb-NO" b="0" i="1" smtClean="0">
                              <a:latin typeface="Cambria Math" panose="02040503050406030204" pitchFamily="18" charset="0"/>
                            </a:rPr>
                            <m:t>𝑐</m:t>
                          </m:r>
                        </m:sup>
                      </m:sSup>
                    </m:oMath>
                  </m:oMathPara>
                </a14:m>
                <a:endParaRPr lang="nb-NO" dirty="0"/>
              </a:p>
              <a:p>
                <a:endParaRPr lang="nb-NO" dirty="0"/>
              </a:p>
              <a:p>
                <a:r>
                  <a:rPr lang="nb-NO" dirty="0"/>
                  <a:t>Samme form som vi fant i Eksempel 8.2</a:t>
                </a:r>
              </a:p>
              <a:p>
                <a:r>
                  <a:rPr lang="nb-NO" dirty="0"/>
                  <a:t>Man kan få andre dimensjonsløse grupper avhengig av hvordan man setter opp likningen – se læreboka</a:t>
                </a:r>
              </a:p>
            </p:txBody>
          </p:sp>
        </mc:Choice>
        <mc:Fallback xmlns="">
          <p:sp>
            <p:nvSpPr>
              <p:cNvPr id="4" name="Content Placeholder 3"/>
              <p:cNvSpPr>
                <a:spLocks noGrp="1" noRot="1" noChangeAspect="1" noMove="1" noResize="1" noEditPoints="1" noAdjustHandles="1" noChangeArrowheads="1" noChangeShapeType="1" noTextEdit="1"/>
              </p:cNvSpPr>
              <p:nvPr>
                <p:ph idx="10"/>
              </p:nvPr>
            </p:nvSpPr>
            <p:spPr>
              <a:blipFill>
                <a:blip r:embed="rId2"/>
                <a:stretch>
                  <a:fillRect l="-3099" t="-1975" b="-11566"/>
                </a:stretch>
              </a:blipFill>
            </p:spPr>
            <p:txBody>
              <a:bodyPr/>
              <a:lstStyle/>
              <a:p>
                <a:r>
                  <a:rPr lang="en-US">
                    <a:noFill/>
                  </a:rPr>
                  <a:t> </a:t>
                </a:r>
              </a:p>
            </p:txBody>
          </p:sp>
        </mc:Fallback>
      </mc:AlternateContent>
      <p:pic>
        <p:nvPicPr>
          <p:cNvPr id="5" name="Picture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83338" y="2568450"/>
            <a:ext cx="5111750" cy="278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11213" y="4941000"/>
            <a:ext cx="5256000" cy="3911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9685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43BECEA-D8B3-4ACE-A01D-AA1DCCF1C783}"/>
              </a:ext>
            </a:extLst>
          </p:cNvPr>
          <p:cNvSpPr>
            <a:spLocks noGrp="1"/>
          </p:cNvSpPr>
          <p:nvPr>
            <p:ph type="title"/>
          </p:nvPr>
        </p:nvSpPr>
        <p:spPr/>
        <p:txBody>
          <a:bodyPr/>
          <a:lstStyle/>
          <a:p>
            <a:r>
              <a:rPr lang="nb-NO" dirty="0"/>
              <a:t>Energien frigjort i Trinity (1945) vha. dette bildet?</a:t>
            </a:r>
          </a:p>
        </p:txBody>
      </p:sp>
      <p:sp>
        <p:nvSpPr>
          <p:cNvPr id="14" name="Content Placeholder 13">
            <a:extLst>
              <a:ext uri="{FF2B5EF4-FFF2-40B4-BE49-F238E27FC236}">
                <a16:creationId xmlns:a16="http://schemas.microsoft.com/office/drawing/2014/main" id="{08E9CF74-EF64-438A-A0BE-5A1B026088D8}"/>
              </a:ext>
            </a:extLst>
          </p:cNvPr>
          <p:cNvSpPr>
            <a:spLocks noGrp="1"/>
          </p:cNvSpPr>
          <p:nvPr>
            <p:ph idx="10"/>
          </p:nvPr>
        </p:nvSpPr>
        <p:spPr/>
        <p:txBody>
          <a:bodyPr/>
          <a:lstStyle/>
          <a:p>
            <a:r>
              <a:rPr lang="nb-NO" dirty="0"/>
              <a:t>Fysikeren G.I. Taylor ble engasjert av den britiske regjeringen i 1941 til å rapportere om den fluidmekaniske virkningen av en kjernefysisk eksplosjon</a:t>
            </a:r>
          </a:p>
          <a:p>
            <a:pPr lvl="1"/>
            <a:r>
              <a:rPr lang="nb-NO" dirty="0"/>
              <a:t>Leverte (hemmelig) rapport i 1941 (før Trinity)</a:t>
            </a:r>
          </a:p>
          <a:p>
            <a:pPr lvl="1"/>
            <a:r>
              <a:rPr lang="nb-NO" dirty="0"/>
              <a:t>Publiserte offentlig i 1950 der også bildene fra Trinity ble analysert</a:t>
            </a:r>
          </a:p>
          <a:p>
            <a:r>
              <a:rPr lang="nb-NO" dirty="0"/>
              <a:t>Historien fremlegges ofte som om Taylor benyttet seg av ren dimensjonsanalyse, men i virkeligheten var det </a:t>
            </a:r>
            <a:r>
              <a:rPr lang="nb-NO" dirty="0">
                <a:hlinkClick r:id="rId2"/>
              </a:rPr>
              <a:t>mer komplisert</a:t>
            </a:r>
            <a:endParaRPr lang="nb-NO" dirty="0"/>
          </a:p>
        </p:txBody>
      </p:sp>
      <p:pic>
        <p:nvPicPr>
          <p:cNvPr id="1030" name="Picture 6">
            <a:extLst>
              <a:ext uri="{FF2B5EF4-FFF2-40B4-BE49-F238E27FC236}">
                <a16:creationId xmlns:a16="http://schemas.microsoft.com/office/drawing/2014/main" id="{B235B166-53EC-4D11-87D3-C2645A8EC9E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00" y="1815627"/>
            <a:ext cx="5918421" cy="449361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389C87A-9D7A-4BA7-98CE-DD3EA9C54BFE}"/>
              </a:ext>
            </a:extLst>
          </p:cNvPr>
          <p:cNvSpPr txBox="1"/>
          <p:nvPr/>
        </p:nvSpPr>
        <p:spPr>
          <a:xfrm>
            <a:off x="5997834" y="6384618"/>
            <a:ext cx="837753" cy="261610"/>
          </a:xfrm>
          <a:prstGeom prst="rect">
            <a:avLst/>
          </a:prstGeom>
          <a:noFill/>
          <a:ln>
            <a:solidFill>
              <a:schemeClr val="tx1"/>
            </a:solidFill>
          </a:ln>
        </p:spPr>
        <p:txBody>
          <a:bodyPr wrap="square" rtlCol="0">
            <a:spAutoFit/>
          </a:bodyPr>
          <a:lstStyle/>
          <a:p>
            <a:r>
              <a:rPr lang="nb-NO" sz="1100" dirty="0"/>
              <a:t>Wikipedia</a:t>
            </a:r>
            <a:endParaRPr lang="en-US" sz="1100" dirty="0"/>
          </a:p>
        </p:txBody>
      </p:sp>
    </p:spTree>
    <p:extLst>
      <p:ext uri="{BB962C8B-B14F-4D97-AF65-F5344CB8AC3E}">
        <p14:creationId xmlns:p14="http://schemas.microsoft.com/office/powerpoint/2010/main" val="101975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43BECEA-D8B3-4ACE-A01D-AA1DCCF1C783}"/>
              </a:ext>
            </a:extLst>
          </p:cNvPr>
          <p:cNvSpPr>
            <a:spLocks noGrp="1"/>
          </p:cNvSpPr>
          <p:nvPr>
            <p:ph type="title"/>
          </p:nvPr>
        </p:nvSpPr>
        <p:spPr/>
        <p:txBody>
          <a:bodyPr/>
          <a:lstStyle/>
          <a:p>
            <a:r>
              <a:rPr lang="nb-NO" dirty="0"/>
              <a:t>Energien frigjort i Trinity (1945) vha. dette bildet?</a:t>
            </a:r>
          </a:p>
        </p:txBody>
      </p:sp>
      <mc:AlternateContent xmlns:mc="http://schemas.openxmlformats.org/markup-compatibility/2006" xmlns:a14="http://schemas.microsoft.com/office/drawing/2010/main">
        <mc:Choice Requires="a14">
          <p:sp>
            <p:nvSpPr>
              <p:cNvPr id="14" name="Content Placeholder 13">
                <a:extLst>
                  <a:ext uri="{FF2B5EF4-FFF2-40B4-BE49-F238E27FC236}">
                    <a16:creationId xmlns:a16="http://schemas.microsoft.com/office/drawing/2014/main" id="{08E9CF74-EF64-438A-A0BE-5A1B026088D8}"/>
                  </a:ext>
                </a:extLst>
              </p:cNvPr>
              <p:cNvSpPr>
                <a:spLocks noGrp="1"/>
              </p:cNvSpPr>
              <p:nvPr>
                <p:ph idx="10"/>
              </p:nvPr>
            </p:nvSpPr>
            <p:spPr/>
            <p:txBody>
              <a:bodyPr/>
              <a:lstStyle/>
              <a:p>
                <a:r>
                  <a:rPr lang="nb-NO" dirty="0"/>
                  <a:t>Eksplosjonen skjer så å si ila. null tid</a:t>
                </a:r>
              </a:p>
              <a:p>
                <a:r>
                  <a:rPr lang="nb-NO" dirty="0"/>
                  <a:t>De første millisekundene etter eksplosjonen: En sjokkbølge (dvs. hastighet &gt; lydhastighet) brer seg utover i omtrent uforstyrret luft</a:t>
                </a:r>
              </a:p>
              <a:p>
                <a:r>
                  <a:rPr lang="nb-NO" dirty="0"/>
                  <a:t>Det er lett å tenke seg at radien </a:t>
                </a:r>
                <a14:m>
                  <m:oMath xmlns:m="http://schemas.openxmlformats.org/officeDocument/2006/math">
                    <m:r>
                      <a:rPr lang="nb-NO" b="0" i="1" smtClean="0">
                        <a:latin typeface="Cambria Math" panose="02040503050406030204" pitchFamily="18" charset="0"/>
                      </a:rPr>
                      <m:t>𝑟</m:t>
                    </m:r>
                  </m:oMath>
                </a14:m>
                <a:r>
                  <a:rPr lang="nb-NO" dirty="0"/>
                  <a:t> ved tiden </a:t>
                </a:r>
                <a14:m>
                  <m:oMath xmlns:m="http://schemas.openxmlformats.org/officeDocument/2006/math">
                    <m:r>
                      <a:rPr lang="nb-NO" b="0" i="1" smtClean="0">
                        <a:latin typeface="Cambria Math" panose="02040503050406030204" pitchFamily="18" charset="0"/>
                      </a:rPr>
                      <m:t>𝑡</m:t>
                    </m:r>
                  </m:oMath>
                </a14:m>
                <a:r>
                  <a:rPr lang="nb-NO" dirty="0"/>
                  <a:t> avhenger av energien som ble frigjort, </a:t>
                </a:r>
                <a14:m>
                  <m:oMath xmlns:m="http://schemas.openxmlformats.org/officeDocument/2006/math">
                    <m:r>
                      <a:rPr lang="nb-NO" b="0" i="1" smtClean="0">
                        <a:latin typeface="Cambria Math" panose="02040503050406030204" pitchFamily="18" charset="0"/>
                      </a:rPr>
                      <m:t>𝐸</m:t>
                    </m:r>
                  </m:oMath>
                </a14:m>
                <a:r>
                  <a:rPr lang="nb-NO" dirty="0"/>
                  <a:t>, og tettheten til luften (som bølgefronten må dytte på),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𝜌</m:t>
                        </m:r>
                      </m:e>
                      <m:sub>
                        <m:r>
                          <a:rPr lang="nb-NO" b="0" i="1" smtClean="0">
                            <a:latin typeface="Cambria Math" panose="02040503050406030204" pitchFamily="18" charset="0"/>
                          </a:rPr>
                          <m:t>0</m:t>
                        </m:r>
                      </m:sub>
                    </m:sSub>
                  </m:oMath>
                </a14:m>
                <a:endParaRPr lang="nb-NO" dirty="0"/>
              </a:p>
              <a:p>
                <a:r>
                  <a:rPr lang="nb-NO" dirty="0"/>
                  <a:t>Men hvorfor ikke trykket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𝑝</m:t>
                        </m:r>
                      </m:e>
                      <m:sub>
                        <m:r>
                          <a:rPr lang="nb-NO" b="0" i="1" smtClean="0">
                            <a:latin typeface="Cambria Math" panose="02040503050406030204" pitchFamily="18" charset="0"/>
                          </a:rPr>
                          <m:t>0</m:t>
                        </m:r>
                      </m:sub>
                    </m:sSub>
                  </m:oMath>
                </a14:m>
                <a:r>
                  <a:rPr lang="nb-NO" dirty="0"/>
                  <a:t> eller tettheten </a:t>
                </a:r>
                <a14:m>
                  <m:oMath xmlns:m="http://schemas.openxmlformats.org/officeDocument/2006/math">
                    <m:r>
                      <a:rPr lang="nb-NO" b="0" i="1" smtClean="0">
                        <a:latin typeface="Cambria Math" panose="02040503050406030204" pitchFamily="18" charset="0"/>
                      </a:rPr>
                      <m:t>𝜌</m:t>
                    </m:r>
                  </m:oMath>
                </a14:m>
                <a:r>
                  <a:rPr lang="nb-NO" dirty="0"/>
                  <a:t>? Eller viskositet?</a:t>
                </a:r>
              </a:p>
              <a:p>
                <a:pPr lvl="1"/>
                <a:r>
                  <a:rPr lang="nb-NO" dirty="0"/>
                  <a:t>Fysisk intuisjon!</a:t>
                </a:r>
              </a:p>
            </p:txBody>
          </p:sp>
        </mc:Choice>
        <mc:Fallback xmlns="">
          <p:sp>
            <p:nvSpPr>
              <p:cNvPr id="14" name="Content Placeholder 13">
                <a:extLst>
                  <a:ext uri="{FF2B5EF4-FFF2-40B4-BE49-F238E27FC236}">
                    <a16:creationId xmlns:a16="http://schemas.microsoft.com/office/drawing/2014/main" id="{08E9CF74-EF64-438A-A0BE-5A1B026088D8}"/>
                  </a:ext>
                </a:extLst>
              </p:cNvPr>
              <p:cNvSpPr>
                <a:spLocks noGrp="1" noRot="1" noChangeAspect="1" noMove="1" noResize="1" noEditPoints="1" noAdjustHandles="1" noChangeArrowheads="1" noChangeShapeType="1" noTextEdit="1"/>
              </p:cNvSpPr>
              <p:nvPr>
                <p:ph idx="10"/>
              </p:nvPr>
            </p:nvSpPr>
            <p:spPr>
              <a:blipFill>
                <a:blip r:embed="rId2"/>
                <a:stretch>
                  <a:fillRect l="-3099" t="-1975" b="-16220"/>
                </a:stretch>
              </a:blipFill>
            </p:spPr>
            <p:txBody>
              <a:bodyPr/>
              <a:lstStyle/>
              <a:p>
                <a:r>
                  <a:rPr lang="nb-NO">
                    <a:noFill/>
                  </a:rPr>
                  <a:t> </a:t>
                </a:r>
              </a:p>
            </p:txBody>
          </p:sp>
        </mc:Fallback>
      </mc:AlternateContent>
      <p:pic>
        <p:nvPicPr>
          <p:cNvPr id="1030" name="Picture 6">
            <a:extLst>
              <a:ext uri="{FF2B5EF4-FFF2-40B4-BE49-F238E27FC236}">
                <a16:creationId xmlns:a16="http://schemas.microsoft.com/office/drawing/2014/main" id="{B235B166-53EC-4D11-87D3-C2645A8EC9E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00" y="1815627"/>
            <a:ext cx="5918421" cy="449361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389C87A-9D7A-4BA7-98CE-DD3EA9C54BFE}"/>
              </a:ext>
            </a:extLst>
          </p:cNvPr>
          <p:cNvSpPr txBox="1"/>
          <p:nvPr/>
        </p:nvSpPr>
        <p:spPr>
          <a:xfrm>
            <a:off x="5997834" y="6384618"/>
            <a:ext cx="837753" cy="261610"/>
          </a:xfrm>
          <a:prstGeom prst="rect">
            <a:avLst/>
          </a:prstGeom>
          <a:noFill/>
          <a:ln>
            <a:solidFill>
              <a:schemeClr val="tx1"/>
            </a:solidFill>
          </a:ln>
        </p:spPr>
        <p:txBody>
          <a:bodyPr wrap="square" rtlCol="0">
            <a:spAutoFit/>
          </a:bodyPr>
          <a:lstStyle/>
          <a:p>
            <a:r>
              <a:rPr lang="nb-NO" sz="1100" dirty="0"/>
              <a:t>Wikipedia</a:t>
            </a:r>
            <a:endParaRPr lang="en-US" sz="1100" dirty="0"/>
          </a:p>
        </p:txBody>
      </p:sp>
      <p:cxnSp>
        <p:nvCxnSpPr>
          <p:cNvPr id="3" name="Straight Arrow Connector 2">
            <a:extLst>
              <a:ext uri="{FF2B5EF4-FFF2-40B4-BE49-F238E27FC236}">
                <a16:creationId xmlns:a16="http://schemas.microsoft.com/office/drawing/2014/main" id="{B9798461-0AFC-4B5F-A777-C52418812E3F}"/>
              </a:ext>
            </a:extLst>
          </p:cNvPr>
          <p:cNvCxnSpPr/>
          <p:nvPr/>
        </p:nvCxnSpPr>
        <p:spPr>
          <a:xfrm flipV="1">
            <a:off x="8904000" y="3357000"/>
            <a:ext cx="1296000" cy="1656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031DEB6-66A5-4AED-9E9D-C853D2BC12A5}"/>
                  </a:ext>
                </a:extLst>
              </p:cNvPr>
              <p:cNvSpPr txBox="1"/>
              <p:nvPr/>
            </p:nvSpPr>
            <p:spPr>
              <a:xfrm>
                <a:off x="8412261" y="3562298"/>
                <a:ext cx="576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𝜌</m:t>
                      </m:r>
                      <m:r>
                        <a:rPr lang="nb-NO" b="0" i="1" smtClean="0">
                          <a:solidFill>
                            <a:srgbClr val="FF0000"/>
                          </a:solidFill>
                          <a:latin typeface="Cambria Math" panose="02040503050406030204" pitchFamily="18" charset="0"/>
                        </a:rPr>
                        <m:t>, </m:t>
                      </m:r>
                      <m:r>
                        <a:rPr lang="nb-NO" b="0" i="1" smtClean="0">
                          <a:solidFill>
                            <a:srgbClr val="FF0000"/>
                          </a:solidFill>
                          <a:latin typeface="Cambria Math" panose="02040503050406030204" pitchFamily="18" charset="0"/>
                        </a:rPr>
                        <m:t>𝑝</m:t>
                      </m:r>
                    </m:oMath>
                  </m:oMathPara>
                </a14:m>
                <a:endParaRPr lang="nb-NO" dirty="0">
                  <a:solidFill>
                    <a:srgbClr val="FF0000"/>
                  </a:solidFill>
                </a:endParaRPr>
              </a:p>
            </p:txBody>
          </p:sp>
        </mc:Choice>
        <mc:Fallback xmlns="">
          <p:sp>
            <p:nvSpPr>
              <p:cNvPr id="4" name="TextBox 3">
                <a:extLst>
                  <a:ext uri="{FF2B5EF4-FFF2-40B4-BE49-F238E27FC236}">
                    <a16:creationId xmlns:a16="http://schemas.microsoft.com/office/drawing/2014/main" id="{E031DEB6-66A5-4AED-9E9D-C853D2BC12A5}"/>
                  </a:ext>
                </a:extLst>
              </p:cNvPr>
              <p:cNvSpPr txBox="1">
                <a:spLocks noRot="1" noChangeAspect="1" noMove="1" noResize="1" noEditPoints="1" noAdjustHandles="1" noChangeArrowheads="1" noChangeShapeType="1" noTextEdit="1"/>
              </p:cNvSpPr>
              <p:nvPr/>
            </p:nvSpPr>
            <p:spPr>
              <a:xfrm>
                <a:off x="8412261" y="3562298"/>
                <a:ext cx="576000" cy="369332"/>
              </a:xfrm>
              <a:prstGeom prst="rect">
                <a:avLst/>
              </a:prstGeom>
              <a:blipFill>
                <a:blip r:embed="rId4"/>
                <a:stretch>
                  <a:fillRect b="-819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1062B79-8194-46BA-98B0-DC43B2A4D1DC}"/>
                  </a:ext>
                </a:extLst>
              </p:cNvPr>
              <p:cNvSpPr txBox="1"/>
              <p:nvPr/>
            </p:nvSpPr>
            <p:spPr>
              <a:xfrm>
                <a:off x="7104000" y="2349000"/>
                <a:ext cx="72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b="0" i="1" smtClean="0">
                              <a:solidFill>
                                <a:srgbClr val="FF0000"/>
                              </a:solidFill>
                              <a:latin typeface="Cambria Math" panose="02040503050406030204" pitchFamily="18" charset="0"/>
                            </a:rPr>
                          </m:ctrlPr>
                        </m:sSubPr>
                        <m:e>
                          <m:r>
                            <a:rPr lang="nb-NO" b="0" i="1" smtClean="0">
                              <a:solidFill>
                                <a:srgbClr val="FF0000"/>
                              </a:solidFill>
                              <a:latin typeface="Cambria Math" panose="02040503050406030204" pitchFamily="18" charset="0"/>
                            </a:rPr>
                            <m:t>𝜌</m:t>
                          </m:r>
                        </m:e>
                        <m:sub>
                          <m:r>
                            <a:rPr lang="nb-NO" b="0" i="1" smtClean="0">
                              <a:solidFill>
                                <a:srgbClr val="FF0000"/>
                              </a:solidFill>
                              <a:latin typeface="Cambria Math" panose="02040503050406030204" pitchFamily="18" charset="0"/>
                            </a:rPr>
                            <m:t>0</m:t>
                          </m:r>
                        </m:sub>
                      </m:sSub>
                      <m:r>
                        <a:rPr lang="nb-NO" b="0" i="1" smtClean="0">
                          <a:solidFill>
                            <a:srgbClr val="FF0000"/>
                          </a:solidFill>
                          <a:latin typeface="Cambria Math" panose="02040503050406030204" pitchFamily="18" charset="0"/>
                        </a:rPr>
                        <m:t>, </m:t>
                      </m:r>
                      <m:sSub>
                        <m:sSubPr>
                          <m:ctrlPr>
                            <a:rPr lang="nb-NO" b="0" i="1" smtClean="0">
                              <a:solidFill>
                                <a:srgbClr val="FF0000"/>
                              </a:solidFill>
                              <a:latin typeface="Cambria Math" panose="02040503050406030204" pitchFamily="18" charset="0"/>
                            </a:rPr>
                          </m:ctrlPr>
                        </m:sSubPr>
                        <m:e>
                          <m:r>
                            <a:rPr lang="nb-NO" b="0" i="1" smtClean="0">
                              <a:solidFill>
                                <a:srgbClr val="FF0000"/>
                              </a:solidFill>
                              <a:latin typeface="Cambria Math" panose="02040503050406030204" pitchFamily="18" charset="0"/>
                            </a:rPr>
                            <m:t>𝑝</m:t>
                          </m:r>
                        </m:e>
                        <m:sub>
                          <m:r>
                            <a:rPr lang="nb-NO" b="0" i="1" smtClean="0">
                              <a:solidFill>
                                <a:srgbClr val="FF0000"/>
                              </a:solidFill>
                              <a:latin typeface="Cambria Math" panose="02040503050406030204" pitchFamily="18" charset="0"/>
                            </a:rPr>
                            <m:t>0</m:t>
                          </m:r>
                        </m:sub>
                      </m:sSub>
                    </m:oMath>
                  </m:oMathPara>
                </a14:m>
                <a:endParaRPr lang="nb-NO" dirty="0">
                  <a:solidFill>
                    <a:srgbClr val="FF0000"/>
                  </a:solidFill>
                </a:endParaRPr>
              </a:p>
            </p:txBody>
          </p:sp>
        </mc:Choice>
        <mc:Fallback xmlns="">
          <p:sp>
            <p:nvSpPr>
              <p:cNvPr id="9" name="TextBox 8">
                <a:extLst>
                  <a:ext uri="{FF2B5EF4-FFF2-40B4-BE49-F238E27FC236}">
                    <a16:creationId xmlns:a16="http://schemas.microsoft.com/office/drawing/2014/main" id="{41062B79-8194-46BA-98B0-DC43B2A4D1DC}"/>
                  </a:ext>
                </a:extLst>
              </p:cNvPr>
              <p:cNvSpPr txBox="1">
                <a:spLocks noRot="1" noChangeAspect="1" noMove="1" noResize="1" noEditPoints="1" noAdjustHandles="1" noChangeArrowheads="1" noChangeShapeType="1" noTextEdit="1"/>
              </p:cNvSpPr>
              <p:nvPr/>
            </p:nvSpPr>
            <p:spPr>
              <a:xfrm>
                <a:off x="7104000" y="2349000"/>
                <a:ext cx="720000" cy="369332"/>
              </a:xfrm>
              <a:prstGeom prst="rect">
                <a:avLst/>
              </a:prstGeom>
              <a:blipFill>
                <a:blip r:embed="rId5"/>
                <a:stretch>
                  <a:fillRect b="-819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032EBDE-CFE4-4986-888A-E721EBFEB97C}"/>
                  </a:ext>
                </a:extLst>
              </p:cNvPr>
              <p:cNvSpPr txBox="1"/>
              <p:nvPr/>
            </p:nvSpPr>
            <p:spPr>
              <a:xfrm>
                <a:off x="9372000" y="3707264"/>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𝑟</m:t>
                      </m:r>
                    </m:oMath>
                  </m:oMathPara>
                </a14:m>
                <a:endParaRPr lang="nb-NO" dirty="0">
                  <a:solidFill>
                    <a:srgbClr val="FF0000"/>
                  </a:solidFill>
                </a:endParaRPr>
              </a:p>
            </p:txBody>
          </p:sp>
        </mc:Choice>
        <mc:Fallback xmlns="">
          <p:sp>
            <p:nvSpPr>
              <p:cNvPr id="10" name="TextBox 9">
                <a:extLst>
                  <a:ext uri="{FF2B5EF4-FFF2-40B4-BE49-F238E27FC236}">
                    <a16:creationId xmlns:a16="http://schemas.microsoft.com/office/drawing/2014/main" id="{8032EBDE-CFE4-4986-888A-E721EBFEB97C}"/>
                  </a:ext>
                </a:extLst>
              </p:cNvPr>
              <p:cNvSpPr txBox="1">
                <a:spLocks noRot="1" noChangeAspect="1" noMove="1" noResize="1" noEditPoints="1" noAdjustHandles="1" noChangeArrowheads="1" noChangeShapeType="1" noTextEdit="1"/>
              </p:cNvSpPr>
              <p:nvPr/>
            </p:nvSpPr>
            <p:spPr>
              <a:xfrm>
                <a:off x="9372000" y="3707264"/>
                <a:ext cx="360000" cy="369332"/>
              </a:xfrm>
              <a:prstGeom prst="rect">
                <a:avLst/>
              </a:prstGeom>
              <a:blipFill>
                <a:blip r:embed="rId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D396E75-D165-4C40-ACEF-8618EC3A6162}"/>
                  </a:ext>
                </a:extLst>
              </p:cNvPr>
              <p:cNvSpPr txBox="1"/>
              <p:nvPr/>
            </p:nvSpPr>
            <p:spPr>
              <a:xfrm>
                <a:off x="6744000" y="5543668"/>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𝑡</m:t>
                      </m:r>
                    </m:oMath>
                  </m:oMathPara>
                </a14:m>
                <a:endParaRPr lang="nb-NO" dirty="0">
                  <a:solidFill>
                    <a:srgbClr val="FF0000"/>
                  </a:solidFill>
                </a:endParaRPr>
              </a:p>
            </p:txBody>
          </p:sp>
        </mc:Choice>
        <mc:Fallback xmlns="">
          <p:sp>
            <p:nvSpPr>
              <p:cNvPr id="12" name="TextBox 11">
                <a:extLst>
                  <a:ext uri="{FF2B5EF4-FFF2-40B4-BE49-F238E27FC236}">
                    <a16:creationId xmlns:a16="http://schemas.microsoft.com/office/drawing/2014/main" id="{2D396E75-D165-4C40-ACEF-8618EC3A6162}"/>
                  </a:ext>
                </a:extLst>
              </p:cNvPr>
              <p:cNvSpPr txBox="1">
                <a:spLocks noRot="1" noChangeAspect="1" noMove="1" noResize="1" noEditPoints="1" noAdjustHandles="1" noChangeArrowheads="1" noChangeShapeType="1" noTextEdit="1"/>
              </p:cNvSpPr>
              <p:nvPr/>
            </p:nvSpPr>
            <p:spPr>
              <a:xfrm>
                <a:off x="6744000" y="5543668"/>
                <a:ext cx="360000" cy="369332"/>
              </a:xfrm>
              <a:prstGeom prst="rect">
                <a:avLst/>
              </a:prstGeom>
              <a:blipFill>
                <a:blip r:embed="rId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1489A9E-2CBD-424B-95DE-31C768E39D38}"/>
                  </a:ext>
                </a:extLst>
              </p:cNvPr>
              <p:cNvSpPr txBox="1"/>
              <p:nvPr/>
            </p:nvSpPr>
            <p:spPr>
              <a:xfrm>
                <a:off x="8724000" y="4968468"/>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𝐸</m:t>
                      </m:r>
                    </m:oMath>
                  </m:oMathPara>
                </a14:m>
                <a:endParaRPr lang="nb-NO" dirty="0">
                  <a:solidFill>
                    <a:srgbClr val="FF0000"/>
                  </a:solidFill>
                </a:endParaRPr>
              </a:p>
            </p:txBody>
          </p:sp>
        </mc:Choice>
        <mc:Fallback xmlns="">
          <p:sp>
            <p:nvSpPr>
              <p:cNvPr id="13" name="TextBox 12">
                <a:extLst>
                  <a:ext uri="{FF2B5EF4-FFF2-40B4-BE49-F238E27FC236}">
                    <a16:creationId xmlns:a16="http://schemas.microsoft.com/office/drawing/2014/main" id="{31489A9E-2CBD-424B-95DE-31C768E39D38}"/>
                  </a:ext>
                </a:extLst>
              </p:cNvPr>
              <p:cNvSpPr txBox="1">
                <a:spLocks noRot="1" noChangeAspect="1" noMove="1" noResize="1" noEditPoints="1" noAdjustHandles="1" noChangeArrowheads="1" noChangeShapeType="1" noTextEdit="1"/>
              </p:cNvSpPr>
              <p:nvPr/>
            </p:nvSpPr>
            <p:spPr>
              <a:xfrm>
                <a:off x="8724000" y="4968468"/>
                <a:ext cx="360000" cy="369332"/>
              </a:xfrm>
              <a:prstGeom prst="rect">
                <a:avLst/>
              </a:prstGeom>
              <a:blipFill>
                <a:blip r:embed="rId8"/>
                <a:stretch>
                  <a:fillRect/>
                </a:stretch>
              </a:blipFill>
            </p:spPr>
            <p:txBody>
              <a:bodyPr/>
              <a:lstStyle/>
              <a:p>
                <a:r>
                  <a:rPr lang="nb-NO">
                    <a:noFill/>
                  </a:rPr>
                  <a:t> </a:t>
                </a:r>
              </a:p>
            </p:txBody>
          </p:sp>
        </mc:Fallback>
      </mc:AlternateContent>
    </p:spTree>
    <p:extLst>
      <p:ext uri="{BB962C8B-B14F-4D97-AF65-F5344CB8AC3E}">
        <p14:creationId xmlns:p14="http://schemas.microsoft.com/office/powerpoint/2010/main" val="163495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43BECEA-D8B3-4ACE-A01D-AA1DCCF1C783}"/>
              </a:ext>
            </a:extLst>
          </p:cNvPr>
          <p:cNvSpPr>
            <a:spLocks noGrp="1"/>
          </p:cNvSpPr>
          <p:nvPr>
            <p:ph type="title"/>
          </p:nvPr>
        </p:nvSpPr>
        <p:spPr/>
        <p:txBody>
          <a:bodyPr/>
          <a:lstStyle/>
          <a:p>
            <a:r>
              <a:rPr lang="nb-NO" dirty="0"/>
              <a:t>Energien frigjort i Trinity (1945) vha. dette bildet?</a:t>
            </a:r>
          </a:p>
        </p:txBody>
      </p:sp>
      <mc:AlternateContent xmlns:mc="http://schemas.openxmlformats.org/markup-compatibility/2006" xmlns:a14="http://schemas.microsoft.com/office/drawing/2010/main">
        <mc:Choice Requires="a14">
          <p:sp>
            <p:nvSpPr>
              <p:cNvPr id="14" name="Content Placeholder 13">
                <a:extLst>
                  <a:ext uri="{FF2B5EF4-FFF2-40B4-BE49-F238E27FC236}">
                    <a16:creationId xmlns:a16="http://schemas.microsoft.com/office/drawing/2014/main" id="{08E9CF74-EF64-438A-A0BE-5A1B026088D8}"/>
                  </a:ext>
                </a:extLst>
              </p:cNvPr>
              <p:cNvSpPr>
                <a:spLocks noGrp="1"/>
              </p:cNvSpPr>
              <p:nvPr>
                <p:ph idx="10"/>
              </p:nvPr>
            </p:nvSpPr>
            <p:spPr/>
            <p:txBody>
              <a:bodyPr/>
              <a:lstStyle/>
              <a:p>
                <a:r>
                  <a:rPr lang="nb-NO" dirty="0"/>
                  <a:t>Altså</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𝐸</m:t>
                      </m:r>
                      <m:r>
                        <a:rPr lang="nb-NO" b="0" i="1" smtClean="0">
                          <a:latin typeface="Cambria Math" panose="02040503050406030204" pitchFamily="18" charset="0"/>
                        </a:rPr>
                        <m:t>=</m:t>
                      </m:r>
                      <m:r>
                        <a:rPr lang="nb-NO" b="0" i="1" smtClean="0">
                          <a:latin typeface="Cambria Math" panose="02040503050406030204" pitchFamily="18" charset="0"/>
                        </a:rPr>
                        <m:t>𝑔</m:t>
                      </m:r>
                      <m:r>
                        <a:rPr lang="nb-NO" b="0" i="1" smtClean="0">
                          <a:latin typeface="Cambria Math" panose="02040503050406030204" pitchFamily="18" charset="0"/>
                        </a:rPr>
                        <m:t>(</m:t>
                      </m:r>
                      <m:r>
                        <a:rPr lang="nb-NO" b="0" i="1" smtClean="0">
                          <a:latin typeface="Cambria Math" panose="02040503050406030204" pitchFamily="18" charset="0"/>
                        </a:rPr>
                        <m:t>𝑟</m:t>
                      </m:r>
                      <m:r>
                        <a:rPr lang="nb-NO" b="0" i="1" smtClean="0">
                          <a:latin typeface="Cambria Math" panose="02040503050406030204" pitchFamily="18" charset="0"/>
                        </a:rPr>
                        <m:t>,</m:t>
                      </m:r>
                      <m:r>
                        <a:rPr lang="nb-NO" b="0" i="1" smtClean="0">
                          <a:latin typeface="Cambria Math" panose="02040503050406030204" pitchFamily="18" charset="0"/>
                        </a:rPr>
                        <m:t>𝑡</m:t>
                      </m:r>
                      <m:r>
                        <a:rPr lang="nb-NO" b="0" i="1" smtClean="0">
                          <a:latin typeface="Cambria Math" panose="02040503050406030204" pitchFamily="18" charset="0"/>
                        </a:rPr>
                        <m:t>,</m:t>
                      </m:r>
                      <m:sSub>
                        <m:sSubPr>
                          <m:ctrlPr>
                            <a:rPr lang="nb-NO" b="0" i="1" smtClean="0">
                              <a:latin typeface="Cambria Math" panose="02040503050406030204" pitchFamily="18" charset="0"/>
                            </a:rPr>
                          </m:ctrlPr>
                        </m:sSubPr>
                        <m:e>
                          <m:r>
                            <a:rPr lang="nb-NO" b="0" i="1" smtClean="0">
                              <a:latin typeface="Cambria Math" panose="02040503050406030204" pitchFamily="18" charset="0"/>
                            </a:rPr>
                            <m:t>𝜌</m:t>
                          </m:r>
                        </m:e>
                        <m:sub>
                          <m:r>
                            <a:rPr lang="nb-NO" b="0" i="1" smtClean="0">
                              <a:latin typeface="Cambria Math" panose="02040503050406030204" pitchFamily="18" charset="0"/>
                            </a:rPr>
                            <m:t>0</m:t>
                          </m:r>
                        </m:sub>
                      </m:sSub>
                      <m:r>
                        <a:rPr lang="nb-NO" b="0" i="1" smtClean="0">
                          <a:latin typeface="Cambria Math" panose="02040503050406030204" pitchFamily="18" charset="0"/>
                        </a:rPr>
                        <m:t>)</m:t>
                      </m:r>
                    </m:oMath>
                  </m:oMathPara>
                </a14:m>
                <a:endParaRPr lang="nb-NO" dirty="0"/>
              </a:p>
              <a:p>
                <a:pPr marL="0" indent="0">
                  <a:buNone/>
                </a:pPr>
                <a:endParaRPr lang="nb-NO"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𝐸</m:t>
                          </m:r>
                        </m:e>
                      </m:d>
                      <m:r>
                        <a:rPr lang="nb-NO" b="0" i="1" smtClean="0">
                          <a:latin typeface="Cambria Math" panose="02040503050406030204" pitchFamily="18" charset="0"/>
                        </a:rPr>
                        <m:t>=</m:t>
                      </m:r>
                      <m:r>
                        <a:rPr lang="nb-NO" b="0" i="1" smtClean="0">
                          <a:latin typeface="Cambria Math" panose="02040503050406030204" pitchFamily="18" charset="0"/>
                        </a:rPr>
                        <m:t>𝑀</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2</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−2</m:t>
                          </m:r>
                        </m:sup>
                      </m:sSup>
                    </m:oMath>
                  </m:oMathPara>
                </a14:m>
                <a:endParaRPr lang="nb-NO"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nb-NO" i="1">
                              <a:latin typeface="Cambria Math" panose="02040503050406030204" pitchFamily="18" charset="0"/>
                            </a:rPr>
                          </m:ctrlPr>
                        </m:dPr>
                        <m:e>
                          <m:r>
                            <a:rPr lang="nb-NO" b="0" i="1" smtClean="0">
                              <a:latin typeface="Cambria Math" panose="02040503050406030204" pitchFamily="18" charset="0"/>
                            </a:rPr>
                            <m:t>𝑟</m:t>
                          </m:r>
                        </m:e>
                      </m:d>
                      <m:r>
                        <a:rPr lang="nb-NO" i="1">
                          <a:latin typeface="Cambria Math" panose="02040503050406030204" pitchFamily="18" charset="0"/>
                        </a:rPr>
                        <m:t>=</m:t>
                      </m:r>
                      <m:r>
                        <a:rPr lang="nb-NO" b="0" i="1" smtClean="0">
                          <a:latin typeface="Cambria Math" panose="02040503050406030204" pitchFamily="18" charset="0"/>
                        </a:rPr>
                        <m:t>𝐿</m:t>
                      </m:r>
                    </m:oMath>
                  </m:oMathPara>
                </a14:m>
                <a:endParaRPr lang="nb-NO"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nb-NO" i="1">
                              <a:latin typeface="Cambria Math" panose="02040503050406030204" pitchFamily="18" charset="0"/>
                            </a:rPr>
                          </m:ctrlPr>
                        </m:dPr>
                        <m:e>
                          <m:r>
                            <a:rPr lang="nb-NO" b="0" i="1" smtClean="0">
                              <a:latin typeface="Cambria Math" panose="02040503050406030204" pitchFamily="18" charset="0"/>
                            </a:rPr>
                            <m:t>𝑡</m:t>
                          </m:r>
                        </m:e>
                      </m:d>
                      <m:r>
                        <a:rPr lang="nb-NO" i="1">
                          <a:latin typeface="Cambria Math" panose="02040503050406030204" pitchFamily="18" charset="0"/>
                        </a:rPr>
                        <m:t>=</m:t>
                      </m:r>
                      <m:r>
                        <a:rPr lang="nb-NO" b="0" i="1" smtClean="0">
                          <a:latin typeface="Cambria Math" panose="02040503050406030204" pitchFamily="18" charset="0"/>
                        </a:rPr>
                        <m:t>𝑇</m:t>
                      </m:r>
                    </m:oMath>
                  </m:oMathPara>
                </a14:m>
                <a:endParaRPr lang="nb-NO"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nb-NO" i="1">
                              <a:latin typeface="Cambria Math" panose="02040503050406030204" pitchFamily="18" charset="0"/>
                            </a:rPr>
                          </m:ctrlPr>
                        </m:dPr>
                        <m:e>
                          <m:sSub>
                            <m:sSubPr>
                              <m:ctrlPr>
                                <a:rPr lang="nb-NO" b="0" i="1" smtClean="0">
                                  <a:latin typeface="Cambria Math" panose="02040503050406030204" pitchFamily="18" charset="0"/>
                                </a:rPr>
                              </m:ctrlPr>
                            </m:sSubPr>
                            <m:e>
                              <m:r>
                                <a:rPr lang="nb-NO" b="0" i="1" smtClean="0">
                                  <a:latin typeface="Cambria Math" panose="02040503050406030204" pitchFamily="18" charset="0"/>
                                </a:rPr>
                                <m:t>𝜌</m:t>
                              </m:r>
                            </m:e>
                            <m:sub>
                              <m:r>
                                <a:rPr lang="nb-NO" b="0" i="1" smtClean="0">
                                  <a:latin typeface="Cambria Math" panose="02040503050406030204" pitchFamily="18" charset="0"/>
                                </a:rPr>
                                <m:t>0</m:t>
                              </m:r>
                            </m:sub>
                          </m:sSub>
                        </m:e>
                      </m:d>
                      <m:r>
                        <a:rPr lang="nb-NO" i="1">
                          <a:latin typeface="Cambria Math" panose="02040503050406030204" pitchFamily="18" charset="0"/>
                        </a:rPr>
                        <m:t>=</m:t>
                      </m:r>
                      <m:r>
                        <a:rPr lang="nb-NO" i="1">
                          <a:latin typeface="Cambria Math" panose="02040503050406030204" pitchFamily="18" charset="0"/>
                        </a:rPr>
                        <m:t>𝑀</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−3</m:t>
                          </m:r>
                        </m:sup>
                      </m:sSup>
                    </m:oMath>
                  </m:oMathPara>
                </a14:m>
                <a:endParaRPr lang="nb-NO" dirty="0"/>
              </a:p>
              <a:p>
                <a:r>
                  <a:rPr lang="nb-NO" dirty="0"/>
                  <a:t>Eksponentmetoden</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𝐸</m:t>
                      </m:r>
                      <m:r>
                        <a:rPr lang="nb-NO" b="0" i="1" smtClean="0">
                          <a:latin typeface="Cambria Math" panose="02040503050406030204" pitchFamily="18" charset="0"/>
                        </a:rPr>
                        <m:t>=</m:t>
                      </m:r>
                      <m:r>
                        <a:rPr lang="nb-NO" b="0" i="1" smtClean="0">
                          <a:latin typeface="Cambria Math" panose="02040503050406030204" pitchFamily="18" charset="0"/>
                        </a:rPr>
                        <m:t>𝐶</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𝑟</m:t>
                          </m:r>
                        </m:e>
                        <m:sup>
                          <m:r>
                            <a:rPr lang="nb-NO" b="0" i="1" smtClean="0">
                              <a:latin typeface="Cambria Math" panose="02040503050406030204" pitchFamily="18" charset="0"/>
                            </a:rPr>
                            <m:t>𝑎</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𝑡</m:t>
                          </m:r>
                        </m:e>
                        <m:sup>
                          <m:r>
                            <a:rPr lang="nb-NO" b="0" i="1" smtClean="0">
                              <a:latin typeface="Cambria Math" panose="02040503050406030204" pitchFamily="18" charset="0"/>
                            </a:rPr>
                            <m:t>𝑏</m:t>
                          </m:r>
                        </m:sup>
                      </m:sSup>
                      <m:sSubSup>
                        <m:sSubSupPr>
                          <m:ctrlPr>
                            <a:rPr lang="nb-NO" b="0" i="1" smtClean="0">
                              <a:latin typeface="Cambria Math" panose="02040503050406030204" pitchFamily="18" charset="0"/>
                            </a:rPr>
                          </m:ctrlPr>
                        </m:sSubSupPr>
                        <m:e>
                          <m:r>
                            <a:rPr lang="nb-NO" b="0" i="1" smtClean="0">
                              <a:latin typeface="Cambria Math" panose="02040503050406030204" pitchFamily="18" charset="0"/>
                            </a:rPr>
                            <m:t>𝜌</m:t>
                          </m:r>
                        </m:e>
                        <m:sub>
                          <m:r>
                            <a:rPr lang="nb-NO" b="0" i="1" smtClean="0">
                              <a:latin typeface="Cambria Math" panose="02040503050406030204" pitchFamily="18" charset="0"/>
                            </a:rPr>
                            <m:t>0</m:t>
                          </m:r>
                        </m:sub>
                        <m:sup>
                          <m:r>
                            <a:rPr lang="nb-NO" b="0" i="1" smtClean="0">
                              <a:latin typeface="Cambria Math" panose="02040503050406030204" pitchFamily="18" charset="0"/>
                            </a:rPr>
                            <m:t>𝑐</m:t>
                          </m:r>
                        </m:sup>
                      </m:sSubSup>
                    </m:oMath>
                  </m:oMathPara>
                </a14:m>
                <a:endParaRPr lang="nb-NO"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nb-NO" b="0" i="1" smtClean="0">
                              <a:latin typeface="Cambria Math" panose="02040503050406030204" pitchFamily="18" charset="0"/>
                            </a:rPr>
                          </m:ctrlPr>
                        </m:dPr>
                        <m:e>
                          <m:r>
                            <a:rPr lang="nb-NO" b="0" i="1" smtClean="0">
                              <a:latin typeface="Cambria Math" panose="02040503050406030204" pitchFamily="18" charset="0"/>
                            </a:rPr>
                            <m:t>𝐸</m:t>
                          </m:r>
                        </m:e>
                      </m:d>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𝑟</m:t>
                          </m:r>
                        </m:e>
                        <m:sup>
                          <m:r>
                            <a:rPr lang="nb-NO" b="0" i="1" smtClean="0">
                              <a:latin typeface="Cambria Math" panose="02040503050406030204" pitchFamily="18" charset="0"/>
                            </a:rPr>
                            <m:t>𝑎</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𝑡</m:t>
                          </m:r>
                        </m:e>
                        <m:sup>
                          <m:r>
                            <a:rPr lang="nb-NO" b="0" i="1" smtClean="0">
                              <a:latin typeface="Cambria Math" panose="02040503050406030204" pitchFamily="18" charset="0"/>
                            </a:rPr>
                            <m:t>𝑏</m:t>
                          </m:r>
                        </m:sup>
                      </m:sSup>
                      <m:sSubSup>
                        <m:sSubSupPr>
                          <m:ctrlPr>
                            <a:rPr lang="nb-NO" b="0" i="1" smtClean="0">
                              <a:latin typeface="Cambria Math" panose="02040503050406030204" pitchFamily="18" charset="0"/>
                            </a:rPr>
                          </m:ctrlPr>
                        </m:sSubSupPr>
                        <m:e>
                          <m:r>
                            <a:rPr lang="nb-NO" b="0" i="1" smtClean="0">
                              <a:latin typeface="Cambria Math" panose="02040503050406030204" pitchFamily="18" charset="0"/>
                            </a:rPr>
                            <m:t>𝜌</m:t>
                          </m:r>
                        </m:e>
                        <m:sub>
                          <m:r>
                            <a:rPr lang="nb-NO" b="0" i="1" smtClean="0">
                              <a:latin typeface="Cambria Math" panose="02040503050406030204" pitchFamily="18" charset="0"/>
                            </a:rPr>
                            <m:t>0</m:t>
                          </m:r>
                        </m:sub>
                        <m:sup>
                          <m:r>
                            <a:rPr lang="nb-NO" b="0" i="1" smtClean="0">
                              <a:latin typeface="Cambria Math" panose="02040503050406030204" pitchFamily="18" charset="0"/>
                            </a:rPr>
                            <m:t>𝑐</m:t>
                          </m:r>
                        </m:sup>
                      </m:sSubSup>
                      <m:r>
                        <a:rPr lang="nb-NO" b="0" i="1" smtClean="0">
                          <a:latin typeface="Cambria Math" panose="02040503050406030204" pitchFamily="18" charset="0"/>
                        </a:rPr>
                        <m:t>]</m:t>
                      </m:r>
                    </m:oMath>
                  </m:oMathPara>
                </a14:m>
                <a:endParaRPr lang="nb-NO"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𝑀</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2</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−2</m:t>
                          </m:r>
                        </m:sup>
                      </m:sSup>
                      <m:r>
                        <a:rPr lang="nb-NO" i="1">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𝑎</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𝑇</m:t>
                          </m:r>
                        </m:e>
                        <m:sup>
                          <m:r>
                            <a:rPr lang="nb-NO" b="0" i="1" smtClean="0">
                              <a:latin typeface="Cambria Math" panose="02040503050406030204" pitchFamily="18" charset="0"/>
                            </a:rPr>
                            <m:t>𝑏</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𝑀</m:t>
                          </m:r>
                        </m:e>
                        <m:sup>
                          <m:r>
                            <a:rPr lang="nb-NO" b="0" i="1" smtClean="0">
                              <a:latin typeface="Cambria Math" panose="02040503050406030204" pitchFamily="18" charset="0"/>
                            </a:rPr>
                            <m:t>𝑐</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𝐿</m:t>
                          </m:r>
                        </m:e>
                        <m:sup>
                          <m:r>
                            <a:rPr lang="nb-NO" b="0" i="1" smtClean="0">
                              <a:latin typeface="Cambria Math" panose="02040503050406030204" pitchFamily="18" charset="0"/>
                            </a:rPr>
                            <m:t>−3</m:t>
                          </m:r>
                          <m:r>
                            <a:rPr lang="nb-NO" b="0" i="1" smtClean="0">
                              <a:latin typeface="Cambria Math" panose="02040503050406030204" pitchFamily="18" charset="0"/>
                            </a:rPr>
                            <m:t>𝑐</m:t>
                          </m:r>
                        </m:sup>
                      </m:sSup>
                    </m:oMath>
                  </m:oMathPara>
                </a14:m>
                <a:endParaRPr lang="nb-NO" dirty="0"/>
              </a:p>
              <a:p>
                <a:pPr marL="0" indent="0">
                  <a:buNone/>
                </a:pPr>
                <a14:m>
                  <m:oMathPara xmlns:m="http://schemas.openxmlformats.org/officeDocument/2006/math">
                    <m:oMathParaPr>
                      <m:jc m:val="centerGroup"/>
                    </m:oMathParaPr>
                    <m:oMath xmlns:m="http://schemas.openxmlformats.org/officeDocument/2006/math">
                      <m:r>
                        <a:rPr lang="nb-NO" i="1">
                          <a:latin typeface="Cambria Math" panose="02040503050406030204" pitchFamily="18" charset="0"/>
                        </a:rPr>
                        <m:t>𝑀</m:t>
                      </m:r>
                      <m:sSup>
                        <m:sSupPr>
                          <m:ctrlPr>
                            <a:rPr lang="nb-NO" i="1">
                              <a:latin typeface="Cambria Math" panose="02040503050406030204" pitchFamily="18" charset="0"/>
                            </a:rPr>
                          </m:ctrlPr>
                        </m:sSupPr>
                        <m:e>
                          <m:r>
                            <a:rPr lang="nb-NO" i="1">
                              <a:latin typeface="Cambria Math" panose="02040503050406030204" pitchFamily="18" charset="0"/>
                            </a:rPr>
                            <m:t>𝐿</m:t>
                          </m:r>
                        </m:e>
                        <m:sup>
                          <m:r>
                            <a:rPr lang="nb-NO" i="1">
                              <a:latin typeface="Cambria Math" panose="02040503050406030204" pitchFamily="18" charset="0"/>
                            </a:rPr>
                            <m:t>2</m:t>
                          </m:r>
                        </m:sup>
                      </m:sSup>
                      <m:sSup>
                        <m:sSupPr>
                          <m:ctrlPr>
                            <a:rPr lang="nb-NO" i="1">
                              <a:latin typeface="Cambria Math" panose="02040503050406030204" pitchFamily="18" charset="0"/>
                            </a:rPr>
                          </m:ctrlPr>
                        </m:sSupPr>
                        <m:e>
                          <m:r>
                            <a:rPr lang="nb-NO" i="1">
                              <a:latin typeface="Cambria Math" panose="02040503050406030204" pitchFamily="18" charset="0"/>
                            </a:rPr>
                            <m:t>𝑇</m:t>
                          </m:r>
                        </m:e>
                        <m:sup>
                          <m:r>
                            <a:rPr lang="nb-NO" i="1">
                              <a:latin typeface="Cambria Math" panose="02040503050406030204" pitchFamily="18" charset="0"/>
                            </a:rPr>
                            <m:t>−2</m:t>
                          </m:r>
                        </m:sup>
                      </m:sSup>
                      <m:r>
                        <a:rPr lang="nb-NO" i="1">
                          <a:latin typeface="Cambria Math" panose="02040503050406030204" pitchFamily="18" charset="0"/>
                        </a:rPr>
                        <m:t>=</m:t>
                      </m:r>
                      <m:sSup>
                        <m:sSupPr>
                          <m:ctrlPr>
                            <a:rPr lang="nb-NO" i="1">
                              <a:latin typeface="Cambria Math" panose="02040503050406030204" pitchFamily="18" charset="0"/>
                            </a:rPr>
                          </m:ctrlPr>
                        </m:sSupPr>
                        <m:e>
                          <m:sSup>
                            <m:sSupPr>
                              <m:ctrlPr>
                                <a:rPr lang="nb-NO" i="1">
                                  <a:latin typeface="Cambria Math" panose="02040503050406030204" pitchFamily="18" charset="0"/>
                                </a:rPr>
                              </m:ctrlPr>
                            </m:sSupPr>
                            <m:e>
                              <m:r>
                                <a:rPr lang="nb-NO" i="1">
                                  <a:latin typeface="Cambria Math" panose="02040503050406030204" pitchFamily="18" charset="0"/>
                                </a:rPr>
                                <m:t>𝑀</m:t>
                              </m:r>
                            </m:e>
                            <m:sup>
                              <m:r>
                                <a:rPr lang="nb-NO" i="1">
                                  <a:latin typeface="Cambria Math" panose="02040503050406030204" pitchFamily="18" charset="0"/>
                                </a:rPr>
                                <m:t>𝑐</m:t>
                              </m:r>
                            </m:sup>
                          </m:sSup>
                          <m:r>
                            <a:rPr lang="nb-NO" i="1">
                              <a:latin typeface="Cambria Math" panose="02040503050406030204" pitchFamily="18" charset="0"/>
                            </a:rPr>
                            <m:t>𝐿</m:t>
                          </m:r>
                        </m:e>
                        <m:sup>
                          <m:r>
                            <a:rPr lang="nb-NO" i="1">
                              <a:latin typeface="Cambria Math" panose="02040503050406030204" pitchFamily="18" charset="0"/>
                            </a:rPr>
                            <m:t>𝑎</m:t>
                          </m:r>
                          <m:r>
                            <a:rPr lang="nb-NO" b="0" i="1" smtClean="0">
                              <a:latin typeface="Cambria Math" panose="02040503050406030204" pitchFamily="18" charset="0"/>
                            </a:rPr>
                            <m:t>−3</m:t>
                          </m:r>
                          <m:r>
                            <a:rPr lang="nb-NO" b="0" i="1" smtClean="0">
                              <a:latin typeface="Cambria Math" panose="02040503050406030204" pitchFamily="18" charset="0"/>
                            </a:rPr>
                            <m:t>𝑐</m:t>
                          </m:r>
                        </m:sup>
                      </m:sSup>
                      <m:sSup>
                        <m:sSupPr>
                          <m:ctrlPr>
                            <a:rPr lang="nb-NO" i="1">
                              <a:latin typeface="Cambria Math" panose="02040503050406030204" pitchFamily="18" charset="0"/>
                            </a:rPr>
                          </m:ctrlPr>
                        </m:sSupPr>
                        <m:e>
                          <m:r>
                            <a:rPr lang="nb-NO" i="1">
                              <a:latin typeface="Cambria Math" panose="02040503050406030204" pitchFamily="18" charset="0"/>
                            </a:rPr>
                            <m:t>𝑇</m:t>
                          </m:r>
                        </m:e>
                        <m:sup>
                          <m:r>
                            <a:rPr lang="nb-NO" i="1">
                              <a:latin typeface="Cambria Math" panose="02040503050406030204" pitchFamily="18" charset="0"/>
                            </a:rPr>
                            <m:t>𝑏</m:t>
                          </m:r>
                        </m:sup>
                      </m:sSup>
                    </m:oMath>
                  </m:oMathPara>
                </a14:m>
                <a:endParaRPr lang="nb-NO"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𝑐</m:t>
                      </m:r>
                      <m:r>
                        <a:rPr lang="nb-NO" b="0" i="1" smtClean="0">
                          <a:latin typeface="Cambria Math" panose="02040503050406030204" pitchFamily="18" charset="0"/>
                        </a:rPr>
                        <m:t>=1;</m:t>
                      </m:r>
                      <m:r>
                        <a:rPr lang="nb-NO" b="0" i="1" smtClean="0">
                          <a:latin typeface="Cambria Math" panose="02040503050406030204" pitchFamily="18" charset="0"/>
                        </a:rPr>
                        <m:t>𝑎</m:t>
                      </m:r>
                      <m:r>
                        <a:rPr lang="nb-NO" b="0" i="1" smtClean="0">
                          <a:latin typeface="Cambria Math" panose="02040503050406030204" pitchFamily="18" charset="0"/>
                        </a:rPr>
                        <m:t>=5;</m:t>
                      </m:r>
                      <m:r>
                        <a:rPr lang="nb-NO" b="0" i="1" smtClean="0">
                          <a:latin typeface="Cambria Math" panose="02040503050406030204" pitchFamily="18" charset="0"/>
                        </a:rPr>
                        <m:t>𝑏</m:t>
                      </m:r>
                      <m:r>
                        <a:rPr lang="nb-NO" b="0" i="1" smtClean="0">
                          <a:latin typeface="Cambria Math" panose="02040503050406030204" pitchFamily="18" charset="0"/>
                        </a:rPr>
                        <m:t>=−2</m:t>
                      </m:r>
                    </m:oMath>
                  </m:oMathPara>
                </a14:m>
                <a:endParaRPr lang="nb-NO" dirty="0"/>
              </a:p>
            </p:txBody>
          </p:sp>
        </mc:Choice>
        <mc:Fallback xmlns="">
          <p:sp>
            <p:nvSpPr>
              <p:cNvPr id="14" name="Content Placeholder 13">
                <a:extLst>
                  <a:ext uri="{FF2B5EF4-FFF2-40B4-BE49-F238E27FC236}">
                    <a16:creationId xmlns:a16="http://schemas.microsoft.com/office/drawing/2014/main" id="{08E9CF74-EF64-438A-A0BE-5A1B026088D8}"/>
                  </a:ext>
                </a:extLst>
              </p:cNvPr>
              <p:cNvSpPr>
                <a:spLocks noGrp="1" noRot="1" noChangeAspect="1" noMove="1" noResize="1" noEditPoints="1" noAdjustHandles="1" noChangeArrowheads="1" noChangeShapeType="1" noTextEdit="1"/>
              </p:cNvSpPr>
              <p:nvPr>
                <p:ph idx="10"/>
              </p:nvPr>
            </p:nvSpPr>
            <p:spPr>
              <a:blipFill>
                <a:blip r:embed="rId2"/>
                <a:stretch>
                  <a:fillRect l="-3099" t="-1975" b="-14810"/>
                </a:stretch>
              </a:blipFill>
            </p:spPr>
            <p:txBody>
              <a:bodyPr/>
              <a:lstStyle/>
              <a:p>
                <a:r>
                  <a:rPr lang="nb-NO">
                    <a:noFill/>
                  </a:rPr>
                  <a:t> </a:t>
                </a:r>
              </a:p>
            </p:txBody>
          </p:sp>
        </mc:Fallback>
      </mc:AlternateContent>
      <p:pic>
        <p:nvPicPr>
          <p:cNvPr id="1030" name="Picture 6">
            <a:extLst>
              <a:ext uri="{FF2B5EF4-FFF2-40B4-BE49-F238E27FC236}">
                <a16:creationId xmlns:a16="http://schemas.microsoft.com/office/drawing/2014/main" id="{B235B166-53EC-4D11-87D3-C2645A8EC9E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00" y="1815627"/>
            <a:ext cx="5918421" cy="449361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389C87A-9D7A-4BA7-98CE-DD3EA9C54BFE}"/>
              </a:ext>
            </a:extLst>
          </p:cNvPr>
          <p:cNvSpPr txBox="1"/>
          <p:nvPr/>
        </p:nvSpPr>
        <p:spPr>
          <a:xfrm>
            <a:off x="5997834" y="6384618"/>
            <a:ext cx="837753" cy="261610"/>
          </a:xfrm>
          <a:prstGeom prst="rect">
            <a:avLst/>
          </a:prstGeom>
          <a:noFill/>
          <a:ln>
            <a:solidFill>
              <a:schemeClr val="tx1"/>
            </a:solidFill>
          </a:ln>
        </p:spPr>
        <p:txBody>
          <a:bodyPr wrap="square" rtlCol="0">
            <a:spAutoFit/>
          </a:bodyPr>
          <a:lstStyle/>
          <a:p>
            <a:r>
              <a:rPr lang="nb-NO" sz="1100" dirty="0"/>
              <a:t>Wikipedia</a:t>
            </a:r>
            <a:endParaRPr lang="en-US" sz="1100" dirty="0"/>
          </a:p>
        </p:txBody>
      </p:sp>
      <p:cxnSp>
        <p:nvCxnSpPr>
          <p:cNvPr id="3" name="Straight Arrow Connector 2">
            <a:extLst>
              <a:ext uri="{FF2B5EF4-FFF2-40B4-BE49-F238E27FC236}">
                <a16:creationId xmlns:a16="http://schemas.microsoft.com/office/drawing/2014/main" id="{B9798461-0AFC-4B5F-A777-C52418812E3F}"/>
              </a:ext>
            </a:extLst>
          </p:cNvPr>
          <p:cNvCxnSpPr/>
          <p:nvPr/>
        </p:nvCxnSpPr>
        <p:spPr>
          <a:xfrm flipV="1">
            <a:off x="8904000" y="3357000"/>
            <a:ext cx="1296000" cy="1656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031DEB6-66A5-4AED-9E9D-C853D2BC12A5}"/>
                  </a:ext>
                </a:extLst>
              </p:cNvPr>
              <p:cNvSpPr txBox="1"/>
              <p:nvPr/>
            </p:nvSpPr>
            <p:spPr>
              <a:xfrm>
                <a:off x="8412261" y="3562298"/>
                <a:ext cx="576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𝜌</m:t>
                      </m:r>
                      <m:r>
                        <a:rPr lang="nb-NO" b="0" i="1" smtClean="0">
                          <a:solidFill>
                            <a:srgbClr val="FF0000"/>
                          </a:solidFill>
                          <a:latin typeface="Cambria Math" panose="02040503050406030204" pitchFamily="18" charset="0"/>
                        </a:rPr>
                        <m:t>, </m:t>
                      </m:r>
                      <m:r>
                        <a:rPr lang="nb-NO" b="0" i="1" smtClean="0">
                          <a:solidFill>
                            <a:srgbClr val="FF0000"/>
                          </a:solidFill>
                          <a:latin typeface="Cambria Math" panose="02040503050406030204" pitchFamily="18" charset="0"/>
                        </a:rPr>
                        <m:t>𝑝</m:t>
                      </m:r>
                    </m:oMath>
                  </m:oMathPara>
                </a14:m>
                <a:endParaRPr lang="nb-NO" dirty="0">
                  <a:solidFill>
                    <a:srgbClr val="FF0000"/>
                  </a:solidFill>
                </a:endParaRPr>
              </a:p>
            </p:txBody>
          </p:sp>
        </mc:Choice>
        <mc:Fallback xmlns="">
          <p:sp>
            <p:nvSpPr>
              <p:cNvPr id="4" name="TextBox 3">
                <a:extLst>
                  <a:ext uri="{FF2B5EF4-FFF2-40B4-BE49-F238E27FC236}">
                    <a16:creationId xmlns:a16="http://schemas.microsoft.com/office/drawing/2014/main" id="{E031DEB6-66A5-4AED-9E9D-C853D2BC12A5}"/>
                  </a:ext>
                </a:extLst>
              </p:cNvPr>
              <p:cNvSpPr txBox="1">
                <a:spLocks noRot="1" noChangeAspect="1" noMove="1" noResize="1" noEditPoints="1" noAdjustHandles="1" noChangeArrowheads="1" noChangeShapeType="1" noTextEdit="1"/>
              </p:cNvSpPr>
              <p:nvPr/>
            </p:nvSpPr>
            <p:spPr>
              <a:xfrm>
                <a:off x="8412261" y="3562298"/>
                <a:ext cx="576000" cy="369332"/>
              </a:xfrm>
              <a:prstGeom prst="rect">
                <a:avLst/>
              </a:prstGeom>
              <a:blipFill>
                <a:blip r:embed="rId4"/>
                <a:stretch>
                  <a:fillRect b="-819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1062B79-8194-46BA-98B0-DC43B2A4D1DC}"/>
                  </a:ext>
                </a:extLst>
              </p:cNvPr>
              <p:cNvSpPr txBox="1"/>
              <p:nvPr/>
            </p:nvSpPr>
            <p:spPr>
              <a:xfrm>
                <a:off x="7104000" y="2349000"/>
                <a:ext cx="72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b="0" i="1" smtClean="0">
                              <a:solidFill>
                                <a:srgbClr val="FF0000"/>
                              </a:solidFill>
                              <a:latin typeface="Cambria Math" panose="02040503050406030204" pitchFamily="18" charset="0"/>
                            </a:rPr>
                          </m:ctrlPr>
                        </m:sSubPr>
                        <m:e>
                          <m:r>
                            <a:rPr lang="nb-NO" b="0" i="1" smtClean="0">
                              <a:solidFill>
                                <a:srgbClr val="FF0000"/>
                              </a:solidFill>
                              <a:latin typeface="Cambria Math" panose="02040503050406030204" pitchFamily="18" charset="0"/>
                            </a:rPr>
                            <m:t>𝜌</m:t>
                          </m:r>
                        </m:e>
                        <m:sub>
                          <m:r>
                            <a:rPr lang="nb-NO" b="0" i="1" smtClean="0">
                              <a:solidFill>
                                <a:srgbClr val="FF0000"/>
                              </a:solidFill>
                              <a:latin typeface="Cambria Math" panose="02040503050406030204" pitchFamily="18" charset="0"/>
                            </a:rPr>
                            <m:t>0</m:t>
                          </m:r>
                        </m:sub>
                      </m:sSub>
                      <m:r>
                        <a:rPr lang="nb-NO" b="0" i="1" smtClean="0">
                          <a:solidFill>
                            <a:srgbClr val="FF0000"/>
                          </a:solidFill>
                          <a:latin typeface="Cambria Math" panose="02040503050406030204" pitchFamily="18" charset="0"/>
                        </a:rPr>
                        <m:t>, </m:t>
                      </m:r>
                      <m:sSub>
                        <m:sSubPr>
                          <m:ctrlPr>
                            <a:rPr lang="nb-NO" b="0" i="1" smtClean="0">
                              <a:solidFill>
                                <a:srgbClr val="FF0000"/>
                              </a:solidFill>
                              <a:latin typeface="Cambria Math" panose="02040503050406030204" pitchFamily="18" charset="0"/>
                            </a:rPr>
                          </m:ctrlPr>
                        </m:sSubPr>
                        <m:e>
                          <m:r>
                            <a:rPr lang="nb-NO" b="0" i="1" smtClean="0">
                              <a:solidFill>
                                <a:srgbClr val="FF0000"/>
                              </a:solidFill>
                              <a:latin typeface="Cambria Math" panose="02040503050406030204" pitchFamily="18" charset="0"/>
                            </a:rPr>
                            <m:t>𝑝</m:t>
                          </m:r>
                        </m:e>
                        <m:sub>
                          <m:r>
                            <a:rPr lang="nb-NO" b="0" i="1" smtClean="0">
                              <a:solidFill>
                                <a:srgbClr val="FF0000"/>
                              </a:solidFill>
                              <a:latin typeface="Cambria Math" panose="02040503050406030204" pitchFamily="18" charset="0"/>
                            </a:rPr>
                            <m:t>0</m:t>
                          </m:r>
                        </m:sub>
                      </m:sSub>
                    </m:oMath>
                  </m:oMathPara>
                </a14:m>
                <a:endParaRPr lang="nb-NO" dirty="0">
                  <a:solidFill>
                    <a:srgbClr val="FF0000"/>
                  </a:solidFill>
                </a:endParaRPr>
              </a:p>
            </p:txBody>
          </p:sp>
        </mc:Choice>
        <mc:Fallback xmlns="">
          <p:sp>
            <p:nvSpPr>
              <p:cNvPr id="9" name="TextBox 8">
                <a:extLst>
                  <a:ext uri="{FF2B5EF4-FFF2-40B4-BE49-F238E27FC236}">
                    <a16:creationId xmlns:a16="http://schemas.microsoft.com/office/drawing/2014/main" id="{41062B79-8194-46BA-98B0-DC43B2A4D1DC}"/>
                  </a:ext>
                </a:extLst>
              </p:cNvPr>
              <p:cNvSpPr txBox="1">
                <a:spLocks noRot="1" noChangeAspect="1" noMove="1" noResize="1" noEditPoints="1" noAdjustHandles="1" noChangeArrowheads="1" noChangeShapeType="1" noTextEdit="1"/>
              </p:cNvSpPr>
              <p:nvPr/>
            </p:nvSpPr>
            <p:spPr>
              <a:xfrm>
                <a:off x="7104000" y="2349000"/>
                <a:ext cx="720000" cy="369332"/>
              </a:xfrm>
              <a:prstGeom prst="rect">
                <a:avLst/>
              </a:prstGeom>
              <a:blipFill>
                <a:blip r:embed="rId5"/>
                <a:stretch>
                  <a:fillRect b="-819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032EBDE-CFE4-4986-888A-E721EBFEB97C}"/>
                  </a:ext>
                </a:extLst>
              </p:cNvPr>
              <p:cNvSpPr txBox="1"/>
              <p:nvPr/>
            </p:nvSpPr>
            <p:spPr>
              <a:xfrm>
                <a:off x="9372000" y="3707264"/>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𝑟</m:t>
                      </m:r>
                    </m:oMath>
                  </m:oMathPara>
                </a14:m>
                <a:endParaRPr lang="nb-NO" dirty="0">
                  <a:solidFill>
                    <a:srgbClr val="FF0000"/>
                  </a:solidFill>
                </a:endParaRPr>
              </a:p>
            </p:txBody>
          </p:sp>
        </mc:Choice>
        <mc:Fallback xmlns="">
          <p:sp>
            <p:nvSpPr>
              <p:cNvPr id="10" name="TextBox 9">
                <a:extLst>
                  <a:ext uri="{FF2B5EF4-FFF2-40B4-BE49-F238E27FC236}">
                    <a16:creationId xmlns:a16="http://schemas.microsoft.com/office/drawing/2014/main" id="{8032EBDE-CFE4-4986-888A-E721EBFEB97C}"/>
                  </a:ext>
                </a:extLst>
              </p:cNvPr>
              <p:cNvSpPr txBox="1">
                <a:spLocks noRot="1" noChangeAspect="1" noMove="1" noResize="1" noEditPoints="1" noAdjustHandles="1" noChangeArrowheads="1" noChangeShapeType="1" noTextEdit="1"/>
              </p:cNvSpPr>
              <p:nvPr/>
            </p:nvSpPr>
            <p:spPr>
              <a:xfrm>
                <a:off x="9372000" y="3707264"/>
                <a:ext cx="360000" cy="369332"/>
              </a:xfrm>
              <a:prstGeom prst="rect">
                <a:avLst/>
              </a:prstGeom>
              <a:blipFill>
                <a:blip r:embed="rId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D396E75-D165-4C40-ACEF-8618EC3A6162}"/>
                  </a:ext>
                </a:extLst>
              </p:cNvPr>
              <p:cNvSpPr txBox="1"/>
              <p:nvPr/>
            </p:nvSpPr>
            <p:spPr>
              <a:xfrm>
                <a:off x="6744000" y="5543668"/>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𝑡</m:t>
                      </m:r>
                    </m:oMath>
                  </m:oMathPara>
                </a14:m>
                <a:endParaRPr lang="nb-NO" dirty="0">
                  <a:solidFill>
                    <a:srgbClr val="FF0000"/>
                  </a:solidFill>
                </a:endParaRPr>
              </a:p>
            </p:txBody>
          </p:sp>
        </mc:Choice>
        <mc:Fallback xmlns="">
          <p:sp>
            <p:nvSpPr>
              <p:cNvPr id="12" name="TextBox 11">
                <a:extLst>
                  <a:ext uri="{FF2B5EF4-FFF2-40B4-BE49-F238E27FC236}">
                    <a16:creationId xmlns:a16="http://schemas.microsoft.com/office/drawing/2014/main" id="{2D396E75-D165-4C40-ACEF-8618EC3A6162}"/>
                  </a:ext>
                </a:extLst>
              </p:cNvPr>
              <p:cNvSpPr txBox="1">
                <a:spLocks noRot="1" noChangeAspect="1" noMove="1" noResize="1" noEditPoints="1" noAdjustHandles="1" noChangeArrowheads="1" noChangeShapeType="1" noTextEdit="1"/>
              </p:cNvSpPr>
              <p:nvPr/>
            </p:nvSpPr>
            <p:spPr>
              <a:xfrm>
                <a:off x="6744000" y="5543668"/>
                <a:ext cx="360000" cy="369332"/>
              </a:xfrm>
              <a:prstGeom prst="rect">
                <a:avLst/>
              </a:prstGeom>
              <a:blipFill>
                <a:blip r:embed="rId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61F7B5A-0769-4384-B0ED-9EB94105C76B}"/>
                  </a:ext>
                </a:extLst>
              </p:cNvPr>
              <p:cNvSpPr txBox="1"/>
              <p:nvPr/>
            </p:nvSpPr>
            <p:spPr>
              <a:xfrm>
                <a:off x="8724000" y="4968468"/>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𝐸</m:t>
                      </m:r>
                    </m:oMath>
                  </m:oMathPara>
                </a14:m>
                <a:endParaRPr lang="nb-NO" dirty="0">
                  <a:solidFill>
                    <a:srgbClr val="FF0000"/>
                  </a:solidFill>
                </a:endParaRPr>
              </a:p>
            </p:txBody>
          </p:sp>
        </mc:Choice>
        <mc:Fallback xmlns="">
          <p:sp>
            <p:nvSpPr>
              <p:cNvPr id="13" name="TextBox 12">
                <a:extLst>
                  <a:ext uri="{FF2B5EF4-FFF2-40B4-BE49-F238E27FC236}">
                    <a16:creationId xmlns:a16="http://schemas.microsoft.com/office/drawing/2014/main" id="{D61F7B5A-0769-4384-B0ED-9EB94105C76B}"/>
                  </a:ext>
                </a:extLst>
              </p:cNvPr>
              <p:cNvSpPr txBox="1">
                <a:spLocks noRot="1" noChangeAspect="1" noMove="1" noResize="1" noEditPoints="1" noAdjustHandles="1" noChangeArrowheads="1" noChangeShapeType="1" noTextEdit="1"/>
              </p:cNvSpPr>
              <p:nvPr/>
            </p:nvSpPr>
            <p:spPr>
              <a:xfrm>
                <a:off x="8724000" y="4968468"/>
                <a:ext cx="360000" cy="369332"/>
              </a:xfrm>
              <a:prstGeom prst="rect">
                <a:avLst/>
              </a:prstGeom>
              <a:blipFill>
                <a:blip r:embed="rId8"/>
                <a:stretch>
                  <a:fillRect/>
                </a:stretch>
              </a:blipFill>
            </p:spPr>
            <p:txBody>
              <a:bodyPr/>
              <a:lstStyle/>
              <a:p>
                <a:r>
                  <a:rPr lang="nb-NO">
                    <a:noFill/>
                  </a:rPr>
                  <a:t> </a:t>
                </a:r>
              </a:p>
            </p:txBody>
          </p:sp>
        </mc:Fallback>
      </mc:AlternateContent>
    </p:spTree>
    <p:extLst>
      <p:ext uri="{BB962C8B-B14F-4D97-AF65-F5344CB8AC3E}">
        <p14:creationId xmlns:p14="http://schemas.microsoft.com/office/powerpoint/2010/main" val="502665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43BECEA-D8B3-4ACE-A01D-AA1DCCF1C783}"/>
              </a:ext>
            </a:extLst>
          </p:cNvPr>
          <p:cNvSpPr>
            <a:spLocks noGrp="1"/>
          </p:cNvSpPr>
          <p:nvPr>
            <p:ph type="title"/>
          </p:nvPr>
        </p:nvSpPr>
        <p:spPr/>
        <p:txBody>
          <a:bodyPr/>
          <a:lstStyle/>
          <a:p>
            <a:r>
              <a:rPr lang="nb-NO" dirty="0"/>
              <a:t>Energien frigjort i Trinity (1945) vha. dette bildet?</a:t>
            </a:r>
          </a:p>
        </p:txBody>
      </p:sp>
      <mc:AlternateContent xmlns:mc="http://schemas.openxmlformats.org/markup-compatibility/2006" xmlns:a14="http://schemas.microsoft.com/office/drawing/2010/main">
        <mc:Choice Requires="a14">
          <p:sp>
            <p:nvSpPr>
              <p:cNvPr id="14" name="Content Placeholder 13">
                <a:extLst>
                  <a:ext uri="{FF2B5EF4-FFF2-40B4-BE49-F238E27FC236}">
                    <a16:creationId xmlns:a16="http://schemas.microsoft.com/office/drawing/2014/main" id="{08E9CF74-EF64-438A-A0BE-5A1B026088D8}"/>
                  </a:ext>
                </a:extLst>
              </p:cNvPr>
              <p:cNvSpPr>
                <a:spLocks noGrp="1"/>
              </p:cNvSpPr>
              <p:nvPr>
                <p:ph idx="10"/>
              </p:nvPr>
            </p:nvSpPr>
            <p:spPr/>
            <p:txBody>
              <a:bodyPr/>
              <a:lstStyle/>
              <a:p>
                <a:r>
                  <a:rPr lang="nb-NO" dirty="0"/>
                  <a:t>Eksponentmetoden</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𝐸</m:t>
                      </m:r>
                      <m:r>
                        <a:rPr lang="nb-NO" b="0" i="1" smtClean="0">
                          <a:latin typeface="Cambria Math" panose="02040503050406030204" pitchFamily="18" charset="0"/>
                        </a:rPr>
                        <m:t>=</m:t>
                      </m:r>
                      <m:r>
                        <a:rPr lang="nb-NO" b="0" i="1" smtClean="0">
                          <a:latin typeface="Cambria Math" panose="02040503050406030204" pitchFamily="18" charset="0"/>
                        </a:rPr>
                        <m:t>𝐶</m:t>
                      </m:r>
                      <m:sSup>
                        <m:sSupPr>
                          <m:ctrlPr>
                            <a:rPr lang="nb-NO" b="0" i="1" smtClean="0">
                              <a:latin typeface="Cambria Math" panose="02040503050406030204" pitchFamily="18" charset="0"/>
                            </a:rPr>
                          </m:ctrlPr>
                        </m:sSupPr>
                        <m:e>
                          <m:r>
                            <a:rPr lang="nb-NO" b="0" i="1" smtClean="0">
                              <a:latin typeface="Cambria Math" panose="02040503050406030204" pitchFamily="18" charset="0"/>
                            </a:rPr>
                            <m:t>𝑟</m:t>
                          </m:r>
                        </m:e>
                        <m:sup>
                          <m:r>
                            <a:rPr lang="nb-NO" b="0" i="1" smtClean="0">
                              <a:latin typeface="Cambria Math" panose="02040503050406030204" pitchFamily="18" charset="0"/>
                            </a:rPr>
                            <m:t>𝑎</m:t>
                          </m:r>
                        </m:sup>
                      </m:sSup>
                      <m:sSup>
                        <m:sSupPr>
                          <m:ctrlPr>
                            <a:rPr lang="nb-NO" b="0" i="1" smtClean="0">
                              <a:latin typeface="Cambria Math" panose="02040503050406030204" pitchFamily="18" charset="0"/>
                            </a:rPr>
                          </m:ctrlPr>
                        </m:sSupPr>
                        <m:e>
                          <m:r>
                            <a:rPr lang="nb-NO" b="0" i="1" smtClean="0">
                              <a:latin typeface="Cambria Math" panose="02040503050406030204" pitchFamily="18" charset="0"/>
                            </a:rPr>
                            <m:t>𝑡</m:t>
                          </m:r>
                        </m:e>
                        <m:sup>
                          <m:r>
                            <a:rPr lang="nb-NO" b="0" i="1" smtClean="0">
                              <a:latin typeface="Cambria Math" panose="02040503050406030204" pitchFamily="18" charset="0"/>
                            </a:rPr>
                            <m:t>𝑏</m:t>
                          </m:r>
                        </m:sup>
                      </m:sSup>
                      <m:sSubSup>
                        <m:sSubSupPr>
                          <m:ctrlPr>
                            <a:rPr lang="nb-NO" b="0" i="1" smtClean="0">
                              <a:latin typeface="Cambria Math" panose="02040503050406030204" pitchFamily="18" charset="0"/>
                            </a:rPr>
                          </m:ctrlPr>
                        </m:sSubSupPr>
                        <m:e>
                          <m:r>
                            <a:rPr lang="nb-NO" b="0" i="1" smtClean="0">
                              <a:latin typeface="Cambria Math" panose="02040503050406030204" pitchFamily="18" charset="0"/>
                            </a:rPr>
                            <m:t>𝜌</m:t>
                          </m:r>
                        </m:e>
                        <m:sub>
                          <m:r>
                            <a:rPr lang="nb-NO" b="0" i="1" smtClean="0">
                              <a:latin typeface="Cambria Math" panose="02040503050406030204" pitchFamily="18" charset="0"/>
                            </a:rPr>
                            <m:t>0</m:t>
                          </m:r>
                        </m:sub>
                        <m:sup>
                          <m:r>
                            <a:rPr lang="nb-NO" b="0" i="1" smtClean="0">
                              <a:latin typeface="Cambria Math" panose="02040503050406030204" pitchFamily="18" charset="0"/>
                            </a:rPr>
                            <m:t>𝑐</m:t>
                          </m:r>
                        </m:sup>
                      </m:sSubSup>
                    </m:oMath>
                  </m:oMathPara>
                </a14:m>
                <a:endParaRPr lang="nb-NO" dirty="0"/>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𝑐</m:t>
                      </m:r>
                      <m:r>
                        <a:rPr lang="nb-NO" b="0" i="1" smtClean="0">
                          <a:latin typeface="Cambria Math" panose="02040503050406030204" pitchFamily="18" charset="0"/>
                        </a:rPr>
                        <m:t>=1;</m:t>
                      </m:r>
                      <m:r>
                        <a:rPr lang="nb-NO" b="0" i="1" smtClean="0">
                          <a:latin typeface="Cambria Math" panose="02040503050406030204" pitchFamily="18" charset="0"/>
                        </a:rPr>
                        <m:t>𝑎</m:t>
                      </m:r>
                      <m:r>
                        <a:rPr lang="nb-NO" b="0" i="1" smtClean="0">
                          <a:latin typeface="Cambria Math" panose="02040503050406030204" pitchFamily="18" charset="0"/>
                        </a:rPr>
                        <m:t>=5;</m:t>
                      </m:r>
                      <m:r>
                        <a:rPr lang="nb-NO" b="0" i="1" smtClean="0">
                          <a:latin typeface="Cambria Math" panose="02040503050406030204" pitchFamily="18" charset="0"/>
                        </a:rPr>
                        <m:t>𝑏</m:t>
                      </m:r>
                      <m:r>
                        <a:rPr lang="nb-NO" b="0" i="1" smtClean="0">
                          <a:latin typeface="Cambria Math" panose="02040503050406030204" pitchFamily="18" charset="0"/>
                        </a:rPr>
                        <m:t>=−2</m:t>
                      </m:r>
                    </m:oMath>
                  </m:oMathPara>
                </a14:m>
                <a:endParaRPr lang="nb-NO" dirty="0"/>
              </a:p>
              <a:p>
                <a:pPr marL="0" indent="0">
                  <a:buNone/>
                </a:pPr>
                <a14:m>
                  <m:oMathPara xmlns:m="http://schemas.openxmlformats.org/officeDocument/2006/math">
                    <m:oMathParaPr>
                      <m:jc m:val="centerGroup"/>
                    </m:oMathParaPr>
                    <m:oMath xmlns:m="http://schemas.openxmlformats.org/officeDocument/2006/math">
                      <m:r>
                        <a:rPr lang="nb-NO" i="1">
                          <a:latin typeface="Cambria Math" panose="02040503050406030204" pitchFamily="18" charset="0"/>
                        </a:rPr>
                        <m:t>𝐸</m:t>
                      </m:r>
                      <m:r>
                        <a:rPr lang="nb-NO" i="1">
                          <a:latin typeface="Cambria Math" panose="02040503050406030204" pitchFamily="18" charset="0"/>
                        </a:rPr>
                        <m:t>=</m:t>
                      </m:r>
                      <m:r>
                        <a:rPr lang="nb-NO" i="1">
                          <a:latin typeface="Cambria Math" panose="02040503050406030204" pitchFamily="18" charset="0"/>
                        </a:rPr>
                        <m:t>𝐶</m:t>
                      </m:r>
                      <m:sSup>
                        <m:sSupPr>
                          <m:ctrlPr>
                            <a:rPr lang="nb-NO" i="1">
                              <a:latin typeface="Cambria Math" panose="02040503050406030204" pitchFamily="18" charset="0"/>
                            </a:rPr>
                          </m:ctrlPr>
                        </m:sSupPr>
                        <m:e>
                          <m:r>
                            <a:rPr lang="nb-NO" i="1">
                              <a:latin typeface="Cambria Math" panose="02040503050406030204" pitchFamily="18" charset="0"/>
                            </a:rPr>
                            <m:t>𝑟</m:t>
                          </m:r>
                        </m:e>
                        <m:sup>
                          <m:r>
                            <a:rPr lang="nb-NO" b="0" i="1" smtClean="0">
                              <a:latin typeface="Cambria Math" panose="02040503050406030204" pitchFamily="18" charset="0"/>
                            </a:rPr>
                            <m:t>5</m:t>
                          </m:r>
                        </m:sup>
                      </m:sSup>
                      <m:sSup>
                        <m:sSupPr>
                          <m:ctrlPr>
                            <a:rPr lang="nb-NO" i="1">
                              <a:latin typeface="Cambria Math" panose="02040503050406030204" pitchFamily="18" charset="0"/>
                            </a:rPr>
                          </m:ctrlPr>
                        </m:sSupPr>
                        <m:e>
                          <m:r>
                            <a:rPr lang="nb-NO" i="1">
                              <a:latin typeface="Cambria Math" panose="02040503050406030204" pitchFamily="18" charset="0"/>
                            </a:rPr>
                            <m:t>𝑡</m:t>
                          </m:r>
                        </m:e>
                        <m:sup>
                          <m:r>
                            <a:rPr lang="nb-NO" b="0" i="1" smtClean="0">
                              <a:latin typeface="Cambria Math" panose="02040503050406030204" pitchFamily="18" charset="0"/>
                            </a:rPr>
                            <m:t>−2</m:t>
                          </m:r>
                        </m:sup>
                      </m:sSup>
                      <m:sSub>
                        <m:sSubPr>
                          <m:ctrlPr>
                            <a:rPr lang="nb-NO" b="0" i="1" smtClean="0">
                              <a:latin typeface="Cambria Math" panose="02040503050406030204" pitchFamily="18" charset="0"/>
                            </a:rPr>
                          </m:ctrlPr>
                        </m:sSubPr>
                        <m:e>
                          <m:r>
                            <a:rPr lang="nb-NO" b="0" i="1" smtClean="0">
                              <a:latin typeface="Cambria Math" panose="02040503050406030204" pitchFamily="18" charset="0"/>
                            </a:rPr>
                            <m:t>𝜌</m:t>
                          </m:r>
                        </m:e>
                        <m:sub>
                          <m:r>
                            <a:rPr lang="nb-NO" b="0" i="1" smtClean="0">
                              <a:latin typeface="Cambria Math" panose="02040503050406030204" pitchFamily="18" charset="0"/>
                            </a:rPr>
                            <m:t>0</m:t>
                          </m:r>
                        </m:sub>
                      </m:sSub>
                    </m:oMath>
                  </m:oMathPara>
                </a14:m>
                <a:endParaRPr lang="nb-NO" dirty="0"/>
              </a:p>
              <a:p>
                <a:r>
                  <a:rPr lang="nb-NO" dirty="0"/>
                  <a:t>Vi kjenner ikke konstanten </a:t>
                </a:r>
                <a14:m>
                  <m:oMath xmlns:m="http://schemas.openxmlformats.org/officeDocument/2006/math">
                    <m:r>
                      <a:rPr lang="nb-NO" b="0" i="1" smtClean="0">
                        <a:latin typeface="Cambria Math" panose="02040503050406030204" pitchFamily="18" charset="0"/>
                      </a:rPr>
                      <m:t>𝐶</m:t>
                    </m:r>
                  </m:oMath>
                </a14:m>
                <a:r>
                  <a:rPr lang="nb-NO" dirty="0"/>
                  <a:t>, men får betydelig innsikt i hvordan </a:t>
                </a:r>
                <a14:m>
                  <m:oMath xmlns:m="http://schemas.openxmlformats.org/officeDocument/2006/math">
                    <m:r>
                      <a:rPr lang="nb-NO" b="0" i="1" smtClean="0">
                        <a:latin typeface="Cambria Math" panose="02040503050406030204" pitchFamily="18" charset="0"/>
                      </a:rPr>
                      <m:t>𝐸</m:t>
                    </m:r>
                  </m:oMath>
                </a14:m>
                <a:r>
                  <a:rPr lang="nb-NO" dirty="0"/>
                  <a:t> varierer med </a:t>
                </a:r>
                <a14:m>
                  <m:oMath xmlns:m="http://schemas.openxmlformats.org/officeDocument/2006/math">
                    <m:r>
                      <a:rPr lang="nb-NO" b="0" i="1" smtClean="0">
                        <a:latin typeface="Cambria Math" panose="02040503050406030204" pitchFamily="18" charset="0"/>
                      </a:rPr>
                      <m:t>𝑟</m:t>
                    </m:r>
                  </m:oMath>
                </a14:m>
                <a:r>
                  <a:rPr lang="nb-NO" dirty="0"/>
                  <a:t>, </a:t>
                </a:r>
                <a14:m>
                  <m:oMath xmlns:m="http://schemas.openxmlformats.org/officeDocument/2006/math">
                    <m:r>
                      <a:rPr lang="nb-NO" b="0" i="1" smtClean="0">
                        <a:latin typeface="Cambria Math" panose="02040503050406030204" pitchFamily="18" charset="0"/>
                      </a:rPr>
                      <m:t>𝑡</m:t>
                    </m:r>
                  </m:oMath>
                </a14:m>
                <a:r>
                  <a:rPr lang="nb-NO" dirty="0"/>
                  <a:t> og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𝜌</m:t>
                        </m:r>
                      </m:e>
                      <m:sub>
                        <m:r>
                          <a:rPr lang="nb-NO" b="0" i="1" smtClean="0">
                            <a:latin typeface="Cambria Math" panose="02040503050406030204" pitchFamily="18" charset="0"/>
                          </a:rPr>
                          <m:t>0</m:t>
                        </m:r>
                      </m:sub>
                    </m:sSub>
                  </m:oMath>
                </a14:m>
                <a:endParaRPr lang="nb-NO" dirty="0"/>
              </a:p>
              <a:p>
                <a:r>
                  <a:rPr lang="nb-NO" dirty="0"/>
                  <a:t>Taylor m.fl.: </a:t>
                </a:r>
                <a14:m>
                  <m:oMath xmlns:m="http://schemas.openxmlformats.org/officeDocument/2006/math">
                    <m:r>
                      <a:rPr lang="nb-NO" b="0" i="1" smtClean="0">
                        <a:latin typeface="Cambria Math" panose="02040503050406030204" pitchFamily="18" charset="0"/>
                      </a:rPr>
                      <m:t>𝐶</m:t>
                    </m:r>
                  </m:oMath>
                </a14:m>
                <a:r>
                  <a:rPr lang="nb-NO" dirty="0"/>
                  <a:t> ligger rundt 0.85 og hvis vi tar </a:t>
                </a:r>
                <a14:m>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𝜌</m:t>
                        </m:r>
                      </m:e>
                      <m:sub>
                        <m:r>
                          <a:rPr lang="nb-NO" b="0" i="1" smtClean="0">
                            <a:latin typeface="Cambria Math" panose="02040503050406030204" pitchFamily="18" charset="0"/>
                          </a:rPr>
                          <m:t>0</m:t>
                        </m:r>
                      </m:sub>
                    </m:sSub>
                    <m:r>
                      <a:rPr lang="nb-NO" b="0" i="1" smtClean="0">
                        <a:latin typeface="Cambria Math" panose="02040503050406030204" pitchFamily="18" charset="0"/>
                      </a:rPr>
                      <m:t>=1.25 </m:t>
                    </m:r>
                    <m:r>
                      <m:rPr>
                        <m:sty m:val="p"/>
                      </m:rPr>
                      <a:rPr lang="nb-NO" b="0" i="0" smtClean="0">
                        <a:latin typeface="Cambria Math" panose="02040503050406030204" pitchFamily="18" charset="0"/>
                      </a:rPr>
                      <m:t>kg</m:t>
                    </m:r>
                    <m:r>
                      <a:rPr lang="nb-NO" b="0" i="0" smtClean="0">
                        <a:latin typeface="Cambria Math" panose="02040503050406030204" pitchFamily="18" charset="0"/>
                      </a:rPr>
                      <m:t>/</m:t>
                    </m:r>
                    <m:sSup>
                      <m:sSupPr>
                        <m:ctrlPr>
                          <a:rPr lang="nb-NO" b="0" i="1" smtClean="0">
                            <a:latin typeface="Cambria Math" panose="02040503050406030204" pitchFamily="18" charset="0"/>
                          </a:rPr>
                        </m:ctrlPr>
                      </m:sSupPr>
                      <m:e>
                        <m:r>
                          <m:rPr>
                            <m:sty m:val="p"/>
                          </m:rPr>
                          <a:rPr lang="nb-NO" b="0" i="0" smtClean="0">
                            <a:latin typeface="Cambria Math" panose="02040503050406030204" pitchFamily="18" charset="0"/>
                          </a:rPr>
                          <m:t>m</m:t>
                        </m:r>
                      </m:e>
                      <m:sup>
                        <m:r>
                          <a:rPr lang="nb-NO" b="0" i="0" smtClean="0">
                            <a:latin typeface="Cambria Math" panose="02040503050406030204" pitchFamily="18" charset="0"/>
                          </a:rPr>
                          <m:t>3</m:t>
                        </m:r>
                      </m:sup>
                    </m:sSup>
                  </m:oMath>
                </a14:m>
                <a:r>
                  <a:rPr lang="nb-NO" dirty="0"/>
                  <a:t> og </a:t>
                </a:r>
                <a14:m>
                  <m:oMath xmlns:m="http://schemas.openxmlformats.org/officeDocument/2006/math">
                    <m:r>
                      <a:rPr lang="nb-NO" b="0" i="1" smtClean="0">
                        <a:latin typeface="Cambria Math" panose="02040503050406030204" pitchFamily="18" charset="0"/>
                      </a:rPr>
                      <m:t>𝑟</m:t>
                    </m:r>
                    <m:r>
                      <a:rPr lang="nb-NO" b="0" i="1" smtClean="0">
                        <a:latin typeface="Cambria Math" panose="02040503050406030204" pitchFamily="18" charset="0"/>
                      </a:rPr>
                      <m:t>=140 </m:t>
                    </m:r>
                    <m:r>
                      <m:rPr>
                        <m:sty m:val="p"/>
                      </m:rPr>
                      <a:rPr lang="nb-NO" b="0" i="0" smtClean="0">
                        <a:latin typeface="Cambria Math" panose="02040503050406030204" pitchFamily="18" charset="0"/>
                      </a:rPr>
                      <m:t>m</m:t>
                    </m:r>
                  </m:oMath>
                </a14:m>
                <a:r>
                  <a:rPr lang="nb-NO" dirty="0"/>
                  <a:t> får vi</a:t>
                </a:r>
              </a:p>
              <a:p>
                <a:pPr marL="0" indent="0">
                  <a:buNone/>
                </a:pPr>
                <a14:m>
                  <m:oMathPara xmlns:m="http://schemas.openxmlformats.org/officeDocument/2006/math">
                    <m:oMathParaPr>
                      <m:jc m:val="centerGroup"/>
                    </m:oMathParaPr>
                    <m:oMath xmlns:m="http://schemas.openxmlformats.org/officeDocument/2006/math">
                      <m:r>
                        <a:rPr lang="nb-NO" b="0" i="1" smtClean="0">
                          <a:latin typeface="Cambria Math" panose="02040503050406030204" pitchFamily="18" charset="0"/>
                        </a:rPr>
                        <m:t>𝐸</m:t>
                      </m:r>
                      <m:r>
                        <a:rPr lang="nb-NO" b="0" i="1" smtClean="0">
                          <a:latin typeface="Cambria Math" panose="02040503050406030204" pitchFamily="18" charset="0"/>
                        </a:rPr>
                        <m:t>=0.85⋅</m:t>
                      </m:r>
                      <m:sSup>
                        <m:sSupPr>
                          <m:ctrlPr>
                            <a:rPr lang="nb-NO" b="0" i="1" smtClean="0">
                              <a:latin typeface="Cambria Math" panose="02040503050406030204" pitchFamily="18" charset="0"/>
                            </a:rPr>
                          </m:ctrlPr>
                        </m:sSupPr>
                        <m:e>
                          <m:r>
                            <a:rPr lang="nb-NO" b="0" i="1" smtClean="0">
                              <a:latin typeface="Cambria Math" panose="02040503050406030204" pitchFamily="18" charset="0"/>
                            </a:rPr>
                            <m:t>140</m:t>
                          </m:r>
                        </m:e>
                        <m:sup>
                          <m:r>
                            <a:rPr lang="nb-NO" b="0" i="1" smtClean="0">
                              <a:latin typeface="Cambria Math" panose="02040503050406030204" pitchFamily="18" charset="0"/>
                            </a:rPr>
                            <m:t>5</m:t>
                          </m:r>
                        </m:sup>
                      </m:sSup>
                      <m:r>
                        <a:rPr lang="nb-NO" b="0" i="1" smtClean="0">
                          <a:latin typeface="Cambria Math" panose="02040503050406030204" pitchFamily="18" charset="0"/>
                        </a:rPr>
                        <m:t>⋅</m:t>
                      </m:r>
                      <m:sSup>
                        <m:sSupPr>
                          <m:ctrlPr>
                            <a:rPr lang="nb-NO" b="0" i="1" smtClean="0">
                              <a:latin typeface="Cambria Math" panose="02040503050406030204" pitchFamily="18" charset="0"/>
                            </a:rPr>
                          </m:ctrlPr>
                        </m:sSupPr>
                        <m:e>
                          <m:r>
                            <a:rPr lang="nb-NO" b="0" i="1" smtClean="0">
                              <a:latin typeface="Cambria Math" panose="02040503050406030204" pitchFamily="18" charset="0"/>
                            </a:rPr>
                            <m:t>0.025</m:t>
                          </m:r>
                        </m:e>
                        <m:sup>
                          <m:r>
                            <a:rPr lang="nb-NO" b="0" i="1" smtClean="0">
                              <a:latin typeface="Cambria Math" panose="02040503050406030204" pitchFamily="18" charset="0"/>
                            </a:rPr>
                            <m:t>−2</m:t>
                          </m:r>
                        </m:sup>
                      </m:sSup>
                      <m:r>
                        <a:rPr lang="nb-NO" b="0" i="1" smtClean="0">
                          <a:latin typeface="Cambria Math" panose="02040503050406030204" pitchFamily="18" charset="0"/>
                        </a:rPr>
                        <m:t>⋅ 1.25 </m:t>
                      </m:r>
                      <m:r>
                        <m:rPr>
                          <m:sty m:val="p"/>
                        </m:rPr>
                        <a:rPr lang="nb-NO" b="0" i="0" smtClean="0">
                          <a:latin typeface="Cambria Math" panose="02040503050406030204" pitchFamily="18" charset="0"/>
                        </a:rPr>
                        <m:t>J</m:t>
                      </m:r>
                      <m:r>
                        <a:rPr lang="nb-NO" b="0" i="1" smtClean="0">
                          <a:latin typeface="Cambria Math" panose="02040503050406030204" pitchFamily="18" charset="0"/>
                        </a:rPr>
                        <m:t>=9⋅</m:t>
                      </m:r>
                      <m:sSup>
                        <m:sSupPr>
                          <m:ctrlPr>
                            <a:rPr lang="nb-NO" b="0" i="1" smtClean="0">
                              <a:latin typeface="Cambria Math" panose="02040503050406030204" pitchFamily="18" charset="0"/>
                            </a:rPr>
                          </m:ctrlPr>
                        </m:sSupPr>
                        <m:e>
                          <m:r>
                            <a:rPr lang="nb-NO" b="0" i="1" smtClean="0">
                              <a:latin typeface="Cambria Math" panose="02040503050406030204" pitchFamily="18" charset="0"/>
                            </a:rPr>
                            <m:t>10</m:t>
                          </m:r>
                        </m:e>
                        <m:sup>
                          <m:r>
                            <a:rPr lang="nb-NO" b="0" i="1" smtClean="0">
                              <a:latin typeface="Cambria Math" panose="02040503050406030204" pitchFamily="18" charset="0"/>
                            </a:rPr>
                            <m:t>13</m:t>
                          </m:r>
                        </m:sup>
                      </m:sSup>
                      <m:r>
                        <a:rPr lang="nb-NO" b="0" i="1" smtClean="0">
                          <a:latin typeface="Cambria Math" panose="02040503050406030204" pitchFamily="18" charset="0"/>
                        </a:rPr>
                        <m:t> </m:t>
                      </m:r>
                      <m:r>
                        <m:rPr>
                          <m:sty m:val="p"/>
                        </m:rPr>
                        <a:rPr lang="nb-NO" b="0" i="0" smtClean="0">
                          <a:latin typeface="Cambria Math" panose="02040503050406030204" pitchFamily="18" charset="0"/>
                        </a:rPr>
                        <m:t>J</m:t>
                      </m:r>
                    </m:oMath>
                  </m:oMathPara>
                </a14:m>
                <a:endParaRPr lang="nb-NO" dirty="0"/>
              </a:p>
              <a:p>
                <a:r>
                  <a:rPr lang="nb-NO" dirty="0"/>
                  <a:t>Ikke langt unna offisielle tall</a:t>
                </a:r>
              </a:p>
            </p:txBody>
          </p:sp>
        </mc:Choice>
        <mc:Fallback xmlns="">
          <p:sp>
            <p:nvSpPr>
              <p:cNvPr id="14" name="Content Placeholder 13">
                <a:extLst>
                  <a:ext uri="{FF2B5EF4-FFF2-40B4-BE49-F238E27FC236}">
                    <a16:creationId xmlns:a16="http://schemas.microsoft.com/office/drawing/2014/main" id="{08E9CF74-EF64-438A-A0BE-5A1B026088D8}"/>
                  </a:ext>
                </a:extLst>
              </p:cNvPr>
              <p:cNvSpPr>
                <a:spLocks noGrp="1" noRot="1" noChangeAspect="1" noMove="1" noResize="1" noEditPoints="1" noAdjustHandles="1" noChangeArrowheads="1" noChangeShapeType="1" noTextEdit="1"/>
              </p:cNvSpPr>
              <p:nvPr>
                <p:ph idx="10"/>
              </p:nvPr>
            </p:nvSpPr>
            <p:spPr>
              <a:blipFill>
                <a:blip r:embed="rId2"/>
                <a:stretch>
                  <a:fillRect l="-3099" t="-1975" r="-2980" b="-21016"/>
                </a:stretch>
              </a:blipFill>
            </p:spPr>
            <p:txBody>
              <a:bodyPr/>
              <a:lstStyle/>
              <a:p>
                <a:r>
                  <a:rPr lang="nb-NO">
                    <a:noFill/>
                  </a:rPr>
                  <a:t> </a:t>
                </a:r>
              </a:p>
            </p:txBody>
          </p:sp>
        </mc:Fallback>
      </mc:AlternateContent>
      <p:pic>
        <p:nvPicPr>
          <p:cNvPr id="1030" name="Picture 6">
            <a:extLst>
              <a:ext uri="{FF2B5EF4-FFF2-40B4-BE49-F238E27FC236}">
                <a16:creationId xmlns:a16="http://schemas.microsoft.com/office/drawing/2014/main" id="{B235B166-53EC-4D11-87D3-C2645A8EC9E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24000" y="1815627"/>
            <a:ext cx="5918421" cy="449361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389C87A-9D7A-4BA7-98CE-DD3EA9C54BFE}"/>
              </a:ext>
            </a:extLst>
          </p:cNvPr>
          <p:cNvSpPr txBox="1"/>
          <p:nvPr/>
        </p:nvSpPr>
        <p:spPr>
          <a:xfrm>
            <a:off x="5997834" y="6384618"/>
            <a:ext cx="837753" cy="261610"/>
          </a:xfrm>
          <a:prstGeom prst="rect">
            <a:avLst/>
          </a:prstGeom>
          <a:noFill/>
          <a:ln>
            <a:solidFill>
              <a:schemeClr val="tx1"/>
            </a:solidFill>
          </a:ln>
        </p:spPr>
        <p:txBody>
          <a:bodyPr wrap="square" rtlCol="0">
            <a:spAutoFit/>
          </a:bodyPr>
          <a:lstStyle/>
          <a:p>
            <a:r>
              <a:rPr lang="nb-NO" sz="1100" dirty="0"/>
              <a:t>Wikipedia</a:t>
            </a:r>
            <a:endParaRPr lang="en-US" sz="1100" dirty="0"/>
          </a:p>
        </p:txBody>
      </p:sp>
      <p:cxnSp>
        <p:nvCxnSpPr>
          <p:cNvPr id="3" name="Straight Arrow Connector 2">
            <a:extLst>
              <a:ext uri="{FF2B5EF4-FFF2-40B4-BE49-F238E27FC236}">
                <a16:creationId xmlns:a16="http://schemas.microsoft.com/office/drawing/2014/main" id="{B9798461-0AFC-4B5F-A777-C52418812E3F}"/>
              </a:ext>
            </a:extLst>
          </p:cNvPr>
          <p:cNvCxnSpPr/>
          <p:nvPr/>
        </p:nvCxnSpPr>
        <p:spPr>
          <a:xfrm flipV="1">
            <a:off x="8904000" y="3357000"/>
            <a:ext cx="1296000" cy="1656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031DEB6-66A5-4AED-9E9D-C853D2BC12A5}"/>
                  </a:ext>
                </a:extLst>
              </p:cNvPr>
              <p:cNvSpPr txBox="1"/>
              <p:nvPr/>
            </p:nvSpPr>
            <p:spPr>
              <a:xfrm>
                <a:off x="8412261" y="3562298"/>
                <a:ext cx="576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𝜌</m:t>
                      </m:r>
                      <m:r>
                        <a:rPr lang="nb-NO" b="0" i="1" smtClean="0">
                          <a:solidFill>
                            <a:srgbClr val="FF0000"/>
                          </a:solidFill>
                          <a:latin typeface="Cambria Math" panose="02040503050406030204" pitchFamily="18" charset="0"/>
                        </a:rPr>
                        <m:t>, </m:t>
                      </m:r>
                      <m:r>
                        <a:rPr lang="nb-NO" b="0" i="1" smtClean="0">
                          <a:solidFill>
                            <a:srgbClr val="FF0000"/>
                          </a:solidFill>
                          <a:latin typeface="Cambria Math" panose="02040503050406030204" pitchFamily="18" charset="0"/>
                        </a:rPr>
                        <m:t>𝑝</m:t>
                      </m:r>
                    </m:oMath>
                  </m:oMathPara>
                </a14:m>
                <a:endParaRPr lang="nb-NO" dirty="0">
                  <a:solidFill>
                    <a:srgbClr val="FF0000"/>
                  </a:solidFill>
                </a:endParaRPr>
              </a:p>
            </p:txBody>
          </p:sp>
        </mc:Choice>
        <mc:Fallback xmlns="">
          <p:sp>
            <p:nvSpPr>
              <p:cNvPr id="4" name="TextBox 3">
                <a:extLst>
                  <a:ext uri="{FF2B5EF4-FFF2-40B4-BE49-F238E27FC236}">
                    <a16:creationId xmlns:a16="http://schemas.microsoft.com/office/drawing/2014/main" id="{E031DEB6-66A5-4AED-9E9D-C853D2BC12A5}"/>
                  </a:ext>
                </a:extLst>
              </p:cNvPr>
              <p:cNvSpPr txBox="1">
                <a:spLocks noRot="1" noChangeAspect="1" noMove="1" noResize="1" noEditPoints="1" noAdjustHandles="1" noChangeArrowheads="1" noChangeShapeType="1" noTextEdit="1"/>
              </p:cNvSpPr>
              <p:nvPr/>
            </p:nvSpPr>
            <p:spPr>
              <a:xfrm>
                <a:off x="8412261" y="3562298"/>
                <a:ext cx="576000" cy="369332"/>
              </a:xfrm>
              <a:prstGeom prst="rect">
                <a:avLst/>
              </a:prstGeom>
              <a:blipFill>
                <a:blip r:embed="rId4"/>
                <a:stretch>
                  <a:fillRect b="-819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1062B79-8194-46BA-98B0-DC43B2A4D1DC}"/>
                  </a:ext>
                </a:extLst>
              </p:cNvPr>
              <p:cNvSpPr txBox="1"/>
              <p:nvPr/>
            </p:nvSpPr>
            <p:spPr>
              <a:xfrm>
                <a:off x="7104000" y="2349000"/>
                <a:ext cx="72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nb-NO" b="0" i="1" smtClean="0">
                              <a:solidFill>
                                <a:srgbClr val="FF0000"/>
                              </a:solidFill>
                              <a:latin typeface="Cambria Math" panose="02040503050406030204" pitchFamily="18" charset="0"/>
                            </a:rPr>
                          </m:ctrlPr>
                        </m:sSubPr>
                        <m:e>
                          <m:r>
                            <a:rPr lang="nb-NO" b="0" i="1" smtClean="0">
                              <a:solidFill>
                                <a:srgbClr val="FF0000"/>
                              </a:solidFill>
                              <a:latin typeface="Cambria Math" panose="02040503050406030204" pitchFamily="18" charset="0"/>
                            </a:rPr>
                            <m:t>𝜌</m:t>
                          </m:r>
                        </m:e>
                        <m:sub>
                          <m:r>
                            <a:rPr lang="nb-NO" b="0" i="1" smtClean="0">
                              <a:solidFill>
                                <a:srgbClr val="FF0000"/>
                              </a:solidFill>
                              <a:latin typeface="Cambria Math" panose="02040503050406030204" pitchFamily="18" charset="0"/>
                            </a:rPr>
                            <m:t>0</m:t>
                          </m:r>
                        </m:sub>
                      </m:sSub>
                      <m:r>
                        <a:rPr lang="nb-NO" b="0" i="1" smtClean="0">
                          <a:solidFill>
                            <a:srgbClr val="FF0000"/>
                          </a:solidFill>
                          <a:latin typeface="Cambria Math" panose="02040503050406030204" pitchFamily="18" charset="0"/>
                        </a:rPr>
                        <m:t>, </m:t>
                      </m:r>
                      <m:sSub>
                        <m:sSubPr>
                          <m:ctrlPr>
                            <a:rPr lang="nb-NO" b="0" i="1" smtClean="0">
                              <a:solidFill>
                                <a:srgbClr val="FF0000"/>
                              </a:solidFill>
                              <a:latin typeface="Cambria Math" panose="02040503050406030204" pitchFamily="18" charset="0"/>
                            </a:rPr>
                          </m:ctrlPr>
                        </m:sSubPr>
                        <m:e>
                          <m:r>
                            <a:rPr lang="nb-NO" b="0" i="1" smtClean="0">
                              <a:solidFill>
                                <a:srgbClr val="FF0000"/>
                              </a:solidFill>
                              <a:latin typeface="Cambria Math" panose="02040503050406030204" pitchFamily="18" charset="0"/>
                            </a:rPr>
                            <m:t>𝑝</m:t>
                          </m:r>
                        </m:e>
                        <m:sub>
                          <m:r>
                            <a:rPr lang="nb-NO" b="0" i="1" smtClean="0">
                              <a:solidFill>
                                <a:srgbClr val="FF0000"/>
                              </a:solidFill>
                              <a:latin typeface="Cambria Math" panose="02040503050406030204" pitchFamily="18" charset="0"/>
                            </a:rPr>
                            <m:t>0</m:t>
                          </m:r>
                        </m:sub>
                      </m:sSub>
                    </m:oMath>
                  </m:oMathPara>
                </a14:m>
                <a:endParaRPr lang="nb-NO" dirty="0">
                  <a:solidFill>
                    <a:srgbClr val="FF0000"/>
                  </a:solidFill>
                </a:endParaRPr>
              </a:p>
            </p:txBody>
          </p:sp>
        </mc:Choice>
        <mc:Fallback xmlns="">
          <p:sp>
            <p:nvSpPr>
              <p:cNvPr id="9" name="TextBox 8">
                <a:extLst>
                  <a:ext uri="{FF2B5EF4-FFF2-40B4-BE49-F238E27FC236}">
                    <a16:creationId xmlns:a16="http://schemas.microsoft.com/office/drawing/2014/main" id="{41062B79-8194-46BA-98B0-DC43B2A4D1DC}"/>
                  </a:ext>
                </a:extLst>
              </p:cNvPr>
              <p:cNvSpPr txBox="1">
                <a:spLocks noRot="1" noChangeAspect="1" noMove="1" noResize="1" noEditPoints="1" noAdjustHandles="1" noChangeArrowheads="1" noChangeShapeType="1" noTextEdit="1"/>
              </p:cNvSpPr>
              <p:nvPr/>
            </p:nvSpPr>
            <p:spPr>
              <a:xfrm>
                <a:off x="7104000" y="2349000"/>
                <a:ext cx="720000" cy="369332"/>
              </a:xfrm>
              <a:prstGeom prst="rect">
                <a:avLst/>
              </a:prstGeom>
              <a:blipFill>
                <a:blip r:embed="rId5"/>
                <a:stretch>
                  <a:fillRect b="-8197"/>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032EBDE-CFE4-4986-888A-E721EBFEB97C}"/>
                  </a:ext>
                </a:extLst>
              </p:cNvPr>
              <p:cNvSpPr txBox="1"/>
              <p:nvPr/>
            </p:nvSpPr>
            <p:spPr>
              <a:xfrm>
                <a:off x="9372000" y="3707264"/>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𝑟</m:t>
                      </m:r>
                    </m:oMath>
                  </m:oMathPara>
                </a14:m>
                <a:endParaRPr lang="nb-NO" dirty="0">
                  <a:solidFill>
                    <a:srgbClr val="FF0000"/>
                  </a:solidFill>
                </a:endParaRPr>
              </a:p>
            </p:txBody>
          </p:sp>
        </mc:Choice>
        <mc:Fallback xmlns="">
          <p:sp>
            <p:nvSpPr>
              <p:cNvPr id="10" name="TextBox 9">
                <a:extLst>
                  <a:ext uri="{FF2B5EF4-FFF2-40B4-BE49-F238E27FC236}">
                    <a16:creationId xmlns:a16="http://schemas.microsoft.com/office/drawing/2014/main" id="{8032EBDE-CFE4-4986-888A-E721EBFEB97C}"/>
                  </a:ext>
                </a:extLst>
              </p:cNvPr>
              <p:cNvSpPr txBox="1">
                <a:spLocks noRot="1" noChangeAspect="1" noMove="1" noResize="1" noEditPoints="1" noAdjustHandles="1" noChangeArrowheads="1" noChangeShapeType="1" noTextEdit="1"/>
              </p:cNvSpPr>
              <p:nvPr/>
            </p:nvSpPr>
            <p:spPr>
              <a:xfrm>
                <a:off x="9372000" y="3707264"/>
                <a:ext cx="360000" cy="369332"/>
              </a:xfrm>
              <a:prstGeom prst="rect">
                <a:avLst/>
              </a:prstGeom>
              <a:blipFill>
                <a:blip r:embed="rId6"/>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D396E75-D165-4C40-ACEF-8618EC3A6162}"/>
                  </a:ext>
                </a:extLst>
              </p:cNvPr>
              <p:cNvSpPr txBox="1"/>
              <p:nvPr/>
            </p:nvSpPr>
            <p:spPr>
              <a:xfrm>
                <a:off x="6744000" y="5543668"/>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𝑡</m:t>
                      </m:r>
                    </m:oMath>
                  </m:oMathPara>
                </a14:m>
                <a:endParaRPr lang="nb-NO" dirty="0">
                  <a:solidFill>
                    <a:srgbClr val="FF0000"/>
                  </a:solidFill>
                </a:endParaRPr>
              </a:p>
            </p:txBody>
          </p:sp>
        </mc:Choice>
        <mc:Fallback xmlns="">
          <p:sp>
            <p:nvSpPr>
              <p:cNvPr id="12" name="TextBox 11">
                <a:extLst>
                  <a:ext uri="{FF2B5EF4-FFF2-40B4-BE49-F238E27FC236}">
                    <a16:creationId xmlns:a16="http://schemas.microsoft.com/office/drawing/2014/main" id="{2D396E75-D165-4C40-ACEF-8618EC3A6162}"/>
                  </a:ext>
                </a:extLst>
              </p:cNvPr>
              <p:cNvSpPr txBox="1">
                <a:spLocks noRot="1" noChangeAspect="1" noMove="1" noResize="1" noEditPoints="1" noAdjustHandles="1" noChangeArrowheads="1" noChangeShapeType="1" noTextEdit="1"/>
              </p:cNvSpPr>
              <p:nvPr/>
            </p:nvSpPr>
            <p:spPr>
              <a:xfrm>
                <a:off x="6744000" y="5543668"/>
                <a:ext cx="360000" cy="369332"/>
              </a:xfrm>
              <a:prstGeom prst="rect">
                <a:avLst/>
              </a:prstGeom>
              <a:blipFill>
                <a:blip r:embed="rId7"/>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D61F7B5A-0769-4384-B0ED-9EB94105C76B}"/>
                  </a:ext>
                </a:extLst>
              </p:cNvPr>
              <p:cNvSpPr txBox="1"/>
              <p:nvPr/>
            </p:nvSpPr>
            <p:spPr>
              <a:xfrm>
                <a:off x="8724000" y="4968468"/>
                <a:ext cx="360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nb-NO" b="0" i="1" smtClean="0">
                          <a:solidFill>
                            <a:srgbClr val="FF0000"/>
                          </a:solidFill>
                          <a:latin typeface="Cambria Math" panose="02040503050406030204" pitchFamily="18" charset="0"/>
                        </a:rPr>
                        <m:t>𝐸</m:t>
                      </m:r>
                    </m:oMath>
                  </m:oMathPara>
                </a14:m>
                <a:endParaRPr lang="nb-NO" dirty="0">
                  <a:solidFill>
                    <a:srgbClr val="FF0000"/>
                  </a:solidFill>
                </a:endParaRPr>
              </a:p>
            </p:txBody>
          </p:sp>
        </mc:Choice>
        <mc:Fallback xmlns="">
          <p:sp>
            <p:nvSpPr>
              <p:cNvPr id="13" name="TextBox 12">
                <a:extLst>
                  <a:ext uri="{FF2B5EF4-FFF2-40B4-BE49-F238E27FC236}">
                    <a16:creationId xmlns:a16="http://schemas.microsoft.com/office/drawing/2014/main" id="{D61F7B5A-0769-4384-B0ED-9EB94105C76B}"/>
                  </a:ext>
                </a:extLst>
              </p:cNvPr>
              <p:cNvSpPr txBox="1">
                <a:spLocks noRot="1" noChangeAspect="1" noMove="1" noResize="1" noEditPoints="1" noAdjustHandles="1" noChangeArrowheads="1" noChangeShapeType="1" noTextEdit="1"/>
              </p:cNvSpPr>
              <p:nvPr/>
            </p:nvSpPr>
            <p:spPr>
              <a:xfrm>
                <a:off x="8724000" y="4968468"/>
                <a:ext cx="360000" cy="369332"/>
              </a:xfrm>
              <a:prstGeom prst="rect">
                <a:avLst/>
              </a:prstGeom>
              <a:blipFill>
                <a:blip r:embed="rId8"/>
                <a:stretch>
                  <a:fillRect/>
                </a:stretch>
              </a:blipFill>
            </p:spPr>
            <p:txBody>
              <a:bodyPr/>
              <a:lstStyle/>
              <a:p>
                <a:r>
                  <a:rPr lang="nb-NO">
                    <a:noFill/>
                  </a:rPr>
                  <a:t> </a:t>
                </a:r>
              </a:p>
            </p:txBody>
          </p:sp>
        </mc:Fallback>
      </mc:AlternateContent>
    </p:spTree>
    <p:extLst>
      <p:ext uri="{BB962C8B-B14F-4D97-AF65-F5344CB8AC3E}">
        <p14:creationId xmlns:p14="http://schemas.microsoft.com/office/powerpoint/2010/main" val="3179263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2792C-2AF7-4DEF-B6FE-7A2A9B2D3EAC}"/>
              </a:ext>
            </a:extLst>
          </p:cNvPr>
          <p:cNvSpPr>
            <a:spLocks noGrp="1"/>
          </p:cNvSpPr>
          <p:nvPr>
            <p:ph type="title"/>
          </p:nvPr>
        </p:nvSpPr>
        <p:spPr/>
        <p:txBody>
          <a:bodyPr/>
          <a:lstStyle/>
          <a:p>
            <a:r>
              <a:rPr lang="nb-NO" dirty="0"/>
              <a:t>Prøv selv</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FD1C2E6-E0B3-4F2F-86CB-7E869D8F96A0}"/>
                  </a:ext>
                </a:extLst>
              </p:cNvPr>
              <p:cNvSpPr>
                <a:spLocks noGrp="1"/>
              </p:cNvSpPr>
              <p:nvPr>
                <p:ph idx="10"/>
              </p:nvPr>
            </p:nvSpPr>
            <p:spPr/>
            <p:txBody>
              <a:bodyPr/>
              <a:lstStyle/>
              <a:p>
                <a:r>
                  <a:rPr lang="nb-NO" dirty="0"/>
                  <a:t>En U-formet slange med konstant diameter inneholder vann</a:t>
                </a:r>
              </a:p>
              <a:p>
                <a:r>
                  <a:rPr lang="nb-NO" dirty="0"/>
                  <a:t>Ved </a:t>
                </a:r>
                <a14:m>
                  <m:oMath xmlns:m="http://schemas.openxmlformats.org/officeDocument/2006/math">
                    <m:r>
                      <a:rPr lang="nb-NO" b="0" i="1" smtClean="0">
                        <a:latin typeface="Cambria Math" panose="02040503050406030204" pitchFamily="18" charset="0"/>
                      </a:rPr>
                      <m:t>𝑡</m:t>
                    </m:r>
                    <m:r>
                      <a:rPr lang="nb-NO" b="0" i="1" smtClean="0">
                        <a:latin typeface="Cambria Math" panose="02040503050406030204" pitchFamily="18" charset="0"/>
                      </a:rPr>
                      <m:t>=0</m:t>
                    </m:r>
                  </m:oMath>
                </a14:m>
                <a:r>
                  <a:rPr lang="nb-NO" dirty="0"/>
                  <a:t> opprettholdes en forskjell i vannstand i de to endene vha. en trykkforskjell</a:t>
                </a:r>
              </a:p>
              <a:p>
                <a:r>
                  <a:rPr lang="nb-NO" dirty="0"/>
                  <a:t>Så slipper vi atmosfæretrykket til i begge ender og det oppstår svingninger uten demping (vi regner friksjonsfritt)</a:t>
                </a:r>
              </a:p>
              <a:p>
                <a:r>
                  <a:rPr lang="nb-NO" dirty="0"/>
                  <a:t>Hvilke variabler er relevante for svingeperioden og hvordan varierer svingeperioden med disse variablene?</a:t>
                </a:r>
              </a:p>
            </p:txBody>
          </p:sp>
        </mc:Choice>
        <mc:Fallback xmlns="">
          <p:sp>
            <p:nvSpPr>
              <p:cNvPr id="4" name="Content Placeholder 3">
                <a:extLst>
                  <a:ext uri="{FF2B5EF4-FFF2-40B4-BE49-F238E27FC236}">
                    <a16:creationId xmlns:a16="http://schemas.microsoft.com/office/drawing/2014/main" id="{3FD1C2E6-E0B3-4F2F-86CB-7E869D8F96A0}"/>
                  </a:ext>
                </a:extLst>
              </p:cNvPr>
              <p:cNvSpPr>
                <a:spLocks noGrp="1" noRot="1" noChangeAspect="1" noMove="1" noResize="1" noEditPoints="1" noAdjustHandles="1" noChangeArrowheads="1" noChangeShapeType="1" noTextEdit="1"/>
              </p:cNvSpPr>
              <p:nvPr>
                <p:ph idx="10"/>
              </p:nvPr>
            </p:nvSpPr>
            <p:spPr>
              <a:blipFill>
                <a:blip r:embed="rId2"/>
                <a:stretch>
                  <a:fillRect l="-3099" t="-1975" r="-954" b="-12694"/>
                </a:stretch>
              </a:blipFill>
            </p:spPr>
            <p:txBody>
              <a:bodyPr/>
              <a:lstStyle/>
              <a:p>
                <a:r>
                  <a:rPr lang="nb-NO">
                    <a:noFill/>
                  </a:rPr>
                  <a:t> </a:t>
                </a:r>
              </a:p>
            </p:txBody>
          </p:sp>
        </mc:Fallback>
      </mc:AlternateContent>
      <p:sp>
        <p:nvSpPr>
          <p:cNvPr id="5" name="Arrow: U-Turn 4">
            <a:extLst>
              <a:ext uri="{FF2B5EF4-FFF2-40B4-BE49-F238E27FC236}">
                <a16:creationId xmlns:a16="http://schemas.microsoft.com/office/drawing/2014/main" id="{65698D33-F6F4-4BB6-8D16-0D3DFAAB97FD}"/>
              </a:ext>
            </a:extLst>
          </p:cNvPr>
          <p:cNvSpPr/>
          <p:nvPr/>
        </p:nvSpPr>
        <p:spPr>
          <a:xfrm rot="10800000">
            <a:off x="7896000" y="1629000"/>
            <a:ext cx="2267250" cy="3888000"/>
          </a:xfrm>
          <a:prstGeom prst="uturnArrow">
            <a:avLst>
              <a:gd name="adj1" fmla="val 7305"/>
              <a:gd name="adj2" fmla="val 3585"/>
              <a:gd name="adj3" fmla="val 0"/>
              <a:gd name="adj4" fmla="val 44271"/>
              <a:gd name="adj5" fmla="val 100000"/>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Rectangle 5">
            <a:extLst>
              <a:ext uri="{FF2B5EF4-FFF2-40B4-BE49-F238E27FC236}">
                <a16:creationId xmlns:a16="http://schemas.microsoft.com/office/drawing/2014/main" id="{D2C9F840-5E87-42B7-8443-735C1917BB93}"/>
              </a:ext>
            </a:extLst>
          </p:cNvPr>
          <p:cNvSpPr/>
          <p:nvPr/>
        </p:nvSpPr>
        <p:spPr>
          <a:xfrm>
            <a:off x="7905600" y="1645200"/>
            <a:ext cx="140400" cy="2429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5841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p:txBody>
          <a:bodyPr/>
          <a:lstStyle/>
          <a:p>
            <a:endParaRPr lang="nb-NO"/>
          </a:p>
        </p:txBody>
      </p:sp>
    </p:spTree>
    <p:extLst>
      <p:ext uri="{BB962C8B-B14F-4D97-AF65-F5344CB8AC3E}">
        <p14:creationId xmlns:p14="http://schemas.microsoft.com/office/powerpoint/2010/main" val="217063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MBU 16:9">
  <a:themeElements>
    <a:clrScheme name="NMBU">
      <a:dk1>
        <a:sysClr val="windowText" lastClr="000000"/>
      </a:dk1>
      <a:lt1>
        <a:sysClr val="window" lastClr="FFFFFF"/>
      </a:lt1>
      <a:dk2>
        <a:srgbClr val="000000"/>
      </a:dk2>
      <a:lt2>
        <a:srgbClr val="FFFFFF"/>
      </a:lt2>
      <a:accent1>
        <a:srgbClr val="009D7F"/>
      </a:accent1>
      <a:accent2>
        <a:srgbClr val="FEC843"/>
      </a:accent2>
      <a:accent3>
        <a:srgbClr val="556680"/>
      </a:accent3>
      <a:accent4>
        <a:srgbClr val="00A1CD"/>
      </a:accent4>
      <a:accent5>
        <a:srgbClr val="000000"/>
      </a:accent5>
      <a:accent6>
        <a:srgbClr val="C8ACB7"/>
      </a:accent6>
      <a:hlink>
        <a:srgbClr val="009D7F"/>
      </a:hlink>
      <a:folHlink>
        <a:srgbClr val="77645A"/>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2758</Words>
  <Application>Microsoft Macintosh PowerPoint</Application>
  <PresentationFormat>Widescreen</PresentationFormat>
  <Paragraphs>369</Paragraphs>
  <Slides>50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Calibri</vt:lpstr>
      <vt:lpstr>Cambria Math</vt:lpstr>
      <vt:lpstr>NMBU 16:9</vt:lpstr>
      <vt:lpstr>22 – Dimensjonsanalyse</vt:lpstr>
      <vt:lpstr>Hvordan finne ut hvordan dragkraften på en kule avhenger av eksperimentelle parametere (viskositet, diameter, hastighet, tetthet)</vt:lpstr>
      <vt:lpstr>Hvordan finne ut hvordan dragkraften på en kule avhenger av eksperimentelle parametere (viskositet, diameter, hastighet, tetthet)</vt:lpstr>
      <vt:lpstr>Det er mulig å redusere antall målinger fra 10,000 til 10 ved å benytte Π-teoremet</vt:lpstr>
      <vt:lpstr>Det er mulig å redusere antall målinger fra 10,000 til 10 ved å benytte Π-teoremet</vt:lpstr>
      <vt:lpstr>Det er mulig å redusere antall målinger fra 10,000 til 10 ved å benytte Π-teoremet</vt:lpstr>
      <vt:lpstr>Det finnes to metoder for å finne de dimensjonsløse Π-gruppene: 1) Steg-for-steg metoden og 2) Eksponentmetoden</vt:lpstr>
      <vt:lpstr>Moody-diagrammet – et høydepunkt for dimensjonsanalyse!</vt:lpstr>
      <vt:lpstr>Finne π’ene: Steg-for-steg-metoden</vt:lpstr>
      <vt:lpstr>EFM Eksempel 8.1</vt:lpstr>
      <vt:lpstr>Oppgave: Hvor mange dimensjonsløse Pi-grupper forventer vi? </vt:lpstr>
      <vt:lpstr>Svar: Vi forventer én dimensjonsløs gruppe</vt:lpstr>
      <vt:lpstr>EFM Eksempel 8.1</vt:lpstr>
      <vt:lpstr>EFM Eksempel 8.1</vt:lpstr>
      <vt:lpstr>EFM Eksempel 8.1</vt:lpstr>
      <vt:lpstr>EFM Eksempel 8.1</vt:lpstr>
      <vt:lpstr>EFM Eksempel 8.1</vt:lpstr>
      <vt:lpstr>EFM Eksempel 8.2: Dragkraften på en kule</vt:lpstr>
      <vt:lpstr>Svar: Dimensjonene til variablene</vt:lpstr>
      <vt:lpstr>Diskusjon: Hvorfor forventer vi to dimensjonsløse grupper?</vt:lpstr>
      <vt:lpstr>EFM Eksempel 8.2</vt:lpstr>
      <vt:lpstr>EFM Eksempel 8.2: Setter opp første kolonne i tabellen</vt:lpstr>
      <vt:lpstr>Oppgave: Eliminer lengde, L, ved å gange eller dele variablene  i første kolonne på D [L].</vt:lpstr>
      <vt:lpstr>Svar: Andre kolonne, med lengden, L, eliminert </vt:lpstr>
      <vt:lpstr>Oppgave: Multipliser eller divider variablene i andre kolonne  med ρD^3 for å eliminere massen M fra variablene i tredje kolonne </vt:lpstr>
      <vt:lpstr>Svar: Tredje kolonne, med massen, M, eliminert</vt:lpstr>
      <vt:lpstr>Oppgave: Eliminer T i fjerde kolonne ved å bruke at  V/D=1/T</vt:lpstr>
      <vt:lpstr>Svar: De to dimensjonsløse gruppene er gitt i fjerde kolonne</vt:lpstr>
      <vt:lpstr>EFM Eksempel 8.2</vt:lpstr>
      <vt:lpstr>EFM Eksempel 8.2</vt:lpstr>
      <vt:lpstr>EFM Eksempel 8.2</vt:lpstr>
      <vt:lpstr>Oppgave: Hva kalles π_1-gruppen?</vt:lpstr>
      <vt:lpstr>Svar: π_1-Gruppen F_D/(ρV^2 D^2 )=c_D (drag-koeffisient)</vt:lpstr>
      <vt:lpstr>Svar: π_1-Gruppen F_D/(ρV^2 D^2 )=c_D (drag-koeffisient)</vt:lpstr>
      <vt:lpstr>Agenda</vt:lpstr>
      <vt:lpstr>Eksponentmetoden</vt:lpstr>
      <vt:lpstr>EFM Eksempel 8.3: Dragkraft på en kule ved eksponentmetoden</vt:lpstr>
      <vt:lpstr>EFM Eksempel 8.3</vt:lpstr>
      <vt:lpstr>EFM Eksempel 8.3</vt:lpstr>
      <vt:lpstr>EFM Eksempel 8.3</vt:lpstr>
      <vt:lpstr>EFM Eksempel 8.3</vt:lpstr>
      <vt:lpstr>Oppgave: Uttrykk F_D  på formen F_D = ρX^2 Y^2 (┤)^c  Hva er X og Y og hva skal stå inni parantesen? </vt:lpstr>
      <vt:lpstr>EFM Eksempel 8.3</vt:lpstr>
      <vt:lpstr>EFM Eksempel 8.3</vt:lpstr>
      <vt:lpstr>Energien frigjort i Trinity (1945) vha. dette bildet?</vt:lpstr>
      <vt:lpstr>Energien frigjort i Trinity (1945) vha. dette bildet?</vt:lpstr>
      <vt:lpstr>Energien frigjort i Trinity (1945) vha. dette bildet?</vt:lpstr>
      <vt:lpstr>Energien frigjort i Trinity (1945) vha. dette bildet?</vt:lpstr>
      <vt:lpstr>Prøv selv</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2017-01-04T09:15:10Z</dcterms:created>
  <dcterms:modified xsi:type="dcterms:W3CDTF">2022-04-20T11:32:02Z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484126-3486-41a9-802e-7f1e2277276c_Enabled">
    <vt:lpwstr>True</vt:lpwstr>
  </property>
  <property fmtid="{D5CDD505-2E9C-101B-9397-08002B2CF9AE}" pid="3" name="MSIP_Label_d0484126-3486-41a9-802e-7f1e2277276c_SiteId">
    <vt:lpwstr>eec01f8e-737f-43e3-9ed5-f8a59913bd82</vt:lpwstr>
  </property>
  <property fmtid="{D5CDD505-2E9C-101B-9397-08002B2CF9AE}" pid="4" name="MSIP_Label_d0484126-3486-41a9-802e-7f1e2277276c_Owner">
    <vt:lpwstr>vegard.nilsen@nmbu.no</vt:lpwstr>
  </property>
  <property fmtid="{D5CDD505-2E9C-101B-9397-08002B2CF9AE}" pid="5" name="MSIP_Label_d0484126-3486-41a9-802e-7f1e2277276c_SetDate">
    <vt:lpwstr>2019-09-12T08:41:29.8507131Z</vt:lpwstr>
  </property>
  <property fmtid="{D5CDD505-2E9C-101B-9397-08002B2CF9AE}" pid="6" name="MSIP_Label_d0484126-3486-41a9-802e-7f1e2277276c_Name">
    <vt:lpwstr>Internal</vt:lpwstr>
  </property>
  <property fmtid="{D5CDD505-2E9C-101B-9397-08002B2CF9AE}" pid="7" name="MSIP_Label_d0484126-3486-41a9-802e-7f1e2277276c_Application">
    <vt:lpwstr>Microsoft Azure Information Protection</vt:lpwstr>
  </property>
  <property fmtid="{D5CDD505-2E9C-101B-9397-08002B2CF9AE}" pid="8" name="MSIP_Label_d0484126-3486-41a9-802e-7f1e2277276c_ActionId">
    <vt:lpwstr>9e982720-63d3-4eb9-a953-351259693093</vt:lpwstr>
  </property>
  <property fmtid="{D5CDD505-2E9C-101B-9397-08002B2CF9AE}" pid="9" name="MSIP_Label_d0484126-3486-41a9-802e-7f1e2277276c_Extended_MSFT_Method">
    <vt:lpwstr>Manual</vt:lpwstr>
  </property>
  <property fmtid="{D5CDD505-2E9C-101B-9397-08002B2CF9AE}" pid="10" name="Sensitivity">
    <vt:lpwstr>Internal</vt:lpwstr>
  </property>
</Properties>
</file>