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51"/>
  </p:notesMasterIdLst>
  <p:sldIdLst>
    <p:sldId id="262" r:id="rId2"/>
    <p:sldId id="488" r:id="rId3"/>
    <p:sldId id="539" r:id="rId4"/>
    <p:sldId id="538" r:id="rId5"/>
    <p:sldId id="540" r:id="rId6"/>
    <p:sldId id="541" r:id="rId7"/>
    <p:sldId id="542" r:id="rId8"/>
    <p:sldId id="543" r:id="rId9"/>
    <p:sldId id="544" r:id="rId10"/>
    <p:sldId id="545" r:id="rId11"/>
    <p:sldId id="546" r:id="rId12"/>
    <p:sldId id="547" r:id="rId13"/>
    <p:sldId id="548" r:id="rId14"/>
    <p:sldId id="518" r:id="rId15"/>
    <p:sldId id="549" r:id="rId16"/>
    <p:sldId id="519" r:id="rId17"/>
    <p:sldId id="550" r:id="rId18"/>
    <p:sldId id="551" r:id="rId19"/>
    <p:sldId id="450" r:id="rId20"/>
    <p:sldId id="490" r:id="rId21"/>
    <p:sldId id="491" r:id="rId22"/>
    <p:sldId id="510" r:id="rId23"/>
    <p:sldId id="505" r:id="rId24"/>
    <p:sldId id="506" r:id="rId25"/>
    <p:sldId id="552" r:id="rId26"/>
    <p:sldId id="554" r:id="rId27"/>
    <p:sldId id="483" r:id="rId28"/>
    <p:sldId id="520" r:id="rId29"/>
    <p:sldId id="555" r:id="rId30"/>
    <p:sldId id="556" r:id="rId31"/>
    <p:sldId id="521" r:id="rId32"/>
    <p:sldId id="507" r:id="rId33"/>
    <p:sldId id="557" r:id="rId34"/>
    <p:sldId id="523" r:id="rId35"/>
    <p:sldId id="522" r:id="rId36"/>
    <p:sldId id="524" r:id="rId37"/>
    <p:sldId id="508" r:id="rId38"/>
    <p:sldId id="513" r:id="rId39"/>
    <p:sldId id="526" r:id="rId40"/>
    <p:sldId id="527" r:id="rId41"/>
    <p:sldId id="484" r:id="rId42"/>
    <p:sldId id="528" r:id="rId43"/>
    <p:sldId id="485" r:id="rId44"/>
    <p:sldId id="529" r:id="rId45"/>
    <p:sldId id="530" r:id="rId46"/>
    <p:sldId id="531" r:id="rId47"/>
    <p:sldId id="481" r:id="rId48"/>
    <p:sldId id="447" r:id="rId49"/>
    <p:sldId id="270" r:id="rId5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3F3F5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41" autoAdjust="0"/>
    <p:restoredTop sz="94660"/>
  </p:normalViewPr>
  <p:slideViewPr>
    <p:cSldViewPr>
      <p:cViewPr varScale="1">
        <p:scale>
          <a:sx n="117" d="100"/>
          <a:sy n="117" d="100"/>
        </p:scale>
        <p:origin x="184" y="3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25.04.2022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ommons.wikimedia.org/wiki/File:Aeroplane_-_Faro_-_The_Algarve,_Portugal_(1470399788).jpg" TargetMode="External"/><Relationship Id="rId5" Type="http://schemas.openxmlformats.org/officeDocument/2006/relationships/image" Target="../media/image8.jpg"/><Relationship Id="rId4" Type="http://schemas.openxmlformats.org/officeDocument/2006/relationships/hyperlink" Target="http://aviation.stackexchange.com/questions/19643/why-are-wind-tunnel-models-sometimes-placed-upside-dow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adressa.no/pluss/nyheter/2017/01/30/Vil-ha-omkamp-om-vernede-vassdrag-14139790.ece" TargetMode="Externa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adressa.no/pluss/nyheter/2017/01/30/Vil-ha-omkamp-om-vernede-vassdrag-14139790.ece" TargetMode="Externa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pubs.rsc.org/en/content/articlehtml/2017/lc/c7lc00064b" TargetMode="External"/><Relationship Id="rId5" Type="http://schemas.openxmlformats.org/officeDocument/2006/relationships/image" Target="../media/image14.gif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pubs.rsc.org/en/content/articlehtml/2017/lc/c7lc00064b" TargetMode="External"/><Relationship Id="rId5" Type="http://schemas.openxmlformats.org/officeDocument/2006/relationships/image" Target="../media/image14.gif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47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8.jpeg"/><Relationship Id="rId4" Type="http://schemas.openxmlformats.org/officeDocument/2006/relationships/image" Target="../media/image4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6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jpe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6.png"/><Relationship Id="rId5" Type="http://schemas.openxmlformats.org/officeDocument/2006/relationships/image" Target="../media/image360.png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4.png"/><Relationship Id="rId4" Type="http://schemas.openxmlformats.org/officeDocument/2006/relationships/image" Target="../media/image2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5.png"/><Relationship Id="rId4" Type="http://schemas.openxmlformats.org/officeDocument/2006/relationships/image" Target="../media/image29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5.png"/><Relationship Id="rId4" Type="http://schemas.openxmlformats.org/officeDocument/2006/relationships/image" Target="../media/image29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5.png"/><Relationship Id="rId4" Type="http://schemas.openxmlformats.org/officeDocument/2006/relationships/image" Target="../media/image29.sv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768000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23 – </a:t>
            </a:r>
            <a:r>
              <a:rPr lang="nb-NO" dirty="0" err="1"/>
              <a:t>Similaritetslover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56857" y="1145464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756857" y="1547578"/>
            <a:ext cx="10656000" cy="336550"/>
          </a:xfrm>
        </p:spPr>
        <p:txBody>
          <a:bodyPr/>
          <a:lstStyle/>
          <a:p>
            <a:r>
              <a:rPr lang="nb-NO" dirty="0"/>
              <a:t>25-04-2022 – EFM 8.4 – 8.9 + </a:t>
            </a:r>
            <a:r>
              <a:rPr lang="nb-NO" dirty="0" err="1"/>
              <a:t>MFMo</a:t>
            </a:r>
            <a:r>
              <a:rPr lang="nb-NO" dirty="0"/>
              <a:t> </a:t>
            </a:r>
            <a:r>
              <a:rPr lang="nb-NO" dirty="0" err="1"/>
              <a:t>Similarity</a:t>
            </a:r>
            <a:r>
              <a:rPr lang="nb-NO" dirty="0"/>
              <a:t> &amp; </a:t>
            </a:r>
            <a:r>
              <a:rPr lang="nb-NO" dirty="0" err="1"/>
              <a:t>Scaling</a:t>
            </a:r>
            <a:r>
              <a:rPr lang="nb-NO" dirty="0"/>
              <a:t>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6B6D5C-A861-CC18-A5BD-C5631000442B}"/>
              </a:ext>
            </a:extLst>
          </p:cNvPr>
          <p:cNvSpPr txBox="1"/>
          <p:nvPr/>
        </p:nvSpPr>
        <p:spPr>
          <a:xfrm>
            <a:off x="45424" y="5441793"/>
            <a:ext cx="6050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 dirty="0">
                <a:solidFill>
                  <a:schemeClr val="bg1"/>
                </a:solidFill>
              </a:rPr>
              <a:t>Modelltesting</a:t>
            </a:r>
            <a:r>
              <a:rPr lang="nb-NO" dirty="0">
                <a:solidFill>
                  <a:schemeClr val="bg1"/>
                </a:solidFill>
              </a:rPr>
              <a:t>: Hvordan kan vi finne drag </a:t>
            </a:r>
          </a:p>
          <a:p>
            <a:r>
              <a:rPr lang="nb-NO" dirty="0">
                <a:solidFill>
                  <a:schemeClr val="bg1"/>
                </a:solidFill>
              </a:rPr>
              <a:t>og løft på et fullskala fly ved å måle dette på et lite modellfly i vindtunnel? </a:t>
            </a:r>
          </a:p>
        </p:txBody>
      </p:sp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B7DD97AF-931D-9D58-40F8-A69622690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399253" y="2693520"/>
            <a:ext cx="3630028" cy="2710421"/>
          </a:xfrm>
          <a:prstGeom prst="rect">
            <a:avLst/>
          </a:prstGeom>
        </p:spPr>
      </p:pic>
      <p:pic>
        <p:nvPicPr>
          <p:cNvPr id="8" name="Picture 7" descr="A large airplane flying in the sky&#10;&#10;Description automatically generated with medium confidence">
            <a:extLst>
              <a:ext uri="{FF2B5EF4-FFF2-40B4-BE49-F238E27FC236}">
                <a16:creationId xmlns:a16="http://schemas.microsoft.com/office/drawing/2014/main" id="{805BDF37-5120-1C54-96C4-57D2606B3B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43458" y="2730408"/>
            <a:ext cx="4075598" cy="2710422"/>
          </a:xfrm>
          <a:prstGeom prst="rect">
            <a:avLst/>
          </a:prstGeom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510E6818-C3D5-0F54-D4E5-EBBB9E66BB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478" y="2693519"/>
            <a:ext cx="3768662" cy="271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E2B3B4B-7D36-E291-B147-F4DB13530D04}"/>
              </a:ext>
            </a:extLst>
          </p:cNvPr>
          <p:cNvSpPr txBox="1"/>
          <p:nvPr/>
        </p:nvSpPr>
        <p:spPr>
          <a:xfrm>
            <a:off x="6888000" y="5589000"/>
            <a:ext cx="5090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Hvordan kan man relatere resultater fra modellforsøk i liten (ev. stor) skala til virkninger på en prototyp i full skala?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Similaritet</a:t>
            </a:r>
            <a:r>
              <a:rPr lang="nb-NO" dirty="0"/>
              <a:t> – introduksjon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0" y="1800000"/>
            <a:ext cx="5604941" cy="4320000"/>
          </a:xfrm>
        </p:spPr>
        <p:txBody>
          <a:bodyPr/>
          <a:lstStyle/>
          <a:p>
            <a:r>
              <a:rPr lang="nb-NO" dirty="0"/>
              <a:t>Hvordan kan man relatere resultater fra modellforsøk i liten (ev. stor) skala til virkninger på en prototyp i full skala?</a:t>
            </a:r>
          </a:p>
          <a:p>
            <a:pPr lvl="1"/>
            <a:r>
              <a:rPr lang="nb-NO" b="1" dirty="0"/>
              <a:t>Holder det at modellen er korrekt skalert?</a:t>
            </a:r>
          </a:p>
          <a:p>
            <a:pPr lvl="1"/>
            <a:r>
              <a:rPr lang="nb-NO" b="1" dirty="0"/>
              <a:t>Bør strømningshastighetene være de samme for modell og for prototyp?</a:t>
            </a:r>
          </a:p>
          <a:p>
            <a:pPr lvl="1"/>
            <a:r>
              <a:rPr lang="nb-NO" b="1" dirty="0"/>
              <a:t>Kan et trykk man måler i modellen overføres til prototypen uten videre?</a:t>
            </a:r>
          </a:p>
        </p:txBody>
      </p:sp>
      <p:pic>
        <p:nvPicPr>
          <p:cNvPr id="1026" name="Picture 2" descr="https://upload.wikimedia.org/wikipedia/commons/0/04/Windka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66" y="2377726"/>
            <a:ext cx="3041120" cy="223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44266" y="4636353"/>
            <a:ext cx="1649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Vindtunnel – Wikipedia</a:t>
            </a:r>
            <a:endParaRPr lang="en-US" sz="1100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333000"/>
            <a:ext cx="3671088" cy="26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Vil ha omkamp om vernede vassdrag - adressa.no">
            <a:extLst>
              <a:ext uri="{FF2B5EF4-FFF2-40B4-BE49-F238E27FC236}">
                <a16:creationId xmlns:a16="http://schemas.microsoft.com/office/drawing/2014/main" id="{57A8C1CF-969D-45D3-B984-84B0241F3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180" y="1813971"/>
            <a:ext cx="3154479" cy="21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17468C-73D3-4C10-BFDA-689CC4F234FE}"/>
              </a:ext>
            </a:extLst>
          </p:cNvPr>
          <p:cNvSpPr txBox="1"/>
          <p:nvPr/>
        </p:nvSpPr>
        <p:spPr>
          <a:xfrm>
            <a:off x="10084723" y="3915884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Vassdragslaboratoriet – NTNU (fra </a:t>
            </a:r>
            <a:r>
              <a:rPr lang="nb-NO" sz="1100" dirty="0">
                <a:hlinkClick r:id="rId5"/>
              </a:rPr>
              <a:t>Adressa</a:t>
            </a:r>
            <a:r>
              <a:rPr lang="nb-NO" sz="1100" dirty="0"/>
              <a:t>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74092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Similaritet</a:t>
            </a:r>
            <a:r>
              <a:rPr lang="nb-NO" dirty="0"/>
              <a:t> – introduksjon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0" y="1800000"/>
            <a:ext cx="5604941" cy="4320000"/>
          </a:xfrm>
        </p:spPr>
        <p:txBody>
          <a:bodyPr/>
          <a:lstStyle/>
          <a:p>
            <a:r>
              <a:rPr lang="nb-NO" dirty="0"/>
              <a:t>Hvordan kan man relatere resultater fra modellforsøk i liten (ev. stor) skala til virkninger på en prototyp i full skala?</a:t>
            </a:r>
          </a:p>
          <a:p>
            <a:pPr lvl="1"/>
            <a:r>
              <a:rPr lang="nb-NO" dirty="0"/>
              <a:t>Holder det at modellen er korrekt skalert?</a:t>
            </a:r>
          </a:p>
          <a:p>
            <a:pPr lvl="1"/>
            <a:r>
              <a:rPr lang="nb-NO" dirty="0"/>
              <a:t>Bør strømningshastighetene være de samme for modell og for prototyp?</a:t>
            </a:r>
          </a:p>
          <a:p>
            <a:pPr lvl="1"/>
            <a:r>
              <a:rPr lang="nb-NO" dirty="0"/>
              <a:t>Kan et trykk man måler i modellen overføres til prototypen uten videre?</a:t>
            </a:r>
          </a:p>
        </p:txBody>
      </p:sp>
      <p:pic>
        <p:nvPicPr>
          <p:cNvPr id="1026" name="Picture 2" descr="https://upload.wikimedia.org/wikipedia/commons/0/04/Windka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66" y="2377726"/>
            <a:ext cx="3041120" cy="223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44266" y="4636353"/>
            <a:ext cx="1649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Vindtunnel – Wikipedia</a:t>
            </a:r>
            <a:endParaRPr lang="en-US" sz="1100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333000"/>
            <a:ext cx="3671088" cy="26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Vil ha omkamp om vernede vassdrag - adressa.no">
            <a:extLst>
              <a:ext uri="{FF2B5EF4-FFF2-40B4-BE49-F238E27FC236}">
                <a16:creationId xmlns:a16="http://schemas.microsoft.com/office/drawing/2014/main" id="{57A8C1CF-969D-45D3-B984-84B0241F3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180" y="1813971"/>
            <a:ext cx="3154479" cy="210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17468C-73D3-4C10-BFDA-689CC4F234FE}"/>
              </a:ext>
            </a:extLst>
          </p:cNvPr>
          <p:cNvSpPr txBox="1"/>
          <p:nvPr/>
        </p:nvSpPr>
        <p:spPr>
          <a:xfrm>
            <a:off x="10084723" y="3915884"/>
            <a:ext cx="2088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Vassdragslaboratoriet – NTNU (fra </a:t>
            </a:r>
            <a:r>
              <a:rPr lang="nb-NO" sz="1100" dirty="0">
                <a:hlinkClick r:id="rId5"/>
              </a:rPr>
              <a:t>Adressa</a:t>
            </a:r>
            <a:r>
              <a:rPr lang="nb-NO" sz="1100" dirty="0"/>
              <a:t>)</a:t>
            </a:r>
            <a:endParaRPr lang="en-US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E2004-8CCF-F822-0B31-C94A906CB2C8}"/>
              </a:ext>
            </a:extLst>
          </p:cNvPr>
          <p:cNvSpPr txBox="1"/>
          <p:nvPr/>
        </p:nvSpPr>
        <p:spPr>
          <a:xfrm>
            <a:off x="408000" y="5745825"/>
            <a:ext cx="10403810" cy="9848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2000" b="1" dirty="0"/>
              <a:t>For å oppnå </a:t>
            </a:r>
            <a:r>
              <a:rPr lang="nb-NO" sz="2000" b="1" dirty="0" err="1"/>
              <a:t>similaritet</a:t>
            </a:r>
            <a:r>
              <a:rPr lang="nb-NO" sz="2000" b="1" dirty="0"/>
              <a:t> må som regel dimensjonsløse størrelser som Reynoldstallet </a:t>
            </a:r>
          </a:p>
          <a:p>
            <a:r>
              <a:rPr lang="nb-NO" sz="2000" b="1" dirty="0"/>
              <a:t>være det samme i modellen som i virkeligheten.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2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err="1"/>
              <a:t>Oppgave</a:t>
            </a:r>
            <a:r>
              <a:rPr lang="en-US" u="sng" dirty="0"/>
              <a:t>:</a:t>
            </a:r>
            <a:r>
              <a:rPr lang="en-US" dirty="0"/>
              <a:t> Vi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måle</a:t>
            </a:r>
            <a:r>
              <a:rPr lang="en-US" dirty="0"/>
              <a:t> </a:t>
            </a:r>
            <a:r>
              <a:rPr lang="en-US" dirty="0" err="1"/>
              <a:t>dragkreftene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tennisball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vindtunnel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men vi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hastighetene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virkeligheten</a:t>
            </a:r>
            <a:r>
              <a:rPr lang="en-US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9D14B-FB3A-D504-5CEA-2292A19830E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err="1"/>
              <a:t>En</a:t>
            </a:r>
            <a:r>
              <a:rPr lang="en-US" dirty="0"/>
              <a:t> god spiller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slå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tennisball</a:t>
            </a:r>
            <a:r>
              <a:rPr lang="en-US" dirty="0"/>
              <a:t> med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hastighet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50 m/s</a:t>
            </a:r>
          </a:p>
          <a:p>
            <a:r>
              <a:rPr lang="en-US" dirty="0"/>
              <a:t>Men </a:t>
            </a:r>
            <a:r>
              <a:rPr lang="en-US" dirty="0" err="1"/>
              <a:t>vindtunnelen</a:t>
            </a:r>
            <a:r>
              <a:rPr lang="en-US" dirty="0"/>
              <a:t> </a:t>
            </a:r>
            <a:r>
              <a:rPr lang="en-US" dirty="0" err="1"/>
              <a:t>vår</a:t>
            </a:r>
            <a:r>
              <a:rPr lang="en-US" dirty="0"/>
              <a:t> </a:t>
            </a:r>
            <a:r>
              <a:rPr lang="en-US" dirty="0" err="1"/>
              <a:t>klarer</a:t>
            </a:r>
            <a:r>
              <a:rPr lang="en-US" dirty="0"/>
              <a:t> bare </a:t>
            </a:r>
            <a:r>
              <a:rPr lang="en-US" dirty="0" err="1"/>
              <a:t>hastigheter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10 m/s</a:t>
            </a:r>
          </a:p>
          <a:p>
            <a:r>
              <a:rPr lang="en-US" dirty="0" err="1"/>
              <a:t>Reynoldstallet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modellen</a:t>
            </a:r>
            <a:r>
              <a:rPr lang="en-US" dirty="0"/>
              <a:t>, Re</a:t>
            </a:r>
            <a:r>
              <a:rPr lang="en-US" baseline="-25000" dirty="0"/>
              <a:t>m</a:t>
            </a:r>
            <a:r>
              <a:rPr lang="en-US" dirty="0"/>
              <a:t>,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det </a:t>
            </a:r>
            <a:r>
              <a:rPr lang="en-US" dirty="0" err="1"/>
              <a:t>samme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virkeligheten</a:t>
            </a:r>
            <a:r>
              <a:rPr lang="en-US" dirty="0"/>
              <a:t>, Re</a:t>
            </a:r>
            <a:r>
              <a:rPr lang="en-US" baseline="-25000" dirty="0"/>
              <a:t>p</a:t>
            </a:r>
          </a:p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gjøre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Re</a:t>
            </a:r>
            <a:r>
              <a:rPr lang="en-US" baseline="-25000" dirty="0"/>
              <a:t>m</a:t>
            </a:r>
            <a:r>
              <a:rPr lang="en-US" dirty="0"/>
              <a:t> = Re</a:t>
            </a:r>
            <a:r>
              <a:rPr lang="en-US" baseline="-25000" dirty="0"/>
              <a:t>p</a:t>
            </a:r>
            <a:r>
              <a:rPr lang="en-US" dirty="0"/>
              <a:t>?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AD2FB5-1FB6-2472-5348-0E4F2469D804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AD2FB5-1FB6-2472-5348-0E4F2469D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5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 descr="A picture containing blur&#10;&#10;Description automatically generated">
            <a:extLst>
              <a:ext uri="{FF2B5EF4-FFF2-40B4-BE49-F238E27FC236}">
                <a16:creationId xmlns:a16="http://schemas.microsoft.com/office/drawing/2014/main" id="{522421B7-DCE6-E8E7-E930-9D1FC9586C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383338" y="2044698"/>
            <a:ext cx="5111750" cy="3830641"/>
          </a:xfrm>
        </p:spPr>
      </p:pic>
    </p:spTree>
    <p:extLst>
      <p:ext uri="{BB962C8B-B14F-4D97-AF65-F5344CB8AC3E}">
        <p14:creationId xmlns:p14="http://schemas.microsoft.com/office/powerpoint/2010/main" val="269626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Svar</a:t>
            </a:r>
            <a:r>
              <a:rPr lang="en-US" u="sng" dirty="0"/>
              <a:t>:</a:t>
            </a:r>
            <a:r>
              <a:rPr lang="en-US" dirty="0"/>
              <a:t> Alle </a:t>
            </a:r>
            <a:r>
              <a:rPr lang="en-US" dirty="0" err="1"/>
              <a:t>svar</a:t>
            </a:r>
            <a:r>
              <a:rPr lang="en-US" dirty="0"/>
              <a:t> er </a:t>
            </a:r>
            <a:r>
              <a:rPr lang="en-US" dirty="0" err="1"/>
              <a:t>riktige</a:t>
            </a:r>
            <a:r>
              <a:rPr lang="en-US" dirty="0"/>
              <a:t>! Vi </a:t>
            </a:r>
            <a:r>
              <a:rPr lang="en-US" dirty="0" err="1"/>
              <a:t>kan</a:t>
            </a:r>
            <a:r>
              <a:rPr lang="en-US" dirty="0"/>
              <a:t>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større</a:t>
                </a:r>
                <a:r>
                  <a:rPr lang="en-US" dirty="0"/>
                  <a:t> ball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til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trykket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senke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temperaturen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(e.g.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injisere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bytte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ut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med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vann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gir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dermed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Re for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samme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hastighet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U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og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9883EB-12A9-6CE0-8490-8E93124C7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7BA5C4DA-9D85-4D29-B2A6-C54F57F1E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62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Svar</a:t>
            </a:r>
            <a:r>
              <a:rPr lang="en-US" u="sng" dirty="0"/>
              <a:t>:</a:t>
            </a:r>
            <a:r>
              <a:rPr lang="en-US" dirty="0"/>
              <a:t> Alle </a:t>
            </a:r>
            <a:r>
              <a:rPr lang="en-US" dirty="0" err="1"/>
              <a:t>svar</a:t>
            </a:r>
            <a:r>
              <a:rPr lang="en-US" dirty="0"/>
              <a:t> er </a:t>
            </a:r>
            <a:r>
              <a:rPr lang="en-US" dirty="0" err="1"/>
              <a:t>riktige</a:t>
            </a:r>
            <a:r>
              <a:rPr lang="en-US" dirty="0"/>
              <a:t>! Vi </a:t>
            </a:r>
            <a:r>
              <a:rPr lang="en-US" dirty="0" err="1"/>
              <a:t>kan</a:t>
            </a:r>
            <a:r>
              <a:rPr lang="en-US" dirty="0"/>
              <a:t>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større</a:t>
                </a:r>
                <a:r>
                  <a:rPr lang="en-US" dirty="0"/>
                  <a:t> ball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trykket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senke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temperaturen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(e.g.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injisere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bytte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ut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med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vann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gir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dermed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Re for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samme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hastighet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U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og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067A9C-CC57-37E2-8488-D34E9D7DA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16064C9C-1B76-46A9-CCE5-5848BB5EC1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Svar</a:t>
            </a:r>
            <a:r>
              <a:rPr lang="en-US" u="sng" dirty="0"/>
              <a:t>:</a:t>
            </a:r>
            <a:r>
              <a:rPr lang="en-US" dirty="0"/>
              <a:t> Alle </a:t>
            </a:r>
            <a:r>
              <a:rPr lang="en-US" dirty="0" err="1"/>
              <a:t>svar</a:t>
            </a:r>
            <a:r>
              <a:rPr lang="en-US" dirty="0"/>
              <a:t> er </a:t>
            </a:r>
            <a:r>
              <a:rPr lang="en-US" dirty="0" err="1"/>
              <a:t>riktige</a:t>
            </a:r>
            <a:r>
              <a:rPr lang="en-US" dirty="0"/>
              <a:t>! Vi </a:t>
            </a:r>
            <a:r>
              <a:rPr lang="en-US" dirty="0" err="1"/>
              <a:t>kan</a:t>
            </a:r>
            <a:r>
              <a:rPr lang="en-US" dirty="0"/>
              <a:t>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større</a:t>
                </a:r>
                <a:r>
                  <a:rPr lang="en-US" dirty="0"/>
                  <a:t> ball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trykket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senke</a:t>
                </a:r>
                <a:r>
                  <a:rPr lang="en-US" dirty="0"/>
                  <a:t> </a:t>
                </a:r>
                <a:r>
                  <a:rPr lang="en-US" dirty="0" err="1"/>
                  <a:t>temperaturen</a:t>
                </a:r>
                <a:r>
                  <a:rPr lang="en-US" dirty="0"/>
                  <a:t> (e.g. </a:t>
                </a:r>
                <a:r>
                  <a:rPr lang="en-US" dirty="0" err="1"/>
                  <a:t>injisere</a:t>
                </a:r>
                <a:r>
                  <a:rPr lang="en-US" dirty="0"/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bytte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ut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med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vann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gir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dermed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Re for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samme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hastighet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U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og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DA1E765-3CDD-E1DF-1228-E965A000E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3D5A63FC-B9BA-7BB7-31D6-11D4364C2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040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err="1"/>
              <a:t>Svar</a:t>
            </a:r>
            <a:r>
              <a:rPr lang="en-US" u="sng" dirty="0"/>
              <a:t>:</a:t>
            </a:r>
            <a:r>
              <a:rPr lang="en-US" dirty="0"/>
              <a:t> Alle </a:t>
            </a:r>
            <a:r>
              <a:rPr lang="en-US" dirty="0" err="1"/>
              <a:t>svar</a:t>
            </a:r>
            <a:r>
              <a:rPr lang="en-US" dirty="0"/>
              <a:t> er </a:t>
            </a:r>
            <a:r>
              <a:rPr lang="en-US" dirty="0" err="1"/>
              <a:t>riktige</a:t>
            </a:r>
            <a:r>
              <a:rPr lang="en-US" dirty="0"/>
              <a:t>! Vi </a:t>
            </a:r>
            <a:r>
              <a:rPr lang="en-US" dirty="0" err="1"/>
              <a:t>kan</a:t>
            </a:r>
            <a:r>
              <a:rPr lang="en-US" dirty="0"/>
              <a:t>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større</a:t>
                </a:r>
                <a:r>
                  <a:rPr lang="en-US" dirty="0"/>
                  <a:t> ball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trykket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senke</a:t>
                </a:r>
                <a:r>
                  <a:rPr lang="en-US" dirty="0"/>
                  <a:t> </a:t>
                </a:r>
                <a:r>
                  <a:rPr lang="en-US" dirty="0" err="1"/>
                  <a:t>temperaturen</a:t>
                </a:r>
                <a:r>
                  <a:rPr lang="en-US" dirty="0"/>
                  <a:t> (e.g. </a:t>
                </a:r>
                <a:r>
                  <a:rPr lang="en-US" dirty="0" err="1"/>
                  <a:t>injisere</a:t>
                </a:r>
                <a:r>
                  <a:rPr lang="en-US" dirty="0"/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bytte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med </a:t>
                </a:r>
                <a:r>
                  <a:rPr lang="en-US" dirty="0" err="1"/>
                  <a:t>vann</a:t>
                </a:r>
                <a:r>
                  <a:rPr lang="en-US" dirty="0"/>
                  <a:t> (</a:t>
                </a:r>
                <a:r>
                  <a:rPr lang="en-US" dirty="0" err="1"/>
                  <a:t>gir</a:t>
                </a:r>
                <a:r>
                  <a:rPr lang="en-US" dirty="0"/>
                  <a:t> </a:t>
                </a:r>
                <a:r>
                  <a:rPr lang="en-US" dirty="0" err="1"/>
                  <a:t>høyere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dermed</a:t>
                </a:r>
                <a:r>
                  <a:rPr lang="en-US" dirty="0"/>
                  <a:t> </a:t>
                </a:r>
                <a:r>
                  <a:rPr lang="en-US" dirty="0" err="1"/>
                  <a:t>høyere</a:t>
                </a:r>
                <a:r>
                  <a:rPr lang="en-US" dirty="0"/>
                  <a:t> Re for </a:t>
                </a:r>
                <a:r>
                  <a:rPr lang="en-US" dirty="0" err="1"/>
                  <a:t>samme</a:t>
                </a:r>
                <a:r>
                  <a:rPr lang="en-US" dirty="0"/>
                  <a:t> </a:t>
                </a:r>
                <a:r>
                  <a:rPr lang="en-US" dirty="0" err="1"/>
                  <a:t>hastighet</a:t>
                </a:r>
                <a:r>
                  <a:rPr lang="en-US" dirty="0"/>
                  <a:t> U </a:t>
                </a:r>
                <a:r>
                  <a:rPr lang="en-US" dirty="0" err="1"/>
                  <a:t>og</a:t>
                </a:r>
                <a:r>
                  <a:rPr lang="en-US" dirty="0"/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F1D689-D27D-67D9-8836-71E2BF0F6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82CFA72F-975D-FA31-EB9A-B3ABBB7FF2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96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err="1"/>
              <a:t>Diskuter</a:t>
            </a:r>
            <a:r>
              <a:rPr lang="en-US" sz="2800" u="sng" dirty="0"/>
              <a:t>:</a:t>
            </a:r>
            <a:r>
              <a:rPr lang="en-US" sz="2800" dirty="0"/>
              <a:t> Ser </a:t>
            </a:r>
            <a:r>
              <a:rPr lang="en-US" sz="2800" dirty="0" err="1"/>
              <a:t>dere</a:t>
            </a:r>
            <a:r>
              <a:rPr lang="en-US" sz="2800" dirty="0"/>
              <a:t> </a:t>
            </a:r>
            <a:r>
              <a:rPr lang="en-US" sz="2800" dirty="0" err="1"/>
              <a:t>noen</a:t>
            </a:r>
            <a:r>
              <a:rPr lang="en-US" sz="2800" dirty="0"/>
              <a:t> </a:t>
            </a:r>
            <a:r>
              <a:rPr lang="en-US" sz="2800" dirty="0" err="1"/>
              <a:t>problemer</a:t>
            </a:r>
            <a:r>
              <a:rPr lang="en-US" sz="2800" dirty="0"/>
              <a:t> med </a:t>
            </a:r>
            <a:r>
              <a:rPr lang="en-US" sz="2800" dirty="0" err="1"/>
              <a:t>noen</a:t>
            </a:r>
            <a:r>
              <a:rPr lang="en-US" sz="2800" dirty="0"/>
              <a:t> av </a:t>
            </a:r>
            <a:r>
              <a:rPr lang="en-US" sz="2800" dirty="0" err="1"/>
              <a:t>forslagene</a:t>
            </a:r>
            <a:r>
              <a:rPr lang="en-US" sz="2800" dirty="0"/>
              <a:t> A-D?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større</a:t>
                </a:r>
                <a:r>
                  <a:rPr lang="en-US" dirty="0"/>
                  <a:t> ball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trykket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senke</a:t>
                </a:r>
                <a:r>
                  <a:rPr lang="en-US" dirty="0"/>
                  <a:t> </a:t>
                </a:r>
                <a:r>
                  <a:rPr lang="en-US" dirty="0" err="1"/>
                  <a:t>temperaturen</a:t>
                </a:r>
                <a:r>
                  <a:rPr lang="en-US" dirty="0"/>
                  <a:t> (e.g. </a:t>
                </a:r>
                <a:r>
                  <a:rPr lang="en-US" dirty="0" err="1"/>
                  <a:t>injisere</a:t>
                </a:r>
                <a:r>
                  <a:rPr lang="en-US" dirty="0"/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bytte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med </a:t>
                </a:r>
                <a:r>
                  <a:rPr lang="en-US" dirty="0" err="1"/>
                  <a:t>vann</a:t>
                </a:r>
                <a:r>
                  <a:rPr lang="en-US" dirty="0"/>
                  <a:t> (</a:t>
                </a:r>
                <a:r>
                  <a:rPr lang="en-US" dirty="0" err="1"/>
                  <a:t>gir</a:t>
                </a:r>
                <a:r>
                  <a:rPr lang="en-US" dirty="0"/>
                  <a:t> </a:t>
                </a:r>
                <a:r>
                  <a:rPr lang="en-US" dirty="0" err="1"/>
                  <a:t>høyere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dermed</a:t>
                </a:r>
                <a:r>
                  <a:rPr lang="en-US" dirty="0"/>
                  <a:t> </a:t>
                </a:r>
                <a:r>
                  <a:rPr lang="en-US" dirty="0" err="1"/>
                  <a:t>høyere</a:t>
                </a:r>
                <a:r>
                  <a:rPr lang="en-US" dirty="0"/>
                  <a:t> Re for </a:t>
                </a:r>
                <a:r>
                  <a:rPr lang="en-US" dirty="0" err="1"/>
                  <a:t>samme</a:t>
                </a:r>
                <a:r>
                  <a:rPr lang="en-US" dirty="0"/>
                  <a:t> </a:t>
                </a:r>
                <a:r>
                  <a:rPr lang="en-US" dirty="0" err="1"/>
                  <a:t>hastighet</a:t>
                </a:r>
                <a:r>
                  <a:rPr lang="en-US" dirty="0"/>
                  <a:t> U </a:t>
                </a:r>
                <a:r>
                  <a:rPr lang="en-US" dirty="0" err="1"/>
                  <a:t>og</a:t>
                </a:r>
                <a:r>
                  <a:rPr lang="en-US" dirty="0"/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7201DAE-F46E-BDA5-BE43-DEB5170BF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6208DFE6-5B8B-160D-49D2-6D47D3CCF7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96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err="1"/>
              <a:t>Diskusjon</a:t>
            </a:r>
            <a:r>
              <a:rPr lang="en-US" sz="2800" u="sng" dirty="0"/>
              <a:t>:</a:t>
            </a:r>
            <a:r>
              <a:rPr lang="en-US" sz="2800" dirty="0"/>
              <a:t> Ser </a:t>
            </a:r>
            <a:r>
              <a:rPr lang="en-US" sz="2800" dirty="0" err="1"/>
              <a:t>dere</a:t>
            </a:r>
            <a:r>
              <a:rPr lang="en-US" sz="2800" dirty="0"/>
              <a:t> </a:t>
            </a:r>
            <a:r>
              <a:rPr lang="en-US" sz="2800" dirty="0" err="1"/>
              <a:t>noen</a:t>
            </a:r>
            <a:r>
              <a:rPr lang="en-US" sz="2800" dirty="0"/>
              <a:t> </a:t>
            </a:r>
            <a:r>
              <a:rPr lang="en-US" sz="2800" dirty="0" err="1"/>
              <a:t>problemer</a:t>
            </a:r>
            <a:r>
              <a:rPr lang="en-US" sz="2800" dirty="0"/>
              <a:t> med </a:t>
            </a:r>
            <a:r>
              <a:rPr lang="en-US" sz="2800" dirty="0" err="1"/>
              <a:t>noen</a:t>
            </a:r>
            <a:r>
              <a:rPr lang="en-US" sz="2800" dirty="0"/>
              <a:t> av </a:t>
            </a:r>
            <a:r>
              <a:rPr lang="en-US" sz="2800" dirty="0" err="1"/>
              <a:t>forslagene</a:t>
            </a:r>
            <a:r>
              <a:rPr lang="en-US" sz="2800" dirty="0"/>
              <a:t> A-D?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bruke</a:t>
                </a:r>
                <a:r>
                  <a:rPr lang="en-US" dirty="0"/>
                  <a:t>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større</a:t>
                </a:r>
                <a:r>
                  <a:rPr lang="en-US" dirty="0"/>
                  <a:t> ball</a:t>
                </a:r>
              </a:p>
              <a:p>
                <a:pPr marL="925200" lvl="1" indent="-457200">
                  <a:buFont typeface="+mj-lt"/>
                  <a:buAutoNum type="alphaUcPeriod"/>
                </a:pPr>
                <a:r>
                  <a:rPr lang="en-US" dirty="0" err="1"/>
                  <a:t>Må</a:t>
                </a:r>
                <a:r>
                  <a:rPr lang="en-US" dirty="0"/>
                  <a:t> </a:t>
                </a:r>
                <a:r>
                  <a:rPr lang="en-US" dirty="0" err="1"/>
                  <a:t>muligens</a:t>
                </a:r>
                <a:r>
                  <a:rPr lang="en-US" dirty="0"/>
                  <a:t> ha </a:t>
                </a:r>
                <a:r>
                  <a:rPr lang="en-US" dirty="0" err="1"/>
                  <a:t>større</a:t>
                </a:r>
                <a:r>
                  <a:rPr lang="en-US" dirty="0"/>
                  <a:t> </a:t>
                </a:r>
                <a:r>
                  <a:rPr lang="en-US" dirty="0" err="1"/>
                  <a:t>vindtunnel</a:t>
                </a:r>
                <a:endParaRPr lang="en-US" dirty="0"/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til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trykket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.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senke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temperaturen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(e.g.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injisere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bytte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ut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med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vann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(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gir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dermed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Re for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samme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hastighet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U </a:t>
                </a:r>
                <a:r>
                  <a:rPr lang="en-US" dirty="0" err="1">
                    <a:solidFill>
                      <a:schemeClr val="bg1">
                        <a:lumMod val="75000"/>
                      </a:schemeClr>
                    </a:solidFill>
                  </a:rPr>
                  <a:t>og</a:t>
                </a:r>
                <a:r>
                  <a:rPr lang="en-US" dirty="0">
                    <a:solidFill>
                      <a:schemeClr val="bg1">
                        <a:lumMod val="75000"/>
                      </a:schemeClr>
                    </a:solidFill>
                  </a:rPr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22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ECBEFF-4556-5E6F-C12E-5C9297CDF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EA98F96D-BE78-72C6-E65B-8C37E45756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8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err="1"/>
              <a:t>Diskusjon</a:t>
            </a:r>
            <a:r>
              <a:rPr lang="en-US" sz="2800" u="sng" dirty="0"/>
              <a:t>:</a:t>
            </a:r>
            <a:r>
              <a:rPr lang="en-US" sz="2800" dirty="0"/>
              <a:t> Ser </a:t>
            </a:r>
            <a:r>
              <a:rPr lang="en-US" sz="2800" dirty="0" err="1"/>
              <a:t>dere</a:t>
            </a:r>
            <a:r>
              <a:rPr lang="en-US" sz="2800" dirty="0"/>
              <a:t> </a:t>
            </a:r>
            <a:r>
              <a:rPr lang="en-US" sz="2800" dirty="0" err="1"/>
              <a:t>noen</a:t>
            </a:r>
            <a:r>
              <a:rPr lang="en-US" sz="2800" dirty="0"/>
              <a:t> </a:t>
            </a:r>
            <a:r>
              <a:rPr lang="en-US" sz="2800" dirty="0" err="1"/>
              <a:t>problemer</a:t>
            </a:r>
            <a:r>
              <a:rPr lang="en-US" sz="2800" dirty="0"/>
              <a:t> med </a:t>
            </a:r>
            <a:r>
              <a:rPr lang="en-US" sz="2800" dirty="0" err="1"/>
              <a:t>noen</a:t>
            </a:r>
            <a:r>
              <a:rPr lang="en-US" sz="2800" dirty="0"/>
              <a:t> av </a:t>
            </a:r>
            <a:r>
              <a:rPr lang="en-US" sz="2800" dirty="0" err="1"/>
              <a:t>forslagene</a:t>
            </a:r>
            <a:r>
              <a:rPr lang="en-US" sz="2800" dirty="0"/>
              <a:t> A-D?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bruke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større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ball</a:t>
                </a:r>
              </a:p>
              <a:p>
                <a:pPr marL="925200" lvl="1" indent="-457200">
                  <a:buFont typeface="+mj-lt"/>
                  <a:buAutoNum type="alphaUcPeriod"/>
                </a:pP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Må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muligens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ha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større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vindtunnel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… </a:t>
                </a:r>
                <a:r>
                  <a:rPr lang="en-US" dirty="0" err="1">
                    <a:solidFill>
                      <a:schemeClr val="tx1"/>
                    </a:solidFill>
                  </a:rPr>
                  <a:t>øke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tettheten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til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luften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ved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å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øke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trykket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pPr lvl="1"/>
                <a:r>
                  <a:rPr lang="en-US" dirty="0" err="1">
                    <a:solidFill>
                      <a:schemeClr val="tx1"/>
                    </a:solidFill>
                  </a:rPr>
                  <a:t>Dyrt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sikkerhetshensyn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senke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temperaturen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(e.g.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injisere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nitrogen)</a:t>
                </a: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bytte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med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vann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(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gir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dermed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Re for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samme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hastighet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U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og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2228" b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CE1B62C-62D4-8F92-ED21-82E817E48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819A868-31A2-B00F-670B-8AE3ADA39C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24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err="1"/>
              <a:t>Diskusjon</a:t>
            </a:r>
            <a:r>
              <a:rPr lang="en-US" sz="2800" u="sng" dirty="0"/>
              <a:t>:</a:t>
            </a:r>
            <a:r>
              <a:rPr lang="en-US" sz="2800" dirty="0"/>
              <a:t> Ser </a:t>
            </a:r>
            <a:r>
              <a:rPr lang="en-US" sz="2800" dirty="0" err="1"/>
              <a:t>dere</a:t>
            </a:r>
            <a:r>
              <a:rPr lang="en-US" sz="2800" dirty="0"/>
              <a:t> </a:t>
            </a:r>
            <a:r>
              <a:rPr lang="en-US" sz="2800" dirty="0" err="1"/>
              <a:t>noen</a:t>
            </a:r>
            <a:r>
              <a:rPr lang="en-US" sz="2800" dirty="0"/>
              <a:t> </a:t>
            </a:r>
            <a:r>
              <a:rPr lang="en-US" sz="2800" dirty="0" err="1"/>
              <a:t>problemer</a:t>
            </a:r>
            <a:r>
              <a:rPr lang="en-US" sz="2800" dirty="0"/>
              <a:t> med </a:t>
            </a:r>
            <a:r>
              <a:rPr lang="en-US" sz="2800" dirty="0" err="1"/>
              <a:t>noen</a:t>
            </a:r>
            <a:r>
              <a:rPr lang="en-US" sz="2800" dirty="0"/>
              <a:t> av </a:t>
            </a:r>
            <a:r>
              <a:rPr lang="en-US" sz="2800" dirty="0" err="1"/>
              <a:t>forslagene</a:t>
            </a:r>
            <a:r>
              <a:rPr lang="en-US" sz="2800" dirty="0"/>
              <a:t> A-D?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bruke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større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ball</a:t>
                </a:r>
              </a:p>
              <a:p>
                <a:pPr marL="925200" lvl="1" indent="-457200">
                  <a:buFont typeface="+mj-lt"/>
                  <a:buAutoNum type="alphaUcPeriod"/>
                </a:pP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Må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muligens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ha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større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vindtunnel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til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trykket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  <a:p>
                <a:pPr lvl="1"/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Dyrt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sikkerhetshensyn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øke</a:t>
                </a:r>
                <a:r>
                  <a:rPr lang="en-US" dirty="0"/>
                  <a:t> </a:t>
                </a:r>
                <a:r>
                  <a:rPr lang="en-US" dirty="0" err="1"/>
                  <a:t>tettheten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senke</a:t>
                </a:r>
                <a:r>
                  <a:rPr lang="en-US" dirty="0"/>
                  <a:t> </a:t>
                </a:r>
                <a:r>
                  <a:rPr lang="en-US" dirty="0" err="1"/>
                  <a:t>temperaturen</a:t>
                </a:r>
                <a:r>
                  <a:rPr lang="en-US" dirty="0"/>
                  <a:t> (e.g. </a:t>
                </a:r>
                <a:r>
                  <a:rPr lang="en-US" dirty="0" err="1"/>
                  <a:t>injisere</a:t>
                </a:r>
                <a:r>
                  <a:rPr lang="en-US" dirty="0"/>
                  <a:t> nitrogen)</a:t>
                </a:r>
              </a:p>
              <a:p>
                <a:pPr lvl="1"/>
                <a:r>
                  <a:rPr lang="en-US" dirty="0" err="1"/>
                  <a:t>Sikkerhet</a:t>
                </a:r>
                <a:endParaRPr lang="en-US" dirty="0"/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bytte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med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vann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(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gir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den>
                    </m:f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dermed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høyere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Re for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samme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hastighet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U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og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diameter D).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2228" b="-149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D0B9B94-5302-427E-8CA5-9C13CE9CD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D6E9E79D-88D6-1D1B-0213-FF529CCE3D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674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5F9D-102F-7D11-D7F3-50EE80D9F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err="1"/>
              <a:t>Diskusjon</a:t>
            </a:r>
            <a:r>
              <a:rPr lang="en-US" sz="2800" u="sng" dirty="0"/>
              <a:t>:</a:t>
            </a:r>
            <a:r>
              <a:rPr lang="en-US" sz="2800" dirty="0"/>
              <a:t> Ser </a:t>
            </a:r>
            <a:r>
              <a:rPr lang="en-US" sz="2800" dirty="0" err="1"/>
              <a:t>dere</a:t>
            </a:r>
            <a:r>
              <a:rPr lang="en-US" sz="2800" dirty="0"/>
              <a:t> </a:t>
            </a:r>
            <a:r>
              <a:rPr lang="en-US" sz="2800" dirty="0" err="1"/>
              <a:t>noen</a:t>
            </a:r>
            <a:r>
              <a:rPr lang="en-US" sz="2800" dirty="0"/>
              <a:t> </a:t>
            </a:r>
            <a:r>
              <a:rPr lang="en-US" sz="2800" dirty="0" err="1"/>
              <a:t>problemer</a:t>
            </a:r>
            <a:r>
              <a:rPr lang="en-US" sz="2800" dirty="0"/>
              <a:t> med </a:t>
            </a:r>
            <a:r>
              <a:rPr lang="en-US" sz="2800" dirty="0" err="1"/>
              <a:t>noen</a:t>
            </a:r>
            <a:r>
              <a:rPr lang="en-US" sz="2800" dirty="0"/>
              <a:t> av </a:t>
            </a:r>
            <a:r>
              <a:rPr lang="en-US" sz="2800" dirty="0" err="1"/>
              <a:t>forslagene</a:t>
            </a:r>
            <a:r>
              <a:rPr lang="en-US" sz="2800" dirty="0"/>
              <a:t> A-D?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bruke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større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ball</a:t>
                </a:r>
              </a:p>
              <a:p>
                <a:pPr marL="925200" lvl="1" indent="-457200">
                  <a:buFont typeface="+mj-lt"/>
                  <a:buAutoNum type="alphaUcPeriod"/>
                </a:pP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Må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muligens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ha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større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vindtunnel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til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luften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trykket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𝑅𝑇</m:t>
                    </m:r>
                    <m:r>
                      <a:rPr lang="en-US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  <a:p>
                <a:pPr lvl="1"/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Dyrt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,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sikkerhetshensyn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…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øke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tettheten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ved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senke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temperaturen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(e.g. </a:t>
                </a:r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injisere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 nitrogen)</a:t>
                </a:r>
              </a:p>
              <a:p>
                <a:pPr lvl="1"/>
                <a:r>
                  <a:rPr lang="en-US" dirty="0" err="1">
                    <a:solidFill>
                      <a:schemeClr val="bg1">
                        <a:lumMod val="65000"/>
                      </a:schemeClr>
                    </a:solidFill>
                  </a:rPr>
                  <a:t>Sikkerhet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457200" indent="-457200">
                  <a:buFont typeface="+mj-lt"/>
                  <a:buAutoNum type="alphaUcPeriod"/>
                </a:pPr>
                <a:r>
                  <a:rPr lang="en-US" dirty="0"/>
                  <a:t>… </a:t>
                </a:r>
                <a:r>
                  <a:rPr lang="en-US" dirty="0" err="1"/>
                  <a:t>bytte</a:t>
                </a:r>
                <a:r>
                  <a:rPr lang="en-US" dirty="0"/>
                  <a:t> </a:t>
                </a:r>
                <a:r>
                  <a:rPr lang="en-US" dirty="0" err="1"/>
                  <a:t>ut</a:t>
                </a:r>
                <a:r>
                  <a:rPr lang="en-US" dirty="0"/>
                  <a:t> </a:t>
                </a:r>
                <a:r>
                  <a:rPr lang="en-US" dirty="0" err="1"/>
                  <a:t>luften</a:t>
                </a:r>
                <a:r>
                  <a:rPr lang="en-US" dirty="0"/>
                  <a:t> med </a:t>
                </a:r>
                <a:r>
                  <a:rPr lang="en-US" dirty="0" err="1"/>
                  <a:t>vann</a:t>
                </a:r>
                <a:endParaRPr lang="en-US" dirty="0"/>
              </a:p>
              <a:p>
                <a:pPr lvl="1"/>
                <a:r>
                  <a:rPr lang="en-US" dirty="0" err="1"/>
                  <a:t>Kavitasjon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5"/>
                <a:stretch>
                  <a:fillRect l="-2970" t="-2053" r="-2228" b="-102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31839" cy="276999"/>
              </a:xfrm>
              <a:prstGeom prst="rect">
                <a:avLst/>
              </a:prstGeom>
              <a:blipFill>
                <a:blip r:embed="rId6"/>
                <a:stretch>
                  <a:fillRect l="-2830" r="-2830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46E65B-AB13-3C02-7C07-7994E5394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53BDB0A1-F0F7-9700-10C0-446DF8C0C2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3338" y="2044698"/>
            <a:ext cx="5111750" cy="383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1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 å kunne relatere resultater fra modellforsøk til virkninger </a:t>
            </a:r>
            <a:br>
              <a:rPr lang="nb-NO" dirty="0"/>
            </a:br>
            <a:r>
              <a:rPr lang="nb-NO" dirty="0"/>
              <a:t>på fullskala forsøk må vi ha geometrisk og dynamisk </a:t>
            </a:r>
            <a:r>
              <a:rPr lang="nb-NO" dirty="0" err="1"/>
              <a:t>similaritet</a:t>
            </a:r>
            <a:br>
              <a:rPr lang="nb-NO" dirty="0"/>
            </a:br>
            <a:r>
              <a:rPr lang="nb-NO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331739" cy="4320000"/>
              </a:xfrm>
            </p:spPr>
            <p:txBody>
              <a:bodyPr/>
              <a:lstStyle/>
              <a:p>
                <a:r>
                  <a:rPr lang="nb-NO" dirty="0"/>
                  <a:t>Dynamisk </a:t>
                </a:r>
                <a:r>
                  <a:rPr lang="nb-NO" dirty="0" err="1"/>
                  <a:t>similaritet</a:t>
                </a:r>
                <a:r>
                  <a:rPr lang="nb-NO" dirty="0"/>
                  <a:t>: Samme verdi av dimensjonsløse størrelser som definerer problemet (Reynoldstall, </a:t>
                </a:r>
                <a:r>
                  <a:rPr lang="nb-NO" dirty="0" err="1"/>
                  <a:t>Froudetall</a:t>
                </a:r>
                <a:r>
                  <a:rPr lang="nb-NO" dirty="0"/>
                  <a:t> osv.) i prototyp «p» og modell «m»</a:t>
                </a:r>
              </a:p>
              <a:p>
                <a:pPr lvl="1"/>
                <a:r>
                  <a:rPr lang="en-US" b="0" dirty="0"/>
                  <a:t>F. </a:t>
                </a:r>
                <a:r>
                  <a:rPr lang="en-US" b="0" dirty="0" err="1"/>
                  <a:t>eks</a:t>
                </a:r>
                <a:r>
                  <a:rPr lang="en-US" b="0" dirty="0"/>
                  <a:t>.: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pPr lvl="1"/>
                <a:r>
                  <a:rPr lang="nb-NO" dirty="0"/>
                  <a:t>Innebærer at forholdet mellom krefter,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nb-NO" dirty="0"/>
                  <a:t>, er konstant i et gitt punkt i strømningen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Geometrisk </a:t>
                </a:r>
                <a:r>
                  <a:rPr lang="nb-NO" dirty="0" err="1">
                    <a:solidFill>
                      <a:schemeClr val="bg1">
                        <a:lumMod val="65000"/>
                      </a:schemeClr>
                    </a:solidFill>
                  </a:rPr>
                  <a:t>similaritet</a:t>
                </a:r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: Samme form på fullskala objekt (prototypen: fly, båt osv.) og modellen</a:t>
                </a:r>
              </a:p>
              <a:p>
                <a:pPr lvl="1"/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Forrige eksempel: Ballen vi bruker i modellen må også være rund :)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331739" cy="4320000"/>
              </a:xfrm>
              <a:blipFill>
                <a:blip r:embed="rId2"/>
                <a:stretch>
                  <a:fillRect l="-2073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 descr="https://upload.wikimedia.org/wikipedia/commons/0/04/Windkanal.jpg">
            <a:extLst>
              <a:ext uri="{FF2B5EF4-FFF2-40B4-BE49-F238E27FC236}">
                <a16:creationId xmlns:a16="http://schemas.microsoft.com/office/drawing/2014/main" id="{5CB6A075-C5E8-492C-AD64-1F0216BA00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111" y="4152317"/>
            <a:ext cx="3041120" cy="223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230CE8-5DEE-411C-A6BE-123D66C70192}"/>
              </a:ext>
            </a:extLst>
          </p:cNvPr>
          <p:cNvSpPr txBox="1"/>
          <p:nvPr/>
        </p:nvSpPr>
        <p:spPr>
          <a:xfrm>
            <a:off x="8705284" y="6390445"/>
            <a:ext cx="1649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Vindtunnel – Wikipedia</a:t>
            </a:r>
            <a:endParaRPr lang="en-US" sz="1100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8F2C10B6-8791-4725-8DF7-E39B0E39E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143" y="1800000"/>
            <a:ext cx="3671088" cy="26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898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For å kunne relatere resultater fra modellforsøk til virkninger </a:t>
            </a:r>
            <a:br>
              <a:rPr lang="nb-NO" dirty="0"/>
            </a:br>
            <a:r>
              <a:rPr lang="nb-NO" dirty="0"/>
              <a:t>på fullskala forsøk må vi ha geometrisk og dynamisk </a:t>
            </a:r>
            <a:r>
              <a:rPr lang="nb-NO" dirty="0" err="1"/>
              <a:t>similaritet</a:t>
            </a:r>
            <a:br>
              <a:rPr lang="nb-NO" dirty="0"/>
            </a:br>
            <a:r>
              <a:rPr lang="nb-NO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331739" cy="4320000"/>
              </a:xfrm>
            </p:spPr>
            <p:txBody>
              <a:bodyPr/>
              <a:lstStyle/>
              <a:p>
                <a:r>
                  <a:rPr lang="nb-NO" dirty="0"/>
                  <a:t>Dynamisk </a:t>
                </a:r>
                <a:r>
                  <a:rPr lang="nb-NO" dirty="0" err="1"/>
                  <a:t>similaritet</a:t>
                </a:r>
                <a:r>
                  <a:rPr lang="nb-NO" dirty="0"/>
                  <a:t>: Samme verdi av dimensjonsløse størrelser som definerer problemet (Reynoldstall, </a:t>
                </a:r>
                <a:r>
                  <a:rPr lang="nb-NO" dirty="0" err="1"/>
                  <a:t>Froudetall</a:t>
                </a:r>
                <a:r>
                  <a:rPr lang="nb-NO" dirty="0"/>
                  <a:t> osv.) i prototyp «p» og modell «m»</a:t>
                </a:r>
              </a:p>
              <a:p>
                <a:pPr lvl="1"/>
                <a:r>
                  <a:rPr lang="en-US" b="0" dirty="0"/>
                  <a:t>F. </a:t>
                </a:r>
                <a:r>
                  <a:rPr lang="en-US" b="0" dirty="0" err="1"/>
                  <a:t>eks</a:t>
                </a:r>
                <a:r>
                  <a:rPr lang="en-US" b="0" dirty="0"/>
                  <a:t>.: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pPr lvl="1"/>
                <a:r>
                  <a:rPr lang="nb-NO" dirty="0"/>
                  <a:t>Innebærer at forholdet mellom krefter,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nb-NO" dirty="0"/>
                  <a:t>, er konstant i et gitt punkt i strømningen</a:t>
                </a:r>
              </a:p>
              <a:p>
                <a:r>
                  <a:rPr lang="nb-NO" dirty="0"/>
                  <a:t>Geometrisk </a:t>
                </a:r>
                <a:r>
                  <a:rPr lang="nb-NO" dirty="0" err="1"/>
                  <a:t>similaritet</a:t>
                </a:r>
                <a:r>
                  <a:rPr lang="nb-NO" dirty="0"/>
                  <a:t>: Samme form på fullskala objekt (prototypen: fly, båt osv.) og modellen</a:t>
                </a:r>
              </a:p>
              <a:p>
                <a:pPr lvl="1"/>
                <a:r>
                  <a:rPr lang="nb-NO" dirty="0"/>
                  <a:t>Forrige eksempel: Ballen vi bruker i modellen må også være rund :) 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331739" cy="4320000"/>
              </a:xfrm>
              <a:blipFill>
                <a:blip r:embed="rId2"/>
                <a:stretch>
                  <a:fillRect l="-2073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2" descr="https://upload.wikimedia.org/wikipedia/commons/0/04/Windkanal.jpg">
            <a:extLst>
              <a:ext uri="{FF2B5EF4-FFF2-40B4-BE49-F238E27FC236}">
                <a16:creationId xmlns:a16="http://schemas.microsoft.com/office/drawing/2014/main" id="{5CB6A075-C5E8-492C-AD64-1F0216BA00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111" y="4152317"/>
            <a:ext cx="3041120" cy="223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230CE8-5DEE-411C-A6BE-123D66C70192}"/>
              </a:ext>
            </a:extLst>
          </p:cNvPr>
          <p:cNvSpPr txBox="1"/>
          <p:nvPr/>
        </p:nvSpPr>
        <p:spPr>
          <a:xfrm>
            <a:off x="8705284" y="6390445"/>
            <a:ext cx="16493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Vindtunnel – Wikipedia</a:t>
            </a:r>
            <a:endParaRPr lang="en-US" sz="1100" dirty="0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8F2C10B6-8791-4725-8DF7-E39B0E39E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143" y="1800000"/>
            <a:ext cx="3671088" cy="264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5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Kinematisk </a:t>
            </a:r>
            <a:r>
              <a:rPr lang="nb-NO" dirty="0" err="1"/>
              <a:t>similaritet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Kinematisk </a:t>
            </a:r>
            <a:r>
              <a:rPr lang="nb-NO" dirty="0" err="1"/>
              <a:t>similaritet</a:t>
            </a:r>
            <a:r>
              <a:rPr lang="nb-NO" dirty="0"/>
              <a:t>: Geometrisk </a:t>
            </a:r>
            <a:r>
              <a:rPr lang="nb-NO" dirty="0" err="1"/>
              <a:t>similaritet</a:t>
            </a:r>
            <a:r>
              <a:rPr lang="nb-NO" dirty="0"/>
              <a:t> for strømlinjer (strømlinjene i modell er en skalert versjon av strømlinjene i prototyp; de er </a:t>
            </a:r>
            <a:r>
              <a:rPr lang="nb-NO" dirty="0" err="1"/>
              <a:t>formlike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Likt strømningsmønster</a:t>
            </a:r>
          </a:p>
          <a:p>
            <a:r>
              <a:rPr lang="nb-NO" dirty="0"/>
              <a:t>Husk, dynamisk </a:t>
            </a:r>
            <a:r>
              <a:rPr lang="nb-NO" dirty="0" err="1"/>
              <a:t>similaritet</a:t>
            </a:r>
            <a:r>
              <a:rPr lang="nb-NO" dirty="0"/>
              <a:t>: Forholdet mellom krefter er konstant</a:t>
            </a:r>
          </a:p>
          <a:p>
            <a:r>
              <a:rPr lang="nb-NO" dirty="0"/>
              <a:t>Krefter avgjør strømningsmønsteret</a:t>
            </a:r>
          </a:p>
          <a:p>
            <a:pPr lvl="1"/>
            <a:r>
              <a:rPr lang="nb-NO" dirty="0"/>
              <a:t>Altså vil geometrisk </a:t>
            </a:r>
            <a:r>
              <a:rPr lang="nb-NO" dirty="0" err="1"/>
              <a:t>similaritet</a:t>
            </a:r>
            <a:r>
              <a:rPr lang="nb-NO" dirty="0"/>
              <a:t> + dynamisk </a:t>
            </a:r>
            <a:r>
              <a:rPr lang="nb-NO" dirty="0" err="1"/>
              <a:t>similaritet</a:t>
            </a:r>
            <a:r>
              <a:rPr lang="nb-NO" dirty="0"/>
              <a:t> gi kinematisk </a:t>
            </a:r>
            <a:r>
              <a:rPr lang="nb-NO" dirty="0" err="1"/>
              <a:t>similaritet</a:t>
            </a:r>
            <a:endParaRPr lang="nb-NO" dirty="0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C3B29491-E236-4E2B-BB9A-1B54337071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1025698"/>
            <a:ext cx="4536000" cy="568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618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A945F9D-102F-7D11-D7F3-50EE80D9FA0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sz="2800" u="sng" dirty="0" err="1"/>
                  <a:t>Diskuter</a:t>
                </a:r>
                <a:r>
                  <a:rPr lang="en-US" sz="2800" u="sng" dirty="0"/>
                  <a:t>:</a:t>
                </a:r>
                <a:r>
                  <a:rPr lang="en-US" sz="2800" dirty="0"/>
                  <a:t> Vi </a:t>
                </a:r>
                <a:r>
                  <a:rPr lang="en-US" sz="2800" dirty="0" err="1"/>
                  <a:t>har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laget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en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liten</a:t>
                </a:r>
                <a:r>
                  <a:rPr lang="en-US" sz="2800" dirty="0"/>
                  <a:t> robot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) som </a:t>
                </a:r>
                <a:r>
                  <a:rPr lang="en-US" sz="2800" dirty="0" err="1"/>
                  <a:t>skal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svømme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gjennom</a:t>
                </a:r>
                <a:r>
                  <a:rPr lang="en-US" sz="2800" dirty="0"/>
                  <a:t> </a:t>
                </a:r>
                <a:br>
                  <a:rPr lang="en-US" sz="2800" dirty="0"/>
                </a:br>
                <a:r>
                  <a:rPr lang="en-US" sz="2800" dirty="0" err="1"/>
                  <a:t>blodårene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på</a:t>
                </a:r>
                <a:r>
                  <a:rPr lang="en-US" sz="2800" dirty="0"/>
                  <a:t> </a:t>
                </a:r>
                <a:r>
                  <a:rPr lang="en-US" sz="2800" dirty="0" err="1"/>
                  <a:t>en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pasient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og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åpne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en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hjerteklaff</a:t>
                </a:r>
                <a:r>
                  <a:rPr lang="en-US" sz="2800" dirty="0"/>
                  <a:t>.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A945F9D-102F-7D11-D7F3-50EE80D9FA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84" t="-39535" r="-7672" b="-558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en-US" dirty="0" err="1"/>
                  <a:t>Roboten</a:t>
                </a:r>
                <a:r>
                  <a:rPr lang="en-US" dirty="0"/>
                  <a:t> </a:t>
                </a:r>
                <a:r>
                  <a:rPr lang="en-US" dirty="0" err="1"/>
                  <a:t>svømmer</a:t>
                </a:r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Reynoldstall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𝐷𝑣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Vi </a:t>
                </a:r>
                <a:r>
                  <a:rPr lang="en-US" dirty="0" err="1">
                    <a:solidFill>
                      <a:schemeClr val="tx1"/>
                    </a:solidFill>
                  </a:rPr>
                  <a:t>ønsker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å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optimalisere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formen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slik</a:t>
                </a:r>
                <a:r>
                  <a:rPr lang="en-US" dirty="0">
                    <a:solidFill>
                      <a:schemeClr val="tx1"/>
                    </a:solidFill>
                  </a:rPr>
                  <a:t> at det </a:t>
                </a:r>
                <a:r>
                  <a:rPr lang="en-US" dirty="0" err="1">
                    <a:solidFill>
                      <a:schemeClr val="tx1"/>
                    </a:solidFill>
                  </a:rPr>
                  <a:t>svømmer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mest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mulig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effektivt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Men </a:t>
                </a:r>
                <a:r>
                  <a:rPr lang="en-US" dirty="0" err="1">
                    <a:solidFill>
                      <a:schemeClr val="tx1"/>
                    </a:solidFill>
                  </a:rPr>
                  <a:t>mikroskopet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vårt</a:t>
                </a:r>
                <a:r>
                  <a:rPr lang="en-US" dirty="0">
                    <a:solidFill>
                      <a:schemeClr val="tx1"/>
                    </a:solidFill>
                  </a:rPr>
                  <a:t> er </a:t>
                </a:r>
                <a:r>
                  <a:rPr lang="en-US" dirty="0" err="1">
                    <a:solidFill>
                      <a:schemeClr val="tx1"/>
                    </a:solidFill>
                  </a:rPr>
                  <a:t>ikke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kraftig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nok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til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å</a:t>
                </a:r>
                <a:r>
                  <a:rPr lang="en-US" dirty="0">
                    <a:solidFill>
                      <a:schemeClr val="tx1"/>
                    </a:solidFill>
                  </a:rPr>
                  <a:t> se </a:t>
                </a:r>
                <a:r>
                  <a:rPr lang="en-US" dirty="0" err="1">
                    <a:solidFill>
                      <a:schemeClr val="tx1"/>
                    </a:solidFill>
                  </a:rPr>
                  <a:t>roboten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 err="1"/>
                  <a:t>Hvordan</a:t>
                </a:r>
                <a:r>
                  <a:rPr lang="en-US" dirty="0"/>
                  <a:t> </a:t>
                </a:r>
                <a:r>
                  <a:rPr lang="en-US" dirty="0" err="1"/>
                  <a:t>ville</a:t>
                </a:r>
                <a:r>
                  <a:rPr lang="en-US" dirty="0"/>
                  <a:t> du </a:t>
                </a:r>
                <a:r>
                  <a:rPr lang="en-US" dirty="0" err="1"/>
                  <a:t>laget</a:t>
                </a:r>
                <a:r>
                  <a:rPr lang="en-US" dirty="0"/>
                  <a:t> et </a:t>
                </a:r>
                <a:r>
                  <a:rPr lang="en-US" dirty="0" err="1"/>
                  <a:t>modellsystem</a:t>
                </a:r>
                <a:r>
                  <a:rPr lang="en-US" dirty="0"/>
                  <a:t> for </a:t>
                </a:r>
                <a:r>
                  <a:rPr lang="en-US" dirty="0" err="1"/>
                  <a:t>å</a:t>
                </a:r>
                <a:r>
                  <a:rPr lang="en-US" dirty="0"/>
                  <a:t> </a:t>
                </a:r>
                <a:r>
                  <a:rPr lang="en-US" dirty="0" err="1"/>
                  <a:t>studere</a:t>
                </a:r>
                <a:r>
                  <a:rPr lang="en-US" dirty="0"/>
                  <a:t> </a:t>
                </a:r>
                <a:r>
                  <a:rPr lang="en-US" dirty="0" err="1"/>
                  <a:t>hvordan</a:t>
                </a:r>
                <a:r>
                  <a:rPr lang="en-US" dirty="0"/>
                  <a:t> </a:t>
                </a:r>
                <a:r>
                  <a:rPr lang="en-US" dirty="0" err="1"/>
                  <a:t>roboten</a:t>
                </a:r>
                <a:r>
                  <a:rPr lang="en-US" dirty="0"/>
                  <a:t> </a:t>
                </a:r>
                <a:r>
                  <a:rPr lang="en-US" dirty="0" err="1"/>
                  <a:t>svømmer</a:t>
                </a:r>
                <a:r>
                  <a:rPr lang="en-US" dirty="0"/>
                  <a:t>? 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r="-12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004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00421" cy="276999"/>
              </a:xfrm>
              <a:prstGeom prst="rect">
                <a:avLst/>
              </a:prstGeom>
              <a:blipFill>
                <a:blip r:embed="rId4"/>
                <a:stretch>
                  <a:fillRect l="-2913" r="-2913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9435E31-6D19-12A1-C068-9E7EC746E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59446" b="67294"/>
          <a:stretch/>
        </p:blipFill>
        <p:spPr>
          <a:xfrm>
            <a:off x="7104000" y="2021225"/>
            <a:ext cx="4867976" cy="342877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F342D1-10D8-E259-9C58-D21BD6859EDC}"/>
              </a:ext>
            </a:extLst>
          </p:cNvPr>
          <p:cNvSpPr txBox="1"/>
          <p:nvPr/>
        </p:nvSpPr>
        <p:spPr>
          <a:xfrm>
            <a:off x="120000" y="6631181"/>
            <a:ext cx="4945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1662988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A945F9D-102F-7D11-D7F3-50EE80D9FA0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sz="2800" u="sng" dirty="0" err="1"/>
                  <a:t>Løsning</a:t>
                </a:r>
                <a:r>
                  <a:rPr lang="en-US" sz="2800" u="sng" dirty="0"/>
                  <a:t>:</a:t>
                </a:r>
                <a:r>
                  <a:rPr lang="en-US" sz="2800" dirty="0"/>
                  <a:t> Vi </a:t>
                </a:r>
                <a:r>
                  <a:rPr lang="en-US" sz="2800" dirty="0" err="1"/>
                  <a:t>har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laget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en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liten</a:t>
                </a:r>
                <a:r>
                  <a:rPr lang="en-US" sz="2800" dirty="0"/>
                  <a:t> robot (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nb-NO" sz="2800" b="0" i="1" smtClean="0">
                        <a:latin typeface="Cambria Math" panose="02040503050406030204" pitchFamily="18" charset="0"/>
                      </a:rPr>
                      <m:t>1 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800" dirty="0"/>
                  <a:t>) som </a:t>
                </a:r>
                <a:r>
                  <a:rPr lang="en-US" sz="2800" dirty="0" err="1"/>
                  <a:t>skal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svømme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gjennom</a:t>
                </a:r>
                <a:r>
                  <a:rPr lang="en-US" sz="2800" dirty="0"/>
                  <a:t> </a:t>
                </a:r>
                <a:br>
                  <a:rPr lang="en-US" sz="2800" dirty="0"/>
                </a:br>
                <a:r>
                  <a:rPr lang="en-US" sz="2800" dirty="0" err="1"/>
                  <a:t>blodårene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på</a:t>
                </a:r>
                <a:r>
                  <a:rPr lang="en-US" sz="2800" dirty="0"/>
                  <a:t> </a:t>
                </a:r>
                <a:r>
                  <a:rPr lang="en-US" sz="2800" dirty="0" err="1"/>
                  <a:t>en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pasient</a:t>
                </a:r>
                <a:r>
                  <a:rPr lang="en-US" sz="2800" dirty="0"/>
                  <a:t> </a:t>
                </a:r>
                <a:r>
                  <a:rPr lang="en-US" sz="2800" dirty="0" err="1"/>
                  <a:t>og</a:t>
                </a:r>
                <a:r>
                  <a:rPr lang="en-US" sz="2800" dirty="0"/>
                  <a:t> </a:t>
                </a:r>
                <a:r>
                  <a:rPr lang="en-US" sz="2800" dirty="0" err="1"/>
                  <a:t>åpne</a:t>
                </a:r>
                <a:r>
                  <a:rPr lang="en-US" sz="2800" dirty="0"/>
                  <a:t> </a:t>
                </a:r>
                <a:r>
                  <a:rPr lang="en-US" sz="2800" dirty="0" err="1"/>
                  <a:t>en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hjerteklaff</a:t>
                </a:r>
                <a:r>
                  <a:rPr lang="en-US" sz="2800" dirty="0"/>
                  <a:t>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A945F9D-102F-7D11-D7F3-50EE80D9FA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84" t="-39535" r="-7275" b="-558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107740" cy="4320000"/>
              </a:xfrm>
            </p:spPr>
            <p:txBody>
              <a:bodyPr/>
              <a:lstStyle/>
              <a:p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Roboten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svømmer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ved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Reynoldstall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𝑅𝑒</m:t>
                    </m:r>
                    <m:r>
                      <a:rPr lang="en-US" sz="2000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sz="2000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𝐷𝑣</m:t>
                    </m:r>
                    <m:r>
                      <a:rPr lang="en-US" sz="2000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000" i="1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  <a:p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Vi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ønsker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optimalisere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formen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slik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at det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svømmer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mest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mulig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effektivt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</a:p>
              <a:p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Men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mikroskopet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vårt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er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ikke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kraftig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nok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til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se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roboten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Hvordan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ville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du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laget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et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modellsystem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for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å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studere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hvordan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roboten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>
                        <a:lumMod val="65000"/>
                      </a:schemeClr>
                    </a:solidFill>
                  </a:rPr>
                  <a:t>svømmer</a:t>
                </a:r>
                <a:r>
                  <a:rPr lang="en-US" sz="2000" dirty="0">
                    <a:solidFill>
                      <a:schemeClr val="bg1">
                        <a:lumMod val="65000"/>
                      </a:schemeClr>
                    </a:solidFill>
                  </a:rPr>
                  <a:t>? </a:t>
                </a:r>
              </a:p>
              <a:p>
                <a:r>
                  <a:rPr lang="en-US" sz="2400" dirty="0"/>
                  <a:t>Vi </a:t>
                </a:r>
                <a:r>
                  <a:rPr lang="en-US" sz="2400" dirty="0" err="1"/>
                  <a:t>må</a:t>
                </a:r>
                <a:r>
                  <a:rPr lang="en-US" sz="2400" dirty="0"/>
                  <a:t> ha </a:t>
                </a:r>
                <a:r>
                  <a:rPr lang="en-US" sz="2400" dirty="0" err="1"/>
                  <a:t>dynamisk</a:t>
                </a:r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sz="2400" dirty="0"/>
                  <a:t>) </a:t>
                </a:r>
                <a:r>
                  <a:rPr lang="en-US" sz="2400" dirty="0" err="1"/>
                  <a:t>og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geometrisk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similaritet</a:t>
                </a:r>
                <a:r>
                  <a:rPr lang="en-US" sz="2400" dirty="0"/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Vi </a:t>
                </a:r>
                <a:r>
                  <a:rPr lang="en-US" dirty="0" err="1">
                    <a:solidFill>
                      <a:schemeClr val="tx1"/>
                    </a:solidFill>
                  </a:rPr>
                  <a:t>kan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lage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en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større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modell</a:t>
                </a:r>
                <a:r>
                  <a:rPr lang="en-US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 err="1">
                    <a:solidFill>
                      <a:schemeClr val="tx1"/>
                    </a:solidFill>
                  </a:rPr>
                  <a:t>som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svømmer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gjennom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en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mer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visk</a:t>
                </a:r>
                <a:r>
                  <a:rPr lang="en-US" dirty="0" err="1"/>
                  <a:t>øs</a:t>
                </a:r>
                <a:r>
                  <a:rPr lang="en-US" dirty="0"/>
                  <a:t> </a:t>
                </a:r>
                <a:r>
                  <a:rPr lang="en-US" dirty="0" err="1"/>
                  <a:t>væske</a:t>
                </a:r>
                <a:r>
                  <a:rPr lang="en-US" dirty="0"/>
                  <a:t> (ex.: </a:t>
                </a:r>
                <a:r>
                  <a:rPr lang="en-US" dirty="0" err="1"/>
                  <a:t>honning</a:t>
                </a:r>
                <a:r>
                  <a:rPr lang="en-US" dirty="0"/>
                  <a:t>)!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E09D14B-FB3A-D504-5CEA-2292A1983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107740" cy="4320000"/>
              </a:xfrm>
              <a:blipFill>
                <a:blip r:embed="rId3"/>
                <a:stretch>
                  <a:fillRect l="-2697" t="-1173" r="-1452" b="-114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/>
              <p:nvPr/>
            </p:nvSpPr>
            <p:spPr>
              <a:xfrm>
                <a:off x="7919671" y="6120000"/>
                <a:ext cx="13004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8D2A4B-4E4A-97C2-AD9E-5FBB8A16E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9671" y="6120000"/>
                <a:ext cx="1300421" cy="276999"/>
              </a:xfrm>
              <a:prstGeom prst="rect">
                <a:avLst/>
              </a:prstGeom>
              <a:blipFill>
                <a:blip r:embed="rId4"/>
                <a:stretch>
                  <a:fillRect l="-2913" r="-2913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Content Placeholder 8" descr="A picture containing timeline&#10;&#10;Description automatically generated">
            <a:extLst>
              <a:ext uri="{FF2B5EF4-FFF2-40B4-BE49-F238E27FC236}">
                <a16:creationId xmlns:a16="http://schemas.microsoft.com/office/drawing/2014/main" id="{49435E31-6D19-12A1-C068-9E7EC746E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r="59446" b="67294"/>
          <a:stretch/>
        </p:blipFill>
        <p:spPr>
          <a:xfrm>
            <a:off x="7104000" y="2021225"/>
            <a:ext cx="4867976" cy="342877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F342D1-10D8-E259-9C58-D21BD6859EDC}"/>
              </a:ext>
            </a:extLst>
          </p:cNvPr>
          <p:cNvSpPr txBox="1"/>
          <p:nvPr/>
        </p:nvSpPr>
        <p:spPr>
          <a:xfrm>
            <a:off x="120000" y="6631181"/>
            <a:ext cx="4945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Bilde: Creative Commons</a:t>
            </a:r>
          </a:p>
        </p:txBody>
      </p:sp>
    </p:spTree>
    <p:extLst>
      <p:ext uri="{BB962C8B-B14F-4D97-AF65-F5344CB8AC3E}">
        <p14:creationId xmlns:p14="http://schemas.microsoft.com/office/powerpoint/2010/main" val="2671856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boken (EFM 8.1) – trykkfall i dyse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Anta at vi har en nedskalert laboratorie-modell for å studere trykkfallet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r>
                  <a:rPr lang="nb-NO" dirty="0"/>
                  <a:t>Dimensjonsanalyse viste at de relevante variablene kan skrives som en </a:t>
                </a:r>
                <a:r>
                  <a:rPr lang="nb-NO" dirty="0" err="1"/>
                  <a:t>dimensjonsløs</a:t>
                </a:r>
                <a:r>
                  <a:rPr lang="nb-NO" dirty="0"/>
                  <a:t> sammenheng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29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53" y="2862739"/>
            <a:ext cx="469392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71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boken (EFM 8.1) – trykkfall i dyse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467740" cy="4320000"/>
              </a:xfrm>
            </p:spPr>
            <p:txBody>
              <a:bodyPr/>
              <a:lstStyle/>
              <a:p>
                <a:r>
                  <a:rPr lang="nb-NO" dirty="0"/>
                  <a:t>Dimensjonsanalyse gir oss: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Da må følgende gjelde (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dirty="0"/>
                  <a:t> – modell;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– prototyp): Hvis de uavhengige </a:t>
                </a:r>
                <a:r>
                  <a:rPr lang="nb-NO" dirty="0" err="1"/>
                  <a:t>dim.løse</a:t>
                </a:r>
                <a:r>
                  <a:rPr lang="nb-NO" dirty="0"/>
                  <a:t> tallene for modell og prototyp er like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og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i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nb-NO" dirty="0"/>
                  <a:t>   så er det avhengige </a:t>
                </a:r>
                <a:r>
                  <a:rPr lang="nb-NO" dirty="0" err="1"/>
                  <a:t>dim.løse</a:t>
                </a:r>
                <a:r>
                  <a:rPr lang="nb-NO" dirty="0"/>
                  <a:t> tallet(trykkfallet) likt: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467740" cy="4320000"/>
              </a:xfrm>
              <a:blipFill>
                <a:blip r:embed="rId2"/>
                <a:stretch>
                  <a:fillRect l="-2353" t="-2053" r="-2549" b="-287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000" y="2862720"/>
            <a:ext cx="469392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005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boken (EFM 8.1) – trykkfall i dyse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og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i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i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nb-NO" dirty="0"/>
                  <a:t>fører til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nb-NO" dirty="0"/>
              </a:p>
              <a:p>
                <a:r>
                  <a:rPr lang="nb-NO" dirty="0"/>
                  <a:t>Altså: Sørg for likhet mellom modell og prototyp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en-US" dirty="0"/>
              </a:p>
              <a:p>
                <a:pPr lvl="1"/>
                <a:r>
                  <a:rPr lang="nb-NO" dirty="0"/>
                  <a:t>Da vil trykkoeffisienten være den samme i modell og prototyp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337" r="-2384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2862720"/>
            <a:ext cx="469392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ADF21B-0584-4B6D-9DFF-25296A122A8F}"/>
              </a:ext>
            </a:extLst>
          </p:cNvPr>
          <p:cNvSpPr txBox="1"/>
          <p:nvPr/>
        </p:nvSpPr>
        <p:spPr>
          <a:xfrm>
            <a:off x="708261" y="1452165"/>
            <a:ext cx="2118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«Geometrisk» </a:t>
            </a:r>
            <a:r>
              <a:rPr lang="nb-NO" sz="1400" dirty="0" err="1"/>
              <a:t>similaritet</a:t>
            </a:r>
            <a:endParaRPr lang="nb-NO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6A7B3-39CF-4E79-B284-E3D1480B6458}"/>
              </a:ext>
            </a:extLst>
          </p:cNvPr>
          <p:cNvSpPr txBox="1"/>
          <p:nvPr/>
        </p:nvSpPr>
        <p:spPr>
          <a:xfrm>
            <a:off x="5249282" y="1492223"/>
            <a:ext cx="19987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«Dynamisk» </a:t>
            </a:r>
            <a:r>
              <a:rPr lang="nb-NO" sz="1400" dirty="0" err="1"/>
              <a:t>similaritet</a:t>
            </a:r>
            <a:endParaRPr lang="nb-NO" sz="14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AF81F9A-10FD-4920-8412-FAEE8795A15C}"/>
              </a:ext>
            </a:extLst>
          </p:cNvPr>
          <p:cNvCxnSpPr>
            <a:cxnSpLocks/>
          </p:cNvCxnSpPr>
          <p:nvPr/>
        </p:nvCxnSpPr>
        <p:spPr>
          <a:xfrm>
            <a:off x="2208000" y="1759942"/>
            <a:ext cx="216000" cy="321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ED159B3-BDF9-4A4D-B58A-8754098C4512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440002" y="1646112"/>
            <a:ext cx="809280" cy="4168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35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 fra boken (EFM 8.1) – trykkfall i dyse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Trykkoeffisientene er like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Da kan vi for eksempel forutsi en trykkforskjell i prototypen (blått) basert på modellstudiet (rødt antatt kjent) og kjent tetthet/hastighet for prototypen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  <m:sSup>
                                        <m:sSup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nb-NO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  <m:sup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den>
                              </m:f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192" b="-166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2862720"/>
            <a:ext cx="469392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681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</a:t>
            </a:r>
            <a:r>
              <a:rPr lang="nb-NO" dirty="0"/>
              <a:t> EFM Eksempel 8.4 (fra prototyp til modell)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 err="1"/>
              <a:t>Dragkreftene</a:t>
            </a:r>
            <a:r>
              <a:rPr lang="nb-NO" dirty="0"/>
              <a:t> på en </a:t>
            </a:r>
            <a:r>
              <a:rPr lang="nb-NO" dirty="0" err="1"/>
              <a:t>blimp</a:t>
            </a:r>
            <a:r>
              <a:rPr lang="nb-NO" dirty="0"/>
              <a:t> skal studeres i en vindtunnel</a:t>
            </a:r>
          </a:p>
          <a:p>
            <a:r>
              <a:rPr lang="nb-NO" dirty="0"/>
              <a:t>Prototypen beveger seg typisk med en hastighet på 10 </a:t>
            </a:r>
            <a:r>
              <a:rPr lang="nb-NO" dirty="0" err="1"/>
              <a:t>m/s</a:t>
            </a:r>
            <a:endParaRPr lang="nb-NO" dirty="0"/>
          </a:p>
          <a:p>
            <a:r>
              <a:rPr lang="nb-NO" dirty="0"/>
              <a:t>Man ønsker å bruke en modell i skala 1:10</a:t>
            </a:r>
          </a:p>
          <a:p>
            <a:r>
              <a:rPr lang="nb-NO" b="1" dirty="0"/>
              <a:t>Hvilken hastighet bør brukes i vindtunnelen for å oppnå dynamisk </a:t>
            </a:r>
            <a:r>
              <a:rPr lang="nb-NO" b="1" dirty="0" err="1"/>
              <a:t>similaritet</a:t>
            </a:r>
            <a:r>
              <a:rPr lang="nb-NO" b="1" dirty="0"/>
              <a:t>?</a:t>
            </a:r>
          </a:p>
          <a:p>
            <a:r>
              <a:rPr lang="nb-NO" dirty="0"/>
              <a:t>Anta samme tetthet og viskositet for luften i modell og prototype</a:t>
            </a:r>
            <a:endParaRPr lang="en-US" dirty="0"/>
          </a:p>
        </p:txBody>
      </p:sp>
      <p:pic>
        <p:nvPicPr>
          <p:cNvPr id="11266" name="Picture 2" descr="https://upload.wikimedia.org/wikipedia/commons/5/5a/Holden_blim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960000" y="1882941"/>
            <a:ext cx="403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En </a:t>
            </a:r>
            <a:r>
              <a:rPr lang="nb-NO" dirty="0" err="1"/>
              <a:t>blimp</a:t>
            </a:r>
            <a:r>
              <a:rPr lang="nb-NO" dirty="0"/>
              <a:t> (luftskip uten metallskjelett)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150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8.4 (fra prototyp til modell)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b="0" i="0" dirty="0"/>
                  <a:t>Matcher Reynoldstall:</a:t>
                </a:r>
              </a:p>
              <a:p>
                <a:endParaRPr lang="nb-NO" b="0" i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https://upload.wikimedia.org/wikipedia/commons/5/5a/Holden_blimp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0554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Diskuter</a:t>
            </a:r>
            <a:r>
              <a:rPr lang="nb-NO" dirty="0"/>
              <a:t>: EFM Eksempel 8.4 (kan det være at kompressible </a:t>
            </a:r>
            <a:br>
              <a:rPr lang="nb-NO" dirty="0"/>
            </a:br>
            <a:r>
              <a:rPr lang="nb-NO" dirty="0"/>
              <a:t>effekter gjør målingen vår unøyaktig?)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1750" cy="4320000"/>
              </a:xfrm>
            </p:spPr>
            <p:txBody>
              <a:bodyPr/>
              <a:lstStyle/>
              <a:p>
                <a:r>
                  <a:rPr lang="nb-NO" b="0" i="0" dirty="0"/>
                  <a:t>Matcher Reynoldstall:</a:t>
                </a:r>
              </a:p>
              <a:p>
                <a:endParaRPr lang="nb-NO" b="0" i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Løser</a:t>
                </a:r>
                <a:r>
                  <a:rPr lang="en-US" dirty="0"/>
                  <a:t> for </a:t>
                </a:r>
                <a:r>
                  <a:rPr lang="en-US" dirty="0" err="1"/>
                  <a:t>modellhastigheten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=10⋅1⋅1⋅10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𝐬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1750" cy="4320000"/>
              </a:xfrm>
              <a:blipFill>
                <a:blip r:embed="rId2"/>
                <a:stretch>
                  <a:fillRect l="-3218" t="-2053" b="-29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https://upload.wikimedia.org/wikipedia/commons/5/5a/Holden_blimp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31766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Løsning</a:t>
            </a:r>
            <a:r>
              <a:rPr lang="nb-NO" dirty="0"/>
              <a:t>: EFM Eksempel 8.4 (må vi ta hensyn til kompressible </a:t>
            </a:r>
            <a:br>
              <a:rPr lang="nb-NO" dirty="0"/>
            </a:br>
            <a:r>
              <a:rPr lang="nb-NO" dirty="0"/>
              <a:t>effekter og i tilfelle hvorfor?)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1750" cy="4320000"/>
              </a:xfrm>
            </p:spPr>
            <p:txBody>
              <a:bodyPr/>
              <a:lstStyle/>
              <a:p>
                <a:r>
                  <a:rPr lang="nb-NO" b="0" i="0" dirty="0"/>
                  <a:t>Matcher Reynoldstall:</a:t>
                </a:r>
              </a:p>
              <a:p>
                <a:endParaRPr lang="nb-NO" b="0" i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Løser</a:t>
                </a:r>
                <a:r>
                  <a:rPr lang="en-US" dirty="0"/>
                  <a:t> for </a:t>
                </a:r>
                <a:r>
                  <a:rPr lang="en-US" dirty="0" err="1"/>
                  <a:t>modellhastigheten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 :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=10⋅1⋅1⋅10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nb-NO" b="1" i="1"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1" i="0" smtClean="0">
                          <a:latin typeface="Cambria Math" panose="02040503050406030204" pitchFamily="18" charset="0"/>
                        </a:rPr>
                        <m:t>𝐬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1750" cy="4320000"/>
              </a:xfrm>
              <a:blipFill>
                <a:blip r:embed="rId2"/>
                <a:stretch>
                  <a:fillRect l="-3218" t="-2053" b="-29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6" name="Picture 2" descr="https://upload.wikimedia.org/wikipedia/commons/5/5a/Holden_blimp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AF5F58-4A66-A5CE-DB0E-D6878BEC54ED}"/>
                  </a:ext>
                </a:extLst>
              </p:cNvPr>
              <p:cNvSpPr txBox="1"/>
              <p:nvPr/>
            </p:nvSpPr>
            <p:spPr>
              <a:xfrm>
                <a:off x="912000" y="6211669"/>
                <a:ext cx="10208885" cy="9233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Det kan være at kompressible effekter spiller inn siden hastigheten nærmer seg lydhastighet i luft, </a:t>
                </a:r>
              </a:p>
              <a:p>
                <a:r>
                  <a:rPr lang="nb-NO" dirty="0"/>
                  <a:t>som er ca.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340 </m:t>
                    </m:r>
                    <m:r>
                      <m:rPr>
                        <m:sty m:val="p"/>
                      </m:rPr>
                      <a:rPr lang="nb-NO" dirty="0" err="1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dirty="0" err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 err="1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– vi nærmer oss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&gt; 0.3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DAF5F58-4A66-A5CE-DB0E-D6878BEC54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00" y="6211669"/>
                <a:ext cx="10208885" cy="923330"/>
              </a:xfrm>
              <a:prstGeom prst="rect">
                <a:avLst/>
              </a:prstGeom>
              <a:blipFill>
                <a:blip r:embed="rId4"/>
                <a:stretch>
                  <a:fillRect l="-496" t="-13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12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EFM Eksempel 8.5 (fra prototyp til modell)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844368" cy="4320000"/>
              </a:xfrm>
            </p:spPr>
            <p:txBody>
              <a:bodyPr/>
              <a:lstStyle/>
              <a:p>
                <a:r>
                  <a:rPr lang="nb-NO" dirty="0"/>
                  <a:t>Modell av ventil i skala 1:6 skal testes,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nb-NO" dirty="0"/>
              </a:p>
              <a:p>
                <a:r>
                  <a:rPr lang="nb-NO" dirty="0"/>
                  <a:t>Vann med samme temperatur brukes for både modell og prototyp</a:t>
                </a:r>
              </a:p>
              <a:p>
                <a:r>
                  <a:rPr lang="nb-NO" dirty="0"/>
                  <a:t>Vannføring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19.8 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i="0" dirty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i="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i prototyp</a:t>
                </a:r>
              </a:p>
              <a:p>
                <a:pPr marL="0" indent="0">
                  <a:buNone/>
                </a:pPr>
                <a:r>
                  <a:rPr lang="nb-NO" dirty="0"/>
                  <a:t>(fullskala)</a:t>
                </a:r>
              </a:p>
              <a:p>
                <a:r>
                  <a:rPr lang="nb-NO" b="1" dirty="0"/>
                  <a:t>Hvilken vannføring, </a:t>
                </a:r>
                <a:r>
                  <a:rPr lang="nb-NO" b="1" dirty="0" err="1"/>
                  <a:t>Q</a:t>
                </a:r>
                <a:r>
                  <a:rPr lang="nb-NO" b="1" baseline="-25000" dirty="0" err="1"/>
                  <a:t>m</a:t>
                </a:r>
                <a:r>
                  <a:rPr lang="nb-NO" b="1" dirty="0"/>
                  <a:t>, kreves i modellstudiet for å oppnå dynamisk </a:t>
                </a:r>
                <a:r>
                  <a:rPr lang="nb-NO" b="1" dirty="0" err="1"/>
                  <a:t>similaritet</a:t>
                </a:r>
                <a:r>
                  <a:rPr lang="nb-NO" b="1" dirty="0"/>
                  <a:t>?</a:t>
                </a:r>
              </a:p>
              <a:p>
                <a:r>
                  <a:rPr lang="nb-NO" u="sng" dirty="0"/>
                  <a:t>Først</a:t>
                </a:r>
                <a:r>
                  <a:rPr lang="nb-NO" dirty="0"/>
                  <a:t>: Hvilket hastighetsforhold V</a:t>
                </a:r>
                <a:r>
                  <a:rPr lang="nb-NO" baseline="-25000" dirty="0"/>
                  <a:t>m</a:t>
                </a:r>
                <a:r>
                  <a:rPr lang="nb-NO" dirty="0"/>
                  <a:t>/</a:t>
                </a:r>
                <a:r>
                  <a:rPr lang="nb-NO" dirty="0" err="1"/>
                  <a:t>V</a:t>
                </a:r>
                <a:r>
                  <a:rPr lang="nb-NO" baseline="-25000" dirty="0" err="1"/>
                  <a:t>p</a:t>
                </a:r>
                <a:r>
                  <a:rPr lang="nb-NO" dirty="0"/>
                  <a:t> kreves for dynamisk </a:t>
                </a:r>
                <a:r>
                  <a:rPr lang="nb-NO" dirty="0" err="1"/>
                  <a:t>similaritet</a:t>
                </a:r>
                <a:r>
                  <a:rPr lang="nb-NO" dirty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844368" cy="4320000"/>
              </a:xfrm>
              <a:blipFill>
                <a:blip r:embed="rId2"/>
                <a:stretch>
                  <a:fillRect l="-2820" t="-3519" r="-2603" b="-322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629" y="2600611"/>
            <a:ext cx="4773168" cy="271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2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8.5 (fra prototyp til modell)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vannføring kreves i modellstudiet for å oppnå dynamisk </a:t>
                </a:r>
                <a:r>
                  <a:rPr lang="nb-NO" dirty="0" err="1"/>
                  <a:t>similaritet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Matcher Reynoldstall: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3429000"/>
            <a:ext cx="4773168" cy="271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00C9DAD-4BFA-4109-A700-FB2A5714FA22}"/>
                  </a:ext>
                </a:extLst>
              </p:cNvPr>
              <p:cNvSpPr/>
              <p:nvPr/>
            </p:nvSpPr>
            <p:spPr>
              <a:xfrm>
                <a:off x="7896000" y="1821115"/>
                <a:ext cx="1876155" cy="12850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eqArr>
                          <m:eqArr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/>
                          <m:e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eqAr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19.8 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00C9DAD-4BFA-4109-A700-FB2A5714FA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1821115"/>
                <a:ext cx="1876155" cy="1285032"/>
              </a:xfrm>
              <a:prstGeom prst="rect">
                <a:avLst/>
              </a:prstGeom>
              <a:blipFill>
                <a:blip r:embed="rId4"/>
                <a:stretch>
                  <a:fillRect b="-9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30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8.5 (fra prototyp til modell)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vannføring kreves i modellstudiet for å oppnå dynamisk </a:t>
                </a:r>
                <a:r>
                  <a:rPr lang="nb-NO" dirty="0" err="1"/>
                  <a:t>similaritet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Matcher Reynoldstall: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Løser</a:t>
                </a:r>
                <a:r>
                  <a:rPr lang="en-US" dirty="0"/>
                  <a:t> for </a:t>
                </a:r>
                <a:r>
                  <a:rPr lang="en-US" dirty="0" err="1"/>
                  <a:t>hastighetsforholdet</a:t>
                </a:r>
                <a:r>
                  <a:rPr lang="en-US" dirty="0"/>
                  <a:t> </a:t>
                </a:r>
                <a:r>
                  <a:rPr lang="en-US" dirty="0" err="1"/>
                  <a:t>V</a:t>
                </a:r>
                <a:r>
                  <a:rPr lang="en-US" baseline="-25000" dirty="0" err="1"/>
                  <a:t>m</a:t>
                </a:r>
                <a:r>
                  <a:rPr lang="en-US" dirty="0"/>
                  <a:t>/</a:t>
                </a:r>
                <a:r>
                  <a:rPr lang="en-US" dirty="0" err="1"/>
                  <a:t>V</a:t>
                </a:r>
                <a:r>
                  <a:rPr lang="en-US" baseline="-25000" dirty="0" err="1"/>
                  <a:t>p</a:t>
                </a:r>
                <a:r>
                  <a:rPr lang="en-US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218" t="-2053" b="-2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3429000"/>
            <a:ext cx="4773168" cy="271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00C9DAD-4BFA-4109-A700-FB2A5714FA22}"/>
                  </a:ext>
                </a:extLst>
              </p:cNvPr>
              <p:cNvSpPr/>
              <p:nvPr/>
            </p:nvSpPr>
            <p:spPr>
              <a:xfrm>
                <a:off x="7896000" y="1821115"/>
                <a:ext cx="1812740" cy="1292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19.8 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00C9DAD-4BFA-4109-A700-FB2A5714FA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1821115"/>
                <a:ext cx="1812740" cy="1292341"/>
              </a:xfrm>
              <a:prstGeom prst="rect">
                <a:avLst/>
              </a:prstGeom>
              <a:blipFill>
                <a:blip r:embed="rId4"/>
                <a:stretch>
                  <a:fillRect b="-19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772CA1CC-2C63-BD46-E5E9-FD18CE4EDE69}"/>
              </a:ext>
            </a:extLst>
          </p:cNvPr>
          <p:cNvSpPr/>
          <p:nvPr/>
        </p:nvSpPr>
        <p:spPr>
          <a:xfrm rot="5400000">
            <a:off x="3396000" y="5724000"/>
            <a:ext cx="144000" cy="792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449D4-1990-1D0C-5869-E41B0488D5B5}"/>
              </a:ext>
            </a:extLst>
          </p:cNvPr>
          <p:cNvSpPr txBox="1"/>
          <p:nvPr/>
        </p:nvSpPr>
        <p:spPr>
          <a:xfrm>
            <a:off x="3244221" y="6134675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EA8D6C-594C-68FA-F25E-B57E3EC76ADE}"/>
                  </a:ext>
                </a:extLst>
              </p:cNvPr>
              <p:cNvSpPr txBox="1"/>
              <p:nvPr/>
            </p:nvSpPr>
            <p:spPr>
              <a:xfrm>
                <a:off x="1106526" y="6364368"/>
                <a:ext cx="3930948" cy="6677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Viskositet/tetthet er like fordi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EA8D6C-594C-68FA-F25E-B57E3EC76A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526" y="6364368"/>
                <a:ext cx="3930948" cy="667747"/>
              </a:xfrm>
              <a:prstGeom prst="rect">
                <a:avLst/>
              </a:prstGeom>
              <a:blipFill>
                <a:blip r:embed="rId5"/>
                <a:stretch>
                  <a:fillRect l="-1290" t="-75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64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EFM Eksempel 8.5 (fra prototyp til modell)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6179740" cy="4320000"/>
              </a:xfrm>
            </p:spPr>
            <p:txBody>
              <a:bodyPr/>
              <a:lstStyle/>
              <a:p>
                <a:r>
                  <a:rPr lang="nb-NO" dirty="0"/>
                  <a:t>Modell av ventil i skala 1:6 skal testes,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nb-NO" dirty="0"/>
              </a:p>
              <a:p>
                <a:r>
                  <a:rPr lang="nb-NO" dirty="0"/>
                  <a:t>Vann med samme temperatur brukes for både modell og prototyp</a:t>
                </a:r>
              </a:p>
              <a:p>
                <a:r>
                  <a:rPr lang="nb-NO" dirty="0"/>
                  <a:t>Vannføring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Q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19.8 </m:t>
                    </m:r>
                    <m:sSup>
                      <m:sSup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i="0" dirty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i="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i prototyp</a:t>
                </a:r>
              </a:p>
              <a:p>
                <a:pPr marL="0" indent="0">
                  <a:buNone/>
                </a:pPr>
                <a:r>
                  <a:rPr lang="nb-NO" dirty="0"/>
                  <a:t>(fullskala)</a:t>
                </a:r>
              </a:p>
              <a:p>
                <a:r>
                  <a:rPr lang="nb-NO" dirty="0"/>
                  <a:t>V</a:t>
                </a:r>
                <a:r>
                  <a:rPr lang="nb-NO" baseline="-25000" dirty="0"/>
                  <a:t>m</a:t>
                </a:r>
                <a:r>
                  <a:rPr lang="nb-NO" dirty="0"/>
                  <a:t>/</a:t>
                </a:r>
                <a:r>
                  <a:rPr lang="nb-NO" dirty="0" err="1"/>
                  <a:t>V</a:t>
                </a:r>
                <a:r>
                  <a:rPr lang="nb-NO" baseline="-25000" dirty="0" err="1"/>
                  <a:t>p</a:t>
                </a:r>
                <a:r>
                  <a:rPr lang="nb-NO" dirty="0"/>
                  <a:t> = L</a:t>
                </a:r>
                <a:r>
                  <a:rPr lang="nb-NO" baseline="-25000" dirty="0"/>
                  <a:t>p</a:t>
                </a:r>
                <a:r>
                  <a:rPr lang="nb-NO" dirty="0"/>
                  <a:t>/L</a:t>
                </a:r>
                <a:r>
                  <a:rPr lang="nb-NO" baseline="-25000" dirty="0"/>
                  <a:t>m</a:t>
                </a:r>
              </a:p>
              <a:p>
                <a:r>
                  <a:rPr lang="nb-NO" b="1" dirty="0"/>
                  <a:t>Hvilken vannføring, </a:t>
                </a:r>
                <a:r>
                  <a:rPr lang="nb-NO" b="1" dirty="0" err="1"/>
                  <a:t>Q</a:t>
                </a:r>
                <a:r>
                  <a:rPr lang="nb-NO" b="1" baseline="-25000" dirty="0" err="1"/>
                  <a:t>m</a:t>
                </a:r>
                <a:r>
                  <a:rPr lang="nb-NO" b="1" dirty="0"/>
                  <a:t>, kreves i modellstudiet for å oppnå dynamisk </a:t>
                </a:r>
                <a:r>
                  <a:rPr lang="nb-NO" b="1" dirty="0" err="1"/>
                  <a:t>similaritet</a:t>
                </a:r>
                <a:r>
                  <a:rPr lang="nb-NO" b="1" dirty="0"/>
                  <a:t>?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6179740" cy="4320000"/>
              </a:xfrm>
              <a:blipFill>
                <a:blip r:embed="rId2"/>
                <a:stretch>
                  <a:fillRect l="-2664" t="-35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">
            <a:extLst>
              <a:ext uri="{FF2B5EF4-FFF2-40B4-BE49-F238E27FC236}">
                <a16:creationId xmlns:a16="http://schemas.microsoft.com/office/drawing/2014/main" id="{F22E0DE4-BE39-C43C-B645-DA873CCC76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3429000"/>
            <a:ext cx="4773168" cy="271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ED6ABA-CDEA-DD31-A453-BEE78651418A}"/>
                  </a:ext>
                </a:extLst>
              </p:cNvPr>
              <p:cNvSpPr/>
              <p:nvPr/>
            </p:nvSpPr>
            <p:spPr>
              <a:xfrm>
                <a:off x="7896000" y="1821115"/>
                <a:ext cx="1812740" cy="1292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19.8 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ED6ABA-CDEA-DD31-A453-BEE786514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1821115"/>
                <a:ext cx="1812740" cy="1292341"/>
              </a:xfrm>
              <a:prstGeom prst="rect">
                <a:avLst/>
              </a:prstGeom>
              <a:blipFill>
                <a:blip r:embed="rId4"/>
                <a:stretch>
                  <a:fillRect b="-194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EFM Eksempel 8.5 (fra prototyp til modell)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vannføring kreves i modellstudiet for å oppnå dynamisk </a:t>
                </a:r>
                <a:r>
                  <a:rPr lang="nb-NO" dirty="0" err="1"/>
                  <a:t>similaritet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Matcher Reynoldstall: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For vannføringen får vi: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3.3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198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3429000"/>
            <a:ext cx="4773168" cy="2718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00C9DAD-4BFA-4109-A700-FB2A5714FA22}"/>
                  </a:ext>
                </a:extLst>
              </p:cNvPr>
              <p:cNvSpPr/>
              <p:nvPr/>
            </p:nvSpPr>
            <p:spPr>
              <a:xfrm>
                <a:off x="7896000" y="1821115"/>
                <a:ext cx="1812740" cy="12923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19.8 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dirty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00C9DAD-4BFA-4109-A700-FB2A5714FA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000" y="1821115"/>
                <a:ext cx="1812740" cy="1292341"/>
              </a:xfrm>
              <a:prstGeom prst="rect">
                <a:avLst/>
              </a:prstGeom>
              <a:blipFill>
                <a:blip r:embed="rId4"/>
                <a:stretch>
                  <a:fillRect l="-671" b="-141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48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 </a:t>
            </a:r>
            <a:r>
              <a:rPr lang="nb-NO" dirty="0"/>
              <a:t>EFM Eksempel 8.6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672359" cy="4320000"/>
              </a:xfrm>
            </p:spPr>
            <p:txBody>
              <a:bodyPr/>
              <a:lstStyle/>
              <a:p>
                <a:r>
                  <a:rPr lang="nb-NO" dirty="0"/>
                  <a:t>En modell i skala 1:10 benyttes ved forhold som tilsier dynamisk </a:t>
                </a:r>
                <a:r>
                  <a:rPr lang="nb-NO" dirty="0" err="1"/>
                  <a:t>similaritet</a:t>
                </a:r>
                <a:r>
                  <a:rPr lang="nb-NO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1/10.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En trykkforskjell mellom to punkter i modellen er målt til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17.8 </m:t>
                    </m:r>
                    <m:r>
                      <m:rPr>
                        <m:sty m:val="p"/>
                      </m:rPr>
                      <a:rPr lang="nb-NO" i="0" dirty="0" err="1">
                        <a:latin typeface="Cambria Math" panose="02040503050406030204" pitchFamily="18" charset="0"/>
                      </a:rPr>
                      <m:t>kPa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=17.8 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kPa</m:t>
                    </m:r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Anta samme tetthet og viskositet for modell og prototype,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.</a:t>
                </a:r>
              </a:p>
              <a:p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Hva blir den tilsvarende trykkforskjellen for prototypen?</a:t>
                </a:r>
              </a:p>
              <a:p>
                <a:r>
                  <a:rPr lang="nb-NO" u="sng" dirty="0">
                    <a:solidFill>
                      <a:schemeClr val="bg1">
                        <a:lumMod val="65000"/>
                      </a:schemeClr>
                    </a:solidFill>
                  </a:rPr>
                  <a:t>Først</a:t>
                </a:r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: Hva blir hastighetsforholdet </a:t>
                </a:r>
                <a:r>
                  <a:rPr lang="nb-NO" dirty="0" err="1">
                    <a:solidFill>
                      <a:schemeClr val="bg1">
                        <a:lumMod val="65000"/>
                      </a:schemeClr>
                    </a:solidFill>
                  </a:rPr>
                  <a:t>V</a:t>
                </a:r>
                <a:r>
                  <a:rPr lang="nb-NO" baseline="-25000" dirty="0" err="1">
                    <a:solidFill>
                      <a:schemeClr val="bg1">
                        <a:lumMod val="65000"/>
                      </a:schemeClr>
                    </a:solidFill>
                  </a:rPr>
                  <a:t>p</a:t>
                </a:r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/V</a:t>
                </a:r>
                <a:r>
                  <a:rPr lang="nb-NO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m</a:t>
                </a:r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for å oppnå Re</a:t>
                </a:r>
                <a:r>
                  <a:rPr lang="nb-NO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p</a:t>
                </a:r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 = Re</a:t>
                </a:r>
                <a:r>
                  <a:rPr lang="nb-NO" baseline="-25000" dirty="0">
                    <a:solidFill>
                      <a:schemeClr val="bg1">
                        <a:lumMod val="65000"/>
                      </a:schemeClr>
                    </a:solidFill>
                  </a:rPr>
                  <a:t>m</a:t>
                </a:r>
                <a:r>
                  <a:rPr lang="nb-NO" dirty="0">
                    <a:solidFill>
                      <a:schemeClr val="bg1">
                        <a:lumMod val="65000"/>
                      </a:schemeClr>
                    </a:solidFill>
                  </a:rPr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672359" cy="4320000"/>
              </a:xfrm>
              <a:blipFill>
                <a:blip r:embed="rId2"/>
                <a:stretch>
                  <a:fillRect l="-2679" t="-2053" r="-2902" b="-7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s://upload.wikimedia.org/wikipedia/commons/5/5a/Holden_bli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F24CA6-F47F-0E72-75B8-A8FB1DA4E013}"/>
              </a:ext>
            </a:extLst>
          </p:cNvPr>
          <p:cNvSpPr txBox="1"/>
          <p:nvPr/>
        </p:nvSpPr>
        <p:spPr>
          <a:xfrm>
            <a:off x="6381979" y="22872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Prototyp</a:t>
            </a:r>
            <a:r>
              <a:rPr lang="en-US" dirty="0"/>
              <a:t> (</a:t>
            </a:r>
            <a:r>
              <a:rPr lang="en-US" dirty="0" err="1"/>
              <a:t>fullskala</a:t>
            </a:r>
            <a:r>
              <a:rPr lang="en-US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7281E8-CD7F-C5E0-43A4-E5D9FEA09EB9}"/>
              </a:ext>
            </a:extLst>
          </p:cNvPr>
          <p:cNvSpPr txBox="1"/>
          <p:nvPr/>
        </p:nvSpPr>
        <p:spPr>
          <a:xfrm>
            <a:off x="6672000" y="5939209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</a:t>
            </a:r>
            <a:r>
              <a:rPr lang="en-US" baseline="-25000" dirty="0" err="1"/>
              <a:t>m</a:t>
            </a:r>
            <a:r>
              <a:rPr lang="en-US" dirty="0"/>
              <a:t>: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modellen</a:t>
            </a:r>
            <a:endParaRPr lang="en-US" dirty="0"/>
          </a:p>
          <a:p>
            <a:r>
              <a:rPr lang="en-US" dirty="0" err="1"/>
              <a:t>V</a:t>
            </a:r>
            <a:r>
              <a:rPr lang="en-US" baseline="-25000" dirty="0" err="1"/>
              <a:t>p</a:t>
            </a:r>
            <a:r>
              <a:rPr lang="en-US" dirty="0"/>
              <a:t>: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prototyp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1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Oppgave: </a:t>
            </a:r>
            <a:r>
              <a:rPr lang="nb-NO" dirty="0"/>
              <a:t>EFM Eksempel 8.6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672359" cy="4320000"/>
              </a:xfrm>
            </p:spPr>
            <p:txBody>
              <a:bodyPr/>
              <a:lstStyle/>
              <a:p>
                <a:r>
                  <a:rPr lang="nb-NO" dirty="0"/>
                  <a:t>En modell i skala 1:10 benyttes ved forhold som tilsier dynamisk </a:t>
                </a:r>
                <a:r>
                  <a:rPr lang="nb-NO" dirty="0" err="1"/>
                  <a:t>similaritet</a:t>
                </a:r>
                <a:r>
                  <a:rPr lang="nb-NO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1/10.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En trykkforskjell mellom to punkter i modellen er målt til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17.8 </m:t>
                    </m:r>
                    <m:r>
                      <m:rPr>
                        <m:sty m:val="p"/>
                      </m:rPr>
                      <a:rPr lang="nb-NO" i="0" dirty="0" err="1">
                        <a:latin typeface="Cambria Math" panose="02040503050406030204" pitchFamily="18" charset="0"/>
                      </a:rPr>
                      <m:t>kPa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dirty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=17.8 </m:t>
                    </m:r>
                    <m:r>
                      <m:rPr>
                        <m:sty m:val="p"/>
                      </m:rPr>
                      <a:rPr lang="nb-NO" dirty="0">
                        <a:latin typeface="Cambria Math" panose="02040503050406030204" pitchFamily="18" charset="0"/>
                      </a:rPr>
                      <m:t>kPa</m:t>
                    </m:r>
                  </m:oMath>
                </a14:m>
                <a:r>
                  <a:rPr lang="nb-NO" dirty="0"/>
                  <a:t> </a:t>
                </a:r>
              </a:p>
              <a:p>
                <a:r>
                  <a:rPr lang="nb-NO" dirty="0"/>
                  <a:t>Anta samme tetthet og viskositet for modell og prototype,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.</a:t>
                </a:r>
              </a:p>
              <a:p>
                <a:r>
                  <a:rPr lang="nb-NO" b="1" dirty="0"/>
                  <a:t>Hva blir den tilsvarende trykkforskjellen for prototypen?</a:t>
                </a:r>
              </a:p>
              <a:p>
                <a:r>
                  <a:rPr lang="nb-NO" b="1" u="sng" dirty="0"/>
                  <a:t>Først</a:t>
                </a:r>
                <a:r>
                  <a:rPr lang="nb-NO" b="1" dirty="0"/>
                  <a:t>: Hva blir hastighetsforholdet </a:t>
                </a:r>
                <a:r>
                  <a:rPr lang="nb-NO" b="1" dirty="0" err="1"/>
                  <a:t>V</a:t>
                </a:r>
                <a:r>
                  <a:rPr lang="nb-NO" b="1" baseline="-25000" dirty="0" err="1"/>
                  <a:t>p</a:t>
                </a:r>
                <a:r>
                  <a:rPr lang="nb-NO" b="1" dirty="0"/>
                  <a:t>/V</a:t>
                </a:r>
                <a:r>
                  <a:rPr lang="nb-NO" b="1" baseline="-25000" dirty="0"/>
                  <a:t>m</a:t>
                </a:r>
                <a:r>
                  <a:rPr lang="nb-NO" b="1" dirty="0"/>
                  <a:t> for å oppnå Re</a:t>
                </a:r>
                <a:r>
                  <a:rPr lang="nb-NO" b="1" baseline="-25000" dirty="0"/>
                  <a:t>p</a:t>
                </a:r>
                <a:r>
                  <a:rPr lang="nb-NO" b="1" dirty="0"/>
                  <a:t> = Re</a:t>
                </a:r>
                <a:r>
                  <a:rPr lang="nb-NO" b="1" baseline="-25000" dirty="0"/>
                  <a:t>m</a:t>
                </a:r>
                <a:r>
                  <a:rPr lang="nb-NO" b="1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672359" cy="4320000"/>
              </a:xfrm>
              <a:blipFill>
                <a:blip r:embed="rId2"/>
                <a:stretch>
                  <a:fillRect l="-2679" t="-2053" r="-2009" b="-79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s://upload.wikimedia.org/wikipedia/commons/5/5a/Holden_bli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F24CA6-F47F-0E72-75B8-A8FB1DA4E013}"/>
              </a:ext>
            </a:extLst>
          </p:cNvPr>
          <p:cNvSpPr txBox="1"/>
          <p:nvPr/>
        </p:nvSpPr>
        <p:spPr>
          <a:xfrm>
            <a:off x="6381979" y="2287232"/>
            <a:ext cx="20954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Prototyp</a:t>
            </a:r>
            <a:r>
              <a:rPr lang="en-US" dirty="0"/>
              <a:t> (</a:t>
            </a:r>
            <a:r>
              <a:rPr lang="en-US" dirty="0" err="1"/>
              <a:t>fullskala</a:t>
            </a:r>
            <a:r>
              <a:rPr lang="en-US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7281E8-CD7F-C5E0-43A4-E5D9FEA09EB9}"/>
              </a:ext>
            </a:extLst>
          </p:cNvPr>
          <p:cNvSpPr txBox="1"/>
          <p:nvPr/>
        </p:nvSpPr>
        <p:spPr>
          <a:xfrm>
            <a:off x="6672000" y="5939209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V</a:t>
            </a:r>
            <a:r>
              <a:rPr lang="en-US" baseline="-25000" dirty="0" err="1"/>
              <a:t>m</a:t>
            </a:r>
            <a:r>
              <a:rPr lang="en-US" dirty="0"/>
              <a:t>: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modellen</a:t>
            </a:r>
            <a:endParaRPr lang="en-US" dirty="0"/>
          </a:p>
          <a:p>
            <a:r>
              <a:rPr lang="en-US" dirty="0" err="1"/>
              <a:t>V</a:t>
            </a:r>
            <a:r>
              <a:rPr lang="en-US" baseline="-25000" dirty="0" err="1"/>
              <a:t>p</a:t>
            </a:r>
            <a:r>
              <a:rPr lang="en-US" dirty="0"/>
              <a:t>: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prototyp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15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Løsning: Hastighetsforhold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hastighetsforholdet mellom prototyp og modell, dvs. </a:t>
                </a:r>
                <a:r>
                  <a:rPr lang="nb-NO" dirty="0" err="1"/>
                  <a:t>V</a:t>
                </a:r>
                <a:r>
                  <a:rPr lang="nb-NO" baseline="-25000" dirty="0" err="1"/>
                  <a:t>p</a:t>
                </a:r>
                <a:r>
                  <a:rPr lang="nb-NO" dirty="0"/>
                  <a:t>/V</a:t>
                </a:r>
                <a:r>
                  <a:rPr lang="nb-NO" baseline="-25000" dirty="0"/>
                  <a:t>m</a:t>
                </a:r>
                <a:r>
                  <a:rPr lang="nb-NO" dirty="0"/>
                  <a:t>?</a:t>
                </a:r>
              </a:p>
              <a:p>
                <a:r>
                  <a:rPr lang="nb-NO" dirty="0"/>
                  <a:t>Matcher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s://upload.wikimedia.org/wikipedia/commons/5/5a/Holden_bli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01" y="3537727"/>
            <a:ext cx="3568087" cy="23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188488" y="5989195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E6B92C-5F6C-4206-A020-FFA369C5B68F}"/>
                  </a:ext>
                </a:extLst>
              </p:cNvPr>
              <p:cNvSpPr/>
              <p:nvPr/>
            </p:nvSpPr>
            <p:spPr>
              <a:xfrm>
                <a:off x="8838404" y="1436616"/>
                <a:ext cx="1826334" cy="15638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.8 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kPa</m:t>
                    </m:r>
                  </m:oMath>
                </a14:m>
                <a:r>
                  <a:rPr lang="nb-NO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E6B92C-5F6C-4206-A020-FFA369C5B6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404" y="1436616"/>
                <a:ext cx="1826334" cy="1563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C7B5292E-5310-2F77-279D-1DEBC8742E43}"/>
              </a:ext>
            </a:extLst>
          </p:cNvPr>
          <p:cNvSpPr/>
          <p:nvPr/>
        </p:nvSpPr>
        <p:spPr>
          <a:xfrm>
            <a:off x="1344000" y="4365000"/>
            <a:ext cx="3816000" cy="108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9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EFM Eksempel 8.6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b="1" dirty="0"/>
                  <a:t>Hva blir den tilsvarende trykkforskjellen for prototypen?</a:t>
                </a:r>
              </a:p>
              <a:p>
                <a:r>
                  <a:rPr lang="nb-NO" sz="2000" dirty="0"/>
                  <a:t>Utgangspunktet er som følger (fra dimensjonsanalyse, tilsvarende som vårt eksempel med trykkfall i dyse)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→ 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Matchende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sz="2000" dirty="0">
                    <a:sym typeface="Wingdings" panose="05000000000000000000" pitchFamily="2" charset="2"/>
                  </a:rPr>
                  <a:t>  matchende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sub>
                    </m:sSub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723" t="-1173" r="-22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s://upload.wikimedia.org/wikipedia/commons/5/5a/Holden_bli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9962" y="3383463"/>
            <a:ext cx="3568087" cy="23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086049" y="5834931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E6B92C-5F6C-4206-A020-FFA369C5B68F}"/>
                  </a:ext>
                </a:extLst>
              </p:cNvPr>
              <p:cNvSpPr/>
              <p:nvPr/>
            </p:nvSpPr>
            <p:spPr>
              <a:xfrm>
                <a:off x="8838404" y="1436616"/>
                <a:ext cx="1826334" cy="15638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.8 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kPa</m:t>
                    </m:r>
                  </m:oMath>
                </a14:m>
                <a:r>
                  <a:rPr lang="nb-NO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E6B92C-5F6C-4206-A020-FFA369C5B6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404" y="1436616"/>
                <a:ext cx="1826334" cy="1563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1">
            <a:extLst>
              <a:ext uri="{FF2B5EF4-FFF2-40B4-BE49-F238E27FC236}">
                <a16:creationId xmlns:a16="http://schemas.microsoft.com/office/drawing/2014/main" id="{9965209F-A828-4FAC-AA81-853EE5629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38"/>
          <a:stretch/>
        </p:blipFill>
        <p:spPr bwMode="auto">
          <a:xfrm>
            <a:off x="313951" y="5208694"/>
            <a:ext cx="7976476" cy="146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DC27C6AB-3290-4E72-B307-5EB34EC7A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220" y="2228624"/>
            <a:ext cx="1970181" cy="92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36777E9-737C-45F6-968C-7DBC6712E837}"/>
                  </a:ext>
                </a:extLst>
              </p:cNvPr>
              <p:cNvSpPr/>
              <p:nvPr/>
            </p:nvSpPr>
            <p:spPr>
              <a:xfrm>
                <a:off x="6425264" y="1649306"/>
                <a:ext cx="1625188" cy="507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/2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36777E9-737C-45F6-968C-7DBC6712E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264" y="1649306"/>
                <a:ext cx="1625188" cy="507318"/>
              </a:xfrm>
              <a:prstGeom prst="rect">
                <a:avLst/>
              </a:prstGeom>
              <a:blipFill>
                <a:blip r:embed="rId7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14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8.6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den tilsvarende trykkforskjellen for prototypen?</a:t>
                </a:r>
              </a:p>
              <a:p>
                <a:r>
                  <a:rPr lang="nb-NO" dirty="0"/>
                  <a:t>Matcher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Matcher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=178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Pa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576" b="-83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https://upload.wikimedia.org/wikipedia/commons/5/5a/Holden_bli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01" y="3537727"/>
            <a:ext cx="3568087" cy="23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188488" y="5989195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E6B92C-5F6C-4206-A020-FFA369C5B68F}"/>
                  </a:ext>
                </a:extLst>
              </p:cNvPr>
              <p:cNvSpPr/>
              <p:nvPr/>
            </p:nvSpPr>
            <p:spPr>
              <a:xfrm>
                <a:off x="8838404" y="1436616"/>
                <a:ext cx="1826334" cy="15638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dirty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.8 </m:t>
                    </m:r>
                    <m:r>
                      <m:rPr>
                        <m:sty m:val="p"/>
                      </m:rPr>
                      <a:rPr lang="nb-NO" b="0" i="0" dirty="0" smtClean="0">
                        <a:latin typeface="Cambria Math" panose="02040503050406030204" pitchFamily="18" charset="0"/>
                      </a:rPr>
                      <m:t>kPa</m:t>
                    </m:r>
                  </m:oMath>
                </a14:m>
                <a:r>
                  <a:rPr lang="nb-NO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3E6B92C-5F6C-4206-A020-FFA369C5B6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404" y="1436616"/>
                <a:ext cx="1826334" cy="15638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63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8.7 (fra modell til prototyp)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En modell i skala 1:10 benyttes ved forhold som tilsier dynamisk </a:t>
            </a:r>
            <a:r>
              <a:rPr lang="nb-NO" dirty="0" err="1"/>
              <a:t>similaritet</a:t>
            </a:r>
            <a:endParaRPr lang="nb-NO" dirty="0"/>
          </a:p>
          <a:p>
            <a:r>
              <a:rPr lang="nb-NO" dirty="0"/>
              <a:t>En </a:t>
            </a:r>
            <a:r>
              <a:rPr lang="nb-NO" dirty="0" err="1"/>
              <a:t>dragkraft</a:t>
            </a:r>
            <a:r>
              <a:rPr lang="nb-NO" dirty="0"/>
              <a:t> på 1530 N er målt for modellen</a:t>
            </a:r>
          </a:p>
          <a:p>
            <a:r>
              <a:rPr lang="nb-NO" dirty="0"/>
              <a:t>Hva blir den tilsvarende </a:t>
            </a:r>
            <a:r>
              <a:rPr lang="nb-NO" dirty="0" err="1"/>
              <a:t>dragkraften</a:t>
            </a:r>
            <a:r>
              <a:rPr lang="nb-NO" dirty="0"/>
              <a:t> for prototypen?</a:t>
            </a:r>
          </a:p>
          <a:p>
            <a:r>
              <a:rPr lang="nb-NO" dirty="0"/>
              <a:t>Anta samme tetthet og viskositet for modell og prototype</a:t>
            </a:r>
            <a:endParaRPr lang="en-US" dirty="0"/>
          </a:p>
        </p:txBody>
      </p:sp>
      <p:pic>
        <p:nvPicPr>
          <p:cNvPr id="5" name="Picture 2" descr="https://upload.wikimedia.org/wikipedia/commons/5/5a/Holden_bli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55570"/>
            <a:ext cx="5111750" cy="3408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704447" y="5664468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432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8.7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den tilsvarende </a:t>
                </a:r>
                <a:r>
                  <a:rPr lang="nb-NO" dirty="0" err="1"/>
                  <a:t>dragkraften</a:t>
                </a:r>
                <a:r>
                  <a:rPr lang="nb-NO" dirty="0"/>
                  <a:t> for prototypen?</a:t>
                </a:r>
              </a:p>
              <a:p>
                <a:r>
                  <a:rPr lang="nb-NO" dirty="0"/>
                  <a:t>Utgangspunktet er som følger (fra dimensjonsanalyse)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Re</m:t>
                          </m:r>
                        </m:e>
                      </m:d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li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Matchende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>
                    <a:sym typeface="Wingdings" panose="05000000000000000000" pitchFamily="2" charset="2"/>
                  </a:rPr>
                  <a:t>  matchende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𝐷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s://upload.wikimedia.org/wikipedia/commons/5/5a/Holden_blimp.jpg">
            <a:extLst>
              <a:ext uri="{FF2B5EF4-FFF2-40B4-BE49-F238E27FC236}">
                <a16:creationId xmlns:a16="http://schemas.microsoft.com/office/drawing/2014/main" id="{104EBF1F-7DF3-4315-A665-4A041E24C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01" y="3537727"/>
            <a:ext cx="3568087" cy="23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B4344-F8A9-4EE1-8DD3-5304D7FC5E3C}"/>
              </a:ext>
            </a:extLst>
          </p:cNvPr>
          <p:cNvSpPr txBox="1"/>
          <p:nvPr/>
        </p:nvSpPr>
        <p:spPr>
          <a:xfrm>
            <a:off x="10188488" y="5989195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C3E81-3414-4987-8A7B-2AEEE1321263}"/>
                  </a:ext>
                </a:extLst>
              </p:cNvPr>
              <p:cNvSpPr/>
              <p:nvPr/>
            </p:nvSpPr>
            <p:spPr>
              <a:xfrm>
                <a:off x="8838404" y="1436616"/>
                <a:ext cx="1694759" cy="1590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530 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C3E81-3414-4987-8A7B-2AEEE1321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404" y="1436616"/>
                <a:ext cx="1694759" cy="1590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1">
            <a:extLst>
              <a:ext uri="{FF2B5EF4-FFF2-40B4-BE49-F238E27FC236}">
                <a16:creationId xmlns:a16="http://schemas.microsoft.com/office/drawing/2014/main" id="{D486B083-91B2-48E6-856F-193609AF9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45" b="49940"/>
          <a:stretch/>
        </p:blipFill>
        <p:spPr bwMode="auto">
          <a:xfrm>
            <a:off x="264000" y="5661000"/>
            <a:ext cx="11230837" cy="954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43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8.7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den tilsvarende </a:t>
                </a:r>
                <a:r>
                  <a:rPr lang="nb-NO" dirty="0" err="1"/>
                  <a:t>dragkraften</a:t>
                </a:r>
                <a:r>
                  <a:rPr lang="nb-NO" dirty="0"/>
                  <a:t> for prototypen?</a:t>
                </a:r>
              </a:p>
              <a:p>
                <a:r>
                  <a:rPr lang="nb-NO" dirty="0"/>
                  <a:t>Matcher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(som i eks. 8.6)</a:t>
                </a:r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Matcher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 b="-122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s://upload.wikimedia.org/wikipedia/commons/5/5a/Holden_blimp.jpg">
            <a:extLst>
              <a:ext uri="{FF2B5EF4-FFF2-40B4-BE49-F238E27FC236}">
                <a16:creationId xmlns:a16="http://schemas.microsoft.com/office/drawing/2014/main" id="{104EBF1F-7DF3-4315-A665-4A041E24C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01" y="3537727"/>
            <a:ext cx="3568087" cy="23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B4344-F8A9-4EE1-8DD3-5304D7FC5E3C}"/>
              </a:ext>
            </a:extLst>
          </p:cNvPr>
          <p:cNvSpPr txBox="1"/>
          <p:nvPr/>
        </p:nvSpPr>
        <p:spPr>
          <a:xfrm>
            <a:off x="10188488" y="5989195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C3E81-3414-4987-8A7B-2AEEE1321263}"/>
                  </a:ext>
                </a:extLst>
              </p:cNvPr>
              <p:cNvSpPr/>
              <p:nvPr/>
            </p:nvSpPr>
            <p:spPr>
              <a:xfrm>
                <a:off x="8838404" y="1436616"/>
                <a:ext cx="1694759" cy="1590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530 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C3E81-3414-4987-8A7B-2AEEE1321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404" y="1436616"/>
                <a:ext cx="1694759" cy="1590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71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8.7 (fra modell til prototyp)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den tilsvarende </a:t>
                </a:r>
                <a:r>
                  <a:rPr lang="nb-NO" dirty="0" err="1"/>
                  <a:t>dragkraften</a:t>
                </a:r>
                <a:r>
                  <a:rPr lang="nb-NO" dirty="0"/>
                  <a:t> for prototypen?</a:t>
                </a:r>
              </a:p>
              <a:p>
                <a:r>
                  <a:rPr lang="nb-NO" dirty="0"/>
                  <a:t>Matcher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>
                    <a:latin typeface="Cambria Math" panose="02040503050406030204" pitchFamily="18" charset="0"/>
                  </a:rPr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     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nb-NO" sz="20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=1530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Får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når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099" b="-142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https://upload.wikimedia.org/wikipedia/commons/5/5a/Holden_blimp.jpg">
            <a:extLst>
              <a:ext uri="{FF2B5EF4-FFF2-40B4-BE49-F238E27FC236}">
                <a16:creationId xmlns:a16="http://schemas.microsoft.com/office/drawing/2014/main" id="{104EBF1F-7DF3-4315-A665-4A041E24C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401" y="3537727"/>
            <a:ext cx="3568087" cy="237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B4344-F8A9-4EE1-8DD3-5304D7FC5E3C}"/>
              </a:ext>
            </a:extLst>
          </p:cNvPr>
          <p:cNvSpPr txBox="1"/>
          <p:nvPr/>
        </p:nvSpPr>
        <p:spPr>
          <a:xfrm>
            <a:off x="10188488" y="5989195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Wikipedia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C3E81-3414-4987-8A7B-2AEEE1321263}"/>
                  </a:ext>
                </a:extLst>
              </p:cNvPr>
              <p:cNvSpPr/>
              <p:nvPr/>
            </p:nvSpPr>
            <p:spPr>
              <a:xfrm>
                <a:off x="8838404" y="1436616"/>
                <a:ext cx="1694759" cy="1590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530 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9C3E81-3414-4987-8A7B-2AEEE1321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8404" y="1436616"/>
                <a:ext cx="1694759" cy="1590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785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Ikke alltid nødvendig å matche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nøyaktig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Eksemplene viste at vi fort får høye hastigheter (100 m/s) og store krefter (1530 N) i modellen når man matcher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for modell og prototyp</a:t>
                </a:r>
              </a:p>
              <a:p>
                <a:pPr lvl="1"/>
                <a:r>
                  <a:rPr lang="nb-NO" dirty="0"/>
                  <a:t>Upraktisk og dyrt å matche høye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  <a:p>
                <a:r>
                  <a:rPr lang="nb-NO" dirty="0"/>
                  <a:t>Ofte får man gyldige resultater selv uten nøyaktig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-matching så lenge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for både modell og prototyp er </a:t>
                </a:r>
                <a:r>
                  <a:rPr lang="nb-NO" i="1" dirty="0"/>
                  <a:t>tilstrekkelig</a:t>
                </a:r>
                <a:r>
                  <a:rPr lang="nb-NO" dirty="0"/>
                  <a:t> høyt</a:t>
                </a:r>
              </a:p>
              <a:p>
                <a:r>
                  <a:rPr lang="nb-NO" dirty="0"/>
                  <a:t>For eksempelet med venturirør til høyre: Så lenge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er større enn omtrent 5000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uavhengig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1192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1940944"/>
            <a:ext cx="5111750" cy="403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55482" y="6130513"/>
                <a:ext cx="2808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Man må gjøre modellforsøk helt til man ser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400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en-US" sz="1400" dirty="0"/>
                  <a:t>-</a:t>
                </a:r>
                <a:r>
                  <a:rPr lang="en-US" sz="1400" dirty="0" err="1"/>
                  <a:t>effekten</a:t>
                </a:r>
                <a:r>
                  <a:rPr lang="en-US" sz="1400" dirty="0"/>
                  <a:t> </a:t>
                </a:r>
                <a:r>
                  <a:rPr lang="en-US" sz="1400" dirty="0" err="1"/>
                  <a:t>flater</a:t>
                </a:r>
                <a:r>
                  <a:rPr lang="en-US" sz="1400" dirty="0"/>
                  <a:t> </a:t>
                </a:r>
                <a:r>
                  <a:rPr lang="en-US" sz="1400" dirty="0" err="1"/>
                  <a:t>ut</a:t>
                </a:r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5482" y="6130513"/>
                <a:ext cx="2808000" cy="523220"/>
              </a:xfrm>
              <a:prstGeom prst="rect">
                <a:avLst/>
              </a:prstGeom>
              <a:blipFill>
                <a:blip r:embed="rId5"/>
                <a:stretch>
                  <a:fillRect l="-651" t="-2353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stCxn id="6" idx="0"/>
          </p:cNvCxnSpPr>
          <p:nvPr/>
        </p:nvCxnSpPr>
        <p:spPr>
          <a:xfrm flipH="1" flipV="1">
            <a:off x="9192000" y="4725000"/>
            <a:ext cx="1167482" cy="1405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F65F4E0-F869-4F69-98EF-9DBFC93C34F5}"/>
                  </a:ext>
                </a:extLst>
              </p:cNvPr>
              <p:cNvSpPr/>
              <p:nvPr/>
            </p:nvSpPr>
            <p:spPr>
              <a:xfrm>
                <a:off x="4221011" y="2835034"/>
                <a:ext cx="1246175" cy="610039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𝑉𝐷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F65F4E0-F869-4F69-98EF-9DBFC93C34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011" y="2835034"/>
                <a:ext cx="1246175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6CC540D-6C5B-4E2A-B6BA-7F5EB3369C2B}"/>
              </a:ext>
            </a:extLst>
          </p:cNvPr>
          <p:cNvSpPr txBox="1"/>
          <p:nvPr/>
        </p:nvSpPr>
        <p:spPr>
          <a:xfrm>
            <a:off x="5501881" y="5979093"/>
            <a:ext cx="28973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Trykkfall knyttet til treghetseffekter (akselerasjon av væsken inkl. turbulens)</a:t>
            </a:r>
            <a:endParaRPr lang="en-US" sz="14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00B281-7447-4F8C-AA51-F5CF9F72514D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950550" y="5276721"/>
            <a:ext cx="441450" cy="702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CD0EBD7-80A5-45DC-A652-45439805692B}"/>
              </a:ext>
            </a:extLst>
          </p:cNvPr>
          <p:cNvSpPr txBox="1"/>
          <p:nvPr/>
        </p:nvSpPr>
        <p:spPr>
          <a:xfrm>
            <a:off x="3353178" y="4882037"/>
            <a:ext cx="2238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Trykkfall knyttet til viskøse effekter (skjærkrefter)</a:t>
            </a:r>
            <a:endParaRPr lang="en-US" sz="14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8FF6240-927B-4E7F-9908-7237F9B977E2}"/>
              </a:ext>
            </a:extLst>
          </p:cNvPr>
          <p:cNvCxnSpPr>
            <a:cxnSpLocks/>
          </p:cNvCxnSpPr>
          <p:nvPr/>
        </p:nvCxnSpPr>
        <p:spPr>
          <a:xfrm flipV="1">
            <a:off x="5592000" y="4325257"/>
            <a:ext cx="1565729" cy="8317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92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643C251-F47E-430B-AC12-AC370DAF599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Vi har sett mange kurver</a:t>
                </a:r>
                <a:br>
                  <a:rPr lang="nb-NO" dirty="0"/>
                </a:br>
                <a:r>
                  <a:rPr lang="nb-NO" dirty="0"/>
                  <a:t>som flater ut med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</m:t>
                    </m:r>
                    <m:r>
                      <m:rPr>
                        <m:sty m:val="p"/>
                      </m:rPr>
                      <a:rPr lang="nb-NO" i="0" dirty="0"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643C251-F47E-430B-AC12-AC370DAF59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89" t="-52273" b="-738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4D722E-56D9-44D3-83EC-100D3A2D00A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8999" y="3730619"/>
            <a:ext cx="4160568" cy="2980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7A9F158C-F6D3-4F0A-B306-6FC2F0D12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00" y="2061000"/>
            <a:ext cx="3888282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437C24-309F-4078-B1CE-618B781619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7629" y="563364"/>
            <a:ext cx="4160568" cy="29952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7E8D15-7491-4DBD-BDE2-29B263222A66}"/>
              </a:ext>
            </a:extLst>
          </p:cNvPr>
          <p:cNvSpPr txBox="1"/>
          <p:nvPr/>
        </p:nvSpPr>
        <p:spPr>
          <a:xfrm>
            <a:off x="2243803" y="1799390"/>
            <a:ext cx="125986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Dragkoeffisienter</a:t>
            </a:r>
            <a:endParaRPr lang="en-US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ADE691-52DC-4A27-9805-6E05FABD5B13}"/>
              </a:ext>
            </a:extLst>
          </p:cNvPr>
          <p:cNvSpPr txBox="1"/>
          <p:nvPr/>
        </p:nvSpPr>
        <p:spPr>
          <a:xfrm>
            <a:off x="9979567" y="6034619"/>
            <a:ext cx="125986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Friksjonsfaktorer i rørstrømning</a:t>
            </a:r>
            <a:endParaRPr lang="en-US" sz="1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9633CE-AB59-4570-A18F-797A06677A34}"/>
              </a:ext>
            </a:extLst>
          </p:cNvPr>
          <p:cNvSpPr txBox="1"/>
          <p:nvPr/>
        </p:nvSpPr>
        <p:spPr>
          <a:xfrm>
            <a:off x="9948197" y="3141000"/>
            <a:ext cx="1872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 err="1"/>
              <a:t>Labøvelse</a:t>
            </a:r>
            <a:r>
              <a:rPr lang="nb-NO" sz="1100" dirty="0"/>
              <a:t> 10 - singulærtapskoeffisienter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1301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8.9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Modellbil i skala 1:10 i vindtunnel</a:t>
                </a:r>
              </a:p>
              <a:p>
                <a:r>
                  <a:rPr lang="nb-NO" dirty="0"/>
                  <a:t>Prototyp: 4 m lang og kjører med en hastighet på 100 km/h</a:t>
                </a:r>
              </a:p>
              <a:p>
                <a:r>
                  <a:rPr lang="nb-NO" dirty="0"/>
                  <a:t>Modell og prototyp: Luft ved 20 grader og atmosfærisk trykk 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=1.2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kg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𝜈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=1.51⋅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)</a:t>
                </a:r>
              </a:p>
              <a:p>
                <a:r>
                  <a:rPr lang="nb-NO" dirty="0"/>
                  <a:t>Erfaring tilsier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er uavhengig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Hva bør vindhastigheten i vindtunnelen være?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33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ylinder 10">
            <a:extLst>
              <a:ext uri="{FF2B5EF4-FFF2-40B4-BE49-F238E27FC236}">
                <a16:creationId xmlns:a16="http://schemas.microsoft.com/office/drawing/2014/main" id="{6CCEF9F4-51C0-48FE-8E8F-50803D4395B1}"/>
              </a:ext>
            </a:extLst>
          </p:cNvPr>
          <p:cNvSpPr/>
          <p:nvPr/>
        </p:nvSpPr>
        <p:spPr>
          <a:xfrm rot="16200000">
            <a:off x="8343547" y="1780672"/>
            <a:ext cx="1200779" cy="3679875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Graphic 4" descr="Car">
            <a:extLst>
              <a:ext uri="{FF2B5EF4-FFF2-40B4-BE49-F238E27FC236}">
                <a16:creationId xmlns:a16="http://schemas.microsoft.com/office/drawing/2014/main" id="{B439A37E-6720-40AE-B846-4672FEA32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000" y="3052639"/>
            <a:ext cx="1195959" cy="116836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CBB197A-8D6B-42EC-AA38-BC6E30D329BF}"/>
              </a:ext>
            </a:extLst>
          </p:cNvPr>
          <p:cNvSpPr/>
          <p:nvPr/>
        </p:nvSpPr>
        <p:spPr>
          <a:xfrm>
            <a:off x="10495872" y="3020219"/>
            <a:ext cx="288002" cy="120078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791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8.9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Erfaring tilsier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er uavhengig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Hva bør vindhastigheten i vindtunnelen være?</a:t>
                </a:r>
              </a:p>
              <a:p>
                <a:r>
                  <a:rPr lang="nb-NO" dirty="0"/>
                  <a:t>Vi forsøker å matcher Reynoldstall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=10⋅100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=1000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km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410" b="-356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ylinder 10">
            <a:extLst>
              <a:ext uri="{FF2B5EF4-FFF2-40B4-BE49-F238E27FC236}">
                <a16:creationId xmlns:a16="http://schemas.microsoft.com/office/drawing/2014/main" id="{6CCEF9F4-51C0-48FE-8E8F-50803D4395B1}"/>
              </a:ext>
            </a:extLst>
          </p:cNvPr>
          <p:cNvSpPr/>
          <p:nvPr/>
        </p:nvSpPr>
        <p:spPr>
          <a:xfrm rot="16200000">
            <a:off x="8343547" y="1780672"/>
            <a:ext cx="1200779" cy="3679875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Graphic 4" descr="Car">
            <a:extLst>
              <a:ext uri="{FF2B5EF4-FFF2-40B4-BE49-F238E27FC236}">
                <a16:creationId xmlns:a16="http://schemas.microsoft.com/office/drawing/2014/main" id="{B439A37E-6720-40AE-B846-4672FEA32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000" y="3052639"/>
            <a:ext cx="1195959" cy="116836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CBB197A-8D6B-42EC-AA38-BC6E30D329BF}"/>
              </a:ext>
            </a:extLst>
          </p:cNvPr>
          <p:cNvSpPr/>
          <p:nvPr/>
        </p:nvSpPr>
        <p:spPr>
          <a:xfrm>
            <a:off x="10495872" y="3020219"/>
            <a:ext cx="288002" cy="120078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A1C007-B00C-4F08-8C0F-70AF4A8908E0}"/>
                  </a:ext>
                </a:extLst>
              </p:cNvPr>
              <p:cNvSpPr/>
              <p:nvPr/>
            </p:nvSpPr>
            <p:spPr>
              <a:xfrm>
                <a:off x="7413420" y="1125000"/>
                <a:ext cx="3004477" cy="1600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=4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=100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A1C007-B00C-4F08-8C0F-70AF4A8908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420" y="1125000"/>
                <a:ext cx="3004477" cy="1600182"/>
              </a:xfrm>
              <a:prstGeom prst="rect">
                <a:avLst/>
              </a:prstGeom>
              <a:blipFill>
                <a:blip r:embed="rId5"/>
                <a:stretch>
                  <a:fillRect b="-1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FE42C326-C2C6-45CD-A7C1-EF41B5304C17}"/>
              </a:ext>
            </a:extLst>
          </p:cNvPr>
          <p:cNvSpPr txBox="1"/>
          <p:nvPr/>
        </p:nvSpPr>
        <p:spPr>
          <a:xfrm>
            <a:off x="6371741" y="5782408"/>
            <a:ext cx="3387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For høyt – vi nærmer oss lydhastigheten på 1235 km/h og dermed får vi effekter av kompressibilitet. Også dyrt å lage slike hastigheter i vindtunnelen.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B50891-B334-490D-B1C8-0117B182559E}"/>
              </a:ext>
            </a:extLst>
          </p:cNvPr>
          <p:cNvCxnSpPr>
            <a:stCxn id="3" idx="1"/>
          </p:cNvCxnSpPr>
          <p:nvPr/>
        </p:nvCxnSpPr>
        <p:spPr>
          <a:xfrm flipH="1">
            <a:off x="5489325" y="6259462"/>
            <a:ext cx="882416" cy="409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4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8.9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Erfaring tilsier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er uavhengig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Hva bør vindhastigheten i vindtunnelen være?</a:t>
                </a:r>
              </a:p>
              <a:p>
                <a:r>
                  <a:rPr lang="nb-NO" dirty="0"/>
                  <a:t>Hva er Reynoldstallet i prototypen?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100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3.6</m:t>
                              </m:r>
                            </m:den>
                          </m:f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⋅4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1.51⋅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=7.4⋅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Altså</a:t>
                </a:r>
                <a:r>
                  <a:rPr lang="en-US" dirty="0"/>
                  <a:t> har vi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nb-NO" b="0" i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så</a:t>
                </a:r>
                <a:r>
                  <a:rPr lang="en-US" dirty="0"/>
                  <a:t> vi </a:t>
                </a:r>
                <a:r>
                  <a:rPr lang="en-US" dirty="0" err="1"/>
                  <a:t>klarer</a:t>
                </a:r>
                <a:r>
                  <a:rPr lang="en-US" dirty="0"/>
                  <a:t> </a:t>
                </a:r>
                <a:r>
                  <a:rPr lang="en-US" dirty="0" err="1"/>
                  <a:t>oss</a:t>
                </a:r>
                <a:r>
                  <a:rPr lang="en-US" dirty="0"/>
                  <a:t> med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337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ylinder 10">
            <a:extLst>
              <a:ext uri="{FF2B5EF4-FFF2-40B4-BE49-F238E27FC236}">
                <a16:creationId xmlns:a16="http://schemas.microsoft.com/office/drawing/2014/main" id="{6CCEF9F4-51C0-48FE-8E8F-50803D4395B1}"/>
              </a:ext>
            </a:extLst>
          </p:cNvPr>
          <p:cNvSpPr/>
          <p:nvPr/>
        </p:nvSpPr>
        <p:spPr>
          <a:xfrm rot="16200000">
            <a:off x="8343547" y="1780672"/>
            <a:ext cx="1200779" cy="3679875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Graphic 4" descr="Car">
            <a:extLst>
              <a:ext uri="{FF2B5EF4-FFF2-40B4-BE49-F238E27FC236}">
                <a16:creationId xmlns:a16="http://schemas.microsoft.com/office/drawing/2014/main" id="{B439A37E-6720-40AE-B846-4672FEA32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000" y="3052639"/>
            <a:ext cx="1195959" cy="116836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CBB197A-8D6B-42EC-AA38-BC6E30D329BF}"/>
              </a:ext>
            </a:extLst>
          </p:cNvPr>
          <p:cNvSpPr/>
          <p:nvPr/>
        </p:nvSpPr>
        <p:spPr>
          <a:xfrm>
            <a:off x="10495872" y="3020219"/>
            <a:ext cx="288002" cy="120078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A1C007-B00C-4F08-8C0F-70AF4A8908E0}"/>
                  </a:ext>
                </a:extLst>
              </p:cNvPr>
              <p:cNvSpPr/>
              <p:nvPr/>
            </p:nvSpPr>
            <p:spPr>
              <a:xfrm>
                <a:off x="7413420" y="1125000"/>
                <a:ext cx="3004477" cy="1600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=4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=100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A1C007-B00C-4F08-8C0F-70AF4A8908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420" y="1125000"/>
                <a:ext cx="3004477" cy="1600182"/>
              </a:xfrm>
              <a:prstGeom prst="rect">
                <a:avLst/>
              </a:prstGeom>
              <a:blipFill>
                <a:blip r:embed="rId5"/>
                <a:stretch>
                  <a:fillRect b="-1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48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8.9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Erfaring tilsier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nb-NO" dirty="0"/>
                  <a:t> er uavhengig av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nb-NO" dirty="0"/>
              </a:p>
              <a:p>
                <a:r>
                  <a:rPr lang="nb-NO" dirty="0"/>
                  <a:t>Hva bør vindhastigheten i vindtunnelen være?</a:t>
                </a:r>
              </a:p>
              <a:p>
                <a:r>
                  <a:rPr lang="nb-NO" dirty="0"/>
                  <a:t>Reynoldstall i modellen,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R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R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⋅1.51⋅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sup>
                          </m:s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0.1⋅4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=3.8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Kanskje for lavt til å måle krefter nøyaktig, kan velge litt høyere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337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ylinder 10">
            <a:extLst>
              <a:ext uri="{FF2B5EF4-FFF2-40B4-BE49-F238E27FC236}">
                <a16:creationId xmlns:a16="http://schemas.microsoft.com/office/drawing/2014/main" id="{6CCEF9F4-51C0-48FE-8E8F-50803D4395B1}"/>
              </a:ext>
            </a:extLst>
          </p:cNvPr>
          <p:cNvSpPr/>
          <p:nvPr/>
        </p:nvSpPr>
        <p:spPr>
          <a:xfrm rot="16200000">
            <a:off x="8343547" y="1780672"/>
            <a:ext cx="1200779" cy="3679875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Graphic 4" descr="Car">
            <a:extLst>
              <a:ext uri="{FF2B5EF4-FFF2-40B4-BE49-F238E27FC236}">
                <a16:creationId xmlns:a16="http://schemas.microsoft.com/office/drawing/2014/main" id="{B439A37E-6720-40AE-B846-4672FEA32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328000" y="3052639"/>
            <a:ext cx="1195959" cy="1168360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BCBB197A-8D6B-42EC-AA38-BC6E30D329BF}"/>
              </a:ext>
            </a:extLst>
          </p:cNvPr>
          <p:cNvSpPr/>
          <p:nvPr/>
        </p:nvSpPr>
        <p:spPr>
          <a:xfrm>
            <a:off x="10495872" y="3020219"/>
            <a:ext cx="288002" cy="1200780"/>
          </a:xfrm>
          <a:prstGeom prst="ellipse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A1C007-B00C-4F08-8C0F-70AF4A8908E0}"/>
                  </a:ext>
                </a:extLst>
              </p:cNvPr>
              <p:cNvSpPr/>
              <p:nvPr/>
            </p:nvSpPr>
            <p:spPr>
              <a:xfrm>
                <a:off x="7413420" y="1125000"/>
                <a:ext cx="3004477" cy="1600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=4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=100 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lang="nb-NO" b="0" i="0" dirty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=1.2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=1.51⋅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8A1C007-B00C-4F08-8C0F-70AF4A8908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3420" y="1125000"/>
                <a:ext cx="3004477" cy="1600182"/>
              </a:xfrm>
              <a:prstGeom prst="rect">
                <a:avLst/>
              </a:prstGeom>
              <a:blipFill>
                <a:blip r:embed="rId5"/>
                <a:stretch>
                  <a:fillRect b="-11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69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Geometrisk </a:t>
            </a:r>
            <a:r>
              <a:rPr lang="nb-NO" dirty="0" err="1"/>
              <a:t>similaritet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Geometrisk </a:t>
                </a:r>
                <a:r>
                  <a:rPr lang="nb-NO" dirty="0" err="1"/>
                  <a:t>similaritet</a:t>
                </a:r>
                <a:r>
                  <a:rPr lang="nb-NO" dirty="0"/>
                  <a:t> innebærer at modellen er en nedskalert (eller oppskalert) versjon av prototypen – altså samme proporsjoner</a:t>
                </a:r>
              </a:p>
              <a:p>
                <a:r>
                  <a:rPr lang="nb-NO" dirty="0"/>
                  <a:t>Det betyr at forholdet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nb-NO" dirty="0"/>
                  <a:t> mellom samhørende (homologe) lengder i modell og prototyp er konstant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For forholdet mellom arealer og volumer har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 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00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391285" y="4365000"/>
            <a:ext cx="5112000" cy="2048047"/>
          </a:xfrm>
        </p:spPr>
        <p:txBody>
          <a:bodyPr/>
          <a:lstStyle/>
          <a:p>
            <a:r>
              <a:rPr lang="nb-NO" dirty="0"/>
              <a:t>Geometrisk </a:t>
            </a:r>
            <a:r>
              <a:rPr lang="nb-NO" dirty="0" err="1"/>
              <a:t>similaritet</a:t>
            </a:r>
            <a:r>
              <a:rPr lang="nb-NO" dirty="0"/>
              <a:t> bevarer vinkler</a:t>
            </a:r>
          </a:p>
          <a:p>
            <a:r>
              <a:rPr lang="nb-NO" dirty="0"/>
              <a:t>Geometrisk </a:t>
            </a:r>
            <a:r>
              <a:rPr lang="nb-NO" dirty="0" err="1"/>
              <a:t>similaritet</a:t>
            </a:r>
            <a:r>
              <a:rPr lang="nb-NO" dirty="0"/>
              <a:t> er utgangspunkt for de fleste modellstudier, men ikke alltid</a:t>
            </a:r>
          </a:p>
          <a:p>
            <a:pPr lvl="1"/>
            <a:r>
              <a:rPr lang="nb-NO" dirty="0"/>
              <a:t>Noen ganger må man skalere mer i én retning enn en annen</a:t>
            </a:r>
            <a:endParaRPr lang="en-US" dirty="0"/>
          </a:p>
        </p:txBody>
      </p:sp>
      <p:pic>
        <p:nvPicPr>
          <p:cNvPr id="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00" y="1501086"/>
            <a:ext cx="5111750" cy="254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816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>
                <a:solidFill>
                  <a:srgbClr val="FF0000"/>
                </a:solidFill>
              </a:rPr>
              <a:t>Sjekke</a:t>
            </a:r>
            <a:r>
              <a:rPr lang="nb-NO" sz="2000" dirty="0"/>
              <a:t> om man har regnet riktig – ulike dimensjoner i ulike ledd er bevis på at noe har gått feil</a:t>
            </a:r>
          </a:p>
          <a:p>
            <a:r>
              <a:rPr lang="nb-NO" sz="2000" dirty="0">
                <a:solidFill>
                  <a:srgbClr val="FF0000"/>
                </a:solidFill>
              </a:rPr>
              <a:t>Variabelreduksjon</a:t>
            </a:r>
            <a:r>
              <a:rPr lang="nb-NO" sz="2000" dirty="0"/>
              <a:t>: En (ofte ukjent) funksjonssammenheng mellom et sett med fysiske variabler som beskriver et fenomen må oppfylle kravet om </a:t>
            </a:r>
            <a:r>
              <a:rPr lang="nb-NO" sz="2000" dirty="0" err="1"/>
              <a:t>dimensjonsmessig</a:t>
            </a:r>
            <a:r>
              <a:rPr lang="nb-NO" sz="2000" dirty="0"/>
              <a:t> konsistens. Vi skal se at antall effektive variabler kan </a:t>
            </a:r>
            <a:r>
              <a:rPr lang="nb-NO" sz="2000" i="1" dirty="0"/>
              <a:t>reduseres</a:t>
            </a:r>
            <a:r>
              <a:rPr lang="nb-NO" sz="2000" dirty="0"/>
              <a:t> ved å innføre dimensjonsløse variabler.</a:t>
            </a:r>
          </a:p>
          <a:p>
            <a:pPr lvl="1"/>
            <a:r>
              <a:rPr lang="nb-NO" sz="2000" dirty="0">
                <a:solidFill>
                  <a:srgbClr val="FF0000"/>
                </a:solidFill>
              </a:rPr>
              <a:t>Effektivisere eksperimenter </a:t>
            </a:r>
            <a:r>
              <a:rPr lang="nb-NO" sz="2000" dirty="0"/>
              <a:t>ved å variere på noen få dimensjonsløse variabler i stedet for å variere på alle variablene som inngår i eksperimentet</a:t>
            </a:r>
            <a:endParaRPr lang="en-US" sz="2000" dirty="0"/>
          </a:p>
          <a:p>
            <a:pPr lvl="1"/>
            <a:r>
              <a:rPr lang="nb-NO" sz="2000" dirty="0"/>
              <a:t>Avgjøre </a:t>
            </a:r>
            <a:r>
              <a:rPr lang="nb-NO" sz="2000" dirty="0">
                <a:solidFill>
                  <a:srgbClr val="FF0000"/>
                </a:solidFill>
              </a:rPr>
              <a:t>hvilke krefter/effekter som er viktige</a:t>
            </a:r>
            <a:r>
              <a:rPr lang="nb-NO" sz="2000" dirty="0"/>
              <a:t> i en gitt situasjon ved å se på verdien til dimensjonsløse variabler </a:t>
            </a:r>
            <a:r>
              <a:rPr lang="nb-NO" sz="2000" dirty="0">
                <a:sym typeface="Wingdings" panose="05000000000000000000" pitchFamily="2" charset="2"/>
              </a:rPr>
              <a:t> Kan forenkle likninger ved å fjerne ledd som er små</a:t>
            </a:r>
            <a:endParaRPr lang="nb-NO" sz="2000" dirty="0"/>
          </a:p>
          <a:p>
            <a:pPr lvl="1"/>
            <a:r>
              <a:rPr lang="nb-NO" sz="2000" dirty="0"/>
              <a:t>Oversette resultater fra småskala </a:t>
            </a:r>
            <a:r>
              <a:rPr lang="nb-NO" sz="2000" dirty="0">
                <a:solidFill>
                  <a:srgbClr val="FF0000"/>
                </a:solidFill>
              </a:rPr>
              <a:t>modellforsøk til anvendelser </a:t>
            </a:r>
            <a:r>
              <a:rPr lang="nb-NO" sz="2000" dirty="0"/>
              <a:t>i stor skala (f.eks. forsøk i vindtunnel) – de dimensjonsløse variablene må ha samme verdi i modell og stor skala</a:t>
            </a:r>
          </a:p>
          <a:p>
            <a:pPr lvl="1"/>
            <a:r>
              <a:rPr lang="nb-NO" sz="2000" dirty="0">
                <a:solidFill>
                  <a:srgbClr val="FF0000"/>
                </a:solidFill>
              </a:rPr>
              <a:t>Effektivisere likningsløsning og presentasjon </a:t>
            </a:r>
            <a:r>
              <a:rPr lang="nb-NO" sz="2000" dirty="0"/>
              <a:t>(løse én gang for dimensjonsløse variabler i stedet for mange ganger for variabler med dimensjoner)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Dimensjonsanalyse – hva er det og hva kan det brukes til?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78908F-0BEC-4A46-9BA1-CB280C6D7276}"/>
              </a:ext>
            </a:extLst>
          </p:cNvPr>
          <p:cNvSpPr/>
          <p:nvPr/>
        </p:nvSpPr>
        <p:spPr>
          <a:xfrm>
            <a:off x="624000" y="2277000"/>
            <a:ext cx="10944000" cy="11520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B7E25E-9CF2-410E-9359-3BAD626B8479}"/>
              </a:ext>
            </a:extLst>
          </p:cNvPr>
          <p:cNvSpPr txBox="1"/>
          <p:nvPr/>
        </p:nvSpPr>
        <p:spPr>
          <a:xfrm>
            <a:off x="8040000" y="3213000"/>
            <a:ext cx="37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</a:rPr>
              <a:t>Særlig denne identifiseres med dimensjonsanalyse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DCDDD85-BBFF-418B-B137-A0B2721F943A}"/>
              </a:ext>
            </a:extLst>
          </p:cNvPr>
          <p:cNvCxnSpPr>
            <a:cxnSpLocks/>
          </p:cNvCxnSpPr>
          <p:nvPr/>
        </p:nvCxnSpPr>
        <p:spPr>
          <a:xfrm>
            <a:off x="984000" y="3429000"/>
            <a:ext cx="0" cy="3024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C79E0B-E48C-4F1E-95CB-0BB73ABAFC5D}"/>
              </a:ext>
            </a:extLst>
          </p:cNvPr>
          <p:cNvSpPr txBox="1"/>
          <p:nvPr/>
        </p:nvSpPr>
        <p:spPr>
          <a:xfrm rot="16200000">
            <a:off x="238642" y="4798283"/>
            <a:ext cx="1213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>
                <a:solidFill>
                  <a:srgbClr val="FF0000"/>
                </a:solidFill>
              </a:rPr>
              <a:t>Konsekvenser</a:t>
            </a:r>
          </a:p>
        </p:txBody>
      </p:sp>
    </p:spTree>
    <p:extLst>
      <p:ext uri="{BB962C8B-B14F-4D97-AF65-F5344CB8AC3E}">
        <p14:creationId xmlns:p14="http://schemas.microsoft.com/office/powerpoint/2010/main" val="365890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3662</Words>
  <Application>Microsoft Macintosh PowerPoint</Application>
  <PresentationFormat>Widescreen</PresentationFormat>
  <Paragraphs>447</Paragraphs>
  <Slides>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3" baseType="lpstr">
      <vt:lpstr>Arial</vt:lpstr>
      <vt:lpstr>Calibri</vt:lpstr>
      <vt:lpstr>Cambria Math</vt:lpstr>
      <vt:lpstr>NMBU 16:9</vt:lpstr>
      <vt:lpstr>23 – Similaritetslover</vt:lpstr>
      <vt:lpstr>Similaritet – introduksjon</vt:lpstr>
      <vt:lpstr>Similaritet – introduksjon</vt:lpstr>
      <vt:lpstr>Oppgave: Vi vil måle dragkreftene på en tennisball i en vindtunnel, men vi får ikke til de samme hastighetene som i virkeligheten </vt:lpstr>
      <vt:lpstr>Svar: Alle svar er riktige! Vi kan …</vt:lpstr>
      <vt:lpstr>Svar: Alle svar er riktige! Vi kan …</vt:lpstr>
      <vt:lpstr>Svar: Alle svar er riktige! Vi kan …</vt:lpstr>
      <vt:lpstr>Svar: Alle svar er riktige! Vi kan …</vt:lpstr>
      <vt:lpstr>Diskuter: Ser dere noen problemer med noen av forslagene A-D?</vt:lpstr>
      <vt:lpstr>Diskusjon: Ser dere noen problemer med noen av forslagene A-D?</vt:lpstr>
      <vt:lpstr>Diskusjon: Ser dere noen problemer med noen av forslagene A-D?</vt:lpstr>
      <vt:lpstr>Diskusjon: Ser dere noen problemer med noen av forslagene A-D?</vt:lpstr>
      <vt:lpstr>Diskusjon: Ser dere noen problemer med noen av forslagene A-D?</vt:lpstr>
      <vt:lpstr>For å kunne relatere resultater fra modellforsøk til virkninger  på fullskala forsøk må vi ha geometrisk og dynamisk similaritet  </vt:lpstr>
      <vt:lpstr>For å kunne relatere resultater fra modellforsøk til virkninger  på fullskala forsøk må vi ha geometrisk og dynamisk similaritet  </vt:lpstr>
      <vt:lpstr>Kinematisk similaritet</vt:lpstr>
      <vt:lpstr>Diskuter: Vi har laget en liten robot (∼1 μm) som skal svømme gjennom  blodårene på en pasient og åpne en hjerteklaff. </vt:lpstr>
      <vt:lpstr>Løsning: Vi har laget en liten robot (∼1 μm) som skal svømme gjennom  blodårene på en pasient og åpne en hjerteklaff.</vt:lpstr>
      <vt:lpstr>Eksempel fra boken (EFM 8.1) – trykkfall i dyse</vt:lpstr>
      <vt:lpstr>Eksempel fra boken (EFM 8.1) – trykkfall i dyse</vt:lpstr>
      <vt:lpstr>Eksempel fra boken (EFM 8.1) – trykkfall i dyse</vt:lpstr>
      <vt:lpstr>Eksempel fra boken (EFM 8.1) – trykkfall i dyse</vt:lpstr>
      <vt:lpstr>Oppgave: EFM Eksempel 8.4 (fra prototyp til modell)</vt:lpstr>
      <vt:lpstr>Løsning: EFM Eksempel 8.4 (fra prototyp til modell)</vt:lpstr>
      <vt:lpstr>Diskuter: EFM Eksempel 8.4 (kan det være at kompressible  effekter gjør målingen vår unøyaktig?)</vt:lpstr>
      <vt:lpstr>Løsning: EFM Eksempel 8.4 (må vi ta hensyn til kompressible  effekter og i tilfelle hvorfor?)</vt:lpstr>
      <vt:lpstr>Oppgave: EFM Eksempel 8.5 (fra prototyp til modell)</vt:lpstr>
      <vt:lpstr>Løsning: EFM Eksempel 8.5 (fra prototyp til modell)</vt:lpstr>
      <vt:lpstr>Løsning: EFM Eksempel 8.5 (fra prototyp til modell)</vt:lpstr>
      <vt:lpstr>Oppgave: EFM Eksempel 8.5 (fra prototyp til modell)</vt:lpstr>
      <vt:lpstr>Løsning: EFM Eksempel 8.5 (fra prototyp til modell)</vt:lpstr>
      <vt:lpstr>Oppgave: EFM Eksempel 8.6 (fra modell til prototyp)</vt:lpstr>
      <vt:lpstr>Oppgave: EFM Eksempel 8.6 (fra modell til prototyp)</vt:lpstr>
      <vt:lpstr>Løsning: Hastighetsforhold (fra modell til prototyp)</vt:lpstr>
      <vt:lpstr>Oppgave: EFM Eksempel 8.6 (fra modell til prototyp)</vt:lpstr>
      <vt:lpstr>EFM Eksempel 8.6 (fra modell til prototyp)</vt:lpstr>
      <vt:lpstr>EFM Eksempel 8.7 (fra modell til prototyp)</vt:lpstr>
      <vt:lpstr>EFM Eksempel 8.7 (fra modell til prototyp)</vt:lpstr>
      <vt:lpstr>EFM Eksempel 8.7 (fra modell til prototyp)</vt:lpstr>
      <vt:lpstr>EFM Eksempel 8.7 (fra modell til prototyp)</vt:lpstr>
      <vt:lpstr>Ikke alltid nødvendig å matche Re nøyaktig</vt:lpstr>
      <vt:lpstr>Vi har sett mange kurver som flater ut med Re</vt:lpstr>
      <vt:lpstr>EFM Eksempel 8.9</vt:lpstr>
      <vt:lpstr>EFM Eksempel 8.9</vt:lpstr>
      <vt:lpstr>EFM Eksempel 8.9</vt:lpstr>
      <vt:lpstr>EFM Eksempel 8.9</vt:lpstr>
      <vt:lpstr>Geometrisk similaritet</vt:lpstr>
      <vt:lpstr>Dimensjonsanalyse – hva er det og hva kan det brukes til?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2022-04-25T11:11:18Z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2019-09-12T08:41:30.2815482Z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bdf87035-e75c-4b85-91a8-4ffdda9ae630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