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84"/>
  </p:notesMasterIdLst>
  <p:sldIdLst>
    <p:sldId id="262" r:id="rId2"/>
    <p:sldId id="559" r:id="rId3"/>
    <p:sldId id="393" r:id="rId4"/>
    <p:sldId id="560" r:id="rId5"/>
    <p:sldId id="474" r:id="rId6"/>
    <p:sldId id="569" r:id="rId7"/>
    <p:sldId id="572" r:id="rId8"/>
    <p:sldId id="562" r:id="rId9"/>
    <p:sldId id="563" r:id="rId10"/>
    <p:sldId id="566" r:id="rId11"/>
    <p:sldId id="573" r:id="rId12"/>
    <p:sldId id="574" r:id="rId13"/>
    <p:sldId id="575" r:id="rId14"/>
    <p:sldId id="565" r:id="rId15"/>
    <p:sldId id="564" r:id="rId16"/>
    <p:sldId id="561" r:id="rId17"/>
    <p:sldId id="489" r:id="rId18"/>
    <p:sldId id="568" r:id="rId19"/>
    <p:sldId id="578" r:id="rId20"/>
    <p:sldId id="580" r:id="rId21"/>
    <p:sldId id="549" r:id="rId22"/>
    <p:sldId id="579" r:id="rId23"/>
    <p:sldId id="550" r:id="rId24"/>
    <p:sldId id="446" r:id="rId25"/>
    <p:sldId id="584" r:id="rId26"/>
    <p:sldId id="583" r:id="rId27"/>
    <p:sldId id="447" r:id="rId28"/>
    <p:sldId id="582" r:id="rId29"/>
    <p:sldId id="585" r:id="rId30"/>
    <p:sldId id="581" r:id="rId31"/>
    <p:sldId id="552" r:id="rId32"/>
    <p:sldId id="448" r:id="rId33"/>
    <p:sldId id="586" r:id="rId34"/>
    <p:sldId id="475" r:id="rId35"/>
    <p:sldId id="456" r:id="rId36"/>
    <p:sldId id="587" r:id="rId37"/>
    <p:sldId id="457" r:id="rId38"/>
    <p:sldId id="588" r:id="rId39"/>
    <p:sldId id="458" r:id="rId40"/>
    <p:sldId id="589" r:id="rId41"/>
    <p:sldId id="459" r:id="rId42"/>
    <p:sldId id="556" r:id="rId43"/>
    <p:sldId id="590" r:id="rId44"/>
    <p:sldId id="591" r:id="rId45"/>
    <p:sldId id="479" r:id="rId46"/>
    <p:sldId id="480" r:id="rId47"/>
    <p:sldId id="592" r:id="rId48"/>
    <p:sldId id="555" r:id="rId49"/>
    <p:sldId id="593" r:id="rId50"/>
    <p:sldId id="557" r:id="rId51"/>
    <p:sldId id="594" r:id="rId52"/>
    <p:sldId id="481" r:id="rId53"/>
    <p:sldId id="596" r:id="rId54"/>
    <p:sldId id="595" r:id="rId55"/>
    <p:sldId id="482" r:id="rId56"/>
    <p:sldId id="483" r:id="rId57"/>
    <p:sldId id="460" r:id="rId58"/>
    <p:sldId id="597" r:id="rId59"/>
    <p:sldId id="598" r:id="rId60"/>
    <p:sldId id="599" r:id="rId61"/>
    <p:sldId id="462" r:id="rId62"/>
    <p:sldId id="463" r:id="rId63"/>
    <p:sldId id="484" r:id="rId64"/>
    <p:sldId id="472" r:id="rId65"/>
    <p:sldId id="477" r:id="rId66"/>
    <p:sldId id="464" r:id="rId67"/>
    <p:sldId id="465" r:id="rId68"/>
    <p:sldId id="466" r:id="rId69"/>
    <p:sldId id="467" r:id="rId70"/>
    <p:sldId id="468" r:id="rId71"/>
    <p:sldId id="478" r:id="rId72"/>
    <p:sldId id="469" r:id="rId73"/>
    <p:sldId id="470" r:id="rId74"/>
    <p:sldId id="558" r:id="rId75"/>
    <p:sldId id="471" r:id="rId76"/>
    <p:sldId id="576" r:id="rId77"/>
    <p:sldId id="488" r:id="rId78"/>
    <p:sldId id="518" r:id="rId79"/>
    <p:sldId id="548" r:id="rId80"/>
    <p:sldId id="577" r:id="rId81"/>
    <p:sldId id="451" r:id="rId82"/>
    <p:sldId id="270" r:id="rId8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8D7D5"/>
    <a:srgbClr val="C9D4E7"/>
    <a:srgbClr val="009D7F"/>
    <a:srgbClr val="F3F3F5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87F543-537A-9A4D-A964-A2295DBD1B96}" v="809" dt="2022-04-27T11:36:49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5" autoAdjust="0"/>
    <p:restoredTop sz="94660"/>
  </p:normalViewPr>
  <p:slideViewPr>
    <p:cSldViewPr>
      <p:cViewPr varScale="1">
        <p:scale>
          <a:sx n="117" d="100"/>
          <a:sy n="117" d="100"/>
        </p:scale>
        <p:origin x="184" y="3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microsoft.com/office/2015/10/relationships/revisionInfo" Target="revisionInfo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27.04.2022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7444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81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jpe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openxmlformats.org/officeDocument/2006/relationships/image" Target="../media/image13.jpe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1.png"/><Relationship Id="rId4" Type="http://schemas.openxmlformats.org/officeDocument/2006/relationships/image" Target="../media/image1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image" Target="../media/image260.png"/><Relationship Id="rId7" Type="http://schemas.openxmlformats.org/officeDocument/2006/relationships/image" Target="../media/image3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0.png"/><Relationship Id="rId11" Type="http://schemas.openxmlformats.org/officeDocument/2006/relationships/image" Target="../media/image360.png"/><Relationship Id="rId5" Type="http://schemas.openxmlformats.org/officeDocument/2006/relationships/image" Target="../media/image290.png"/><Relationship Id="rId10" Type="http://schemas.openxmlformats.org/officeDocument/2006/relationships/image" Target="../media/image270.png"/><Relationship Id="rId4" Type="http://schemas.openxmlformats.org/officeDocument/2006/relationships/image" Target="../media/image280.png"/><Relationship Id="rId9" Type="http://schemas.openxmlformats.org/officeDocument/2006/relationships/image" Target="../media/image41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13" Type="http://schemas.openxmlformats.org/officeDocument/2006/relationships/image" Target="../media/image460.png"/><Relationship Id="rId3" Type="http://schemas.openxmlformats.org/officeDocument/2006/relationships/image" Target="../media/image68.png"/><Relationship Id="rId7" Type="http://schemas.openxmlformats.org/officeDocument/2006/relationships/image" Target="../media/image341.png"/><Relationship Id="rId12" Type="http://schemas.openxmlformats.org/officeDocument/2006/relationships/image" Target="../media/image450.png"/><Relationship Id="rId2" Type="http://schemas.openxmlformats.org/officeDocument/2006/relationships/image" Target="../media/image33.png"/><Relationship Id="rId16" Type="http://schemas.openxmlformats.org/officeDocument/2006/relationships/image" Target="../media/image50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0.png"/><Relationship Id="rId11" Type="http://schemas.openxmlformats.org/officeDocument/2006/relationships/image" Target="../media/image431.png"/><Relationship Id="rId5" Type="http://schemas.openxmlformats.org/officeDocument/2006/relationships/image" Target="../media/image290.png"/><Relationship Id="rId15" Type="http://schemas.openxmlformats.org/officeDocument/2006/relationships/image" Target="../media/image490.png"/><Relationship Id="rId4" Type="http://schemas.openxmlformats.org/officeDocument/2006/relationships/image" Target="../media/image280.png"/><Relationship Id="rId9" Type="http://schemas.openxmlformats.org/officeDocument/2006/relationships/image" Target="../media/image410.png"/><Relationship Id="rId14" Type="http://schemas.openxmlformats.org/officeDocument/2006/relationships/image" Target="../media/image47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7.png"/><Relationship Id="rId2" Type="http://schemas.openxmlformats.org/officeDocument/2006/relationships/image" Target="../media/image33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11" Type="http://schemas.openxmlformats.org/officeDocument/2006/relationships/image" Target="../media/image76.png"/><Relationship Id="rId5" Type="http://schemas.openxmlformats.org/officeDocument/2006/relationships/image" Target="../media/image71.png"/><Relationship Id="rId15" Type="http://schemas.openxmlformats.org/officeDocument/2006/relationships/image" Target="../media/image80.png"/><Relationship Id="rId10" Type="http://schemas.openxmlformats.org/officeDocument/2006/relationships/image" Target="../media/image82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7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0.png"/><Relationship Id="rId11" Type="http://schemas.openxmlformats.org/officeDocument/2006/relationships/image" Target="../media/image450.png"/><Relationship Id="rId5" Type="http://schemas.openxmlformats.org/officeDocument/2006/relationships/image" Target="../media/image540.png"/><Relationship Id="rId10" Type="http://schemas.openxmlformats.org/officeDocument/2006/relationships/image" Target="../media/image431.png"/><Relationship Id="rId4" Type="http://schemas.openxmlformats.org/officeDocument/2006/relationships/image" Target="../media/image530.png"/><Relationship Id="rId9" Type="http://schemas.openxmlformats.org/officeDocument/2006/relationships/image" Target="../media/image59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image" Target="../media/image620.png"/><Relationship Id="rId3" Type="http://schemas.openxmlformats.org/officeDocument/2006/relationships/image" Target="../media/image33.png"/><Relationship Id="rId7" Type="http://schemas.openxmlformats.org/officeDocument/2006/relationships/image" Target="../media/image340.png"/><Relationship Id="rId12" Type="http://schemas.openxmlformats.org/officeDocument/2006/relationships/image" Target="../media/image61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0.png"/><Relationship Id="rId11" Type="http://schemas.openxmlformats.org/officeDocument/2006/relationships/image" Target="../media/image85.png"/><Relationship Id="rId5" Type="http://schemas.openxmlformats.org/officeDocument/2006/relationships/image" Target="../media/image320.png"/><Relationship Id="rId10" Type="http://schemas.openxmlformats.org/officeDocument/2006/relationships/image" Target="../media/image400.png"/><Relationship Id="rId4" Type="http://schemas.openxmlformats.org/officeDocument/2006/relationships/image" Target="../media/image84.png"/><Relationship Id="rId9" Type="http://schemas.openxmlformats.org/officeDocument/2006/relationships/image" Target="../media/image37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3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11" Type="http://schemas.openxmlformats.org/officeDocument/2006/relationships/image" Target="../media/image85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97.png"/><Relationship Id="rId3" Type="http://schemas.openxmlformats.org/officeDocument/2006/relationships/image" Target="../media/image96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430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8.pn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0" Type="http://schemas.openxmlformats.org/officeDocument/2006/relationships/image" Target="../media/image85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99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430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00.pn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0" Type="http://schemas.openxmlformats.org/officeDocument/2006/relationships/image" Target="../media/image85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101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430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02.pn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0" Type="http://schemas.openxmlformats.org/officeDocument/2006/relationships/image" Target="../media/image85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03.pn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0" Type="http://schemas.openxmlformats.org/officeDocument/2006/relationships/image" Target="../media/image85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64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430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650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430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image" Target="../media/image620.png"/><Relationship Id="rId3" Type="http://schemas.openxmlformats.org/officeDocument/2006/relationships/image" Target="../media/image33.png"/><Relationship Id="rId7" Type="http://schemas.openxmlformats.org/officeDocument/2006/relationships/image" Target="../media/image340.png"/><Relationship Id="rId12" Type="http://schemas.openxmlformats.org/officeDocument/2006/relationships/image" Target="../media/image61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0.png"/><Relationship Id="rId11" Type="http://schemas.openxmlformats.org/officeDocument/2006/relationships/image" Target="../media/image430.png"/><Relationship Id="rId5" Type="http://schemas.openxmlformats.org/officeDocument/2006/relationships/image" Target="../media/image320.png"/><Relationship Id="rId10" Type="http://schemas.openxmlformats.org/officeDocument/2006/relationships/image" Target="../media/image400.png"/><Relationship Id="rId4" Type="http://schemas.openxmlformats.org/officeDocument/2006/relationships/image" Target="../media/image105.png"/><Relationship Id="rId9" Type="http://schemas.openxmlformats.org/officeDocument/2006/relationships/image" Target="../media/image37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3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11" Type="http://schemas.openxmlformats.org/officeDocument/2006/relationships/image" Target="../media/image85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107.png"/><Relationship Id="rId9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3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11" Type="http://schemas.openxmlformats.org/officeDocument/2006/relationships/image" Target="../media/image85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107.png"/><Relationship Id="rId9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3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11" Type="http://schemas.openxmlformats.org/officeDocument/2006/relationships/image" Target="../media/image85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109.png"/><Relationship Id="rId9" Type="http://schemas.openxmlformats.org/officeDocument/2006/relationships/image" Target="../media/image9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670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51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691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65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112.png"/><Relationship Id="rId7" Type="http://schemas.openxmlformats.org/officeDocument/2006/relationships/image" Target="../media/image350.png"/><Relationship Id="rId12" Type="http://schemas.openxmlformats.org/officeDocument/2006/relationships/image" Target="../media/image6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0.png"/><Relationship Id="rId11" Type="http://schemas.openxmlformats.org/officeDocument/2006/relationships/image" Target="../media/image610.png"/><Relationship Id="rId5" Type="http://schemas.openxmlformats.org/officeDocument/2006/relationships/image" Target="../media/image330.png"/><Relationship Id="rId10" Type="http://schemas.openxmlformats.org/officeDocument/2006/relationships/image" Target="../media/image65.png"/><Relationship Id="rId4" Type="http://schemas.openxmlformats.org/officeDocument/2006/relationships/image" Target="../media/image320.png"/><Relationship Id="rId9" Type="http://schemas.openxmlformats.org/officeDocument/2006/relationships/image" Target="../media/image40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1.png"/><Relationship Id="rId4" Type="http://schemas.openxmlformats.org/officeDocument/2006/relationships/image" Target="../media/image78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1.png"/><Relationship Id="rId4" Type="http://schemas.openxmlformats.org/officeDocument/2006/relationships/image" Target="../media/image78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6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87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90.png"/><Relationship Id="rId4" Type="http://schemas.openxmlformats.org/officeDocument/2006/relationships/image" Target="../media/image86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90.png"/><Relationship Id="rId4" Type="http://schemas.openxmlformats.org/officeDocument/2006/relationships/image" Target="../media/image86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87886" y="406800"/>
            <a:ext cx="10656000" cy="738664"/>
          </a:xfrm>
        </p:spPr>
        <p:txBody>
          <a:bodyPr>
            <a:normAutofit fontScale="90000"/>
          </a:bodyPr>
          <a:lstStyle/>
          <a:p>
            <a:r>
              <a:rPr lang="nb-NO" sz="4400" dirty="0"/>
              <a:t>24 – Detaljert beskrivelse av strømning: </a:t>
            </a:r>
            <a:br>
              <a:rPr lang="nb-NO" sz="4400" dirty="0"/>
            </a:br>
            <a:r>
              <a:rPr lang="nb-NO" sz="4400" dirty="0"/>
              <a:t>fra kontrollvolum til differensiell tilnærming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04000" y="1319400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504000" y="1773000"/>
            <a:ext cx="10656000" cy="336550"/>
          </a:xfrm>
        </p:spPr>
        <p:txBody>
          <a:bodyPr/>
          <a:lstStyle/>
          <a:p>
            <a:r>
              <a:rPr lang="nb-NO" dirty="0"/>
              <a:t>28-04-2021 – EFM 16.1- 16.3 + </a:t>
            </a:r>
            <a:r>
              <a:rPr lang="nb-NO" dirty="0" err="1"/>
              <a:t>MFMo</a:t>
            </a:r>
            <a:r>
              <a:rPr lang="nb-NO" dirty="0"/>
              <a:t> &gt; </a:t>
            </a:r>
            <a:r>
              <a:rPr lang="nb-NO" dirty="0" err="1"/>
              <a:t>Potential</a:t>
            </a:r>
            <a:r>
              <a:rPr lang="nb-NO" dirty="0"/>
              <a:t> </a:t>
            </a:r>
            <a:r>
              <a:rPr lang="nb-NO" dirty="0" err="1"/>
              <a:t>Flows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lassholder for innhold 7">
            <a:extLst>
              <a:ext uri="{FF2B5EF4-FFF2-40B4-BE49-F238E27FC236}">
                <a16:creationId xmlns:a16="http://schemas.microsoft.com/office/drawing/2014/main" id="{8B812935-52FB-8F41-CCD8-BDED1D29CE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99"/>
          <a:stretch/>
        </p:blipFill>
        <p:spPr>
          <a:xfrm rot="16200000">
            <a:off x="780587" y="2696413"/>
            <a:ext cx="2685600" cy="2998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D7747F-E7EB-19A4-F4A5-83B54D5573CE}"/>
              </a:ext>
            </a:extLst>
          </p:cNvPr>
          <p:cNvSpPr txBox="1"/>
          <p:nvPr/>
        </p:nvSpPr>
        <p:spPr>
          <a:xfrm>
            <a:off x="264000" y="6451200"/>
            <a:ext cx="2160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/>
              <a:t>Fra: </a:t>
            </a:r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504E32C3-3D92-BFE1-67A6-F3832A7673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7" r="39073"/>
          <a:stretch/>
        </p:blipFill>
        <p:spPr>
          <a:xfrm rot="16200000">
            <a:off x="4911118" y="2597882"/>
            <a:ext cx="2685600" cy="31958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204F99-6F25-CBE0-2388-340F0E114721}"/>
              </a:ext>
            </a:extLst>
          </p:cNvPr>
          <p:cNvSpPr txBox="1"/>
          <p:nvPr/>
        </p:nvSpPr>
        <p:spPr>
          <a:xfrm>
            <a:off x="768000" y="5733000"/>
            <a:ext cx="273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Kontrollvolum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en-US" sz="1600" dirty="0" err="1">
                <a:solidFill>
                  <a:schemeClr val="bg1"/>
                </a:solidFill>
              </a:rPr>
              <a:t>Bryr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oss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ikke</a:t>
            </a:r>
            <a:r>
              <a:rPr lang="en-US" sz="1600" dirty="0">
                <a:solidFill>
                  <a:schemeClr val="bg1"/>
                </a:solidFill>
              </a:rPr>
              <a:t> om </a:t>
            </a:r>
            <a:r>
              <a:rPr lang="en-US" sz="1600" dirty="0" err="1">
                <a:solidFill>
                  <a:schemeClr val="bg1"/>
                </a:solidFill>
              </a:rPr>
              <a:t>detaljer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strømningen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D928C2-7014-5247-8C2B-C8CE68329D29}"/>
              </a:ext>
            </a:extLst>
          </p:cNvPr>
          <p:cNvSpPr txBox="1"/>
          <p:nvPr/>
        </p:nvSpPr>
        <p:spPr>
          <a:xfrm>
            <a:off x="4656000" y="5733000"/>
            <a:ext cx="273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Differensiell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tilnærming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en-US" sz="1600" dirty="0" err="1">
                <a:solidFill>
                  <a:schemeClr val="bg1"/>
                </a:solidFill>
              </a:rPr>
              <a:t>Løser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opp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detaljer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strømningen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87886" y="406800"/>
            <a:ext cx="10656000" cy="738664"/>
          </a:xfrm>
        </p:spPr>
        <p:txBody>
          <a:bodyPr>
            <a:noAutofit/>
          </a:bodyPr>
          <a:lstStyle/>
          <a:p>
            <a:r>
              <a:rPr lang="nb-NO" sz="4000" dirty="0"/>
              <a:t>24 – Detaljert beskrivelse av strømning: </a:t>
            </a:r>
            <a:br>
              <a:rPr lang="nb-NO" sz="4000" dirty="0"/>
            </a:br>
            <a:r>
              <a:rPr lang="nb-NO" sz="4000" dirty="0"/>
              <a:t>fra kontrollvolum til differensiell tilnærming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04000" y="1319400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504000" y="1773000"/>
            <a:ext cx="10656000" cy="336550"/>
          </a:xfrm>
        </p:spPr>
        <p:txBody>
          <a:bodyPr/>
          <a:lstStyle/>
          <a:p>
            <a:r>
              <a:rPr lang="nb-NO" dirty="0"/>
              <a:t>28-04-2021 – EFM 16.1- 16.3 + </a:t>
            </a:r>
            <a:r>
              <a:rPr lang="nb-NO" dirty="0" err="1"/>
              <a:t>MFMo</a:t>
            </a:r>
            <a:r>
              <a:rPr lang="nb-NO" dirty="0"/>
              <a:t> &gt; </a:t>
            </a:r>
            <a:r>
              <a:rPr lang="nb-NO" dirty="0" err="1"/>
              <a:t>Potential</a:t>
            </a:r>
            <a:r>
              <a:rPr lang="nb-NO" dirty="0"/>
              <a:t> </a:t>
            </a:r>
            <a:r>
              <a:rPr lang="nb-NO" dirty="0" err="1"/>
              <a:t>Flows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lassholder for innhold 7">
            <a:extLst>
              <a:ext uri="{FF2B5EF4-FFF2-40B4-BE49-F238E27FC236}">
                <a16:creationId xmlns:a16="http://schemas.microsoft.com/office/drawing/2014/main" id="{8B812935-52FB-8F41-CCD8-BDED1D29CE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99"/>
          <a:stretch/>
        </p:blipFill>
        <p:spPr>
          <a:xfrm rot="16200000">
            <a:off x="780587" y="2696413"/>
            <a:ext cx="2685600" cy="2998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D7747F-E7EB-19A4-F4A5-83B54D5573CE}"/>
              </a:ext>
            </a:extLst>
          </p:cNvPr>
          <p:cNvSpPr txBox="1"/>
          <p:nvPr/>
        </p:nvSpPr>
        <p:spPr>
          <a:xfrm>
            <a:off x="264000" y="6451200"/>
            <a:ext cx="2160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/>
              <a:t>Fra: </a:t>
            </a:r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504E32C3-3D92-BFE1-67A6-F3832A7673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17" r="39073"/>
          <a:stretch/>
        </p:blipFill>
        <p:spPr>
          <a:xfrm rot="16200000">
            <a:off x="4911118" y="2597882"/>
            <a:ext cx="2685600" cy="31958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204F99-6F25-CBE0-2388-340F0E114721}"/>
              </a:ext>
            </a:extLst>
          </p:cNvPr>
          <p:cNvSpPr txBox="1"/>
          <p:nvPr/>
        </p:nvSpPr>
        <p:spPr>
          <a:xfrm>
            <a:off x="768000" y="5733000"/>
            <a:ext cx="273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Kontrollvolum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en-US" sz="1600" dirty="0" err="1">
                <a:solidFill>
                  <a:schemeClr val="bg1"/>
                </a:solidFill>
              </a:rPr>
              <a:t>Bryr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oss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ikke</a:t>
            </a:r>
            <a:r>
              <a:rPr lang="en-US" sz="1600" dirty="0">
                <a:solidFill>
                  <a:schemeClr val="bg1"/>
                </a:solidFill>
              </a:rPr>
              <a:t> om </a:t>
            </a:r>
            <a:r>
              <a:rPr lang="en-US" sz="1600" dirty="0" err="1">
                <a:solidFill>
                  <a:schemeClr val="bg1"/>
                </a:solidFill>
              </a:rPr>
              <a:t>detaljer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strømningen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D928C2-7014-5247-8C2B-C8CE68329D29}"/>
              </a:ext>
            </a:extLst>
          </p:cNvPr>
          <p:cNvSpPr txBox="1"/>
          <p:nvPr/>
        </p:nvSpPr>
        <p:spPr>
          <a:xfrm>
            <a:off x="4656000" y="5733000"/>
            <a:ext cx="273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Differensiell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tilnærming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en-US" sz="1600" dirty="0" err="1">
                <a:solidFill>
                  <a:schemeClr val="bg1"/>
                </a:solidFill>
              </a:rPr>
              <a:t>Løser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opp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detaljer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strømningen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9A02F31A-1283-CCC6-EC06-B2E9DC317578}"/>
              </a:ext>
            </a:extLst>
          </p:cNvPr>
          <p:cNvSpPr txBox="1">
            <a:spLocks/>
          </p:cNvSpPr>
          <p:nvPr/>
        </p:nvSpPr>
        <p:spPr>
          <a:xfrm>
            <a:off x="7838379" y="2359316"/>
            <a:ext cx="4711904" cy="4320000"/>
          </a:xfrm>
          <a:prstGeom prst="rect">
            <a:avLst/>
          </a:prstGeom>
        </p:spPr>
        <p:txBody>
          <a:bodyPr/>
          <a:lstStyle>
            <a:lvl1pPr marL="198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dirty="0">
                <a:solidFill>
                  <a:schemeClr val="bg1"/>
                </a:solidFill>
              </a:rPr>
              <a:t>«Kontrollvolumtilnærming»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Ser på hele regioner i strømningen, ikke detaljene i strømningsbildet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Likninger på «integralform»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Kan ofte løses uten differensiallikninger</a:t>
            </a:r>
          </a:p>
          <a:p>
            <a:r>
              <a:rPr lang="nb-NO" sz="1800" dirty="0">
                <a:solidFill>
                  <a:schemeClr val="bg1"/>
                </a:solidFill>
              </a:rPr>
              <a:t>«Differensiell tilnærming»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Ser på det detaljerte strømningsmønsteret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Likninger på «differensialform»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Må løse differensiallikninger</a:t>
            </a:r>
          </a:p>
          <a:p>
            <a:pPr lvl="1"/>
            <a:r>
              <a:rPr lang="nb-NO" sz="1800" dirty="0">
                <a:solidFill>
                  <a:schemeClr val="bg1"/>
                </a:solidFill>
              </a:rPr>
              <a:t>Dimensjonsanalyse kan forenkle likningene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Påminnelse: To teoretiske tilnærminger til fluidmekanikk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08260" y="1800000"/>
            <a:ext cx="7619740" cy="4320000"/>
          </a:xfrm>
        </p:spPr>
        <p:txBody>
          <a:bodyPr/>
          <a:lstStyle/>
          <a:p>
            <a:r>
              <a:rPr lang="nb-NO" dirty="0"/>
              <a:t>Begge bruker nøyaktig de samme fysiske lovene</a:t>
            </a:r>
          </a:p>
          <a:p>
            <a:pPr lvl="1"/>
            <a:r>
              <a:rPr lang="nb-NO" dirty="0"/>
              <a:t>Bevaring av masse</a:t>
            </a:r>
          </a:p>
          <a:p>
            <a:pPr lvl="1"/>
            <a:r>
              <a:rPr lang="nb-NO" dirty="0"/>
              <a:t>Bevaring av bevegelsesmengde (Newtons 2. lov)</a:t>
            </a:r>
          </a:p>
          <a:p>
            <a:pPr lvl="1"/>
            <a:r>
              <a:rPr lang="nb-NO" dirty="0"/>
              <a:t>Bevaring av energi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Forskjellen er om lovene formuleres for et makroskopisk kontrollvolum eller «lokalt» for et «uendelig lite kontrollvolum» (et punkt)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I tillegg er eksperimentelle tilnærminger viktig i fluidmekanikk – her kommer </a:t>
            </a:r>
            <a:r>
              <a:rPr lang="nb-NO" i="1" dirty="0">
                <a:solidFill>
                  <a:schemeClr val="bg1">
                    <a:lumMod val="65000"/>
                  </a:schemeClr>
                </a:solidFill>
              </a:rPr>
              <a:t>dimensjonsanalyse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 inn for fullt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66424" y="2881491"/>
            <a:ext cx="5111750" cy="2306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00000" y="5301000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2316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Påminnelse: To teoretiske tilnærminger til fluidmekanikk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08260" y="1800000"/>
            <a:ext cx="7619740" cy="4320000"/>
          </a:xfrm>
        </p:spPr>
        <p:txBody>
          <a:bodyPr/>
          <a:lstStyle/>
          <a:p>
            <a:r>
              <a:rPr lang="nb-NO" dirty="0"/>
              <a:t>Begge bruker nøyaktig de samme fysiske lovene</a:t>
            </a:r>
          </a:p>
          <a:p>
            <a:pPr lvl="1"/>
            <a:r>
              <a:rPr lang="nb-NO" dirty="0"/>
              <a:t>Bevaring av masse</a:t>
            </a:r>
          </a:p>
          <a:p>
            <a:pPr lvl="1"/>
            <a:r>
              <a:rPr lang="nb-NO" dirty="0"/>
              <a:t>Bevaring av bevegelsesmengde (Newtons 2. lov)</a:t>
            </a:r>
          </a:p>
          <a:p>
            <a:pPr lvl="1"/>
            <a:r>
              <a:rPr lang="nb-NO" dirty="0"/>
              <a:t>Bevaring av energi</a:t>
            </a:r>
          </a:p>
          <a:p>
            <a:r>
              <a:rPr lang="nb-NO" dirty="0"/>
              <a:t>Forskjellen er om lovene formuleres for et makroskopisk kontrollvolum eller «lokalt» for et «uendelig lite kontrollvolum» (et punkt)</a:t>
            </a:r>
          </a:p>
        </p:txBody>
      </p:sp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66424" y="2881491"/>
            <a:ext cx="5111750" cy="2306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00000" y="5301000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7213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dag: </a:t>
            </a:r>
            <a:r>
              <a:rPr lang="nb-NO" b="1" dirty="0"/>
              <a:t>Friksjonsfri strømning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08260" y="1800000"/>
            <a:ext cx="7619740" cy="4320000"/>
          </a:xfrm>
        </p:spPr>
        <p:txBody>
          <a:bodyPr/>
          <a:lstStyle/>
          <a:p>
            <a:r>
              <a:rPr lang="nb-NO" dirty="0"/>
              <a:t>Forenkle matematikken ved å anta </a:t>
            </a:r>
            <a:r>
              <a:rPr lang="nb-NO" i="1" dirty="0"/>
              <a:t>friksjonsfri</a:t>
            </a:r>
            <a:r>
              <a:rPr lang="nb-NO" dirty="0"/>
              <a:t> strømning – vi får da det som kalles </a:t>
            </a:r>
            <a:r>
              <a:rPr lang="nb-NO" i="1" dirty="0"/>
              <a:t>potensialstrømning</a:t>
            </a:r>
          </a:p>
          <a:p>
            <a:r>
              <a:rPr lang="nb-NO" dirty="0"/>
              <a:t>Se på noen eksempler på potensialstrømning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66424" y="2881491"/>
            <a:ext cx="5111750" cy="2306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00000" y="5301000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178CA3-F430-FE0B-197A-FD9725A81CA2}"/>
              </a:ext>
            </a:extLst>
          </p:cNvPr>
          <p:cNvSpPr/>
          <p:nvPr/>
        </p:nvSpPr>
        <p:spPr>
          <a:xfrm>
            <a:off x="9768000" y="4273218"/>
            <a:ext cx="751361" cy="739782"/>
          </a:xfrm>
          <a:prstGeom prst="ellipse">
            <a:avLst/>
          </a:prstGeom>
          <a:solidFill>
            <a:schemeClr val="bg1">
              <a:alpha val="53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2EC62-FE56-D3AF-FD98-D55EE5D86E71}"/>
              </a:ext>
            </a:extLst>
          </p:cNvPr>
          <p:cNvSpPr txBox="1"/>
          <p:nvPr/>
        </p:nvSpPr>
        <p:spPr>
          <a:xfrm>
            <a:off x="10669307" y="3861000"/>
            <a:ext cx="13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Ignorerer</a:t>
            </a:r>
            <a:r>
              <a:rPr lang="en-US" sz="1200" dirty="0"/>
              <a:t> </a:t>
            </a:r>
            <a:r>
              <a:rPr lang="en-US" sz="1200" dirty="0" err="1"/>
              <a:t>områder</a:t>
            </a:r>
            <a:r>
              <a:rPr lang="en-US" sz="1200" dirty="0"/>
              <a:t> med </a:t>
            </a:r>
            <a:r>
              <a:rPr lang="en-US" sz="1200" dirty="0" err="1"/>
              <a:t>virvling</a:t>
            </a:r>
            <a:endParaRPr lang="en-US" sz="12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7353DD-8941-6354-2811-19A8BA8928C4}"/>
              </a:ext>
            </a:extLst>
          </p:cNvPr>
          <p:cNvCxnSpPr>
            <a:stCxn id="4" idx="1"/>
            <a:endCxn id="3" idx="7"/>
          </p:cNvCxnSpPr>
          <p:nvPr/>
        </p:nvCxnSpPr>
        <p:spPr>
          <a:xfrm flipH="1">
            <a:off x="10409327" y="4184166"/>
            <a:ext cx="259980" cy="197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75134FA-E47F-ED3E-3F78-5D06E3C21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40" y="4683432"/>
            <a:ext cx="3978138" cy="169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EF620F3-99A6-4883-EE5F-EAAF008AF31F}"/>
              </a:ext>
            </a:extLst>
          </p:cNvPr>
          <p:cNvSpPr/>
          <p:nvPr/>
        </p:nvSpPr>
        <p:spPr>
          <a:xfrm rot="20193769">
            <a:off x="1445018" y="5101715"/>
            <a:ext cx="1080000" cy="369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44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Hvis strømningen er friksjonsfri reduseres Newtons</a:t>
            </a:r>
            <a:br>
              <a:rPr lang="nb-NO" dirty="0"/>
            </a:br>
            <a:r>
              <a:rPr lang="nb-NO" dirty="0"/>
              <a:t>andre lov på differensialform til </a:t>
            </a:r>
            <a:r>
              <a:rPr lang="nb-NO" dirty="0" err="1"/>
              <a:t>Eulers</a:t>
            </a:r>
            <a:r>
              <a:rPr lang="nb-NO" dirty="0"/>
              <a:t> likning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619740" cy="4320000"/>
              </a:xfrm>
            </p:spPr>
            <p:txBody>
              <a:bodyPr/>
              <a:lstStyle/>
              <a:p>
                <a:r>
                  <a:rPr lang="nb-NO" dirty="0"/>
                  <a:t>Forenkle matematikken ved å anta </a:t>
                </a:r>
                <a:r>
                  <a:rPr lang="nb-NO" i="1" dirty="0"/>
                  <a:t>friksjonsfri</a:t>
                </a:r>
                <a:r>
                  <a:rPr lang="nb-NO" dirty="0"/>
                  <a:t> strømning – vi får da det som kalles </a:t>
                </a:r>
                <a:r>
                  <a:rPr lang="nb-NO" i="1" dirty="0"/>
                  <a:t>potensialstrømning</a:t>
                </a:r>
              </a:p>
              <a:p>
                <a:r>
                  <a:rPr lang="nb-NO" dirty="0"/>
                  <a:t>Newtons andre lov på differensialform: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nb-NO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sz="24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400" b="1">
                          <a:latin typeface="Cambria Math" panose="02040503050406030204" pitchFamily="18" charset="0"/>
                        </a:rPr>
                        <m:t>𝐠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𝛁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nb-NO" sz="2400" b="1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619740" cy="4320000"/>
              </a:xfrm>
              <a:blipFill>
                <a:blip r:embed="rId2"/>
                <a:stretch>
                  <a:fillRect l="-1997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66424" y="2881491"/>
            <a:ext cx="5111750" cy="2306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00000" y="5301000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178CA3-F430-FE0B-197A-FD9725A81CA2}"/>
              </a:ext>
            </a:extLst>
          </p:cNvPr>
          <p:cNvSpPr/>
          <p:nvPr/>
        </p:nvSpPr>
        <p:spPr>
          <a:xfrm>
            <a:off x="9768000" y="4273218"/>
            <a:ext cx="751361" cy="739782"/>
          </a:xfrm>
          <a:prstGeom prst="ellipse">
            <a:avLst/>
          </a:prstGeom>
          <a:solidFill>
            <a:schemeClr val="bg1">
              <a:alpha val="53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2EC62-FE56-D3AF-FD98-D55EE5D86E71}"/>
              </a:ext>
            </a:extLst>
          </p:cNvPr>
          <p:cNvSpPr txBox="1"/>
          <p:nvPr/>
        </p:nvSpPr>
        <p:spPr>
          <a:xfrm>
            <a:off x="10669307" y="3861000"/>
            <a:ext cx="13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Ignorerer</a:t>
            </a:r>
            <a:r>
              <a:rPr lang="en-US" sz="1200" dirty="0"/>
              <a:t> </a:t>
            </a:r>
            <a:r>
              <a:rPr lang="en-US" sz="1200" dirty="0" err="1"/>
              <a:t>områder</a:t>
            </a:r>
            <a:r>
              <a:rPr lang="en-US" sz="1200" dirty="0"/>
              <a:t> med </a:t>
            </a:r>
            <a:r>
              <a:rPr lang="en-US" sz="1200" dirty="0" err="1"/>
              <a:t>virvling</a:t>
            </a:r>
            <a:endParaRPr lang="en-US" sz="12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7353DD-8941-6354-2811-19A8BA8928C4}"/>
              </a:ext>
            </a:extLst>
          </p:cNvPr>
          <p:cNvCxnSpPr>
            <a:stCxn id="4" idx="1"/>
            <a:endCxn id="3" idx="7"/>
          </p:cNvCxnSpPr>
          <p:nvPr/>
        </p:nvCxnSpPr>
        <p:spPr>
          <a:xfrm flipH="1">
            <a:off x="10409327" y="4184166"/>
            <a:ext cx="259980" cy="197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75134FA-E47F-ED3E-3F78-5D06E3C21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40" y="4683432"/>
            <a:ext cx="3978138" cy="169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EF620F3-99A6-4883-EE5F-EAAF008AF31F}"/>
              </a:ext>
            </a:extLst>
          </p:cNvPr>
          <p:cNvSpPr/>
          <p:nvPr/>
        </p:nvSpPr>
        <p:spPr>
          <a:xfrm rot="20193769">
            <a:off x="1445018" y="5101715"/>
            <a:ext cx="1080000" cy="369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173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Hvis strømningen er friksjonsfri reduseres Newtons</a:t>
            </a:r>
            <a:br>
              <a:rPr lang="nb-NO" dirty="0"/>
            </a:br>
            <a:r>
              <a:rPr lang="nb-NO" dirty="0"/>
              <a:t>andre lov på differensialform til </a:t>
            </a:r>
            <a:r>
              <a:rPr lang="nb-NO" dirty="0" err="1"/>
              <a:t>Eulers</a:t>
            </a:r>
            <a:r>
              <a:rPr lang="nb-NO" dirty="0"/>
              <a:t> likning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619740" cy="4320000"/>
              </a:xfrm>
            </p:spPr>
            <p:txBody>
              <a:bodyPr/>
              <a:lstStyle/>
              <a:p>
                <a:r>
                  <a:rPr lang="nb-NO" dirty="0"/>
                  <a:t>Forenkle matematikken ved å anta </a:t>
                </a:r>
                <a:r>
                  <a:rPr lang="nb-NO" i="1" dirty="0"/>
                  <a:t>virvelfri</a:t>
                </a:r>
                <a:r>
                  <a:rPr lang="nb-NO" dirty="0"/>
                  <a:t> strømning – vi får da det som kalles </a:t>
                </a:r>
                <a:r>
                  <a:rPr lang="nb-NO" i="1" dirty="0"/>
                  <a:t>potensialstrømning</a:t>
                </a:r>
                <a:endParaRPr lang="nb-NO" dirty="0"/>
              </a:p>
              <a:p>
                <a:r>
                  <a:rPr lang="nb-NO" dirty="0"/>
                  <a:t>Newtons andre lov på differensialform: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nb-NO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sz="24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400" b="1">
                          <a:latin typeface="Cambria Math" panose="02040503050406030204" pitchFamily="18" charset="0"/>
                        </a:rPr>
                        <m:t>𝐠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𝛁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nb-NO" sz="2400" b="1" dirty="0"/>
              </a:p>
              <a:p>
                <a:pPr marL="0" indent="0">
                  <a:buNone/>
                </a:pPr>
                <a:r>
                  <a:rPr lang="nb-NO" sz="2400" dirty="0"/>
                  <a:t>kan skrives som </a:t>
                </a:r>
                <a:r>
                  <a:rPr lang="nb-NO" sz="2400" dirty="0" err="1"/>
                  <a:t>Eulers</a:t>
                </a:r>
                <a:r>
                  <a:rPr lang="nb-NO" sz="2400" dirty="0"/>
                  <a:t> likning hvis strømningen er friksjonsfri eller virvelfri: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nb-NO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sz="280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800" b="1">
                          <a:latin typeface="Cambria Math" panose="02040503050406030204" pitchFamily="18" charset="0"/>
                        </a:rPr>
                        <m:t>𝐠</m:t>
                      </m:r>
                    </m:oMath>
                  </m:oMathPara>
                </a14:m>
                <a:endParaRPr lang="nb-NO" sz="2400" b="1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619740" cy="4320000"/>
              </a:xfrm>
              <a:blipFill>
                <a:blip r:embed="rId2"/>
                <a:stretch>
                  <a:fillRect l="-2496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66424" y="2881491"/>
            <a:ext cx="5111750" cy="2306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00000" y="5301000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178CA3-F430-FE0B-197A-FD9725A81CA2}"/>
              </a:ext>
            </a:extLst>
          </p:cNvPr>
          <p:cNvSpPr/>
          <p:nvPr/>
        </p:nvSpPr>
        <p:spPr>
          <a:xfrm>
            <a:off x="9768000" y="4273218"/>
            <a:ext cx="751361" cy="739782"/>
          </a:xfrm>
          <a:prstGeom prst="ellipse">
            <a:avLst/>
          </a:prstGeom>
          <a:solidFill>
            <a:schemeClr val="bg1">
              <a:alpha val="53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2EC62-FE56-D3AF-FD98-D55EE5D86E71}"/>
              </a:ext>
            </a:extLst>
          </p:cNvPr>
          <p:cNvSpPr txBox="1"/>
          <p:nvPr/>
        </p:nvSpPr>
        <p:spPr>
          <a:xfrm>
            <a:off x="10669307" y="3861000"/>
            <a:ext cx="13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Ignorerer</a:t>
            </a:r>
            <a:r>
              <a:rPr lang="en-US" sz="1200" dirty="0"/>
              <a:t> </a:t>
            </a:r>
            <a:r>
              <a:rPr lang="en-US" sz="1200" dirty="0" err="1"/>
              <a:t>områder</a:t>
            </a:r>
            <a:r>
              <a:rPr lang="en-US" sz="1200" dirty="0"/>
              <a:t> med </a:t>
            </a:r>
            <a:r>
              <a:rPr lang="en-US" sz="1200" dirty="0" err="1"/>
              <a:t>virvling</a:t>
            </a:r>
            <a:endParaRPr lang="en-US" sz="12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7353DD-8941-6354-2811-19A8BA8928C4}"/>
              </a:ext>
            </a:extLst>
          </p:cNvPr>
          <p:cNvCxnSpPr>
            <a:stCxn id="4" idx="1"/>
            <a:endCxn id="3" idx="7"/>
          </p:cNvCxnSpPr>
          <p:nvPr/>
        </p:nvCxnSpPr>
        <p:spPr>
          <a:xfrm flipH="1">
            <a:off x="10409327" y="4184166"/>
            <a:ext cx="259980" cy="197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75134FA-E47F-ED3E-3F78-5D06E3C21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99" y="5160432"/>
            <a:ext cx="3978138" cy="169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EF620F3-99A6-4883-EE5F-EAAF008AF31F}"/>
              </a:ext>
            </a:extLst>
          </p:cNvPr>
          <p:cNvSpPr/>
          <p:nvPr/>
        </p:nvSpPr>
        <p:spPr>
          <a:xfrm rot="20193769">
            <a:off x="1517018" y="5550542"/>
            <a:ext cx="1080000" cy="369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C5DD04-7DB4-7B18-8A6C-7593C97B4CF6}"/>
              </a:ext>
            </a:extLst>
          </p:cNvPr>
          <p:cNvCxnSpPr/>
          <p:nvPr/>
        </p:nvCxnSpPr>
        <p:spPr>
          <a:xfrm>
            <a:off x="5421823" y="2997000"/>
            <a:ext cx="629863" cy="57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52E96C-722F-ACD8-9D5B-CDC018531F22}"/>
              </a:ext>
            </a:extLst>
          </p:cNvPr>
          <p:cNvCxnSpPr>
            <a:cxnSpLocks/>
          </p:cNvCxnSpPr>
          <p:nvPr/>
        </p:nvCxnSpPr>
        <p:spPr>
          <a:xfrm flipV="1">
            <a:off x="5421823" y="2997000"/>
            <a:ext cx="629863" cy="6055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35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Når er strømningen friksjonsfri? </a:t>
            </a:r>
            <a:br>
              <a:rPr lang="nb-NO" dirty="0"/>
            </a:br>
            <a:r>
              <a:rPr lang="nb-NO" dirty="0"/>
              <a:t>Strømningen er ofte friksjonsfri utenfor det viskøse grensesjiktet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387739" cy="4320000"/>
              </a:xfrm>
            </p:spPr>
            <p:txBody>
              <a:bodyPr/>
              <a:lstStyle/>
              <a:p>
                <a:r>
                  <a:rPr lang="nb-NO" dirty="0"/>
                  <a:t>Når er strømningen virvelfri?</a:t>
                </a:r>
              </a:p>
              <a:p>
                <a:pPr lvl="1"/>
                <a:r>
                  <a:rPr lang="nb-NO" dirty="0"/>
                  <a:t>Sånn ca. når strømningen er friksjonsfri (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−&gt;∞</m:t>
                    </m:r>
                  </m:oMath>
                </a14:m>
                <a:r>
                  <a:rPr lang="nb-NO" dirty="0"/>
                  <a:t>) </a:t>
                </a:r>
              </a:p>
              <a:p>
                <a:pPr lvl="1"/>
                <a:r>
                  <a:rPr lang="nb-NO" dirty="0"/>
                  <a:t>Utenfor grensesjiktet nær faste flater</a:t>
                </a:r>
              </a:p>
              <a:p>
                <a:pPr lvl="1"/>
                <a:r>
                  <a:rPr lang="nb-NO" dirty="0"/>
                  <a:t>God tilnærming i mange situasjoner, f.eks. flyvinger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387739" cy="4320000"/>
              </a:xfrm>
              <a:blipFill>
                <a:blip r:embed="rId2"/>
                <a:stretch>
                  <a:fillRect l="-2817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A8EC64-420B-4C72-A19F-450215C23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40" y="4683432"/>
            <a:ext cx="3978138" cy="169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9624381-F641-49DD-9730-FA2B7B4FB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00" y="1638937"/>
            <a:ext cx="3840791" cy="1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FA0C94A-2A63-4BF4-ACE5-B36B8485F9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77"/>
          <a:stretch/>
        </p:blipFill>
        <p:spPr bwMode="auto">
          <a:xfrm>
            <a:off x="6528000" y="3287781"/>
            <a:ext cx="5111750" cy="139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E3EE0A6-A0F2-40E1-A137-C3EA4C07D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00" y="4853127"/>
            <a:ext cx="3289440" cy="183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F56C22-47F7-462D-80BA-E483612934E7}"/>
              </a:ext>
            </a:extLst>
          </p:cNvPr>
          <p:cNvSpPr/>
          <p:nvPr/>
        </p:nvSpPr>
        <p:spPr>
          <a:xfrm>
            <a:off x="8256000" y="4293000"/>
            <a:ext cx="1512000" cy="14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2F98B9-358F-4BD7-B610-8BA4503AC9AB}"/>
              </a:ext>
            </a:extLst>
          </p:cNvPr>
          <p:cNvSpPr/>
          <p:nvPr/>
        </p:nvSpPr>
        <p:spPr>
          <a:xfrm>
            <a:off x="7896000" y="4832276"/>
            <a:ext cx="1512000" cy="386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172596-49CE-464C-B275-609A2A6A237A}"/>
              </a:ext>
            </a:extLst>
          </p:cNvPr>
          <p:cNvSpPr/>
          <p:nvPr/>
        </p:nvSpPr>
        <p:spPr>
          <a:xfrm rot="21032907">
            <a:off x="7868688" y="1771667"/>
            <a:ext cx="2736000" cy="504000"/>
          </a:xfrm>
          <a:prstGeom prst="ellipse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1DC45E-AAFF-4598-A8DA-854FAF3750C9}"/>
              </a:ext>
            </a:extLst>
          </p:cNvPr>
          <p:cNvSpPr/>
          <p:nvPr/>
        </p:nvSpPr>
        <p:spPr>
          <a:xfrm rot="20193769">
            <a:off x="1445018" y="5101715"/>
            <a:ext cx="1080000" cy="369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1F9B3B-8671-5098-AC7E-7A66ECFE52BE}"/>
              </a:ext>
            </a:extLst>
          </p:cNvPr>
          <p:cNvSpPr/>
          <p:nvPr/>
        </p:nvSpPr>
        <p:spPr>
          <a:xfrm>
            <a:off x="7896000" y="5219063"/>
            <a:ext cx="1152000" cy="1233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4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0" dirty="0"/>
                  <a:t>Rotasjonshastigheten (vinkel-hastigheten) til en fluidpartikkel er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𝛀</m:t>
                    </m:r>
                  </m:oMath>
                </a14:m>
                <a:endParaRPr lang="nb-NO" b="1" dirty="0"/>
              </a:p>
              <a:p>
                <a:r>
                  <a:rPr lang="nb-NO" dirty="0"/>
                  <a:t>Det kan vises at (se lærebok)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𝛀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nb-NO" b="1" dirty="0"/>
              </a:p>
              <a:p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nb-NO" dirty="0"/>
                  <a:t> kalles virvlingen til hastighetsfeltet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endParaRPr lang="en-US" b="1" dirty="0"/>
              </a:p>
              <a:p>
                <a:r>
                  <a:rPr lang="nb-NO" dirty="0"/>
                  <a:t>Virvelfritt hvis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nb-NO" b="1" dirty="0"/>
                  <a:t> </a:t>
                </a:r>
                <a:r>
                  <a:rPr lang="nb-NO" dirty="0"/>
                  <a:t>=</a:t>
                </a:r>
                <a:r>
                  <a:rPr lang="nb-NO" b="1" dirty="0"/>
                  <a:t> 0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A22C717-1F02-4CD2-9E76-3F715DD7B0A2}"/>
              </a:ext>
            </a:extLst>
          </p:cNvPr>
          <p:cNvSpPr txBox="1">
            <a:spLocks/>
          </p:cNvSpPr>
          <p:nvPr/>
        </p:nvSpPr>
        <p:spPr>
          <a:xfrm>
            <a:off x="6312000" y="1593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Eulerlikningen</a:t>
            </a:r>
            <a:r>
              <a:rPr lang="nb-NO" dirty="0"/>
              <a:t> kan også brukes hvis strømningen er virvelfri</a:t>
            </a:r>
            <a:br>
              <a:rPr lang="nb-NO" dirty="0"/>
            </a:br>
            <a:r>
              <a:rPr lang="nb-NO" dirty="0"/>
              <a:t>(selv om den ikke er friksjonsfri)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CF6A5-D3E9-3FFB-BA7E-580A46641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19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0" dirty="0"/>
                  <a:t>Rotasjonshastigheten (vinkel-hastigheten) til en fluidpartikkel er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𝛀</m:t>
                    </m:r>
                  </m:oMath>
                </a14:m>
                <a:endParaRPr lang="nb-NO" b="1" dirty="0"/>
              </a:p>
              <a:p>
                <a:r>
                  <a:rPr lang="nb-NO" dirty="0"/>
                  <a:t>Det kan vises at (se lærebok)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𝛀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nb-NO" b="1" dirty="0"/>
              </a:p>
              <a:p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nb-NO" dirty="0"/>
                  <a:t> kalles virvlingen til hastighetsfeltet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endParaRPr lang="en-US" b="1" dirty="0"/>
              </a:p>
              <a:p>
                <a:r>
                  <a:rPr lang="nb-NO" dirty="0"/>
                  <a:t>Virvelfritt hvis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nb-NO" b="1" dirty="0"/>
                  <a:t> </a:t>
                </a:r>
                <a:r>
                  <a:rPr lang="nb-NO" dirty="0"/>
                  <a:t>=</a:t>
                </a:r>
                <a:r>
                  <a:rPr lang="nb-NO" b="1" dirty="0"/>
                  <a:t> 0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A22C717-1F02-4CD2-9E76-3F715DD7B0A2}"/>
              </a:ext>
            </a:extLst>
          </p:cNvPr>
          <p:cNvSpPr txBox="1">
            <a:spLocks/>
          </p:cNvSpPr>
          <p:nvPr/>
        </p:nvSpPr>
        <p:spPr>
          <a:xfrm>
            <a:off x="6312000" y="1593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Video som forklarer forskjellen på strømning med og uten</a:t>
            </a:r>
            <a:br>
              <a:rPr lang="nb-NO" dirty="0"/>
            </a:br>
            <a:r>
              <a:rPr lang="nb-NO" dirty="0"/>
              <a:t>virvling</a:t>
            </a:r>
            <a:endParaRPr lang="en-US" dirty="0"/>
          </a:p>
        </p:txBody>
      </p:sp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52A467E-5546-9BD7-0EB5-E34262910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3338" y="1887457"/>
            <a:ext cx="5111750" cy="4145123"/>
          </a:xfrm>
        </p:spPr>
      </p:pic>
    </p:spTree>
    <p:extLst>
      <p:ext uri="{BB962C8B-B14F-4D97-AF65-F5344CB8AC3E}">
        <p14:creationId xmlns:p14="http://schemas.microsoft.com/office/powerpoint/2010/main" val="110230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76F18F2-F3F0-9866-855F-8E615E6FAC1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</p:spPr>
            <p:txBody>
              <a:bodyPr wrap="none" anchor="ctr">
                <a:normAutofit fontScale="90000"/>
              </a:bodyPr>
              <a:lstStyle/>
              <a:p>
                <a:r>
                  <a:rPr lang="en-US" u="sng" dirty="0"/>
                  <a:t>Oppgave</a:t>
                </a:r>
                <a:r>
                  <a:rPr lang="en-US" dirty="0"/>
                  <a:t>: Er den </a:t>
                </a:r>
                <a:r>
                  <a:rPr lang="en-US" dirty="0" err="1"/>
                  <a:t>todimensjonale</a:t>
                </a:r>
                <a:r>
                  <a:rPr lang="en-US" dirty="0"/>
                  <a:t> </a:t>
                </a:r>
                <a:r>
                  <a:rPr lang="en-US" dirty="0" err="1"/>
                  <a:t>skjærstrømningen</a:t>
                </a:r>
                <a:r>
                  <a:rPr lang="en-US" dirty="0"/>
                  <a:t> </a:t>
                </a:r>
                <a:r>
                  <a:rPr lang="en-US" dirty="0" err="1"/>
                  <a:t>virvelfri</a:t>
                </a:r>
                <a:r>
                  <a:rPr lang="en-US" dirty="0"/>
                  <a:t>?</a:t>
                </a:r>
                <a:br>
                  <a:rPr lang="en-US" dirty="0"/>
                </a:br>
                <a:r>
                  <a:rPr lang="en-US" dirty="0" err="1"/>
                  <a:t>Hvis</a:t>
                </a:r>
                <a:r>
                  <a:rPr lang="en-US" dirty="0"/>
                  <a:t> </a:t>
                </a:r>
                <a:r>
                  <a:rPr lang="en-US" dirty="0" err="1"/>
                  <a:t>ikke</a:t>
                </a:r>
                <a:r>
                  <a:rPr lang="en-US" dirty="0"/>
                  <a:t>, </a:t>
                </a:r>
                <a:r>
                  <a:rPr lang="en-US" dirty="0" err="1"/>
                  <a:t>hva</a:t>
                </a:r>
                <a:r>
                  <a:rPr lang="en-US" dirty="0"/>
                  <a:t> er </a:t>
                </a:r>
                <a:r>
                  <a:rPr lang="en-US" dirty="0" err="1"/>
                  <a:t>virvlingen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en-US" dirty="0"/>
                  <a:t>? Kan vi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Eulers</a:t>
                </a:r>
                <a:r>
                  <a:rPr lang="en-US" dirty="0"/>
                  <a:t> </a:t>
                </a:r>
                <a:r>
                  <a:rPr lang="en-US" dirty="0" err="1"/>
                  <a:t>likning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76F18F2-F3F0-9866-855F-8E615E6FAC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  <a:blipFill>
                <a:blip r:embed="rId2"/>
                <a:stretch>
                  <a:fillRect l="-2381" t="-53488" r="-5423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C3DDE75-9250-FAA8-3485-D07E0407DD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5325" y="1800000"/>
                <a:ext cx="5112000" cy="4320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Den </a:t>
                </a:r>
                <a:r>
                  <a:rPr lang="en-US" dirty="0" err="1"/>
                  <a:t>øvre</a:t>
                </a:r>
                <a:r>
                  <a:rPr lang="en-US" dirty="0"/>
                  <a:t> platen </a:t>
                </a:r>
                <a:r>
                  <a:rPr lang="en-US" dirty="0" err="1"/>
                  <a:t>beveger</a:t>
                </a:r>
                <a:r>
                  <a:rPr lang="en-US" dirty="0"/>
                  <a:t> seg med </a:t>
                </a:r>
                <a:r>
                  <a:rPr lang="en-US" dirty="0" err="1"/>
                  <a:t>konstant</a:t>
                </a:r>
                <a:r>
                  <a:rPr lang="en-US" dirty="0"/>
                  <a:t> </a:t>
                </a:r>
                <a:r>
                  <a:rPr lang="en-US" dirty="0" err="1"/>
                  <a:t>hastighet</a:t>
                </a:r>
                <a:r>
                  <a:rPr lang="en-US" dirty="0"/>
                  <a:t> </a:t>
                </a:r>
                <a:r>
                  <a:rPr lang="en-US" b="1" dirty="0"/>
                  <a:t>V </a:t>
                </a:r>
                <a:r>
                  <a:rPr lang="en-US" dirty="0"/>
                  <a:t>= &lt;U,0&gt;.</a:t>
                </a:r>
              </a:p>
              <a:p>
                <a:r>
                  <a:rPr lang="en-US" dirty="0" err="1"/>
                  <a:t>Hastighetsfeltet</a:t>
                </a:r>
                <a:r>
                  <a:rPr lang="en-US" dirty="0"/>
                  <a:t> er </a:t>
                </a:r>
                <a:r>
                  <a:rPr lang="en-US" dirty="0" err="1"/>
                  <a:t>todimensjonalt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stasjonært</a:t>
                </a:r>
                <a:r>
                  <a:rPr lang="en-US" dirty="0"/>
                  <a:t>: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z-</a:t>
                </a:r>
                <a:r>
                  <a:rPr lang="en-US" dirty="0" err="1"/>
                  <a:t>hastigheten</a:t>
                </a:r>
                <a:r>
                  <a:rPr lang="en-US" dirty="0"/>
                  <a:t> er null,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Avstanden</a:t>
                </a:r>
                <a:r>
                  <a:rPr lang="en-US" dirty="0"/>
                  <a:t> </a:t>
                </a:r>
                <a:r>
                  <a:rPr lang="en-US" dirty="0" err="1"/>
                  <a:t>mellom</a:t>
                </a:r>
                <a:r>
                  <a:rPr lang="en-US" dirty="0"/>
                  <a:t> </a:t>
                </a:r>
                <a:r>
                  <a:rPr lang="en-US" dirty="0" err="1"/>
                  <a:t>platene</a:t>
                </a:r>
                <a:r>
                  <a:rPr lang="en-US" dirty="0"/>
                  <a:t> 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err="1"/>
                  <a:t>Hastighetsfeltet</a:t>
                </a:r>
                <a:r>
                  <a:rPr lang="en-US" dirty="0"/>
                  <a:t> er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Virvelfritt</a:t>
                </a:r>
                <a:r>
                  <a:rPr lang="en-US" dirty="0"/>
                  <a:t> </a:t>
                </a:r>
                <a:r>
                  <a:rPr lang="en-US" dirty="0" err="1"/>
                  <a:t>hvis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:r>
                  <a:rPr lang="en-US" b="1" dirty="0"/>
                  <a:t>0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C3DDE75-9250-FAA8-3485-D07E0407DD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800000"/>
                <a:ext cx="5112000" cy="4320000"/>
              </a:xfrm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DC4BE6-C50B-FEB1-4FCA-8BDEF8E24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4677" y="1793143"/>
            <a:ext cx="5112675" cy="233904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50CB0C-9553-44DA-1039-981A620E892C}"/>
                  </a:ext>
                </a:extLst>
              </p:cNvPr>
              <p:cNvSpPr txBox="1"/>
              <p:nvPr/>
            </p:nvSpPr>
            <p:spPr>
              <a:xfrm>
                <a:off x="5826611" y="4725000"/>
                <a:ext cx="6096000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nb-NO" sz="180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𝐤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50CB0C-9553-44DA-1039-981A620E8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611" y="4725000"/>
                <a:ext cx="6096000" cy="666336"/>
              </a:xfrm>
              <a:prstGeom prst="rect">
                <a:avLst/>
              </a:prstGeom>
              <a:blipFill>
                <a:blip r:embed="rId5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CAAF2E3-1E6A-19E4-F4CC-D2117ED3DB7B}"/>
              </a:ext>
            </a:extLst>
          </p:cNvPr>
          <p:cNvCxnSpPr>
            <a:cxnSpLocks/>
          </p:cNvCxnSpPr>
          <p:nvPr/>
        </p:nvCxnSpPr>
        <p:spPr>
          <a:xfrm flipV="1">
            <a:off x="6024000" y="3285000"/>
            <a:ext cx="0" cy="1008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66067F-E259-86C8-F55C-B3AA4EC01354}"/>
              </a:ext>
            </a:extLst>
          </p:cNvPr>
          <p:cNvCxnSpPr>
            <a:cxnSpLocks/>
          </p:cNvCxnSpPr>
          <p:nvPr/>
        </p:nvCxnSpPr>
        <p:spPr>
          <a:xfrm>
            <a:off x="6024000" y="4293000"/>
            <a:ext cx="93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2B4D8-56D3-6A29-B9C5-A77BE06C567F}"/>
                  </a:ext>
                </a:extLst>
              </p:cNvPr>
              <p:cNvSpPr txBox="1"/>
              <p:nvPr/>
            </p:nvSpPr>
            <p:spPr>
              <a:xfrm>
                <a:off x="5638800" y="2971800"/>
                <a:ext cx="4162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2B4D8-56D3-6A29-B9C5-A77BE06C5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971800"/>
                <a:ext cx="416268" cy="276999"/>
              </a:xfrm>
              <a:prstGeom prst="rect">
                <a:avLst/>
              </a:prstGeom>
              <a:blipFill>
                <a:blip r:embed="rId6"/>
                <a:stretch>
                  <a:fillRect l="-6061" r="-1212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7B292B-E18D-6073-1A7A-303A6D5B8638}"/>
                  </a:ext>
                </a:extLst>
              </p:cNvPr>
              <p:cNvSpPr txBox="1"/>
              <p:nvPr/>
            </p:nvSpPr>
            <p:spPr>
              <a:xfrm>
                <a:off x="7032000" y="4224122"/>
                <a:ext cx="419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7B292B-E18D-6073-1A7A-303A6D5B8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4224122"/>
                <a:ext cx="419987" cy="276999"/>
              </a:xfrm>
              <a:prstGeom prst="rect">
                <a:avLst/>
              </a:prstGeom>
              <a:blipFill>
                <a:blip r:embed="rId7"/>
                <a:stretch>
                  <a:fillRect l="-5882" r="-588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BE23FAD-5C3D-C411-8909-F14710050098}"/>
              </a:ext>
            </a:extLst>
          </p:cNvPr>
          <p:cNvSpPr/>
          <p:nvPr/>
        </p:nvSpPr>
        <p:spPr>
          <a:xfrm>
            <a:off x="7824000" y="2565000"/>
            <a:ext cx="2926800" cy="1296001"/>
          </a:xfrm>
          <a:prstGeom prst="rect">
            <a:avLst/>
          </a:prstGeom>
          <a:solidFill>
            <a:srgbClr val="C9D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06072A-268F-EB52-E569-4B76631472E1}"/>
              </a:ext>
            </a:extLst>
          </p:cNvPr>
          <p:cNvSpPr/>
          <p:nvPr/>
        </p:nvSpPr>
        <p:spPr>
          <a:xfrm>
            <a:off x="7241993" y="1647419"/>
            <a:ext cx="3390007" cy="669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A3CB64-DB89-6352-28DD-E0279FCDB812}"/>
              </a:ext>
            </a:extLst>
          </p:cNvPr>
          <p:cNvSpPr/>
          <p:nvPr/>
        </p:nvSpPr>
        <p:spPr>
          <a:xfrm>
            <a:off x="6384677" y="2316498"/>
            <a:ext cx="4607323" cy="248502"/>
          </a:xfrm>
          <a:prstGeom prst="rect">
            <a:avLst/>
          </a:prstGeom>
          <a:solidFill>
            <a:srgbClr val="D8D7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DEC3EA-744B-82B3-BF15-9A7F7FF57638}"/>
              </a:ext>
            </a:extLst>
          </p:cNvPr>
          <p:cNvCxnSpPr/>
          <p:nvPr/>
        </p:nvCxnSpPr>
        <p:spPr>
          <a:xfrm>
            <a:off x="11208000" y="2565000"/>
            <a:ext cx="0" cy="1368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673060-B78B-2AA3-F390-4643914265D8}"/>
                  </a:ext>
                </a:extLst>
              </p:cNvPr>
              <p:cNvSpPr txBox="1"/>
              <p:nvPr/>
            </p:nvSpPr>
            <p:spPr>
              <a:xfrm>
                <a:off x="11398507" y="3110299"/>
                <a:ext cx="196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673060-B78B-2AA3-F390-464391426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507" y="3110299"/>
                <a:ext cx="196336" cy="276999"/>
              </a:xfrm>
              <a:prstGeom prst="rect">
                <a:avLst/>
              </a:prstGeom>
              <a:blipFill>
                <a:blip r:embed="rId8"/>
                <a:stretch>
                  <a:fillRect l="-25000" r="-2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D7335-27F0-5B41-EC3E-C3E51C0E96F6}"/>
                  </a:ext>
                </a:extLst>
              </p:cNvPr>
              <p:cNvSpPr txBox="1"/>
              <p:nvPr/>
            </p:nvSpPr>
            <p:spPr>
              <a:xfrm>
                <a:off x="11125371" y="2127192"/>
                <a:ext cx="2273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D7335-27F0-5B41-EC3E-C3E51C0E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5371" y="2127192"/>
                <a:ext cx="227305" cy="276999"/>
              </a:xfrm>
              <a:prstGeom prst="rect">
                <a:avLst/>
              </a:prstGeom>
              <a:blipFill>
                <a:blip r:embed="rId9"/>
                <a:stretch>
                  <a:fillRect l="-22222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404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76F18F2-F3F0-9866-855F-8E615E6FAC1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</p:spPr>
            <p:txBody>
              <a:bodyPr wrap="none" anchor="ctr">
                <a:normAutofit fontScale="90000"/>
              </a:bodyPr>
              <a:lstStyle/>
              <a:p>
                <a:r>
                  <a:rPr lang="en-US" u="sng" dirty="0"/>
                  <a:t>Løsning</a:t>
                </a:r>
                <a:r>
                  <a:rPr lang="en-US" dirty="0"/>
                  <a:t>: </a:t>
                </a:r>
                <a:r>
                  <a:rPr lang="en-US" dirty="0" err="1"/>
                  <a:t>Skjærstrømningen</a:t>
                </a:r>
                <a:r>
                  <a:rPr lang="en-US" dirty="0"/>
                  <a:t> er </a:t>
                </a:r>
                <a:r>
                  <a:rPr lang="en-US" dirty="0" err="1"/>
                  <a:t>ikke</a:t>
                </a:r>
                <a:r>
                  <a:rPr lang="en-US" dirty="0"/>
                  <a:t> </a:t>
                </a:r>
                <a:r>
                  <a:rPr lang="en-US" dirty="0" err="1"/>
                  <a:t>virvelfri</a:t>
                </a:r>
                <a:r>
                  <a:rPr lang="en-US" dirty="0"/>
                  <a:t>.</a:t>
                </a:r>
                <a:br>
                  <a:rPr lang="en-US" dirty="0"/>
                </a:br>
                <a:r>
                  <a:rPr lang="en-US" dirty="0" err="1"/>
                  <a:t>Virvlingen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dirty="0"/>
                  <a:t>. Vi </a:t>
                </a:r>
                <a:r>
                  <a:rPr lang="en-US" dirty="0" err="1"/>
                  <a:t>kan</a:t>
                </a:r>
                <a:r>
                  <a:rPr lang="en-US" dirty="0"/>
                  <a:t> </a:t>
                </a:r>
                <a:r>
                  <a:rPr lang="en-US" dirty="0" err="1"/>
                  <a:t>ikke</a:t>
                </a:r>
                <a:r>
                  <a:rPr lang="en-US" dirty="0"/>
                  <a:t>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Eulers</a:t>
                </a:r>
                <a:r>
                  <a:rPr lang="en-US" dirty="0"/>
                  <a:t> </a:t>
                </a:r>
                <a:r>
                  <a:rPr lang="en-US" dirty="0" err="1"/>
                  <a:t>likning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76F18F2-F3F0-9866-855F-8E615E6FAC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  <a:blipFill>
                <a:blip r:embed="rId2"/>
                <a:stretch>
                  <a:fillRect l="-2381" t="-69767" b="-69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C3DDE75-9250-FAA8-3485-D07E0407DD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5325" y="1800000"/>
                <a:ext cx="5112000" cy="4320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Den </a:t>
                </a:r>
                <a:r>
                  <a:rPr lang="en-US" dirty="0" err="1"/>
                  <a:t>øvre</a:t>
                </a:r>
                <a:r>
                  <a:rPr lang="en-US" dirty="0"/>
                  <a:t> platen </a:t>
                </a:r>
                <a:r>
                  <a:rPr lang="en-US" dirty="0" err="1"/>
                  <a:t>beveger</a:t>
                </a:r>
                <a:r>
                  <a:rPr lang="en-US" dirty="0"/>
                  <a:t> seg med </a:t>
                </a:r>
                <a:r>
                  <a:rPr lang="en-US" dirty="0" err="1"/>
                  <a:t>konstant</a:t>
                </a:r>
                <a:r>
                  <a:rPr lang="en-US" dirty="0"/>
                  <a:t> </a:t>
                </a:r>
                <a:r>
                  <a:rPr lang="en-US" dirty="0" err="1"/>
                  <a:t>hastighet</a:t>
                </a:r>
                <a:r>
                  <a:rPr lang="en-US" dirty="0"/>
                  <a:t> </a:t>
                </a:r>
                <a:r>
                  <a:rPr lang="en-US" b="1" dirty="0"/>
                  <a:t>V </a:t>
                </a:r>
                <a:r>
                  <a:rPr lang="en-US" dirty="0"/>
                  <a:t>= &lt;U,0&gt;.</a:t>
                </a:r>
              </a:p>
              <a:p>
                <a:r>
                  <a:rPr lang="en-US" dirty="0" err="1"/>
                  <a:t>Hastighetsfeltet</a:t>
                </a:r>
                <a:r>
                  <a:rPr lang="en-US" dirty="0"/>
                  <a:t> er </a:t>
                </a:r>
                <a:r>
                  <a:rPr lang="en-US" dirty="0" err="1"/>
                  <a:t>todimensjonalt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stasjonært</a:t>
                </a:r>
                <a:r>
                  <a:rPr lang="en-US" dirty="0"/>
                  <a:t>: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z-</a:t>
                </a:r>
                <a:r>
                  <a:rPr lang="en-US" dirty="0" err="1"/>
                  <a:t>hastigheten</a:t>
                </a:r>
                <a:r>
                  <a:rPr lang="en-US" dirty="0"/>
                  <a:t> er null,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Avstanden</a:t>
                </a:r>
                <a:r>
                  <a:rPr lang="en-US" dirty="0"/>
                  <a:t> </a:t>
                </a:r>
                <a:r>
                  <a:rPr lang="en-US" dirty="0" err="1"/>
                  <a:t>mellom</a:t>
                </a:r>
                <a:r>
                  <a:rPr lang="en-US" dirty="0"/>
                  <a:t> </a:t>
                </a:r>
                <a:r>
                  <a:rPr lang="en-US" dirty="0" err="1"/>
                  <a:t>platene</a:t>
                </a:r>
                <a:r>
                  <a:rPr lang="en-US" dirty="0"/>
                  <a:t> 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err="1"/>
                  <a:t>Hastighetsfeltet</a:t>
                </a:r>
                <a:r>
                  <a:rPr lang="en-US" dirty="0"/>
                  <a:t> er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Virvelfritt</a:t>
                </a:r>
                <a:r>
                  <a:rPr lang="en-US" dirty="0"/>
                  <a:t> </a:t>
                </a:r>
                <a:r>
                  <a:rPr lang="en-US" dirty="0" err="1"/>
                  <a:t>hvis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:r>
                  <a:rPr lang="en-US" b="1" dirty="0"/>
                  <a:t>0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C3DDE75-9250-FAA8-3485-D07E0407DD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800000"/>
                <a:ext cx="5112000" cy="4320000"/>
              </a:xfrm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DC4BE6-C50B-FEB1-4FCA-8BDEF8E24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4677" y="1793143"/>
            <a:ext cx="5112675" cy="233904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50CB0C-9553-44DA-1039-981A620E892C}"/>
                  </a:ext>
                </a:extLst>
              </p:cNvPr>
              <p:cNvSpPr txBox="1"/>
              <p:nvPr/>
            </p:nvSpPr>
            <p:spPr>
              <a:xfrm>
                <a:off x="5826611" y="4725000"/>
                <a:ext cx="6096000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nb-NO" sz="180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𝐤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50CB0C-9553-44DA-1039-981A620E8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611" y="4725000"/>
                <a:ext cx="6096000" cy="666336"/>
              </a:xfrm>
              <a:prstGeom prst="rect">
                <a:avLst/>
              </a:prstGeom>
              <a:blipFill>
                <a:blip r:embed="rId5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CAAF2E3-1E6A-19E4-F4CC-D2117ED3DB7B}"/>
              </a:ext>
            </a:extLst>
          </p:cNvPr>
          <p:cNvCxnSpPr>
            <a:cxnSpLocks/>
          </p:cNvCxnSpPr>
          <p:nvPr/>
        </p:nvCxnSpPr>
        <p:spPr>
          <a:xfrm flipV="1">
            <a:off x="6024000" y="3285000"/>
            <a:ext cx="0" cy="1008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66067F-E259-86C8-F55C-B3AA4EC01354}"/>
              </a:ext>
            </a:extLst>
          </p:cNvPr>
          <p:cNvCxnSpPr>
            <a:cxnSpLocks/>
          </p:cNvCxnSpPr>
          <p:nvPr/>
        </p:nvCxnSpPr>
        <p:spPr>
          <a:xfrm>
            <a:off x="6024000" y="4293000"/>
            <a:ext cx="93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2B4D8-56D3-6A29-B9C5-A77BE06C567F}"/>
                  </a:ext>
                </a:extLst>
              </p:cNvPr>
              <p:cNvSpPr txBox="1"/>
              <p:nvPr/>
            </p:nvSpPr>
            <p:spPr>
              <a:xfrm>
                <a:off x="5638800" y="2971800"/>
                <a:ext cx="4162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2B4D8-56D3-6A29-B9C5-A77BE06C5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971800"/>
                <a:ext cx="416268" cy="276999"/>
              </a:xfrm>
              <a:prstGeom prst="rect">
                <a:avLst/>
              </a:prstGeom>
              <a:blipFill>
                <a:blip r:embed="rId6"/>
                <a:stretch>
                  <a:fillRect l="-6061" r="-1212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7B292B-E18D-6073-1A7A-303A6D5B8638}"/>
                  </a:ext>
                </a:extLst>
              </p:cNvPr>
              <p:cNvSpPr txBox="1"/>
              <p:nvPr/>
            </p:nvSpPr>
            <p:spPr>
              <a:xfrm>
                <a:off x="7032000" y="4224122"/>
                <a:ext cx="419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7B292B-E18D-6073-1A7A-303A6D5B8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4224122"/>
                <a:ext cx="419987" cy="276999"/>
              </a:xfrm>
              <a:prstGeom prst="rect">
                <a:avLst/>
              </a:prstGeom>
              <a:blipFill>
                <a:blip r:embed="rId7"/>
                <a:stretch>
                  <a:fillRect l="-5882" r="-588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BE23FAD-5C3D-C411-8909-F14710050098}"/>
              </a:ext>
            </a:extLst>
          </p:cNvPr>
          <p:cNvSpPr/>
          <p:nvPr/>
        </p:nvSpPr>
        <p:spPr>
          <a:xfrm>
            <a:off x="7824000" y="2565000"/>
            <a:ext cx="2926800" cy="1296001"/>
          </a:xfrm>
          <a:prstGeom prst="rect">
            <a:avLst/>
          </a:prstGeom>
          <a:solidFill>
            <a:srgbClr val="C9D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06072A-268F-EB52-E569-4B76631472E1}"/>
              </a:ext>
            </a:extLst>
          </p:cNvPr>
          <p:cNvSpPr/>
          <p:nvPr/>
        </p:nvSpPr>
        <p:spPr>
          <a:xfrm>
            <a:off x="7241993" y="1647419"/>
            <a:ext cx="3390007" cy="669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A3CB64-DB89-6352-28DD-E0279FCDB812}"/>
              </a:ext>
            </a:extLst>
          </p:cNvPr>
          <p:cNvSpPr/>
          <p:nvPr/>
        </p:nvSpPr>
        <p:spPr>
          <a:xfrm>
            <a:off x="6384677" y="2316498"/>
            <a:ext cx="4607323" cy="248502"/>
          </a:xfrm>
          <a:prstGeom prst="rect">
            <a:avLst/>
          </a:prstGeom>
          <a:solidFill>
            <a:srgbClr val="D8D7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DEC3EA-744B-82B3-BF15-9A7F7FF57638}"/>
              </a:ext>
            </a:extLst>
          </p:cNvPr>
          <p:cNvCxnSpPr/>
          <p:nvPr/>
        </p:nvCxnSpPr>
        <p:spPr>
          <a:xfrm>
            <a:off x="11208000" y="2565000"/>
            <a:ext cx="0" cy="1368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673060-B78B-2AA3-F390-4643914265D8}"/>
                  </a:ext>
                </a:extLst>
              </p:cNvPr>
              <p:cNvSpPr txBox="1"/>
              <p:nvPr/>
            </p:nvSpPr>
            <p:spPr>
              <a:xfrm>
                <a:off x="11398507" y="3110299"/>
                <a:ext cx="196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673060-B78B-2AA3-F390-464391426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507" y="3110299"/>
                <a:ext cx="196336" cy="276999"/>
              </a:xfrm>
              <a:prstGeom prst="rect">
                <a:avLst/>
              </a:prstGeom>
              <a:blipFill>
                <a:blip r:embed="rId8"/>
                <a:stretch>
                  <a:fillRect l="-25000" r="-2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D7335-27F0-5B41-EC3E-C3E51C0E96F6}"/>
                  </a:ext>
                </a:extLst>
              </p:cNvPr>
              <p:cNvSpPr txBox="1"/>
              <p:nvPr/>
            </p:nvSpPr>
            <p:spPr>
              <a:xfrm>
                <a:off x="11125371" y="2127192"/>
                <a:ext cx="2273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D7335-27F0-5B41-EC3E-C3E51C0E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5371" y="2127192"/>
                <a:ext cx="227305" cy="276999"/>
              </a:xfrm>
              <a:prstGeom prst="rect">
                <a:avLst/>
              </a:prstGeom>
              <a:blipFill>
                <a:blip r:embed="rId9"/>
                <a:stretch>
                  <a:fillRect l="-22222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6C3418-0B39-60FB-DEDA-054BD651B3B2}"/>
              </a:ext>
            </a:extLst>
          </p:cNvPr>
          <p:cNvCxnSpPr/>
          <p:nvPr/>
        </p:nvCxnSpPr>
        <p:spPr>
          <a:xfrm flipV="1">
            <a:off x="7486016" y="4636808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19A051D-923B-78F5-845D-A3B3384C1050}"/>
              </a:ext>
            </a:extLst>
          </p:cNvPr>
          <p:cNvCxnSpPr/>
          <p:nvPr/>
        </p:nvCxnSpPr>
        <p:spPr>
          <a:xfrm flipV="1">
            <a:off x="8040000" y="4613060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C2F84E-0DC1-B577-AEA5-82944F72937B}"/>
              </a:ext>
            </a:extLst>
          </p:cNvPr>
          <p:cNvCxnSpPr/>
          <p:nvPr/>
        </p:nvCxnSpPr>
        <p:spPr>
          <a:xfrm flipV="1">
            <a:off x="8874611" y="4624934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BE7065D-1E54-FBF9-BB73-2630C3808107}"/>
              </a:ext>
            </a:extLst>
          </p:cNvPr>
          <p:cNvCxnSpPr/>
          <p:nvPr/>
        </p:nvCxnSpPr>
        <p:spPr>
          <a:xfrm flipV="1">
            <a:off x="9490168" y="4665271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4C5C65-4A2E-A8C7-DC67-4949998F6D6D}"/>
              </a:ext>
            </a:extLst>
          </p:cNvPr>
          <p:cNvCxnSpPr/>
          <p:nvPr/>
        </p:nvCxnSpPr>
        <p:spPr>
          <a:xfrm flipV="1">
            <a:off x="10348009" y="4653832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569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76F18F2-F3F0-9866-855F-8E615E6FAC1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</p:spPr>
            <p:txBody>
              <a:bodyPr wrap="none" anchor="ctr">
                <a:normAutofit fontScale="90000"/>
              </a:bodyPr>
              <a:lstStyle/>
              <a:p>
                <a:r>
                  <a:rPr lang="en-US" u="sng" dirty="0"/>
                  <a:t>Løsning</a:t>
                </a:r>
                <a:r>
                  <a:rPr lang="en-US" dirty="0"/>
                  <a:t>: </a:t>
                </a:r>
                <a:r>
                  <a:rPr lang="en-US" dirty="0" err="1"/>
                  <a:t>Skjærstrømningen</a:t>
                </a:r>
                <a:r>
                  <a:rPr lang="en-US" dirty="0"/>
                  <a:t> er </a:t>
                </a:r>
                <a:r>
                  <a:rPr lang="en-US" dirty="0" err="1"/>
                  <a:t>ikke</a:t>
                </a:r>
                <a:r>
                  <a:rPr lang="en-US" dirty="0"/>
                  <a:t> </a:t>
                </a:r>
                <a:r>
                  <a:rPr lang="en-US" dirty="0" err="1"/>
                  <a:t>virvelfri</a:t>
                </a:r>
                <a:r>
                  <a:rPr lang="en-US" dirty="0"/>
                  <a:t>.</a:t>
                </a:r>
                <a:br>
                  <a:rPr lang="en-US" dirty="0"/>
                </a:br>
                <a:r>
                  <a:rPr lang="en-US" dirty="0" err="1"/>
                  <a:t>Virvlingen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dirty="0"/>
                  <a:t>. Vi </a:t>
                </a:r>
                <a:r>
                  <a:rPr lang="en-US" dirty="0" err="1"/>
                  <a:t>kan</a:t>
                </a:r>
                <a:r>
                  <a:rPr lang="en-US" dirty="0"/>
                  <a:t> </a:t>
                </a:r>
                <a:r>
                  <a:rPr lang="en-US" dirty="0" err="1"/>
                  <a:t>ikke</a:t>
                </a:r>
                <a:r>
                  <a:rPr lang="en-US" dirty="0"/>
                  <a:t>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Eulers</a:t>
                </a:r>
                <a:r>
                  <a:rPr lang="en-US" dirty="0"/>
                  <a:t> </a:t>
                </a:r>
                <a:r>
                  <a:rPr lang="en-US" dirty="0" err="1"/>
                  <a:t>likning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76F18F2-F3F0-9866-855F-8E615E6FAC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  <a:blipFill>
                <a:blip r:embed="rId2"/>
                <a:stretch>
                  <a:fillRect l="-2381" t="-69767" b="-69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C3DDE75-9250-FAA8-3485-D07E0407DD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5325" y="1800000"/>
                <a:ext cx="5112000" cy="4320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Den </a:t>
                </a:r>
                <a:r>
                  <a:rPr lang="en-US" dirty="0" err="1"/>
                  <a:t>øvre</a:t>
                </a:r>
                <a:r>
                  <a:rPr lang="en-US" dirty="0"/>
                  <a:t> platen </a:t>
                </a:r>
                <a:r>
                  <a:rPr lang="en-US" dirty="0" err="1"/>
                  <a:t>beveger</a:t>
                </a:r>
                <a:r>
                  <a:rPr lang="en-US" dirty="0"/>
                  <a:t> seg med </a:t>
                </a:r>
                <a:r>
                  <a:rPr lang="en-US" dirty="0" err="1"/>
                  <a:t>konstant</a:t>
                </a:r>
                <a:r>
                  <a:rPr lang="en-US" dirty="0"/>
                  <a:t> </a:t>
                </a:r>
                <a:r>
                  <a:rPr lang="en-US" dirty="0" err="1"/>
                  <a:t>hastighet</a:t>
                </a:r>
                <a:r>
                  <a:rPr lang="en-US" dirty="0"/>
                  <a:t> </a:t>
                </a:r>
                <a:r>
                  <a:rPr lang="en-US" b="1" dirty="0"/>
                  <a:t>V </a:t>
                </a:r>
                <a:r>
                  <a:rPr lang="en-US" dirty="0"/>
                  <a:t>= &lt;U,0&gt;.</a:t>
                </a:r>
              </a:p>
              <a:p>
                <a:r>
                  <a:rPr lang="en-US" dirty="0" err="1"/>
                  <a:t>Hastighetsfeltet</a:t>
                </a:r>
                <a:r>
                  <a:rPr lang="en-US" dirty="0"/>
                  <a:t> er </a:t>
                </a:r>
                <a:r>
                  <a:rPr lang="en-US" dirty="0" err="1"/>
                  <a:t>todimensjonalt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stasjonært</a:t>
                </a:r>
                <a:r>
                  <a:rPr lang="en-US" dirty="0"/>
                  <a:t>: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z-</a:t>
                </a:r>
                <a:r>
                  <a:rPr lang="en-US" dirty="0" err="1"/>
                  <a:t>hastigheten</a:t>
                </a:r>
                <a:r>
                  <a:rPr lang="en-US" dirty="0"/>
                  <a:t> er null,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Avstanden</a:t>
                </a:r>
                <a:r>
                  <a:rPr lang="en-US" dirty="0"/>
                  <a:t> </a:t>
                </a:r>
                <a:r>
                  <a:rPr lang="en-US" dirty="0" err="1"/>
                  <a:t>mellom</a:t>
                </a:r>
                <a:r>
                  <a:rPr lang="en-US" dirty="0"/>
                  <a:t> </a:t>
                </a:r>
                <a:r>
                  <a:rPr lang="en-US" dirty="0" err="1"/>
                  <a:t>platene</a:t>
                </a:r>
                <a:r>
                  <a:rPr lang="en-US" dirty="0"/>
                  <a:t> 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err="1"/>
                  <a:t>Hastighetsfeltet</a:t>
                </a:r>
                <a:r>
                  <a:rPr lang="en-US" dirty="0"/>
                  <a:t> er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Virvelfritt</a:t>
                </a:r>
                <a:r>
                  <a:rPr lang="en-US" dirty="0"/>
                  <a:t> </a:t>
                </a:r>
                <a:r>
                  <a:rPr lang="en-US" dirty="0" err="1"/>
                  <a:t>hvis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:r>
                  <a:rPr lang="en-US" b="1" dirty="0"/>
                  <a:t>0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C3DDE75-9250-FAA8-3485-D07E0407DD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800000"/>
                <a:ext cx="5112000" cy="4320000"/>
              </a:xfrm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DC4BE6-C50B-FEB1-4FCA-8BDEF8E24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4677" y="1793143"/>
            <a:ext cx="5112675" cy="233904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50CB0C-9553-44DA-1039-981A620E892C}"/>
                  </a:ext>
                </a:extLst>
              </p:cNvPr>
              <p:cNvSpPr txBox="1"/>
              <p:nvPr/>
            </p:nvSpPr>
            <p:spPr>
              <a:xfrm>
                <a:off x="5826611" y="4725000"/>
                <a:ext cx="6096000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nb-NO" sz="180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𝐤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50CB0C-9553-44DA-1039-981A620E8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611" y="4725000"/>
                <a:ext cx="6096000" cy="666336"/>
              </a:xfrm>
              <a:prstGeom prst="rect">
                <a:avLst/>
              </a:prstGeom>
              <a:blipFill>
                <a:blip r:embed="rId5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CAAF2E3-1E6A-19E4-F4CC-D2117ED3DB7B}"/>
              </a:ext>
            </a:extLst>
          </p:cNvPr>
          <p:cNvCxnSpPr>
            <a:cxnSpLocks/>
          </p:cNvCxnSpPr>
          <p:nvPr/>
        </p:nvCxnSpPr>
        <p:spPr>
          <a:xfrm flipV="1">
            <a:off x="6024000" y="3285000"/>
            <a:ext cx="0" cy="1008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66067F-E259-86C8-F55C-B3AA4EC01354}"/>
              </a:ext>
            </a:extLst>
          </p:cNvPr>
          <p:cNvCxnSpPr>
            <a:cxnSpLocks/>
          </p:cNvCxnSpPr>
          <p:nvPr/>
        </p:nvCxnSpPr>
        <p:spPr>
          <a:xfrm>
            <a:off x="6024000" y="4293000"/>
            <a:ext cx="93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2B4D8-56D3-6A29-B9C5-A77BE06C567F}"/>
                  </a:ext>
                </a:extLst>
              </p:cNvPr>
              <p:cNvSpPr txBox="1"/>
              <p:nvPr/>
            </p:nvSpPr>
            <p:spPr>
              <a:xfrm>
                <a:off x="5638800" y="2971800"/>
                <a:ext cx="4162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E2B4D8-56D3-6A29-B9C5-A77BE06C5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971800"/>
                <a:ext cx="416268" cy="276999"/>
              </a:xfrm>
              <a:prstGeom prst="rect">
                <a:avLst/>
              </a:prstGeom>
              <a:blipFill>
                <a:blip r:embed="rId6"/>
                <a:stretch>
                  <a:fillRect l="-6061" r="-1212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7B292B-E18D-6073-1A7A-303A6D5B8638}"/>
                  </a:ext>
                </a:extLst>
              </p:cNvPr>
              <p:cNvSpPr txBox="1"/>
              <p:nvPr/>
            </p:nvSpPr>
            <p:spPr>
              <a:xfrm>
                <a:off x="7032000" y="4224122"/>
                <a:ext cx="419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7B292B-E18D-6073-1A7A-303A6D5B8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4224122"/>
                <a:ext cx="419987" cy="276999"/>
              </a:xfrm>
              <a:prstGeom prst="rect">
                <a:avLst/>
              </a:prstGeom>
              <a:blipFill>
                <a:blip r:embed="rId7"/>
                <a:stretch>
                  <a:fillRect l="-5882" r="-588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BE23FAD-5C3D-C411-8909-F14710050098}"/>
              </a:ext>
            </a:extLst>
          </p:cNvPr>
          <p:cNvSpPr/>
          <p:nvPr/>
        </p:nvSpPr>
        <p:spPr>
          <a:xfrm>
            <a:off x="7824000" y="2565000"/>
            <a:ext cx="2926800" cy="1296001"/>
          </a:xfrm>
          <a:prstGeom prst="rect">
            <a:avLst/>
          </a:prstGeom>
          <a:solidFill>
            <a:srgbClr val="C9D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06072A-268F-EB52-E569-4B76631472E1}"/>
              </a:ext>
            </a:extLst>
          </p:cNvPr>
          <p:cNvSpPr/>
          <p:nvPr/>
        </p:nvSpPr>
        <p:spPr>
          <a:xfrm>
            <a:off x="7241993" y="1647419"/>
            <a:ext cx="3390007" cy="669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A3CB64-DB89-6352-28DD-E0279FCDB812}"/>
              </a:ext>
            </a:extLst>
          </p:cNvPr>
          <p:cNvSpPr/>
          <p:nvPr/>
        </p:nvSpPr>
        <p:spPr>
          <a:xfrm>
            <a:off x="6384677" y="2316498"/>
            <a:ext cx="4607323" cy="248502"/>
          </a:xfrm>
          <a:prstGeom prst="rect">
            <a:avLst/>
          </a:prstGeom>
          <a:solidFill>
            <a:srgbClr val="D8D7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9DEC3EA-744B-82B3-BF15-9A7F7FF57638}"/>
              </a:ext>
            </a:extLst>
          </p:cNvPr>
          <p:cNvCxnSpPr/>
          <p:nvPr/>
        </p:nvCxnSpPr>
        <p:spPr>
          <a:xfrm>
            <a:off x="11208000" y="2565000"/>
            <a:ext cx="0" cy="1368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673060-B78B-2AA3-F390-4643914265D8}"/>
                  </a:ext>
                </a:extLst>
              </p:cNvPr>
              <p:cNvSpPr txBox="1"/>
              <p:nvPr/>
            </p:nvSpPr>
            <p:spPr>
              <a:xfrm>
                <a:off x="11398507" y="3110299"/>
                <a:ext cx="196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673060-B78B-2AA3-F390-464391426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507" y="3110299"/>
                <a:ext cx="196336" cy="276999"/>
              </a:xfrm>
              <a:prstGeom prst="rect">
                <a:avLst/>
              </a:prstGeom>
              <a:blipFill>
                <a:blip r:embed="rId8"/>
                <a:stretch>
                  <a:fillRect l="-25000" r="-2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D7335-27F0-5B41-EC3E-C3E51C0E96F6}"/>
                  </a:ext>
                </a:extLst>
              </p:cNvPr>
              <p:cNvSpPr txBox="1"/>
              <p:nvPr/>
            </p:nvSpPr>
            <p:spPr>
              <a:xfrm>
                <a:off x="11125371" y="2127192"/>
                <a:ext cx="2273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D7335-27F0-5B41-EC3E-C3E51C0E9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5371" y="2127192"/>
                <a:ext cx="227305" cy="276999"/>
              </a:xfrm>
              <a:prstGeom prst="rect">
                <a:avLst/>
              </a:prstGeom>
              <a:blipFill>
                <a:blip r:embed="rId9"/>
                <a:stretch>
                  <a:fillRect l="-22222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13B23C-D309-6151-640F-BE62D4D3AC6E}"/>
                  </a:ext>
                </a:extLst>
              </p:cNvPr>
              <p:cNvSpPr txBox="1"/>
              <p:nvPr/>
            </p:nvSpPr>
            <p:spPr>
              <a:xfrm>
                <a:off x="5853877" y="5527023"/>
                <a:ext cx="6096000" cy="6839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nb-NO" sz="180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𝐤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d>
                        <m:d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13B23C-D309-6151-640F-BE62D4D3A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877" y="5527023"/>
                <a:ext cx="6096000" cy="683905"/>
              </a:xfrm>
              <a:prstGeom prst="rect">
                <a:avLst/>
              </a:prstGeom>
              <a:blipFill>
                <a:blip r:embed="rId10"/>
                <a:stretch>
                  <a:fillRect b="-535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6C3418-0B39-60FB-DEDA-054BD651B3B2}"/>
              </a:ext>
            </a:extLst>
          </p:cNvPr>
          <p:cNvCxnSpPr/>
          <p:nvPr/>
        </p:nvCxnSpPr>
        <p:spPr>
          <a:xfrm flipV="1">
            <a:off x="7486016" y="4636808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19A051D-923B-78F5-845D-A3B3384C1050}"/>
              </a:ext>
            </a:extLst>
          </p:cNvPr>
          <p:cNvCxnSpPr/>
          <p:nvPr/>
        </p:nvCxnSpPr>
        <p:spPr>
          <a:xfrm flipV="1">
            <a:off x="8040000" y="4613060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C2F84E-0DC1-B577-AEA5-82944F72937B}"/>
              </a:ext>
            </a:extLst>
          </p:cNvPr>
          <p:cNvCxnSpPr/>
          <p:nvPr/>
        </p:nvCxnSpPr>
        <p:spPr>
          <a:xfrm flipV="1">
            <a:off x="8874611" y="4624934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BE7065D-1E54-FBF9-BB73-2630C3808107}"/>
              </a:ext>
            </a:extLst>
          </p:cNvPr>
          <p:cNvCxnSpPr/>
          <p:nvPr/>
        </p:nvCxnSpPr>
        <p:spPr>
          <a:xfrm flipV="1">
            <a:off x="9490168" y="4665271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4C5C65-4A2E-A8C7-DC67-4949998F6D6D}"/>
              </a:ext>
            </a:extLst>
          </p:cNvPr>
          <p:cNvCxnSpPr/>
          <p:nvPr/>
        </p:nvCxnSpPr>
        <p:spPr>
          <a:xfrm flipV="1">
            <a:off x="10348009" y="4653832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229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0" dirty="0"/>
                  <a:t>Rotasjonshastigheten (vinkel-hastigheten) til en fluidpartikkel er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𝛀</m:t>
                    </m:r>
                  </m:oMath>
                </a14:m>
                <a:endParaRPr lang="nb-NO" b="1" dirty="0"/>
              </a:p>
              <a:p>
                <a:r>
                  <a:rPr lang="nb-NO" dirty="0"/>
                  <a:t>Det kan vises at (se lærebok)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𝛀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nb-NO" b="1" dirty="0"/>
              </a:p>
              <a:p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nb-NO" dirty="0"/>
                  <a:t> kalles virvlingen til hastighetsfeltet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endParaRPr lang="en-US" b="1" dirty="0"/>
              </a:p>
              <a:p>
                <a:r>
                  <a:rPr lang="nb-NO" dirty="0"/>
                  <a:t>Virvelfritt hvis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𝛚</m:t>
                    </m:r>
                  </m:oMath>
                </a14:m>
                <a:r>
                  <a:rPr lang="nb-NO" b="1" dirty="0"/>
                  <a:t> </a:t>
                </a:r>
                <a:r>
                  <a:rPr lang="nb-NO" dirty="0"/>
                  <a:t>=</a:t>
                </a:r>
                <a:r>
                  <a:rPr lang="nb-NO" b="1" dirty="0"/>
                  <a:t> 0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kalles også </a:t>
                </a:r>
                <a:r>
                  <a:rPr lang="nb-NO" dirty="0" err="1"/>
                  <a:t>curlen</a:t>
                </a:r>
                <a:r>
                  <a:rPr lang="nb-NO" dirty="0"/>
                  <a:t> til hastighetsfeltet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og regnes ut som</a:t>
                </a:r>
              </a:p>
              <a:p>
                <a:pPr marL="0" indent="0">
                  <a:buNone/>
                </a:pPr>
                <a:endParaRPr lang="nb-NO" sz="180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𝐤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3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00" y="955326"/>
            <a:ext cx="5111750" cy="233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A22C717-1F02-4CD2-9E76-3F715DD7B0A2}"/>
              </a:ext>
            </a:extLst>
          </p:cNvPr>
          <p:cNvSpPr txBox="1">
            <a:spLocks/>
          </p:cNvSpPr>
          <p:nvPr/>
        </p:nvSpPr>
        <p:spPr>
          <a:xfrm>
            <a:off x="6312000" y="1593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Skjærstrømmen i figuren over er et eksempel på ikke-virvelfri strømning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Skjærstrømning er ikke virvelfri fordi </a:t>
            </a:r>
            <a:br>
              <a:rPr lang="nb-NO" dirty="0"/>
            </a:br>
            <a:r>
              <a:rPr lang="nb-NO" b="1" dirty="0"/>
              <a:t>fluidelementene roterer 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08EBF0-8667-E4D3-4788-C21424D6BDA7}"/>
                  </a:ext>
                </a:extLst>
              </p:cNvPr>
              <p:cNvSpPr txBox="1"/>
              <p:nvPr/>
            </p:nvSpPr>
            <p:spPr>
              <a:xfrm>
                <a:off x="7176000" y="2650749"/>
                <a:ext cx="6876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08EBF0-8667-E4D3-4788-C21424D6B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000" y="2650749"/>
                <a:ext cx="687689" cy="276999"/>
              </a:xfrm>
              <a:prstGeom prst="rect">
                <a:avLst/>
              </a:prstGeom>
              <a:blipFill>
                <a:blip r:embed="rId4"/>
                <a:stretch>
                  <a:fillRect l="-1786" r="-535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45A297D-0274-6391-7760-FF278EE911A1}"/>
              </a:ext>
            </a:extLst>
          </p:cNvPr>
          <p:cNvCxnSpPr/>
          <p:nvPr/>
        </p:nvCxnSpPr>
        <p:spPr>
          <a:xfrm>
            <a:off x="11225139" y="1701000"/>
            <a:ext cx="0" cy="1368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0312EE-D2F8-4D86-F3C6-28619562D51F}"/>
                  </a:ext>
                </a:extLst>
              </p:cNvPr>
              <p:cNvSpPr txBox="1"/>
              <p:nvPr/>
            </p:nvSpPr>
            <p:spPr>
              <a:xfrm>
                <a:off x="11415646" y="2246299"/>
                <a:ext cx="196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0312EE-D2F8-4D86-F3C6-28619562D5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5646" y="2246299"/>
                <a:ext cx="196336" cy="276999"/>
              </a:xfrm>
              <a:prstGeom prst="rect">
                <a:avLst/>
              </a:prstGeom>
              <a:blipFill>
                <a:blip r:embed="rId5"/>
                <a:stretch>
                  <a:fillRect l="-31250" r="-2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F61650-7EA0-5AF5-559D-BAC14875A43A}"/>
                  </a:ext>
                </a:extLst>
              </p:cNvPr>
              <p:cNvSpPr txBox="1"/>
              <p:nvPr/>
            </p:nvSpPr>
            <p:spPr>
              <a:xfrm>
                <a:off x="11142510" y="1263192"/>
                <a:ext cx="2273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F61650-7EA0-5AF5-559D-BAC14875A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2510" y="1263192"/>
                <a:ext cx="227305" cy="276999"/>
              </a:xfrm>
              <a:prstGeom prst="rect">
                <a:avLst/>
              </a:prstGeom>
              <a:blipFill>
                <a:blip r:embed="rId6"/>
                <a:stretch>
                  <a:fillRect l="-21053" r="-1578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4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For virvelfri strømning finner vi hastighetsfeltet </a:t>
                </a:r>
                <a:r>
                  <a:rPr lang="nb-NO" b="1" dirty="0"/>
                  <a:t>V</a:t>
                </a:r>
                <a:r>
                  <a:rPr lang="nb-NO" dirty="0"/>
                  <a:t> ved å ta </a:t>
                </a:r>
                <a:br>
                  <a:rPr lang="nb-NO" dirty="0"/>
                </a:br>
                <a:r>
                  <a:rPr lang="nb-NO" dirty="0"/>
                  <a:t>gradienten til hastighetspotensialet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, dvs. </a:t>
                </a:r>
                <a:r>
                  <a:rPr lang="nb-NO" b="1" dirty="0"/>
                  <a:t>V</a:t>
                </a:r>
                <a:r>
                  <a:rPr lang="nb-NO" dirty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nb-NO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r="-265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Ved virvelfri strømning finnes det altså et hastighetspotensiale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slik at hastigheten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. </a:t>
                </a:r>
                <a:r>
                  <a:rPr lang="nb-NO" dirty="0" err="1"/>
                  <a:t>Komponentvis</a:t>
                </a:r>
                <a:r>
                  <a:rPr lang="nb-NO" dirty="0"/>
                  <a:t> i kartesiske koordinater: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b="1" dirty="0"/>
                  <a:t>Hvis vi kan finne </a:t>
                </a:r>
                <a14:m>
                  <m:oMath xmlns:m="http://schemas.openxmlformats.org/officeDocument/2006/math">
                    <m:r>
                      <a:rPr lang="nb-NO" b="1" i="1"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nb-NO" b="1" dirty="0"/>
                  <a:t>, regner vi enkelt ut hastigheten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b="1" dirty="0"/>
                  <a:t>.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990" b="-16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 descr="Chart, bubble chart&#10;&#10;Description automatically generated">
            <a:extLst>
              <a:ext uri="{FF2B5EF4-FFF2-40B4-BE49-F238E27FC236}">
                <a16:creationId xmlns:a16="http://schemas.microsoft.com/office/drawing/2014/main" id="{AA48C939-011C-A486-8CC7-DC9B5702C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888000" y="1831183"/>
            <a:ext cx="4056317" cy="431958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53723E-5848-B400-86A7-3ED8A630F618}"/>
              </a:ext>
            </a:extLst>
          </p:cNvPr>
          <p:cNvSpPr txBox="1"/>
          <p:nvPr/>
        </p:nvSpPr>
        <p:spPr>
          <a:xfrm>
            <a:off x="6446100" y="6180146"/>
            <a:ext cx="575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Friksjonsfri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sylinder</a:t>
            </a:r>
            <a:r>
              <a:rPr lang="en-US" dirty="0"/>
              <a:t>. </a:t>
            </a:r>
          </a:p>
          <a:p>
            <a:r>
              <a:rPr lang="en-US" dirty="0" err="1"/>
              <a:t>Strømlinjer</a:t>
            </a:r>
            <a:r>
              <a:rPr lang="en-US" dirty="0"/>
              <a:t>: </a:t>
            </a:r>
            <a:r>
              <a:rPr lang="en-US" dirty="0" err="1"/>
              <a:t>sorte</a:t>
            </a:r>
            <a:r>
              <a:rPr lang="en-US" dirty="0"/>
              <a:t> </a:t>
            </a:r>
            <a:r>
              <a:rPr lang="en-US" dirty="0" err="1"/>
              <a:t>linjer</a:t>
            </a:r>
            <a:r>
              <a:rPr lang="en-US" dirty="0"/>
              <a:t>, </a:t>
            </a:r>
            <a:r>
              <a:rPr lang="en-US" dirty="0" err="1"/>
              <a:t>hastighetspotensial</a:t>
            </a:r>
            <a:r>
              <a:rPr lang="en-US" dirty="0"/>
              <a:t>: </a:t>
            </a:r>
            <a:r>
              <a:rPr lang="en-US" dirty="0" err="1"/>
              <a:t>hvite</a:t>
            </a:r>
            <a:r>
              <a:rPr lang="en-US" dirty="0"/>
              <a:t> </a:t>
            </a:r>
            <a:r>
              <a:rPr lang="en-US" dirty="0" err="1"/>
              <a:t>linjer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1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dag: </a:t>
            </a:r>
            <a:r>
              <a:rPr lang="nb-NO" b="1" dirty="0"/>
              <a:t>friksjonsfri og virvelfri strømning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08260" y="1800000"/>
            <a:ext cx="7619740" cy="4320000"/>
          </a:xfrm>
        </p:spPr>
        <p:txBody>
          <a:bodyPr/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Forenkle matematikken ved å anta </a:t>
            </a:r>
            <a:r>
              <a:rPr lang="nb-NO" i="1" dirty="0">
                <a:solidFill>
                  <a:schemeClr val="bg1">
                    <a:lumMod val="65000"/>
                  </a:schemeClr>
                </a:solidFill>
              </a:rPr>
              <a:t>virvelfri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 strømning – vi får da det som kalles </a:t>
            </a:r>
            <a:r>
              <a:rPr lang="nb-NO" i="1" dirty="0">
                <a:solidFill>
                  <a:schemeClr val="bg1">
                    <a:lumMod val="65000"/>
                  </a:schemeClr>
                </a:solidFill>
              </a:rPr>
              <a:t>potensialstrømning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Se på noen eksempler på potensialstrømning</a:t>
            </a:r>
            <a:endParaRPr lang="nb-NO" dirty="0"/>
          </a:p>
          <a:p>
            <a:r>
              <a:rPr lang="nb-NO" b="1" dirty="0"/>
              <a:t>Formulere to fysiske lover på differensialform</a:t>
            </a:r>
          </a:p>
          <a:p>
            <a:pPr marL="925200" lvl="1" indent="-457200">
              <a:buFont typeface="+mj-lt"/>
              <a:buAutoNum type="arabicPeriod"/>
            </a:pPr>
            <a:r>
              <a:rPr lang="nb-NO" dirty="0"/>
              <a:t>Bevaring av bevegelsesmengde (Newtons 2. lov) for friksjonsfri strømning i tyngdefeltet</a:t>
            </a:r>
          </a:p>
          <a:p>
            <a:pPr lvl="2"/>
            <a:r>
              <a:rPr lang="nb-NO" dirty="0"/>
              <a:t>Denne har vi allerede: </a:t>
            </a:r>
            <a:r>
              <a:rPr lang="nb-NO" dirty="0" err="1"/>
              <a:t>Eulers</a:t>
            </a:r>
            <a:r>
              <a:rPr lang="nb-NO" dirty="0"/>
              <a:t> bevegelseslikning</a:t>
            </a:r>
          </a:p>
          <a:p>
            <a:pPr marL="925200" lvl="1" indent="-457200">
              <a:buFont typeface="+mj-lt"/>
              <a:buAutoNum type="arabicPeriod"/>
            </a:pPr>
            <a:r>
              <a:rPr lang="nb-NO" dirty="0"/>
              <a:t>Bevaring av masse (kontinuitetslikningen)</a:t>
            </a:r>
          </a:p>
          <a:p>
            <a:pPr lvl="2"/>
            <a:r>
              <a:rPr lang="nb-NO" dirty="0"/>
              <a:t>Denne har vi til nå kun sett på «kontrollvolumform»</a:t>
            </a:r>
          </a:p>
          <a:p>
            <a:pPr lvl="3"/>
            <a:r>
              <a:rPr lang="nb-NO" dirty="0"/>
              <a:t>Kombinere disse for å løse hastighetsfeltet: </a:t>
            </a:r>
            <a:r>
              <a:rPr lang="nb-NO" dirty="0" err="1"/>
              <a:t>Laplaces</a:t>
            </a:r>
            <a:r>
              <a:rPr lang="nb-NO" dirty="0"/>
              <a:t> likning</a:t>
            </a:r>
          </a:p>
          <a:p>
            <a:pPr lvl="2"/>
            <a:endParaRPr lang="nb-NO" dirty="0"/>
          </a:p>
        </p:txBody>
      </p:sp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66424" y="2881491"/>
            <a:ext cx="5111750" cy="2306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00000" y="5301000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178CA3-F430-FE0B-197A-FD9725A81CA2}"/>
              </a:ext>
            </a:extLst>
          </p:cNvPr>
          <p:cNvSpPr/>
          <p:nvPr/>
        </p:nvSpPr>
        <p:spPr>
          <a:xfrm>
            <a:off x="9768000" y="4273218"/>
            <a:ext cx="751361" cy="739782"/>
          </a:xfrm>
          <a:prstGeom prst="ellipse">
            <a:avLst/>
          </a:prstGeom>
          <a:solidFill>
            <a:schemeClr val="bg1">
              <a:alpha val="53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2EC62-FE56-D3AF-FD98-D55EE5D86E71}"/>
              </a:ext>
            </a:extLst>
          </p:cNvPr>
          <p:cNvSpPr txBox="1"/>
          <p:nvPr/>
        </p:nvSpPr>
        <p:spPr>
          <a:xfrm>
            <a:off x="10669307" y="3861000"/>
            <a:ext cx="13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Ignorerer</a:t>
            </a:r>
            <a:r>
              <a:rPr lang="en-US" sz="1200" dirty="0"/>
              <a:t> </a:t>
            </a:r>
            <a:r>
              <a:rPr lang="en-US" sz="1200" dirty="0" err="1"/>
              <a:t>områder</a:t>
            </a:r>
            <a:r>
              <a:rPr lang="en-US" sz="1200" dirty="0"/>
              <a:t> med </a:t>
            </a:r>
            <a:r>
              <a:rPr lang="en-US" sz="1200" dirty="0" err="1"/>
              <a:t>virvling</a:t>
            </a:r>
            <a:endParaRPr lang="en-US" sz="12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7353DD-8941-6354-2811-19A8BA8928C4}"/>
              </a:ext>
            </a:extLst>
          </p:cNvPr>
          <p:cNvCxnSpPr>
            <a:stCxn id="4" idx="1"/>
            <a:endCxn id="3" idx="7"/>
          </p:cNvCxnSpPr>
          <p:nvPr/>
        </p:nvCxnSpPr>
        <p:spPr>
          <a:xfrm flipH="1">
            <a:off x="10409327" y="4184166"/>
            <a:ext cx="259980" cy="197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98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52076259"/>
                  </p:ext>
                </p:extLst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𝐅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ext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𝐝𝐀</m:t>
                                        </m:r>
                                      </m:e>
                                    </m:d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endParaRPr lang="nb-NO" sz="1200" noProof="0" dirty="0"/>
                        </a:p>
                        <a:p>
                          <a:pPr algn="ctr"/>
                          <a:r>
                            <a:rPr lang="nb-NO" sz="1200" noProof="0" dirty="0"/>
                            <a:t>(impulslikningen)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noProof="0" dirty="0"/>
                            <a:t>(hydrostatisk grunnlikning)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</a:t>
                          </a:r>
                          <a:r>
                            <a:rPr lang="nb-NO" sz="1200" baseline="0" noProof="0" dirty="0"/>
                            <a:t>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strømning, </a:t>
                          </a:r>
                          <a:r>
                            <a:rPr lang="nb-NO" sz="1200" i="1" baseline="0" noProof="0" dirty="0">
                              <a:solidFill>
                                <a:schemeClr val="tx1"/>
                              </a:solidFill>
                            </a:rPr>
                            <a:t>holder oss til én og samme strømlinje</a:t>
                          </a:r>
                          <a:endParaRPr lang="nb-NO" sz="1200" i="1" noProof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og virvelfri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</a:t>
                          </a:r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Inkompressibelt og </a:t>
                          </a:r>
                          <a:r>
                            <a:rPr lang="nb-NO" sz="1200" noProof="0" dirty="0" err="1"/>
                            <a:t>Newtonsk</a:t>
                          </a:r>
                          <a:r>
                            <a:rPr lang="nb-NO" sz="1200" noProof="0" dirty="0"/>
                            <a:t> fluid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konstant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(kontinuitetslikningen)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𝐴𝑉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Stasjonær strømning, </a:t>
                          </a:r>
                          <a:r>
                            <a:rPr lang="nb-NO" sz="1200" i="0" noProof="0" dirty="0"/>
                            <a:t>KV = strømrør,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nb-NO" sz="1200" b="1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(energilikningen)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52076259"/>
                  </p:ext>
                </p:extLst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82296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16800" r="-274286" b="-76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64615" r="-236029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64615" r="-82386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64615" r="-2113" b="-57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159701" r="-384034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159701" r="-236029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159701" r="-82386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159701" r="-2113" b="-4611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255882" r="-384034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255882" r="-236029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255882" r="-82386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255882" r="-2113" b="-354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353" t="-484000" r="-384034" b="-38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435821" r="-274286" b="-1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475615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5795" t="-870270" r="-82386" b="-3351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0141" t="-870270" r="-2113" b="-3351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846455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60000" t="-535821" r="-2742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5795" t="-535821" r="-823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00" y="477000"/>
            <a:ext cx="9588000" cy="533642"/>
          </a:xfrm>
        </p:spPr>
        <p:txBody>
          <a:bodyPr/>
          <a:lstStyle/>
          <a:p>
            <a:r>
              <a:rPr lang="nb-NO" dirty="0"/>
              <a:t>Bevaringslover på integralform fra tidligere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4C9F6-C025-B7D8-4502-C15924831909}"/>
              </a:ext>
            </a:extLst>
          </p:cNvPr>
          <p:cNvSpPr/>
          <p:nvPr/>
        </p:nvSpPr>
        <p:spPr>
          <a:xfrm>
            <a:off x="4584000" y="1125000"/>
            <a:ext cx="7272000" cy="54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88105040"/>
                  </p:ext>
                </p:extLst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𝐅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ext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𝐝𝐀</m:t>
                                        </m:r>
                                      </m:e>
                                    </m:d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endParaRPr lang="nb-NO" sz="1200" noProof="0" dirty="0"/>
                        </a:p>
                        <a:p>
                          <a:pPr algn="ctr"/>
                          <a:r>
                            <a:rPr lang="nb-NO" sz="1200" noProof="0" dirty="0"/>
                            <a:t>(impulslikningen)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noProof="0" dirty="0"/>
                            <a:t>(hydrostatisk grunnlikning)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</a:t>
                          </a:r>
                          <a:r>
                            <a:rPr lang="nb-NO" sz="1200" baseline="0" noProof="0" dirty="0"/>
                            <a:t>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strømning, </a:t>
                          </a:r>
                          <a:r>
                            <a:rPr lang="nb-NO" sz="1200" i="1" baseline="0" noProof="0" dirty="0">
                              <a:solidFill>
                                <a:schemeClr val="tx1"/>
                              </a:solidFill>
                            </a:rPr>
                            <a:t>holder oss til én og samme strømlinje</a:t>
                          </a:r>
                          <a:endParaRPr lang="nb-NO" sz="1200" i="1" noProof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og virvelfri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</a:t>
                          </a:r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Inkompressibelt og </a:t>
                          </a:r>
                          <a:r>
                            <a:rPr lang="nb-NO" sz="1200" noProof="0" dirty="0" err="1"/>
                            <a:t>Newtonsk</a:t>
                          </a:r>
                          <a:r>
                            <a:rPr lang="nb-NO" sz="1200" noProof="0" dirty="0"/>
                            <a:t> fluid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konstant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(kontinuitetslikningen)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𝐴𝑉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Stasjonær strømning, </a:t>
                          </a:r>
                          <a:r>
                            <a:rPr lang="nb-NO" sz="1200" i="0" noProof="0" dirty="0"/>
                            <a:t>KV = strømrør,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nb-NO" sz="1200" b="1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(energilikningen)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88105040"/>
                  </p:ext>
                </p:extLst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82296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16800" r="-274286" b="-76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64615" r="-236029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64615" r="-82386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64615" r="-2113" b="-57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159701" r="-384034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159701" r="-236029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159701" r="-82386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159701" r="-2113" b="-4611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255882" r="-384034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255882" r="-236029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255882" r="-82386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255882" r="-2113" b="-354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353" t="-484000" r="-384034" b="-38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435821" r="-274286" b="-1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475615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5795" t="-870270" r="-82386" b="-3351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0141" t="-870270" r="-2113" b="-3351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846455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60000" t="-535821" r="-2742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5795" t="-535821" r="-823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00" y="477000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Eulers</a:t>
            </a:r>
            <a:r>
              <a:rPr lang="nb-NO" dirty="0"/>
              <a:t> likning brukes for å beskrive detaljer i strømningen</a:t>
            </a:r>
            <a:br>
              <a:rPr lang="nb-NO" dirty="0"/>
            </a:br>
            <a:r>
              <a:rPr lang="nb-NO" dirty="0"/>
              <a:t>og kan brukes for friksjonsfri og/eller rotasjonsfri strømning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70F3E-C792-5E18-13D5-7327541C4562}"/>
              </a:ext>
            </a:extLst>
          </p:cNvPr>
          <p:cNvSpPr/>
          <p:nvPr/>
        </p:nvSpPr>
        <p:spPr>
          <a:xfrm>
            <a:off x="7824000" y="1125000"/>
            <a:ext cx="4032000" cy="54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A7137C-394C-D79D-B7A3-B4808CFDC366}"/>
              </a:ext>
            </a:extLst>
          </p:cNvPr>
          <p:cNvSpPr/>
          <p:nvPr/>
        </p:nvSpPr>
        <p:spPr>
          <a:xfrm>
            <a:off x="6096000" y="1210686"/>
            <a:ext cx="1728000" cy="3082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9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𝐅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ext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𝐝𝐀</m:t>
                                        </m:r>
                                      </m:e>
                                    </m:d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endParaRPr lang="nb-NO" sz="1200" noProof="0" dirty="0"/>
                        </a:p>
                        <a:p>
                          <a:pPr algn="ctr"/>
                          <a:r>
                            <a:rPr lang="nb-NO" sz="1200" noProof="0" dirty="0"/>
                            <a:t>(impulslikningen)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noProof="0" dirty="0"/>
                            <a:t>(hydrostatisk grunnlikning)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</a:t>
                          </a:r>
                          <a:r>
                            <a:rPr lang="nb-NO" sz="1200" baseline="0" noProof="0" dirty="0"/>
                            <a:t>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strømning, </a:t>
                          </a:r>
                          <a:r>
                            <a:rPr lang="nb-NO" sz="1200" i="1" baseline="0" noProof="0" dirty="0">
                              <a:solidFill>
                                <a:schemeClr val="tx1"/>
                              </a:solidFill>
                            </a:rPr>
                            <a:t>holder oss til én og samme strømlinje</a:t>
                          </a:r>
                          <a:endParaRPr lang="nb-NO" sz="1200" i="1" noProof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og virvelfri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</a:t>
                          </a:r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Inkompressibelt og </a:t>
                          </a:r>
                          <a:r>
                            <a:rPr lang="nb-NO" sz="1200" noProof="0" dirty="0" err="1"/>
                            <a:t>Newtonsk</a:t>
                          </a:r>
                          <a:r>
                            <a:rPr lang="nb-NO" sz="1200" noProof="0" dirty="0"/>
                            <a:t> fluid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konstant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(kontinuitetslikningen)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𝐴𝑉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Stasjonær strømning, </a:t>
                          </a:r>
                          <a:r>
                            <a:rPr lang="nb-NO" sz="1200" i="0" noProof="0" dirty="0"/>
                            <a:t>KV = strømrør,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nb-NO" sz="1200" b="1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(energilikningen)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82296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16800" r="-274286" b="-76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64615" r="-236029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64615" r="-82386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64615" r="-2113" b="-57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159701" r="-384034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159701" r="-236029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159701" r="-82386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159701" r="-2113" b="-4611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255882" r="-384034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255882" r="-236029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255882" r="-82386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255882" r="-2113" b="-354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353" t="-484000" r="-384034" b="-38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435821" r="-274286" b="-1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475615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5795" t="-870270" r="-82386" b="-3351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0141" t="-870270" r="-2113" b="-3351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846455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60000" t="-535821" r="-2742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5795" t="-535821" r="-823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00" y="477000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Vi skal også lære den differensielle formuleringen </a:t>
            </a:r>
            <a:br>
              <a:rPr lang="nb-NO" dirty="0"/>
            </a:br>
            <a:r>
              <a:rPr lang="nb-NO" dirty="0"/>
              <a:t>av massebevaringsloven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70F3E-C792-5E18-13D5-7327541C4562}"/>
              </a:ext>
            </a:extLst>
          </p:cNvPr>
          <p:cNvSpPr/>
          <p:nvPr/>
        </p:nvSpPr>
        <p:spPr>
          <a:xfrm>
            <a:off x="7824000" y="1125000"/>
            <a:ext cx="4032000" cy="54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A7137C-394C-D79D-B7A3-B4808CFDC366}"/>
              </a:ext>
            </a:extLst>
          </p:cNvPr>
          <p:cNvSpPr/>
          <p:nvPr/>
        </p:nvSpPr>
        <p:spPr>
          <a:xfrm>
            <a:off x="325114" y="4941000"/>
            <a:ext cx="7498886" cy="778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𝐅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ext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𝐝𝐀</m:t>
                                        </m:r>
                                      </m:e>
                                    </m:d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endParaRPr lang="nb-NO" sz="1200" noProof="0" dirty="0"/>
                        </a:p>
                        <a:p>
                          <a:pPr algn="ctr"/>
                          <a:r>
                            <a:rPr lang="nb-NO" sz="1200" noProof="0" dirty="0"/>
                            <a:t>(impulslikningen)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noProof="0" dirty="0"/>
                            <a:t>(hydrostatisk grunnlikning)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</a:t>
                          </a:r>
                          <a:r>
                            <a:rPr lang="nb-NO" sz="1200" baseline="0" noProof="0" dirty="0"/>
                            <a:t>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strømning, </a:t>
                          </a:r>
                          <a:r>
                            <a:rPr lang="nb-NO" sz="1200" i="1" baseline="0" noProof="0" dirty="0">
                              <a:solidFill>
                                <a:schemeClr val="tx1"/>
                              </a:solidFill>
                            </a:rPr>
                            <a:t>holder oss til én og samme strømlinje</a:t>
                          </a:r>
                          <a:endParaRPr lang="nb-NO" sz="1200" i="1" noProof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og virvelfri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</a:t>
                          </a:r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Inkompressibelt og </a:t>
                          </a:r>
                          <a:r>
                            <a:rPr lang="nb-NO" sz="1200" noProof="0" dirty="0" err="1"/>
                            <a:t>Newtonsk</a:t>
                          </a:r>
                          <a:r>
                            <a:rPr lang="nb-NO" sz="1200" noProof="0" dirty="0"/>
                            <a:t> fluid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konstant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(kontinuitetslikningen)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𝐴𝑉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Stasjonær strømning, </a:t>
                          </a:r>
                          <a:r>
                            <a:rPr lang="nb-NO" sz="1200" i="0" noProof="0" dirty="0"/>
                            <a:t>KV = strømrør,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nb-NO" sz="1200" b="1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(energilikningen)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82296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16800" r="-274286" b="-76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64615" r="-236029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64615" r="-82386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64615" r="-2113" b="-57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159701" r="-384034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159701" r="-236029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159701" r="-82386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159701" r="-2113" b="-4611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255882" r="-384034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255882" r="-236029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255882" r="-82386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255882" r="-2113" b="-354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353" t="-484000" r="-384034" b="-38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435821" r="-274286" b="-1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475615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5795" t="-870270" r="-82386" b="-3351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0141" t="-870270" r="-2113" b="-3351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846455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60000" t="-535821" r="-2742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5795" t="-535821" r="-823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00" y="477000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Ved å kombinere massebevaringsloven med </a:t>
            </a:r>
            <a:r>
              <a:rPr lang="nb-NO" dirty="0" err="1"/>
              <a:t>Eulers</a:t>
            </a:r>
            <a:r>
              <a:rPr lang="nb-NO" dirty="0"/>
              <a:t> likning</a:t>
            </a:r>
            <a:br>
              <a:rPr lang="nb-NO" dirty="0"/>
            </a:br>
            <a:r>
              <a:rPr lang="nb-NO" dirty="0"/>
              <a:t>får vi </a:t>
            </a:r>
            <a:r>
              <a:rPr lang="nb-NO" dirty="0" err="1"/>
              <a:t>Laplaces</a:t>
            </a:r>
            <a:r>
              <a:rPr lang="nb-NO" dirty="0"/>
              <a:t> likning, som er enkel å løse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70F3E-C792-5E18-13D5-7327541C4562}"/>
              </a:ext>
            </a:extLst>
          </p:cNvPr>
          <p:cNvSpPr/>
          <p:nvPr/>
        </p:nvSpPr>
        <p:spPr>
          <a:xfrm>
            <a:off x="7824000" y="1125000"/>
            <a:ext cx="4032000" cy="54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A7137C-394C-D79D-B7A3-B4808CFDC366}"/>
              </a:ext>
            </a:extLst>
          </p:cNvPr>
          <p:cNvSpPr/>
          <p:nvPr/>
        </p:nvSpPr>
        <p:spPr>
          <a:xfrm>
            <a:off x="325114" y="4941000"/>
            <a:ext cx="7498886" cy="778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7D000-D91F-B6D1-AD9A-6F5867D5F351}"/>
              </a:ext>
            </a:extLst>
          </p:cNvPr>
          <p:cNvSpPr/>
          <p:nvPr/>
        </p:nvSpPr>
        <p:spPr>
          <a:xfrm>
            <a:off x="6096000" y="1210686"/>
            <a:ext cx="1728000" cy="3082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5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Påminnelse: </a:t>
            </a:r>
            <a:r>
              <a:rPr lang="nb-NO" dirty="0" err="1"/>
              <a:t>Eulers</a:t>
            </a:r>
            <a:r>
              <a:rPr lang="nb-NO" dirty="0"/>
              <a:t> likning –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Eulers bevegelseslikning er Newtons 2. lov for et friksjonsfritt fluid i tyngdefeltet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nb-NO" b="1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En vektorlikning – består av tre skalare likninger</a:t>
                </a:r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0,0,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172" b="-40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40000" y="3717000"/>
                <a:ext cx="2448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000" dirty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sz="1000" i="0" dirty="0" smtClean="0">
                          <a:latin typeface="Cambria Math" panose="02040503050406030204" pitchFamily="18" charset="0"/>
                        </a:rPr>
                        <m:t>asse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akselerasjon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per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volumenhet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000" y="3717000"/>
                <a:ext cx="2448000" cy="246221"/>
              </a:xfrm>
              <a:prstGeom prst="rect">
                <a:avLst/>
              </a:prstGeom>
              <a:blipFill>
                <a:blip r:embed="rId4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96000" y="3717000"/>
                <a:ext cx="180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Tyngdekraft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per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volumenhet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3717000"/>
                <a:ext cx="1800000" cy="246221"/>
              </a:xfrm>
              <a:prstGeom prst="rect">
                <a:avLst/>
              </a:prstGeom>
              <a:blipFill>
                <a:blip r:embed="rId5"/>
                <a:stretch>
                  <a:fillRect r="-135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4000" y="3713779"/>
                <a:ext cx="180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000" dirty="0"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rykkraft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per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volumenhet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0" y="3713779"/>
                <a:ext cx="1800000" cy="246221"/>
              </a:xfrm>
              <a:prstGeom prst="rect">
                <a:avLst/>
              </a:prstGeom>
              <a:blipFill>
                <a:blip r:embed="rId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7" idx="0"/>
          </p:cNvCxnSpPr>
          <p:nvPr/>
        </p:nvCxnSpPr>
        <p:spPr>
          <a:xfrm flipV="1">
            <a:off x="1524000" y="3357000"/>
            <a:ext cx="828000" cy="356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</p:cNvCxnSpPr>
          <p:nvPr/>
        </p:nvCxnSpPr>
        <p:spPr>
          <a:xfrm flipH="1" flipV="1">
            <a:off x="3360000" y="3357000"/>
            <a:ext cx="3600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0"/>
          </p:cNvCxnSpPr>
          <p:nvPr/>
        </p:nvCxnSpPr>
        <p:spPr>
          <a:xfrm flipH="1" flipV="1">
            <a:off x="4350000" y="3357000"/>
            <a:ext cx="131400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21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Påminnelse: </a:t>
            </a:r>
            <a:r>
              <a:rPr lang="nb-NO" dirty="0" err="1"/>
              <a:t>Eulers</a:t>
            </a:r>
            <a:r>
              <a:rPr lang="nb-NO" dirty="0"/>
              <a:t> likning –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Akselerasjonen i </a:t>
                </a:r>
                <a:r>
                  <a:rPr lang="nb-NO" dirty="0" err="1"/>
                  <a:t>Eulers</a:t>
                </a:r>
                <a:r>
                  <a:rPr lang="nb-NO" dirty="0"/>
                  <a:t> likning er i hhv. kartesiske og banekoordinater:</a:t>
                </a:r>
              </a:p>
              <a:p>
                <a:pPr marL="0" indent="0">
                  <a:buNone/>
                </a:pPr>
                <a:endParaRPr lang="nb-NO" b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b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Spesialtilfelle: Hvis vi følger en strømlinje i stasjonær strømning, finner vi enkelt en løsning – Bernoullis likning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t="-2053" r="-3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Eulers bevegelseslikning er Newtons 2. lov for et friksjonsfritt fluid i tyngdefeltet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nb-NO" b="1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En vektorlikning – består av tre skalare likninger</a:t>
                </a:r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0,0,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4208" b="-4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40000" y="3717000"/>
                <a:ext cx="2448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000" dirty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sz="1000" i="0" dirty="0" smtClean="0">
                          <a:latin typeface="Cambria Math" panose="02040503050406030204" pitchFamily="18" charset="0"/>
                        </a:rPr>
                        <m:t>asse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akselerasjon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per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volumenhet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000" y="3717000"/>
                <a:ext cx="2448000" cy="246221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96000" y="3717000"/>
                <a:ext cx="180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Tyngdekraft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per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volumenhet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3717000"/>
                <a:ext cx="1800000" cy="246221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4000" y="3713779"/>
                <a:ext cx="180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000" dirty="0"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rykkraft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per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000" b="0" i="0" dirty="0" smtClean="0">
                          <a:latin typeface="Cambria Math" panose="02040503050406030204" pitchFamily="18" charset="0"/>
                        </a:rPr>
                        <m:t>volumenhet</m:t>
                      </m:r>
                      <m:r>
                        <a:rPr lang="nb-NO" sz="10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0" y="3713779"/>
                <a:ext cx="1800000" cy="246221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7" idx="0"/>
          </p:cNvCxnSpPr>
          <p:nvPr/>
        </p:nvCxnSpPr>
        <p:spPr>
          <a:xfrm flipV="1">
            <a:off x="1524000" y="3357000"/>
            <a:ext cx="828000" cy="356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</p:cNvCxnSpPr>
          <p:nvPr/>
        </p:nvCxnSpPr>
        <p:spPr>
          <a:xfrm flipH="1" flipV="1">
            <a:off x="3360000" y="3357000"/>
            <a:ext cx="3600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0"/>
          </p:cNvCxnSpPr>
          <p:nvPr/>
        </p:nvCxnSpPr>
        <p:spPr>
          <a:xfrm flipH="1" flipV="1">
            <a:off x="4350000" y="3357000"/>
            <a:ext cx="131400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1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Påminnelse: Matematisk uttrykk for akselerasjon</a:t>
            </a:r>
            <a:br>
              <a:rPr lang="nb-NO" dirty="0"/>
            </a:br>
            <a:r>
              <a:rPr lang="nb-NO" dirty="0"/>
              <a:t>(kartesiske koordinater)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 altså: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𝐤</m:t>
                      </m:r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Kan skrives på kompakt vektorform (gjør som en øvelse):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886731" y="5426829"/>
            <a:ext cx="288000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i="1" dirty="0"/>
              <a:t>Lokal</a:t>
            </a:r>
            <a:r>
              <a:rPr lang="nb-NO" sz="1400" dirty="0"/>
              <a:t> akselerasjon – akselerasjon som skyldes endringer med tiden i et gitt punkt i strømningen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9110869" y="5426829"/>
            <a:ext cx="28800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i="1" dirty="0"/>
              <a:t>Konvektiv</a:t>
            </a:r>
            <a:r>
              <a:rPr lang="nb-NO" sz="1400" dirty="0"/>
              <a:t> akselerasjon – akselerasjon som skyldes at hastigheten endrer seg i rommet (langs partikkelbanen til partikkelen) på et gitt tidspunkt</a:t>
            </a:r>
            <a:endParaRPr lang="en-US" sz="1400" dirty="0"/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7326731" y="4778829"/>
            <a:ext cx="600750" cy="64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0"/>
          </p:cNvCxnSpPr>
          <p:nvPr/>
        </p:nvCxnSpPr>
        <p:spPr>
          <a:xfrm flipH="1" flipV="1">
            <a:off x="9974869" y="4886551"/>
            <a:ext cx="576000" cy="540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36000" y="2723277"/>
            <a:ext cx="28800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Lagrangeperspektiv – akselerasjonen til en fluidpartikkel</a:t>
            </a:r>
            <a:endParaRPr lang="en-US" sz="1400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7176000" y="3246497"/>
            <a:ext cx="150731" cy="589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910947" y="2744656"/>
            <a:ext cx="28800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err="1"/>
              <a:t>Eulerperspektiv</a:t>
            </a:r>
            <a:r>
              <a:rPr lang="nb-NO" sz="1400" dirty="0"/>
              <a:t> – akselerasjonen uttrykt ved hastighetsfeltet</a:t>
            </a:r>
            <a:endParaRPr lang="en-US" sz="1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0056000" y="3258362"/>
            <a:ext cx="294947" cy="458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Brace 19"/>
          <p:cNvSpPr/>
          <p:nvPr/>
        </p:nvSpPr>
        <p:spPr>
          <a:xfrm rot="-5400000">
            <a:off x="9449198" y="2157072"/>
            <a:ext cx="198875" cy="33187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4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695325" y="1800000"/>
                <a:ext cx="10801350" cy="4320000"/>
              </a:xfrm>
            </p:spPr>
            <p:txBody>
              <a:bodyPr/>
              <a:lstStyle/>
              <a:p>
                <a:r>
                  <a:rPr lang="nb-NO" dirty="0">
                    <a:ea typeface="Cambria Math" panose="02040503050406030204" pitchFamily="18" charset="0"/>
                  </a:rPr>
                  <a:t>Vi starter med kontinuitetslikningen på kontrollvolumform/integralform: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800000"/>
                <a:ext cx="10801350" cy="4320000"/>
              </a:xfrm>
              <a:blipFill>
                <a:blip r:embed="rId2"/>
                <a:stretch>
                  <a:fillRect l="-1408" t="-14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stoff: Kontinuitetslikningen på differensialform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3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695325" y="1800000"/>
                <a:ext cx="10801350" cy="4320000"/>
              </a:xfrm>
            </p:spPr>
            <p:txBody>
              <a:bodyPr/>
              <a:lstStyle/>
              <a:p>
                <a:r>
                  <a:rPr lang="nb-NO" dirty="0">
                    <a:ea typeface="Cambria Math" panose="02040503050406030204" pitchFamily="18" charset="0"/>
                  </a:rPr>
                  <a:t>Vi starter med kontinuitetslikningen på kontrollvolumform/integralform: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Divergensteoremet fra MATH112 for et generelt vektorfelt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𝐅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</m:nary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2000" b="0" i="1" strike="sngStrike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800000"/>
                <a:ext cx="10801350" cy="4320000"/>
              </a:xfrm>
              <a:blipFill>
                <a:blip r:embed="rId2"/>
                <a:stretch>
                  <a:fillRect l="-1408" t="-14956" b="-4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stoff: Kontinuitetslikningen på differensialform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1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695325" y="1800000"/>
                <a:ext cx="10801350" cy="4320000"/>
              </a:xfrm>
            </p:spPr>
            <p:txBody>
              <a:bodyPr/>
              <a:lstStyle/>
              <a:p>
                <a:r>
                  <a:rPr lang="nb-NO" dirty="0">
                    <a:ea typeface="Cambria Math" panose="02040503050406030204" pitchFamily="18" charset="0"/>
                  </a:rPr>
                  <a:t>Vi starter med kontinuitetslikningen på kontrollvolumform/integralform: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Divergensteoremet fra MATH112 for et generelt vektorfelt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𝐅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</m:nary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2000" b="0" i="1" strike="sngStrike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Med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får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Antar at vi kan bytte om rekkefølgen på integrasjon og derivasjon: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i="1" strike="sngStrike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800000"/>
                <a:ext cx="10801350" cy="4320000"/>
              </a:xfrm>
              <a:blipFill>
                <a:blip r:embed="rId2"/>
                <a:stretch>
                  <a:fillRect l="-1408" t="-14956" b="-56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stoff: Kontinuitetslikningen på differensialform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1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i="1" strike="sngStrike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Skriver som ett integral: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𝜕𝜌</m:t>
                              </m:r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08" t="-26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Kontinuitetslikningen på differensialform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i="1" strike="sngStrike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Skriver som ett integral: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𝜕𝜌</m:t>
                              </m:r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For at integralet skal bli 0 for ethvert kontrollvolum, må </a:t>
                </a:r>
                <a:r>
                  <a:rPr lang="nb-NO" dirty="0" err="1"/>
                  <a:t>integranden</a:t>
                </a:r>
                <a:r>
                  <a:rPr lang="nb-NO" dirty="0"/>
                  <a:t> være 0 overalt (under visse mat. vilkår):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Dette er den generelle kontinuitetslikningen på differensiell form (</a:t>
                </a:r>
                <a:r>
                  <a:rPr lang="nb-NO" dirty="0" err="1"/>
                  <a:t>Eulerperspektiv</a:t>
                </a:r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08" t="-26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Kontinuitetslikningen på differensialform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43999" y="4077000"/>
                <a:ext cx="2028261" cy="61901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999" y="4077000"/>
                <a:ext cx="2028261" cy="619016"/>
              </a:xfrm>
              <a:prstGeom prst="rect">
                <a:avLst/>
              </a:prstGeom>
              <a:blipFill>
                <a:blip r:embed="rId3"/>
                <a:stretch>
                  <a:fillRect b="-392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28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i="1" strike="sngStrike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Skriver som ett integral: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𝜕𝜌</m:t>
                              </m:r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For at integralet skal bli 0 for ethvert kontrollvolum, må </a:t>
                </a:r>
                <a:r>
                  <a:rPr lang="nb-NO" dirty="0" err="1"/>
                  <a:t>integranden</a:t>
                </a:r>
                <a:r>
                  <a:rPr lang="nb-NO" dirty="0"/>
                  <a:t> være 0 overalt (under visse mat. vilkår):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Dette er den generelle kontinuitetslikningen på differensiell form (</a:t>
                </a:r>
                <a:r>
                  <a:rPr lang="nb-NO" dirty="0" err="1"/>
                  <a:t>Eulerperspektiv</a:t>
                </a:r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08" t="-26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Hvordan ser kontinuitetslikningen på differensialform</a:t>
            </a:r>
            <a:br>
              <a:rPr lang="nb-NO" dirty="0"/>
            </a:br>
            <a:r>
              <a:rPr lang="nb-NO" dirty="0"/>
              <a:t>ut dersom strømningen er inkompressibel?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43999" y="4077000"/>
                <a:ext cx="2028261" cy="61901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999" y="4077000"/>
                <a:ext cx="2028261" cy="619016"/>
              </a:xfrm>
              <a:prstGeom prst="rect">
                <a:avLst/>
              </a:prstGeom>
              <a:blipFill>
                <a:blip r:embed="rId3"/>
                <a:stretch>
                  <a:fillRect b="-392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973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i="1" strike="sngStrike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Skriver som ett integral: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𝜕𝜌</m:t>
                              </m:r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sz="2000" i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1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For at integralet skal bli 0 for ethvert kontrollvolum, må </a:t>
                </a:r>
                <a:r>
                  <a:rPr lang="nb-NO" dirty="0" err="1"/>
                  <a:t>integranden</a:t>
                </a:r>
                <a:r>
                  <a:rPr lang="nb-NO" dirty="0"/>
                  <a:t> være 0 overalt (under visse mat. vilkår):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Dette er den generelle kontinuitetslikningen på differensiell form (</a:t>
                </a:r>
                <a:r>
                  <a:rPr lang="nb-NO" dirty="0" err="1"/>
                  <a:t>Eulerperspektiv</a:t>
                </a:r>
                <a:r>
                  <a:rPr lang="nb-NO" dirty="0"/>
                  <a:t>)</a:t>
                </a:r>
              </a:p>
              <a:p>
                <a:r>
                  <a:rPr lang="nb-NO" dirty="0"/>
                  <a:t>For inkompressibel strømning (konstant tetthet) blir hastighetsfeltet divergensfritt: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08" t="-26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Kontinuitetslikningen på differensialform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43999" y="4077000"/>
                <a:ext cx="2028261" cy="61901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999" y="4077000"/>
                <a:ext cx="2028261" cy="619016"/>
              </a:xfrm>
              <a:prstGeom prst="rect">
                <a:avLst/>
              </a:prstGeom>
              <a:blipFill>
                <a:blip r:embed="rId3"/>
                <a:stretch>
                  <a:fillRect b="-392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76000" y="6072026"/>
                <a:ext cx="1164260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000" y="6072026"/>
                <a:ext cx="116426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13DDC3A-1B1E-084F-7F67-3D85FE0AC156}"/>
              </a:ext>
            </a:extLst>
          </p:cNvPr>
          <p:cNvSpPr/>
          <p:nvPr/>
        </p:nvSpPr>
        <p:spPr>
          <a:xfrm>
            <a:off x="120000" y="5373000"/>
            <a:ext cx="11376675" cy="13453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0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99436093"/>
                  </p:ext>
                </p:extLst>
              </p:nvPr>
            </p:nvGraphicFramePr>
            <p:xfrm>
              <a:off x="336000" y="1210686"/>
              <a:ext cx="11520000" cy="54364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𝐅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ext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𝐝𝐀</m:t>
                                        </m:r>
                                      </m:e>
                                    </m:d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endParaRPr lang="nb-NO" sz="1200" noProof="0" dirty="0"/>
                        </a:p>
                        <a:p>
                          <a:pPr algn="ctr"/>
                          <a:r>
                            <a:rPr lang="nb-NO" sz="1200" noProof="0" dirty="0"/>
                            <a:t>(impulslikningen)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noProof="0" dirty="0"/>
                            <a:t>(hydrostatisk grunnlikning)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</a:t>
                          </a:r>
                          <a:r>
                            <a:rPr lang="nb-NO" sz="1200" baseline="0" noProof="0" dirty="0"/>
                            <a:t>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strømning, </a:t>
                          </a:r>
                          <a:r>
                            <a:rPr lang="nb-NO" sz="1200" i="1" baseline="0" noProof="0" dirty="0">
                              <a:solidFill>
                                <a:schemeClr val="tx1"/>
                              </a:solidFill>
                            </a:rPr>
                            <a:t>holder oss til én og samme strømlinje</a:t>
                          </a:r>
                          <a:endParaRPr lang="nb-NO" sz="1200" i="1" noProof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og virvelfri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</a:t>
                          </a:r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Inkompressibelt og </a:t>
                          </a:r>
                          <a:r>
                            <a:rPr lang="nb-NO" sz="1200" noProof="0" dirty="0" err="1"/>
                            <a:t>Newtonsk</a:t>
                          </a:r>
                          <a:r>
                            <a:rPr lang="nb-NO" sz="1200" noProof="0" dirty="0"/>
                            <a:t> fluid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konstant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(kontinuitetslikningen)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𝜕𝜌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</m:e>
                                </m:d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b="0" i="0" noProof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𝐕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i="0" noProof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𝐴𝑉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Stasjonær strømning, </a:t>
                          </a:r>
                          <a:r>
                            <a:rPr lang="nb-NO" sz="1200" i="0" noProof="0" dirty="0"/>
                            <a:t>KV = strømrør,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nb-NO" sz="1200" b="1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(energilikningen)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99436093"/>
                  </p:ext>
                </p:extLst>
              </p:nvPr>
            </p:nvGraphicFramePr>
            <p:xfrm>
              <a:off x="336000" y="1210686"/>
              <a:ext cx="11520000" cy="54364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82296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16800" r="-274286" b="-7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64615" r="-236029" b="-58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64615" r="-82386" b="-58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64615" r="-2113" b="-58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159701" r="-384034" b="-4671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159701" r="-236029" b="-4671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159701" r="-82386" b="-4671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159701" r="-2113" b="-4671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255882" r="-384034" b="-360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255882" r="-236029" b="-360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255882" r="-82386" b="-360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255882" r="-2113" b="-360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353" t="-484000" r="-384034" b="-3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chemeClr val="tx1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439166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411268" r="-274286" b="-1746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4559" t="-834286" r="-236029" b="-457143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45720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4559" t="-908333" r="-236029" b="-34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5795" t="-908333" r="-82386" b="-34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0141" t="-908333" r="-2113" b="-34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846455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60000" t="-541791" r="-2742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5795" t="-541791" r="-823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08000" y="477000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/>
                  <a:t>Kontinuitetslikningen på differensialform for inkompressibel </a:t>
                </a:r>
                <a:br>
                  <a:rPr lang="nb-NO" dirty="0"/>
                </a:br>
                <a:r>
                  <a:rPr lang="nb-NO" dirty="0"/>
                  <a:t>strømning er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08000" y="477000"/>
                <a:ext cx="9588000" cy="533642"/>
              </a:xfrm>
              <a:blipFill>
                <a:blip r:embed="rId3"/>
                <a:stretch>
                  <a:fillRect l="-2381" t="-53488" r="-3439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26EB1ECD-A448-1EC6-14B3-7F64E8383B1F}"/>
              </a:ext>
            </a:extLst>
          </p:cNvPr>
          <p:cNvSpPr/>
          <p:nvPr/>
        </p:nvSpPr>
        <p:spPr>
          <a:xfrm>
            <a:off x="7824000" y="1010642"/>
            <a:ext cx="4248000" cy="5730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Eulers</a:t>
            </a:r>
            <a:r>
              <a:rPr lang="nb-NO" dirty="0"/>
              <a:t> likning + kontinuitetslikningen</a:t>
            </a:r>
            <a:br>
              <a:rPr lang="nb-NO" dirty="0"/>
            </a:br>
            <a:r>
              <a:rPr lang="nb-NO" dirty="0"/>
              <a:t>(inkompressibel strømning)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𝐤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nb-NO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Skrevet ut på komponentform: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b="-20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497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Eulers</a:t>
            </a:r>
            <a:r>
              <a:rPr lang="nb-NO" dirty="0"/>
              <a:t> likning + kontinuitetslikningen</a:t>
            </a:r>
            <a:br>
              <a:rPr lang="nb-NO" dirty="0"/>
            </a:br>
            <a:r>
              <a:rPr lang="nb-NO" dirty="0"/>
              <a:t>(inkompressibel strømning)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Akselerasjonsuttrykkene: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Dette er generelle likninger for inkompressibel, friksjonsfri strømning</a:t>
                </a:r>
              </a:p>
              <a:p>
                <a:r>
                  <a:rPr lang="nb-NO" dirty="0"/>
                  <a:t>Fire ukjente: Hastighetene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trykket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b="0" dirty="0"/>
                  <a:t> (alle sammen funksjoner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b="0" dirty="0"/>
                  <a:t>) og fire likninger!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t="-2053" b="-19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𝐤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nb-NO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Skrevet ut på komponentform: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b="-20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6E60968-E7E5-4227-8078-53CF1EECDC8E}"/>
              </a:ext>
            </a:extLst>
          </p:cNvPr>
          <p:cNvCxnSpPr/>
          <p:nvPr/>
        </p:nvCxnSpPr>
        <p:spPr>
          <a:xfrm flipH="1">
            <a:off x="4008000" y="2853000"/>
            <a:ext cx="266400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DD9F517-4200-423D-B343-4ED61963EB3D}"/>
              </a:ext>
            </a:extLst>
          </p:cNvPr>
          <p:cNvCxnSpPr>
            <a:cxnSpLocks/>
          </p:cNvCxnSpPr>
          <p:nvPr/>
        </p:nvCxnSpPr>
        <p:spPr>
          <a:xfrm flipH="1">
            <a:off x="4008000" y="3635797"/>
            <a:ext cx="2704200" cy="850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3F81AC9-66C4-43B9-A9BB-7D47D86D4A28}"/>
              </a:ext>
            </a:extLst>
          </p:cNvPr>
          <p:cNvCxnSpPr>
            <a:cxnSpLocks/>
          </p:cNvCxnSpPr>
          <p:nvPr/>
        </p:nvCxnSpPr>
        <p:spPr>
          <a:xfrm flipH="1">
            <a:off x="4152000" y="4547664"/>
            <a:ext cx="2448000" cy="825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60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Eulers</a:t>
            </a:r>
            <a:r>
              <a:rPr lang="nb-NO" dirty="0"/>
              <a:t> likning + kontinuitetslikningen kan være vanskelig å </a:t>
            </a:r>
            <a:br>
              <a:rPr lang="nb-NO" dirty="0"/>
            </a:br>
            <a:r>
              <a:rPr lang="nb-NO" dirty="0"/>
              <a:t>løse: finnes det et alternativ?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Fire ukjente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og</a:t>
                </a:r>
                <a:r>
                  <a:rPr lang="en-US" dirty="0"/>
                  <a:t> fire </a:t>
                </a:r>
                <a:r>
                  <a:rPr lang="en-US" dirty="0" err="1"/>
                  <a:t>likninger</a:t>
                </a:r>
                <a:endParaRPr lang="en-US" dirty="0"/>
              </a:p>
              <a:p>
                <a:r>
                  <a:rPr lang="nb-NO" dirty="0"/>
                  <a:t>I tillegg trengs for partielle </a:t>
                </a:r>
                <a:r>
                  <a:rPr lang="nb-NO" dirty="0" err="1"/>
                  <a:t>diff.likn</a:t>
                </a:r>
                <a:r>
                  <a:rPr lang="nb-NO" dirty="0"/>
                  <a:t>.:</a:t>
                </a:r>
              </a:p>
              <a:p>
                <a:pPr lvl="1"/>
                <a:r>
                  <a:rPr lang="nb-NO" dirty="0"/>
                  <a:t>Grensebetingelser: Informasjon om løsningen i visse punkter: Kontaktpunkter med faste flater og/eller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Initialbetingelse: Informasjon 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ved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dirty="0"/>
              </a:p>
              <a:p>
                <a:r>
                  <a:rPr lang="nb-NO" b="1" dirty="0"/>
                  <a:t>Ikke bare, bare å løse!</a:t>
                </a:r>
              </a:p>
              <a:p>
                <a:pPr lvl="1"/>
                <a:r>
                  <a:rPr lang="nb-NO" dirty="0"/>
                  <a:t>Bortsett fra for enkle geometrier må dette løses numerisk på datamaskin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t="-2053" r="-3960" b="-19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𝐤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nb-NO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Skrevet ut på komponentform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b="-132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8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Potensialstrømning og </a:t>
            </a:r>
            <a:r>
              <a:rPr lang="nb-NO" dirty="0" err="1"/>
              <a:t>Laplaces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Virvelfri strømning: Det finnes en funksjon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slik at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i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skjer når vi kombinerer dette med kontinuitetslikningen for inkompressibel strømning?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Dette er </a:t>
                </a:r>
                <a:r>
                  <a:rPr lang="nb-NO" dirty="0" err="1"/>
                  <a:t>Laplaces</a:t>
                </a:r>
                <a:r>
                  <a:rPr lang="nb-NO" dirty="0"/>
                  <a:t> likning – en meget sentral likning i fysikk (og matematikk)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933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7865136B-CCBF-4DC2-9BE2-EEBAEEFAC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136" y="3429000"/>
            <a:ext cx="1464960" cy="171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7FE0EC-E1FF-46C4-A1FC-CD06B2AB1B33}"/>
              </a:ext>
            </a:extLst>
          </p:cNvPr>
          <p:cNvCxnSpPr>
            <a:stCxn id="2" idx="2"/>
          </p:cNvCxnSpPr>
          <p:nvPr/>
        </p:nvCxnSpPr>
        <p:spPr>
          <a:xfrm>
            <a:off x="5489325" y="1478642"/>
            <a:ext cx="750675" cy="1878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3E01AB5-8794-4FA0-A55F-A3C8A786A3A6}"/>
              </a:ext>
            </a:extLst>
          </p:cNvPr>
          <p:cNvSpPr txBox="1"/>
          <p:nvPr/>
        </p:nvSpPr>
        <p:spPr>
          <a:xfrm>
            <a:off x="5388261" y="5168858"/>
            <a:ext cx="86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3A4146-63C1-4793-9609-C5AEB7D3FCA4}"/>
                  </a:ext>
                </a:extLst>
              </p:cNvPr>
              <p:cNvSpPr txBox="1"/>
              <p:nvPr/>
            </p:nvSpPr>
            <p:spPr>
              <a:xfrm>
                <a:off x="2640000" y="5445857"/>
                <a:ext cx="1164260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3A4146-63C1-4793-9609-C5AEB7D3F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000" y="5445857"/>
                <a:ext cx="1164260" cy="369332"/>
              </a:xfrm>
              <a:prstGeom prst="rect">
                <a:avLst/>
              </a:prstGeom>
              <a:blipFill>
                <a:blip r:embed="rId5"/>
                <a:stretch>
                  <a:fillRect b="-9231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7F52F4-9225-38BB-9D71-D40CDA8B6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0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Potensialstrømning og </a:t>
            </a:r>
            <a:r>
              <a:rPr lang="nb-NO" dirty="0" err="1"/>
              <a:t>Laplaces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i="0" dirty="0">
                    <a:ea typeface="Cambria Math" panose="02040503050406030204" pitchFamily="18" charset="0"/>
                  </a:rPr>
                  <a:t>Ka</a:t>
                </a:r>
                <a:r>
                  <a:rPr lang="nb-NO" dirty="0">
                    <a:ea typeface="Cambria Math" panose="02040503050406030204" pitchFamily="18" charset="0"/>
                  </a:rPr>
                  <a:t>n uttrykkes i ulike koordinatsystemer</a:t>
                </a:r>
                <a:endParaRPr lang="nb-NO" i="0" dirty="0">
                  <a:ea typeface="Cambria Math" panose="02040503050406030204" pitchFamily="18" charset="0"/>
                </a:endParaRPr>
              </a:p>
              <a:p>
                <a:r>
                  <a:rPr lang="nb-NO" i="0" dirty="0">
                    <a:ea typeface="Cambria Math" panose="02040503050406030204" pitchFamily="18" charset="0"/>
                  </a:rPr>
                  <a:t>Skrevet ut med vektorkomponenter i kartesiske koordinater: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t="-2053"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Virvelfri strømning: Det finnes en funksjon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slik at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i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skjer når vi kombinerer dette med kontinuitetslikningen for inkompressibel strømning?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Dette er </a:t>
                </a:r>
                <a:r>
                  <a:rPr lang="nb-NO" dirty="0" err="1"/>
                  <a:t>Laplaces</a:t>
                </a:r>
                <a:r>
                  <a:rPr lang="nb-NO" dirty="0"/>
                  <a:t> likning – en meget sentral likning i fysikk (og matematikk)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3713" b="-16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7865136B-CCBF-4DC2-9BE2-EEBAEEFAC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136" y="3429000"/>
            <a:ext cx="1464960" cy="171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7FE0EC-E1FF-46C4-A1FC-CD06B2AB1B33}"/>
              </a:ext>
            </a:extLst>
          </p:cNvPr>
          <p:cNvCxnSpPr>
            <a:stCxn id="2" idx="2"/>
          </p:cNvCxnSpPr>
          <p:nvPr/>
        </p:nvCxnSpPr>
        <p:spPr>
          <a:xfrm>
            <a:off x="5489325" y="1478642"/>
            <a:ext cx="750675" cy="1878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3E01AB5-8794-4FA0-A55F-A3C8A786A3A6}"/>
              </a:ext>
            </a:extLst>
          </p:cNvPr>
          <p:cNvSpPr txBox="1"/>
          <p:nvPr/>
        </p:nvSpPr>
        <p:spPr>
          <a:xfrm>
            <a:off x="5388261" y="5168858"/>
            <a:ext cx="86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3A4146-63C1-4793-9609-C5AEB7D3FCA4}"/>
                  </a:ext>
                </a:extLst>
              </p:cNvPr>
              <p:cNvSpPr txBox="1"/>
              <p:nvPr/>
            </p:nvSpPr>
            <p:spPr>
              <a:xfrm>
                <a:off x="2640000" y="5445857"/>
                <a:ext cx="1164260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3A4146-63C1-4793-9609-C5AEB7D3F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000" y="5445857"/>
                <a:ext cx="1164260" cy="369332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76435B-90AD-49EE-8B6F-52D3C6E2191C}"/>
                  </a:ext>
                </a:extLst>
              </p:cNvPr>
              <p:cNvSpPr txBox="1"/>
              <p:nvPr/>
            </p:nvSpPr>
            <p:spPr>
              <a:xfrm>
                <a:off x="7445970" y="5630523"/>
                <a:ext cx="2851330" cy="69544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76435B-90AD-49EE-8B6F-52D3C6E21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970" y="5630523"/>
                <a:ext cx="2851330" cy="695447"/>
              </a:xfrm>
              <a:prstGeom prst="rect">
                <a:avLst/>
              </a:prstGeom>
              <a:blipFill>
                <a:blip r:embed="rId6"/>
                <a:stretch>
                  <a:fillRect b="-172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58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Potensialstrømning og </a:t>
            </a:r>
            <a:r>
              <a:rPr lang="nb-NO" dirty="0" err="1"/>
              <a:t>Laplaces</a:t>
            </a:r>
            <a:r>
              <a:rPr lang="nb-NO" dirty="0"/>
              <a:t> likning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Altså, for virvelfri, inkompressibel strømning har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Da gjelder </a:t>
                </a:r>
                <a:r>
                  <a:rPr lang="nb-NO" dirty="0" err="1"/>
                  <a:t>Laplaces</a:t>
                </a:r>
                <a:r>
                  <a:rPr lang="nb-NO" dirty="0"/>
                  <a:t> likning for hastighetspotensialet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Dette er én likning med </a:t>
                </a:r>
                <a:r>
                  <a:rPr lang="nb-NO" dirty="0" err="1"/>
                  <a:t>èn</a:t>
                </a:r>
                <a:r>
                  <a:rPr lang="nb-NO" dirty="0"/>
                  <a:t> ukjent og vi trenger ikke </a:t>
                </a:r>
                <a:r>
                  <a:rPr lang="nb-NO" dirty="0" err="1"/>
                  <a:t>Eulers</a:t>
                </a:r>
                <a:r>
                  <a:rPr lang="nb-NO" dirty="0"/>
                  <a:t> likning</a:t>
                </a:r>
              </a:p>
              <a:p>
                <a:r>
                  <a:rPr lang="nb-NO" dirty="0"/>
                  <a:t>Hastighetsfeltet (via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) kan bestemmes uten å tenke på 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1788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430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Potensialstrømning og </a:t>
            </a:r>
            <a:r>
              <a:rPr lang="nb-NO" dirty="0" err="1"/>
              <a:t>Laplaces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82800" y="1800000"/>
                <a:ext cx="5473200" cy="4320000"/>
              </a:xfrm>
            </p:spPr>
            <p:txBody>
              <a:bodyPr/>
              <a:lstStyle/>
              <a:p>
                <a:r>
                  <a:rPr lang="nb-NO" dirty="0"/>
                  <a:t>I tillegg trenger man grensebetingelser for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(og. en initialbetingelse ved ikke-stasjonær strømning)</a:t>
                </a:r>
              </a:p>
              <a:p>
                <a:r>
                  <a:rPr lang="nb-NO" dirty="0"/>
                  <a:t>Denne strømningssituasjonen kalles </a:t>
                </a:r>
                <a:r>
                  <a:rPr lang="nb-NO" i="1" dirty="0"/>
                  <a:t>potensialstrømning</a:t>
                </a:r>
                <a:r>
                  <a:rPr lang="nb-NO" dirty="0"/>
                  <a:t> og det finnes masse klassisk teori</a:t>
                </a:r>
              </a:p>
              <a:p>
                <a:r>
                  <a:rPr lang="nb-NO" b="1" dirty="0"/>
                  <a:t>Gangen i analysen:</a:t>
                </a:r>
              </a:p>
              <a:p>
                <a:pPr lvl="1"/>
                <a:r>
                  <a:rPr lang="nb-NO" b="1" dirty="0"/>
                  <a:t>Løse </a:t>
                </a:r>
                <a:r>
                  <a:rPr lang="nb-NO" b="1" dirty="0" err="1"/>
                  <a:t>Laplaces</a:t>
                </a:r>
                <a:r>
                  <a:rPr lang="nb-NO" b="1" dirty="0"/>
                  <a:t> likning for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endParaRPr lang="en-US" b="1" dirty="0"/>
              </a:p>
              <a:p>
                <a:pPr lvl="1"/>
                <a:r>
                  <a:rPr lang="nb-NO" b="1" dirty="0"/>
                  <a:t>Hastigheten finnes fra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𝛁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endParaRPr lang="en-US" b="1" dirty="0"/>
              </a:p>
              <a:p>
                <a:pPr lvl="1"/>
                <a:r>
                  <a:rPr lang="nb-NO" b="1" dirty="0"/>
                  <a:t>Trykk finnes fra </a:t>
                </a:r>
                <a:r>
                  <a:rPr lang="nb-NO" b="1" dirty="0" err="1"/>
                  <a:t>Bernoullis</a:t>
                </a:r>
                <a:r>
                  <a:rPr lang="nb-NO" b="1" dirty="0"/>
                  <a:t> likning for virvelfri strømning ved å bruke det nå kjente hastighetsfeltet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82800" y="1800000"/>
                <a:ext cx="5473200" cy="4320000"/>
              </a:xfrm>
              <a:blipFill>
                <a:blip r:embed="rId2"/>
                <a:stretch>
                  <a:fillRect l="-2778" t="-2053" r="-2778" b="-19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Altså, for virvelfri, inkompressibel strømning har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Da gjelder </a:t>
                </a:r>
                <a:r>
                  <a:rPr lang="nb-NO" dirty="0" err="1"/>
                  <a:t>Laplaces</a:t>
                </a:r>
                <a:r>
                  <a:rPr lang="nb-NO" dirty="0"/>
                  <a:t> likning for hastighetspotensialet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Dette er én likning med </a:t>
                </a:r>
                <a:r>
                  <a:rPr lang="nb-NO" dirty="0" err="1"/>
                  <a:t>èn</a:t>
                </a:r>
                <a:r>
                  <a:rPr lang="nb-NO" dirty="0"/>
                  <a:t> ukjent og vi trenger ikke </a:t>
                </a:r>
                <a:r>
                  <a:rPr lang="nb-NO" dirty="0" err="1"/>
                  <a:t>Eulers</a:t>
                </a:r>
                <a:r>
                  <a:rPr lang="nb-NO" dirty="0"/>
                  <a:t> likning</a:t>
                </a:r>
              </a:p>
              <a:p>
                <a:r>
                  <a:rPr lang="nb-NO" dirty="0"/>
                  <a:t>Hastighetsfeltet (via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) kan bestemmes uten å tenke på 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1733" b="-16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9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Likninger på differensiell form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Potensialstrømning</a:t>
            </a:r>
          </a:p>
          <a:p>
            <a:pPr lvl="1"/>
            <a:r>
              <a:rPr lang="nb-NO" dirty="0"/>
              <a:t>Eksempel: Strømning rundt sylinder</a:t>
            </a:r>
          </a:p>
          <a:p>
            <a:pPr lvl="1"/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Eksempel: Lineær vannbølgeteori</a:t>
            </a:r>
          </a:p>
          <a:p>
            <a:pPr lvl="1"/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Eksempel: Grunnvannsstrømning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50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5318-E711-45F2-90F9-E36EBCE1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Strømning rundt 2D-sylinder uten friksjon: et eksempel på</a:t>
            </a:r>
            <a:br>
              <a:rPr lang="nb-NO" dirty="0"/>
            </a:br>
            <a:r>
              <a:rPr lang="nb-NO" dirty="0"/>
              <a:t>potensialstrømning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00BEED-E179-4336-9906-F9ED31F66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0000" y="2133000"/>
            <a:ext cx="4061192" cy="431958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94F7A9B-3A3B-4F4D-BD0C-9C7E95AAA971}"/>
              </a:ext>
            </a:extLst>
          </p:cNvPr>
          <p:cNvPicPr>
            <a:picLocks noGrp="1" noChangeAspect="1" noChangeArrowheads="1" noCrop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2043113"/>
            <a:ext cx="5111750" cy="383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ADF325-A04A-4617-B131-075E3ADEE85C}"/>
              </a:ext>
            </a:extLst>
          </p:cNvPr>
          <p:cNvSpPr txBox="1"/>
          <p:nvPr/>
        </p:nvSpPr>
        <p:spPr>
          <a:xfrm>
            <a:off x="737100" y="5979731"/>
            <a:ext cx="291089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Wikipedia; animasjon med trykkfordeling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E087C-F892-4432-B28B-DFC07FFC494E}"/>
              </a:ext>
            </a:extLst>
          </p:cNvPr>
          <p:cNvSpPr txBox="1"/>
          <p:nvPr/>
        </p:nvSpPr>
        <p:spPr>
          <a:xfrm>
            <a:off x="7397807" y="1766114"/>
            <a:ext cx="318557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Wikipedia; hastighetsfelt med trykkfordeling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010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1989" y="2349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2D-sylinder med radius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i virvelfri, inkompressibel, uniform strømning uten tyngdekraft – klassisk eksempel på potensialstrømning</a:t>
                </a:r>
              </a:p>
              <a:p>
                <a:r>
                  <a:rPr lang="nb-NO" dirty="0"/>
                  <a:t>Altså, løsningen er gitt ved at </a:t>
                </a:r>
                <a:r>
                  <a:rPr lang="nb-NO" dirty="0" err="1"/>
                  <a:t>Laplaces</a:t>
                </a:r>
                <a:r>
                  <a:rPr lang="nb-NO" dirty="0"/>
                  <a:t> likning for hastighetspotensialet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er oppfylt, sammen med visse grense-betingelser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Hastighetsfeltet er gitt ved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skal ikke finne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selv her, men skal sjekke at en oppgitt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faktisk stemmer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529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22195" y="3655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107101" y="5103832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08D5E7-4731-497E-9E38-52144544CE1C}"/>
              </a:ext>
            </a:extLst>
          </p:cNvPr>
          <p:cNvCxnSpPr/>
          <p:nvPr/>
        </p:nvCxnSpPr>
        <p:spPr>
          <a:xfrm flipH="1" flipV="1">
            <a:off x="8580000" y="299700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A986282-E0B1-4E87-A01F-950D7D057C61}"/>
              </a:ext>
            </a:extLst>
          </p:cNvPr>
          <p:cNvCxnSpPr>
            <a:cxnSpLocks/>
          </p:cNvCxnSpPr>
          <p:nvPr/>
        </p:nvCxnSpPr>
        <p:spPr>
          <a:xfrm flipV="1">
            <a:off x="8760000" y="312615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7500AC3-03A4-42BB-9FF7-3B28C1EA2298}"/>
                  </a:ext>
                </a:extLst>
              </p:cNvPr>
              <p:cNvSpPr txBox="1"/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7500AC3-03A4-42BB-9FF7-3B28C1EA2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C2316A-9BDE-4DF3-B02C-70A902DC1685}"/>
                  </a:ext>
                </a:extLst>
              </p:cNvPr>
              <p:cNvSpPr txBox="1"/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C2316A-9BDE-4DF3-B02C-70A902DC1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86156F8D-E752-4FAC-8A96-F41C26994986}"/>
              </a:ext>
            </a:extLst>
          </p:cNvPr>
          <p:cNvSpPr txBox="1"/>
          <p:nvPr/>
        </p:nvSpPr>
        <p:spPr>
          <a:xfrm>
            <a:off x="9505278" y="2210500"/>
            <a:ext cx="224334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Vi regner i polarkoordinater</a:t>
            </a:r>
            <a:endParaRPr lang="en-US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B55C5A9-432B-455F-B9D9-E5556A497945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8964651" y="2349000"/>
            <a:ext cx="540627" cy="560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76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1989" y="2349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Se figur til høyre – hva må vi kreve av løsningen (grensebetingelser)?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Hastigheten går mot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 smtClean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dirty="0"/>
                  <a:t> går mot uendelig, dvs. at hastigheten er rent horisontal langt unna sylinderen (uniform strømning)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22195" y="3655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BB09C2-D5CF-4EC7-BC79-74281176E489}"/>
              </a:ext>
            </a:extLst>
          </p:cNvPr>
          <p:cNvCxnSpPr/>
          <p:nvPr/>
        </p:nvCxnSpPr>
        <p:spPr>
          <a:xfrm flipH="1" flipV="1">
            <a:off x="8580000" y="299700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F32C812-253E-47B4-B9C8-136C97DA7242}"/>
              </a:ext>
            </a:extLst>
          </p:cNvPr>
          <p:cNvCxnSpPr>
            <a:cxnSpLocks/>
          </p:cNvCxnSpPr>
          <p:nvPr/>
        </p:nvCxnSpPr>
        <p:spPr>
          <a:xfrm flipV="1">
            <a:off x="8760000" y="312615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193D95-4ABD-4EDE-B389-178500FE118A}"/>
                  </a:ext>
                </a:extLst>
              </p:cNvPr>
              <p:cNvSpPr txBox="1"/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193D95-4ABD-4EDE-B389-178500FE1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559165-92DE-4953-8F71-A09889BE26C0}"/>
                  </a:ext>
                </a:extLst>
              </p:cNvPr>
              <p:cNvSpPr txBox="1"/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559165-92DE-4953-8F71-A09889BE2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3807AF-70CF-443B-B1E7-238DA2C7E0F7}"/>
              </a:ext>
            </a:extLst>
          </p:cNvPr>
          <p:cNvCxnSpPr>
            <a:cxnSpLocks/>
          </p:cNvCxnSpPr>
          <p:nvPr/>
        </p:nvCxnSpPr>
        <p:spPr>
          <a:xfrm>
            <a:off x="8748596" y="3302785"/>
            <a:ext cx="358535" cy="78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36500A-F1A1-4234-94C1-EE219051B31C}"/>
                  </a:ext>
                </a:extLst>
              </p:cNvPr>
              <p:cNvSpPr txBox="1"/>
              <p:nvPr/>
            </p:nvSpPr>
            <p:spPr>
              <a:xfrm>
                <a:off x="8892651" y="331850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36500A-F1A1-4234-94C1-EE219051B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651" y="331850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323ADB-3DAB-4E7F-8202-64F226B0AEE8}"/>
                  </a:ext>
                </a:extLst>
              </p:cNvPr>
              <p:cNvSpPr/>
              <p:nvPr/>
            </p:nvSpPr>
            <p:spPr>
              <a:xfrm>
                <a:off x="8904587" y="2528224"/>
                <a:ext cx="28287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sz="1400" b="1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323ADB-3DAB-4E7F-8202-64F226B0AE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587" y="2528224"/>
                <a:ext cx="2828723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A302480-EEA7-4876-AE3E-FF9FF13406D1}"/>
              </a:ext>
            </a:extLst>
          </p:cNvPr>
          <p:cNvCxnSpPr>
            <a:cxnSpLocks/>
          </p:cNvCxnSpPr>
          <p:nvPr/>
        </p:nvCxnSpPr>
        <p:spPr>
          <a:xfrm flipH="1">
            <a:off x="7968000" y="3294336"/>
            <a:ext cx="7805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3B421C-FB7B-4ABB-A924-5BE249F189A1}"/>
                  </a:ext>
                </a:extLst>
              </p:cNvPr>
              <p:cNvSpPr txBox="1"/>
              <p:nvPr/>
            </p:nvSpPr>
            <p:spPr>
              <a:xfrm>
                <a:off x="7742552" y="2972265"/>
                <a:ext cx="576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3B421C-FB7B-4ABB-A924-5BE249F18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552" y="2972265"/>
                <a:ext cx="576160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8834F7-0F15-460D-A27D-1D3AE67E04B6}"/>
                  </a:ext>
                </a:extLst>
              </p:cNvPr>
              <p:cNvSpPr txBox="1"/>
              <p:nvPr/>
            </p:nvSpPr>
            <p:spPr>
              <a:xfrm>
                <a:off x="8264712" y="3246471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8834F7-0F15-460D-A27D-1D3AE67E0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4712" y="3246471"/>
                <a:ext cx="28800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CC138B1-31FA-46CE-BD63-5DEEC8CC06AF}"/>
              </a:ext>
            </a:extLst>
          </p:cNvPr>
          <p:cNvSpPr/>
          <p:nvPr/>
        </p:nvSpPr>
        <p:spPr>
          <a:xfrm>
            <a:off x="5785805" y="1196289"/>
            <a:ext cx="3859901" cy="2137630"/>
          </a:xfrm>
          <a:custGeom>
            <a:avLst/>
            <a:gdLst>
              <a:gd name="connsiteX0" fmla="*/ 8395 w 3949216"/>
              <a:gd name="connsiteY0" fmla="*/ 2178090 h 2220068"/>
              <a:gd name="connsiteX1" fmla="*/ 89315 w 3949216"/>
              <a:gd name="connsiteY1" fmla="*/ 2137630 h 2220068"/>
              <a:gd name="connsiteX2" fmla="*/ 647666 w 3949216"/>
              <a:gd name="connsiteY2" fmla="*/ 1433623 h 2220068"/>
              <a:gd name="connsiteX3" fmla="*/ 1359765 w 3949216"/>
              <a:gd name="connsiteY3" fmla="*/ 82253 h 2220068"/>
              <a:gd name="connsiteX4" fmla="*/ 3334222 w 3949216"/>
              <a:gd name="connsiteY4" fmla="*/ 252185 h 2220068"/>
              <a:gd name="connsiteX5" fmla="*/ 3949216 w 3949216"/>
              <a:gd name="connsiteY5" fmla="*/ 1101849 h 2220068"/>
              <a:gd name="connsiteX0" fmla="*/ 0 w 3859901"/>
              <a:gd name="connsiteY0" fmla="*/ 2137630 h 2137630"/>
              <a:gd name="connsiteX1" fmla="*/ 558351 w 3859901"/>
              <a:gd name="connsiteY1" fmla="*/ 1433623 h 2137630"/>
              <a:gd name="connsiteX2" fmla="*/ 1270450 w 3859901"/>
              <a:gd name="connsiteY2" fmla="*/ 82253 h 2137630"/>
              <a:gd name="connsiteX3" fmla="*/ 3244907 w 3859901"/>
              <a:gd name="connsiteY3" fmla="*/ 252185 h 2137630"/>
              <a:gd name="connsiteX4" fmla="*/ 3859901 w 3859901"/>
              <a:gd name="connsiteY4" fmla="*/ 1101849 h 213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9901" h="2137630">
                <a:moveTo>
                  <a:pt x="0" y="2137630"/>
                </a:moveTo>
                <a:cubicBezTo>
                  <a:pt x="106545" y="2013552"/>
                  <a:pt x="346609" y="1776186"/>
                  <a:pt x="558351" y="1433623"/>
                </a:cubicBezTo>
                <a:cubicBezTo>
                  <a:pt x="770093" y="1091060"/>
                  <a:pt x="822691" y="279159"/>
                  <a:pt x="1270450" y="82253"/>
                </a:cubicBezTo>
                <a:cubicBezTo>
                  <a:pt x="1718209" y="-114653"/>
                  <a:pt x="2813332" y="82252"/>
                  <a:pt x="3244907" y="252185"/>
                </a:cubicBezTo>
                <a:cubicBezTo>
                  <a:pt x="3676482" y="422118"/>
                  <a:pt x="3768191" y="761983"/>
                  <a:pt x="3859901" y="1101849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C84407-3E15-4879-8E75-936A4064DD37}"/>
              </a:ext>
            </a:extLst>
          </p:cNvPr>
          <p:cNvSpPr txBox="1"/>
          <p:nvPr/>
        </p:nvSpPr>
        <p:spPr>
          <a:xfrm>
            <a:off x="6992724" y="1401952"/>
            <a:ext cx="195055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Grensebetingelse 1 uttrykt i polarkoordinater</a:t>
            </a:r>
            <a:endParaRPr 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A3F6A1-EED0-4A3E-991B-66A72CCE6413}"/>
              </a:ext>
            </a:extLst>
          </p:cNvPr>
          <p:cNvSpPr txBox="1"/>
          <p:nvPr/>
        </p:nvSpPr>
        <p:spPr>
          <a:xfrm>
            <a:off x="6107101" y="5103832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28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1989" y="2349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Se figur til høyre – hva må vi kreve av løsningen (grensebetingelser)?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Hastigheten går mot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 smtClean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dirty="0"/>
                  <a:t> går mot uendelig, dvs. at hastigheten er rent horisontal langt unna sylinderen (uniform strømning)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Den radielle komponenten til hastigheten er 0 på sylinderens overflate,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, dvs. at det ikke kan strømme gjennom sylinderens overflate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3218" b="-9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22195" y="3655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BB09C2-D5CF-4EC7-BC79-74281176E489}"/>
              </a:ext>
            </a:extLst>
          </p:cNvPr>
          <p:cNvCxnSpPr/>
          <p:nvPr/>
        </p:nvCxnSpPr>
        <p:spPr>
          <a:xfrm flipH="1" flipV="1">
            <a:off x="8580000" y="299700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F32C812-253E-47B4-B9C8-136C97DA7242}"/>
              </a:ext>
            </a:extLst>
          </p:cNvPr>
          <p:cNvCxnSpPr>
            <a:cxnSpLocks/>
          </p:cNvCxnSpPr>
          <p:nvPr/>
        </p:nvCxnSpPr>
        <p:spPr>
          <a:xfrm flipV="1">
            <a:off x="8760000" y="312615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193D95-4ABD-4EDE-B389-178500FE118A}"/>
                  </a:ext>
                </a:extLst>
              </p:cNvPr>
              <p:cNvSpPr txBox="1"/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193D95-4ABD-4EDE-B389-178500FE1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559165-92DE-4953-8F71-A09889BE26C0}"/>
                  </a:ext>
                </a:extLst>
              </p:cNvPr>
              <p:cNvSpPr txBox="1"/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559165-92DE-4953-8F71-A09889BE2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3807AF-70CF-443B-B1E7-238DA2C7E0F7}"/>
              </a:ext>
            </a:extLst>
          </p:cNvPr>
          <p:cNvCxnSpPr>
            <a:cxnSpLocks/>
          </p:cNvCxnSpPr>
          <p:nvPr/>
        </p:nvCxnSpPr>
        <p:spPr>
          <a:xfrm>
            <a:off x="8748596" y="3302785"/>
            <a:ext cx="358535" cy="78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36500A-F1A1-4234-94C1-EE219051B31C}"/>
                  </a:ext>
                </a:extLst>
              </p:cNvPr>
              <p:cNvSpPr txBox="1"/>
              <p:nvPr/>
            </p:nvSpPr>
            <p:spPr>
              <a:xfrm>
                <a:off x="8892651" y="331850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36500A-F1A1-4234-94C1-EE219051B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651" y="331850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323ADB-3DAB-4E7F-8202-64F226B0AEE8}"/>
                  </a:ext>
                </a:extLst>
              </p:cNvPr>
              <p:cNvSpPr/>
              <p:nvPr/>
            </p:nvSpPr>
            <p:spPr>
              <a:xfrm>
                <a:off x="8904587" y="2528224"/>
                <a:ext cx="28287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sz="1400" b="1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323ADB-3DAB-4E7F-8202-64F226B0AE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587" y="2528224"/>
                <a:ext cx="2828723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A302480-EEA7-4876-AE3E-FF9FF13406D1}"/>
              </a:ext>
            </a:extLst>
          </p:cNvPr>
          <p:cNvCxnSpPr>
            <a:cxnSpLocks/>
          </p:cNvCxnSpPr>
          <p:nvPr/>
        </p:nvCxnSpPr>
        <p:spPr>
          <a:xfrm flipH="1">
            <a:off x="7968000" y="3294336"/>
            <a:ext cx="7805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3B421C-FB7B-4ABB-A924-5BE249F189A1}"/>
                  </a:ext>
                </a:extLst>
              </p:cNvPr>
              <p:cNvSpPr txBox="1"/>
              <p:nvPr/>
            </p:nvSpPr>
            <p:spPr>
              <a:xfrm>
                <a:off x="7742552" y="2972265"/>
                <a:ext cx="576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3B421C-FB7B-4ABB-A924-5BE249F18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552" y="2972265"/>
                <a:ext cx="57616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8834F7-0F15-460D-A27D-1D3AE67E04B6}"/>
                  </a:ext>
                </a:extLst>
              </p:cNvPr>
              <p:cNvSpPr txBox="1"/>
              <p:nvPr/>
            </p:nvSpPr>
            <p:spPr>
              <a:xfrm>
                <a:off x="8264712" y="3246471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8834F7-0F15-460D-A27D-1D3AE67E0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4712" y="3246471"/>
                <a:ext cx="288000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CC138B1-31FA-46CE-BD63-5DEEC8CC06AF}"/>
              </a:ext>
            </a:extLst>
          </p:cNvPr>
          <p:cNvSpPr/>
          <p:nvPr/>
        </p:nvSpPr>
        <p:spPr>
          <a:xfrm>
            <a:off x="5785805" y="1196289"/>
            <a:ext cx="3859901" cy="2137630"/>
          </a:xfrm>
          <a:custGeom>
            <a:avLst/>
            <a:gdLst>
              <a:gd name="connsiteX0" fmla="*/ 8395 w 3949216"/>
              <a:gd name="connsiteY0" fmla="*/ 2178090 h 2220068"/>
              <a:gd name="connsiteX1" fmla="*/ 89315 w 3949216"/>
              <a:gd name="connsiteY1" fmla="*/ 2137630 h 2220068"/>
              <a:gd name="connsiteX2" fmla="*/ 647666 w 3949216"/>
              <a:gd name="connsiteY2" fmla="*/ 1433623 h 2220068"/>
              <a:gd name="connsiteX3" fmla="*/ 1359765 w 3949216"/>
              <a:gd name="connsiteY3" fmla="*/ 82253 h 2220068"/>
              <a:gd name="connsiteX4" fmla="*/ 3334222 w 3949216"/>
              <a:gd name="connsiteY4" fmla="*/ 252185 h 2220068"/>
              <a:gd name="connsiteX5" fmla="*/ 3949216 w 3949216"/>
              <a:gd name="connsiteY5" fmla="*/ 1101849 h 2220068"/>
              <a:gd name="connsiteX0" fmla="*/ 0 w 3859901"/>
              <a:gd name="connsiteY0" fmla="*/ 2137630 h 2137630"/>
              <a:gd name="connsiteX1" fmla="*/ 558351 w 3859901"/>
              <a:gd name="connsiteY1" fmla="*/ 1433623 h 2137630"/>
              <a:gd name="connsiteX2" fmla="*/ 1270450 w 3859901"/>
              <a:gd name="connsiteY2" fmla="*/ 82253 h 2137630"/>
              <a:gd name="connsiteX3" fmla="*/ 3244907 w 3859901"/>
              <a:gd name="connsiteY3" fmla="*/ 252185 h 2137630"/>
              <a:gd name="connsiteX4" fmla="*/ 3859901 w 3859901"/>
              <a:gd name="connsiteY4" fmla="*/ 1101849 h 213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9901" h="2137630">
                <a:moveTo>
                  <a:pt x="0" y="2137630"/>
                </a:moveTo>
                <a:cubicBezTo>
                  <a:pt x="106545" y="2013552"/>
                  <a:pt x="346609" y="1776186"/>
                  <a:pt x="558351" y="1433623"/>
                </a:cubicBezTo>
                <a:cubicBezTo>
                  <a:pt x="770093" y="1091060"/>
                  <a:pt x="822691" y="279159"/>
                  <a:pt x="1270450" y="82253"/>
                </a:cubicBezTo>
                <a:cubicBezTo>
                  <a:pt x="1718209" y="-114653"/>
                  <a:pt x="2813332" y="82252"/>
                  <a:pt x="3244907" y="252185"/>
                </a:cubicBezTo>
                <a:cubicBezTo>
                  <a:pt x="3676482" y="422118"/>
                  <a:pt x="3768191" y="761983"/>
                  <a:pt x="3859901" y="1101849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C84407-3E15-4879-8E75-936A4064DD37}"/>
              </a:ext>
            </a:extLst>
          </p:cNvPr>
          <p:cNvSpPr txBox="1"/>
          <p:nvPr/>
        </p:nvSpPr>
        <p:spPr>
          <a:xfrm>
            <a:off x="6992724" y="1401952"/>
            <a:ext cx="218792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Grensebetingelse 1 uttrykt i sylinderkoordinater</a:t>
            </a:r>
            <a:endParaRPr 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A3F6A1-EED0-4A3E-991B-66A72CCE6413}"/>
              </a:ext>
            </a:extLst>
          </p:cNvPr>
          <p:cNvSpPr txBox="1"/>
          <p:nvPr/>
        </p:nvSpPr>
        <p:spPr>
          <a:xfrm>
            <a:off x="6107101" y="5103832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4BCD54C-9DDA-3BEB-5E7C-443875674321}"/>
              </a:ext>
            </a:extLst>
          </p:cNvPr>
          <p:cNvCxnSpPr>
            <a:cxnSpLocks/>
          </p:cNvCxnSpPr>
          <p:nvPr/>
        </p:nvCxnSpPr>
        <p:spPr>
          <a:xfrm flipV="1">
            <a:off x="5490096" y="4574039"/>
            <a:ext cx="1050165" cy="308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28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1989" y="2349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Se figur til høyre – hva må vi kreve av løsningen (grensebetingelser)?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Hastigheten går mot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 smtClean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dirty="0"/>
                  <a:t> går mot uendelig, dvs. at hastigheten er rent horisontal langt unna sylinderen (uniform strømning)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Den radielle komponenten til hastigheten er 0 på sylinderens overflate,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, dvs. at det ikke kan strømme gjennom sylinderens overflate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3218" b="-9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22195" y="3655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53B64F-8C82-4736-AA7C-C6D31CED52D5}"/>
                  </a:ext>
                </a:extLst>
              </p:cNvPr>
              <p:cNvSpPr txBox="1"/>
              <p:nvPr/>
            </p:nvSpPr>
            <p:spPr>
              <a:xfrm>
                <a:off x="6545288" y="5740040"/>
                <a:ext cx="33726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Merk at vi tillater tangentiell strømning på sylinderens overflate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nb-NO" sz="1200" dirty="0"/>
                  <a:t> for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/>
                  <a:t>) – vi har ingen heftbetingelse i friksjonsfri strømning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53B64F-8C82-4736-AA7C-C6D31CED5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288" y="5740040"/>
                <a:ext cx="3372651" cy="646331"/>
              </a:xfrm>
              <a:prstGeom prst="rect">
                <a:avLst/>
              </a:prstGeom>
              <a:blipFill>
                <a:blip r:embed="rId10"/>
                <a:stretch>
                  <a:fillRect t="-1923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5C46E3E-4418-4437-9605-2A31B36CE766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6024000" y="5661000"/>
            <a:ext cx="521288" cy="402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BB09C2-D5CF-4EC7-BC79-74281176E489}"/>
              </a:ext>
            </a:extLst>
          </p:cNvPr>
          <p:cNvCxnSpPr/>
          <p:nvPr/>
        </p:nvCxnSpPr>
        <p:spPr>
          <a:xfrm flipH="1" flipV="1">
            <a:off x="8580000" y="299700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F32C812-253E-47B4-B9C8-136C97DA7242}"/>
              </a:ext>
            </a:extLst>
          </p:cNvPr>
          <p:cNvCxnSpPr>
            <a:cxnSpLocks/>
          </p:cNvCxnSpPr>
          <p:nvPr/>
        </p:nvCxnSpPr>
        <p:spPr>
          <a:xfrm flipV="1">
            <a:off x="8760000" y="312615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193D95-4ABD-4EDE-B389-178500FE118A}"/>
                  </a:ext>
                </a:extLst>
              </p:cNvPr>
              <p:cNvSpPr txBox="1"/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193D95-4ABD-4EDE-B389-178500FE1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559165-92DE-4953-8F71-A09889BE26C0}"/>
                  </a:ext>
                </a:extLst>
              </p:cNvPr>
              <p:cNvSpPr txBox="1"/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559165-92DE-4953-8F71-A09889BE2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3807AF-70CF-443B-B1E7-238DA2C7E0F7}"/>
              </a:ext>
            </a:extLst>
          </p:cNvPr>
          <p:cNvCxnSpPr>
            <a:cxnSpLocks/>
          </p:cNvCxnSpPr>
          <p:nvPr/>
        </p:nvCxnSpPr>
        <p:spPr>
          <a:xfrm>
            <a:off x="8748596" y="3302785"/>
            <a:ext cx="358535" cy="78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36500A-F1A1-4234-94C1-EE219051B31C}"/>
                  </a:ext>
                </a:extLst>
              </p:cNvPr>
              <p:cNvSpPr txBox="1"/>
              <p:nvPr/>
            </p:nvSpPr>
            <p:spPr>
              <a:xfrm>
                <a:off x="8892651" y="331850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36500A-F1A1-4234-94C1-EE219051B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651" y="331850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323ADB-3DAB-4E7F-8202-64F226B0AEE8}"/>
                  </a:ext>
                </a:extLst>
              </p:cNvPr>
              <p:cNvSpPr/>
              <p:nvPr/>
            </p:nvSpPr>
            <p:spPr>
              <a:xfrm>
                <a:off x="8904587" y="2528224"/>
                <a:ext cx="28287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sz="1400" b="1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E323ADB-3DAB-4E7F-8202-64F226B0AE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587" y="2528224"/>
                <a:ext cx="2828723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A302480-EEA7-4876-AE3E-FF9FF13406D1}"/>
              </a:ext>
            </a:extLst>
          </p:cNvPr>
          <p:cNvCxnSpPr>
            <a:cxnSpLocks/>
          </p:cNvCxnSpPr>
          <p:nvPr/>
        </p:nvCxnSpPr>
        <p:spPr>
          <a:xfrm flipH="1">
            <a:off x="7968000" y="3294336"/>
            <a:ext cx="7805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3B421C-FB7B-4ABB-A924-5BE249F189A1}"/>
                  </a:ext>
                </a:extLst>
              </p:cNvPr>
              <p:cNvSpPr txBox="1"/>
              <p:nvPr/>
            </p:nvSpPr>
            <p:spPr>
              <a:xfrm>
                <a:off x="7742552" y="2972265"/>
                <a:ext cx="576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3B421C-FB7B-4ABB-A924-5BE249F18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552" y="2972265"/>
                <a:ext cx="576160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8834F7-0F15-460D-A27D-1D3AE67E04B6}"/>
                  </a:ext>
                </a:extLst>
              </p:cNvPr>
              <p:cNvSpPr txBox="1"/>
              <p:nvPr/>
            </p:nvSpPr>
            <p:spPr>
              <a:xfrm>
                <a:off x="8264712" y="3246471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8834F7-0F15-460D-A27D-1D3AE67E0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4712" y="3246471"/>
                <a:ext cx="28800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CC138B1-31FA-46CE-BD63-5DEEC8CC06AF}"/>
              </a:ext>
            </a:extLst>
          </p:cNvPr>
          <p:cNvSpPr/>
          <p:nvPr/>
        </p:nvSpPr>
        <p:spPr>
          <a:xfrm>
            <a:off x="5785805" y="1196289"/>
            <a:ext cx="3859901" cy="2137630"/>
          </a:xfrm>
          <a:custGeom>
            <a:avLst/>
            <a:gdLst>
              <a:gd name="connsiteX0" fmla="*/ 8395 w 3949216"/>
              <a:gd name="connsiteY0" fmla="*/ 2178090 h 2220068"/>
              <a:gd name="connsiteX1" fmla="*/ 89315 w 3949216"/>
              <a:gd name="connsiteY1" fmla="*/ 2137630 h 2220068"/>
              <a:gd name="connsiteX2" fmla="*/ 647666 w 3949216"/>
              <a:gd name="connsiteY2" fmla="*/ 1433623 h 2220068"/>
              <a:gd name="connsiteX3" fmla="*/ 1359765 w 3949216"/>
              <a:gd name="connsiteY3" fmla="*/ 82253 h 2220068"/>
              <a:gd name="connsiteX4" fmla="*/ 3334222 w 3949216"/>
              <a:gd name="connsiteY4" fmla="*/ 252185 h 2220068"/>
              <a:gd name="connsiteX5" fmla="*/ 3949216 w 3949216"/>
              <a:gd name="connsiteY5" fmla="*/ 1101849 h 2220068"/>
              <a:gd name="connsiteX0" fmla="*/ 0 w 3859901"/>
              <a:gd name="connsiteY0" fmla="*/ 2137630 h 2137630"/>
              <a:gd name="connsiteX1" fmla="*/ 558351 w 3859901"/>
              <a:gd name="connsiteY1" fmla="*/ 1433623 h 2137630"/>
              <a:gd name="connsiteX2" fmla="*/ 1270450 w 3859901"/>
              <a:gd name="connsiteY2" fmla="*/ 82253 h 2137630"/>
              <a:gd name="connsiteX3" fmla="*/ 3244907 w 3859901"/>
              <a:gd name="connsiteY3" fmla="*/ 252185 h 2137630"/>
              <a:gd name="connsiteX4" fmla="*/ 3859901 w 3859901"/>
              <a:gd name="connsiteY4" fmla="*/ 1101849 h 213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9901" h="2137630">
                <a:moveTo>
                  <a:pt x="0" y="2137630"/>
                </a:moveTo>
                <a:cubicBezTo>
                  <a:pt x="106545" y="2013552"/>
                  <a:pt x="346609" y="1776186"/>
                  <a:pt x="558351" y="1433623"/>
                </a:cubicBezTo>
                <a:cubicBezTo>
                  <a:pt x="770093" y="1091060"/>
                  <a:pt x="822691" y="279159"/>
                  <a:pt x="1270450" y="82253"/>
                </a:cubicBezTo>
                <a:cubicBezTo>
                  <a:pt x="1718209" y="-114653"/>
                  <a:pt x="2813332" y="82252"/>
                  <a:pt x="3244907" y="252185"/>
                </a:cubicBezTo>
                <a:cubicBezTo>
                  <a:pt x="3676482" y="422118"/>
                  <a:pt x="3768191" y="761983"/>
                  <a:pt x="3859901" y="1101849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C84407-3E15-4879-8E75-936A4064DD37}"/>
              </a:ext>
            </a:extLst>
          </p:cNvPr>
          <p:cNvSpPr txBox="1"/>
          <p:nvPr/>
        </p:nvSpPr>
        <p:spPr>
          <a:xfrm>
            <a:off x="6992724" y="1401952"/>
            <a:ext cx="218792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Grensebetingelse 1 uttrykt i sylinderkoordinater</a:t>
            </a:r>
            <a:endParaRPr 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A3F6A1-EED0-4A3E-991B-66A72CCE6413}"/>
              </a:ext>
            </a:extLst>
          </p:cNvPr>
          <p:cNvSpPr txBox="1"/>
          <p:nvPr/>
        </p:nvSpPr>
        <p:spPr>
          <a:xfrm>
            <a:off x="6107101" y="5103832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4BCD54C-9DDA-3BEB-5E7C-443875674321}"/>
              </a:ext>
            </a:extLst>
          </p:cNvPr>
          <p:cNvCxnSpPr>
            <a:cxnSpLocks/>
          </p:cNvCxnSpPr>
          <p:nvPr/>
        </p:nvCxnSpPr>
        <p:spPr>
          <a:xfrm flipV="1">
            <a:off x="5490096" y="4574039"/>
            <a:ext cx="1050165" cy="308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Påstand – følgende hastighets-potensiale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beskriver strømningen rundt sylinderen: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skal sjekke at dette faktisk er løsning på strømningsproblemet</a:t>
                </a:r>
              </a:p>
              <a:p>
                <a:r>
                  <a:rPr lang="nb-NO" dirty="0"/>
                  <a:t>I kartesiske koordinater blir dette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dirty="0"/>
              </a:p>
              <a:p>
                <a:pPr lvl="1"/>
                <a:r>
                  <a:rPr lang="nb-NO" dirty="0"/>
                  <a:t>Her 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052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Content Placeholder 7">
            <a:extLst>
              <a:ext uri="{FF2B5EF4-FFF2-40B4-BE49-F238E27FC236}">
                <a16:creationId xmlns:a16="http://schemas.microsoft.com/office/drawing/2014/main" id="{CD83AB80-20C4-416C-B1FE-98EB6947C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71989" y="2349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DC83A-1FE9-4FC2-ADD7-E5EED83FF118}"/>
                  </a:ext>
                </a:extLst>
              </p:cNvPr>
              <p:cNvSpPr txBox="1"/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99DC83A-1FE9-4FC2-ADD7-E5EED83FF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838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3FDFC0-5CB0-4E8E-B901-2C9BEB8E8B84}"/>
                  </a:ext>
                </a:extLst>
              </p:cNvPr>
              <p:cNvSpPr txBox="1"/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3FDFC0-5CB0-4E8E-B901-2C9BEB8E8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3348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2BFEDC-766C-41F3-B180-E5935F5C6B31}"/>
                  </a:ext>
                </a:extLst>
              </p:cNvPr>
              <p:cNvSpPr txBox="1"/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2BFEDC-766C-41F3-B180-E5935F5C6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651" y="4266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900637-6A6F-4FCA-A986-4C1B958D74A5}"/>
                  </a:ext>
                </a:extLst>
              </p:cNvPr>
              <p:cNvSpPr txBox="1"/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900637-6A6F-4FCA-A986-4C1B958D7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651" y="3600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AA319B-8FB3-4FA5-BB95-DD400599E406}"/>
                  </a:ext>
                </a:extLst>
              </p:cNvPr>
              <p:cNvSpPr txBox="1"/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AA319B-8FB3-4FA5-BB95-DD400599E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739" y="4107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A3BD-BA8F-42E0-AA90-45B35381678C}"/>
              </a:ext>
            </a:extLst>
          </p:cNvPr>
          <p:cNvCxnSpPr/>
          <p:nvPr/>
        </p:nvCxnSpPr>
        <p:spPr>
          <a:xfrm flipH="1" flipV="1">
            <a:off x="6822195" y="3655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F985CB9-031F-4E1D-82C2-80354D624B7D}"/>
                  </a:ext>
                </a:extLst>
              </p:cNvPr>
              <p:cNvSpPr txBox="1"/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F985CB9-031F-4E1D-82C2-80354D624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651" y="3807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EB64351B-B0ED-4098-B5FF-0B75E09CB652}"/>
              </a:ext>
            </a:extLst>
          </p:cNvPr>
          <p:cNvSpPr txBox="1"/>
          <p:nvPr/>
        </p:nvSpPr>
        <p:spPr>
          <a:xfrm>
            <a:off x="6107101" y="5103832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B7218F3-7203-4FD4-8D9D-C5CD2BD8DF2D}"/>
              </a:ext>
            </a:extLst>
          </p:cNvPr>
          <p:cNvCxnSpPr/>
          <p:nvPr/>
        </p:nvCxnSpPr>
        <p:spPr>
          <a:xfrm flipH="1" flipV="1">
            <a:off x="8580000" y="299700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178C41B-8C66-428A-B755-924A90A3B39A}"/>
              </a:ext>
            </a:extLst>
          </p:cNvPr>
          <p:cNvCxnSpPr>
            <a:cxnSpLocks/>
          </p:cNvCxnSpPr>
          <p:nvPr/>
        </p:nvCxnSpPr>
        <p:spPr>
          <a:xfrm flipV="1">
            <a:off x="8760000" y="312615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F4967E-A926-4D4F-A948-F9126D157B11}"/>
                  </a:ext>
                </a:extLst>
              </p:cNvPr>
              <p:cNvSpPr txBox="1"/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F4967E-A926-4D4F-A948-F9126D157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793" y="27383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EFE3668-043B-4C2C-A864-4248EE82C811}"/>
                  </a:ext>
                </a:extLst>
              </p:cNvPr>
              <p:cNvSpPr txBox="1"/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EFE3668-043B-4C2C-A864-4248EE82C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728" y="297226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2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Oppgave</a:t>
                </a:r>
                <a:r>
                  <a:rPr lang="nb-NO" dirty="0"/>
                  <a:t>: Finn hastighetene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potensialet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Uttrykker først hastigheten fra hastighetspotensialet (se boks)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b="-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1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9B98670-5949-4C5B-AD60-BD4DFB8223F3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D77498A-027E-4EEC-A336-C64A4ECD4280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5E01761-D38C-4494-B78D-13C4EF12FE3E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0FBF5-D8A1-43B0-982E-501E2C71B4BD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0FBF5-D8A1-43B0-982E-501E2C71B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8F2C83-9265-44C7-8CB0-995AAD4B3B07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8F2C83-9265-44C7-8CB0-995AAD4B3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95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Løsning</a:t>
                </a:r>
                <a:r>
                  <a:rPr lang="nb-NO" dirty="0"/>
                  <a:t>: Finn hastighetene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Uttrykker først hastigheten fra hastighetspotensialet (se boks)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5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1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9B98670-5949-4C5B-AD60-BD4DFB8223F3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D77498A-027E-4EEC-A336-C64A4ECD4280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5E01761-D38C-4494-B78D-13C4EF12FE3E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0FBF5-D8A1-43B0-982E-501E2C71B4BD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80FBF5-D8A1-43B0-982E-501E2C71B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8F2C83-9265-44C7-8CB0-995AAD4B3B07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8F2C83-9265-44C7-8CB0-995AAD4B3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07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Sjekk </a:t>
            </a:r>
            <a:br>
              <a:rPr lang="nb-NO" dirty="0"/>
            </a:br>
            <a:r>
              <a:rPr lang="nb-NO" dirty="0"/>
              <a:t>grensebetingelse 1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  <a:p>
                <a:pPr marL="0" indent="0">
                  <a:buNone/>
                </a:pPr>
                <a:endParaRPr lang="nb-NO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Sjekker grensebetingelse 1 – stemmer det at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→−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nb-NO" dirty="0"/>
                  <a:t>?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821" t="-11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49681F-1A39-4752-A302-896A290B1112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5CB0B8-8043-496A-BC5F-864167504FB7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9621408-47F6-46A9-8207-8B11E8928FBB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22E2E66-34E1-DFF6-2A51-CC6592A79CFD}"/>
                  </a:ext>
                </a:extLst>
              </p:cNvPr>
              <p:cNvSpPr/>
              <p:nvPr/>
            </p:nvSpPr>
            <p:spPr>
              <a:xfrm>
                <a:off x="7634602" y="753752"/>
                <a:ext cx="28287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sz="1400" b="1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22E2E66-34E1-DFF6-2A51-CC6592A79C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602" y="753752"/>
                <a:ext cx="2828723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74E3A01-575E-8DF1-DC14-0AD8F715E3EF}"/>
              </a:ext>
            </a:extLst>
          </p:cNvPr>
          <p:cNvSpPr txBox="1"/>
          <p:nvPr/>
        </p:nvSpPr>
        <p:spPr>
          <a:xfrm>
            <a:off x="7448574" y="251749"/>
            <a:ext cx="3486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Grensebetingelse</a:t>
            </a:r>
            <a:r>
              <a:rPr lang="en-US" sz="1400" dirty="0"/>
              <a:t> 1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kartesiske</a:t>
            </a:r>
            <a:r>
              <a:rPr lang="en-US" sz="1400" dirty="0"/>
              <a:t> (</a:t>
            </a:r>
            <a:r>
              <a:rPr lang="en-US" sz="1400" dirty="0" err="1"/>
              <a:t>venstre</a:t>
            </a:r>
            <a:r>
              <a:rPr lang="en-US" sz="1400" dirty="0"/>
              <a:t>) </a:t>
            </a:r>
          </a:p>
          <a:p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sylinderkoordinater</a:t>
            </a:r>
            <a:r>
              <a:rPr lang="en-US" sz="1400" dirty="0"/>
              <a:t> (</a:t>
            </a:r>
            <a:r>
              <a:rPr lang="en-US" sz="1400" dirty="0" err="1"/>
              <a:t>høyre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Løsning: Sjekk </a:t>
            </a:r>
            <a:br>
              <a:rPr lang="nb-NO" dirty="0"/>
            </a:br>
            <a:r>
              <a:rPr lang="nb-NO" dirty="0"/>
              <a:t>grensebetingelse 1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  <a:p>
                <a:pPr marL="0" indent="0">
                  <a:buNone/>
                </a:pPr>
                <a:endParaRPr lang="nb-NO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Sjekker grensebetingelse 1 – stemmer det at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→−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nb-NO" dirty="0"/>
                  <a:t>?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har allerede sett at dette er det samme som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nb-NO" dirty="0"/>
                  <a:t> så betingelse 1 er ok</a:t>
                </a:r>
                <a:endParaRPr lang="nb-NO" b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r="-2475" b="-11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49681F-1A39-4752-A302-896A290B1112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5CB0B8-8043-496A-BC5F-864167504FB7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9621408-47F6-46A9-8207-8B11E8928FBB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9D0B395D-DB01-8133-2F7A-114B91689C80}"/>
              </a:ext>
            </a:extLst>
          </p:cNvPr>
          <p:cNvSpPr/>
          <p:nvPr/>
        </p:nvSpPr>
        <p:spPr>
          <a:xfrm>
            <a:off x="408000" y="4869000"/>
            <a:ext cx="5688000" cy="18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Sjekk </a:t>
            </a:r>
            <a:br>
              <a:rPr lang="nb-NO" dirty="0"/>
            </a:br>
            <a:r>
              <a:rPr lang="nb-NO" dirty="0"/>
              <a:t>grensebetingelse 2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  <a:p>
                <a:pPr marL="0" indent="0">
                  <a:buNone/>
                </a:pPr>
                <a:endParaRPr lang="nb-NO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Sjekker grensebetingelse 2 – stemmer det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821" t="-11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49681F-1A39-4752-A302-896A290B1112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5CB0B8-8043-496A-BC5F-864167504FB7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9621408-47F6-46A9-8207-8B11E8928FBB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911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Løsning: Sjekk </a:t>
            </a:r>
            <a:br>
              <a:rPr lang="nb-NO" dirty="0"/>
            </a:br>
            <a:r>
              <a:rPr lang="nb-NO" dirty="0"/>
              <a:t>grensebetingelse 2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  <a:p>
                <a:pPr marL="0" indent="0">
                  <a:buNone/>
                </a:pPr>
                <a:endParaRPr lang="nb-NO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Sjekker grensebetingelse 2 – stemmer det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Betingelse 2 er ok</a:t>
                </a:r>
                <a:endParaRPr lang="nb-NO" b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r="-1980" b="-25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49681F-1A39-4752-A302-896A290B1112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5CB0B8-8043-496A-BC5F-864167504FB7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9621408-47F6-46A9-8207-8B11E8928FBB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A458572-ECF9-4F00-86B3-5BC571D1C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978528-0C53-4ECD-AD49-62F96BC30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4809462-362D-B700-7BD0-9E507D5D4960}"/>
              </a:ext>
            </a:extLst>
          </p:cNvPr>
          <p:cNvSpPr/>
          <p:nvPr/>
        </p:nvSpPr>
        <p:spPr>
          <a:xfrm>
            <a:off x="480000" y="3969407"/>
            <a:ext cx="5616000" cy="26995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5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Er </a:t>
            </a:r>
            <a:r>
              <a:rPr lang="nb-NO" dirty="0" err="1"/>
              <a:t>Laplaces</a:t>
            </a:r>
            <a:r>
              <a:rPr lang="nb-NO" dirty="0"/>
              <a:t> likning </a:t>
            </a:r>
            <a:br>
              <a:rPr lang="nb-NO" dirty="0"/>
            </a:br>
            <a:r>
              <a:rPr lang="nb-NO" dirty="0"/>
              <a:t>oppfylt?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Er </a:t>
                </a:r>
                <a:r>
                  <a:rPr lang="nb-NO" dirty="0" err="1"/>
                  <a:t>Laplaces</a:t>
                </a:r>
                <a:r>
                  <a:rPr lang="nb-NO" dirty="0"/>
                  <a:t> likning,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, oppfylt?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5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821" t="-11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F84A945-1294-47A2-AFDD-F4ED3B9E29D0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F1F12F-F5BA-4E08-9B1B-FB12A9C03EC6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5AB7A3-49B5-416E-8307-8442027AEC00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62F0F2-52B7-496D-966D-769136660C9D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62F0F2-52B7-496D-966D-769136660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3011D7-436A-4D1E-9B43-7EEEBCDB4254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3011D7-436A-4D1E-9B43-7EEEBCDB4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F698BF9-5B2C-076F-ECBB-6C4B62D2AB58}"/>
              </a:ext>
            </a:extLst>
          </p:cNvPr>
          <p:cNvCxnSpPr/>
          <p:nvPr/>
        </p:nvCxnSpPr>
        <p:spPr>
          <a:xfrm>
            <a:off x="4152000" y="2612564"/>
            <a:ext cx="3312000" cy="326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99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Er </a:t>
            </a:r>
            <a:r>
              <a:rPr lang="nb-NO" dirty="0" err="1"/>
              <a:t>Laplaces</a:t>
            </a:r>
            <a:r>
              <a:rPr lang="nb-NO" dirty="0"/>
              <a:t> likning </a:t>
            </a:r>
            <a:br>
              <a:rPr lang="nb-NO" dirty="0"/>
            </a:br>
            <a:r>
              <a:rPr lang="nb-NO" dirty="0"/>
              <a:t>oppfylt?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Er </a:t>
                </a:r>
                <a:r>
                  <a:rPr lang="nb-NO" dirty="0" err="1"/>
                  <a:t>Laplaces</a:t>
                </a:r>
                <a:r>
                  <a:rPr lang="nb-NO" dirty="0"/>
                  <a:t> likning,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, oppfylt?</a:t>
                </a:r>
              </a:p>
              <a:p>
                <a:r>
                  <a:rPr lang="nb-NO" dirty="0"/>
                  <a:t>Vi trenger (se boks)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5279" b="-15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F84A945-1294-47A2-AFDD-F4ED3B9E29D0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F1F12F-F5BA-4E08-9B1B-FB12A9C03EC6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5AB7A3-49B5-416E-8307-8442027AEC00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62F0F2-52B7-496D-966D-769136660C9D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62F0F2-52B7-496D-966D-769136660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3011D7-436A-4D1E-9B43-7EEEBCDB4254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3011D7-436A-4D1E-9B43-7EEEBCDB4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F698BF9-5B2C-076F-ECBB-6C4B62D2AB58}"/>
              </a:ext>
            </a:extLst>
          </p:cNvPr>
          <p:cNvCxnSpPr/>
          <p:nvPr/>
        </p:nvCxnSpPr>
        <p:spPr>
          <a:xfrm>
            <a:off x="4152000" y="2612564"/>
            <a:ext cx="3312000" cy="326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83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Løsning: Er </a:t>
            </a:r>
            <a:r>
              <a:rPr lang="nb-NO" dirty="0" err="1"/>
              <a:t>Laplaces</a:t>
            </a:r>
            <a:r>
              <a:rPr lang="nb-NO" dirty="0"/>
              <a:t> likning </a:t>
            </a:r>
            <a:br>
              <a:rPr lang="nb-NO" dirty="0"/>
            </a:br>
            <a:r>
              <a:rPr lang="nb-NO" dirty="0"/>
              <a:t>oppfylt?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Er </a:t>
                </a:r>
                <a:r>
                  <a:rPr lang="nb-NO" dirty="0" err="1"/>
                  <a:t>Laplaces</a:t>
                </a:r>
                <a:r>
                  <a:rPr lang="nb-NO" dirty="0"/>
                  <a:t> likning,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, oppfylt?</a:t>
                </a:r>
              </a:p>
              <a:p>
                <a:r>
                  <a:rPr lang="nb-NO" dirty="0"/>
                  <a:t>Vi trenger (se boks)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5279" b="-15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F84A945-1294-47A2-AFDD-F4ED3B9E29D0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F1F12F-F5BA-4E08-9B1B-FB12A9C03EC6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5AB7A3-49B5-416E-8307-8442027AEC00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62F0F2-52B7-496D-966D-769136660C9D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62F0F2-52B7-496D-966D-769136660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3011D7-436A-4D1E-9B43-7EEEBCDB4254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3011D7-436A-4D1E-9B43-7EEEBCDB4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068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Løsning: Er </a:t>
            </a:r>
            <a:r>
              <a:rPr lang="nb-NO" dirty="0" err="1"/>
              <a:t>Laplaces</a:t>
            </a:r>
            <a:r>
              <a:rPr lang="nb-NO" dirty="0"/>
              <a:t> likning </a:t>
            </a:r>
            <a:br>
              <a:rPr lang="nb-NO" dirty="0"/>
            </a:br>
            <a:r>
              <a:rPr lang="nb-NO" dirty="0"/>
              <a:t>oppfylt?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Er </a:t>
                </a:r>
                <a:r>
                  <a:rPr lang="nb-NO" dirty="0" err="1"/>
                  <a:t>Laplaces</a:t>
                </a:r>
                <a:r>
                  <a:rPr lang="nb-NO" dirty="0"/>
                  <a:t> likning,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, oppfylt?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 err="1"/>
                  <a:t>Laplace</a:t>
                </a:r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5501" b="-141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821" t="-11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05ED4BB-3F10-45DB-AE94-AF992E8F215F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03405EA-2F59-49FC-9A5D-72C0812B286F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7B30838-B8FD-4161-B4AB-929AB06CCC1F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21EDAAF-FF4A-4FB6-9684-641D651FA94A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21EDAAF-FF4A-4FB6-9684-641D651FA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B69D85-A3B2-4411-A277-612A82DF256B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B69D85-A3B2-4411-A277-612A82DF2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8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Løsning: Er </a:t>
            </a:r>
            <a:r>
              <a:rPr lang="nb-NO" dirty="0" err="1"/>
              <a:t>Laplaces</a:t>
            </a:r>
            <a:r>
              <a:rPr lang="nb-NO" dirty="0"/>
              <a:t> likning </a:t>
            </a:r>
            <a:br>
              <a:rPr lang="nb-NO" dirty="0"/>
            </a:br>
            <a:r>
              <a:rPr lang="nb-NO" dirty="0"/>
              <a:t>oppfylt?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Er </a:t>
                </a:r>
                <a:r>
                  <a:rPr lang="nb-NO" dirty="0" err="1"/>
                  <a:t>Laplaces</a:t>
                </a:r>
                <a:r>
                  <a:rPr lang="nb-NO" dirty="0"/>
                  <a:t> likning,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, oppfylt?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−1−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Ja, </a:t>
                </a:r>
                <a:r>
                  <a:rPr lang="nb-NO" dirty="0" err="1"/>
                  <a:t>Laplaces</a:t>
                </a:r>
                <a:r>
                  <a:rPr lang="nb-NO" dirty="0"/>
                  <a:t> likning er oppfylt og grensebetingelsene er oppfylt – vi har funnet løsningen!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5501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0"/>
                <a:stretch>
                  <a:fillRect l="-821" t="-11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EEF21B6-5D80-4C59-86B2-4C98D7FAAB94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E8BBEF-6119-4BD7-9D93-7BCF08D52CBD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6230D55-55F7-4E9D-BAF5-7EF1A447D8F3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DAC87F-E3D1-4208-8B5C-546CD96FC3C2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DAC87F-E3D1-4208-8B5C-546CD96FC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94C15AF-942C-4CCE-A986-655FD347AFA4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94C15AF-942C-4CCE-A986-655FD347A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8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Oppgave</a:t>
                </a:r>
                <a:r>
                  <a:rPr lang="nb-NO" dirty="0"/>
                  <a:t>: Hva blir hastighetene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? Finn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potensialet</a:t>
                </a:r>
                <a:endParaRPr lang="en-US" dirty="0"/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Hva blir hastighetene?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går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mot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endParaRPr lang="en-US" b="1" dirty="0"/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5279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1"/>
                <a:stretch>
                  <a:fillRect l="-821" t="-11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7E417F9-28D2-4926-A62F-70133754CB9D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3510B9-88E8-431A-8340-9399E10156FB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EEE79C-C449-4C9F-B375-ABEC4105ACAF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7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Løsning</a:t>
                </a:r>
                <a:r>
                  <a:rPr lang="nb-NO" dirty="0"/>
                  <a:t>: Hva blir hastighetene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? Finn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potensialet</a:t>
                </a:r>
                <a:endParaRPr lang="en-US" dirty="0"/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Hva blir hastighetene?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går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mot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endParaRPr lang="en-US" b="1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5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1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7E417F9-28D2-4926-A62F-70133754CB9D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3510B9-88E8-431A-8340-9399E10156FB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EEE79C-C449-4C9F-B375-ABEC4105ACAF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217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Oppgave</a:t>
                </a:r>
                <a:r>
                  <a:rPr lang="nb-NO" dirty="0"/>
                  <a:t>: Hva blir hastighetene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dirty="0" err="1"/>
                  <a:t>veggen</a:t>
                </a:r>
                <a:r>
                  <a:rPr lang="en-US" dirty="0"/>
                  <a:t> (r=a)? </a:t>
                </a:r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Hva blir hastighetene?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går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mot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endParaRPr lang="en-US" b="1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5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1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7E417F9-28D2-4926-A62F-70133754CB9D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3510B9-88E8-431A-8340-9399E10156FB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EEE79C-C449-4C9F-B375-ABEC4105ACAF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04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Oppgave</a:t>
                </a:r>
                <a:r>
                  <a:rPr lang="nb-NO" dirty="0"/>
                  <a:t>: Hva blir hastighetene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dirty="0" err="1"/>
                  <a:t>veggen</a:t>
                </a:r>
                <a:r>
                  <a:rPr lang="en-US" dirty="0"/>
                  <a:t> (r=a)? </a:t>
                </a:r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Hva blir hastighetene?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går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mot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0">
                        <a:latin typeface="Cambria Math" panose="02040503050406030204" pitchFamily="18" charset="0"/>
                      </a:rPr>
                      <m:t>𝐢</m:t>
                    </m:r>
                  </m:oMath>
                </a14:m>
                <a:endParaRPr lang="en-US" b="1" dirty="0"/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5279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Gradient og </a:t>
                </a:r>
                <a:r>
                  <a:rPr lang="nb-NO" dirty="0" err="1"/>
                  <a:t>Laplace</a:t>
                </a:r>
                <a:r>
                  <a:rPr lang="nb-NO" dirty="0"/>
                  <a:t>-operator i polarkoordinater: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00" y="4365000"/>
                <a:ext cx="5184000" cy="2072427"/>
              </a:xfrm>
              <a:prstGeom prst="rect">
                <a:avLst/>
              </a:prstGeom>
              <a:blipFill>
                <a:blip r:embed="rId11"/>
                <a:stretch>
                  <a:fillRect l="-976" t="-121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7E417F9-28D2-4926-A62F-70133754CB9D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3510B9-88E8-431A-8340-9399E10156FB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EEE79C-C449-4C9F-B375-ABEC4105ACAF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51F311-313B-4FDD-9495-4902E3867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CAEA3F-3712-4451-B475-199C10032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32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Ingen hastighet normalt på sylinder-overflaten, men har en hastighet tangentielt til overflaten (ingen heftbetingelse i friksjonsfri strømning)</a:t>
                </a:r>
              </a:p>
              <a:p>
                <a:r>
                  <a:rPr lang="nb-NO" dirty="0"/>
                  <a:t>Hastighet 0 foran og bak sylinderen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b-NO" dirty="0"/>
                  <a:t>) – stagnasjonspunkter</a:t>
                </a:r>
              </a:p>
              <a:p>
                <a:r>
                  <a:rPr lang="nb-NO" dirty="0"/>
                  <a:t>Hastighet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=±</m:t>
                    </m:r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b-NO" dirty="0"/>
              </a:p>
              <a:p>
                <a:r>
                  <a:rPr lang="nb-NO" dirty="0"/>
                  <a:t>Strømlinjer kan finnes fra den såkalte strømfunksjonen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430" y="3846484"/>
            <a:ext cx="5098245" cy="29305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362F0E-AEE8-426B-AE57-2799A4F9F450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28FEFB6-8ECF-422C-891B-286DDA2BB866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C2D812-DF57-48F3-9A8C-AFA64E3C50B4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79EF556-1727-4800-B3C7-60088BEFC041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79EF556-1727-4800-B3C7-60088BEFC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4AC62D2-B52F-4CA5-8EEA-994B8049AC6E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4AC62D2-B52F-4CA5-8EEA-994B8049A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101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Trykkfordeling:</a:t>
            </a:r>
            <a:br>
              <a:rPr lang="nb-NO" dirty="0"/>
            </a:br>
            <a:r>
              <a:rPr lang="nb-NO" dirty="0"/>
              <a:t>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Trykkfordeling fra virvelfri Bernoullis likning (uten tyngde) – her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stagnasjonstrykket ved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r>
                  <a:rPr lang="nb-NO" dirty="0"/>
                  <a:t>På sylinderoverflaten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) har vi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Trykkfordelingen på sylinderoverflaten uttrykt 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blir dermed: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410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4000" y="4251349"/>
            <a:ext cx="5326650" cy="24193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5CDD46-1BF4-4393-BD33-96B87DCCC889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C85FF08-BA80-4FC0-AD85-3E5F41BDBC92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A0E804-21DF-45F2-86E5-58226192414E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9D4BE1-DE4B-4303-BE06-B5FC0C053C42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9D4BE1-DE4B-4303-BE06-B5FC0C053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476DAE-00C1-4AD3-8693-5F0AFA54F46B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476DAE-00C1-4AD3-8693-5F0AFA54F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647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916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Trykkfordelingen på sylinderoverflaten uttrykt ved stagnasjonstrykket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Dette er en symmetrisk trykkfordeling: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=−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Ingen netto trykkraft på sylinderen!</a:t>
                </a:r>
              </a:p>
              <a:p>
                <a:r>
                  <a:rPr lang="nb-NO" dirty="0"/>
                  <a:t>Hvorfor?</a:t>
                </a:r>
              </a:p>
              <a:p>
                <a:pPr lvl="1"/>
                <a:r>
                  <a:rPr lang="nb-NO" dirty="0" err="1"/>
                  <a:t>D’Alamberts</a:t>
                </a:r>
                <a:r>
                  <a:rPr lang="nb-NO" dirty="0"/>
                  <a:t> paradoks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542167"/>
                <a:ext cx="28800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052185"/>
                <a:ext cx="28800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62" y="2970262"/>
                <a:ext cx="10800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304787"/>
                <a:ext cx="1080000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7750" y="2811276"/>
                <a:ext cx="288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4206" y="2359962"/>
            <a:ext cx="342456" cy="60520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662" y="2511185"/>
                <a:ext cx="288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4000" y="4251349"/>
            <a:ext cx="5326650" cy="24193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D1153F-FCDE-486B-8663-A55FC58B3298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2F1D1DF-58A7-4BAA-B624-9538366ED827}"/>
              </a:ext>
            </a:extLst>
          </p:cNvPr>
          <p:cNvCxnSpPr/>
          <p:nvPr/>
        </p:nvCxnSpPr>
        <p:spPr>
          <a:xfrm flipH="1" flipV="1">
            <a:off x="8604272" y="1689550"/>
            <a:ext cx="180000" cy="288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28E9579-A5BE-4049-88BD-E2E89196BD4E}"/>
              </a:ext>
            </a:extLst>
          </p:cNvPr>
          <p:cNvCxnSpPr>
            <a:cxnSpLocks/>
          </p:cNvCxnSpPr>
          <p:nvPr/>
        </p:nvCxnSpPr>
        <p:spPr>
          <a:xfrm flipV="1">
            <a:off x="8784272" y="1818704"/>
            <a:ext cx="288000" cy="16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51F400-EDA5-4591-BC79-2E7578742F7D}"/>
                  </a:ext>
                </a:extLst>
              </p:cNvPr>
              <p:cNvSpPr txBox="1"/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51F400-EDA5-4591-BC79-2E7578742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065" y="1430935"/>
                <a:ext cx="28800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177943-1190-40C7-AEAD-CEED4EEE3799}"/>
                  </a:ext>
                </a:extLst>
              </p:cNvPr>
              <p:cNvSpPr txBox="1"/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177943-1190-40C7-AEAD-CEED4EEE3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000" y="1664815"/>
                <a:ext cx="28800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14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 – </a:t>
            </a:r>
            <a:r>
              <a:rPr lang="nb-NO" dirty="0" err="1"/>
              <a:t>d’Alamberts</a:t>
            </a:r>
            <a:r>
              <a:rPr lang="nb-NO" dirty="0"/>
              <a:t> paradoks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Inkompressibelt, friksjonsløst fluid</a:t>
            </a:r>
          </a:p>
          <a:p>
            <a:r>
              <a:rPr lang="nb-NO" dirty="0"/>
              <a:t>En matematisk analyse vil vise at </a:t>
            </a:r>
            <a:r>
              <a:rPr lang="nb-NO" dirty="0" err="1"/>
              <a:t>dragkraften</a:t>
            </a:r>
            <a:r>
              <a:rPr lang="nb-NO" dirty="0"/>
              <a:t> blir 0!</a:t>
            </a:r>
          </a:p>
          <a:p>
            <a:pPr lvl="1"/>
            <a:r>
              <a:rPr lang="nb-NO" dirty="0"/>
              <a:t>Ingen skjærkrefter (friksjonsfri)</a:t>
            </a:r>
          </a:p>
          <a:p>
            <a:pPr lvl="1"/>
            <a:r>
              <a:rPr lang="nb-NO" dirty="0"/>
              <a:t>Trykkfordelingen blir symmetrisk, ingen netto trykkraft i strømningsretningen</a:t>
            </a:r>
          </a:p>
          <a:p>
            <a:r>
              <a:rPr lang="nb-NO" dirty="0"/>
              <a:t>Friksjon er åpenbart viktig her!</a:t>
            </a:r>
          </a:p>
          <a:p>
            <a:r>
              <a:rPr lang="nb-NO" dirty="0"/>
              <a:t>Men potensialstrømning er en god tilnærming på </a:t>
            </a:r>
            <a:r>
              <a:rPr lang="nb-NO" dirty="0" err="1"/>
              <a:t>oppstrømssiden</a:t>
            </a:r>
            <a:r>
              <a:rPr lang="nb-NO" dirty="0"/>
              <a:t> av sylinderen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76823"/>
            <a:ext cx="5111750" cy="2150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4437000"/>
            <a:ext cx="5111750" cy="192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E8E8FC-11F4-45A9-9701-AE0467FF18EB}"/>
              </a:ext>
            </a:extLst>
          </p:cNvPr>
          <p:cNvSpPr/>
          <p:nvPr/>
        </p:nvSpPr>
        <p:spPr>
          <a:xfrm>
            <a:off x="6312000" y="2061000"/>
            <a:ext cx="1224000" cy="1368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5CB391-B89A-4BB4-9DC0-E9B51886E142}"/>
              </a:ext>
            </a:extLst>
          </p:cNvPr>
          <p:cNvSpPr/>
          <p:nvPr/>
        </p:nvSpPr>
        <p:spPr>
          <a:xfrm>
            <a:off x="6312000" y="4653000"/>
            <a:ext cx="1224000" cy="136800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81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5318-E711-45F2-90F9-E36EBCE1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Strømning rundt 2D-sylinder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00BEED-E179-4336-9906-F9ED31F66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0000" y="2133000"/>
            <a:ext cx="4061192" cy="431958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94F7A9B-3A3B-4F4D-BD0C-9C7E95AAA971}"/>
              </a:ext>
            </a:extLst>
          </p:cNvPr>
          <p:cNvPicPr>
            <a:picLocks noGrp="1" noChangeAspect="1" noChangeArrowheads="1" noCrop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2043113"/>
            <a:ext cx="5111750" cy="383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ADF325-A04A-4617-B131-075E3ADEE85C}"/>
              </a:ext>
            </a:extLst>
          </p:cNvPr>
          <p:cNvSpPr txBox="1"/>
          <p:nvPr/>
        </p:nvSpPr>
        <p:spPr>
          <a:xfrm>
            <a:off x="737100" y="5979731"/>
            <a:ext cx="291089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Wikipedia; animasjon med trykkfordeling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E087C-F892-4432-B28B-DFC07FFC494E}"/>
              </a:ext>
            </a:extLst>
          </p:cNvPr>
          <p:cNvSpPr txBox="1"/>
          <p:nvPr/>
        </p:nvSpPr>
        <p:spPr>
          <a:xfrm>
            <a:off x="7397807" y="1766114"/>
            <a:ext cx="318557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Wikipedia; hastighetsfelt med trykkfordeling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090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Likninger på differensiell form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Potensialstrømning</a:t>
            </a:r>
          </a:p>
          <a:p>
            <a:pPr lvl="1"/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Eksempel: Strømning rundt sylinder</a:t>
            </a:r>
          </a:p>
          <a:p>
            <a:pPr lvl="1"/>
            <a:r>
              <a:rPr lang="nb-NO" dirty="0"/>
              <a:t>Eksempel: Lineær vannbølgeteori</a:t>
            </a:r>
          </a:p>
          <a:p>
            <a:pPr lvl="1"/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Eksempel: Grunnvannsstrømning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5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bølgeteori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64542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Potensialstrømning kan med god tilnærming beskrive tyngdebølger på horisontal bunn</a:t>
            </a:r>
          </a:p>
          <a:p>
            <a:r>
              <a:rPr lang="nb-NO" dirty="0"/>
              <a:t>«Lineær» - liten bølgeamplitude sammenlignet med bølgelengden</a:t>
            </a:r>
          </a:p>
          <a:p>
            <a:r>
              <a:rPr lang="nb-NO" dirty="0"/>
              <a:t>Kan vises at hastighetspotensialet blir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38" y="4437000"/>
            <a:ext cx="5149894" cy="194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72000" y="4077000"/>
                <a:ext cx="4823750" cy="17543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– bølgeamplitude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– bølgehastighet (</a:t>
                </a:r>
                <a:r>
                  <a:rPr lang="nb-NO" i="1" dirty="0"/>
                  <a:t>fase</a:t>
                </a:r>
                <a:r>
                  <a:rPr lang="nb-NO" dirty="0"/>
                  <a:t>hastighet)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b-NO" dirty="0"/>
                  <a:t> – bølgetall =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dirty="0"/>
                  <a:t> – bølgelengde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– midlere vanndybde</a:t>
                </a:r>
              </a:p>
              <a:p>
                <a:r>
                  <a:rPr lang="nb-NO" dirty="0" err="1"/>
                  <a:t>sinh</a:t>
                </a:r>
                <a:r>
                  <a:rPr lang="nb-NO" dirty="0"/>
                  <a:t>, </a:t>
                </a:r>
                <a:r>
                  <a:rPr lang="nb-NO" dirty="0" err="1"/>
                  <a:t>cosh</a:t>
                </a:r>
                <a:r>
                  <a:rPr lang="nb-NO" dirty="0"/>
                  <a:t>, </a:t>
                </a:r>
                <a:r>
                  <a:rPr lang="nb-NO" dirty="0" err="1"/>
                  <a:t>tanh</a:t>
                </a:r>
                <a:r>
                  <a:rPr lang="nb-NO" dirty="0"/>
                  <a:t> – </a:t>
                </a:r>
                <a:r>
                  <a:rPr lang="nb-NO" dirty="0" err="1"/>
                  <a:t>hyperbolikusfunksjoner</a:t>
                </a:r>
                <a:endParaRPr lang="nb-NO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00" y="4077000"/>
                <a:ext cx="4823750" cy="1754326"/>
              </a:xfrm>
              <a:prstGeom prst="rect">
                <a:avLst/>
              </a:prstGeom>
              <a:blipFill>
                <a:blip r:embed="rId4"/>
                <a:stretch>
                  <a:fillRect l="-882" t="-1724" b="-41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84B5B55-687E-4DBA-ABEC-F66CA1C51583}"/>
              </a:ext>
            </a:extLst>
          </p:cNvPr>
          <p:cNvSpPr txBox="1"/>
          <p:nvPr/>
        </p:nvSpPr>
        <p:spPr>
          <a:xfrm>
            <a:off x="5592000" y="6057834"/>
            <a:ext cx="446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Dispersjonsrelasjon</a:t>
            </a:r>
            <a:r>
              <a:rPr lang="nb-NO" dirty="0"/>
              <a:t>: Knytter bølgehastighet til bølgelengde (bølgetall)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A7E9ABF-F31F-46C2-B0A5-6A1AF6221B95}"/>
              </a:ext>
            </a:extLst>
          </p:cNvPr>
          <p:cNvCxnSpPr>
            <a:stCxn id="2" idx="1"/>
          </p:cNvCxnSpPr>
          <p:nvPr/>
        </p:nvCxnSpPr>
        <p:spPr>
          <a:xfrm flipH="1" flipV="1">
            <a:off x="4224000" y="6093000"/>
            <a:ext cx="1368000" cy="28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48D248C-7DB5-497B-B665-277603B9360A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219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bølgeteori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645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To grensetilfeller for bølgehastigheten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Dypt vann der bølgene ikke «føler» bunnen; 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er stor i forhold til bølgelengden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dirty="0"/>
                  <a:t>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nb-NO" dirty="0"/>
                  <a:t>) og vi får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𝑘𝐻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≈1</m:t>
                        </m:r>
                      </m:e>
                    </m:func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Bølgehastigheten avhenger av bølgelengden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dirty="0"/>
                  <a:t> – dette kalles </a:t>
                </a:r>
                <a:r>
                  <a:rPr lang="nb-NO" i="1" dirty="0"/>
                  <a:t>dispersive</a:t>
                </a:r>
                <a:r>
                  <a:rPr lang="nb-NO" dirty="0"/>
                  <a:t> bølger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596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8DE03-8271-46AB-9B58-DF2EBDE752EB}"/>
                  </a:ext>
                </a:extLst>
              </p:cNvPr>
              <p:cNvSpPr txBox="1"/>
              <p:nvPr/>
            </p:nvSpPr>
            <p:spPr>
              <a:xfrm>
                <a:off x="6824400" y="4229400"/>
                <a:ext cx="4823750" cy="17543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– bølgeamplitude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– bølgehastighet (</a:t>
                </a:r>
                <a:r>
                  <a:rPr lang="nb-NO" i="1" dirty="0"/>
                  <a:t>fase</a:t>
                </a:r>
                <a:r>
                  <a:rPr lang="nb-NO" dirty="0"/>
                  <a:t>hastighet)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b-NO" dirty="0"/>
                  <a:t> – bølgetall =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dirty="0"/>
                  <a:t> – bølgelengde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– midlere vanndybde</a:t>
                </a:r>
              </a:p>
              <a:p>
                <a:r>
                  <a:rPr lang="nb-NO" dirty="0" err="1"/>
                  <a:t>sinh</a:t>
                </a:r>
                <a:r>
                  <a:rPr lang="nb-NO" dirty="0"/>
                  <a:t>, </a:t>
                </a:r>
                <a:r>
                  <a:rPr lang="nb-NO" dirty="0" err="1"/>
                  <a:t>cosh</a:t>
                </a:r>
                <a:r>
                  <a:rPr lang="nb-NO" dirty="0"/>
                  <a:t>, </a:t>
                </a:r>
                <a:r>
                  <a:rPr lang="nb-NO" dirty="0" err="1"/>
                  <a:t>tanh</a:t>
                </a:r>
                <a:r>
                  <a:rPr lang="nb-NO" dirty="0"/>
                  <a:t> – </a:t>
                </a:r>
                <a:r>
                  <a:rPr lang="nb-NO" dirty="0" err="1"/>
                  <a:t>hyperbolikusfunksjoner</a:t>
                </a:r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8DE03-8271-46AB-9B58-DF2EBDE75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400" y="4229400"/>
                <a:ext cx="4823750" cy="1754326"/>
              </a:xfrm>
              <a:prstGeom prst="rect">
                <a:avLst/>
              </a:prstGeom>
              <a:blipFill>
                <a:blip r:embed="rId4"/>
                <a:stretch>
                  <a:fillRect l="-882" t="-1724" b="-41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2ACFDE7-2318-4A7F-8B89-4392B4692FD8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0B5D5B-A208-40D2-B570-57F5E016FF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84" t="59259" r="26180"/>
          <a:stretch/>
        </p:blipFill>
        <p:spPr>
          <a:xfrm>
            <a:off x="2136000" y="2061000"/>
            <a:ext cx="2376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5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bølgeteori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4000" y="1053000"/>
            <a:ext cx="5111750" cy="2645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To grensetilfeller for bølgehastigheten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Grunt vann der bølgene «føler» bunnen; 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er liten i forhold til bølgelengden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dirty="0"/>
                  <a:t>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/>
                  <a:t>), </a:t>
                </a:r>
                <a:r>
                  <a:rPr lang="en-US" dirty="0" err="1"/>
                  <a:t>og</a:t>
                </a:r>
                <a:r>
                  <a:rPr lang="en-US" dirty="0"/>
                  <a:t> vi </a:t>
                </a:r>
                <a:r>
                  <a:rPr lang="en-US" dirty="0" err="1"/>
                  <a:t>får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𝑘𝐻</m:t>
                        </m:r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𝑘𝐻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𝑔𝐻</m:t>
                          </m:r>
                        </m:e>
                      </m:ra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Denne har vi sett før – bølgehastigheten i en kanal</a:t>
                </a:r>
              </a:p>
              <a:p>
                <a:pPr lvl="1"/>
                <a:r>
                  <a:rPr lang="nb-NO" dirty="0"/>
                  <a:t>Bølgehastigheten avhenger ikke av bølgelengden – dette kalles </a:t>
                </a:r>
                <a:r>
                  <a:rPr lang="nb-NO" i="1" dirty="0"/>
                  <a:t>ikke-dispersive </a:t>
                </a:r>
                <a:r>
                  <a:rPr lang="nb-NO" dirty="0"/>
                  <a:t>bølger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218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60FBCB-7133-4554-9823-4CD4647AEDBB}"/>
                  </a:ext>
                </a:extLst>
              </p:cNvPr>
              <p:cNvSpPr txBox="1"/>
              <p:nvPr/>
            </p:nvSpPr>
            <p:spPr>
              <a:xfrm>
                <a:off x="6824400" y="4229400"/>
                <a:ext cx="4823750" cy="17543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dirty="0"/>
                  <a:t> – bølgeamplitude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– bølgehastighet (</a:t>
                </a:r>
                <a:r>
                  <a:rPr lang="nb-NO" i="1" dirty="0"/>
                  <a:t>fase</a:t>
                </a:r>
                <a:r>
                  <a:rPr lang="nb-NO" dirty="0"/>
                  <a:t>hastighet)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b-NO" dirty="0"/>
                  <a:t> – bølgetall =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nb-NO" dirty="0"/>
                  <a:t> – bølgelengde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– midlere vanndybde</a:t>
                </a:r>
              </a:p>
              <a:p>
                <a:r>
                  <a:rPr lang="nb-NO" dirty="0" err="1"/>
                  <a:t>sinh</a:t>
                </a:r>
                <a:r>
                  <a:rPr lang="nb-NO" dirty="0"/>
                  <a:t>, </a:t>
                </a:r>
                <a:r>
                  <a:rPr lang="nb-NO" dirty="0" err="1"/>
                  <a:t>cosh</a:t>
                </a:r>
                <a:r>
                  <a:rPr lang="nb-NO" dirty="0"/>
                  <a:t>, </a:t>
                </a:r>
                <a:r>
                  <a:rPr lang="nb-NO" dirty="0" err="1"/>
                  <a:t>tanh</a:t>
                </a:r>
                <a:r>
                  <a:rPr lang="nb-NO" dirty="0"/>
                  <a:t> – </a:t>
                </a:r>
                <a:r>
                  <a:rPr lang="nb-NO" dirty="0" err="1"/>
                  <a:t>hyperbolikusfunksjoner</a:t>
                </a:r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60FBCB-7133-4554-9823-4CD4647AE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400" y="4229400"/>
                <a:ext cx="4823750" cy="1754326"/>
              </a:xfrm>
              <a:prstGeom prst="rect">
                <a:avLst/>
              </a:prstGeom>
              <a:blipFill>
                <a:blip r:embed="rId4"/>
                <a:stretch>
                  <a:fillRect l="-882" t="-1724" b="-41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6859F57-4C75-46B2-915D-73519067AFE3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176D60-CCD9-4EAE-BBF7-2A8817FF48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84" t="59259" r="26180"/>
          <a:stretch/>
        </p:blipFill>
        <p:spPr>
          <a:xfrm>
            <a:off x="2136000" y="2061000"/>
            <a:ext cx="2376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7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Partikkelbevegelse i bølger fra potensialstrømning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6903" y="1478642"/>
            <a:ext cx="5111750" cy="209429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Teorien kan brukes til å beskrive partikkelbanene i væsken</a:t>
            </a:r>
          </a:p>
          <a:p>
            <a:endParaRPr lang="nb-NO" dirty="0"/>
          </a:p>
          <a:p>
            <a:r>
              <a:rPr lang="nb-NO" dirty="0"/>
              <a:t>Dypt vann: Sirkelbevegelse</a:t>
            </a:r>
          </a:p>
          <a:p>
            <a:endParaRPr lang="nb-NO" dirty="0"/>
          </a:p>
          <a:p>
            <a:r>
              <a:rPr lang="nb-NO" dirty="0"/>
              <a:t>Grunt vann: Ellipsebevegelse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253" y="4628534"/>
            <a:ext cx="5042400" cy="14914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C74745-A13B-4377-BBC3-C5152BBF6F88}"/>
              </a:ext>
            </a:extLst>
          </p:cNvPr>
          <p:cNvSpPr txBox="1"/>
          <p:nvPr/>
        </p:nvSpPr>
        <p:spPr>
          <a:xfrm>
            <a:off x="6204000" y="3720708"/>
            <a:ext cx="22433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Fra kompendium, Bjørn Gjevik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3587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EBCE62-BC63-4943-A26B-AD3F5DDE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Partikkelbevegelse i ekte bølger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799D3E7-8D26-4447-B29A-A07C100F2DB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Partikkelbanene i ekte bølger er ikke lukkede kurver</a:t>
            </a:r>
          </a:p>
          <a:p>
            <a:r>
              <a:rPr lang="nb-NO" dirty="0"/>
              <a:t>Ved å ta hensyn til ikke-lineære effekter får man «Stokes drift»</a:t>
            </a:r>
          </a:p>
          <a:p>
            <a:pPr lvl="1"/>
            <a:r>
              <a:rPr lang="nb-NO" dirty="0"/>
              <a:t>Netto partikkelbevegelse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9C31A8C-F3E6-4883-A016-D4C6948E0733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2740819"/>
            <a:ext cx="37147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534DB1-57A8-49E3-97C9-8FCC7CD7E596}"/>
              </a:ext>
            </a:extLst>
          </p:cNvPr>
          <p:cNvSpPr txBox="1"/>
          <p:nvPr/>
        </p:nvSpPr>
        <p:spPr>
          <a:xfrm>
            <a:off x="7081838" y="5301000"/>
            <a:ext cx="8993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1724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Likninger på differensiell form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Potensialstrømning</a:t>
            </a:r>
          </a:p>
          <a:p>
            <a:pPr lvl="1"/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Eksempel: Strømning rundt sylinder</a:t>
            </a:r>
          </a:p>
          <a:p>
            <a:pPr lvl="1"/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Eksempel: Lineær vannbølgeteori</a:t>
            </a:r>
          </a:p>
          <a:p>
            <a:pPr lvl="1"/>
            <a:r>
              <a:rPr lang="nb-NO" dirty="0"/>
              <a:t>Eksempel: Grunnvannsstrømning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08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Grunnvannsstrømning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Grunnvann strømmer i et porøst medium (</a:t>
                </a:r>
                <a:r>
                  <a:rPr lang="nb-NO" dirty="0" err="1"/>
                  <a:t>løsmasser</a:t>
                </a:r>
                <a:r>
                  <a:rPr lang="nb-NO" dirty="0"/>
                  <a:t>) som vi tilnærmer som kontinuerlig</a:t>
                </a:r>
              </a:p>
              <a:p>
                <a:r>
                  <a:rPr lang="nb-NO" dirty="0"/>
                  <a:t>Kontinuitetslikningen for stasjonær inkompressibel strømning gjelder også i grunnvannsstrømning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har også en egen «lov» for grunnvannsstrømning, kalt </a:t>
                </a:r>
                <a:r>
                  <a:rPr lang="nb-NO" dirty="0" err="1"/>
                  <a:t>Darcy’s</a:t>
                </a:r>
                <a:r>
                  <a:rPr lang="nb-NO" dirty="0"/>
                  <a:t> lov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blir her en potensialfunksjon for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384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en/e/ef/Flownet_pumping_wel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00" y="979933"/>
            <a:ext cx="5111750" cy="345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5646" y="4581000"/>
                <a:ext cx="482375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/>
                  <a:t> – hydraulisk konduktivitet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– porøsitet (andel porevolum)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– energihøyde =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- hydraulisk gradient </a:t>
                </a:r>
              </a:p>
              <a:p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– hastighet i porene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646" y="4581000"/>
                <a:ext cx="4823750" cy="1477328"/>
              </a:xfrm>
              <a:prstGeom prst="rect">
                <a:avLst/>
              </a:prstGeom>
              <a:blipFill>
                <a:blip r:embed="rId4"/>
                <a:stretch>
                  <a:fillRect t="-2058" b="-65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E0BCEBB-4B71-42A8-9208-5C0E594604E9}"/>
              </a:ext>
            </a:extLst>
          </p:cNvPr>
          <p:cNvSpPr txBox="1"/>
          <p:nvPr/>
        </p:nvSpPr>
        <p:spPr>
          <a:xfrm>
            <a:off x="6405621" y="702934"/>
            <a:ext cx="177837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Strømnett fra Wikipedia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2703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Grunnvannsstrømning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Kontinuitetslikningen og </a:t>
                </a:r>
                <a:r>
                  <a:rPr lang="nb-NO" dirty="0" err="1"/>
                  <a:t>Darcy’s</a:t>
                </a:r>
                <a:r>
                  <a:rPr lang="nb-NO" dirty="0"/>
                  <a:t> lov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Når vi kombinerer disse får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 err="1"/>
                  <a:t>Laplaces</a:t>
                </a:r>
                <a:r>
                  <a:rPr lang="nb-NO" dirty="0"/>
                  <a:t> likning igjen</a:t>
                </a:r>
              </a:p>
              <a:p>
                <a:pPr lvl="1"/>
                <a:r>
                  <a:rPr lang="nb-NO" dirty="0"/>
                  <a:t>Gyldig for stasjonær strømning i et homogent, isotropt medium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4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en/e/ef/Flownet_pumping_wel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00" y="979933"/>
            <a:ext cx="5111750" cy="345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5646" y="4581000"/>
                <a:ext cx="482375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/>
                  <a:t> – hydraulisk konduktivitet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– porøsitet (andel porevolum)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– energihøyde =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- hydraulisk gradient </a:t>
                </a:r>
              </a:p>
              <a:p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– hastighet i porene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646" y="4581000"/>
                <a:ext cx="4823750" cy="1477328"/>
              </a:xfrm>
              <a:prstGeom prst="rect">
                <a:avLst/>
              </a:prstGeom>
              <a:blipFill>
                <a:blip r:embed="rId4"/>
                <a:stretch>
                  <a:fillRect t="-2058" b="-65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05621" y="702934"/>
            <a:ext cx="177837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Strømnett fra Wikipedia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C70459-47CA-45C2-BD70-26D4961AB219}"/>
                  </a:ext>
                </a:extLst>
              </p:cNvPr>
              <p:cNvSpPr txBox="1"/>
              <p:nvPr/>
            </p:nvSpPr>
            <p:spPr>
              <a:xfrm>
                <a:off x="9882924" y="4465836"/>
                <a:ext cx="2220199" cy="2769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Ekvipotensiallinjer,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konst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C70459-47CA-45C2-BD70-26D4961AB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2924" y="4465836"/>
                <a:ext cx="2220199" cy="276999"/>
              </a:xfrm>
              <a:prstGeom prst="rect">
                <a:avLst/>
              </a:prstGeom>
              <a:blipFill>
                <a:blip r:embed="rId5"/>
                <a:stretch>
                  <a:fillRect t="-2128" b="-127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78B9B5E-177E-450E-803E-9ABA7553050B}"/>
              </a:ext>
            </a:extLst>
          </p:cNvPr>
          <p:cNvSpPr txBox="1"/>
          <p:nvPr/>
        </p:nvSpPr>
        <p:spPr>
          <a:xfrm>
            <a:off x="8760224" y="4269068"/>
            <a:ext cx="96667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Strømlinjer</a:t>
            </a:r>
            <a:endParaRPr lang="en-US" sz="12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D300FC8-5C22-422A-AFC1-1B1062B137BA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9726899" y="3645000"/>
            <a:ext cx="694331" cy="762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F0125F-D470-4F4B-893B-8F905534A93D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10776000" y="2853000"/>
            <a:ext cx="217024" cy="1612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6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Grunnvannsstrømning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Først løse </a:t>
                </a:r>
                <a:r>
                  <a:rPr lang="nb-NO" dirty="0" err="1"/>
                  <a:t>Laplace</a:t>
                </a:r>
                <a:r>
                  <a:rPr lang="nb-NO" dirty="0"/>
                  <a:t> i kombinasjon med grensebetingelser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Deretter beregne hastigheter fra </a:t>
                </a:r>
                <a:r>
                  <a:rPr lang="nb-NO" dirty="0" err="1"/>
                  <a:t>Darcy’s</a:t>
                </a:r>
                <a:r>
                  <a:rPr lang="nb-NO" dirty="0"/>
                  <a:t> lov</a:t>
                </a:r>
                <a:endParaRPr lang="nb-NO" b="1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Ekvipotensiallinjer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= konst.) og strømlinjer krysser hverandre vinkelrett</a:t>
                </a:r>
              </a:p>
              <a:p>
                <a:pPr lvl="1"/>
                <a:r>
                  <a:rPr lang="nb-NO" dirty="0"/>
                  <a:t>Gir et såkalt strømnett</a:t>
                </a:r>
              </a:p>
              <a:p>
                <a:pPr lvl="1"/>
                <a:r>
                  <a:rPr lang="nb-NO" dirty="0"/>
                  <a:t>Grunnlag for grafisk løsningsmetode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669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en/e/ef/Flownet_pumping_wel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00" y="979933"/>
            <a:ext cx="5111750" cy="345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5646" y="4581000"/>
                <a:ext cx="482375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/>
                  <a:t> – hydraulisk konduktivitet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– porøsitet (andel porevolum)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– energihøyde =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 - hydraulisk gradient </a:t>
                </a:r>
              </a:p>
              <a:p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– hastighet i porene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646" y="4581000"/>
                <a:ext cx="4823750" cy="1477328"/>
              </a:xfrm>
              <a:prstGeom prst="rect">
                <a:avLst/>
              </a:prstGeom>
              <a:blipFill>
                <a:blip r:embed="rId4"/>
                <a:stretch>
                  <a:fillRect t="-2058" b="-65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05621" y="702934"/>
            <a:ext cx="177837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Strømnett fra Wikipedia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C70459-47CA-45C2-BD70-26D4961AB219}"/>
                  </a:ext>
                </a:extLst>
              </p:cNvPr>
              <p:cNvSpPr txBox="1"/>
              <p:nvPr/>
            </p:nvSpPr>
            <p:spPr>
              <a:xfrm>
                <a:off x="9882924" y="4465836"/>
                <a:ext cx="2220199" cy="2769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Ekvipotensiallinjer,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konst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C70459-47CA-45C2-BD70-26D4961AB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2924" y="4465836"/>
                <a:ext cx="2220199" cy="276999"/>
              </a:xfrm>
              <a:prstGeom prst="rect">
                <a:avLst/>
              </a:prstGeom>
              <a:blipFill>
                <a:blip r:embed="rId5"/>
                <a:stretch>
                  <a:fillRect t="-2128" b="-127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78B9B5E-177E-450E-803E-9ABA7553050B}"/>
              </a:ext>
            </a:extLst>
          </p:cNvPr>
          <p:cNvSpPr txBox="1"/>
          <p:nvPr/>
        </p:nvSpPr>
        <p:spPr>
          <a:xfrm>
            <a:off x="8760224" y="4269068"/>
            <a:ext cx="96667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Strømlinjer</a:t>
            </a:r>
            <a:endParaRPr lang="en-US" sz="12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D300FC8-5C22-422A-AFC1-1B1062B137BA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9726899" y="3645000"/>
            <a:ext cx="694331" cy="762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F0125F-D470-4F4B-893B-8F905534A93D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10776000" y="2853000"/>
            <a:ext cx="217024" cy="1612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A75F79-A709-CB12-81B0-A95B07D3840B}"/>
              </a:ext>
            </a:extLst>
          </p:cNvPr>
          <p:cNvCxnSpPr/>
          <p:nvPr/>
        </p:nvCxnSpPr>
        <p:spPr>
          <a:xfrm flipV="1">
            <a:off x="9490168" y="4665271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BFFFF5-2A51-876B-0748-8A46898EB800}"/>
              </a:ext>
            </a:extLst>
          </p:cNvPr>
          <p:cNvCxnSpPr/>
          <p:nvPr/>
        </p:nvCxnSpPr>
        <p:spPr>
          <a:xfrm flipV="1">
            <a:off x="9642568" y="4817671"/>
            <a:ext cx="372013" cy="890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12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For virvelfri strømning finner vi hastighetsfeltet </a:t>
                </a:r>
                <a:r>
                  <a:rPr lang="nb-NO" b="1" dirty="0"/>
                  <a:t>V</a:t>
                </a:r>
                <a:r>
                  <a:rPr lang="nb-NO" dirty="0"/>
                  <a:t> ved å ta </a:t>
                </a:r>
                <a:br>
                  <a:rPr lang="nb-NO" dirty="0"/>
                </a:br>
                <a:r>
                  <a:rPr lang="nb-NO" dirty="0"/>
                  <a:t>gradienten til hastighetspotensialet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, dvs. </a:t>
                </a:r>
                <a:r>
                  <a:rPr lang="nb-NO" b="1" dirty="0"/>
                  <a:t>V</a:t>
                </a:r>
                <a:r>
                  <a:rPr lang="nb-NO" dirty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nb-NO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r="-265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være et skalarfelt (en skalar funksjon). Fra MATH112:</a:t>
                </a:r>
              </a:p>
              <a:p>
                <a:pPr lvl="1"/>
                <a:r>
                  <a:rPr lang="nb-NO" dirty="0"/>
                  <a:t>Lett å vise: Hvis hastighetsfeltet kan skrives som gradienten til et skalarfelt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, så er hastighetsfeltet virvelfritt,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Vanskelig å vise: Hvis hastighets-feltet er virvelfritt,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b-NO" dirty="0"/>
                  <a:t>, finnes det en funksjon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slik at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nb-NO" dirty="0"/>
              </a:p>
              <a:p>
                <a:pPr lvl="1"/>
                <a:r>
                  <a:rPr lang="nb-NO" b="1" dirty="0"/>
                  <a:t>Oppsummert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⟺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dirty="0"/>
                  <a:t> kalles generelt en potensialfunksjon og i dette tilfellet </a:t>
                </a:r>
                <a:r>
                  <a:rPr lang="nb-NO" i="1" dirty="0"/>
                  <a:t>hastighetspotensialet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743" b="-16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 descr="Chart, bubble chart&#10;&#10;Description automatically generated">
            <a:extLst>
              <a:ext uri="{FF2B5EF4-FFF2-40B4-BE49-F238E27FC236}">
                <a16:creationId xmlns:a16="http://schemas.microsoft.com/office/drawing/2014/main" id="{AA48C939-011C-A486-8CC7-DC9B5702C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888000" y="1831183"/>
            <a:ext cx="4056317" cy="431958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53723E-5848-B400-86A7-3ED8A630F618}"/>
              </a:ext>
            </a:extLst>
          </p:cNvPr>
          <p:cNvSpPr txBox="1"/>
          <p:nvPr/>
        </p:nvSpPr>
        <p:spPr>
          <a:xfrm>
            <a:off x="6446100" y="6180146"/>
            <a:ext cx="575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Friksjonsfri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sylinder</a:t>
            </a:r>
            <a:r>
              <a:rPr lang="en-US" dirty="0"/>
              <a:t>. </a:t>
            </a:r>
          </a:p>
          <a:p>
            <a:r>
              <a:rPr lang="en-US" dirty="0" err="1"/>
              <a:t>Strømlinjer</a:t>
            </a:r>
            <a:r>
              <a:rPr lang="en-US" dirty="0"/>
              <a:t>: </a:t>
            </a:r>
            <a:r>
              <a:rPr lang="en-US" dirty="0" err="1"/>
              <a:t>sorte</a:t>
            </a:r>
            <a:r>
              <a:rPr lang="en-US" dirty="0"/>
              <a:t> </a:t>
            </a:r>
            <a:r>
              <a:rPr lang="en-US" dirty="0" err="1"/>
              <a:t>linjer</a:t>
            </a:r>
            <a:r>
              <a:rPr lang="en-US" dirty="0"/>
              <a:t>, </a:t>
            </a:r>
            <a:r>
              <a:rPr lang="en-US" dirty="0" err="1"/>
              <a:t>hastighetspotensial</a:t>
            </a:r>
            <a:r>
              <a:rPr lang="en-US" dirty="0"/>
              <a:t>: </a:t>
            </a:r>
            <a:r>
              <a:rPr lang="en-US" dirty="0" err="1"/>
              <a:t>hvite</a:t>
            </a:r>
            <a:r>
              <a:rPr lang="en-US" dirty="0"/>
              <a:t> </a:t>
            </a:r>
            <a:r>
              <a:rPr lang="en-US" dirty="0" err="1"/>
              <a:t>linjer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34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2997" y="1701000"/>
            <a:ext cx="9282764" cy="45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Kontinuitetslikningen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412063" y="5335257"/>
                <a:ext cx="2909065" cy="6151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 strike="sngStrike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ik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cv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7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ik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ut</m:t>
                              </m:r>
                            </m:sub>
                          </m:sSub>
                        </m:e>
                      </m:nary>
                      <m:r>
                        <a:rPr lang="nb-NO" sz="14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7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ik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inn</m:t>
                              </m:r>
                            </m:sub>
                          </m:sSub>
                        </m:e>
                      </m:nary>
                      <m:r>
                        <a:rPr lang="nb-NO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63" y="5335257"/>
                <a:ext cx="2909065" cy="615168"/>
              </a:xfrm>
              <a:prstGeom prst="rect">
                <a:avLst/>
              </a:prstGeom>
              <a:blipFill>
                <a:blip r:embed="rId3"/>
                <a:stretch>
                  <a:fillRect t="-115842" r="-11950" b="-1663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5880000" y="3429000"/>
            <a:ext cx="1532063" cy="2023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69146" y="5918700"/>
            <a:ext cx="299489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For et inkompressibelt fluid gjelder denne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504000" y="5642841"/>
            <a:ext cx="576000" cy="40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80000" y="5452879"/>
            <a:ext cx="2880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Gjelder for inkompressibel rørstrømning (stasjonær eller ikke-stasjonær)</a:t>
            </a:r>
          </a:p>
        </p:txBody>
      </p:sp>
      <p:cxnSp>
        <p:nvCxnSpPr>
          <p:cNvPr id="17" name="Straight Arrow Connector 16"/>
          <p:cNvCxnSpPr>
            <a:stCxn id="18" idx="0"/>
          </p:cNvCxnSpPr>
          <p:nvPr/>
        </p:nvCxnSpPr>
        <p:spPr>
          <a:xfrm flipH="1" flipV="1">
            <a:off x="5088000" y="4058059"/>
            <a:ext cx="576000" cy="581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368000" y="4640053"/>
            <a:ext cx="2592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Gjelder for stasjonær rørstrømning (kompressibel eller inkompressibel)</a:t>
            </a:r>
          </a:p>
        </p:txBody>
      </p:sp>
    </p:spTree>
    <p:extLst>
      <p:ext uri="{BB962C8B-B14F-4D97-AF65-F5344CB8AC3E}">
        <p14:creationId xmlns:p14="http://schemas.microsoft.com/office/powerpoint/2010/main" val="26865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043" y="2189408"/>
            <a:ext cx="8237913" cy="354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  <a:blipFill>
                <a:blip r:embed="rId3"/>
                <a:stretch>
                  <a:fillRect t="-100000" r="-24819" b="-15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520000" y="6164397"/>
            <a:ext cx="561599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Antakelser i tillegg til det som er nevnt: Stasjonær og inkompressibel strømning</a:t>
            </a:r>
            <a:endParaRPr lang="en-US" sz="1200" dirty="0"/>
          </a:p>
        </p:txBody>
      </p:sp>
      <p:cxnSp>
        <p:nvCxnSpPr>
          <p:cNvPr id="8" name="Straight Arrow Connector 7"/>
          <p:cNvCxnSpPr>
            <a:stCxn id="7" idx="0"/>
          </p:cNvCxnSpPr>
          <p:nvPr/>
        </p:nvCxnSpPr>
        <p:spPr>
          <a:xfrm flipH="1" flipV="1">
            <a:off x="5880002" y="5596369"/>
            <a:ext cx="2447998" cy="568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8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Energilikningen oppsummert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323" y="1629000"/>
            <a:ext cx="9552192" cy="475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2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37084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𝐅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ext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𝐯</m:t>
                                    </m:r>
                                    <m:d>
                                      <m:d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nb-NO" sz="1200" b="1" i="0" noProof="0" smtClean="0">
                                            <a:latin typeface="Cambria Math" panose="02040503050406030204" pitchFamily="18" charset="0"/>
                                          </a:rPr>
                                          <m:t>𝐝𝐀</m:t>
                                        </m:r>
                                      </m:e>
                                    </m:d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endParaRPr lang="nb-NO" sz="1200" noProof="0" dirty="0"/>
                        </a:p>
                        <a:p>
                          <a:pPr algn="ctr"/>
                          <a:r>
                            <a:rPr lang="nb-NO" sz="1200" noProof="0" dirty="0"/>
                            <a:t>(impulslikningen)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noProof="0" dirty="0"/>
                            <a:t>(hydrostatisk grunnlikning)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</a:t>
                          </a:r>
                          <a:r>
                            <a:rPr lang="nb-NO" sz="1200" baseline="0" noProof="0" dirty="0"/>
                            <a:t>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strømning, </a:t>
                          </a:r>
                          <a:r>
                            <a:rPr lang="nb-NO" sz="1200" i="1" baseline="0" noProof="0" dirty="0">
                              <a:solidFill>
                                <a:schemeClr val="tx1"/>
                              </a:solidFill>
                            </a:rPr>
                            <a:t>holder oss til én og samme strømlinje</a:t>
                          </a:r>
                          <a:endParaRPr lang="nb-NO" sz="1200" i="1" noProof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Friksjonsfri og virvelfri strømning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i="0" noProof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nb-NO" sz="1200" i="1" noProof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200" b="1" i="0" noProof="0" smtClean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oMath>
                            </m:oMathPara>
                          </a14:m>
                          <a:endParaRPr lang="nb-NO" sz="1200" b="1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b="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Eulers</a:t>
                          </a:r>
                          <a:r>
                            <a:rPr lang="nb-NO" sz="1200" b="0" i="0" noProof="0" dirty="0"/>
                            <a:t>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i="0" noProof="0" dirty="0"/>
                            <a:t>(Bernoullis likning)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Konstant tetthet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nb-NO" sz="1200" noProof="0" dirty="0"/>
                            <a:t>, stasjonær</a:t>
                          </a:r>
                          <a:r>
                            <a:rPr lang="nb-NO" sz="1200" baseline="0" noProof="0" dirty="0"/>
                            <a:t> strømning</a:t>
                          </a:r>
                          <a:endParaRPr lang="nb-NO" sz="1200" noProof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Inkompressibelt og </a:t>
                          </a:r>
                          <a:r>
                            <a:rPr lang="nb-NO" sz="1200" noProof="0" dirty="0" err="1"/>
                            <a:t>Newtonsk</a:t>
                          </a:r>
                          <a:r>
                            <a:rPr lang="nb-NO" sz="1200" noProof="0" dirty="0"/>
                            <a:t> fluid</a:t>
                          </a:r>
                        </a:p>
                        <a:p>
                          <a:r>
                            <a:rPr lang="nb-NO" sz="1200" noProof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noProof="0" smtClean="0">
                                  <a:latin typeface="Cambria Math" panose="02040503050406030204" pitchFamily="18" charset="0"/>
                                </a:rPr>
                                <m:t>konstant</m:t>
                              </m:r>
                            </m:oMath>
                          </a14:m>
                          <a:r>
                            <a:rPr lang="nb-NO" sz="1200" noProof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(kontinuitetslikningen)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𝐴𝑉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Stasjonær strømning, </a:t>
                          </a:r>
                          <a:r>
                            <a:rPr lang="nb-NO" sz="1200" i="0" noProof="0" dirty="0"/>
                            <a:t>KV = strømrør,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  <m:r>
                                <a:rPr lang="nb-NO" sz="12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nb-NO" sz="1200" b="1" i="0" noProof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nb-NO" sz="1200" b="1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acc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den>
                                </m:f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cv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𝑑𝑉</m:t>
                                    </m:r>
                                  </m:e>
                                </m:nary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supHide m:val="on"/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noProof="0" smtClean="0">
                                        <a:latin typeface="Cambria Math" panose="02040503050406030204" pitchFamily="18" charset="0"/>
                                      </a:rPr>
                                      <m:t>cs</m:t>
                                    </m:r>
                                  </m:sub>
                                  <m:sup/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nb-NO" sz="1200" b="1" i="0" noProof="0" smtClean="0">
                                        <a:latin typeface="Cambria Math" panose="02040503050406030204" pitchFamily="18" charset="0"/>
                                      </a:rPr>
                                      <m:t>𝐝𝐀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(energilikningen)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f>
                                  <m:f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b="0" i="1" noProof="0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nb-NO" sz="1200" b="0" i="1" noProof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nb-NO" sz="1200" b="0" i="1" noProof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nb-NO" sz="1200" b="0" i="1" noProof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noProof="0" smtClean="0">
                                    <a:latin typeface="Cambria Math" panose="02040503050406030204" pitchFamily="18" charset="0"/>
                                  </a:rPr>
                                  <m:t>konstant</m:t>
                                </m:r>
                              </m:oMath>
                            </m:oMathPara>
                          </a14:m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336000" y="1210686"/>
              <a:ext cx="11520000" cy="5386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83998">
                      <a:extLst>
                        <a:ext uri="{9D8B030D-6E8A-4147-A177-3AD203B41FA5}">
                          <a16:colId xmlns:a16="http://schemas.microsoft.com/office/drawing/2014/main" val="4073803199"/>
                        </a:ext>
                      </a:extLst>
                    </a:gridCol>
                    <a:gridCol w="2664002">
                      <a:extLst>
                        <a:ext uri="{9D8B030D-6E8A-4147-A177-3AD203B41FA5}">
                          <a16:colId xmlns:a16="http://schemas.microsoft.com/office/drawing/2014/main" val="3757722752"/>
                        </a:ext>
                      </a:extLst>
                    </a:gridCol>
                    <a:gridCol w="1512000">
                      <a:extLst>
                        <a:ext uri="{9D8B030D-6E8A-4147-A177-3AD203B41FA5}">
                          <a16:colId xmlns:a16="http://schemas.microsoft.com/office/drawing/2014/main" val="407961651"/>
                        </a:ext>
                      </a:extLst>
                    </a:gridCol>
                    <a:gridCol w="1728000">
                      <a:extLst>
                        <a:ext uri="{9D8B030D-6E8A-4147-A177-3AD203B41FA5}">
                          <a16:colId xmlns:a16="http://schemas.microsoft.com/office/drawing/2014/main" val="2570623898"/>
                        </a:ext>
                      </a:extLst>
                    </a:gridCol>
                    <a:gridCol w="2232000">
                      <a:extLst>
                        <a:ext uri="{9D8B030D-6E8A-4147-A177-3AD203B41FA5}">
                          <a16:colId xmlns:a16="http://schemas.microsoft.com/office/drawing/2014/main" val="2897261503"/>
                        </a:ext>
                      </a:extLst>
                    </a:gridCol>
                    <a:gridCol w="1800000">
                      <a:extLst>
                        <a:ext uri="{9D8B030D-6E8A-4147-A177-3AD203B41FA5}">
                          <a16:colId xmlns:a16="http://schemas.microsoft.com/office/drawing/2014/main" val="163751558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Fysisk lov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Generell integralform (kontrollvolumform)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Spesialtilfelle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400" noProof="0" dirty="0"/>
                            <a:t>Differensiell form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Viktig integralform for spesialtilfelle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nb-NO" sz="1400" noProof="0" dirty="0"/>
                            <a:t>Antakelser for vist integralform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78424568"/>
                      </a:ext>
                    </a:extLst>
                  </a:tr>
                  <a:tr h="822960">
                    <a:tc rowSpan="4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Newtons 2. lov (bevaring av bevegelsesmengde)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16800" r="-274286" b="-76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Ro og likevekt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64615" r="-236029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64615" r="-82386" b="-57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64615" r="-2113" b="-57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70717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4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159701" r="-384034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159701" r="-236029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159701" r="-82386" b="-461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159701" r="-2113" b="-4611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399694"/>
                      </a:ext>
                    </a:extLst>
                  </a:tr>
                  <a:tr h="856234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282353" t="-255882" r="-384034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334559" t="-255882" r="-236029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35795" t="-255882" r="-82386" b="-354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40141" t="-255882" r="-2113" b="-354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62771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353" t="-484000" r="-384034" b="-38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neste time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(</a:t>
                          </a:r>
                          <a:r>
                            <a:rPr lang="nb-NO" sz="1200" b="0" i="0" noProof="0" dirty="0" err="1"/>
                            <a:t>Navier</a:t>
                          </a:r>
                          <a:r>
                            <a:rPr lang="nb-NO" sz="1200" b="0" i="0" noProof="0" dirty="0"/>
                            <a:t>-Stokes likning)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5561240"/>
                      </a:ext>
                    </a:extLst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masse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" t="-435821" r="-274286" b="-1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i="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950553609"/>
                      </a:ext>
                    </a:extLst>
                  </a:tr>
                  <a:tr h="475615">
                    <a:tc vMerge="1">
                      <a:txBody>
                        <a:bodyPr/>
                        <a:lstStyle/>
                        <a:p>
                          <a:endParaRPr lang="nb-NO" sz="1200" noProof="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nb-NO" sz="1200" noProof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Inkompressibel strømning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>
                              <a:solidFill>
                                <a:srgbClr val="FF0000"/>
                              </a:solidFill>
                            </a:rPr>
                            <a:t>Kommer i dag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5795" t="-870270" r="-82386" b="-3351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0141" t="-870270" r="-2113" b="-3351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485375"/>
                      </a:ext>
                    </a:extLst>
                  </a:tr>
                  <a:tr h="846455"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Bevaring av energi</a:t>
                          </a:r>
                        </a:p>
                      </a:txBody>
                      <a:tcPr anchor="ctr"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60000" t="-535821" r="-2742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nb-NO" sz="1200" noProof="0" dirty="0"/>
                            <a:t>Ingen (generell)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b="0" i="0" noProof="0" dirty="0"/>
                            <a:t>Ikke i TPS200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35795" t="-535821" r="-82386" b="-85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nb-NO" sz="1200" noProof="0" dirty="0"/>
                            <a:t>Mange antakelser, se utledning i tema 11</a:t>
                          </a:r>
                        </a:p>
                      </a:txBody>
                      <a:tcPr anchor="ctr"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2346309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00" y="477000"/>
            <a:ext cx="9588000" cy="533642"/>
          </a:xfrm>
        </p:spPr>
        <p:txBody>
          <a:bodyPr/>
          <a:lstStyle/>
          <a:p>
            <a:r>
              <a:rPr lang="nb-NO" dirty="0"/>
              <a:t>Viktige generelle likninger oppsummert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0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Bernoullis</a:t>
            </a:r>
            <a:r>
              <a:rPr lang="nb-NO" dirty="0"/>
              <a:t> likning for virvelfri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Det kan vises (se læreboka) at, når strømningen er </a:t>
                </a:r>
                <a:r>
                  <a:rPr lang="nb-NO" i="1" dirty="0"/>
                  <a:t>virvelfri</a:t>
                </a:r>
                <a:r>
                  <a:rPr lang="nb-NO" dirty="0"/>
                  <a:t>, gjelder Bernoullis likning også </a:t>
                </a:r>
                <a:r>
                  <a:rPr lang="nb-NO" i="1" dirty="0"/>
                  <a:t>på tvers</a:t>
                </a:r>
                <a:r>
                  <a:rPr lang="nb-NO" dirty="0"/>
                  <a:t> av strømlinjer i tillegg til </a:t>
                </a:r>
                <a:r>
                  <a:rPr lang="nb-NO" i="1" dirty="0"/>
                  <a:t>langs</a:t>
                </a:r>
                <a:r>
                  <a:rPr lang="nb-NO" dirty="0"/>
                  <a:t> strømlinjer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Altså er konstanten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dirty="0"/>
                  <a:t> den samme for hele strømningsfeltet, ikke bare langs en gitt strømlinje</a:t>
                </a:r>
              </a:p>
              <a:p>
                <a:pPr lvl="1"/>
                <a:r>
                  <a:rPr lang="nb-NO" dirty="0"/>
                  <a:t>Anvendelser f.eks. for vind i atmosfæren og løft på flyvinger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421000"/>
            <a:ext cx="3528000" cy="318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3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7222</Words>
  <Application>Microsoft Macintosh PowerPoint</Application>
  <PresentationFormat>Widescreen</PresentationFormat>
  <Paragraphs>1369</Paragraphs>
  <Slides>82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6" baseType="lpstr">
      <vt:lpstr>Arial</vt:lpstr>
      <vt:lpstr>Calibri</vt:lpstr>
      <vt:lpstr>Cambria Math</vt:lpstr>
      <vt:lpstr>NMBU 16:9</vt:lpstr>
      <vt:lpstr>24 – Detaljert beskrivelse av strømning:  fra kontrollvolum til differensiell tilnærming</vt:lpstr>
      <vt:lpstr>24 – Detaljert beskrivelse av strømning:  fra kontrollvolum til differensiell tilnærming</vt:lpstr>
      <vt:lpstr>Påminnelse: To teoretiske tilnærminger til fluidmekanikk</vt:lpstr>
      <vt:lpstr>Påminnelse: To teoretiske tilnærminger til fluidmekanikk</vt:lpstr>
      <vt:lpstr>Plan for i dag: Friksjonsfri strømning</vt:lpstr>
      <vt:lpstr>Hvis strømningen er friksjonsfri reduseres Newtons andre lov på differensialform til Eulers likning</vt:lpstr>
      <vt:lpstr>Hvis strømningen er friksjonsfri reduseres Newtons andre lov på differensialform til Eulers likning</vt:lpstr>
      <vt:lpstr>Når er strømningen friksjonsfri?  Strømningen er ofte friksjonsfri utenfor det viskøse grensesjiktet</vt:lpstr>
      <vt:lpstr>Eulerlikningen kan også brukes hvis strømningen er virvelfri (selv om den ikke er friksjonsfri)</vt:lpstr>
      <vt:lpstr>Video som forklarer forskjellen på strømning med og uten virvling</vt:lpstr>
      <vt:lpstr>Oppgave: Er den todimensjonale skjærstrømningen virvelfri? Hvis ikke, hva er virvlingen ω? Kan vi bruke Eulers likning?</vt:lpstr>
      <vt:lpstr>Løsning: Skjærstrømningen er ikke virvelfri. Virvlingen ω=-U/h. Vi kan ikke bruke Eulers likning.</vt:lpstr>
      <vt:lpstr>Løsning: Skjærstrømningen er ikke virvelfri. Virvlingen ω=-U/h. Vi kan ikke bruke Eulers likning.</vt:lpstr>
      <vt:lpstr>Skjærstrømning er ikke virvelfri fordi  fluidelementene roterer </vt:lpstr>
      <vt:lpstr>For virvelfri strømning finner vi hastighetsfeltet V ved å ta  gradienten til hastighetspotensialet ϕ, dvs. V = ∇ϕ. </vt:lpstr>
      <vt:lpstr>Plan for i dag: friksjonsfri og virvelfri strømning</vt:lpstr>
      <vt:lpstr>Bevaringslover på integralform fra tidligere</vt:lpstr>
      <vt:lpstr>Eulers likning brukes for å beskrive detaljer i strømningen og kan brukes for friksjonsfri og/eller rotasjonsfri strømning</vt:lpstr>
      <vt:lpstr>Vi skal også lære den differensielle formuleringen  av massebevaringsloven</vt:lpstr>
      <vt:lpstr>Ved å kombinere massebevaringsloven med Eulers likning får vi Laplaces likning, som er enkel å løse</vt:lpstr>
      <vt:lpstr>Påminnelse: Eulers likning – oppsummert</vt:lpstr>
      <vt:lpstr>Påminnelse: Eulers likning – oppsummert</vt:lpstr>
      <vt:lpstr>Påminnelse: Matematisk uttrykk for akselerasjon (kartesiske koordinater)</vt:lpstr>
      <vt:lpstr>Nytt stoff: Kontinuitetslikningen på differensialform</vt:lpstr>
      <vt:lpstr>Nytt stoff: Kontinuitetslikningen på differensialform</vt:lpstr>
      <vt:lpstr>Nytt stoff: Kontinuitetslikningen på differensialform</vt:lpstr>
      <vt:lpstr>Kontinuitetslikningen på differensialform</vt:lpstr>
      <vt:lpstr>Kontinuitetslikningen på differensialform</vt:lpstr>
      <vt:lpstr>Oppgave: Hvordan ser kontinuitetslikningen på differensialform ut dersom strømningen er inkompressibel?</vt:lpstr>
      <vt:lpstr>Kontinuitetslikningen på differensialform</vt:lpstr>
      <vt:lpstr>Kontinuitetslikningen på differensialform for inkompressibel  strømning er ∇⋅V=0</vt:lpstr>
      <vt:lpstr>Eulers likning + kontinuitetslikningen (inkompressibel strømning)</vt:lpstr>
      <vt:lpstr>Eulers likning + kontinuitetslikningen (inkompressibel strømning)</vt:lpstr>
      <vt:lpstr>Eulers likning + kontinuitetslikningen kan være vanskelig å  løse: finnes det et alternativ?</vt:lpstr>
      <vt:lpstr>Potensialstrømning og Laplaces likning</vt:lpstr>
      <vt:lpstr>Potensialstrømning og Laplaces likning</vt:lpstr>
      <vt:lpstr>Potensialstrømning og Laplaces likning</vt:lpstr>
      <vt:lpstr>Potensialstrømning og Laplaces likning</vt:lpstr>
      <vt:lpstr>Agenda</vt:lpstr>
      <vt:lpstr>Strømning rundt 2D-sylinder uten friksjon: et eksempel på potensialstrømning </vt:lpstr>
      <vt:lpstr>Eksempel: Strømning rundt 2D-sylinder</vt:lpstr>
      <vt:lpstr>Strømning rundt 2D-sylinder</vt:lpstr>
      <vt:lpstr>Strømning rundt 2D-sylinder</vt:lpstr>
      <vt:lpstr>Strømning rundt 2D-sylinder</vt:lpstr>
      <vt:lpstr>Strømning rundt 2D-sylinder</vt:lpstr>
      <vt:lpstr>Oppgave: Finn hastighetene V_r og V_θ fra potensialet ϕ.</vt:lpstr>
      <vt:lpstr>Løsning: Finn hastighetene V_r og V_θ.</vt:lpstr>
      <vt:lpstr>Oppgave: Sjekk  grensebetingelse 1</vt:lpstr>
      <vt:lpstr>Løsning: Sjekk  grensebetingelse 1</vt:lpstr>
      <vt:lpstr>Oppgave: Sjekk  grensebetingelse 2</vt:lpstr>
      <vt:lpstr>Løsning: Sjekk  grensebetingelse 2</vt:lpstr>
      <vt:lpstr>Oppgave: Er Laplaces likning  oppfylt?</vt:lpstr>
      <vt:lpstr>Oppgave: Er Laplaces likning  oppfylt?</vt:lpstr>
      <vt:lpstr>Løsning: Er Laplaces likning  oppfylt?</vt:lpstr>
      <vt:lpstr>Løsning: Er Laplaces likning  oppfylt?</vt:lpstr>
      <vt:lpstr>Løsning: Er Laplaces likning  oppfylt?</vt:lpstr>
      <vt:lpstr>Oppgave: Hva blir hastighetene V_r  og V_θ? Finn fra potensialet</vt:lpstr>
      <vt:lpstr>Løsning: Hva blir hastighetene V_r  og V_θ? Finn fra potensialet</vt:lpstr>
      <vt:lpstr>Oppgave: Hva blir hastighetene V_r  og V_θ på veggen (r=a)? </vt:lpstr>
      <vt:lpstr>Oppgave: Hva blir hastighetene V_r  og V_θ på veggen (r=a)? </vt:lpstr>
      <vt:lpstr>Strømning rundt 2D-sylinder</vt:lpstr>
      <vt:lpstr>Trykkfordeling: Strømning rundt 2D-sylinder</vt:lpstr>
      <vt:lpstr>Strømning rundt 2D-sylinder</vt:lpstr>
      <vt:lpstr>Strømning rundt 2D-sylinder – d’Alamberts paradoks</vt:lpstr>
      <vt:lpstr>Strømning rundt 2D-sylinder</vt:lpstr>
      <vt:lpstr>Agenda</vt:lpstr>
      <vt:lpstr>Lineær bølgeteori</vt:lpstr>
      <vt:lpstr>Lineær bølgeteori</vt:lpstr>
      <vt:lpstr>Lineær bølgeteori</vt:lpstr>
      <vt:lpstr>Partikkelbevegelse i bølger fra potensialstrømning</vt:lpstr>
      <vt:lpstr>Partikkelbevegelse i ekte bølger</vt:lpstr>
      <vt:lpstr>Agenda</vt:lpstr>
      <vt:lpstr>Grunnvannsstrømning</vt:lpstr>
      <vt:lpstr>Grunnvannsstrømning</vt:lpstr>
      <vt:lpstr>Grunnvannsstrømning</vt:lpstr>
      <vt:lpstr>For virvelfri strømning finner vi hastighetsfeltet V ved å ta  gradienten til hastighetspotensialet ϕ, dvs. V = ∇ϕ. </vt:lpstr>
      <vt:lpstr>Kontinuitetslikningen oppsummert</vt:lpstr>
      <vt:lpstr>Impulslikningen oppsummert</vt:lpstr>
      <vt:lpstr>Energilikningen oppsummert</vt:lpstr>
      <vt:lpstr>Viktige generelle likninger oppsummert</vt:lpstr>
      <vt:lpstr>Bernoullis likning for virvelfri strømning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2022-05-03T13:59:31Z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2019-09-12T08:41:30.4411477Z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ddff88be-785d-4086-b7f8-e5196ee19a1d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