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 autoCompressPictures="0">
  <p:sldMasterIdLst>
    <p:sldMasterId id="2147483687" r:id="rId1"/>
  </p:sldMasterIdLst>
  <p:notesMasterIdLst>
    <p:notesMasterId r:id="rId50"/>
  </p:notesMasterIdLst>
  <p:sldIdLst>
    <p:sldId id="464" r:id="rId2"/>
    <p:sldId id="262" r:id="rId3"/>
    <p:sldId id="475" r:id="rId4"/>
    <p:sldId id="476" r:id="rId5"/>
    <p:sldId id="493" r:id="rId6"/>
    <p:sldId id="459" r:id="rId7"/>
    <p:sldId id="477" r:id="rId8"/>
    <p:sldId id="473" r:id="rId9"/>
    <p:sldId id="472" r:id="rId10"/>
    <p:sldId id="474" r:id="rId11"/>
    <p:sldId id="463" r:id="rId12"/>
    <p:sldId id="468" r:id="rId13"/>
    <p:sldId id="471" r:id="rId14"/>
    <p:sldId id="470" r:id="rId15"/>
    <p:sldId id="469" r:id="rId16"/>
    <p:sldId id="460" r:id="rId17"/>
    <p:sldId id="462" r:id="rId18"/>
    <p:sldId id="478" r:id="rId19"/>
    <p:sldId id="479" r:id="rId20"/>
    <p:sldId id="480" r:id="rId21"/>
    <p:sldId id="483" r:id="rId22"/>
    <p:sldId id="484" r:id="rId23"/>
    <p:sldId id="481" r:id="rId24"/>
    <p:sldId id="485" r:id="rId25"/>
    <p:sldId id="486" r:id="rId26"/>
    <p:sldId id="487" r:id="rId27"/>
    <p:sldId id="488" r:id="rId28"/>
    <p:sldId id="489" r:id="rId29"/>
    <p:sldId id="490" r:id="rId30"/>
    <p:sldId id="491" r:id="rId31"/>
    <p:sldId id="502" r:id="rId32"/>
    <p:sldId id="492" r:id="rId33"/>
    <p:sldId id="496" r:id="rId34"/>
    <p:sldId id="497" r:id="rId35"/>
    <p:sldId id="499" r:id="rId36"/>
    <p:sldId id="498" r:id="rId37"/>
    <p:sldId id="500" r:id="rId38"/>
    <p:sldId id="501" r:id="rId39"/>
    <p:sldId id="503" r:id="rId40"/>
    <p:sldId id="504" r:id="rId41"/>
    <p:sldId id="505" r:id="rId42"/>
    <p:sldId id="506" r:id="rId43"/>
    <p:sldId id="507" r:id="rId44"/>
    <p:sldId id="508" r:id="rId45"/>
    <p:sldId id="509" r:id="rId46"/>
    <p:sldId id="511" r:id="rId47"/>
    <p:sldId id="512" r:id="rId48"/>
    <p:sldId id="270" r:id="rId49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D7F"/>
    <a:srgbClr val="FF0000"/>
    <a:srgbClr val="F3F3F5"/>
    <a:srgbClr val="CBDFD8"/>
    <a:srgbClr val="E7F0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54" autoAdjust="0"/>
    <p:restoredTop sz="94660"/>
  </p:normalViewPr>
  <p:slideViewPr>
    <p:cSldViewPr>
      <p:cViewPr varScale="1">
        <p:scale>
          <a:sx n="86" d="100"/>
          <a:sy n="86" d="100"/>
        </p:scale>
        <p:origin x="216" y="100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013BB-223A-4A7A-A9B6-504A14290792}" type="datetimeFigureOut">
              <a:rPr lang="nb-NO" smtClean="0"/>
              <a:t>03.05.2022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0BF349-27A5-44C1-8C69-2C3879FAD2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563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6491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4120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3116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7893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4964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47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5390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Innledning logo og nav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/>
          <p:cNvGrpSpPr/>
          <p:nvPr userDrawn="1"/>
        </p:nvGrpSpPr>
        <p:grpSpPr>
          <a:xfrm>
            <a:off x="3528161" y="2571888"/>
            <a:ext cx="5137308" cy="1713601"/>
            <a:chOff x="3528161" y="2571888"/>
            <a:chExt cx="5137308" cy="1713601"/>
          </a:xfrm>
        </p:grpSpPr>
        <p:pic>
          <p:nvPicPr>
            <p:cNvPr id="2" name="Bilde 1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3528161" y="2571888"/>
              <a:ext cx="2135791" cy="1713600"/>
            </a:xfrm>
            <a:prstGeom prst="rect">
              <a:avLst/>
            </a:prstGeom>
          </p:spPr>
        </p:pic>
        <p:pic>
          <p:nvPicPr>
            <p:cNvPr id="8" name="Bilde 7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96000" y="2572510"/>
              <a:ext cx="2569469" cy="17129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9401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ledning animert logo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000" y="2365579"/>
            <a:ext cx="2520000" cy="212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598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1"/>
          <p:cNvSpPr>
            <a:spLocks noGrp="1"/>
          </p:cNvSpPr>
          <p:nvPr>
            <p:ph type="ctrTitle"/>
          </p:nvPr>
        </p:nvSpPr>
        <p:spPr>
          <a:xfrm>
            <a:off x="768000" y="2617200"/>
            <a:ext cx="10656000" cy="738664"/>
          </a:xfrm>
        </p:spPr>
        <p:txBody>
          <a:bodyPr anchor="b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Undertittel 2"/>
          <p:cNvSpPr>
            <a:spLocks noGrp="1"/>
          </p:cNvSpPr>
          <p:nvPr>
            <p:ph type="subTitle" idx="1"/>
          </p:nvPr>
        </p:nvSpPr>
        <p:spPr>
          <a:xfrm>
            <a:off x="768000" y="3502800"/>
            <a:ext cx="10656000" cy="36933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8000" y="3956400"/>
            <a:ext cx="10656000" cy="3365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Dato</a:t>
            </a:r>
          </a:p>
        </p:txBody>
      </p:sp>
      <p:sp>
        <p:nvSpPr>
          <p:cNvPr id="6" name="Plassholder for tekst 6"/>
          <p:cNvSpPr>
            <a:spLocks noGrp="1"/>
          </p:cNvSpPr>
          <p:nvPr>
            <p:ph type="body" sz="quarter" idx="12" hasCustomPrompt="1"/>
          </p:nvPr>
        </p:nvSpPr>
        <p:spPr>
          <a:xfrm>
            <a:off x="10821600" y="406800"/>
            <a:ext cx="676800" cy="540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.</a:t>
            </a:r>
          </a:p>
        </p:txBody>
      </p:sp>
      <p:pic>
        <p:nvPicPr>
          <p:cNvPr id="3" name="Bild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8646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2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med heldekkende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bilde 1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tIns="864000" anchor="ctr" anchorCtr="1"/>
          <a:lstStyle>
            <a:lvl1pPr marL="0" indent="0">
              <a:buNone/>
              <a:defRPr/>
            </a:lvl1pPr>
          </a:lstStyle>
          <a:p>
            <a:r>
              <a:rPr lang="nb-NO"/>
              <a:t>Klikk ikon for å sette inn heldekkende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2581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1080135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306607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94800" y="1800000"/>
            <a:ext cx="108018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6351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384000" y="1800000"/>
            <a:ext cx="51126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660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382800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idx="10"/>
          </p:nvPr>
        </p:nvSpPr>
        <p:spPr>
          <a:xfrm>
            <a:off x="708261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439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/>
          <p:cNvSpPr>
            <a:spLocks noGrp="1"/>
          </p:cNvSpPr>
          <p:nvPr>
            <p:ph type="ctrTitle"/>
          </p:nvPr>
        </p:nvSpPr>
        <p:spPr>
          <a:xfrm>
            <a:off x="768000" y="2205000"/>
            <a:ext cx="10656000" cy="738664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TekstSylinder 3"/>
          <p:cNvSpPr txBox="1"/>
          <p:nvPr userDrawn="1"/>
        </p:nvSpPr>
        <p:spPr>
          <a:xfrm>
            <a:off x="551384" y="4077072"/>
            <a:ext cx="1224136" cy="2232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0000" y="4051894"/>
            <a:ext cx="10692000" cy="2329434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682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822957" y="405000"/>
            <a:ext cx="673043" cy="540000"/>
          </a:xfrm>
          <a:prstGeom prst="rect">
            <a:avLst/>
          </a:prstGeom>
        </p:spPr>
      </p:pic>
      <p:sp>
        <p:nvSpPr>
          <p:cNvPr id="8" name="Plassholder for tittel 7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lysbildenummer 9"/>
          <p:cNvSpPr>
            <a:spLocks noGrp="1"/>
          </p:cNvSpPr>
          <p:nvPr>
            <p:ph type="sldNum" sz="quarter" idx="4"/>
          </p:nvPr>
        </p:nvSpPr>
        <p:spPr>
          <a:xfrm>
            <a:off x="695325" y="6264000"/>
            <a:ext cx="2743200" cy="2031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009D7F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214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68" r:id="rId2"/>
    <p:sldLayoutId id="2147483649" r:id="rId3"/>
    <p:sldLayoutId id="2147483705" r:id="rId4"/>
    <p:sldLayoutId id="2147483698" r:id="rId5"/>
    <p:sldLayoutId id="2147483695" r:id="rId6"/>
    <p:sldLayoutId id="2147483691" r:id="rId7"/>
    <p:sldLayoutId id="2147483701" r:id="rId8"/>
    <p:sldLayoutId id="2147483664" r:id="rId9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rgbClr val="009D7F"/>
          </a:solidFill>
          <a:latin typeface="+mj-lt"/>
          <a:ea typeface="+mj-ea"/>
          <a:cs typeface="+mj-cs"/>
        </a:defRPr>
      </a:lvl1pPr>
    </p:titleStyle>
    <p:bodyStyle>
      <a:lvl1pPr marL="198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66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4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5" userDrawn="1">
          <p15:clr>
            <a:srgbClr val="F26B43"/>
          </p15:clr>
        </p15:guide>
        <p15:guide id="2" pos="72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deviantart.com/waqarwru/art/Water-Flow-166495486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deviantart.com/waqarwru/art/Water-Flow-166495486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deviantart.com/waqarwru/art/Water-Flow-166495486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23thingscambridge.blogspot.com/2010/08/you-can-do-it.html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sparebank1/15656891399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vehiclecue.it/automotive-aerodynamics-effetto-scia-e-optimizing-dellanteriore/11502/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creativecommons.org/licenses/by-nc-nd/3.0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vehiclecue.it/automotive-aerodynamics-effetto-scia-e-optimizing-dellanteriore/11502/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creativecommons.org/licenses/by-nc-nd/3.0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ffective-marketer.com/tag/presentations/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ffective-marketer.com/tag/presentations/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jpeg"/><Relationship Id="rId7" Type="http://schemas.openxmlformats.org/officeDocument/2006/relationships/image" Target="../media/image28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image" Target="../media/image27.png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5.png"/><Relationship Id="rId7" Type="http://schemas.openxmlformats.org/officeDocument/2006/relationships/image" Target="../media/image42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5" Type="http://schemas.openxmlformats.org/officeDocument/2006/relationships/image" Target="../media/image37.png"/><Relationship Id="rId10" Type="http://schemas.openxmlformats.org/officeDocument/2006/relationships/image" Target="../media/image45.png"/><Relationship Id="rId4" Type="http://schemas.openxmlformats.org/officeDocument/2006/relationships/image" Target="../media/image36.png"/><Relationship Id="rId9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5.png"/><Relationship Id="rId7" Type="http://schemas.openxmlformats.org/officeDocument/2006/relationships/image" Target="../media/image42.jpeg"/><Relationship Id="rId12" Type="http://schemas.openxmlformats.org/officeDocument/2006/relationships/image" Target="../media/image47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11" Type="http://schemas.openxmlformats.org/officeDocument/2006/relationships/image" Target="../media/image46.png"/><Relationship Id="rId5" Type="http://schemas.openxmlformats.org/officeDocument/2006/relationships/image" Target="../media/image37.png"/><Relationship Id="rId10" Type="http://schemas.openxmlformats.org/officeDocument/2006/relationships/image" Target="../media/image45.png"/><Relationship Id="rId4" Type="http://schemas.openxmlformats.org/officeDocument/2006/relationships/image" Target="../media/image36.png"/><Relationship Id="rId9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5.png"/><Relationship Id="rId7" Type="http://schemas.openxmlformats.org/officeDocument/2006/relationships/image" Target="../media/image42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11" Type="http://schemas.openxmlformats.org/officeDocument/2006/relationships/image" Target="../media/image48.jpeg"/><Relationship Id="rId5" Type="http://schemas.openxmlformats.org/officeDocument/2006/relationships/image" Target="../media/image37.png"/><Relationship Id="rId10" Type="http://schemas.openxmlformats.org/officeDocument/2006/relationships/image" Target="../media/image45.png"/><Relationship Id="rId4" Type="http://schemas.openxmlformats.org/officeDocument/2006/relationships/image" Target="../media/image36.png"/><Relationship Id="rId9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5.png"/><Relationship Id="rId7" Type="http://schemas.openxmlformats.org/officeDocument/2006/relationships/image" Target="../media/image42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11" Type="http://schemas.openxmlformats.org/officeDocument/2006/relationships/image" Target="../media/image48.jpeg"/><Relationship Id="rId5" Type="http://schemas.openxmlformats.org/officeDocument/2006/relationships/image" Target="../media/image37.png"/><Relationship Id="rId10" Type="http://schemas.openxmlformats.org/officeDocument/2006/relationships/image" Target="../media/image45.png"/><Relationship Id="rId4" Type="http://schemas.openxmlformats.org/officeDocument/2006/relationships/image" Target="../media/image36.png"/><Relationship Id="rId9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5.png"/><Relationship Id="rId7" Type="http://schemas.openxmlformats.org/officeDocument/2006/relationships/image" Target="../media/image42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11" Type="http://schemas.openxmlformats.org/officeDocument/2006/relationships/image" Target="../media/image48.jpeg"/><Relationship Id="rId5" Type="http://schemas.openxmlformats.org/officeDocument/2006/relationships/image" Target="../media/image37.png"/><Relationship Id="rId10" Type="http://schemas.openxmlformats.org/officeDocument/2006/relationships/image" Target="../media/image45.png"/><Relationship Id="rId4" Type="http://schemas.openxmlformats.org/officeDocument/2006/relationships/image" Target="../media/image36.png"/><Relationship Id="rId9" Type="http://schemas.openxmlformats.org/officeDocument/2006/relationships/image" Target="../media/image4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5.jpeg"/><Relationship Id="rId7" Type="http://schemas.openxmlformats.org/officeDocument/2006/relationships/image" Target="../media/image3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50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5.jpeg"/><Relationship Id="rId7" Type="http://schemas.openxmlformats.org/officeDocument/2006/relationships/image" Target="../media/image3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51.jpeg"/><Relationship Id="rId4" Type="http://schemas.openxmlformats.org/officeDocument/2006/relationships/image" Target="../media/image35.png"/><Relationship Id="rId9" Type="http://schemas.openxmlformats.org/officeDocument/2006/relationships/image" Target="../media/image50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5.jpeg"/><Relationship Id="rId7" Type="http://schemas.openxmlformats.org/officeDocument/2006/relationships/image" Target="../media/image38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51.jpeg"/><Relationship Id="rId4" Type="http://schemas.openxmlformats.org/officeDocument/2006/relationships/image" Target="../media/image35.png"/><Relationship Id="rId9" Type="http://schemas.openxmlformats.org/officeDocument/2006/relationships/image" Target="../media/image50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2.jpeg"/><Relationship Id="rId3" Type="http://schemas.openxmlformats.org/officeDocument/2006/relationships/image" Target="../media/image25.jpeg"/><Relationship Id="rId7" Type="http://schemas.openxmlformats.org/officeDocument/2006/relationships/image" Target="../media/image38.png"/><Relationship Id="rId12" Type="http://schemas.openxmlformats.org/officeDocument/2006/relationships/image" Target="../media/image56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11" Type="http://schemas.openxmlformats.org/officeDocument/2006/relationships/image" Target="../media/image55.png"/><Relationship Id="rId5" Type="http://schemas.openxmlformats.org/officeDocument/2006/relationships/image" Target="../media/image36.png"/><Relationship Id="rId10" Type="http://schemas.openxmlformats.org/officeDocument/2006/relationships/image" Target="../media/image50.jpeg"/><Relationship Id="rId4" Type="http://schemas.openxmlformats.org/officeDocument/2006/relationships/image" Target="../media/image35.png"/><Relationship Id="rId9" Type="http://schemas.openxmlformats.org/officeDocument/2006/relationships/image" Target="../media/image54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2.jpeg"/><Relationship Id="rId3" Type="http://schemas.openxmlformats.org/officeDocument/2006/relationships/image" Target="../media/image25.jpeg"/><Relationship Id="rId7" Type="http://schemas.openxmlformats.org/officeDocument/2006/relationships/image" Target="../media/image38.png"/><Relationship Id="rId12" Type="http://schemas.openxmlformats.org/officeDocument/2006/relationships/image" Target="../media/image56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11" Type="http://schemas.openxmlformats.org/officeDocument/2006/relationships/image" Target="../media/image55.png"/><Relationship Id="rId5" Type="http://schemas.openxmlformats.org/officeDocument/2006/relationships/image" Target="../media/image36.png"/><Relationship Id="rId10" Type="http://schemas.openxmlformats.org/officeDocument/2006/relationships/image" Target="../media/image50.jpeg"/><Relationship Id="rId4" Type="http://schemas.openxmlformats.org/officeDocument/2006/relationships/image" Target="../media/image35.png"/><Relationship Id="rId9" Type="http://schemas.openxmlformats.org/officeDocument/2006/relationships/image" Target="../media/image54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2.jpeg"/><Relationship Id="rId3" Type="http://schemas.openxmlformats.org/officeDocument/2006/relationships/image" Target="../media/image25.jpeg"/><Relationship Id="rId7" Type="http://schemas.openxmlformats.org/officeDocument/2006/relationships/image" Target="../media/image38.png"/><Relationship Id="rId12" Type="http://schemas.openxmlformats.org/officeDocument/2006/relationships/image" Target="../media/image56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11" Type="http://schemas.openxmlformats.org/officeDocument/2006/relationships/image" Target="../media/image55.png"/><Relationship Id="rId5" Type="http://schemas.openxmlformats.org/officeDocument/2006/relationships/image" Target="../media/image36.png"/><Relationship Id="rId10" Type="http://schemas.openxmlformats.org/officeDocument/2006/relationships/image" Target="../media/image50.jpeg"/><Relationship Id="rId4" Type="http://schemas.openxmlformats.org/officeDocument/2006/relationships/image" Target="../media/image35.png"/><Relationship Id="rId9" Type="http://schemas.openxmlformats.org/officeDocument/2006/relationships/image" Target="../media/image54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2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11" Type="http://schemas.openxmlformats.org/officeDocument/2006/relationships/image" Target="../media/image56.jpeg"/><Relationship Id="rId5" Type="http://schemas.openxmlformats.org/officeDocument/2006/relationships/image" Target="../media/image37.png"/><Relationship Id="rId10" Type="http://schemas.openxmlformats.org/officeDocument/2006/relationships/image" Target="../media/image55.png"/><Relationship Id="rId4" Type="http://schemas.openxmlformats.org/officeDocument/2006/relationships/image" Target="../media/image36.png"/><Relationship Id="rId9" Type="http://schemas.openxmlformats.org/officeDocument/2006/relationships/image" Target="../media/image50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57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11" Type="http://schemas.openxmlformats.org/officeDocument/2006/relationships/image" Target="../media/image42.jpeg"/><Relationship Id="rId5" Type="http://schemas.openxmlformats.org/officeDocument/2006/relationships/image" Target="../media/image37.png"/><Relationship Id="rId10" Type="http://schemas.openxmlformats.org/officeDocument/2006/relationships/image" Target="../media/image56.jpeg"/><Relationship Id="rId4" Type="http://schemas.openxmlformats.org/officeDocument/2006/relationships/image" Target="../media/image36.png"/><Relationship Id="rId9" Type="http://schemas.openxmlformats.org/officeDocument/2006/relationships/image" Target="../media/image5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rasjacobson.com/tag/graduation/" TargetMode="External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93600" y="307468"/>
            <a:ext cx="10656000" cy="738664"/>
          </a:xfrm>
        </p:spPr>
        <p:txBody>
          <a:bodyPr>
            <a:normAutofit/>
          </a:bodyPr>
          <a:lstStyle/>
          <a:p>
            <a:r>
              <a:rPr lang="nb-NO" sz="4400" dirty="0"/>
              <a:t>Fluidmekanikk kan oppleves litt sånn..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664439" y="1072907"/>
            <a:ext cx="1759286" cy="369332"/>
          </a:xfrm>
        </p:spPr>
        <p:txBody>
          <a:bodyPr/>
          <a:lstStyle/>
          <a:p>
            <a:r>
              <a:rPr lang="nb-NO" dirty="0"/>
              <a:t>04-05-2022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8" name="Picture 7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F2165FEB-1D21-B64A-73C7-FE1E9D8D95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t="35302" r="-418" b="35302"/>
          <a:stretch/>
        </p:blipFill>
        <p:spPr>
          <a:xfrm>
            <a:off x="2423725" y="2056693"/>
            <a:ext cx="8132295" cy="42343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68117F8-B000-F898-8235-8A15184D40A2}"/>
              </a:ext>
            </a:extLst>
          </p:cNvPr>
          <p:cNvSpPr txBox="1"/>
          <p:nvPr/>
        </p:nvSpPr>
        <p:spPr>
          <a:xfrm>
            <a:off x="31475" y="6627168"/>
            <a:ext cx="6228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Bilde: Instagram</a:t>
            </a:r>
          </a:p>
        </p:txBody>
      </p:sp>
    </p:spTree>
    <p:extLst>
      <p:ext uri="{BB962C8B-B14F-4D97-AF65-F5344CB8AC3E}">
        <p14:creationId xmlns:p14="http://schemas.microsoft.com/office/powerpoint/2010/main" val="2703848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93600" y="307468"/>
            <a:ext cx="10656000" cy="738664"/>
          </a:xfrm>
        </p:spPr>
        <p:txBody>
          <a:bodyPr>
            <a:normAutofit/>
          </a:bodyPr>
          <a:lstStyle/>
          <a:p>
            <a:r>
              <a:rPr lang="nb-NO" sz="4400" dirty="0"/>
              <a:t>Men eksamen kommer til å gå bra!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10" name="Picture 9" descr="A close-up of a waterfall&#10;&#10;Description automatically generated with low confidence">
            <a:extLst>
              <a:ext uri="{FF2B5EF4-FFF2-40B4-BE49-F238E27FC236}">
                <a16:creationId xmlns:a16="http://schemas.microsoft.com/office/drawing/2014/main" id="{FC3ED65A-D30C-7823-E13B-4615EB8518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360000" y="1879532"/>
            <a:ext cx="6228000" cy="4671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32576E9-0D0D-FF92-676C-783DDBAE1D6D}"/>
              </a:ext>
            </a:extLst>
          </p:cNvPr>
          <p:cNvSpPr txBox="1"/>
          <p:nvPr/>
        </p:nvSpPr>
        <p:spPr>
          <a:xfrm>
            <a:off x="31475" y="6627168"/>
            <a:ext cx="6228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Bilde: Creative Commons</a:t>
            </a:r>
          </a:p>
        </p:txBody>
      </p:sp>
    </p:spTree>
    <p:extLst>
      <p:ext uri="{BB962C8B-B14F-4D97-AF65-F5344CB8AC3E}">
        <p14:creationId xmlns:p14="http://schemas.microsoft.com/office/powerpoint/2010/main" val="317913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93600" y="307468"/>
            <a:ext cx="10656000" cy="738664"/>
          </a:xfrm>
        </p:spPr>
        <p:txBody>
          <a:bodyPr>
            <a:normAutofit/>
          </a:bodyPr>
          <a:lstStyle/>
          <a:p>
            <a:r>
              <a:rPr lang="nb-NO" sz="4400" dirty="0"/>
              <a:t>Men eksamen kommer til å gå bra!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10" name="Picture 9" descr="A close-up of a waterfall&#10;&#10;Description automatically generated with low confidence">
            <a:extLst>
              <a:ext uri="{FF2B5EF4-FFF2-40B4-BE49-F238E27FC236}">
                <a16:creationId xmlns:a16="http://schemas.microsoft.com/office/drawing/2014/main" id="{FC3ED65A-D30C-7823-E13B-4615EB8518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360000" y="1879532"/>
            <a:ext cx="6228000" cy="4671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32576E9-0D0D-FF92-676C-783DDBAE1D6D}"/>
              </a:ext>
            </a:extLst>
          </p:cNvPr>
          <p:cNvSpPr txBox="1"/>
          <p:nvPr/>
        </p:nvSpPr>
        <p:spPr>
          <a:xfrm>
            <a:off x="31475" y="6627168"/>
            <a:ext cx="6228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Bilde: Creative Commons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DDAED3-C5C6-4EE7-187C-976642CB817D}"/>
              </a:ext>
            </a:extLst>
          </p:cNvPr>
          <p:cNvSpPr txBox="1"/>
          <p:nvPr/>
        </p:nvSpPr>
        <p:spPr>
          <a:xfrm>
            <a:off x="3648000" y="3046589"/>
            <a:ext cx="4589718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err="1"/>
              <a:t>Fordi</a:t>
            </a:r>
            <a:r>
              <a:rPr lang="en-US" dirty="0"/>
              <a:t> </a:t>
            </a:r>
            <a:r>
              <a:rPr lang="en-US" dirty="0" err="1"/>
              <a:t>dere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jobbet</a:t>
            </a:r>
            <a:r>
              <a:rPr lang="en-US" dirty="0"/>
              <a:t> </a:t>
            </a:r>
            <a:r>
              <a:rPr lang="en-US" dirty="0" err="1"/>
              <a:t>jevnt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trutt</a:t>
            </a:r>
            <a:r>
              <a:rPr lang="en-US" dirty="0"/>
              <a:t> </a:t>
            </a:r>
            <a:r>
              <a:rPr lang="en-US" dirty="0" err="1"/>
              <a:t>gjennom</a:t>
            </a:r>
            <a:r>
              <a:rPr lang="en-US" dirty="0"/>
              <a:t> </a:t>
            </a:r>
            <a:r>
              <a:rPr lang="en-US" dirty="0" err="1"/>
              <a:t>semesteret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988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93600" y="307468"/>
            <a:ext cx="10656000" cy="738664"/>
          </a:xfrm>
        </p:spPr>
        <p:txBody>
          <a:bodyPr>
            <a:normAutofit/>
          </a:bodyPr>
          <a:lstStyle/>
          <a:p>
            <a:r>
              <a:rPr lang="nb-NO" sz="4400" dirty="0"/>
              <a:t>Men eksamen kommer til å gå bra!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10" name="Picture 9" descr="A close-up of a waterfall&#10;&#10;Description automatically generated with low confidence">
            <a:extLst>
              <a:ext uri="{FF2B5EF4-FFF2-40B4-BE49-F238E27FC236}">
                <a16:creationId xmlns:a16="http://schemas.microsoft.com/office/drawing/2014/main" id="{FC3ED65A-D30C-7823-E13B-4615EB8518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360000" y="1879532"/>
            <a:ext cx="6228000" cy="4671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32576E9-0D0D-FF92-676C-783DDBAE1D6D}"/>
              </a:ext>
            </a:extLst>
          </p:cNvPr>
          <p:cNvSpPr txBox="1"/>
          <p:nvPr/>
        </p:nvSpPr>
        <p:spPr>
          <a:xfrm>
            <a:off x="31475" y="6627168"/>
            <a:ext cx="6228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Bilde: Creative Commons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DDAED3-C5C6-4EE7-187C-976642CB817D}"/>
              </a:ext>
            </a:extLst>
          </p:cNvPr>
          <p:cNvSpPr txBox="1"/>
          <p:nvPr/>
        </p:nvSpPr>
        <p:spPr>
          <a:xfrm>
            <a:off x="3648000" y="3046589"/>
            <a:ext cx="6731330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err="1"/>
              <a:t>Fordi</a:t>
            </a:r>
            <a:r>
              <a:rPr lang="en-US" dirty="0"/>
              <a:t> </a:t>
            </a:r>
            <a:r>
              <a:rPr lang="en-US" dirty="0" err="1"/>
              <a:t>dere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jobbet</a:t>
            </a:r>
            <a:r>
              <a:rPr lang="en-US" dirty="0"/>
              <a:t> </a:t>
            </a:r>
            <a:r>
              <a:rPr lang="en-US" dirty="0" err="1"/>
              <a:t>jevnt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trutt</a:t>
            </a:r>
            <a:r>
              <a:rPr lang="en-US" dirty="0"/>
              <a:t> </a:t>
            </a:r>
            <a:r>
              <a:rPr lang="en-US" dirty="0" err="1"/>
              <a:t>gjennom</a:t>
            </a:r>
            <a:r>
              <a:rPr lang="en-US" dirty="0"/>
              <a:t> </a:t>
            </a:r>
            <a:r>
              <a:rPr lang="en-US" dirty="0" err="1"/>
              <a:t>semesteret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god </a:t>
            </a:r>
            <a:r>
              <a:rPr lang="en-US" dirty="0" err="1"/>
              <a:t>tid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forberede</a:t>
            </a:r>
            <a:r>
              <a:rPr lang="en-US" dirty="0"/>
              <a:t> </a:t>
            </a:r>
            <a:r>
              <a:rPr lang="en-US" dirty="0" err="1"/>
              <a:t>dere</a:t>
            </a:r>
            <a:r>
              <a:rPr lang="en-US" dirty="0"/>
              <a:t>,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dere</a:t>
            </a:r>
            <a:r>
              <a:rPr lang="en-US" dirty="0"/>
              <a:t> </a:t>
            </a:r>
            <a:r>
              <a:rPr lang="en-US" dirty="0" err="1"/>
              <a:t>kommer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bruke</a:t>
            </a:r>
            <a:r>
              <a:rPr lang="en-US" dirty="0"/>
              <a:t> </a:t>
            </a:r>
            <a:r>
              <a:rPr lang="en-US" dirty="0" err="1"/>
              <a:t>godt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983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93600" y="307468"/>
            <a:ext cx="10656000" cy="738664"/>
          </a:xfrm>
        </p:spPr>
        <p:txBody>
          <a:bodyPr>
            <a:normAutofit/>
          </a:bodyPr>
          <a:lstStyle/>
          <a:p>
            <a:r>
              <a:rPr lang="nb-NO" sz="4400" dirty="0"/>
              <a:t>Men eksamen kommer til å gå bra!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2576E9-0D0D-FF92-676C-783DDBAE1D6D}"/>
              </a:ext>
            </a:extLst>
          </p:cNvPr>
          <p:cNvSpPr txBox="1"/>
          <p:nvPr/>
        </p:nvSpPr>
        <p:spPr>
          <a:xfrm>
            <a:off x="31475" y="6627168"/>
            <a:ext cx="6228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Bilde: Creative Commons</a:t>
            </a:r>
          </a:p>
        </p:txBody>
      </p:sp>
      <p:pic>
        <p:nvPicPr>
          <p:cNvPr id="6" name="Picture 5" descr="A picture containing text, book, person, yellow&#10;&#10;Description automatically generated">
            <a:extLst>
              <a:ext uri="{FF2B5EF4-FFF2-40B4-BE49-F238E27FC236}">
                <a16:creationId xmlns:a16="http://schemas.microsoft.com/office/drawing/2014/main" id="{9CB66C27-01E3-94C0-F9D8-FB6B772E16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152900" y="1506661"/>
            <a:ext cx="38862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799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9835D-12F3-40B3-82C4-4F827F0AE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Fysisk eksamen i år!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37C903-132A-4F08-8140-E4D5AD15D02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08260" y="1800000"/>
            <a:ext cx="5603739" cy="4941000"/>
          </a:xfrm>
        </p:spPr>
        <p:txBody>
          <a:bodyPr/>
          <a:lstStyle/>
          <a:p>
            <a:r>
              <a:rPr lang="nb-NO" dirty="0"/>
              <a:t>Eksamensdato: 18. mai, kl. 09:00</a:t>
            </a:r>
          </a:p>
          <a:p>
            <a:r>
              <a:rPr lang="nb-NO" dirty="0"/>
              <a:t>Varighet: 3,5 time</a:t>
            </a:r>
          </a:p>
          <a:p>
            <a:r>
              <a:rPr lang="nb-NO" dirty="0">
                <a:solidFill>
                  <a:schemeClr val="bg1"/>
                </a:solidFill>
              </a:rPr>
              <a:t>Obligatoriske oppgaver (lab og </a:t>
            </a:r>
            <a:r>
              <a:rPr lang="nb-NO" dirty="0" err="1">
                <a:solidFill>
                  <a:schemeClr val="bg1"/>
                </a:solidFill>
              </a:rPr>
              <a:t>obliger</a:t>
            </a:r>
            <a:r>
              <a:rPr lang="nb-NO" dirty="0">
                <a:solidFill>
                  <a:schemeClr val="bg1"/>
                </a:solidFill>
              </a:rPr>
              <a:t>)</a:t>
            </a:r>
          </a:p>
          <a:p>
            <a:pPr marL="0" indent="0">
              <a:buNone/>
            </a:pPr>
            <a:r>
              <a:rPr lang="nb-NO" dirty="0">
                <a:solidFill>
                  <a:schemeClr val="bg1"/>
                </a:solidFill>
              </a:rPr>
              <a:t>må være godkjent før eksamen</a:t>
            </a:r>
          </a:p>
          <a:p>
            <a:pPr lvl="1"/>
            <a:r>
              <a:rPr lang="nb-NO" dirty="0">
                <a:solidFill>
                  <a:schemeClr val="bg1"/>
                </a:solidFill>
              </a:rPr>
              <a:t>Oblig2 resultater legges ut på mandag</a:t>
            </a:r>
          </a:p>
          <a:p>
            <a:pPr lvl="1"/>
            <a:endParaRPr lang="nb-NO" dirty="0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DF2D8893-B820-EF37-F63B-89AF5A35866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981000"/>
            <a:ext cx="2600400" cy="2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46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9835D-12F3-40B3-82C4-4F827F0AE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Fysisk eksamen i år!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37C903-132A-4F08-8140-E4D5AD15D02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08260" y="1800000"/>
            <a:ext cx="5603739" cy="4941000"/>
          </a:xfrm>
        </p:spPr>
        <p:txBody>
          <a:bodyPr/>
          <a:lstStyle/>
          <a:p>
            <a:r>
              <a:rPr lang="nb-NO" dirty="0"/>
              <a:t>Eksamensdato: 18. mai, kl. 09:00</a:t>
            </a:r>
          </a:p>
          <a:p>
            <a:r>
              <a:rPr lang="nb-NO" dirty="0"/>
              <a:t>Varighet: 3,5 time</a:t>
            </a:r>
          </a:p>
          <a:p>
            <a:r>
              <a:rPr lang="nb-NO" dirty="0">
                <a:solidFill>
                  <a:schemeClr val="bg1"/>
                </a:solidFill>
              </a:rPr>
              <a:t>Obligatoriske oppgaver (lab og </a:t>
            </a:r>
            <a:r>
              <a:rPr lang="nb-NO" dirty="0" err="1">
                <a:solidFill>
                  <a:schemeClr val="bg1"/>
                </a:solidFill>
              </a:rPr>
              <a:t>obliger</a:t>
            </a:r>
            <a:r>
              <a:rPr lang="nb-NO" dirty="0">
                <a:solidFill>
                  <a:schemeClr val="bg1"/>
                </a:solidFill>
              </a:rPr>
              <a:t>)</a:t>
            </a:r>
          </a:p>
          <a:p>
            <a:pPr marL="0" indent="0">
              <a:buNone/>
            </a:pPr>
            <a:r>
              <a:rPr lang="nb-NO" dirty="0">
                <a:solidFill>
                  <a:schemeClr val="bg1"/>
                </a:solidFill>
              </a:rPr>
              <a:t>må være godkjent før eksamen</a:t>
            </a:r>
          </a:p>
          <a:p>
            <a:pPr lvl="1"/>
            <a:r>
              <a:rPr lang="nb-NO" dirty="0">
                <a:solidFill>
                  <a:schemeClr val="bg1"/>
                </a:solidFill>
              </a:rPr>
              <a:t>Oblig2 resultater legges ut på mandag</a:t>
            </a:r>
          </a:p>
          <a:p>
            <a:pPr lvl="1"/>
            <a:endParaRPr lang="nb-NO" dirty="0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DF2D8893-B820-EF37-F63B-89AF5A35866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981000"/>
            <a:ext cx="2600400" cy="2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 descr="A picture containing person, outdoor, sky, people&#10;&#10;Description automatically generated">
            <a:extLst>
              <a:ext uri="{FF2B5EF4-FFF2-40B4-BE49-F238E27FC236}">
                <a16:creationId xmlns:a16="http://schemas.microsoft.com/office/drawing/2014/main" id="{9E3FD204-BEB1-6986-FBEB-A23C5CACE3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448000" y="1452050"/>
            <a:ext cx="6502400" cy="43307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2F9FCC-7025-EE69-324E-CDC58C32280D}"/>
              </a:ext>
            </a:extLst>
          </p:cNvPr>
          <p:cNvSpPr txBox="1"/>
          <p:nvPr/>
        </p:nvSpPr>
        <p:spPr>
          <a:xfrm>
            <a:off x="0" y="6625584"/>
            <a:ext cx="6502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Bilde: Creative Commons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B7C99D-DC0D-DE66-9E06-54AA8B5CFD11}"/>
              </a:ext>
            </a:extLst>
          </p:cNvPr>
          <p:cNvSpPr txBox="1"/>
          <p:nvPr/>
        </p:nvSpPr>
        <p:spPr>
          <a:xfrm>
            <a:off x="5400105" y="5782750"/>
            <a:ext cx="4852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Les </a:t>
            </a:r>
            <a:r>
              <a:rPr lang="en-US" dirty="0" err="1"/>
              <a:t>nå</a:t>
            </a:r>
            <a:r>
              <a:rPr lang="en-US" dirty="0"/>
              <a:t>,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feire</a:t>
            </a:r>
            <a:r>
              <a:rPr lang="en-US" dirty="0"/>
              <a:t> 17. </a:t>
            </a:r>
            <a:r>
              <a:rPr lang="en-US" dirty="0" err="1"/>
              <a:t>mai</a:t>
            </a:r>
            <a:r>
              <a:rPr lang="en-US" dirty="0"/>
              <a:t> med god </a:t>
            </a:r>
            <a:r>
              <a:rPr lang="en-US" dirty="0" err="1"/>
              <a:t>samvittighet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816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9835D-12F3-40B3-82C4-4F827F0AE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Fysisk eksamen i år!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37C903-132A-4F08-8140-E4D5AD15D02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08260" y="1800000"/>
            <a:ext cx="5603739" cy="4941000"/>
          </a:xfrm>
        </p:spPr>
        <p:txBody>
          <a:bodyPr/>
          <a:lstStyle/>
          <a:p>
            <a:r>
              <a:rPr lang="nb-NO" dirty="0"/>
              <a:t>Eksamensdato: 18. mai, kl. 09:00</a:t>
            </a:r>
          </a:p>
          <a:p>
            <a:r>
              <a:rPr lang="nb-NO" dirty="0"/>
              <a:t>Varighet: 3,5 time</a:t>
            </a:r>
          </a:p>
          <a:p>
            <a:r>
              <a:rPr lang="nb-NO" dirty="0">
                <a:solidFill>
                  <a:schemeClr val="bg1"/>
                </a:solidFill>
              </a:rPr>
              <a:t>Obligatoriske oppgaver (lab og </a:t>
            </a:r>
            <a:r>
              <a:rPr lang="nb-NO" dirty="0" err="1">
                <a:solidFill>
                  <a:schemeClr val="bg1"/>
                </a:solidFill>
              </a:rPr>
              <a:t>obliger</a:t>
            </a:r>
            <a:r>
              <a:rPr lang="nb-NO" dirty="0">
                <a:solidFill>
                  <a:schemeClr val="bg1"/>
                </a:solidFill>
              </a:rPr>
              <a:t>)</a:t>
            </a:r>
          </a:p>
          <a:p>
            <a:pPr marL="0" indent="0">
              <a:buNone/>
            </a:pPr>
            <a:r>
              <a:rPr lang="nb-NO" dirty="0">
                <a:solidFill>
                  <a:schemeClr val="bg1"/>
                </a:solidFill>
              </a:rPr>
              <a:t>må være godkjent før eksamen</a:t>
            </a:r>
          </a:p>
          <a:p>
            <a:pPr lvl="1"/>
            <a:r>
              <a:rPr lang="nb-NO" dirty="0">
                <a:solidFill>
                  <a:schemeClr val="bg1"/>
                </a:solidFill>
              </a:rPr>
              <a:t>Oblig2 resultater legges ut på mandag</a:t>
            </a:r>
          </a:p>
          <a:p>
            <a:pPr lvl="1"/>
            <a:endParaRPr lang="nb-NO" dirty="0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DF2D8893-B820-EF37-F63B-89AF5A35866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981000"/>
            <a:ext cx="2600400" cy="2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A36948-EFDC-261F-1408-3CC8B5B6CA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999" y="1767943"/>
            <a:ext cx="5635200" cy="3522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5895721-3D20-20F4-88C0-07F975A9F779}"/>
              </a:ext>
            </a:extLst>
          </p:cNvPr>
          <p:cNvSpPr/>
          <p:nvPr/>
        </p:nvSpPr>
        <p:spPr>
          <a:xfrm>
            <a:off x="6528000" y="3285000"/>
            <a:ext cx="5328000" cy="1224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446B8B-2520-FB5F-7FC2-A3939919FCEE}"/>
              </a:ext>
            </a:extLst>
          </p:cNvPr>
          <p:cNvCxnSpPr/>
          <p:nvPr/>
        </p:nvCxnSpPr>
        <p:spPr>
          <a:xfrm>
            <a:off x="6600000" y="3501000"/>
            <a:ext cx="1008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8260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9835D-12F3-40B3-82C4-4F827F0AE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Fysisk eksamen i år!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37C903-132A-4F08-8140-E4D5AD15D02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08260" y="1800000"/>
            <a:ext cx="5603739" cy="4941000"/>
          </a:xfrm>
        </p:spPr>
        <p:txBody>
          <a:bodyPr/>
          <a:lstStyle/>
          <a:p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Eksamensdato: 18. mai, kl. 09:00</a:t>
            </a:r>
          </a:p>
          <a:p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Varighet: 3,5 time</a:t>
            </a:r>
          </a:p>
          <a:p>
            <a:r>
              <a:rPr lang="nb-NO" dirty="0"/>
              <a:t>Obligatoriske oppgaver (lab og </a:t>
            </a:r>
            <a:r>
              <a:rPr lang="nb-NO" dirty="0" err="1"/>
              <a:t>obliger</a:t>
            </a:r>
            <a:r>
              <a:rPr lang="nb-NO" dirty="0"/>
              <a:t>)</a:t>
            </a:r>
          </a:p>
          <a:p>
            <a:pPr marL="0" indent="0">
              <a:buNone/>
            </a:pPr>
            <a:r>
              <a:rPr lang="nb-NO" dirty="0"/>
              <a:t>må være godkjent før eksamen</a:t>
            </a:r>
          </a:p>
          <a:p>
            <a:pPr lvl="1"/>
            <a:r>
              <a:rPr lang="nb-NO" dirty="0"/>
              <a:t>Oblig2 resultater legges ut på mandag</a:t>
            </a:r>
          </a:p>
          <a:p>
            <a:pPr lvl="1"/>
            <a:r>
              <a:rPr lang="nb-NO" dirty="0"/>
              <a:t>Hjelpetime her neste onsdag 14:15-16</a:t>
            </a:r>
          </a:p>
          <a:p>
            <a:pPr lvl="1"/>
            <a:endParaRPr lang="nb-NO" dirty="0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DF2D8893-B820-EF37-F63B-89AF5A35866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981000"/>
            <a:ext cx="2600400" cy="2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A36948-EFDC-261F-1408-3CC8B5B6CA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999" y="1767943"/>
            <a:ext cx="5635200" cy="352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014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9835D-12F3-40B3-82C4-4F827F0AE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Fysisk eksamen i år!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37C903-132A-4F08-8140-E4D5AD15D02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08260" y="1800000"/>
            <a:ext cx="5603739" cy="4941000"/>
          </a:xfrm>
        </p:spPr>
        <p:txBody>
          <a:bodyPr/>
          <a:lstStyle/>
          <a:p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Eksamensdato: 18. mai, kl. 09:00</a:t>
            </a:r>
          </a:p>
          <a:p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Varighet: 3,5 time</a:t>
            </a:r>
          </a:p>
          <a:p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Obligatoriske oppgaver (lab og </a:t>
            </a:r>
            <a:r>
              <a:rPr lang="nb-NO" dirty="0" err="1">
                <a:solidFill>
                  <a:schemeClr val="bg1">
                    <a:lumMod val="65000"/>
                  </a:schemeClr>
                </a:solidFill>
              </a:rPr>
              <a:t>obliger</a:t>
            </a:r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marL="0" indent="0">
              <a:buNone/>
            </a:pPr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må være godkjent før eksamen</a:t>
            </a:r>
          </a:p>
          <a:p>
            <a:pPr lvl="1"/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Oblig2 resultater legges ut på mandag</a:t>
            </a:r>
          </a:p>
          <a:p>
            <a:pPr lvl="1"/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Hjelpetime her neste onsdag 14:15-16</a:t>
            </a:r>
          </a:p>
          <a:p>
            <a:r>
              <a:rPr lang="nb-NO" dirty="0"/>
              <a:t>Hjelpemidler:</a:t>
            </a:r>
          </a:p>
          <a:p>
            <a:pPr lvl="1"/>
            <a:r>
              <a:rPr lang="nb-NO" dirty="0"/>
              <a:t>Utdelt kalkulator</a:t>
            </a:r>
          </a:p>
          <a:p>
            <a:pPr lvl="1"/>
            <a:r>
              <a:rPr lang="nb-NO" dirty="0"/>
              <a:t>Formelark + diagrammer f. eks. Moody-diagram</a:t>
            </a:r>
          </a:p>
          <a:p>
            <a:endParaRPr lang="nb-NO" dirty="0"/>
          </a:p>
          <a:p>
            <a:pPr lvl="1"/>
            <a:endParaRPr lang="nb-NO" dirty="0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DF2D8893-B820-EF37-F63B-89AF5A35866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981000"/>
            <a:ext cx="2600400" cy="2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9225CF-FDAD-400D-AA67-174087C8D9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00" y="165269"/>
            <a:ext cx="5422211" cy="767311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81B3508-FF25-A2F5-EDA3-A1CE7493F12D}"/>
              </a:ext>
            </a:extLst>
          </p:cNvPr>
          <p:cNvSpPr txBox="1"/>
          <p:nvPr/>
        </p:nvSpPr>
        <p:spPr>
          <a:xfrm>
            <a:off x="7824000" y="6453011"/>
            <a:ext cx="34326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Formelark</a:t>
            </a:r>
            <a:r>
              <a:rPr lang="en-US" sz="1400" dirty="0"/>
              <a:t> </a:t>
            </a:r>
            <a:r>
              <a:rPr lang="en-US" sz="1400" dirty="0" err="1"/>
              <a:t>ved</a:t>
            </a:r>
            <a:r>
              <a:rPr lang="en-US" sz="1400" dirty="0"/>
              <a:t> </a:t>
            </a:r>
            <a:r>
              <a:rPr lang="en-US" sz="1400" dirty="0" err="1"/>
              <a:t>eksamen</a:t>
            </a:r>
            <a:r>
              <a:rPr lang="en-US" sz="1400" dirty="0"/>
              <a:t>: Table F.2 </a:t>
            </a:r>
            <a:r>
              <a:rPr lang="en-US" sz="1400" dirty="0" err="1"/>
              <a:t>i</a:t>
            </a:r>
            <a:r>
              <a:rPr lang="en-US" sz="1400" dirty="0"/>
              <a:t> EFM</a:t>
            </a:r>
          </a:p>
        </p:txBody>
      </p:sp>
    </p:spTree>
    <p:extLst>
      <p:ext uri="{BB962C8B-B14F-4D97-AF65-F5344CB8AC3E}">
        <p14:creationId xmlns:p14="http://schemas.microsoft.com/office/powerpoint/2010/main" val="1540288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C601B-0215-4B7C-8768-12206AB3F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</p:spPr>
        <p:txBody>
          <a:bodyPr wrap="none" anchor="ctr">
            <a:normAutofit/>
          </a:bodyPr>
          <a:lstStyle/>
          <a:p>
            <a:r>
              <a:rPr lang="nb-NO" dirty="0"/>
              <a:t>Hvordan forberede seg til eksamen?</a:t>
            </a:r>
          </a:p>
        </p:txBody>
      </p:sp>
      <p:pic>
        <p:nvPicPr>
          <p:cNvPr id="8" name="Picture 7" descr="A picture containing laser&#10;&#10;Description automatically generated">
            <a:extLst>
              <a:ext uri="{FF2B5EF4-FFF2-40B4-BE49-F238E27FC236}">
                <a16:creationId xmlns:a16="http://schemas.microsoft.com/office/drawing/2014/main" id="{CE190160-8B83-75C9-277B-C45ADC5035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382800" y="2170800"/>
            <a:ext cx="5112000" cy="3578400"/>
          </a:xfrm>
          <a:prstGeom prst="rect">
            <a:avLst/>
          </a:prstGeom>
          <a:noFill/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FE792A-0FF7-47ED-A3CB-2CE8ECD07A9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08260" y="1800000"/>
            <a:ext cx="5531739" cy="4320000"/>
          </a:xfrm>
        </p:spPr>
        <p:txBody>
          <a:bodyPr>
            <a:normAutofit fontScale="77500" lnSpcReduction="20000"/>
          </a:bodyPr>
          <a:lstStyle/>
          <a:p>
            <a:r>
              <a:rPr lang="nb-NO" dirty="0"/>
              <a:t>Jobbe jevnt hele semesteret, som dere har gjort </a:t>
            </a:r>
            <a:r>
              <a:rPr lang="nb-NO" dirty="0">
                <a:sym typeface="Wingdings" pitchFamily="2" charset="2"/>
              </a:rPr>
              <a:t></a:t>
            </a:r>
            <a:endParaRPr lang="nb-NO" dirty="0"/>
          </a:p>
          <a:p>
            <a:r>
              <a:rPr lang="nb-NO" dirty="0">
                <a:solidFill>
                  <a:schemeClr val="bg1"/>
                </a:solidFill>
              </a:rPr>
              <a:t>Fortsett å regn oppgaver</a:t>
            </a:r>
          </a:p>
          <a:p>
            <a:pPr lvl="1"/>
            <a:r>
              <a:rPr lang="nb-NO" dirty="0">
                <a:solidFill>
                  <a:schemeClr val="bg1"/>
                </a:solidFill>
              </a:rPr>
              <a:t>Eksamensoppgaver</a:t>
            </a:r>
          </a:p>
          <a:p>
            <a:pPr lvl="2"/>
            <a:r>
              <a:rPr lang="nb-NO" dirty="0">
                <a:solidFill>
                  <a:schemeClr val="bg1"/>
                </a:solidFill>
              </a:rPr>
              <a:t>Eksamener fra FYS210 er også relevante</a:t>
            </a:r>
          </a:p>
          <a:p>
            <a:pPr lvl="2"/>
            <a:r>
              <a:rPr lang="nb-NO" dirty="0">
                <a:solidFill>
                  <a:schemeClr val="bg1"/>
                </a:solidFill>
              </a:rPr>
              <a:t>Eksamen vil være lettere enn den som ble gitt i fjor</a:t>
            </a:r>
          </a:p>
          <a:p>
            <a:pPr lvl="1"/>
            <a:r>
              <a:rPr lang="nb-NO" dirty="0">
                <a:solidFill>
                  <a:schemeClr val="bg1"/>
                </a:solidFill>
              </a:rPr>
              <a:t>Obligatoriske oppgaver</a:t>
            </a:r>
          </a:p>
          <a:p>
            <a:pPr lvl="1"/>
            <a:r>
              <a:rPr lang="nb-NO" dirty="0">
                <a:solidFill>
                  <a:schemeClr val="bg1"/>
                </a:solidFill>
              </a:rPr>
              <a:t>Frivillige øvingsoppgaver</a:t>
            </a:r>
          </a:p>
          <a:p>
            <a:pPr lvl="1"/>
            <a:r>
              <a:rPr lang="nb-NO" dirty="0">
                <a:solidFill>
                  <a:schemeClr val="bg1"/>
                </a:solidFill>
              </a:rPr>
              <a:t>Oppgaver fra forelesninger</a:t>
            </a:r>
          </a:p>
          <a:p>
            <a:endParaRPr lang="nb-NO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B07173-AC6F-4E27-A20D-4B6588E4CBF7}"/>
              </a:ext>
            </a:extLst>
          </p:cNvPr>
          <p:cNvSpPr txBox="1"/>
          <p:nvPr/>
        </p:nvSpPr>
        <p:spPr>
          <a:xfrm>
            <a:off x="8761359" y="5549145"/>
            <a:ext cx="2733441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vehiclecue.it/automotive-aerodynamics-effetto-scia-e-optimizing-dellanteriore/11502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137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C601B-0215-4B7C-8768-12206AB3F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</p:spPr>
        <p:txBody>
          <a:bodyPr wrap="none" anchor="ctr">
            <a:normAutofit/>
          </a:bodyPr>
          <a:lstStyle/>
          <a:p>
            <a:r>
              <a:rPr lang="nb-NO" dirty="0"/>
              <a:t>Hvordan forberede seg til eksamen?</a:t>
            </a:r>
          </a:p>
        </p:txBody>
      </p:sp>
      <p:pic>
        <p:nvPicPr>
          <p:cNvPr id="8" name="Picture 7" descr="A picture containing laser&#10;&#10;Description automatically generated">
            <a:extLst>
              <a:ext uri="{FF2B5EF4-FFF2-40B4-BE49-F238E27FC236}">
                <a16:creationId xmlns:a16="http://schemas.microsoft.com/office/drawing/2014/main" id="{CE190160-8B83-75C9-277B-C45ADC5035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382800" y="2170800"/>
            <a:ext cx="5112000" cy="3578400"/>
          </a:xfrm>
          <a:prstGeom prst="rect">
            <a:avLst/>
          </a:prstGeom>
          <a:noFill/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FE792A-0FF7-47ED-A3CB-2CE8ECD07A9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08260" y="1800000"/>
            <a:ext cx="5531739" cy="4320000"/>
          </a:xfrm>
        </p:spPr>
        <p:txBody>
          <a:bodyPr>
            <a:normAutofit fontScale="77500" lnSpcReduction="20000"/>
          </a:bodyPr>
          <a:lstStyle/>
          <a:p>
            <a:r>
              <a:rPr lang="nb-NO" dirty="0"/>
              <a:t>Jobbe jevnt hele semesteret, som dere har gjort </a:t>
            </a:r>
            <a:r>
              <a:rPr lang="nb-NO" dirty="0">
                <a:sym typeface="Wingdings" pitchFamily="2" charset="2"/>
              </a:rPr>
              <a:t></a:t>
            </a:r>
            <a:endParaRPr lang="nb-NO" dirty="0"/>
          </a:p>
          <a:p>
            <a:r>
              <a:rPr lang="nb-NO" dirty="0"/>
              <a:t>Fortsett å regn oppgaver</a:t>
            </a:r>
          </a:p>
          <a:p>
            <a:pPr lvl="1"/>
            <a:r>
              <a:rPr lang="nb-NO" dirty="0"/>
              <a:t>Eksamensoppgaver</a:t>
            </a:r>
          </a:p>
          <a:p>
            <a:pPr lvl="2"/>
            <a:r>
              <a:rPr lang="nb-NO" dirty="0"/>
              <a:t>Eksamener fra FYS210 er også relevante</a:t>
            </a:r>
            <a:r>
              <a:rPr lang="nb-NO" baseline="30000" dirty="0"/>
              <a:t>1</a:t>
            </a:r>
          </a:p>
          <a:p>
            <a:pPr lvl="2"/>
            <a:r>
              <a:rPr lang="nb-NO" dirty="0">
                <a:solidFill>
                  <a:schemeClr val="bg1"/>
                </a:solidFill>
              </a:rPr>
              <a:t>Eksamen vil være lettere enn den som ble gitt i fjor</a:t>
            </a:r>
          </a:p>
          <a:p>
            <a:pPr lvl="1"/>
            <a:r>
              <a:rPr lang="nb-NO" dirty="0">
                <a:solidFill>
                  <a:schemeClr val="bg1"/>
                </a:solidFill>
              </a:rPr>
              <a:t>Obligatoriske oppgaver</a:t>
            </a:r>
          </a:p>
          <a:p>
            <a:pPr lvl="1"/>
            <a:r>
              <a:rPr lang="nb-NO" dirty="0">
                <a:solidFill>
                  <a:schemeClr val="bg1"/>
                </a:solidFill>
              </a:rPr>
              <a:t>Frivillige øvingsoppgaver</a:t>
            </a:r>
          </a:p>
          <a:p>
            <a:pPr lvl="1"/>
            <a:r>
              <a:rPr lang="nb-NO" dirty="0">
                <a:solidFill>
                  <a:schemeClr val="bg1"/>
                </a:solidFill>
              </a:rPr>
              <a:t>Oppgaver fra forelesninger</a:t>
            </a:r>
          </a:p>
          <a:p>
            <a:endParaRPr lang="nb-NO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B07173-AC6F-4E27-A20D-4B6588E4CBF7}"/>
              </a:ext>
            </a:extLst>
          </p:cNvPr>
          <p:cNvSpPr txBox="1"/>
          <p:nvPr/>
        </p:nvSpPr>
        <p:spPr>
          <a:xfrm>
            <a:off x="8761359" y="5549145"/>
            <a:ext cx="2733441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vehiclecue.it/automotive-aerodynamics-effetto-scia-e-optimizing-dellanteriore/11502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700">
              <a:solidFill>
                <a:srgbClr val="FFFFFF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252CDC-9151-2A36-1CD4-C9259845D597}"/>
              </a:ext>
            </a:extLst>
          </p:cNvPr>
          <p:cNvSpPr txBox="1"/>
          <p:nvPr/>
        </p:nvSpPr>
        <p:spPr>
          <a:xfrm>
            <a:off x="192000" y="6581001"/>
            <a:ext cx="843718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1: Tidligere lærebok: </a:t>
            </a:r>
            <a:r>
              <a:rPr lang="nb-NO" sz="1200" dirty="0" err="1"/>
              <a:t>Finnemore</a:t>
            </a:r>
            <a:r>
              <a:rPr lang="nb-NO" sz="1200" dirty="0"/>
              <a:t>, E.J. &amp; </a:t>
            </a:r>
            <a:r>
              <a:rPr lang="nb-NO" sz="1200" dirty="0" err="1"/>
              <a:t>Franzini</a:t>
            </a:r>
            <a:r>
              <a:rPr lang="nb-NO" sz="1200" dirty="0"/>
              <a:t>, J.B. (2002): Fluid </a:t>
            </a:r>
            <a:r>
              <a:rPr lang="nb-NO" sz="1200" dirty="0" err="1"/>
              <a:t>Mechanics</a:t>
            </a:r>
            <a:r>
              <a:rPr lang="nb-NO" sz="1200" dirty="0"/>
              <a:t> </a:t>
            </a:r>
            <a:r>
              <a:rPr lang="nb-NO" sz="1200" dirty="0" err="1"/>
              <a:t>with</a:t>
            </a:r>
            <a:r>
              <a:rPr lang="nb-NO" sz="1200" dirty="0"/>
              <a:t> Engineering Applications, 10th Edition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289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C601B-0215-4B7C-8768-12206AB3F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</p:spPr>
        <p:txBody>
          <a:bodyPr wrap="none" anchor="ctr">
            <a:normAutofit/>
          </a:bodyPr>
          <a:lstStyle/>
          <a:p>
            <a:r>
              <a:rPr lang="nb-NO" dirty="0"/>
              <a:t>Hvordan forberede seg til eksamen?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FE792A-0FF7-47ED-A3CB-2CE8ECD07A9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08260" y="1800000"/>
            <a:ext cx="5531739" cy="4320000"/>
          </a:xfrm>
        </p:spPr>
        <p:txBody>
          <a:bodyPr>
            <a:normAutofit fontScale="77500" lnSpcReduction="20000"/>
          </a:bodyPr>
          <a:lstStyle/>
          <a:p>
            <a:r>
              <a:rPr lang="nb-NO" dirty="0"/>
              <a:t>Jobbe jevnt hele semesteret, som dere har gjort </a:t>
            </a:r>
            <a:r>
              <a:rPr lang="nb-NO" dirty="0">
                <a:sym typeface="Wingdings" pitchFamily="2" charset="2"/>
              </a:rPr>
              <a:t></a:t>
            </a:r>
            <a:endParaRPr lang="nb-NO" dirty="0"/>
          </a:p>
          <a:p>
            <a:r>
              <a:rPr lang="nb-NO" dirty="0"/>
              <a:t>Fortsett å regn oppgaver</a:t>
            </a:r>
          </a:p>
          <a:p>
            <a:pPr lvl="1"/>
            <a:r>
              <a:rPr lang="nb-NO" dirty="0"/>
              <a:t>Eksamensoppgaver</a:t>
            </a:r>
          </a:p>
          <a:p>
            <a:pPr lvl="2"/>
            <a:r>
              <a:rPr lang="nb-NO" dirty="0"/>
              <a:t>Eksamener fra FYS210 er også relevante</a:t>
            </a:r>
            <a:r>
              <a:rPr lang="nb-NO" baseline="30000" dirty="0"/>
              <a:t>1</a:t>
            </a:r>
          </a:p>
          <a:p>
            <a:pPr lvl="2"/>
            <a:r>
              <a:rPr lang="nb-NO" dirty="0">
                <a:solidFill>
                  <a:schemeClr val="bg1"/>
                </a:solidFill>
              </a:rPr>
              <a:t>Eksamen vil være lettere enn den som ble gitt i fjor</a:t>
            </a:r>
          </a:p>
          <a:p>
            <a:pPr lvl="1"/>
            <a:r>
              <a:rPr lang="nb-NO" dirty="0">
                <a:solidFill>
                  <a:schemeClr val="bg1"/>
                </a:solidFill>
              </a:rPr>
              <a:t>Obligatoriske oppgaver</a:t>
            </a:r>
          </a:p>
          <a:p>
            <a:pPr lvl="1"/>
            <a:r>
              <a:rPr lang="nb-NO" dirty="0">
                <a:solidFill>
                  <a:schemeClr val="bg1"/>
                </a:solidFill>
              </a:rPr>
              <a:t>Frivillige øvingsoppgaver</a:t>
            </a:r>
          </a:p>
          <a:p>
            <a:pPr lvl="1"/>
            <a:r>
              <a:rPr lang="nb-NO" dirty="0">
                <a:solidFill>
                  <a:schemeClr val="bg1"/>
                </a:solidFill>
              </a:rPr>
              <a:t>Oppgaver fra forelesninger</a:t>
            </a:r>
          </a:p>
          <a:p>
            <a:endParaRPr lang="nb-NO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252CDC-9151-2A36-1CD4-C9259845D597}"/>
              </a:ext>
            </a:extLst>
          </p:cNvPr>
          <p:cNvSpPr txBox="1"/>
          <p:nvPr/>
        </p:nvSpPr>
        <p:spPr>
          <a:xfrm>
            <a:off x="192000" y="6581001"/>
            <a:ext cx="843718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1: Tidligere lærebok: </a:t>
            </a:r>
            <a:r>
              <a:rPr lang="nb-NO" sz="1200" dirty="0" err="1"/>
              <a:t>Finnemore</a:t>
            </a:r>
            <a:r>
              <a:rPr lang="nb-NO" sz="1200" dirty="0"/>
              <a:t>, E.J. &amp; </a:t>
            </a:r>
            <a:r>
              <a:rPr lang="nb-NO" sz="1200" dirty="0" err="1"/>
              <a:t>Franzini</a:t>
            </a:r>
            <a:r>
              <a:rPr lang="nb-NO" sz="1200" dirty="0"/>
              <a:t>, J.B. (2002): Fluid </a:t>
            </a:r>
            <a:r>
              <a:rPr lang="nb-NO" sz="1200" dirty="0" err="1"/>
              <a:t>Mechanics</a:t>
            </a:r>
            <a:r>
              <a:rPr lang="nb-NO" sz="1200" dirty="0"/>
              <a:t> </a:t>
            </a:r>
            <a:r>
              <a:rPr lang="nb-NO" sz="1200" dirty="0" err="1"/>
              <a:t>with</a:t>
            </a:r>
            <a:r>
              <a:rPr lang="nb-NO" sz="1200" dirty="0"/>
              <a:t> Engineering Applications, 10th Edition</a:t>
            </a:r>
          </a:p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id="{E5BB0C17-8D0B-1971-5492-CF691E2749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382800" y="1800000"/>
                <a:ext cx="5112000" cy="4320000"/>
              </a:xfrm>
            </p:spPr>
            <p:txBody>
              <a:bodyPr/>
              <a:lstStyle/>
              <a:p>
                <a:pPr>
                  <a:lnSpc>
                    <a:spcPts val="2100"/>
                  </a:lnSpc>
                </a:pPr>
                <a:r>
                  <a:rPr lang="nb-NO" sz="1800" dirty="0"/>
                  <a:t>Noen justeringer i TPS200 som jeg er klar over:</a:t>
                </a:r>
              </a:p>
              <a:p>
                <a:pPr lvl="1">
                  <a:lnSpc>
                    <a:spcPts val="2100"/>
                  </a:lnSpc>
                </a:pPr>
                <a:r>
                  <a:rPr lang="nb-NO" sz="1800" dirty="0"/>
                  <a:t>Grensesjikt litt mer behandlet i TPS200</a:t>
                </a:r>
                <a:endParaRPr lang="en-US" sz="1800" dirty="0"/>
              </a:p>
              <a:p>
                <a:pPr lvl="1">
                  <a:lnSpc>
                    <a:spcPts val="2100"/>
                  </a:lnSpc>
                </a:pPr>
                <a:r>
                  <a:rPr lang="nb-NO" sz="1800" dirty="0"/>
                  <a:t>Noe mer vekt på praktisk håndtering av friksjon i TPS200 (</a:t>
                </a:r>
                <a:r>
                  <a:rPr lang="nb-NO" sz="1800" dirty="0" err="1"/>
                  <a:t>dragkrefter</a:t>
                </a:r>
                <a:r>
                  <a:rPr lang="nb-NO" sz="1800" dirty="0"/>
                  <a:t>, ruhet i rørstrømning, </a:t>
                </a:r>
                <a:r>
                  <a:rPr lang="nb-NO" sz="1800" dirty="0" err="1"/>
                  <a:t>Mannings</a:t>
                </a:r>
                <a:r>
                  <a:rPr lang="nb-NO" sz="1800" dirty="0"/>
                  <a:t> for kanalstrømning (normalstrømning))</a:t>
                </a:r>
              </a:p>
              <a:p>
                <a:pPr lvl="1">
                  <a:lnSpc>
                    <a:spcPts val="2100"/>
                  </a:lnSpc>
                </a:pPr>
                <a:r>
                  <a:rPr lang="nb-NO" sz="1800" dirty="0"/>
                  <a:t>Ikke-rektangulære kanaler med i TPS200</a:t>
                </a:r>
              </a:p>
              <a:p>
                <a:pPr lvl="1">
                  <a:lnSpc>
                    <a:spcPts val="2100"/>
                  </a:lnSpc>
                </a:pPr>
                <a:r>
                  <a:rPr lang="nb-NO" sz="1800" dirty="0"/>
                  <a:t>Dimensjonsanalyse: Steg-for-steg-metoden for Buckinghams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nb-NO" sz="1800" dirty="0"/>
                  <a:t>-teorem ikke med i FYS210, </a:t>
                </a:r>
                <a:r>
                  <a:rPr lang="nb-NO" sz="1800" dirty="0" err="1"/>
                  <a:t>similaritetslover</a:t>
                </a:r>
                <a:r>
                  <a:rPr lang="nb-NO" sz="1800" dirty="0"/>
                  <a:t> grundigere behandlet i TPS200.</a:t>
                </a:r>
              </a:p>
            </p:txBody>
          </p:sp>
        </mc:Choice>
        <mc:Fallback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id="{E5BB0C17-8D0B-1971-5492-CF691E2749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382800" y="1800000"/>
                <a:ext cx="5112000" cy="4320000"/>
              </a:xfrm>
              <a:blipFill>
                <a:blip r:embed="rId2"/>
                <a:stretch>
                  <a:fillRect l="-2475" t="-2053" r="-2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33446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C601B-0215-4B7C-8768-12206AB3F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</p:spPr>
        <p:txBody>
          <a:bodyPr wrap="none" anchor="ctr">
            <a:normAutofit/>
          </a:bodyPr>
          <a:lstStyle/>
          <a:p>
            <a:r>
              <a:rPr lang="nb-NO" dirty="0"/>
              <a:t>Hvordan forberede seg til eksamen?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FE792A-0FF7-47ED-A3CB-2CE8ECD07A9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08260" y="1800000"/>
            <a:ext cx="6827740" cy="4320000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Jobbe jevnt hele semesteret, som dere har gjort </a:t>
            </a:r>
            <a:r>
              <a:rPr lang="nb-NO" dirty="0">
                <a:solidFill>
                  <a:schemeClr val="bg1">
                    <a:lumMod val="65000"/>
                  </a:schemeClr>
                </a:solidFill>
                <a:sym typeface="Wingdings" pitchFamily="2" charset="2"/>
              </a:rPr>
              <a:t></a:t>
            </a:r>
            <a:endParaRPr lang="nb-NO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Fortsett å regn oppgaver</a:t>
            </a:r>
          </a:p>
          <a:p>
            <a:pPr lvl="1"/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Eksamensoppgaver</a:t>
            </a:r>
          </a:p>
          <a:p>
            <a:pPr lvl="2"/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Eksamener fra FYS210 er også relevante</a:t>
            </a:r>
            <a:r>
              <a:rPr lang="nb-NO" baseline="30000" dirty="0">
                <a:solidFill>
                  <a:schemeClr val="bg1">
                    <a:lumMod val="65000"/>
                  </a:schemeClr>
                </a:solidFill>
              </a:rPr>
              <a:t>1</a:t>
            </a:r>
          </a:p>
          <a:p>
            <a:pPr lvl="2"/>
            <a:r>
              <a:rPr lang="nb-NO" b="1" dirty="0"/>
              <a:t>Eksamen vil være lettere enn den som ble gitt i fjor </a:t>
            </a:r>
            <a:r>
              <a:rPr lang="nb-NO" b="1" dirty="0">
                <a:sym typeface="Wingdings" pitchFamily="2" charset="2"/>
              </a:rPr>
              <a:t></a:t>
            </a:r>
            <a:endParaRPr lang="nb-NO" b="1" dirty="0"/>
          </a:p>
          <a:p>
            <a:pPr lvl="1"/>
            <a:r>
              <a:rPr lang="nb-NO" dirty="0">
                <a:solidFill>
                  <a:schemeClr val="bg1"/>
                </a:solidFill>
              </a:rPr>
              <a:t>Obligatoriske oppgaver</a:t>
            </a:r>
          </a:p>
          <a:p>
            <a:pPr lvl="1"/>
            <a:r>
              <a:rPr lang="nb-NO" dirty="0">
                <a:solidFill>
                  <a:schemeClr val="bg1"/>
                </a:solidFill>
              </a:rPr>
              <a:t>Frivillige øvingsoppgaver</a:t>
            </a:r>
          </a:p>
          <a:p>
            <a:pPr lvl="1"/>
            <a:r>
              <a:rPr lang="nb-NO" dirty="0">
                <a:solidFill>
                  <a:schemeClr val="bg1"/>
                </a:solidFill>
              </a:rPr>
              <a:t>Oppgaver fra forelesninger</a:t>
            </a:r>
          </a:p>
          <a:p>
            <a:endParaRPr lang="nb-NO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252CDC-9151-2A36-1CD4-C9259845D597}"/>
              </a:ext>
            </a:extLst>
          </p:cNvPr>
          <p:cNvSpPr txBox="1"/>
          <p:nvPr/>
        </p:nvSpPr>
        <p:spPr>
          <a:xfrm>
            <a:off x="192000" y="6581001"/>
            <a:ext cx="843718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1: Tidligere lærebok: </a:t>
            </a:r>
            <a:r>
              <a:rPr lang="nb-NO" sz="1200" dirty="0" err="1"/>
              <a:t>Finnemore</a:t>
            </a:r>
            <a:r>
              <a:rPr lang="nb-NO" sz="1200" dirty="0"/>
              <a:t>, E.J. &amp; </a:t>
            </a:r>
            <a:r>
              <a:rPr lang="nb-NO" sz="1200" dirty="0" err="1"/>
              <a:t>Franzini</a:t>
            </a:r>
            <a:r>
              <a:rPr lang="nb-NO" sz="1200" dirty="0"/>
              <a:t>, J.B. (2002): Fluid </a:t>
            </a:r>
            <a:r>
              <a:rPr lang="nb-NO" sz="1200" dirty="0" err="1"/>
              <a:t>Mechanics</a:t>
            </a:r>
            <a:r>
              <a:rPr lang="nb-NO" sz="1200" dirty="0"/>
              <a:t> </a:t>
            </a:r>
            <a:r>
              <a:rPr lang="nb-NO" sz="1200" dirty="0" err="1"/>
              <a:t>with</a:t>
            </a:r>
            <a:r>
              <a:rPr lang="nb-NO" sz="1200" dirty="0"/>
              <a:t> Engineering Applications, 10th Edition</a:t>
            </a:r>
          </a:p>
          <a:p>
            <a:endParaRPr lang="en-US" dirty="0"/>
          </a:p>
        </p:txBody>
      </p:sp>
      <p:pic>
        <p:nvPicPr>
          <p:cNvPr id="11" name="Picture 10" descr="A picture containing person, person, standing, suit&#10;&#10;Description automatically generated">
            <a:extLst>
              <a:ext uri="{FF2B5EF4-FFF2-40B4-BE49-F238E27FC236}">
                <a16:creationId xmlns:a16="http://schemas.microsoft.com/office/drawing/2014/main" id="{E5CC7AF7-54F5-8BF8-92F2-59329DB7AD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112000" y="1381807"/>
            <a:ext cx="3103113" cy="409438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D46026B-EDAA-A249-DE95-480013A20730}"/>
              </a:ext>
            </a:extLst>
          </p:cNvPr>
          <p:cNvSpPr txBox="1"/>
          <p:nvPr/>
        </p:nvSpPr>
        <p:spPr>
          <a:xfrm>
            <a:off x="10776000" y="6638057"/>
            <a:ext cx="158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Bilde: Creative Commons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0BE80A6-13B9-A881-F626-376FD1B7AD87}"/>
              </a:ext>
            </a:extLst>
          </p:cNvPr>
          <p:cNvSpPr txBox="1"/>
          <p:nvPr/>
        </p:nvSpPr>
        <p:spPr>
          <a:xfrm>
            <a:off x="8256000" y="5528836"/>
            <a:ext cx="20858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Sånn</a:t>
            </a:r>
            <a:r>
              <a:rPr lang="en-US" sz="1400" dirty="0"/>
              <a:t> </a:t>
            </a:r>
            <a:r>
              <a:rPr lang="en-US" sz="1400" dirty="0" err="1"/>
              <a:t>vil</a:t>
            </a:r>
            <a:r>
              <a:rPr lang="en-US" sz="1400" dirty="0"/>
              <a:t> </a:t>
            </a:r>
            <a:r>
              <a:rPr lang="en-US" sz="1400" dirty="0" err="1"/>
              <a:t>eksamen</a:t>
            </a:r>
            <a:r>
              <a:rPr lang="en-US" sz="1400" dirty="0"/>
              <a:t> </a:t>
            </a:r>
            <a:r>
              <a:rPr lang="en-US" sz="1400" dirty="0" err="1"/>
              <a:t>føles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179003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C601B-0215-4B7C-8768-12206AB3F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</p:spPr>
        <p:txBody>
          <a:bodyPr wrap="none" anchor="ctr">
            <a:normAutofit/>
          </a:bodyPr>
          <a:lstStyle/>
          <a:p>
            <a:r>
              <a:rPr lang="nb-NO" dirty="0"/>
              <a:t>Hvordan forberede seg til eksamen?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FE792A-0FF7-47ED-A3CB-2CE8ECD07A9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08260" y="1800000"/>
            <a:ext cx="6755740" cy="4653000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Jobbe jevnt hele semesteret, som dere har gjort </a:t>
            </a:r>
            <a:r>
              <a:rPr lang="nb-NO" dirty="0">
                <a:solidFill>
                  <a:schemeClr val="bg1">
                    <a:lumMod val="65000"/>
                  </a:schemeClr>
                </a:solidFill>
                <a:sym typeface="Wingdings" pitchFamily="2" charset="2"/>
              </a:rPr>
              <a:t></a:t>
            </a:r>
            <a:endParaRPr lang="nb-NO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Fortsett å regn oppgaver</a:t>
            </a:r>
          </a:p>
          <a:p>
            <a:pPr lvl="1"/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Eksamensoppgaver</a:t>
            </a:r>
          </a:p>
          <a:p>
            <a:pPr lvl="2"/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Eksamener fra FYS210 er også relevante</a:t>
            </a:r>
          </a:p>
          <a:p>
            <a:pPr lvl="2"/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Eksamen vil være lettere enn den som ble gitt i fjor </a:t>
            </a:r>
            <a:r>
              <a:rPr lang="nb-NO" dirty="0">
                <a:solidFill>
                  <a:schemeClr val="bg1">
                    <a:lumMod val="65000"/>
                  </a:schemeClr>
                </a:solidFill>
                <a:sym typeface="Wingdings" pitchFamily="2" charset="2"/>
              </a:rPr>
              <a:t></a:t>
            </a:r>
            <a:endParaRPr lang="nb-NO" dirty="0">
              <a:solidFill>
                <a:schemeClr val="bg1">
                  <a:lumMod val="65000"/>
                </a:schemeClr>
              </a:solidFill>
            </a:endParaRPr>
          </a:p>
          <a:p>
            <a:pPr lvl="1"/>
            <a:r>
              <a:rPr lang="nb-NO" b="1" dirty="0"/>
              <a:t>Obligatoriske oppgaver</a:t>
            </a:r>
          </a:p>
          <a:p>
            <a:pPr lvl="1"/>
            <a:r>
              <a:rPr lang="nb-NO" b="1" dirty="0"/>
              <a:t>Frivillige øvingsoppgaver</a:t>
            </a:r>
          </a:p>
          <a:p>
            <a:pPr lvl="1"/>
            <a:r>
              <a:rPr lang="nb-NO" b="1" dirty="0"/>
              <a:t>Oppgaver fra forelesninger (stort sett hentet fra boken)</a:t>
            </a:r>
          </a:p>
          <a:p>
            <a:endParaRPr lang="nb-NO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89645F-C9D9-3A50-66CB-74549EE51FBA}"/>
              </a:ext>
            </a:extLst>
          </p:cNvPr>
          <p:cNvSpPr txBox="1"/>
          <p:nvPr/>
        </p:nvSpPr>
        <p:spPr>
          <a:xfrm>
            <a:off x="192000" y="6581001"/>
            <a:ext cx="843718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1: Tidligere lærebok: </a:t>
            </a:r>
            <a:r>
              <a:rPr lang="nb-NO" sz="1200" dirty="0" err="1"/>
              <a:t>Finnemore</a:t>
            </a:r>
            <a:r>
              <a:rPr lang="nb-NO" sz="1200" dirty="0"/>
              <a:t>, E.J. &amp; </a:t>
            </a:r>
            <a:r>
              <a:rPr lang="nb-NO" sz="1200" dirty="0" err="1"/>
              <a:t>Franzini</a:t>
            </a:r>
            <a:r>
              <a:rPr lang="nb-NO" sz="1200" dirty="0"/>
              <a:t>, J.B. (2002): Fluid </a:t>
            </a:r>
            <a:r>
              <a:rPr lang="nb-NO" sz="1200" dirty="0" err="1"/>
              <a:t>Mechanics</a:t>
            </a:r>
            <a:r>
              <a:rPr lang="nb-NO" sz="1200" dirty="0"/>
              <a:t> </a:t>
            </a:r>
            <a:r>
              <a:rPr lang="nb-NO" sz="1200" dirty="0" err="1"/>
              <a:t>with</a:t>
            </a:r>
            <a:r>
              <a:rPr lang="nb-NO" sz="1200" dirty="0"/>
              <a:t> Engineering Applications, 10th Edition</a:t>
            </a:r>
          </a:p>
          <a:p>
            <a:endParaRPr lang="en-US" dirty="0"/>
          </a:p>
        </p:txBody>
      </p:sp>
      <p:pic>
        <p:nvPicPr>
          <p:cNvPr id="11" name="Picture 10" descr="A picture containing person, person, standing, suit&#10;&#10;Description automatically generated">
            <a:extLst>
              <a:ext uri="{FF2B5EF4-FFF2-40B4-BE49-F238E27FC236}">
                <a16:creationId xmlns:a16="http://schemas.microsoft.com/office/drawing/2014/main" id="{FF64596E-2EFE-6642-E31E-A5ECDF300A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112000" y="1381807"/>
            <a:ext cx="3103113" cy="409438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9107F45-0E77-AFB6-5EA7-C2DBE3CA78DB}"/>
              </a:ext>
            </a:extLst>
          </p:cNvPr>
          <p:cNvSpPr txBox="1"/>
          <p:nvPr/>
        </p:nvSpPr>
        <p:spPr>
          <a:xfrm>
            <a:off x="10776000" y="6638057"/>
            <a:ext cx="158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Bilde: Creative Commons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81A4F2-397B-96CB-1D68-B871C489F86F}"/>
              </a:ext>
            </a:extLst>
          </p:cNvPr>
          <p:cNvSpPr txBox="1"/>
          <p:nvPr/>
        </p:nvSpPr>
        <p:spPr>
          <a:xfrm>
            <a:off x="8256000" y="5528836"/>
            <a:ext cx="20858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Sånn</a:t>
            </a:r>
            <a:r>
              <a:rPr lang="en-US" sz="1400" dirty="0"/>
              <a:t> </a:t>
            </a:r>
            <a:r>
              <a:rPr lang="en-US" sz="1400" dirty="0" err="1"/>
              <a:t>vil</a:t>
            </a:r>
            <a:r>
              <a:rPr lang="en-US" sz="1400" dirty="0"/>
              <a:t> </a:t>
            </a:r>
            <a:r>
              <a:rPr lang="en-US" sz="1400" dirty="0" err="1"/>
              <a:t>eksamen</a:t>
            </a:r>
            <a:r>
              <a:rPr lang="en-US" sz="1400" dirty="0"/>
              <a:t> </a:t>
            </a:r>
            <a:r>
              <a:rPr lang="en-US" sz="1400" dirty="0" err="1"/>
              <a:t>føles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70353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9C8E996-D974-454A-BE4C-1B539EA41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Kursoversikt del 1 av 2: Alle temaer er pensum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90E78D5-8EAF-4324-9A69-21BADFFA49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5199" y="1701000"/>
            <a:ext cx="10760786" cy="4751999"/>
          </a:xfrm>
          <a:prstGeom prst="rect">
            <a:avLst/>
          </a:prstGeom>
        </p:spPr>
      </p:pic>
      <p:sp>
        <p:nvSpPr>
          <p:cNvPr id="10" name="Left Brace 9">
            <a:extLst>
              <a:ext uri="{FF2B5EF4-FFF2-40B4-BE49-F238E27FC236}">
                <a16:creationId xmlns:a16="http://schemas.microsoft.com/office/drawing/2014/main" id="{5C452FEB-397B-4480-85FC-6CF9A8E231FF}"/>
              </a:ext>
            </a:extLst>
          </p:cNvPr>
          <p:cNvSpPr/>
          <p:nvPr/>
        </p:nvSpPr>
        <p:spPr>
          <a:xfrm>
            <a:off x="1056000" y="1989000"/>
            <a:ext cx="149199" cy="10080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0A546B45-63B9-470C-9A1B-339541CEE04D}"/>
              </a:ext>
            </a:extLst>
          </p:cNvPr>
          <p:cNvSpPr/>
          <p:nvPr/>
        </p:nvSpPr>
        <p:spPr>
          <a:xfrm>
            <a:off x="1054399" y="2997000"/>
            <a:ext cx="149199" cy="51035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EB4724AA-D8CF-4B97-A76B-794CF6DA6BEA}"/>
              </a:ext>
            </a:extLst>
          </p:cNvPr>
          <p:cNvSpPr/>
          <p:nvPr/>
        </p:nvSpPr>
        <p:spPr>
          <a:xfrm>
            <a:off x="1054399" y="3551555"/>
            <a:ext cx="149199" cy="290144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7B6D71A-5224-43C0-B417-3AB39E7DEAD7}"/>
              </a:ext>
            </a:extLst>
          </p:cNvPr>
          <p:cNvSpPr txBox="1"/>
          <p:nvPr/>
        </p:nvSpPr>
        <p:spPr>
          <a:xfrm>
            <a:off x="57626" y="2308334"/>
            <a:ext cx="93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Egenskaper + hydrostatikk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3FE9B0-D11B-46EA-8BFB-28B761379B93}"/>
              </a:ext>
            </a:extLst>
          </p:cNvPr>
          <p:cNvSpPr txBox="1"/>
          <p:nvPr/>
        </p:nvSpPr>
        <p:spPr>
          <a:xfrm>
            <a:off x="57626" y="3045860"/>
            <a:ext cx="1095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Kinematikk, </a:t>
            </a:r>
            <a:r>
              <a:rPr lang="nb-NO" sz="900" dirty="0" err="1"/>
              <a:t>Eulers</a:t>
            </a:r>
            <a:r>
              <a:rPr lang="nb-NO" sz="900" dirty="0"/>
              <a:t>, Bernoulli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51DA143-1414-4CFF-B267-FF100126C273}"/>
              </a:ext>
            </a:extLst>
          </p:cNvPr>
          <p:cNvSpPr txBox="1"/>
          <p:nvPr/>
        </p:nvSpPr>
        <p:spPr>
          <a:xfrm>
            <a:off x="35542" y="4312996"/>
            <a:ext cx="109505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De tre viktige fysiske lovene på kontrollvolumform</a:t>
            </a:r>
          </a:p>
          <a:p>
            <a:endParaRPr lang="nb-NO" sz="900" dirty="0"/>
          </a:p>
          <a:p>
            <a:r>
              <a:rPr lang="nb-NO" sz="900" dirty="0"/>
              <a:t>- </a:t>
            </a:r>
            <a:r>
              <a:rPr lang="nb-NO" sz="900" dirty="0" err="1"/>
              <a:t>Kont.likningen</a:t>
            </a:r>
            <a:endParaRPr lang="nb-NO" sz="900" dirty="0"/>
          </a:p>
          <a:p>
            <a:r>
              <a:rPr lang="nb-NO" sz="900" dirty="0"/>
              <a:t>- Impulslikningen</a:t>
            </a:r>
          </a:p>
          <a:p>
            <a:r>
              <a:rPr lang="nb-NO" sz="900" dirty="0"/>
              <a:t>- Energilikningen</a:t>
            </a:r>
          </a:p>
        </p:txBody>
      </p:sp>
    </p:spTree>
    <p:extLst>
      <p:ext uri="{BB962C8B-B14F-4D97-AF65-F5344CB8AC3E}">
        <p14:creationId xmlns:p14="http://schemas.microsoft.com/office/powerpoint/2010/main" val="23614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9C8E996-D974-454A-BE4C-1B539EA41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Kursoversikt del 2 av 2: Alle temaer er pensum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A413699-A6DB-4AA3-8F99-CB6FB770D0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6000" y="1629000"/>
            <a:ext cx="10679325" cy="15693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3019CE-936C-4619-81C4-FE1029BF1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6001" y="3069000"/>
            <a:ext cx="10679325" cy="3525286"/>
          </a:xfrm>
          <a:prstGeom prst="rect">
            <a:avLst/>
          </a:prstGeom>
        </p:spPr>
      </p:pic>
      <p:sp>
        <p:nvSpPr>
          <p:cNvPr id="8" name="Left Brace 7">
            <a:extLst>
              <a:ext uri="{FF2B5EF4-FFF2-40B4-BE49-F238E27FC236}">
                <a16:creationId xmlns:a16="http://schemas.microsoft.com/office/drawing/2014/main" id="{2BA721DC-1575-45B7-A339-990074652564}"/>
              </a:ext>
            </a:extLst>
          </p:cNvPr>
          <p:cNvSpPr/>
          <p:nvPr/>
        </p:nvSpPr>
        <p:spPr>
          <a:xfrm>
            <a:off x="1188050" y="1629000"/>
            <a:ext cx="177037" cy="27360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7EC6ECCA-F4C4-4C8A-A5A6-91BCFA90F283}"/>
              </a:ext>
            </a:extLst>
          </p:cNvPr>
          <p:cNvSpPr/>
          <p:nvPr/>
        </p:nvSpPr>
        <p:spPr>
          <a:xfrm>
            <a:off x="1216182" y="4365000"/>
            <a:ext cx="148906" cy="64991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B7D4A852-9376-4698-8F18-220EBAED8B83}"/>
              </a:ext>
            </a:extLst>
          </p:cNvPr>
          <p:cNvSpPr/>
          <p:nvPr/>
        </p:nvSpPr>
        <p:spPr>
          <a:xfrm>
            <a:off x="1231835" y="5594722"/>
            <a:ext cx="133251" cy="71427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84A852-539C-4832-A42F-D6E03D643109}"/>
              </a:ext>
            </a:extLst>
          </p:cNvPr>
          <p:cNvSpPr txBox="1"/>
          <p:nvPr/>
        </p:nvSpPr>
        <p:spPr>
          <a:xfrm>
            <a:off x="194423" y="2763392"/>
            <a:ext cx="993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Rør- og kanalstrømning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515C8EA-2013-4671-A741-951E7928EA59}"/>
              </a:ext>
            </a:extLst>
          </p:cNvPr>
          <p:cNvSpPr txBox="1"/>
          <p:nvPr/>
        </p:nvSpPr>
        <p:spPr>
          <a:xfrm>
            <a:off x="181510" y="4598505"/>
            <a:ext cx="10950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Drag og løft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D03D49C-6987-4915-BEFA-51ED935F7333}"/>
              </a:ext>
            </a:extLst>
          </p:cNvPr>
          <p:cNvSpPr txBox="1"/>
          <p:nvPr/>
        </p:nvSpPr>
        <p:spPr>
          <a:xfrm>
            <a:off x="181510" y="5659084"/>
            <a:ext cx="109505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Intro til differensiell beskrivelse</a:t>
            </a:r>
          </a:p>
        </p:txBody>
      </p:sp>
      <p:sp>
        <p:nvSpPr>
          <p:cNvPr id="14" name="Left Brace 13">
            <a:extLst>
              <a:ext uri="{FF2B5EF4-FFF2-40B4-BE49-F238E27FC236}">
                <a16:creationId xmlns:a16="http://schemas.microsoft.com/office/drawing/2014/main" id="{A9F8589A-BD8D-4CF7-BB4E-6915216735D8}"/>
              </a:ext>
            </a:extLst>
          </p:cNvPr>
          <p:cNvSpPr/>
          <p:nvPr/>
        </p:nvSpPr>
        <p:spPr>
          <a:xfrm>
            <a:off x="1195307" y="5036753"/>
            <a:ext cx="169779" cy="50783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CA68474-35CD-4CD3-8AB0-C4DE504C602E}"/>
              </a:ext>
            </a:extLst>
          </p:cNvPr>
          <p:cNvSpPr txBox="1"/>
          <p:nvPr/>
        </p:nvSpPr>
        <p:spPr>
          <a:xfrm>
            <a:off x="197319" y="5133027"/>
            <a:ext cx="1095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Dimensjons-analyse</a:t>
            </a:r>
          </a:p>
        </p:txBody>
      </p:sp>
    </p:spTree>
    <p:extLst>
      <p:ext uri="{BB962C8B-B14F-4D97-AF65-F5344CB8AC3E}">
        <p14:creationId xmlns:p14="http://schemas.microsoft.com/office/powerpoint/2010/main" val="64266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2BD0E55-8602-8F28-1B13-5F96D6B26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D5593D-C016-CE8F-347A-8D7859A70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Meg: </a:t>
            </a:r>
            <a:r>
              <a:rPr lang="en-US" dirty="0" err="1"/>
              <a:t>Ønsker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siste</a:t>
            </a:r>
            <a:r>
              <a:rPr lang="en-US" dirty="0"/>
              <a:t> </a:t>
            </a:r>
            <a:r>
              <a:rPr lang="en-US" dirty="0" err="1"/>
              <a:t>forelesning</a:t>
            </a:r>
            <a:r>
              <a:rPr lang="en-US" dirty="0"/>
              <a:t>? </a:t>
            </a:r>
            <a:br>
              <a:rPr lang="en-US" dirty="0"/>
            </a:br>
            <a:r>
              <a:rPr lang="en-US" dirty="0" err="1"/>
              <a:t>Dere</a:t>
            </a:r>
            <a:r>
              <a:rPr lang="en-US" dirty="0"/>
              <a:t>: </a:t>
            </a:r>
            <a:r>
              <a:rPr lang="en-US" dirty="0" err="1"/>
              <a:t>Gjennomgå</a:t>
            </a:r>
            <a:r>
              <a:rPr lang="en-US" dirty="0"/>
              <a:t> </a:t>
            </a:r>
            <a:r>
              <a:rPr lang="en-US" dirty="0" err="1"/>
              <a:t>relevante</a:t>
            </a:r>
            <a:r>
              <a:rPr lang="en-US" dirty="0"/>
              <a:t> </a:t>
            </a:r>
            <a:r>
              <a:rPr lang="en-US" dirty="0" err="1"/>
              <a:t>eksamensoppgaver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9053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7B48C554-14E5-D142-6A9E-67E9DF7B72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7900" y="2124869"/>
            <a:ext cx="10236200" cy="36703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1D5593D-C016-CE8F-347A-8D7859A70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Meg: </a:t>
            </a:r>
            <a:r>
              <a:rPr lang="en-US" dirty="0" err="1"/>
              <a:t>Ønsker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siste</a:t>
            </a:r>
            <a:r>
              <a:rPr lang="en-US" dirty="0"/>
              <a:t> </a:t>
            </a:r>
            <a:r>
              <a:rPr lang="en-US" dirty="0" err="1"/>
              <a:t>forelesning</a:t>
            </a:r>
            <a:r>
              <a:rPr lang="en-US" dirty="0"/>
              <a:t>? </a:t>
            </a:r>
            <a:br>
              <a:rPr lang="en-US" dirty="0"/>
            </a:br>
            <a:r>
              <a:rPr lang="en-US" dirty="0" err="1"/>
              <a:t>Dere</a:t>
            </a:r>
            <a:r>
              <a:rPr lang="en-US" dirty="0"/>
              <a:t>: </a:t>
            </a:r>
            <a:r>
              <a:rPr lang="en-US" dirty="0" err="1"/>
              <a:t>Gjennomgå</a:t>
            </a:r>
            <a:r>
              <a:rPr lang="en-US" dirty="0"/>
              <a:t> </a:t>
            </a:r>
            <a:r>
              <a:rPr lang="en-US" dirty="0" err="1"/>
              <a:t>relevante</a:t>
            </a:r>
            <a:r>
              <a:rPr lang="en-US" dirty="0"/>
              <a:t> </a:t>
            </a:r>
            <a:r>
              <a:rPr lang="en-US" dirty="0" err="1"/>
              <a:t>eksamensoppgaver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FC8443-A0EC-9875-A37C-DFD047E57AAE}"/>
              </a:ext>
            </a:extLst>
          </p:cNvPr>
          <p:cNvSpPr txBox="1"/>
          <p:nvPr/>
        </p:nvSpPr>
        <p:spPr>
          <a:xfrm>
            <a:off x="726800" y="1940203"/>
            <a:ext cx="3309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eksamen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TPS200, 2019: </a:t>
            </a:r>
          </a:p>
        </p:txBody>
      </p:sp>
    </p:spTree>
    <p:extLst>
      <p:ext uri="{BB962C8B-B14F-4D97-AF65-F5344CB8AC3E}">
        <p14:creationId xmlns:p14="http://schemas.microsoft.com/office/powerpoint/2010/main" val="34798834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7B48C554-14E5-D142-6A9E-67E9DF7B72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7900" y="2124869"/>
            <a:ext cx="10236200" cy="36703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1D5593D-C016-CE8F-347A-8D7859A70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Meg: </a:t>
            </a:r>
            <a:r>
              <a:rPr lang="en-US" dirty="0" err="1"/>
              <a:t>Ønsker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siste</a:t>
            </a:r>
            <a:r>
              <a:rPr lang="en-US" dirty="0"/>
              <a:t> </a:t>
            </a:r>
            <a:r>
              <a:rPr lang="en-US" dirty="0" err="1"/>
              <a:t>forelesning</a:t>
            </a:r>
            <a:r>
              <a:rPr lang="en-US" dirty="0"/>
              <a:t>? </a:t>
            </a:r>
            <a:br>
              <a:rPr lang="en-US" dirty="0"/>
            </a:br>
            <a:r>
              <a:rPr lang="en-US" dirty="0" err="1"/>
              <a:t>Dere</a:t>
            </a:r>
            <a:r>
              <a:rPr lang="en-US" dirty="0"/>
              <a:t>: </a:t>
            </a:r>
            <a:r>
              <a:rPr lang="en-US" dirty="0" err="1"/>
              <a:t>Gjennomgå</a:t>
            </a:r>
            <a:r>
              <a:rPr lang="en-US" dirty="0"/>
              <a:t> </a:t>
            </a:r>
            <a:r>
              <a:rPr lang="en-US" dirty="0" err="1"/>
              <a:t>relevante</a:t>
            </a:r>
            <a:r>
              <a:rPr lang="en-US" dirty="0"/>
              <a:t> </a:t>
            </a:r>
            <a:r>
              <a:rPr lang="en-US" dirty="0" err="1"/>
              <a:t>eksamensoppgaver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FC8443-A0EC-9875-A37C-DFD047E57AAE}"/>
              </a:ext>
            </a:extLst>
          </p:cNvPr>
          <p:cNvSpPr txBox="1"/>
          <p:nvPr/>
        </p:nvSpPr>
        <p:spPr>
          <a:xfrm>
            <a:off x="726800" y="1940203"/>
            <a:ext cx="3309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eksamen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TPS200, 2019: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0D5E27D-0A5D-0268-9904-89CAFEDD67FD}"/>
              </a:ext>
            </a:extLst>
          </p:cNvPr>
          <p:cNvSpPr/>
          <p:nvPr/>
        </p:nvSpPr>
        <p:spPr>
          <a:xfrm>
            <a:off x="977900" y="3717000"/>
            <a:ext cx="10518100" cy="25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7278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1D5593D-C016-CE8F-347A-8D7859A70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Løsningsforslag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Oppgave</a:t>
            </a:r>
            <a:r>
              <a:rPr lang="en-US" dirty="0"/>
              <a:t> 1a</a:t>
            </a:r>
          </a:p>
        </p:txBody>
      </p:sp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095B1A71-5608-1610-4665-B5DFEF5B04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100" y="2273300"/>
            <a:ext cx="10337800" cy="231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9011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1D5593D-C016-CE8F-347A-8D7859A70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Løsningsforslag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Oppgave</a:t>
            </a:r>
            <a:r>
              <a:rPr lang="en-US" dirty="0"/>
              <a:t> 1a</a:t>
            </a:r>
          </a:p>
        </p:txBody>
      </p:sp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095B1A71-5608-1610-4665-B5DFEF5B04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100" y="2273300"/>
            <a:ext cx="10337800" cy="2311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6DD0160-BAF1-07E9-B2FD-08E6D86A7214}"/>
              </a:ext>
            </a:extLst>
          </p:cNvPr>
          <p:cNvSpPr txBox="1"/>
          <p:nvPr/>
        </p:nvSpPr>
        <p:spPr>
          <a:xfrm>
            <a:off x="671089" y="5728334"/>
            <a:ext cx="11777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Altså</a:t>
            </a:r>
            <a:r>
              <a:rPr lang="en-US" dirty="0"/>
              <a:t>…: </a:t>
            </a:r>
            <a:r>
              <a:rPr lang="en-US" dirty="0" err="1"/>
              <a:t>Heftbetingelsen</a:t>
            </a:r>
            <a:r>
              <a:rPr lang="en-US" dirty="0"/>
              <a:t> </a:t>
            </a:r>
            <a:r>
              <a:rPr lang="en-US" dirty="0" err="1"/>
              <a:t>betyr</a:t>
            </a:r>
            <a:r>
              <a:rPr lang="en-US" dirty="0"/>
              <a:t> at den relative </a:t>
            </a:r>
            <a:r>
              <a:rPr lang="en-US" dirty="0" err="1"/>
              <a:t>hastigheten</a:t>
            </a:r>
            <a:r>
              <a:rPr lang="en-US" dirty="0"/>
              <a:t> </a:t>
            </a:r>
            <a:r>
              <a:rPr lang="en-US" dirty="0" err="1"/>
              <a:t>mellom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overflate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fluidet</a:t>
            </a:r>
            <a:r>
              <a:rPr lang="en-US" dirty="0"/>
              <a:t> </a:t>
            </a:r>
            <a:r>
              <a:rPr lang="en-US" dirty="0" err="1"/>
              <a:t>nær</a:t>
            </a:r>
            <a:r>
              <a:rPr lang="en-US" dirty="0"/>
              <a:t> </a:t>
            </a:r>
            <a:r>
              <a:rPr lang="en-US" dirty="0" err="1"/>
              <a:t>overflaten</a:t>
            </a:r>
            <a:r>
              <a:rPr lang="en-US" dirty="0"/>
              <a:t> er null. </a:t>
            </a:r>
          </a:p>
        </p:txBody>
      </p:sp>
    </p:spTree>
    <p:extLst>
      <p:ext uri="{BB962C8B-B14F-4D97-AF65-F5344CB8AC3E}">
        <p14:creationId xmlns:p14="http://schemas.microsoft.com/office/powerpoint/2010/main" val="27587086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7B48C554-14E5-D142-6A9E-67E9DF7B72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7900" y="2124869"/>
            <a:ext cx="10236200" cy="36703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1D5593D-C016-CE8F-347A-8D7859A70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Oppgave</a:t>
            </a:r>
            <a:r>
              <a:rPr lang="en-US" dirty="0"/>
              <a:t> 1b: </a:t>
            </a:r>
            <a:r>
              <a:rPr lang="en-US" dirty="0" err="1"/>
              <a:t>Hva</a:t>
            </a:r>
            <a:r>
              <a:rPr lang="en-US" dirty="0"/>
              <a:t> er et </a:t>
            </a:r>
            <a:r>
              <a:rPr lang="en-US" dirty="0" err="1"/>
              <a:t>grensesjikt</a:t>
            </a:r>
            <a:r>
              <a:rPr lang="en-US" dirty="0"/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FC8443-A0EC-9875-A37C-DFD047E57AAE}"/>
              </a:ext>
            </a:extLst>
          </p:cNvPr>
          <p:cNvSpPr txBox="1"/>
          <p:nvPr/>
        </p:nvSpPr>
        <p:spPr>
          <a:xfrm>
            <a:off x="726800" y="1940203"/>
            <a:ext cx="3309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eksamen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TPS200, 2019: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0D5E27D-0A5D-0268-9904-89CAFEDD67FD}"/>
              </a:ext>
            </a:extLst>
          </p:cNvPr>
          <p:cNvSpPr/>
          <p:nvPr/>
        </p:nvSpPr>
        <p:spPr>
          <a:xfrm>
            <a:off x="977900" y="4293000"/>
            <a:ext cx="10518100" cy="19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1851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1D5593D-C016-CE8F-347A-8D7859A70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Løsningsforslag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Oppgave</a:t>
            </a:r>
            <a:r>
              <a:rPr lang="en-US" dirty="0"/>
              <a:t> 1b: </a:t>
            </a:r>
            <a:r>
              <a:rPr lang="en-US" dirty="0" err="1"/>
              <a:t>Hva</a:t>
            </a:r>
            <a:r>
              <a:rPr lang="en-US" dirty="0"/>
              <a:t> er et </a:t>
            </a:r>
            <a:r>
              <a:rPr lang="en-US" dirty="0" err="1"/>
              <a:t>grensesjikt</a:t>
            </a:r>
            <a:r>
              <a:rPr lang="en-US" dirty="0"/>
              <a:t>?</a:t>
            </a:r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44A00770-7057-15C7-6342-25788C72E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600" y="2514600"/>
            <a:ext cx="10464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5341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1D5593D-C016-CE8F-347A-8D7859A70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Løsningsforslag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Oppgave</a:t>
            </a:r>
            <a:r>
              <a:rPr lang="en-US" dirty="0"/>
              <a:t> 1b: </a:t>
            </a:r>
            <a:r>
              <a:rPr lang="en-US" dirty="0" err="1"/>
              <a:t>Hva</a:t>
            </a:r>
            <a:r>
              <a:rPr lang="en-US" dirty="0"/>
              <a:t> er et </a:t>
            </a:r>
            <a:r>
              <a:rPr lang="en-US" dirty="0" err="1"/>
              <a:t>grensesjikt</a:t>
            </a:r>
            <a:r>
              <a:rPr lang="en-US" dirty="0"/>
              <a:t>?</a:t>
            </a:r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44A00770-7057-15C7-6342-25788C72E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600" y="2514600"/>
            <a:ext cx="10464800" cy="18288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153F453-FD99-FF9C-27A5-48AA7660F82E}"/>
                  </a:ext>
                </a:extLst>
              </p:cNvPr>
              <p:cNvSpPr txBox="1"/>
              <p:nvPr/>
            </p:nvSpPr>
            <p:spPr>
              <a:xfrm>
                <a:off x="695325" y="5733000"/>
                <a:ext cx="1085438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Også…: </a:t>
                </a:r>
                <a:r>
                  <a:rPr lang="en-US" dirty="0" err="1"/>
                  <a:t>Grensesjiktet</a:t>
                </a:r>
                <a:r>
                  <a:rPr lang="en-US" dirty="0"/>
                  <a:t> </a:t>
                </a:r>
                <a:r>
                  <a:rPr lang="en-US" dirty="0" err="1"/>
                  <a:t>blir</a:t>
                </a:r>
                <a:r>
                  <a:rPr lang="en-US" dirty="0"/>
                  <a:t> </a:t>
                </a:r>
                <a:r>
                  <a:rPr lang="en-US" dirty="0" err="1"/>
                  <a:t>tykkere</a:t>
                </a:r>
                <a:r>
                  <a:rPr lang="en-US" dirty="0"/>
                  <a:t> </a:t>
                </a:r>
                <a:r>
                  <a:rPr lang="en-US" dirty="0" err="1"/>
                  <a:t>når</a:t>
                </a:r>
                <a:r>
                  <a:rPr lang="en-US" dirty="0"/>
                  <a:t> </a:t>
                </a:r>
                <a:r>
                  <a:rPr lang="en-US" dirty="0" err="1"/>
                  <a:t>Reynoldstallet</a:t>
                </a:r>
                <a:r>
                  <a:rPr lang="en-US" dirty="0"/>
                  <a:t> </a:t>
                </a:r>
                <a:r>
                  <a:rPr lang="en-US" dirty="0" err="1"/>
                  <a:t>synker</a:t>
                </a:r>
                <a:r>
                  <a:rPr lang="en-US" dirty="0"/>
                  <a:t>, </a:t>
                </a:r>
                <a:r>
                  <a:rPr lang="en-US" dirty="0" err="1"/>
                  <a:t>og</a:t>
                </a:r>
                <a:r>
                  <a:rPr lang="en-US" dirty="0"/>
                  <a:t> </a:t>
                </a:r>
                <a:r>
                  <a:rPr lang="en-US" dirty="0" err="1"/>
                  <a:t>blir</a:t>
                </a:r>
                <a:r>
                  <a:rPr lang="en-US" dirty="0"/>
                  <a:t> </a:t>
                </a:r>
                <a:r>
                  <a:rPr lang="en-US" dirty="0" err="1"/>
                  <a:t>tynnere</a:t>
                </a:r>
                <a:r>
                  <a:rPr lang="en-US" dirty="0"/>
                  <a:t> </a:t>
                </a:r>
                <a:r>
                  <a:rPr lang="en-US" dirty="0" err="1"/>
                  <a:t>når</a:t>
                </a:r>
                <a:r>
                  <a:rPr lang="en-US" dirty="0"/>
                  <a:t> </a:t>
                </a:r>
                <a:r>
                  <a:rPr lang="en-US" dirty="0" err="1"/>
                  <a:t>Reynoldstallet</a:t>
                </a:r>
                <a:r>
                  <a:rPr lang="en-US" dirty="0"/>
                  <a:t> (Re) </a:t>
                </a:r>
                <a:r>
                  <a:rPr lang="en-US" dirty="0" err="1"/>
                  <a:t>øker</a:t>
                </a:r>
                <a:r>
                  <a:rPr lang="en-US" dirty="0"/>
                  <a:t>.</a:t>
                </a:r>
              </a:p>
              <a:p>
                <a:r>
                  <a:rPr lang="en-US" dirty="0"/>
                  <a:t>Det </a:t>
                </a:r>
                <a:r>
                  <a:rPr lang="en-US" dirty="0" err="1"/>
                  <a:t>forsvinner</a:t>
                </a:r>
                <a:r>
                  <a:rPr lang="en-US" dirty="0"/>
                  <a:t> </a:t>
                </a:r>
                <a:r>
                  <a:rPr lang="en-US" dirty="0" err="1"/>
                  <a:t>helt</a:t>
                </a:r>
                <a:r>
                  <a:rPr lang="en-US" dirty="0"/>
                  <a:t> </a:t>
                </a:r>
                <a:r>
                  <a:rPr lang="en-US" dirty="0" err="1"/>
                  <a:t>når</a:t>
                </a:r>
                <a:r>
                  <a:rPr lang="en-US" dirty="0"/>
                  <a:t> Re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−&gt;∞</m:t>
                    </m:r>
                  </m:oMath>
                </a14:m>
                <a:r>
                  <a:rPr lang="en-US" dirty="0"/>
                  <a:t> , </a:t>
                </a:r>
                <a:r>
                  <a:rPr lang="en-US" dirty="0" err="1"/>
                  <a:t>og</a:t>
                </a:r>
                <a:r>
                  <a:rPr lang="en-US" dirty="0"/>
                  <a:t> </a:t>
                </a:r>
                <a:r>
                  <a:rPr lang="en-US" dirty="0" err="1"/>
                  <a:t>i</a:t>
                </a:r>
                <a:r>
                  <a:rPr lang="en-US" dirty="0"/>
                  <a:t> </a:t>
                </a:r>
                <a:r>
                  <a:rPr lang="en-US" dirty="0" err="1"/>
                  <a:t>dette</a:t>
                </a:r>
                <a:r>
                  <a:rPr lang="en-US" dirty="0"/>
                  <a:t> </a:t>
                </a:r>
                <a:r>
                  <a:rPr lang="en-US" dirty="0" err="1"/>
                  <a:t>tilfellet</a:t>
                </a:r>
                <a:r>
                  <a:rPr lang="en-US" dirty="0"/>
                  <a:t> </a:t>
                </a:r>
                <a:r>
                  <a:rPr lang="en-US" dirty="0" err="1"/>
                  <a:t>kan</a:t>
                </a:r>
                <a:r>
                  <a:rPr lang="en-US" dirty="0"/>
                  <a:t> </a:t>
                </a:r>
                <a:r>
                  <a:rPr lang="en-US" dirty="0" err="1"/>
                  <a:t>strømningen</a:t>
                </a:r>
                <a:r>
                  <a:rPr lang="en-US" dirty="0"/>
                  <a:t> </a:t>
                </a:r>
                <a:r>
                  <a:rPr lang="en-US" dirty="0" err="1"/>
                  <a:t>tilnærmes</a:t>
                </a:r>
                <a:r>
                  <a:rPr lang="en-US" dirty="0"/>
                  <a:t> </a:t>
                </a:r>
                <a:r>
                  <a:rPr lang="en-US" dirty="0" err="1"/>
                  <a:t>som</a:t>
                </a:r>
                <a:r>
                  <a:rPr lang="en-US" dirty="0"/>
                  <a:t> </a:t>
                </a:r>
                <a:r>
                  <a:rPr lang="en-US" dirty="0" err="1"/>
                  <a:t>friksjonsfri</a:t>
                </a:r>
                <a:r>
                  <a:rPr lang="en-US" dirty="0"/>
                  <a:t>.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153F453-FD99-FF9C-27A5-48AA7660F8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325" y="5733000"/>
                <a:ext cx="10854382" cy="646331"/>
              </a:xfrm>
              <a:prstGeom prst="rect">
                <a:avLst/>
              </a:prstGeom>
              <a:blipFill>
                <a:blip r:embed="rId3"/>
                <a:stretch>
                  <a:fillRect l="-467" t="-3846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55522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7B48C554-14E5-D142-6A9E-67E9DF7B72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7900" y="2124869"/>
            <a:ext cx="10236200" cy="36703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1D5593D-C016-CE8F-347A-8D7859A70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Oppgave</a:t>
            </a:r>
            <a:r>
              <a:rPr lang="en-US" dirty="0"/>
              <a:t> 1c: </a:t>
            </a:r>
            <a:r>
              <a:rPr lang="en-US" dirty="0" err="1"/>
              <a:t>Hva</a:t>
            </a:r>
            <a:r>
              <a:rPr lang="en-US" dirty="0"/>
              <a:t> er </a:t>
            </a:r>
            <a:r>
              <a:rPr lang="en-US" dirty="0" err="1"/>
              <a:t>kavitasjon</a:t>
            </a:r>
            <a:r>
              <a:rPr lang="en-US" dirty="0"/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FC8443-A0EC-9875-A37C-DFD047E57AAE}"/>
              </a:ext>
            </a:extLst>
          </p:cNvPr>
          <p:cNvSpPr txBox="1"/>
          <p:nvPr/>
        </p:nvSpPr>
        <p:spPr>
          <a:xfrm>
            <a:off x="726800" y="1940203"/>
            <a:ext cx="3309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eksamen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TPS200, 2019: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0D5E27D-0A5D-0268-9904-89CAFEDD67FD}"/>
              </a:ext>
            </a:extLst>
          </p:cNvPr>
          <p:cNvSpPr/>
          <p:nvPr/>
        </p:nvSpPr>
        <p:spPr>
          <a:xfrm>
            <a:off x="977900" y="4797000"/>
            <a:ext cx="10518100" cy="144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0183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1D5593D-C016-CE8F-347A-8D7859A70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Løsningsforslag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Oppgave</a:t>
            </a:r>
            <a:r>
              <a:rPr lang="en-US" dirty="0"/>
              <a:t> 1c: </a:t>
            </a:r>
            <a:r>
              <a:rPr lang="en-US" dirty="0" err="1"/>
              <a:t>Hva</a:t>
            </a:r>
            <a:r>
              <a:rPr lang="en-US" dirty="0"/>
              <a:t> er </a:t>
            </a:r>
            <a:r>
              <a:rPr lang="en-US" dirty="0" err="1"/>
              <a:t>kavitasjon</a:t>
            </a:r>
            <a:r>
              <a:rPr lang="en-US" dirty="0"/>
              <a:t>?</a:t>
            </a:r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E0E74CFE-5FA6-CBC6-507A-5F81062600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100" y="2546350"/>
            <a:ext cx="10337800" cy="176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679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1D5593D-C016-CE8F-347A-8D7859A70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Oppgave</a:t>
            </a:r>
            <a:r>
              <a:rPr lang="en-US" dirty="0"/>
              <a:t> 2 - </a:t>
            </a:r>
            <a:r>
              <a:rPr lang="en-US" dirty="0" err="1"/>
              <a:t>Oppdrift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dragkraft</a:t>
            </a:r>
            <a:endParaRPr lang="en-US" dirty="0"/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71A7B7BD-B452-C7EB-158E-D0451B5BD4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1629000"/>
            <a:ext cx="10782300" cy="2082800"/>
          </a:xfrm>
          <a:prstGeom prst="rect">
            <a:avLst/>
          </a:prstGeom>
        </p:spPr>
      </p:pic>
      <p:pic>
        <p:nvPicPr>
          <p:cNvPr id="8" name="Picture 7" descr="A picture containing text, antenna&#10;&#10;Description automatically generated">
            <a:extLst>
              <a:ext uri="{FF2B5EF4-FFF2-40B4-BE49-F238E27FC236}">
                <a16:creationId xmlns:a16="http://schemas.microsoft.com/office/drawing/2014/main" id="{AC762192-7E8C-C82D-B62D-92D5E23319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6000" y="3711800"/>
            <a:ext cx="6113100" cy="322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0729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1D5593D-C016-CE8F-347A-8D7859A70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Oppgave</a:t>
            </a:r>
            <a:r>
              <a:rPr lang="en-US" dirty="0"/>
              <a:t> 2a - </a:t>
            </a:r>
            <a:r>
              <a:rPr lang="en-US" dirty="0" err="1"/>
              <a:t>Oppdrift</a:t>
            </a:r>
            <a:endParaRPr lang="en-US" dirty="0"/>
          </a:p>
        </p:txBody>
      </p:sp>
      <p:pic>
        <p:nvPicPr>
          <p:cNvPr id="8" name="Picture 7" descr="A picture containing text, antenna&#10;&#10;Description automatically generated">
            <a:extLst>
              <a:ext uri="{FF2B5EF4-FFF2-40B4-BE49-F238E27FC236}">
                <a16:creationId xmlns:a16="http://schemas.microsoft.com/office/drawing/2014/main" id="{AC762192-7E8C-C82D-B62D-92D5E23319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000" y="3711800"/>
            <a:ext cx="6113100" cy="3225234"/>
          </a:xfrm>
          <a:prstGeom prst="rect">
            <a:avLst/>
          </a:prstGeom>
        </p:spPr>
      </p:pic>
      <p:pic>
        <p:nvPicPr>
          <p:cNvPr id="4" name="Picture 3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5EB4F982-1349-11D9-84A7-CDF0D3DDF4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5061"/>
          <a:stretch/>
        </p:blipFill>
        <p:spPr>
          <a:xfrm>
            <a:off x="844550" y="1917000"/>
            <a:ext cx="10502900" cy="936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10E16BF-302A-6641-8AA0-B25C5C77B178}"/>
              </a:ext>
            </a:extLst>
          </p:cNvPr>
          <p:cNvSpPr txBox="1"/>
          <p:nvPr/>
        </p:nvSpPr>
        <p:spPr>
          <a:xfrm>
            <a:off x="9331922" y="6334780"/>
            <a:ext cx="2860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Opplysninger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fra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oppgaveteksten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på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neste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side</a:t>
            </a:r>
          </a:p>
        </p:txBody>
      </p:sp>
    </p:spTree>
    <p:extLst>
      <p:ext uri="{BB962C8B-B14F-4D97-AF65-F5344CB8AC3E}">
        <p14:creationId xmlns:p14="http://schemas.microsoft.com/office/powerpoint/2010/main" val="34902806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1D5593D-C016-CE8F-347A-8D7859A70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Oppgave</a:t>
            </a:r>
            <a:r>
              <a:rPr lang="en-US" dirty="0"/>
              <a:t> 2a - </a:t>
            </a:r>
            <a:r>
              <a:rPr lang="en-US" dirty="0" err="1"/>
              <a:t>Oppdrift</a:t>
            </a:r>
            <a:endParaRPr lang="en-US" dirty="0"/>
          </a:p>
        </p:txBody>
      </p:sp>
      <p:pic>
        <p:nvPicPr>
          <p:cNvPr id="8" name="Picture 7" descr="A picture containing text, antenna&#10;&#10;Description automatically generated">
            <a:extLst>
              <a:ext uri="{FF2B5EF4-FFF2-40B4-BE49-F238E27FC236}">
                <a16:creationId xmlns:a16="http://schemas.microsoft.com/office/drawing/2014/main" id="{AC762192-7E8C-C82D-B62D-92D5E23319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000" y="3711800"/>
            <a:ext cx="6113100" cy="3225234"/>
          </a:xfrm>
          <a:prstGeom prst="rect">
            <a:avLst/>
          </a:prstGeom>
        </p:spPr>
      </p:pic>
      <p:pic>
        <p:nvPicPr>
          <p:cNvPr id="4" name="Picture 3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5EB4F982-1349-11D9-84A7-CDF0D3DDF4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5061"/>
          <a:stretch/>
        </p:blipFill>
        <p:spPr>
          <a:xfrm>
            <a:off x="844550" y="1917000"/>
            <a:ext cx="10502900" cy="9360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09F3A2B-19C1-74A2-0C4E-68B07ADAB821}"/>
                  </a:ext>
                </a:extLst>
              </p:cNvPr>
              <p:cNvSpPr txBox="1"/>
              <p:nvPr/>
            </p:nvSpPr>
            <p:spPr>
              <a:xfrm>
                <a:off x="552000" y="2882290"/>
                <a:ext cx="313425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Fra </a:t>
                </a:r>
                <a:r>
                  <a:rPr lang="en-US" dirty="0" err="1"/>
                  <a:t>oppgaveteksten</a:t>
                </a:r>
                <a:r>
                  <a:rPr lang="en-US" dirty="0"/>
                  <a:t>:</a:t>
                </a:r>
              </a:p>
              <a:p>
                <a:r>
                  <a:rPr lang="en-US" dirty="0" err="1"/>
                  <a:t>Volum</a:t>
                </a:r>
                <a:r>
                  <a:rPr lang="en-US" dirty="0"/>
                  <a:t> av kula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trike="sngStrike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trike="sngStrike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/6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09F3A2B-19C1-74A2-0C4E-68B07ADAB8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00" y="2882290"/>
                <a:ext cx="3134256" cy="646331"/>
              </a:xfrm>
              <a:prstGeom prst="rect">
                <a:avLst/>
              </a:prstGeom>
              <a:blipFill>
                <a:blip r:embed="rId4"/>
                <a:stretch>
                  <a:fillRect l="-1613" t="-5882" b="-13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322172-CD59-92C9-35B3-4EBC5CA5DEDA}"/>
                  </a:ext>
                </a:extLst>
              </p:cNvPr>
              <p:cNvSpPr txBox="1"/>
              <p:nvPr/>
            </p:nvSpPr>
            <p:spPr>
              <a:xfrm>
                <a:off x="561972" y="3496344"/>
                <a:ext cx="2255746" cy="30831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d=0.1m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=2700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𝑘𝑔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="0" dirty="0"/>
              </a:p>
              <a:p>
                <a:endParaRPr lang="en-US" b="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=1000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𝑘𝑔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="0" dirty="0"/>
              </a:p>
              <a:p>
                <a:endParaRPr lang="en-US" b="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=1.0⋅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=9.81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322172-CD59-92C9-35B3-4EBC5CA5DE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972" y="3496344"/>
                <a:ext cx="2255746" cy="3083152"/>
              </a:xfrm>
              <a:prstGeom prst="rect">
                <a:avLst/>
              </a:prstGeom>
              <a:blipFill>
                <a:blip r:embed="rId5"/>
                <a:stretch>
                  <a:fillRect l="-2247" t="-8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83DB4E90-5371-683C-F256-AB13A8102EF8}"/>
              </a:ext>
            </a:extLst>
          </p:cNvPr>
          <p:cNvSpPr txBox="1"/>
          <p:nvPr/>
        </p:nvSpPr>
        <p:spPr>
          <a:xfrm>
            <a:off x="9331922" y="6334780"/>
            <a:ext cx="23423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Opplysninger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fra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formelark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på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neste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side</a:t>
            </a:r>
          </a:p>
        </p:txBody>
      </p:sp>
    </p:spTree>
    <p:extLst>
      <p:ext uri="{BB962C8B-B14F-4D97-AF65-F5344CB8AC3E}">
        <p14:creationId xmlns:p14="http://schemas.microsoft.com/office/powerpoint/2010/main" val="33951621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1D5593D-C016-CE8F-347A-8D7859A70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Oppgave</a:t>
            </a:r>
            <a:r>
              <a:rPr lang="en-US" dirty="0"/>
              <a:t> 2a - </a:t>
            </a:r>
            <a:r>
              <a:rPr lang="en-US" dirty="0" err="1"/>
              <a:t>Oppdrift</a:t>
            </a:r>
            <a:endParaRPr lang="en-US" dirty="0"/>
          </a:p>
        </p:txBody>
      </p:sp>
      <p:pic>
        <p:nvPicPr>
          <p:cNvPr id="8" name="Picture 7" descr="A picture containing text, antenna&#10;&#10;Description automatically generated">
            <a:extLst>
              <a:ext uri="{FF2B5EF4-FFF2-40B4-BE49-F238E27FC236}">
                <a16:creationId xmlns:a16="http://schemas.microsoft.com/office/drawing/2014/main" id="{AC762192-7E8C-C82D-B62D-92D5E23319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000" y="3711800"/>
            <a:ext cx="6113100" cy="3225234"/>
          </a:xfrm>
          <a:prstGeom prst="rect">
            <a:avLst/>
          </a:prstGeom>
        </p:spPr>
      </p:pic>
      <p:pic>
        <p:nvPicPr>
          <p:cNvPr id="4" name="Picture 3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5EB4F982-1349-11D9-84A7-CDF0D3DDF4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5061"/>
          <a:stretch/>
        </p:blipFill>
        <p:spPr>
          <a:xfrm>
            <a:off x="844550" y="1917000"/>
            <a:ext cx="10502900" cy="9360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441471-0BAE-DDF0-DE22-2AAEE2E7AE49}"/>
                  </a:ext>
                </a:extLst>
              </p:cNvPr>
              <p:cNvSpPr txBox="1"/>
              <p:nvPr/>
            </p:nvSpPr>
            <p:spPr>
              <a:xfrm>
                <a:off x="9696000" y="3557911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𝛾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trike="sngStrike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441471-0BAE-DDF0-DE22-2AAEE2E7A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6000" y="3557911"/>
                <a:ext cx="1460204" cy="307777"/>
              </a:xfrm>
              <a:prstGeom prst="rect">
                <a:avLst/>
              </a:prstGeom>
              <a:blipFill>
                <a:blip r:embed="rId4"/>
                <a:stretch>
                  <a:fillRect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C7746CDB-3DD5-F2DA-93E1-42BB8B6AF89C}"/>
              </a:ext>
            </a:extLst>
          </p:cNvPr>
          <p:cNvSpPr txBox="1"/>
          <p:nvPr/>
        </p:nvSpPr>
        <p:spPr>
          <a:xfrm>
            <a:off x="8123544" y="2882290"/>
            <a:ext cx="39934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Buoyant force (Archimedes equation)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09F3A2B-19C1-74A2-0C4E-68B07ADAB821}"/>
                  </a:ext>
                </a:extLst>
              </p:cNvPr>
              <p:cNvSpPr txBox="1"/>
              <p:nvPr/>
            </p:nvSpPr>
            <p:spPr>
              <a:xfrm>
                <a:off x="552000" y="2882290"/>
                <a:ext cx="313425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Fra </a:t>
                </a:r>
                <a:r>
                  <a:rPr lang="en-US" dirty="0" err="1"/>
                  <a:t>oppgaveteksten</a:t>
                </a:r>
                <a:r>
                  <a:rPr lang="en-US" dirty="0"/>
                  <a:t>:</a:t>
                </a:r>
              </a:p>
              <a:p>
                <a:r>
                  <a:rPr lang="en-US" dirty="0" err="1"/>
                  <a:t>Volum</a:t>
                </a:r>
                <a:r>
                  <a:rPr lang="en-US" dirty="0"/>
                  <a:t> av kula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trike="sngStrike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trike="sngStrike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/6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09F3A2B-19C1-74A2-0C4E-68B07ADAB8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00" y="2882290"/>
                <a:ext cx="3134256" cy="646331"/>
              </a:xfrm>
              <a:prstGeom prst="rect">
                <a:avLst/>
              </a:prstGeom>
              <a:blipFill>
                <a:blip r:embed="rId5"/>
                <a:stretch>
                  <a:fillRect l="-1613" t="-5882" b="-13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3149B5F3-B741-8A29-A086-0B09F89EA392}"/>
              </a:ext>
            </a:extLst>
          </p:cNvPr>
          <p:cNvSpPr txBox="1"/>
          <p:nvPr/>
        </p:nvSpPr>
        <p:spPr>
          <a:xfrm>
            <a:off x="8117721" y="3780300"/>
            <a:ext cx="1723549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Specific weight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D6AA965-0210-F79D-CDB0-43A780FF4BC9}"/>
                  </a:ext>
                </a:extLst>
              </p:cNvPr>
              <p:cNvSpPr txBox="1"/>
              <p:nvPr/>
            </p:nvSpPr>
            <p:spPr>
              <a:xfrm>
                <a:off x="9696000" y="4426631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D6AA965-0210-F79D-CDB0-43A780FF4B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6000" y="4426631"/>
                <a:ext cx="1460204" cy="307777"/>
              </a:xfrm>
              <a:prstGeom prst="rect">
                <a:avLst/>
              </a:prstGeom>
              <a:blipFill>
                <a:blip r:embed="rId6"/>
                <a:stretch>
                  <a:fillRect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322172-CD59-92C9-35B3-4EBC5CA5DEDA}"/>
                  </a:ext>
                </a:extLst>
              </p:cNvPr>
              <p:cNvSpPr txBox="1"/>
              <p:nvPr/>
            </p:nvSpPr>
            <p:spPr>
              <a:xfrm>
                <a:off x="561972" y="3496344"/>
                <a:ext cx="2255746" cy="30831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d=0.1m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=2700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𝑘𝑔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="0" dirty="0"/>
              </a:p>
              <a:p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=1000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𝑘𝑔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="0" dirty="0"/>
              </a:p>
              <a:p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=1.0⋅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=9.81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322172-CD59-92C9-35B3-4EBC5CA5DE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972" y="3496344"/>
                <a:ext cx="2255746" cy="3083152"/>
              </a:xfrm>
              <a:prstGeom prst="rect">
                <a:avLst/>
              </a:prstGeom>
              <a:blipFill>
                <a:blip r:embed="rId7"/>
                <a:stretch>
                  <a:fillRect l="-2247" t="-8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D116D776-6872-3956-FFD9-E4585320121B}"/>
              </a:ext>
            </a:extLst>
          </p:cNvPr>
          <p:cNvSpPr txBox="1"/>
          <p:nvPr/>
        </p:nvSpPr>
        <p:spPr>
          <a:xfrm>
            <a:off x="8117721" y="4821714"/>
            <a:ext cx="2133918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Kinematic viscosity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F40673D-20C5-DF49-40CD-A8B44974A8CE}"/>
                  </a:ext>
                </a:extLst>
              </p:cNvPr>
              <p:cNvSpPr txBox="1"/>
              <p:nvPr/>
            </p:nvSpPr>
            <p:spPr>
              <a:xfrm>
                <a:off x="9696000" y="5555134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F40673D-20C5-DF49-40CD-A8B44974A8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6000" y="5555134"/>
                <a:ext cx="1460204" cy="307777"/>
              </a:xfrm>
              <a:prstGeom prst="rect">
                <a:avLst/>
              </a:prstGeom>
              <a:blipFill>
                <a:blip r:embed="rId8"/>
                <a:stretch>
                  <a:fillRect b="-3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84708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1D5593D-C016-CE8F-347A-8D7859A70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Løsningsforslag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Oppgave</a:t>
            </a:r>
            <a:r>
              <a:rPr lang="en-US" dirty="0"/>
              <a:t> 2a - </a:t>
            </a:r>
            <a:r>
              <a:rPr lang="en-US" dirty="0" err="1"/>
              <a:t>Oppdrift</a:t>
            </a:r>
            <a:endParaRPr lang="en-US" dirty="0"/>
          </a:p>
        </p:txBody>
      </p:sp>
      <p:pic>
        <p:nvPicPr>
          <p:cNvPr id="8" name="Picture 7" descr="A picture containing text, antenna&#10;&#10;Description automatically generated">
            <a:extLst>
              <a:ext uri="{FF2B5EF4-FFF2-40B4-BE49-F238E27FC236}">
                <a16:creationId xmlns:a16="http://schemas.microsoft.com/office/drawing/2014/main" id="{AC762192-7E8C-C82D-B62D-92D5E23319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000" y="3711800"/>
            <a:ext cx="6113100" cy="3225234"/>
          </a:xfrm>
          <a:prstGeom prst="rect">
            <a:avLst/>
          </a:prstGeom>
        </p:spPr>
      </p:pic>
      <p:pic>
        <p:nvPicPr>
          <p:cNvPr id="4" name="Picture 3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5EB4F982-1349-11D9-84A7-CDF0D3DDF4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b="-3705"/>
          <a:stretch/>
        </p:blipFill>
        <p:spPr>
          <a:xfrm>
            <a:off x="844550" y="1917000"/>
            <a:ext cx="10502900" cy="21600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441471-0BAE-DDF0-DE22-2AAEE2E7AE49}"/>
                  </a:ext>
                </a:extLst>
              </p:cNvPr>
              <p:cNvSpPr txBox="1"/>
              <p:nvPr/>
            </p:nvSpPr>
            <p:spPr>
              <a:xfrm>
                <a:off x="9696000" y="5512280"/>
                <a:ext cx="1460204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trike="sngStrike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441471-0BAE-DDF0-DE22-2AAEE2E7A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6000" y="5512280"/>
                <a:ext cx="1460204" cy="307777"/>
              </a:xfrm>
              <a:prstGeom prst="rect">
                <a:avLst/>
              </a:prstGeom>
              <a:blipFill>
                <a:blip r:embed="rId4"/>
                <a:stretch>
                  <a:fillRect b="-1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C7746CDB-3DD5-F2DA-93E1-42BB8B6AF89C}"/>
              </a:ext>
            </a:extLst>
          </p:cNvPr>
          <p:cNvSpPr txBox="1"/>
          <p:nvPr/>
        </p:nvSpPr>
        <p:spPr>
          <a:xfrm>
            <a:off x="8123544" y="4836659"/>
            <a:ext cx="3993401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Fra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formelark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: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Buoyant force (Archimedes equation)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09F3A2B-19C1-74A2-0C4E-68B07ADAB821}"/>
                  </a:ext>
                </a:extLst>
              </p:cNvPr>
              <p:cNvSpPr txBox="1"/>
              <p:nvPr/>
            </p:nvSpPr>
            <p:spPr>
              <a:xfrm>
                <a:off x="552000" y="4836659"/>
                <a:ext cx="3134256" cy="6463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Fra </a:t>
                </a:r>
                <a:r>
                  <a:rPr lang="en-US" dirty="0" err="1">
                    <a:solidFill>
                      <a:schemeClr val="bg1">
                        <a:lumMod val="50000"/>
                      </a:schemeClr>
                    </a:solidFill>
                  </a:rPr>
                  <a:t>oppgaveteksten</a:t>
                </a: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:</a:t>
                </a:r>
              </a:p>
              <a:p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Volum av kula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trike="sngStrike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trike="sngStrike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/6</m:t>
                    </m:r>
                  </m:oMath>
                </a14:m>
                <a:endParaRPr 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09F3A2B-19C1-74A2-0C4E-68B07ADAB8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00" y="4836659"/>
                <a:ext cx="3134256" cy="646331"/>
              </a:xfrm>
              <a:prstGeom prst="rect">
                <a:avLst/>
              </a:prstGeom>
              <a:blipFill>
                <a:blip r:embed="rId5"/>
                <a:stretch>
                  <a:fillRect l="-1613" t="-3846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3149B5F3-B741-8A29-A086-0B09F89EA392}"/>
              </a:ext>
            </a:extLst>
          </p:cNvPr>
          <p:cNvSpPr txBox="1"/>
          <p:nvPr/>
        </p:nvSpPr>
        <p:spPr>
          <a:xfrm>
            <a:off x="8117721" y="5734669"/>
            <a:ext cx="1723549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Fra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formelark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: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Specific weight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D6AA965-0210-F79D-CDB0-43A780FF4BC9}"/>
                  </a:ext>
                </a:extLst>
              </p:cNvPr>
              <p:cNvSpPr txBox="1"/>
              <p:nvPr/>
            </p:nvSpPr>
            <p:spPr>
              <a:xfrm>
                <a:off x="9696000" y="6381000"/>
                <a:ext cx="1460204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sz="2000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sz="2000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sz="2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D6AA965-0210-F79D-CDB0-43A780FF4B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6000" y="6381000"/>
                <a:ext cx="1460204" cy="307777"/>
              </a:xfrm>
              <a:prstGeom prst="rect">
                <a:avLst/>
              </a:prstGeom>
              <a:blipFill>
                <a:blip r:embed="rId6"/>
                <a:stretch>
                  <a:fillRect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AA436703-3353-89C4-4390-585C3A878E19}"/>
              </a:ext>
            </a:extLst>
          </p:cNvPr>
          <p:cNvSpPr/>
          <p:nvPr/>
        </p:nvSpPr>
        <p:spPr>
          <a:xfrm>
            <a:off x="1344000" y="2853000"/>
            <a:ext cx="9144000" cy="1224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0140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1D5593D-C016-CE8F-347A-8D7859A70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Oppgave</a:t>
            </a:r>
            <a:r>
              <a:rPr lang="en-US" dirty="0"/>
              <a:t> 2b – </a:t>
            </a:r>
            <a:r>
              <a:rPr lang="en-US" dirty="0" err="1"/>
              <a:t>Bestem</a:t>
            </a:r>
            <a:r>
              <a:rPr lang="en-US" dirty="0"/>
              <a:t> </a:t>
            </a:r>
            <a:r>
              <a:rPr lang="en-US" dirty="0" err="1"/>
              <a:t>dragkraft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kula</a:t>
            </a:r>
          </a:p>
        </p:txBody>
      </p:sp>
      <p:pic>
        <p:nvPicPr>
          <p:cNvPr id="8" name="Picture 7" descr="A picture containing text, antenna&#10;&#10;Description automatically generated">
            <a:extLst>
              <a:ext uri="{FF2B5EF4-FFF2-40B4-BE49-F238E27FC236}">
                <a16:creationId xmlns:a16="http://schemas.microsoft.com/office/drawing/2014/main" id="{AC762192-7E8C-C82D-B62D-92D5E23319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000" y="3711800"/>
            <a:ext cx="6113100" cy="322523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441471-0BAE-DDF0-DE22-2AAEE2E7AE49}"/>
                  </a:ext>
                </a:extLst>
              </p:cNvPr>
              <p:cNvSpPr txBox="1"/>
              <p:nvPr/>
            </p:nvSpPr>
            <p:spPr>
              <a:xfrm>
                <a:off x="9336000" y="7820000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𝛾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trike="sngStrike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441471-0BAE-DDF0-DE22-2AAEE2E7A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7820000"/>
                <a:ext cx="1460204" cy="307777"/>
              </a:xfrm>
              <a:prstGeom prst="rect">
                <a:avLst/>
              </a:prstGeom>
              <a:blipFill>
                <a:blip r:embed="rId3"/>
                <a:stretch>
                  <a:fillRect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C7746CDB-3DD5-F2DA-93E1-42BB8B6AF89C}"/>
              </a:ext>
            </a:extLst>
          </p:cNvPr>
          <p:cNvSpPr txBox="1"/>
          <p:nvPr/>
        </p:nvSpPr>
        <p:spPr>
          <a:xfrm>
            <a:off x="7763544" y="7144379"/>
            <a:ext cx="39934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Buoyant force (Archimedes equation)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09F3A2B-19C1-74A2-0C4E-68B07ADAB821}"/>
                  </a:ext>
                </a:extLst>
              </p:cNvPr>
              <p:cNvSpPr txBox="1"/>
              <p:nvPr/>
            </p:nvSpPr>
            <p:spPr>
              <a:xfrm>
                <a:off x="3216000" y="7461000"/>
                <a:ext cx="313425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Fra </a:t>
                </a:r>
                <a:r>
                  <a:rPr lang="en-US" dirty="0" err="1"/>
                  <a:t>oppgaveteksten</a:t>
                </a:r>
                <a:r>
                  <a:rPr lang="en-US" dirty="0"/>
                  <a:t>:</a:t>
                </a:r>
              </a:p>
              <a:p>
                <a:r>
                  <a:rPr lang="en-US" dirty="0" err="1"/>
                  <a:t>Volum</a:t>
                </a:r>
                <a:r>
                  <a:rPr lang="en-US" dirty="0"/>
                  <a:t> av kula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trike="sngStrike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trike="sngStrike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/6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09F3A2B-19C1-74A2-0C4E-68B07ADAB8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6000" y="7461000"/>
                <a:ext cx="3134256" cy="646331"/>
              </a:xfrm>
              <a:prstGeom prst="rect">
                <a:avLst/>
              </a:prstGeom>
              <a:blipFill>
                <a:blip r:embed="rId4"/>
                <a:stretch>
                  <a:fillRect l="-1613" t="-3846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3149B5F3-B741-8A29-A086-0B09F89EA392}"/>
              </a:ext>
            </a:extLst>
          </p:cNvPr>
          <p:cNvSpPr txBox="1"/>
          <p:nvPr/>
        </p:nvSpPr>
        <p:spPr>
          <a:xfrm>
            <a:off x="7757721" y="8042389"/>
            <a:ext cx="1723549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Specific weight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D6AA965-0210-F79D-CDB0-43A780FF4BC9}"/>
                  </a:ext>
                </a:extLst>
              </p:cNvPr>
              <p:cNvSpPr txBox="1"/>
              <p:nvPr/>
            </p:nvSpPr>
            <p:spPr>
              <a:xfrm>
                <a:off x="9336000" y="8688720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D6AA965-0210-F79D-CDB0-43A780FF4B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8688720"/>
                <a:ext cx="1460204" cy="307777"/>
              </a:xfrm>
              <a:prstGeom prst="rect">
                <a:avLst/>
              </a:prstGeom>
              <a:blipFill>
                <a:blip r:embed="rId5"/>
                <a:stretch>
                  <a:fillRect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322172-CD59-92C9-35B3-4EBC5CA5DEDA}"/>
                  </a:ext>
                </a:extLst>
              </p:cNvPr>
              <p:cNvSpPr txBox="1"/>
              <p:nvPr/>
            </p:nvSpPr>
            <p:spPr>
              <a:xfrm>
                <a:off x="445588" y="6937034"/>
                <a:ext cx="2255746" cy="30831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d=0.1m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=2700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𝑘𝑔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="0" dirty="0"/>
              </a:p>
              <a:p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=1000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𝑘𝑔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="0" dirty="0"/>
              </a:p>
              <a:p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=1.0⋅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=9.81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322172-CD59-92C9-35B3-4EBC5CA5DE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588" y="6937034"/>
                <a:ext cx="2255746" cy="3083152"/>
              </a:xfrm>
              <a:prstGeom prst="rect">
                <a:avLst/>
              </a:prstGeom>
              <a:blipFill>
                <a:blip r:embed="rId6"/>
                <a:stretch>
                  <a:fillRect l="-2247" t="-8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D116D776-6872-3956-FFD9-E4585320121B}"/>
              </a:ext>
            </a:extLst>
          </p:cNvPr>
          <p:cNvSpPr txBox="1"/>
          <p:nvPr/>
        </p:nvSpPr>
        <p:spPr>
          <a:xfrm>
            <a:off x="7757721" y="9083803"/>
            <a:ext cx="2133918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Kinematic viscosity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F40673D-20C5-DF49-40CD-A8B44974A8CE}"/>
                  </a:ext>
                </a:extLst>
              </p:cNvPr>
              <p:cNvSpPr txBox="1"/>
              <p:nvPr/>
            </p:nvSpPr>
            <p:spPr>
              <a:xfrm>
                <a:off x="9336000" y="9817223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F40673D-20C5-DF49-40CD-A8B44974A8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9817223"/>
                <a:ext cx="1460204" cy="307777"/>
              </a:xfrm>
              <a:prstGeom prst="rect">
                <a:avLst/>
              </a:prstGeom>
              <a:blipFill>
                <a:blip r:embed="rId7"/>
                <a:stretch>
                  <a:fillRect b="-3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C66C9AC4-D451-FB9E-22E2-8640AA9B93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8350" y="1564947"/>
            <a:ext cx="10655300" cy="21717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DEAB3C-5C5E-3942-4680-DCE8C9F11161}"/>
              </a:ext>
            </a:extLst>
          </p:cNvPr>
          <p:cNvSpPr txBox="1"/>
          <p:nvPr/>
        </p:nvSpPr>
        <p:spPr>
          <a:xfrm>
            <a:off x="9481270" y="6381000"/>
            <a:ext cx="22753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Figur</a:t>
            </a:r>
            <a:r>
              <a:rPr lang="en-US" sz="1600" dirty="0"/>
              <a:t> V.1 </a:t>
            </a:r>
            <a:r>
              <a:rPr lang="en-US" sz="1600" dirty="0" err="1"/>
              <a:t>på</a:t>
            </a:r>
            <a:r>
              <a:rPr lang="en-US" sz="1600" dirty="0"/>
              <a:t> </a:t>
            </a:r>
            <a:r>
              <a:rPr lang="en-US" sz="1600" dirty="0" err="1"/>
              <a:t>neste</a:t>
            </a:r>
            <a:r>
              <a:rPr lang="en-US" sz="1600" dirty="0"/>
              <a:t> side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2EBDD17-BFD1-A725-0700-6A175BA1B388}"/>
                  </a:ext>
                </a:extLst>
              </p:cNvPr>
              <p:cNvSpPr txBox="1"/>
              <p:nvPr/>
            </p:nvSpPr>
            <p:spPr>
              <a:xfrm>
                <a:off x="9336000" y="4301621"/>
                <a:ext cx="1721753" cy="6323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2EBDD17-BFD1-A725-0700-6A175BA1B3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4301621"/>
                <a:ext cx="1721753" cy="632353"/>
              </a:xfrm>
              <a:prstGeom prst="rect">
                <a:avLst/>
              </a:prstGeom>
              <a:blipFill>
                <a:blip r:embed="rId9"/>
                <a:stretch>
                  <a:fillRect l="-14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12B8BBCC-14A5-2EA4-745E-E974DFBE02A3}"/>
              </a:ext>
            </a:extLst>
          </p:cNvPr>
          <p:cNvSpPr txBox="1"/>
          <p:nvPr/>
        </p:nvSpPr>
        <p:spPr>
          <a:xfrm>
            <a:off x="9255623" y="3902999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3037257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antenna&#10;&#10;Description automatically generated">
            <a:extLst>
              <a:ext uri="{FF2B5EF4-FFF2-40B4-BE49-F238E27FC236}">
                <a16:creationId xmlns:a16="http://schemas.microsoft.com/office/drawing/2014/main" id="{AC762192-7E8C-C82D-B62D-92D5E23319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729" b="19328"/>
          <a:stretch/>
        </p:blipFill>
        <p:spPr>
          <a:xfrm>
            <a:off x="445588" y="3479585"/>
            <a:ext cx="3134256" cy="260188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441471-0BAE-DDF0-DE22-2AAEE2E7AE49}"/>
                  </a:ext>
                </a:extLst>
              </p:cNvPr>
              <p:cNvSpPr txBox="1"/>
              <p:nvPr/>
            </p:nvSpPr>
            <p:spPr>
              <a:xfrm>
                <a:off x="9336000" y="7820000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𝛾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trike="sngStrike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441471-0BAE-DDF0-DE22-2AAEE2E7A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7820000"/>
                <a:ext cx="1460204" cy="307777"/>
              </a:xfrm>
              <a:prstGeom prst="rect">
                <a:avLst/>
              </a:prstGeom>
              <a:blipFill>
                <a:blip r:embed="rId3"/>
                <a:stretch>
                  <a:fillRect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C7746CDB-3DD5-F2DA-93E1-42BB8B6AF89C}"/>
              </a:ext>
            </a:extLst>
          </p:cNvPr>
          <p:cNvSpPr txBox="1"/>
          <p:nvPr/>
        </p:nvSpPr>
        <p:spPr>
          <a:xfrm>
            <a:off x="7763544" y="7144379"/>
            <a:ext cx="39934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Buoyant force (Archimedes equation)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09F3A2B-19C1-74A2-0C4E-68B07ADAB821}"/>
                  </a:ext>
                </a:extLst>
              </p:cNvPr>
              <p:cNvSpPr txBox="1"/>
              <p:nvPr/>
            </p:nvSpPr>
            <p:spPr>
              <a:xfrm>
                <a:off x="3216000" y="7461000"/>
                <a:ext cx="313425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Fra </a:t>
                </a:r>
                <a:r>
                  <a:rPr lang="en-US" dirty="0" err="1"/>
                  <a:t>oppgaveteksten</a:t>
                </a:r>
                <a:r>
                  <a:rPr lang="en-US" dirty="0"/>
                  <a:t>:</a:t>
                </a:r>
              </a:p>
              <a:p>
                <a:r>
                  <a:rPr lang="en-US" dirty="0" err="1"/>
                  <a:t>Volum</a:t>
                </a:r>
                <a:r>
                  <a:rPr lang="en-US" dirty="0"/>
                  <a:t> av kula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trike="sngStrike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trike="sngStrike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/6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09F3A2B-19C1-74A2-0C4E-68B07ADAB8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6000" y="7461000"/>
                <a:ext cx="3134256" cy="646331"/>
              </a:xfrm>
              <a:prstGeom prst="rect">
                <a:avLst/>
              </a:prstGeom>
              <a:blipFill>
                <a:blip r:embed="rId4"/>
                <a:stretch>
                  <a:fillRect l="-1613" t="-3846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3149B5F3-B741-8A29-A086-0B09F89EA392}"/>
              </a:ext>
            </a:extLst>
          </p:cNvPr>
          <p:cNvSpPr txBox="1"/>
          <p:nvPr/>
        </p:nvSpPr>
        <p:spPr>
          <a:xfrm>
            <a:off x="7757721" y="8042389"/>
            <a:ext cx="1723549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Specific weight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D6AA965-0210-F79D-CDB0-43A780FF4BC9}"/>
                  </a:ext>
                </a:extLst>
              </p:cNvPr>
              <p:cNvSpPr txBox="1"/>
              <p:nvPr/>
            </p:nvSpPr>
            <p:spPr>
              <a:xfrm>
                <a:off x="9336000" y="8688720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D6AA965-0210-F79D-CDB0-43A780FF4B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8688720"/>
                <a:ext cx="1460204" cy="307777"/>
              </a:xfrm>
              <a:prstGeom prst="rect">
                <a:avLst/>
              </a:prstGeom>
              <a:blipFill>
                <a:blip r:embed="rId5"/>
                <a:stretch>
                  <a:fillRect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D116D776-6872-3956-FFD9-E4585320121B}"/>
              </a:ext>
            </a:extLst>
          </p:cNvPr>
          <p:cNvSpPr txBox="1"/>
          <p:nvPr/>
        </p:nvSpPr>
        <p:spPr>
          <a:xfrm>
            <a:off x="7757721" y="9083803"/>
            <a:ext cx="2133918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Kinematic viscosity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F40673D-20C5-DF49-40CD-A8B44974A8CE}"/>
                  </a:ext>
                </a:extLst>
              </p:cNvPr>
              <p:cNvSpPr txBox="1"/>
              <p:nvPr/>
            </p:nvSpPr>
            <p:spPr>
              <a:xfrm>
                <a:off x="9336000" y="9817223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F40673D-20C5-DF49-40CD-A8B44974A8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9817223"/>
                <a:ext cx="1460204" cy="307777"/>
              </a:xfrm>
              <a:prstGeom prst="rect">
                <a:avLst/>
              </a:prstGeom>
              <a:blipFill>
                <a:blip r:embed="rId6"/>
                <a:stretch>
                  <a:fillRect b="-3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5FDEAB3C-5C5E-3942-4680-DCE8C9F11161}"/>
              </a:ext>
            </a:extLst>
          </p:cNvPr>
          <p:cNvSpPr txBox="1"/>
          <p:nvPr/>
        </p:nvSpPr>
        <p:spPr>
          <a:xfrm>
            <a:off x="9481270" y="6381000"/>
            <a:ext cx="22753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Figur</a:t>
            </a:r>
            <a:r>
              <a:rPr lang="en-US" sz="1600" dirty="0"/>
              <a:t> V.1 </a:t>
            </a:r>
            <a:r>
              <a:rPr lang="en-US" sz="1600" dirty="0" err="1"/>
              <a:t>på</a:t>
            </a:r>
            <a:r>
              <a:rPr lang="en-US" sz="1600" dirty="0"/>
              <a:t> </a:t>
            </a:r>
            <a:r>
              <a:rPr lang="en-US" sz="1600" dirty="0" err="1"/>
              <a:t>neste</a:t>
            </a:r>
            <a:r>
              <a:rPr lang="en-US" sz="1600" dirty="0"/>
              <a:t> side</a:t>
            </a:r>
          </a:p>
        </p:txBody>
      </p:sp>
      <p:pic>
        <p:nvPicPr>
          <p:cNvPr id="15" name="Picture 14" descr="Chart&#10;&#10;Description automatically generated">
            <a:extLst>
              <a:ext uri="{FF2B5EF4-FFF2-40B4-BE49-F238E27FC236}">
                <a16:creationId xmlns:a16="http://schemas.microsoft.com/office/drawing/2014/main" id="{28540A3E-22C5-A841-359C-AD215E910D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1389" y="50585"/>
            <a:ext cx="6155422" cy="68580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286670D-6CF3-563B-C18A-2D95BAA3031A}"/>
                  </a:ext>
                </a:extLst>
              </p:cNvPr>
              <p:cNvSpPr txBox="1"/>
              <p:nvPr/>
            </p:nvSpPr>
            <p:spPr>
              <a:xfrm>
                <a:off x="3792000" y="4289062"/>
                <a:ext cx="113858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286670D-6CF3-563B-C18A-2D95BAA303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2000" y="4289062"/>
                <a:ext cx="1138581" cy="276999"/>
              </a:xfrm>
              <a:prstGeom prst="rect">
                <a:avLst/>
              </a:prstGeom>
              <a:blipFill>
                <a:blip r:embed="rId8"/>
                <a:stretch>
                  <a:fillRect l="-3297" r="-1099" b="-39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9CF09E3-6AFE-A6B7-1B9F-7F22E58FC08A}"/>
                  </a:ext>
                </a:extLst>
              </p:cNvPr>
              <p:cNvSpPr txBox="1"/>
              <p:nvPr/>
            </p:nvSpPr>
            <p:spPr>
              <a:xfrm>
                <a:off x="3792000" y="4817272"/>
                <a:ext cx="100835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9CF09E3-6AFE-A6B7-1B9F-7F22E58FC0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2000" y="4817272"/>
                <a:ext cx="1008353" cy="276999"/>
              </a:xfrm>
              <a:prstGeom prst="rect">
                <a:avLst/>
              </a:prstGeom>
              <a:blipFill>
                <a:blip r:embed="rId9"/>
                <a:stretch>
                  <a:fillRect l="-5000" r="-5000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322172-CD59-92C9-35B3-4EBC5CA5DEDA}"/>
                  </a:ext>
                </a:extLst>
              </p:cNvPr>
              <p:cNvSpPr txBox="1"/>
              <p:nvPr/>
            </p:nvSpPr>
            <p:spPr>
              <a:xfrm>
                <a:off x="435055" y="6081465"/>
                <a:ext cx="6524945" cy="925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=2700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𝑘𝑔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=1000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𝑘𝑔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=1.0⋅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=9.81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322172-CD59-92C9-35B3-4EBC5CA5DE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055" y="6081465"/>
                <a:ext cx="6524945" cy="92519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11D5593D-C016-CE8F-347A-8D7859A70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Oppgave</a:t>
            </a:r>
            <a:r>
              <a:rPr lang="en-US" dirty="0"/>
              <a:t> 2b – </a:t>
            </a:r>
            <a:r>
              <a:rPr lang="en-US" dirty="0" err="1"/>
              <a:t>Bestem</a:t>
            </a:r>
            <a:r>
              <a:rPr lang="en-US" dirty="0"/>
              <a:t> </a:t>
            </a:r>
            <a:r>
              <a:rPr lang="en-US" dirty="0" err="1"/>
              <a:t>dragkraft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0422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antenna&#10;&#10;Description automatically generated">
            <a:extLst>
              <a:ext uri="{FF2B5EF4-FFF2-40B4-BE49-F238E27FC236}">
                <a16:creationId xmlns:a16="http://schemas.microsoft.com/office/drawing/2014/main" id="{AC762192-7E8C-C82D-B62D-92D5E23319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729" b="19328"/>
          <a:stretch/>
        </p:blipFill>
        <p:spPr>
          <a:xfrm>
            <a:off x="445588" y="3479585"/>
            <a:ext cx="3134256" cy="260188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441471-0BAE-DDF0-DE22-2AAEE2E7AE49}"/>
                  </a:ext>
                </a:extLst>
              </p:cNvPr>
              <p:cNvSpPr txBox="1"/>
              <p:nvPr/>
            </p:nvSpPr>
            <p:spPr>
              <a:xfrm>
                <a:off x="9336000" y="7820000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𝛾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trike="sngStrike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441471-0BAE-DDF0-DE22-2AAEE2E7A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7820000"/>
                <a:ext cx="1460204" cy="307777"/>
              </a:xfrm>
              <a:prstGeom prst="rect">
                <a:avLst/>
              </a:prstGeom>
              <a:blipFill>
                <a:blip r:embed="rId3"/>
                <a:stretch>
                  <a:fillRect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C7746CDB-3DD5-F2DA-93E1-42BB8B6AF89C}"/>
              </a:ext>
            </a:extLst>
          </p:cNvPr>
          <p:cNvSpPr txBox="1"/>
          <p:nvPr/>
        </p:nvSpPr>
        <p:spPr>
          <a:xfrm>
            <a:off x="7763544" y="7144379"/>
            <a:ext cx="39934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Buoyant force (Archimedes equation)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09F3A2B-19C1-74A2-0C4E-68B07ADAB821}"/>
                  </a:ext>
                </a:extLst>
              </p:cNvPr>
              <p:cNvSpPr txBox="1"/>
              <p:nvPr/>
            </p:nvSpPr>
            <p:spPr>
              <a:xfrm>
                <a:off x="3216000" y="7461000"/>
                <a:ext cx="313425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Fra </a:t>
                </a:r>
                <a:r>
                  <a:rPr lang="en-US" dirty="0" err="1"/>
                  <a:t>oppgaveteksten</a:t>
                </a:r>
                <a:r>
                  <a:rPr lang="en-US" dirty="0"/>
                  <a:t>:</a:t>
                </a:r>
              </a:p>
              <a:p>
                <a:r>
                  <a:rPr lang="en-US" dirty="0" err="1"/>
                  <a:t>Volum</a:t>
                </a:r>
                <a:r>
                  <a:rPr lang="en-US" dirty="0"/>
                  <a:t> av kula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trike="sngStrike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trike="sngStrike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/6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09F3A2B-19C1-74A2-0C4E-68B07ADAB8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6000" y="7461000"/>
                <a:ext cx="3134256" cy="646331"/>
              </a:xfrm>
              <a:prstGeom prst="rect">
                <a:avLst/>
              </a:prstGeom>
              <a:blipFill>
                <a:blip r:embed="rId4"/>
                <a:stretch>
                  <a:fillRect l="-1613" t="-3846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3149B5F3-B741-8A29-A086-0B09F89EA392}"/>
              </a:ext>
            </a:extLst>
          </p:cNvPr>
          <p:cNvSpPr txBox="1"/>
          <p:nvPr/>
        </p:nvSpPr>
        <p:spPr>
          <a:xfrm>
            <a:off x="7757721" y="8042389"/>
            <a:ext cx="1723549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Specific weight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D6AA965-0210-F79D-CDB0-43A780FF4BC9}"/>
                  </a:ext>
                </a:extLst>
              </p:cNvPr>
              <p:cNvSpPr txBox="1"/>
              <p:nvPr/>
            </p:nvSpPr>
            <p:spPr>
              <a:xfrm>
                <a:off x="9336000" y="8688720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D6AA965-0210-F79D-CDB0-43A780FF4B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8688720"/>
                <a:ext cx="1460204" cy="307777"/>
              </a:xfrm>
              <a:prstGeom prst="rect">
                <a:avLst/>
              </a:prstGeom>
              <a:blipFill>
                <a:blip r:embed="rId5"/>
                <a:stretch>
                  <a:fillRect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D116D776-6872-3956-FFD9-E4585320121B}"/>
              </a:ext>
            </a:extLst>
          </p:cNvPr>
          <p:cNvSpPr txBox="1"/>
          <p:nvPr/>
        </p:nvSpPr>
        <p:spPr>
          <a:xfrm>
            <a:off x="7757721" y="9083803"/>
            <a:ext cx="2133918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Kinematic viscosity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F40673D-20C5-DF49-40CD-A8B44974A8CE}"/>
                  </a:ext>
                </a:extLst>
              </p:cNvPr>
              <p:cNvSpPr txBox="1"/>
              <p:nvPr/>
            </p:nvSpPr>
            <p:spPr>
              <a:xfrm>
                <a:off x="9336000" y="9817223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F40673D-20C5-DF49-40CD-A8B44974A8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9817223"/>
                <a:ext cx="1460204" cy="307777"/>
              </a:xfrm>
              <a:prstGeom prst="rect">
                <a:avLst/>
              </a:prstGeom>
              <a:blipFill>
                <a:blip r:embed="rId6"/>
                <a:stretch>
                  <a:fillRect b="-3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5FDEAB3C-5C5E-3942-4680-DCE8C9F11161}"/>
              </a:ext>
            </a:extLst>
          </p:cNvPr>
          <p:cNvSpPr txBox="1"/>
          <p:nvPr/>
        </p:nvSpPr>
        <p:spPr>
          <a:xfrm>
            <a:off x="9481270" y="6381000"/>
            <a:ext cx="22753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Figur</a:t>
            </a:r>
            <a:r>
              <a:rPr lang="en-US" sz="1600" dirty="0"/>
              <a:t> V.1 </a:t>
            </a:r>
            <a:r>
              <a:rPr lang="en-US" sz="1600" dirty="0" err="1"/>
              <a:t>på</a:t>
            </a:r>
            <a:r>
              <a:rPr lang="en-US" sz="1600" dirty="0"/>
              <a:t> </a:t>
            </a:r>
            <a:r>
              <a:rPr lang="en-US" sz="1600" dirty="0" err="1"/>
              <a:t>neste</a:t>
            </a:r>
            <a:r>
              <a:rPr lang="en-US" sz="1600" dirty="0"/>
              <a:t> side</a:t>
            </a:r>
          </a:p>
        </p:txBody>
      </p:sp>
      <p:pic>
        <p:nvPicPr>
          <p:cNvPr id="15" name="Picture 14" descr="Chart&#10;&#10;Description automatically generated">
            <a:extLst>
              <a:ext uri="{FF2B5EF4-FFF2-40B4-BE49-F238E27FC236}">
                <a16:creationId xmlns:a16="http://schemas.microsoft.com/office/drawing/2014/main" id="{28540A3E-22C5-A841-359C-AD215E910D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1389" y="50585"/>
            <a:ext cx="6155422" cy="68580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286670D-6CF3-563B-C18A-2D95BAA3031A}"/>
                  </a:ext>
                </a:extLst>
              </p:cNvPr>
              <p:cNvSpPr txBox="1"/>
              <p:nvPr/>
            </p:nvSpPr>
            <p:spPr>
              <a:xfrm>
                <a:off x="3792000" y="4289062"/>
                <a:ext cx="113858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286670D-6CF3-563B-C18A-2D95BAA303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2000" y="4289062"/>
                <a:ext cx="1138581" cy="276999"/>
              </a:xfrm>
              <a:prstGeom prst="rect">
                <a:avLst/>
              </a:prstGeom>
              <a:blipFill>
                <a:blip r:embed="rId8"/>
                <a:stretch>
                  <a:fillRect l="-3297" r="-1099" b="-39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9CF09E3-6AFE-A6B7-1B9F-7F22E58FC08A}"/>
                  </a:ext>
                </a:extLst>
              </p:cNvPr>
              <p:cNvSpPr txBox="1"/>
              <p:nvPr/>
            </p:nvSpPr>
            <p:spPr>
              <a:xfrm>
                <a:off x="3792000" y="4817272"/>
                <a:ext cx="100835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9CF09E3-6AFE-A6B7-1B9F-7F22E58FC0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2000" y="4817272"/>
                <a:ext cx="1008353" cy="276999"/>
              </a:xfrm>
              <a:prstGeom prst="rect">
                <a:avLst/>
              </a:prstGeom>
              <a:blipFill>
                <a:blip r:embed="rId9"/>
                <a:stretch>
                  <a:fillRect l="-5000" r="-5000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322172-CD59-92C9-35B3-4EBC5CA5DEDA}"/>
                  </a:ext>
                </a:extLst>
              </p:cNvPr>
              <p:cNvSpPr txBox="1"/>
              <p:nvPr/>
            </p:nvSpPr>
            <p:spPr>
              <a:xfrm>
                <a:off x="435055" y="6081465"/>
                <a:ext cx="6524945" cy="925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=2700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𝑘𝑔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=1000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𝑘𝑔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=1.0⋅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=9.81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322172-CD59-92C9-35B3-4EBC5CA5DE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055" y="6081465"/>
                <a:ext cx="6524945" cy="92519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11D5593D-C016-CE8F-347A-8D7859A70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Oppgave</a:t>
            </a:r>
            <a:r>
              <a:rPr lang="en-US" dirty="0"/>
              <a:t> 2b – Strategi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654064F-4C4B-CBF4-2222-E423C7FCF6FB}"/>
                  </a:ext>
                </a:extLst>
              </p:cNvPr>
              <p:cNvSpPr txBox="1"/>
              <p:nvPr/>
            </p:nvSpPr>
            <p:spPr>
              <a:xfrm>
                <a:off x="840000" y="1917000"/>
                <a:ext cx="4570803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+mj-lt"/>
                  <a:buAutoNum type="arabicPeriod"/>
                </a:pPr>
                <a:r>
                  <a:rPr lang="en-US" dirty="0"/>
                  <a:t>Regne </a:t>
                </a:r>
                <a:r>
                  <a:rPr lang="en-US" dirty="0" err="1"/>
                  <a:t>ut</a:t>
                </a:r>
                <a:r>
                  <a:rPr lang="en-US" dirty="0"/>
                  <a:t> </a:t>
                </a:r>
                <a:r>
                  <a:rPr lang="en-US" dirty="0" err="1"/>
                  <a:t>Reynoldstallet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endParaRPr lang="en-US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dirty="0" err="1"/>
                  <a:t>Bestem</a:t>
                </a:r>
                <a:r>
                  <a:rPr lang="en-US" dirty="0"/>
                  <a:t> </a:t>
                </a:r>
                <a:r>
                  <a:rPr lang="en-US" dirty="0" err="1"/>
                  <a:t>dragkoeffisienten</a:t>
                </a:r>
                <a:r>
                  <a:rPr lang="en-US" dirty="0"/>
                  <a:t> </a:t>
                </a:r>
                <a:r>
                  <a:rPr lang="en-US" dirty="0" err="1"/>
                  <a:t>fra</a:t>
                </a:r>
                <a:r>
                  <a:rPr lang="en-US" dirty="0"/>
                  <a:t> </a:t>
                </a:r>
                <a:r>
                  <a:rPr lang="en-US" dirty="0" err="1"/>
                  <a:t>Figur</a:t>
                </a:r>
                <a:r>
                  <a:rPr lang="en-US" dirty="0"/>
                  <a:t> V.1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dirty="0" err="1"/>
                  <a:t>Regne</a:t>
                </a:r>
                <a:r>
                  <a:rPr lang="en-US" dirty="0"/>
                  <a:t> </a:t>
                </a:r>
                <a:r>
                  <a:rPr lang="en-US" dirty="0" err="1"/>
                  <a:t>ut</a:t>
                </a:r>
                <a:r>
                  <a:rPr lang="en-US" dirty="0"/>
                  <a:t> </a:t>
                </a:r>
                <a:r>
                  <a:rPr lang="en-US" dirty="0" err="1"/>
                  <a:t>dragkraft</a:t>
                </a:r>
                <a:r>
                  <a:rPr lang="en-US" dirty="0"/>
                  <a:t> </a:t>
                </a:r>
                <a:r>
                  <a:rPr lang="en-US" dirty="0" err="1"/>
                  <a:t>fra</a:t>
                </a:r>
                <a:r>
                  <a:rPr lang="en-US" dirty="0"/>
                  <a:t> 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654064F-4C4B-CBF4-2222-E423C7FCF6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000" y="1917000"/>
                <a:ext cx="4570803" cy="923330"/>
              </a:xfrm>
              <a:prstGeom prst="rect">
                <a:avLst/>
              </a:prstGeom>
              <a:blipFill>
                <a:blip r:embed="rId11"/>
                <a:stretch>
                  <a:fillRect l="-1108" t="-2703" b="-9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6A300FC-D16D-F18B-C1D6-9CADFE999845}"/>
                  </a:ext>
                </a:extLst>
              </p:cNvPr>
              <p:cNvSpPr txBox="1"/>
              <p:nvPr/>
            </p:nvSpPr>
            <p:spPr>
              <a:xfrm>
                <a:off x="2639537" y="2669515"/>
                <a:ext cx="1721753" cy="6323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6A300FC-D16D-F18B-C1D6-9CADFE9998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9537" y="2669515"/>
                <a:ext cx="1721753" cy="632353"/>
              </a:xfrm>
              <a:prstGeom prst="rect">
                <a:avLst/>
              </a:prstGeom>
              <a:blipFill>
                <a:blip r:embed="rId12"/>
                <a:stretch>
                  <a:fillRect l="-21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23394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antenna&#10;&#10;Description automatically generated">
            <a:extLst>
              <a:ext uri="{FF2B5EF4-FFF2-40B4-BE49-F238E27FC236}">
                <a16:creationId xmlns:a16="http://schemas.microsoft.com/office/drawing/2014/main" id="{AC762192-7E8C-C82D-B62D-92D5E23319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729" b="19328"/>
          <a:stretch/>
        </p:blipFill>
        <p:spPr>
          <a:xfrm>
            <a:off x="445588" y="3479585"/>
            <a:ext cx="3134256" cy="260188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441471-0BAE-DDF0-DE22-2AAEE2E7AE49}"/>
                  </a:ext>
                </a:extLst>
              </p:cNvPr>
              <p:cNvSpPr txBox="1"/>
              <p:nvPr/>
            </p:nvSpPr>
            <p:spPr>
              <a:xfrm>
                <a:off x="9336000" y="7820000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𝛾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trike="sngStrike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441471-0BAE-DDF0-DE22-2AAEE2E7A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7820000"/>
                <a:ext cx="1460204" cy="307777"/>
              </a:xfrm>
              <a:prstGeom prst="rect">
                <a:avLst/>
              </a:prstGeom>
              <a:blipFill>
                <a:blip r:embed="rId3"/>
                <a:stretch>
                  <a:fillRect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C7746CDB-3DD5-F2DA-93E1-42BB8B6AF89C}"/>
              </a:ext>
            </a:extLst>
          </p:cNvPr>
          <p:cNvSpPr txBox="1"/>
          <p:nvPr/>
        </p:nvSpPr>
        <p:spPr>
          <a:xfrm>
            <a:off x="7763544" y="7144379"/>
            <a:ext cx="39934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Buoyant force (Archimedes equation)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09F3A2B-19C1-74A2-0C4E-68B07ADAB821}"/>
                  </a:ext>
                </a:extLst>
              </p:cNvPr>
              <p:cNvSpPr txBox="1"/>
              <p:nvPr/>
            </p:nvSpPr>
            <p:spPr>
              <a:xfrm>
                <a:off x="3216000" y="7461000"/>
                <a:ext cx="313425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Fra </a:t>
                </a:r>
                <a:r>
                  <a:rPr lang="en-US" dirty="0" err="1"/>
                  <a:t>oppgaveteksten</a:t>
                </a:r>
                <a:r>
                  <a:rPr lang="en-US" dirty="0"/>
                  <a:t>:</a:t>
                </a:r>
              </a:p>
              <a:p>
                <a:r>
                  <a:rPr lang="en-US" dirty="0" err="1"/>
                  <a:t>Volum</a:t>
                </a:r>
                <a:r>
                  <a:rPr lang="en-US" dirty="0"/>
                  <a:t> av kula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trike="sngStrike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trike="sngStrike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/6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09F3A2B-19C1-74A2-0C4E-68B07ADAB8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6000" y="7461000"/>
                <a:ext cx="3134256" cy="646331"/>
              </a:xfrm>
              <a:prstGeom prst="rect">
                <a:avLst/>
              </a:prstGeom>
              <a:blipFill>
                <a:blip r:embed="rId4"/>
                <a:stretch>
                  <a:fillRect l="-1613" t="-3846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3149B5F3-B741-8A29-A086-0B09F89EA392}"/>
              </a:ext>
            </a:extLst>
          </p:cNvPr>
          <p:cNvSpPr txBox="1"/>
          <p:nvPr/>
        </p:nvSpPr>
        <p:spPr>
          <a:xfrm>
            <a:off x="7757721" y="8042389"/>
            <a:ext cx="1723549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Specific weight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D6AA965-0210-F79D-CDB0-43A780FF4BC9}"/>
                  </a:ext>
                </a:extLst>
              </p:cNvPr>
              <p:cNvSpPr txBox="1"/>
              <p:nvPr/>
            </p:nvSpPr>
            <p:spPr>
              <a:xfrm>
                <a:off x="9336000" y="8688720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D6AA965-0210-F79D-CDB0-43A780FF4B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8688720"/>
                <a:ext cx="1460204" cy="307777"/>
              </a:xfrm>
              <a:prstGeom prst="rect">
                <a:avLst/>
              </a:prstGeom>
              <a:blipFill>
                <a:blip r:embed="rId5"/>
                <a:stretch>
                  <a:fillRect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D116D776-6872-3956-FFD9-E4585320121B}"/>
              </a:ext>
            </a:extLst>
          </p:cNvPr>
          <p:cNvSpPr txBox="1"/>
          <p:nvPr/>
        </p:nvSpPr>
        <p:spPr>
          <a:xfrm>
            <a:off x="7757721" y="9083803"/>
            <a:ext cx="2133918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Kinematic viscosity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F40673D-20C5-DF49-40CD-A8B44974A8CE}"/>
                  </a:ext>
                </a:extLst>
              </p:cNvPr>
              <p:cNvSpPr txBox="1"/>
              <p:nvPr/>
            </p:nvSpPr>
            <p:spPr>
              <a:xfrm>
                <a:off x="9336000" y="9817223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F40673D-20C5-DF49-40CD-A8B44974A8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9817223"/>
                <a:ext cx="1460204" cy="307777"/>
              </a:xfrm>
              <a:prstGeom prst="rect">
                <a:avLst/>
              </a:prstGeom>
              <a:blipFill>
                <a:blip r:embed="rId6"/>
                <a:stretch>
                  <a:fillRect b="-3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5FDEAB3C-5C5E-3942-4680-DCE8C9F11161}"/>
              </a:ext>
            </a:extLst>
          </p:cNvPr>
          <p:cNvSpPr txBox="1"/>
          <p:nvPr/>
        </p:nvSpPr>
        <p:spPr>
          <a:xfrm>
            <a:off x="9481270" y="6381000"/>
            <a:ext cx="22753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Figur</a:t>
            </a:r>
            <a:r>
              <a:rPr lang="en-US" sz="1600" dirty="0"/>
              <a:t> V.1 </a:t>
            </a:r>
            <a:r>
              <a:rPr lang="en-US" sz="1600" dirty="0" err="1"/>
              <a:t>på</a:t>
            </a:r>
            <a:r>
              <a:rPr lang="en-US" sz="1600" dirty="0"/>
              <a:t> </a:t>
            </a:r>
            <a:r>
              <a:rPr lang="en-US" sz="1600" dirty="0" err="1"/>
              <a:t>neste</a:t>
            </a:r>
            <a:r>
              <a:rPr lang="en-US" sz="1600" dirty="0"/>
              <a:t> side</a:t>
            </a:r>
          </a:p>
        </p:txBody>
      </p:sp>
      <p:pic>
        <p:nvPicPr>
          <p:cNvPr id="15" name="Picture 14" descr="Chart&#10;&#10;Description automatically generated">
            <a:extLst>
              <a:ext uri="{FF2B5EF4-FFF2-40B4-BE49-F238E27FC236}">
                <a16:creationId xmlns:a16="http://schemas.microsoft.com/office/drawing/2014/main" id="{28540A3E-22C5-A841-359C-AD215E910D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9099" y="3479585"/>
            <a:ext cx="3077711" cy="34290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286670D-6CF3-563B-C18A-2D95BAA3031A}"/>
                  </a:ext>
                </a:extLst>
              </p:cNvPr>
              <p:cNvSpPr txBox="1"/>
              <p:nvPr/>
            </p:nvSpPr>
            <p:spPr>
              <a:xfrm>
                <a:off x="3792000" y="4289062"/>
                <a:ext cx="113858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286670D-6CF3-563B-C18A-2D95BAA303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2000" y="4289062"/>
                <a:ext cx="1138581" cy="276999"/>
              </a:xfrm>
              <a:prstGeom prst="rect">
                <a:avLst/>
              </a:prstGeom>
              <a:blipFill>
                <a:blip r:embed="rId8"/>
                <a:stretch>
                  <a:fillRect l="-3297" r="-1099" b="-39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9CF09E3-6AFE-A6B7-1B9F-7F22E58FC08A}"/>
                  </a:ext>
                </a:extLst>
              </p:cNvPr>
              <p:cNvSpPr txBox="1"/>
              <p:nvPr/>
            </p:nvSpPr>
            <p:spPr>
              <a:xfrm>
                <a:off x="3792000" y="4817272"/>
                <a:ext cx="100835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9CF09E3-6AFE-A6B7-1B9F-7F22E58FC0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2000" y="4817272"/>
                <a:ext cx="1008353" cy="276999"/>
              </a:xfrm>
              <a:prstGeom prst="rect">
                <a:avLst/>
              </a:prstGeom>
              <a:blipFill>
                <a:blip r:embed="rId9"/>
                <a:stretch>
                  <a:fillRect l="-5000" r="-5000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322172-CD59-92C9-35B3-4EBC5CA5DEDA}"/>
                  </a:ext>
                </a:extLst>
              </p:cNvPr>
              <p:cNvSpPr txBox="1"/>
              <p:nvPr/>
            </p:nvSpPr>
            <p:spPr>
              <a:xfrm>
                <a:off x="435055" y="6081465"/>
                <a:ext cx="6524945" cy="925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=2700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𝑘𝑔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=1000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𝑘𝑔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=1.0⋅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=9.81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322172-CD59-92C9-35B3-4EBC5CA5DE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055" y="6081465"/>
                <a:ext cx="6524945" cy="92519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11D5593D-C016-CE8F-347A-8D7859A70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Løsningsforslag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Oppgave</a:t>
            </a:r>
            <a:r>
              <a:rPr lang="en-US" dirty="0"/>
              <a:t> 2b.1 – </a:t>
            </a:r>
            <a:r>
              <a:rPr lang="en-US" dirty="0" err="1"/>
              <a:t>Regn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Re</a:t>
            </a:r>
          </a:p>
        </p:txBody>
      </p:sp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:a16="http://schemas.microsoft.com/office/drawing/2014/main" id="{A67CB455-6F62-D07E-DF88-156C262E3CE9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41143"/>
          <a:stretch/>
        </p:blipFill>
        <p:spPr>
          <a:xfrm>
            <a:off x="1418284" y="1617699"/>
            <a:ext cx="9355432" cy="155410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3AA30CB-F254-BAA7-A120-06DAFC8B0330}"/>
              </a:ext>
            </a:extLst>
          </p:cNvPr>
          <p:cNvSpPr/>
          <p:nvPr/>
        </p:nvSpPr>
        <p:spPr>
          <a:xfrm>
            <a:off x="1920000" y="2205000"/>
            <a:ext cx="6624000" cy="966808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2554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antenna&#10;&#10;Description automatically generated">
            <a:extLst>
              <a:ext uri="{FF2B5EF4-FFF2-40B4-BE49-F238E27FC236}">
                <a16:creationId xmlns:a16="http://schemas.microsoft.com/office/drawing/2014/main" id="{AC762192-7E8C-C82D-B62D-92D5E23319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729" b="19328"/>
          <a:stretch/>
        </p:blipFill>
        <p:spPr>
          <a:xfrm>
            <a:off x="445588" y="3479585"/>
            <a:ext cx="3134256" cy="260188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441471-0BAE-DDF0-DE22-2AAEE2E7AE49}"/>
                  </a:ext>
                </a:extLst>
              </p:cNvPr>
              <p:cNvSpPr txBox="1"/>
              <p:nvPr/>
            </p:nvSpPr>
            <p:spPr>
              <a:xfrm>
                <a:off x="9336000" y="7820000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𝛾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trike="sngStrike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441471-0BAE-DDF0-DE22-2AAEE2E7A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7820000"/>
                <a:ext cx="1460204" cy="307777"/>
              </a:xfrm>
              <a:prstGeom prst="rect">
                <a:avLst/>
              </a:prstGeom>
              <a:blipFill>
                <a:blip r:embed="rId3"/>
                <a:stretch>
                  <a:fillRect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C7746CDB-3DD5-F2DA-93E1-42BB8B6AF89C}"/>
              </a:ext>
            </a:extLst>
          </p:cNvPr>
          <p:cNvSpPr txBox="1"/>
          <p:nvPr/>
        </p:nvSpPr>
        <p:spPr>
          <a:xfrm>
            <a:off x="7763544" y="7144379"/>
            <a:ext cx="39934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Buoyant force (Archimedes equation)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09F3A2B-19C1-74A2-0C4E-68B07ADAB821}"/>
                  </a:ext>
                </a:extLst>
              </p:cNvPr>
              <p:cNvSpPr txBox="1"/>
              <p:nvPr/>
            </p:nvSpPr>
            <p:spPr>
              <a:xfrm>
                <a:off x="3216000" y="7461000"/>
                <a:ext cx="313425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Fra </a:t>
                </a:r>
                <a:r>
                  <a:rPr lang="en-US" dirty="0" err="1"/>
                  <a:t>oppgaveteksten</a:t>
                </a:r>
                <a:r>
                  <a:rPr lang="en-US" dirty="0"/>
                  <a:t>:</a:t>
                </a:r>
              </a:p>
              <a:p>
                <a:r>
                  <a:rPr lang="en-US" dirty="0" err="1"/>
                  <a:t>Volum</a:t>
                </a:r>
                <a:r>
                  <a:rPr lang="en-US" dirty="0"/>
                  <a:t> av kula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trike="sngStrike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trike="sngStrike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/6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09F3A2B-19C1-74A2-0C4E-68B07ADAB8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6000" y="7461000"/>
                <a:ext cx="3134256" cy="646331"/>
              </a:xfrm>
              <a:prstGeom prst="rect">
                <a:avLst/>
              </a:prstGeom>
              <a:blipFill>
                <a:blip r:embed="rId4"/>
                <a:stretch>
                  <a:fillRect l="-1613" t="-3846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3149B5F3-B741-8A29-A086-0B09F89EA392}"/>
              </a:ext>
            </a:extLst>
          </p:cNvPr>
          <p:cNvSpPr txBox="1"/>
          <p:nvPr/>
        </p:nvSpPr>
        <p:spPr>
          <a:xfrm>
            <a:off x="7757721" y="8042389"/>
            <a:ext cx="1723549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Specific weight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D6AA965-0210-F79D-CDB0-43A780FF4BC9}"/>
                  </a:ext>
                </a:extLst>
              </p:cNvPr>
              <p:cNvSpPr txBox="1"/>
              <p:nvPr/>
            </p:nvSpPr>
            <p:spPr>
              <a:xfrm>
                <a:off x="9336000" y="8688720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D6AA965-0210-F79D-CDB0-43A780FF4B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8688720"/>
                <a:ext cx="1460204" cy="307777"/>
              </a:xfrm>
              <a:prstGeom prst="rect">
                <a:avLst/>
              </a:prstGeom>
              <a:blipFill>
                <a:blip r:embed="rId5"/>
                <a:stretch>
                  <a:fillRect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D116D776-6872-3956-FFD9-E4585320121B}"/>
              </a:ext>
            </a:extLst>
          </p:cNvPr>
          <p:cNvSpPr txBox="1"/>
          <p:nvPr/>
        </p:nvSpPr>
        <p:spPr>
          <a:xfrm>
            <a:off x="7757721" y="9083803"/>
            <a:ext cx="2133918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Kinematic viscosity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F40673D-20C5-DF49-40CD-A8B44974A8CE}"/>
                  </a:ext>
                </a:extLst>
              </p:cNvPr>
              <p:cNvSpPr txBox="1"/>
              <p:nvPr/>
            </p:nvSpPr>
            <p:spPr>
              <a:xfrm>
                <a:off x="9336000" y="9817223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F40673D-20C5-DF49-40CD-A8B44974A8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9817223"/>
                <a:ext cx="1460204" cy="307777"/>
              </a:xfrm>
              <a:prstGeom prst="rect">
                <a:avLst/>
              </a:prstGeom>
              <a:blipFill>
                <a:blip r:embed="rId6"/>
                <a:stretch>
                  <a:fillRect b="-3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5FDEAB3C-5C5E-3942-4680-DCE8C9F11161}"/>
              </a:ext>
            </a:extLst>
          </p:cNvPr>
          <p:cNvSpPr txBox="1"/>
          <p:nvPr/>
        </p:nvSpPr>
        <p:spPr>
          <a:xfrm>
            <a:off x="9481270" y="6381000"/>
            <a:ext cx="22753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Figur</a:t>
            </a:r>
            <a:r>
              <a:rPr lang="en-US" sz="1600" dirty="0"/>
              <a:t> V.1 </a:t>
            </a:r>
            <a:r>
              <a:rPr lang="en-US" sz="1600" dirty="0" err="1"/>
              <a:t>på</a:t>
            </a:r>
            <a:r>
              <a:rPr lang="en-US" sz="1600" dirty="0"/>
              <a:t> </a:t>
            </a:r>
            <a:r>
              <a:rPr lang="en-US" sz="1600" dirty="0" err="1"/>
              <a:t>neste</a:t>
            </a:r>
            <a:r>
              <a:rPr lang="en-US" sz="1600" dirty="0"/>
              <a:t> side</a:t>
            </a:r>
          </a:p>
        </p:txBody>
      </p:sp>
      <p:pic>
        <p:nvPicPr>
          <p:cNvPr id="15" name="Picture 14" descr="Chart&#10;&#10;Description automatically generated">
            <a:extLst>
              <a:ext uri="{FF2B5EF4-FFF2-40B4-BE49-F238E27FC236}">
                <a16:creationId xmlns:a16="http://schemas.microsoft.com/office/drawing/2014/main" id="{28540A3E-22C5-A841-359C-AD215E910D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12157" y="3081902"/>
            <a:ext cx="3434653" cy="382668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286670D-6CF3-563B-C18A-2D95BAA3031A}"/>
                  </a:ext>
                </a:extLst>
              </p:cNvPr>
              <p:cNvSpPr txBox="1"/>
              <p:nvPr/>
            </p:nvSpPr>
            <p:spPr>
              <a:xfrm>
                <a:off x="3792000" y="4289062"/>
                <a:ext cx="113858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286670D-6CF3-563B-C18A-2D95BAA303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2000" y="4289062"/>
                <a:ext cx="1138581" cy="276999"/>
              </a:xfrm>
              <a:prstGeom prst="rect">
                <a:avLst/>
              </a:prstGeom>
              <a:blipFill>
                <a:blip r:embed="rId8"/>
                <a:stretch>
                  <a:fillRect l="-3297" r="-1099" b="-39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9CF09E3-6AFE-A6B7-1B9F-7F22E58FC08A}"/>
                  </a:ext>
                </a:extLst>
              </p:cNvPr>
              <p:cNvSpPr txBox="1"/>
              <p:nvPr/>
            </p:nvSpPr>
            <p:spPr>
              <a:xfrm>
                <a:off x="3792000" y="4817272"/>
                <a:ext cx="100835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9CF09E3-6AFE-A6B7-1B9F-7F22E58FC0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2000" y="4817272"/>
                <a:ext cx="1008353" cy="276999"/>
              </a:xfrm>
              <a:prstGeom prst="rect">
                <a:avLst/>
              </a:prstGeom>
              <a:blipFill>
                <a:blip r:embed="rId9"/>
                <a:stretch>
                  <a:fillRect l="-5000" r="-5000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322172-CD59-92C9-35B3-4EBC5CA5DEDA}"/>
                  </a:ext>
                </a:extLst>
              </p:cNvPr>
              <p:cNvSpPr txBox="1"/>
              <p:nvPr/>
            </p:nvSpPr>
            <p:spPr>
              <a:xfrm>
                <a:off x="435055" y="6081465"/>
                <a:ext cx="6524945" cy="925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=2700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𝑘𝑔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=1000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𝑘𝑔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=1.0⋅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=9.81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322172-CD59-92C9-35B3-4EBC5CA5DE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055" y="6081465"/>
                <a:ext cx="6524945" cy="92519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11D5593D-C016-CE8F-347A-8D7859A70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Løsningsforslag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Oppgave</a:t>
            </a:r>
            <a:r>
              <a:rPr lang="en-US" dirty="0"/>
              <a:t> 2b.2 – </a:t>
            </a:r>
            <a:r>
              <a:rPr lang="en-US" dirty="0" err="1"/>
              <a:t>Bestem</a:t>
            </a:r>
            <a:r>
              <a:rPr lang="en-US" dirty="0"/>
              <a:t> C</a:t>
            </a:r>
            <a:r>
              <a:rPr lang="en-US" baseline="-25000" dirty="0"/>
              <a:t>D </a:t>
            </a:r>
            <a:r>
              <a:rPr lang="en-US" dirty="0" err="1"/>
              <a:t>fra</a:t>
            </a:r>
            <a:r>
              <a:rPr lang="en-US" dirty="0"/>
              <a:t> Re</a:t>
            </a:r>
            <a:br>
              <a:rPr lang="en-US" dirty="0"/>
            </a:br>
            <a:r>
              <a:rPr lang="en-US" dirty="0" err="1"/>
              <a:t>ved</a:t>
            </a:r>
            <a:r>
              <a:rPr lang="en-US" dirty="0"/>
              <a:t> bruk av </a:t>
            </a:r>
            <a:r>
              <a:rPr lang="en-US" dirty="0" err="1"/>
              <a:t>Figur</a:t>
            </a:r>
            <a:r>
              <a:rPr lang="en-US" dirty="0"/>
              <a:t> V.1</a:t>
            </a:r>
            <a:endParaRPr lang="en-US" baseline="-25000" dirty="0"/>
          </a:p>
        </p:txBody>
      </p:sp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:a16="http://schemas.microsoft.com/office/drawing/2014/main" id="{A67CB455-6F62-D07E-DF88-156C262E3CE9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29487"/>
          <a:stretch/>
        </p:blipFill>
        <p:spPr>
          <a:xfrm>
            <a:off x="1418284" y="1617699"/>
            <a:ext cx="9355432" cy="186188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02C6D5A-AAEC-6D40-7BBC-F7385C4EBBA2}"/>
              </a:ext>
            </a:extLst>
          </p:cNvPr>
          <p:cNvSpPr/>
          <p:nvPr/>
        </p:nvSpPr>
        <p:spPr>
          <a:xfrm>
            <a:off x="6240000" y="3213000"/>
            <a:ext cx="1080000" cy="2665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3AB74F1-5CB5-9804-4EC1-E30194248B92}"/>
              </a:ext>
            </a:extLst>
          </p:cNvPr>
          <p:cNvCxnSpPr/>
          <p:nvPr/>
        </p:nvCxnSpPr>
        <p:spPr>
          <a:xfrm flipV="1">
            <a:off x="11208000" y="5094271"/>
            <a:ext cx="0" cy="128672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AC2905A-0B99-756C-4C6F-7AD88735CCB6}"/>
              </a:ext>
            </a:extLst>
          </p:cNvPr>
          <p:cNvCxnSpPr>
            <a:cxnSpLocks/>
          </p:cNvCxnSpPr>
          <p:nvPr/>
        </p:nvCxnSpPr>
        <p:spPr>
          <a:xfrm>
            <a:off x="9048000" y="5094271"/>
            <a:ext cx="2160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00261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antenna&#10;&#10;Description automatically generated">
            <a:extLst>
              <a:ext uri="{FF2B5EF4-FFF2-40B4-BE49-F238E27FC236}">
                <a16:creationId xmlns:a16="http://schemas.microsoft.com/office/drawing/2014/main" id="{AC762192-7E8C-C82D-B62D-92D5E23319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729" b="19328"/>
          <a:stretch/>
        </p:blipFill>
        <p:spPr>
          <a:xfrm>
            <a:off x="445588" y="3479585"/>
            <a:ext cx="3134256" cy="260188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441471-0BAE-DDF0-DE22-2AAEE2E7AE49}"/>
                  </a:ext>
                </a:extLst>
              </p:cNvPr>
              <p:cNvSpPr txBox="1"/>
              <p:nvPr/>
            </p:nvSpPr>
            <p:spPr>
              <a:xfrm>
                <a:off x="9336000" y="7820000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𝛾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trike="sngStrike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441471-0BAE-DDF0-DE22-2AAEE2E7A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7820000"/>
                <a:ext cx="1460204" cy="307777"/>
              </a:xfrm>
              <a:prstGeom prst="rect">
                <a:avLst/>
              </a:prstGeom>
              <a:blipFill>
                <a:blip r:embed="rId3"/>
                <a:stretch>
                  <a:fillRect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C7746CDB-3DD5-F2DA-93E1-42BB8B6AF89C}"/>
              </a:ext>
            </a:extLst>
          </p:cNvPr>
          <p:cNvSpPr txBox="1"/>
          <p:nvPr/>
        </p:nvSpPr>
        <p:spPr>
          <a:xfrm>
            <a:off x="7763544" y="7144379"/>
            <a:ext cx="39934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Buoyant force (Archimedes equation)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09F3A2B-19C1-74A2-0C4E-68B07ADAB821}"/>
                  </a:ext>
                </a:extLst>
              </p:cNvPr>
              <p:cNvSpPr txBox="1"/>
              <p:nvPr/>
            </p:nvSpPr>
            <p:spPr>
              <a:xfrm>
                <a:off x="3216000" y="7461000"/>
                <a:ext cx="313425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Fra </a:t>
                </a:r>
                <a:r>
                  <a:rPr lang="en-US" dirty="0" err="1"/>
                  <a:t>oppgaveteksten</a:t>
                </a:r>
                <a:r>
                  <a:rPr lang="en-US" dirty="0"/>
                  <a:t>:</a:t>
                </a:r>
              </a:p>
              <a:p>
                <a:r>
                  <a:rPr lang="en-US" dirty="0" err="1"/>
                  <a:t>Volum</a:t>
                </a:r>
                <a:r>
                  <a:rPr lang="en-US" dirty="0"/>
                  <a:t> av kula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trike="sngStrike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trike="sngStrike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/6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09F3A2B-19C1-74A2-0C4E-68B07ADAB8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6000" y="7461000"/>
                <a:ext cx="3134256" cy="646331"/>
              </a:xfrm>
              <a:prstGeom prst="rect">
                <a:avLst/>
              </a:prstGeom>
              <a:blipFill>
                <a:blip r:embed="rId4"/>
                <a:stretch>
                  <a:fillRect l="-1613" t="-3846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3149B5F3-B741-8A29-A086-0B09F89EA392}"/>
              </a:ext>
            </a:extLst>
          </p:cNvPr>
          <p:cNvSpPr txBox="1"/>
          <p:nvPr/>
        </p:nvSpPr>
        <p:spPr>
          <a:xfrm>
            <a:off x="7757721" y="8042389"/>
            <a:ext cx="1723549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Specific weight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D6AA965-0210-F79D-CDB0-43A780FF4BC9}"/>
                  </a:ext>
                </a:extLst>
              </p:cNvPr>
              <p:cNvSpPr txBox="1"/>
              <p:nvPr/>
            </p:nvSpPr>
            <p:spPr>
              <a:xfrm>
                <a:off x="9336000" y="8688720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D6AA965-0210-F79D-CDB0-43A780FF4B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8688720"/>
                <a:ext cx="1460204" cy="307777"/>
              </a:xfrm>
              <a:prstGeom prst="rect">
                <a:avLst/>
              </a:prstGeom>
              <a:blipFill>
                <a:blip r:embed="rId5"/>
                <a:stretch>
                  <a:fillRect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D116D776-6872-3956-FFD9-E4585320121B}"/>
              </a:ext>
            </a:extLst>
          </p:cNvPr>
          <p:cNvSpPr txBox="1"/>
          <p:nvPr/>
        </p:nvSpPr>
        <p:spPr>
          <a:xfrm>
            <a:off x="7757721" y="9083803"/>
            <a:ext cx="2133918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Kinematic viscosity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F40673D-20C5-DF49-40CD-A8B44974A8CE}"/>
                  </a:ext>
                </a:extLst>
              </p:cNvPr>
              <p:cNvSpPr txBox="1"/>
              <p:nvPr/>
            </p:nvSpPr>
            <p:spPr>
              <a:xfrm>
                <a:off x="9336000" y="9817223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F40673D-20C5-DF49-40CD-A8B44974A8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9817223"/>
                <a:ext cx="1460204" cy="307777"/>
              </a:xfrm>
              <a:prstGeom prst="rect">
                <a:avLst/>
              </a:prstGeom>
              <a:blipFill>
                <a:blip r:embed="rId6"/>
                <a:stretch>
                  <a:fillRect b="-3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5FDEAB3C-5C5E-3942-4680-DCE8C9F11161}"/>
              </a:ext>
            </a:extLst>
          </p:cNvPr>
          <p:cNvSpPr txBox="1"/>
          <p:nvPr/>
        </p:nvSpPr>
        <p:spPr>
          <a:xfrm>
            <a:off x="9481270" y="6381000"/>
            <a:ext cx="22753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Figur</a:t>
            </a:r>
            <a:r>
              <a:rPr lang="en-US" sz="1600" dirty="0"/>
              <a:t> V.1 </a:t>
            </a:r>
            <a:r>
              <a:rPr lang="en-US" sz="1600" dirty="0" err="1"/>
              <a:t>på</a:t>
            </a:r>
            <a:r>
              <a:rPr lang="en-US" sz="1600" dirty="0"/>
              <a:t> </a:t>
            </a:r>
            <a:r>
              <a:rPr lang="en-US" sz="1600" dirty="0" err="1"/>
              <a:t>neste</a:t>
            </a:r>
            <a:r>
              <a:rPr lang="en-US" sz="1600" dirty="0"/>
              <a:t> side</a:t>
            </a:r>
          </a:p>
        </p:txBody>
      </p:sp>
      <p:pic>
        <p:nvPicPr>
          <p:cNvPr id="15" name="Picture 14" descr="Chart&#10;&#10;Description automatically generated">
            <a:extLst>
              <a:ext uri="{FF2B5EF4-FFF2-40B4-BE49-F238E27FC236}">
                <a16:creationId xmlns:a16="http://schemas.microsoft.com/office/drawing/2014/main" id="{28540A3E-22C5-A841-359C-AD215E910D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12157" y="3081902"/>
            <a:ext cx="3434653" cy="382668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286670D-6CF3-563B-C18A-2D95BAA3031A}"/>
                  </a:ext>
                </a:extLst>
              </p:cNvPr>
              <p:cNvSpPr txBox="1"/>
              <p:nvPr/>
            </p:nvSpPr>
            <p:spPr>
              <a:xfrm>
                <a:off x="3792000" y="4289062"/>
                <a:ext cx="113858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286670D-6CF3-563B-C18A-2D95BAA303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2000" y="4289062"/>
                <a:ext cx="1138581" cy="276999"/>
              </a:xfrm>
              <a:prstGeom prst="rect">
                <a:avLst/>
              </a:prstGeom>
              <a:blipFill>
                <a:blip r:embed="rId8"/>
                <a:stretch>
                  <a:fillRect l="-3297" r="-1099" b="-39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9CF09E3-6AFE-A6B7-1B9F-7F22E58FC08A}"/>
                  </a:ext>
                </a:extLst>
              </p:cNvPr>
              <p:cNvSpPr txBox="1"/>
              <p:nvPr/>
            </p:nvSpPr>
            <p:spPr>
              <a:xfrm>
                <a:off x="3792000" y="4817272"/>
                <a:ext cx="100835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9CF09E3-6AFE-A6B7-1B9F-7F22E58FC0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2000" y="4817272"/>
                <a:ext cx="1008353" cy="276999"/>
              </a:xfrm>
              <a:prstGeom prst="rect">
                <a:avLst/>
              </a:prstGeom>
              <a:blipFill>
                <a:blip r:embed="rId9"/>
                <a:stretch>
                  <a:fillRect l="-5000" r="-5000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322172-CD59-92C9-35B3-4EBC5CA5DEDA}"/>
                  </a:ext>
                </a:extLst>
              </p:cNvPr>
              <p:cNvSpPr txBox="1"/>
              <p:nvPr/>
            </p:nvSpPr>
            <p:spPr>
              <a:xfrm>
                <a:off x="435055" y="6081465"/>
                <a:ext cx="6524945" cy="925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=2700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𝑘𝑔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=1000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𝑘𝑔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=1.0⋅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=9.81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322172-CD59-92C9-35B3-4EBC5CA5DE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055" y="6081465"/>
                <a:ext cx="6524945" cy="92519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11D5593D-C016-CE8F-347A-8D7859A70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Løsningsforslag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Oppgave</a:t>
            </a:r>
            <a:r>
              <a:rPr lang="en-US" dirty="0"/>
              <a:t> 2b.3 – </a:t>
            </a:r>
            <a:r>
              <a:rPr lang="en-US" dirty="0" err="1"/>
              <a:t>Regn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dragkraften</a:t>
            </a:r>
            <a:r>
              <a:rPr lang="en-US" dirty="0"/>
              <a:t> F</a:t>
            </a:r>
            <a:r>
              <a:rPr lang="en-US" baseline="-25000" dirty="0"/>
              <a:t>D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C</a:t>
            </a:r>
            <a:r>
              <a:rPr lang="en-US" baseline="-25000" dirty="0"/>
              <a:t>D </a:t>
            </a:r>
            <a:r>
              <a:rPr lang="en-US" dirty="0" err="1"/>
              <a:t>ved</a:t>
            </a:r>
            <a:r>
              <a:rPr lang="en-US" dirty="0"/>
              <a:t> bruk av </a:t>
            </a:r>
            <a:r>
              <a:rPr lang="en-US" dirty="0" err="1"/>
              <a:t>formel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formelark</a:t>
            </a:r>
            <a:endParaRPr lang="en-US" baseline="-25000" dirty="0"/>
          </a:p>
        </p:txBody>
      </p:sp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:a16="http://schemas.microsoft.com/office/drawing/2014/main" id="{A67CB455-6F62-D07E-DF88-156C262E3CE9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-581"/>
          <a:stretch/>
        </p:blipFill>
        <p:spPr>
          <a:xfrm>
            <a:off x="1418284" y="1617699"/>
            <a:ext cx="9355432" cy="265584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02C6D5A-AAEC-6D40-7BBC-F7385C4EBBA2}"/>
              </a:ext>
            </a:extLst>
          </p:cNvPr>
          <p:cNvSpPr/>
          <p:nvPr/>
        </p:nvSpPr>
        <p:spPr>
          <a:xfrm>
            <a:off x="2928000" y="3483893"/>
            <a:ext cx="6696000" cy="7123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3AB74F1-5CB5-9804-4EC1-E30194248B92}"/>
              </a:ext>
            </a:extLst>
          </p:cNvPr>
          <p:cNvCxnSpPr/>
          <p:nvPr/>
        </p:nvCxnSpPr>
        <p:spPr>
          <a:xfrm flipV="1">
            <a:off x="11208000" y="5094271"/>
            <a:ext cx="0" cy="128672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AC2905A-0B99-756C-4C6F-7AD88735CCB6}"/>
              </a:ext>
            </a:extLst>
          </p:cNvPr>
          <p:cNvCxnSpPr>
            <a:cxnSpLocks/>
          </p:cNvCxnSpPr>
          <p:nvPr/>
        </p:nvCxnSpPr>
        <p:spPr>
          <a:xfrm>
            <a:off x="9048000" y="5094271"/>
            <a:ext cx="2160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84326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11D5593D-C016-CE8F-347A-8D7859A70D1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Oppgave 2c – </a:t>
                </a:r>
                <a:r>
                  <a:rPr lang="en-US" dirty="0" err="1"/>
                  <a:t>Bestem</a:t>
                </a:r>
                <a:r>
                  <a:rPr lang="en-US" dirty="0"/>
                  <a:t> </a:t>
                </a:r>
                <a:r>
                  <a:rPr lang="en-US" dirty="0" err="1"/>
                  <a:t>vinkelen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11D5593D-C016-CE8F-347A-8D7859A70D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513" t="-18605" b="-395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A picture containing text, antenna&#10;&#10;Description automatically generated">
            <a:extLst>
              <a:ext uri="{FF2B5EF4-FFF2-40B4-BE49-F238E27FC236}">
                <a16:creationId xmlns:a16="http://schemas.microsoft.com/office/drawing/2014/main" id="{AC762192-7E8C-C82D-B62D-92D5E23319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8233" y="2853000"/>
            <a:ext cx="7740867" cy="408403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441471-0BAE-DDF0-DE22-2AAEE2E7AE49}"/>
                  </a:ext>
                </a:extLst>
              </p:cNvPr>
              <p:cNvSpPr txBox="1"/>
              <p:nvPr/>
            </p:nvSpPr>
            <p:spPr>
              <a:xfrm>
                <a:off x="9336000" y="7820000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𝛾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trike="sngStrike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441471-0BAE-DDF0-DE22-2AAEE2E7A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7820000"/>
                <a:ext cx="1460204" cy="307777"/>
              </a:xfrm>
              <a:prstGeom prst="rect">
                <a:avLst/>
              </a:prstGeom>
              <a:blipFill>
                <a:blip r:embed="rId4"/>
                <a:stretch>
                  <a:fillRect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C7746CDB-3DD5-F2DA-93E1-42BB8B6AF89C}"/>
              </a:ext>
            </a:extLst>
          </p:cNvPr>
          <p:cNvSpPr txBox="1"/>
          <p:nvPr/>
        </p:nvSpPr>
        <p:spPr>
          <a:xfrm>
            <a:off x="7763544" y="7144379"/>
            <a:ext cx="39934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Buoyant force (Archimedes equation)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09F3A2B-19C1-74A2-0C4E-68B07ADAB821}"/>
                  </a:ext>
                </a:extLst>
              </p:cNvPr>
              <p:cNvSpPr txBox="1"/>
              <p:nvPr/>
            </p:nvSpPr>
            <p:spPr>
              <a:xfrm>
                <a:off x="3216000" y="7461000"/>
                <a:ext cx="313425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Fra </a:t>
                </a:r>
                <a:r>
                  <a:rPr lang="en-US" dirty="0" err="1"/>
                  <a:t>oppgaveteksten</a:t>
                </a:r>
                <a:r>
                  <a:rPr lang="en-US" dirty="0"/>
                  <a:t>:</a:t>
                </a:r>
              </a:p>
              <a:p>
                <a:r>
                  <a:rPr lang="en-US" dirty="0" err="1"/>
                  <a:t>Volum</a:t>
                </a:r>
                <a:r>
                  <a:rPr lang="en-US" dirty="0"/>
                  <a:t> av kula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trike="sngStrike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trike="sngStrike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/6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09F3A2B-19C1-74A2-0C4E-68B07ADAB8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6000" y="7461000"/>
                <a:ext cx="3134256" cy="646331"/>
              </a:xfrm>
              <a:prstGeom prst="rect">
                <a:avLst/>
              </a:prstGeom>
              <a:blipFill>
                <a:blip r:embed="rId5"/>
                <a:stretch>
                  <a:fillRect l="-1613" t="-3846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3149B5F3-B741-8A29-A086-0B09F89EA392}"/>
              </a:ext>
            </a:extLst>
          </p:cNvPr>
          <p:cNvSpPr txBox="1"/>
          <p:nvPr/>
        </p:nvSpPr>
        <p:spPr>
          <a:xfrm>
            <a:off x="7757721" y="8042389"/>
            <a:ext cx="1723549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Specific weight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D6AA965-0210-F79D-CDB0-43A780FF4BC9}"/>
                  </a:ext>
                </a:extLst>
              </p:cNvPr>
              <p:cNvSpPr txBox="1"/>
              <p:nvPr/>
            </p:nvSpPr>
            <p:spPr>
              <a:xfrm>
                <a:off x="9336000" y="8688720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D6AA965-0210-F79D-CDB0-43A780FF4B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8688720"/>
                <a:ext cx="1460204" cy="307777"/>
              </a:xfrm>
              <a:prstGeom prst="rect">
                <a:avLst/>
              </a:prstGeom>
              <a:blipFill>
                <a:blip r:embed="rId6"/>
                <a:stretch>
                  <a:fillRect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322172-CD59-92C9-35B3-4EBC5CA5DEDA}"/>
                  </a:ext>
                </a:extLst>
              </p:cNvPr>
              <p:cNvSpPr txBox="1"/>
              <p:nvPr/>
            </p:nvSpPr>
            <p:spPr>
              <a:xfrm>
                <a:off x="445588" y="6937034"/>
                <a:ext cx="2255746" cy="30831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d=0.1m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=2700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𝑘𝑔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="0" dirty="0"/>
              </a:p>
              <a:p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=1000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𝑘𝑔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="0" dirty="0"/>
              </a:p>
              <a:p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=1.0⋅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=9.81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322172-CD59-92C9-35B3-4EBC5CA5DE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588" y="6937034"/>
                <a:ext cx="2255746" cy="3083152"/>
              </a:xfrm>
              <a:prstGeom prst="rect">
                <a:avLst/>
              </a:prstGeom>
              <a:blipFill>
                <a:blip r:embed="rId7"/>
                <a:stretch>
                  <a:fillRect l="-2247" t="-8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D116D776-6872-3956-FFD9-E4585320121B}"/>
              </a:ext>
            </a:extLst>
          </p:cNvPr>
          <p:cNvSpPr txBox="1"/>
          <p:nvPr/>
        </p:nvSpPr>
        <p:spPr>
          <a:xfrm>
            <a:off x="7757721" y="9083803"/>
            <a:ext cx="2133918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Kinematic viscosity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F40673D-20C5-DF49-40CD-A8B44974A8CE}"/>
                  </a:ext>
                </a:extLst>
              </p:cNvPr>
              <p:cNvSpPr txBox="1"/>
              <p:nvPr/>
            </p:nvSpPr>
            <p:spPr>
              <a:xfrm>
                <a:off x="9336000" y="9817223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F40673D-20C5-DF49-40CD-A8B44974A8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9817223"/>
                <a:ext cx="1460204" cy="307777"/>
              </a:xfrm>
              <a:prstGeom prst="rect">
                <a:avLst/>
              </a:prstGeom>
              <a:blipFill>
                <a:blip r:embed="rId8"/>
                <a:stretch>
                  <a:fillRect b="-3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 descr="Text, letter&#10;&#10;Description automatically generated">
            <a:extLst>
              <a:ext uri="{FF2B5EF4-FFF2-40B4-BE49-F238E27FC236}">
                <a16:creationId xmlns:a16="http://schemas.microsoft.com/office/drawing/2014/main" id="{F2ED09A5-A842-CF1D-5FB4-64F310C120F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57398"/>
          <a:stretch/>
        </p:blipFill>
        <p:spPr>
          <a:xfrm>
            <a:off x="1276350" y="1517650"/>
            <a:ext cx="9639300" cy="162855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C213883-A583-99BA-9D6D-1384F180A157}"/>
              </a:ext>
            </a:extLst>
          </p:cNvPr>
          <p:cNvSpPr txBox="1"/>
          <p:nvPr/>
        </p:nvSpPr>
        <p:spPr>
          <a:xfrm>
            <a:off x="10037243" y="6532871"/>
            <a:ext cx="21547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Hjelpefigur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på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neste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side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7537ECD-015B-01C0-3305-C53DD1625CE4}"/>
              </a:ext>
            </a:extLst>
          </p:cNvPr>
          <p:cNvSpPr/>
          <p:nvPr/>
        </p:nvSpPr>
        <p:spPr>
          <a:xfrm>
            <a:off x="1560000" y="3213000"/>
            <a:ext cx="3528000" cy="29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8157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11D5593D-C016-CE8F-347A-8D7859A70D1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Oppgave 2c – </a:t>
                </a:r>
                <a:r>
                  <a:rPr lang="en-US" dirty="0" err="1"/>
                  <a:t>Bestem</a:t>
                </a:r>
                <a:r>
                  <a:rPr lang="en-US" dirty="0"/>
                  <a:t> </a:t>
                </a:r>
                <a:r>
                  <a:rPr lang="en-US" dirty="0" err="1"/>
                  <a:t>vinkelen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11D5593D-C016-CE8F-347A-8D7859A70D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513" t="-18605" b="-395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A picture containing text, antenna&#10;&#10;Description automatically generated">
            <a:extLst>
              <a:ext uri="{FF2B5EF4-FFF2-40B4-BE49-F238E27FC236}">
                <a16:creationId xmlns:a16="http://schemas.microsoft.com/office/drawing/2014/main" id="{AC762192-7E8C-C82D-B62D-92D5E23319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8233" y="2853000"/>
            <a:ext cx="7740867" cy="408403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441471-0BAE-DDF0-DE22-2AAEE2E7AE49}"/>
                  </a:ext>
                </a:extLst>
              </p:cNvPr>
              <p:cNvSpPr txBox="1"/>
              <p:nvPr/>
            </p:nvSpPr>
            <p:spPr>
              <a:xfrm>
                <a:off x="9336000" y="7820000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𝛾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trike="sngStrike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441471-0BAE-DDF0-DE22-2AAEE2E7A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7820000"/>
                <a:ext cx="1460204" cy="307777"/>
              </a:xfrm>
              <a:prstGeom prst="rect">
                <a:avLst/>
              </a:prstGeom>
              <a:blipFill>
                <a:blip r:embed="rId4"/>
                <a:stretch>
                  <a:fillRect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C7746CDB-3DD5-F2DA-93E1-42BB8B6AF89C}"/>
              </a:ext>
            </a:extLst>
          </p:cNvPr>
          <p:cNvSpPr txBox="1"/>
          <p:nvPr/>
        </p:nvSpPr>
        <p:spPr>
          <a:xfrm>
            <a:off x="7763544" y="7144379"/>
            <a:ext cx="39934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Buoyant force (Archimedes equation)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09F3A2B-19C1-74A2-0C4E-68B07ADAB821}"/>
                  </a:ext>
                </a:extLst>
              </p:cNvPr>
              <p:cNvSpPr txBox="1"/>
              <p:nvPr/>
            </p:nvSpPr>
            <p:spPr>
              <a:xfrm>
                <a:off x="3216000" y="7461000"/>
                <a:ext cx="313425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Fra </a:t>
                </a:r>
                <a:r>
                  <a:rPr lang="en-US" dirty="0" err="1"/>
                  <a:t>oppgaveteksten</a:t>
                </a:r>
                <a:r>
                  <a:rPr lang="en-US" dirty="0"/>
                  <a:t>:</a:t>
                </a:r>
              </a:p>
              <a:p>
                <a:r>
                  <a:rPr lang="en-US" dirty="0" err="1"/>
                  <a:t>Volum</a:t>
                </a:r>
                <a:r>
                  <a:rPr lang="en-US" dirty="0"/>
                  <a:t> av kula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trike="sngStrike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trike="sngStrike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/6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09F3A2B-19C1-74A2-0C4E-68B07ADAB8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6000" y="7461000"/>
                <a:ext cx="3134256" cy="646331"/>
              </a:xfrm>
              <a:prstGeom prst="rect">
                <a:avLst/>
              </a:prstGeom>
              <a:blipFill>
                <a:blip r:embed="rId5"/>
                <a:stretch>
                  <a:fillRect l="-1613" t="-3846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3149B5F3-B741-8A29-A086-0B09F89EA392}"/>
              </a:ext>
            </a:extLst>
          </p:cNvPr>
          <p:cNvSpPr txBox="1"/>
          <p:nvPr/>
        </p:nvSpPr>
        <p:spPr>
          <a:xfrm>
            <a:off x="7757721" y="8042389"/>
            <a:ext cx="1723549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Specific weight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D6AA965-0210-F79D-CDB0-43A780FF4BC9}"/>
                  </a:ext>
                </a:extLst>
              </p:cNvPr>
              <p:cNvSpPr txBox="1"/>
              <p:nvPr/>
            </p:nvSpPr>
            <p:spPr>
              <a:xfrm>
                <a:off x="9336000" y="8688720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D6AA965-0210-F79D-CDB0-43A780FF4B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8688720"/>
                <a:ext cx="1460204" cy="307777"/>
              </a:xfrm>
              <a:prstGeom prst="rect">
                <a:avLst/>
              </a:prstGeom>
              <a:blipFill>
                <a:blip r:embed="rId6"/>
                <a:stretch>
                  <a:fillRect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322172-CD59-92C9-35B3-4EBC5CA5DEDA}"/>
                  </a:ext>
                </a:extLst>
              </p:cNvPr>
              <p:cNvSpPr txBox="1"/>
              <p:nvPr/>
            </p:nvSpPr>
            <p:spPr>
              <a:xfrm>
                <a:off x="445588" y="6937034"/>
                <a:ext cx="2255746" cy="30831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d=0.1m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=2700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𝑘𝑔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="0" dirty="0"/>
              </a:p>
              <a:p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=1000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𝑘𝑔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="0" dirty="0"/>
              </a:p>
              <a:p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=1.0⋅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=9.81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322172-CD59-92C9-35B3-4EBC5CA5DE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588" y="6937034"/>
                <a:ext cx="2255746" cy="3083152"/>
              </a:xfrm>
              <a:prstGeom prst="rect">
                <a:avLst/>
              </a:prstGeom>
              <a:blipFill>
                <a:blip r:embed="rId7"/>
                <a:stretch>
                  <a:fillRect l="-2247" t="-8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D116D776-6872-3956-FFD9-E4585320121B}"/>
              </a:ext>
            </a:extLst>
          </p:cNvPr>
          <p:cNvSpPr txBox="1"/>
          <p:nvPr/>
        </p:nvSpPr>
        <p:spPr>
          <a:xfrm>
            <a:off x="7757721" y="9083803"/>
            <a:ext cx="2133918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Kinematic viscosity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F40673D-20C5-DF49-40CD-A8B44974A8CE}"/>
                  </a:ext>
                </a:extLst>
              </p:cNvPr>
              <p:cNvSpPr txBox="1"/>
              <p:nvPr/>
            </p:nvSpPr>
            <p:spPr>
              <a:xfrm>
                <a:off x="9336000" y="9817223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F40673D-20C5-DF49-40CD-A8B44974A8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9817223"/>
                <a:ext cx="1460204" cy="307777"/>
              </a:xfrm>
              <a:prstGeom prst="rect">
                <a:avLst/>
              </a:prstGeom>
              <a:blipFill>
                <a:blip r:embed="rId8"/>
                <a:stretch>
                  <a:fillRect b="-3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 descr="Text, letter&#10;&#10;Description automatically generated">
            <a:extLst>
              <a:ext uri="{FF2B5EF4-FFF2-40B4-BE49-F238E27FC236}">
                <a16:creationId xmlns:a16="http://schemas.microsoft.com/office/drawing/2014/main" id="{F2ED09A5-A842-CF1D-5FB4-64F310C120F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57398"/>
          <a:stretch/>
        </p:blipFill>
        <p:spPr>
          <a:xfrm>
            <a:off x="1276350" y="1517650"/>
            <a:ext cx="9639300" cy="1628550"/>
          </a:xfrm>
          <a:prstGeom prst="rect">
            <a:avLst/>
          </a:prstGeom>
        </p:spPr>
      </p:pic>
      <p:pic>
        <p:nvPicPr>
          <p:cNvPr id="4" name="Picture 3" descr="Diagram, schematic&#10;&#10;Description automatically generated">
            <a:extLst>
              <a:ext uri="{FF2B5EF4-FFF2-40B4-BE49-F238E27FC236}">
                <a16:creationId xmlns:a16="http://schemas.microsoft.com/office/drawing/2014/main" id="{F327FBF7-0CD3-A9C1-E36E-A7CC559CD9D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19495" y="2774574"/>
            <a:ext cx="3872816" cy="361766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8A40122-015F-5CD6-5A92-9DED4FAF68BF}"/>
              </a:ext>
            </a:extLst>
          </p:cNvPr>
          <p:cNvSpPr/>
          <p:nvPr/>
        </p:nvSpPr>
        <p:spPr>
          <a:xfrm>
            <a:off x="1560000" y="3213000"/>
            <a:ext cx="3528000" cy="29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4989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11D5593D-C016-CE8F-347A-8D7859A70D1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err="1"/>
                  <a:t>Løsning</a:t>
                </a:r>
                <a:r>
                  <a:rPr lang="en-US" dirty="0"/>
                  <a:t> av </a:t>
                </a:r>
                <a:r>
                  <a:rPr lang="en-US" dirty="0" err="1"/>
                  <a:t>Oppgave</a:t>
                </a:r>
                <a:r>
                  <a:rPr lang="en-US" dirty="0"/>
                  <a:t> 2c – </a:t>
                </a:r>
                <a:r>
                  <a:rPr lang="en-US" dirty="0" err="1"/>
                  <a:t>Bestem</a:t>
                </a:r>
                <a:r>
                  <a:rPr lang="en-US" dirty="0"/>
                  <a:t> </a:t>
                </a:r>
                <a:r>
                  <a:rPr lang="en-US" dirty="0" err="1"/>
                  <a:t>vinkelen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11D5593D-C016-CE8F-347A-8D7859A70D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513" t="-18605" b="-395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A picture containing text, antenna&#10;&#10;Description automatically generated">
            <a:extLst>
              <a:ext uri="{FF2B5EF4-FFF2-40B4-BE49-F238E27FC236}">
                <a16:creationId xmlns:a16="http://schemas.microsoft.com/office/drawing/2014/main" id="{AC762192-7E8C-C82D-B62D-92D5E23319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7566" y="3861054"/>
            <a:ext cx="7740867" cy="408403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441471-0BAE-DDF0-DE22-2AAEE2E7AE49}"/>
                  </a:ext>
                </a:extLst>
              </p:cNvPr>
              <p:cNvSpPr txBox="1"/>
              <p:nvPr/>
            </p:nvSpPr>
            <p:spPr>
              <a:xfrm>
                <a:off x="9336000" y="7820000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𝛾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trike="sngStrike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441471-0BAE-DDF0-DE22-2AAEE2E7A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7820000"/>
                <a:ext cx="1460204" cy="307777"/>
              </a:xfrm>
              <a:prstGeom prst="rect">
                <a:avLst/>
              </a:prstGeom>
              <a:blipFill>
                <a:blip r:embed="rId4"/>
                <a:stretch>
                  <a:fillRect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C7746CDB-3DD5-F2DA-93E1-42BB8B6AF89C}"/>
              </a:ext>
            </a:extLst>
          </p:cNvPr>
          <p:cNvSpPr txBox="1"/>
          <p:nvPr/>
        </p:nvSpPr>
        <p:spPr>
          <a:xfrm>
            <a:off x="7763544" y="7144379"/>
            <a:ext cx="39934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Buoyant force (Archimedes equation)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09F3A2B-19C1-74A2-0C4E-68B07ADAB821}"/>
                  </a:ext>
                </a:extLst>
              </p:cNvPr>
              <p:cNvSpPr txBox="1"/>
              <p:nvPr/>
            </p:nvSpPr>
            <p:spPr>
              <a:xfrm>
                <a:off x="3216000" y="7461000"/>
                <a:ext cx="313425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Fra </a:t>
                </a:r>
                <a:r>
                  <a:rPr lang="en-US" dirty="0" err="1"/>
                  <a:t>oppgaveteksten</a:t>
                </a:r>
                <a:r>
                  <a:rPr lang="en-US" dirty="0"/>
                  <a:t>:</a:t>
                </a:r>
              </a:p>
              <a:p>
                <a:r>
                  <a:rPr lang="en-US" dirty="0" err="1"/>
                  <a:t>Volum</a:t>
                </a:r>
                <a:r>
                  <a:rPr lang="en-US" dirty="0"/>
                  <a:t> av kula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trike="sngStrike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trike="sngStrike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/6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09F3A2B-19C1-74A2-0C4E-68B07ADAB8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6000" y="7461000"/>
                <a:ext cx="3134256" cy="646331"/>
              </a:xfrm>
              <a:prstGeom prst="rect">
                <a:avLst/>
              </a:prstGeom>
              <a:blipFill>
                <a:blip r:embed="rId5"/>
                <a:stretch>
                  <a:fillRect l="-1613" t="-3846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3149B5F3-B741-8A29-A086-0B09F89EA392}"/>
              </a:ext>
            </a:extLst>
          </p:cNvPr>
          <p:cNvSpPr txBox="1"/>
          <p:nvPr/>
        </p:nvSpPr>
        <p:spPr>
          <a:xfrm>
            <a:off x="7757721" y="8042389"/>
            <a:ext cx="1723549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Specific weight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D6AA965-0210-F79D-CDB0-43A780FF4BC9}"/>
                  </a:ext>
                </a:extLst>
              </p:cNvPr>
              <p:cNvSpPr txBox="1"/>
              <p:nvPr/>
            </p:nvSpPr>
            <p:spPr>
              <a:xfrm>
                <a:off x="9336000" y="8688720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D6AA965-0210-F79D-CDB0-43A780FF4B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8688720"/>
                <a:ext cx="1460204" cy="307777"/>
              </a:xfrm>
              <a:prstGeom prst="rect">
                <a:avLst/>
              </a:prstGeom>
              <a:blipFill>
                <a:blip r:embed="rId6"/>
                <a:stretch>
                  <a:fillRect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322172-CD59-92C9-35B3-4EBC5CA5DEDA}"/>
                  </a:ext>
                </a:extLst>
              </p:cNvPr>
              <p:cNvSpPr txBox="1"/>
              <p:nvPr/>
            </p:nvSpPr>
            <p:spPr>
              <a:xfrm>
                <a:off x="445588" y="6937034"/>
                <a:ext cx="2255746" cy="30831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d=0.1m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=2700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𝑘𝑔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="0" dirty="0"/>
              </a:p>
              <a:p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=1000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𝑘𝑔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="0" dirty="0"/>
              </a:p>
              <a:p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=1.0⋅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=9.81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322172-CD59-92C9-35B3-4EBC5CA5DE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588" y="6937034"/>
                <a:ext cx="2255746" cy="3083152"/>
              </a:xfrm>
              <a:prstGeom prst="rect">
                <a:avLst/>
              </a:prstGeom>
              <a:blipFill>
                <a:blip r:embed="rId7"/>
                <a:stretch>
                  <a:fillRect l="-2247" t="-8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D116D776-6872-3956-FFD9-E4585320121B}"/>
              </a:ext>
            </a:extLst>
          </p:cNvPr>
          <p:cNvSpPr txBox="1"/>
          <p:nvPr/>
        </p:nvSpPr>
        <p:spPr>
          <a:xfrm>
            <a:off x="7757721" y="9083803"/>
            <a:ext cx="2133918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Kinematic viscosity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F40673D-20C5-DF49-40CD-A8B44974A8CE}"/>
                  </a:ext>
                </a:extLst>
              </p:cNvPr>
              <p:cNvSpPr txBox="1"/>
              <p:nvPr/>
            </p:nvSpPr>
            <p:spPr>
              <a:xfrm>
                <a:off x="9336000" y="9817223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F40673D-20C5-DF49-40CD-A8B44974A8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9817223"/>
                <a:ext cx="1460204" cy="307777"/>
              </a:xfrm>
              <a:prstGeom prst="rect">
                <a:avLst/>
              </a:prstGeom>
              <a:blipFill>
                <a:blip r:embed="rId8"/>
                <a:stretch>
                  <a:fillRect b="-3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 descr="Text, letter&#10;&#10;Description automatically generated">
            <a:extLst>
              <a:ext uri="{FF2B5EF4-FFF2-40B4-BE49-F238E27FC236}">
                <a16:creationId xmlns:a16="http://schemas.microsoft.com/office/drawing/2014/main" id="{F2ED09A5-A842-CF1D-5FB4-64F310C120F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21748"/>
          <a:stretch/>
        </p:blipFill>
        <p:spPr>
          <a:xfrm>
            <a:off x="1276350" y="1517650"/>
            <a:ext cx="9639300" cy="2991350"/>
          </a:xfrm>
          <a:prstGeom prst="rect">
            <a:avLst/>
          </a:prstGeom>
        </p:spPr>
      </p:pic>
      <p:pic>
        <p:nvPicPr>
          <p:cNvPr id="4" name="Picture 3" descr="Diagram, schematic&#10;&#10;Description automatically generated">
            <a:extLst>
              <a:ext uri="{FF2B5EF4-FFF2-40B4-BE49-F238E27FC236}">
                <a16:creationId xmlns:a16="http://schemas.microsoft.com/office/drawing/2014/main" id="{F327FBF7-0CD3-A9C1-E36E-A7CC559CD9D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84000" y="4352458"/>
            <a:ext cx="2565883" cy="239683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F2F6E19-3FE7-B7B4-390C-6E7E5AC7C8FB}"/>
              </a:ext>
            </a:extLst>
          </p:cNvPr>
          <p:cNvSpPr/>
          <p:nvPr/>
        </p:nvSpPr>
        <p:spPr>
          <a:xfrm>
            <a:off x="1559999" y="4509000"/>
            <a:ext cx="3528000" cy="22402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F9FD3E-D380-4FFC-00DA-156FFFF1FE56}"/>
              </a:ext>
            </a:extLst>
          </p:cNvPr>
          <p:cNvSpPr/>
          <p:nvPr/>
        </p:nvSpPr>
        <p:spPr>
          <a:xfrm>
            <a:off x="1992000" y="3213000"/>
            <a:ext cx="8568000" cy="1296000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2783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11D5593D-C016-CE8F-347A-8D7859A70D1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75114" y="283522"/>
                <a:ext cx="9588000" cy="533642"/>
              </a:xfrm>
            </p:spPr>
            <p:txBody>
              <a:bodyPr>
                <a:normAutofit/>
              </a:bodyPr>
              <a:lstStyle/>
              <a:p>
                <a:r>
                  <a:rPr lang="en-US" dirty="0" err="1"/>
                  <a:t>Oppgave</a:t>
                </a:r>
                <a:r>
                  <a:rPr lang="en-US" dirty="0"/>
                  <a:t> 2d – </a:t>
                </a:r>
                <a:r>
                  <a:rPr lang="en-US" dirty="0" err="1"/>
                  <a:t>Bestem</a:t>
                </a:r>
                <a:r>
                  <a:rPr lang="en-US" dirty="0"/>
                  <a:t> </a:t>
                </a:r>
                <a:r>
                  <a:rPr lang="en-US" dirty="0" err="1"/>
                  <a:t>vinkelen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11D5593D-C016-CE8F-347A-8D7859A70D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75114" y="283522"/>
                <a:ext cx="9588000" cy="533642"/>
              </a:xfrm>
              <a:blipFill>
                <a:blip r:embed="rId2"/>
                <a:stretch>
                  <a:fillRect l="-2513" t="-18605" b="-395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A picture containing text, antenna&#10;&#10;Description automatically generated">
            <a:extLst>
              <a:ext uri="{FF2B5EF4-FFF2-40B4-BE49-F238E27FC236}">
                <a16:creationId xmlns:a16="http://schemas.microsoft.com/office/drawing/2014/main" id="{AC762192-7E8C-C82D-B62D-92D5E23319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993" b="25343"/>
          <a:stretch/>
        </p:blipFill>
        <p:spPr>
          <a:xfrm>
            <a:off x="8321028" y="3114396"/>
            <a:ext cx="3870972" cy="304901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441471-0BAE-DDF0-DE22-2AAEE2E7AE49}"/>
                  </a:ext>
                </a:extLst>
              </p:cNvPr>
              <p:cNvSpPr txBox="1"/>
              <p:nvPr/>
            </p:nvSpPr>
            <p:spPr>
              <a:xfrm>
                <a:off x="9336000" y="7820000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𝛾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trike="sngStrike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441471-0BAE-DDF0-DE22-2AAEE2E7A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7820000"/>
                <a:ext cx="1460204" cy="307777"/>
              </a:xfrm>
              <a:prstGeom prst="rect">
                <a:avLst/>
              </a:prstGeom>
              <a:blipFill>
                <a:blip r:embed="rId4"/>
                <a:stretch>
                  <a:fillRect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C7746CDB-3DD5-F2DA-93E1-42BB8B6AF89C}"/>
              </a:ext>
            </a:extLst>
          </p:cNvPr>
          <p:cNvSpPr txBox="1"/>
          <p:nvPr/>
        </p:nvSpPr>
        <p:spPr>
          <a:xfrm>
            <a:off x="7763544" y="7144379"/>
            <a:ext cx="39934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Buoyant force (Archimedes equation)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09F3A2B-19C1-74A2-0C4E-68B07ADAB821}"/>
                  </a:ext>
                </a:extLst>
              </p:cNvPr>
              <p:cNvSpPr txBox="1"/>
              <p:nvPr/>
            </p:nvSpPr>
            <p:spPr>
              <a:xfrm>
                <a:off x="3216000" y="7461000"/>
                <a:ext cx="313425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Fra </a:t>
                </a:r>
                <a:r>
                  <a:rPr lang="en-US" dirty="0" err="1"/>
                  <a:t>oppgaveteksten</a:t>
                </a:r>
                <a:r>
                  <a:rPr lang="en-US" dirty="0"/>
                  <a:t>:</a:t>
                </a:r>
              </a:p>
              <a:p>
                <a:r>
                  <a:rPr lang="en-US" dirty="0" err="1"/>
                  <a:t>Volum</a:t>
                </a:r>
                <a:r>
                  <a:rPr lang="en-US" dirty="0"/>
                  <a:t> av kula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trike="sngStrike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trike="sngStrike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/6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09F3A2B-19C1-74A2-0C4E-68B07ADAB8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6000" y="7461000"/>
                <a:ext cx="3134256" cy="646331"/>
              </a:xfrm>
              <a:prstGeom prst="rect">
                <a:avLst/>
              </a:prstGeom>
              <a:blipFill>
                <a:blip r:embed="rId5"/>
                <a:stretch>
                  <a:fillRect l="-1613" t="-3846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3149B5F3-B741-8A29-A086-0B09F89EA392}"/>
              </a:ext>
            </a:extLst>
          </p:cNvPr>
          <p:cNvSpPr txBox="1"/>
          <p:nvPr/>
        </p:nvSpPr>
        <p:spPr>
          <a:xfrm>
            <a:off x="7757721" y="8042389"/>
            <a:ext cx="1723549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Specific weight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D6AA965-0210-F79D-CDB0-43A780FF4BC9}"/>
                  </a:ext>
                </a:extLst>
              </p:cNvPr>
              <p:cNvSpPr txBox="1"/>
              <p:nvPr/>
            </p:nvSpPr>
            <p:spPr>
              <a:xfrm>
                <a:off x="9336000" y="8688720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D6AA965-0210-F79D-CDB0-43A780FF4B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8688720"/>
                <a:ext cx="1460204" cy="307777"/>
              </a:xfrm>
              <a:prstGeom prst="rect">
                <a:avLst/>
              </a:prstGeom>
              <a:blipFill>
                <a:blip r:embed="rId6"/>
                <a:stretch>
                  <a:fillRect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322172-CD59-92C9-35B3-4EBC5CA5DEDA}"/>
                  </a:ext>
                </a:extLst>
              </p:cNvPr>
              <p:cNvSpPr txBox="1"/>
              <p:nvPr/>
            </p:nvSpPr>
            <p:spPr>
              <a:xfrm>
                <a:off x="445588" y="6937034"/>
                <a:ext cx="2255746" cy="30831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d=0.1m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=2700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𝑘𝑔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="0" dirty="0"/>
              </a:p>
              <a:p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=1000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𝑘𝑔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="0" dirty="0"/>
              </a:p>
              <a:p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=1.0⋅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=9.81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322172-CD59-92C9-35B3-4EBC5CA5DE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588" y="6937034"/>
                <a:ext cx="2255746" cy="3083152"/>
              </a:xfrm>
              <a:prstGeom prst="rect">
                <a:avLst/>
              </a:prstGeom>
              <a:blipFill>
                <a:blip r:embed="rId7"/>
                <a:stretch>
                  <a:fillRect l="-2247" t="-8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D116D776-6872-3956-FFD9-E4585320121B}"/>
              </a:ext>
            </a:extLst>
          </p:cNvPr>
          <p:cNvSpPr txBox="1"/>
          <p:nvPr/>
        </p:nvSpPr>
        <p:spPr>
          <a:xfrm>
            <a:off x="7757721" y="9083803"/>
            <a:ext cx="2133918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Kinematic viscosity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F40673D-20C5-DF49-40CD-A8B44974A8CE}"/>
                  </a:ext>
                </a:extLst>
              </p:cNvPr>
              <p:cNvSpPr txBox="1"/>
              <p:nvPr/>
            </p:nvSpPr>
            <p:spPr>
              <a:xfrm>
                <a:off x="9336000" y="9817223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F40673D-20C5-DF49-40CD-A8B44974A8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9817223"/>
                <a:ext cx="1460204" cy="307777"/>
              </a:xfrm>
              <a:prstGeom prst="rect">
                <a:avLst/>
              </a:prstGeom>
              <a:blipFill>
                <a:blip r:embed="rId8"/>
                <a:stretch>
                  <a:fillRect b="-3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 descr="Text&#10;&#10;Description automatically generated">
            <a:extLst>
              <a:ext uri="{FF2B5EF4-FFF2-40B4-BE49-F238E27FC236}">
                <a16:creationId xmlns:a16="http://schemas.microsoft.com/office/drawing/2014/main" id="{36C8692D-9B59-3BE7-E0BA-BB393F2FB66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85900" y="834911"/>
            <a:ext cx="9220200" cy="2146300"/>
          </a:xfrm>
          <a:prstGeom prst="rect">
            <a:avLst/>
          </a:prstGeom>
        </p:spPr>
      </p:pic>
      <p:pic>
        <p:nvPicPr>
          <p:cNvPr id="18" name="Picture 17" descr="Text, letter&#10;&#10;Description automatically generated">
            <a:extLst>
              <a:ext uri="{FF2B5EF4-FFF2-40B4-BE49-F238E27FC236}">
                <a16:creationId xmlns:a16="http://schemas.microsoft.com/office/drawing/2014/main" id="{7C9F4412-5563-0265-18BC-131E97B1C3D1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6555" t="17597" r="33211" b="60168"/>
          <a:stretch/>
        </p:blipFill>
        <p:spPr>
          <a:xfrm>
            <a:off x="8673178" y="6021000"/>
            <a:ext cx="2914412" cy="84998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A62B27F-A2AA-2877-7924-2F02E3C70298}"/>
                  </a:ext>
                </a:extLst>
              </p:cNvPr>
              <p:cNvSpPr txBox="1"/>
              <p:nvPr/>
            </p:nvSpPr>
            <p:spPr>
              <a:xfrm>
                <a:off x="8288457" y="6224920"/>
                <a:ext cx="38472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(1)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A62B27F-A2AA-2877-7924-2F02E3C702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8457" y="6224920"/>
                <a:ext cx="384721" cy="276999"/>
              </a:xfrm>
              <a:prstGeom prst="rect">
                <a:avLst/>
              </a:prstGeom>
              <a:blipFill>
                <a:blip r:embed="rId11"/>
                <a:stretch>
                  <a:fillRect l="-18750" r="-15625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 descr="Chart, line chart&#10;&#10;Description automatically generated">
            <a:extLst>
              <a:ext uri="{FF2B5EF4-FFF2-40B4-BE49-F238E27FC236}">
                <a16:creationId xmlns:a16="http://schemas.microsoft.com/office/drawing/2014/main" id="{EAE9786F-24CA-81A7-7922-B2B57053683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16000" y="3545189"/>
            <a:ext cx="4392000" cy="3131742"/>
          </a:xfrm>
          <a:prstGeom prst="rect">
            <a:avLst/>
          </a:prstGeom>
        </p:spPr>
      </p:pic>
      <p:pic>
        <p:nvPicPr>
          <p:cNvPr id="22" name="Picture 21" descr="Chart&#10;&#10;Description automatically generated">
            <a:extLst>
              <a:ext uri="{FF2B5EF4-FFF2-40B4-BE49-F238E27FC236}">
                <a16:creationId xmlns:a16="http://schemas.microsoft.com/office/drawing/2014/main" id="{8C700C88-EF36-0881-5E27-448B0284D12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7391" y="3206801"/>
            <a:ext cx="3267844" cy="3640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1281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11D5593D-C016-CE8F-347A-8D7859A70D1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75114" y="283522"/>
                <a:ext cx="9588000" cy="533642"/>
              </a:xfrm>
            </p:spPr>
            <p:txBody>
              <a:bodyPr>
                <a:normAutofit/>
              </a:bodyPr>
              <a:lstStyle/>
              <a:p>
                <a:r>
                  <a:rPr lang="en-US" dirty="0" err="1"/>
                  <a:t>Oppgave</a:t>
                </a:r>
                <a:r>
                  <a:rPr lang="en-US" dirty="0"/>
                  <a:t> 2d – </a:t>
                </a:r>
                <a:r>
                  <a:rPr lang="en-US" dirty="0" err="1"/>
                  <a:t>Bestem</a:t>
                </a:r>
                <a:r>
                  <a:rPr lang="en-US" dirty="0"/>
                  <a:t> </a:t>
                </a:r>
                <a:r>
                  <a:rPr lang="en-US" dirty="0" err="1"/>
                  <a:t>vinkelen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11D5593D-C016-CE8F-347A-8D7859A70D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75114" y="283522"/>
                <a:ext cx="9588000" cy="533642"/>
              </a:xfrm>
              <a:blipFill>
                <a:blip r:embed="rId2"/>
                <a:stretch>
                  <a:fillRect l="-2513" t="-18605" b="-395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A picture containing text, antenna&#10;&#10;Description automatically generated">
            <a:extLst>
              <a:ext uri="{FF2B5EF4-FFF2-40B4-BE49-F238E27FC236}">
                <a16:creationId xmlns:a16="http://schemas.microsoft.com/office/drawing/2014/main" id="{AC762192-7E8C-C82D-B62D-92D5E23319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993" b="25343"/>
          <a:stretch/>
        </p:blipFill>
        <p:spPr>
          <a:xfrm>
            <a:off x="8321028" y="3114396"/>
            <a:ext cx="3870972" cy="304901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441471-0BAE-DDF0-DE22-2AAEE2E7AE49}"/>
                  </a:ext>
                </a:extLst>
              </p:cNvPr>
              <p:cNvSpPr txBox="1"/>
              <p:nvPr/>
            </p:nvSpPr>
            <p:spPr>
              <a:xfrm>
                <a:off x="9336000" y="7820000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𝛾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trike="sngStrike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441471-0BAE-DDF0-DE22-2AAEE2E7A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7820000"/>
                <a:ext cx="1460204" cy="307777"/>
              </a:xfrm>
              <a:prstGeom prst="rect">
                <a:avLst/>
              </a:prstGeom>
              <a:blipFill>
                <a:blip r:embed="rId4"/>
                <a:stretch>
                  <a:fillRect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C7746CDB-3DD5-F2DA-93E1-42BB8B6AF89C}"/>
              </a:ext>
            </a:extLst>
          </p:cNvPr>
          <p:cNvSpPr txBox="1"/>
          <p:nvPr/>
        </p:nvSpPr>
        <p:spPr>
          <a:xfrm>
            <a:off x="7763544" y="7144379"/>
            <a:ext cx="39934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Buoyant force (Archimedes equation)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09F3A2B-19C1-74A2-0C4E-68B07ADAB821}"/>
                  </a:ext>
                </a:extLst>
              </p:cNvPr>
              <p:cNvSpPr txBox="1"/>
              <p:nvPr/>
            </p:nvSpPr>
            <p:spPr>
              <a:xfrm>
                <a:off x="3216000" y="7461000"/>
                <a:ext cx="313425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Fra </a:t>
                </a:r>
                <a:r>
                  <a:rPr lang="en-US" dirty="0" err="1"/>
                  <a:t>oppgaveteksten</a:t>
                </a:r>
                <a:r>
                  <a:rPr lang="en-US" dirty="0"/>
                  <a:t>:</a:t>
                </a:r>
              </a:p>
              <a:p>
                <a:r>
                  <a:rPr lang="en-US" dirty="0" err="1"/>
                  <a:t>Volum</a:t>
                </a:r>
                <a:r>
                  <a:rPr lang="en-US" dirty="0"/>
                  <a:t> av kula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trike="sngStrike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trike="sngStrike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/6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09F3A2B-19C1-74A2-0C4E-68B07ADAB8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6000" y="7461000"/>
                <a:ext cx="3134256" cy="646331"/>
              </a:xfrm>
              <a:prstGeom prst="rect">
                <a:avLst/>
              </a:prstGeom>
              <a:blipFill>
                <a:blip r:embed="rId5"/>
                <a:stretch>
                  <a:fillRect l="-1613" t="-3846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3149B5F3-B741-8A29-A086-0B09F89EA392}"/>
              </a:ext>
            </a:extLst>
          </p:cNvPr>
          <p:cNvSpPr txBox="1"/>
          <p:nvPr/>
        </p:nvSpPr>
        <p:spPr>
          <a:xfrm>
            <a:off x="7757721" y="8042389"/>
            <a:ext cx="1723549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Specific weight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D6AA965-0210-F79D-CDB0-43A780FF4BC9}"/>
                  </a:ext>
                </a:extLst>
              </p:cNvPr>
              <p:cNvSpPr txBox="1"/>
              <p:nvPr/>
            </p:nvSpPr>
            <p:spPr>
              <a:xfrm>
                <a:off x="9336000" y="8688720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D6AA965-0210-F79D-CDB0-43A780FF4B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8688720"/>
                <a:ext cx="1460204" cy="307777"/>
              </a:xfrm>
              <a:prstGeom prst="rect">
                <a:avLst/>
              </a:prstGeom>
              <a:blipFill>
                <a:blip r:embed="rId6"/>
                <a:stretch>
                  <a:fillRect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322172-CD59-92C9-35B3-4EBC5CA5DEDA}"/>
                  </a:ext>
                </a:extLst>
              </p:cNvPr>
              <p:cNvSpPr txBox="1"/>
              <p:nvPr/>
            </p:nvSpPr>
            <p:spPr>
              <a:xfrm>
                <a:off x="445588" y="6937034"/>
                <a:ext cx="2255746" cy="30831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d=0.1m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=2700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𝑘𝑔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="0" dirty="0"/>
              </a:p>
              <a:p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=1000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𝑘𝑔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="0" dirty="0"/>
              </a:p>
              <a:p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=1.0⋅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=9.81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322172-CD59-92C9-35B3-4EBC5CA5DE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588" y="6937034"/>
                <a:ext cx="2255746" cy="3083152"/>
              </a:xfrm>
              <a:prstGeom prst="rect">
                <a:avLst/>
              </a:prstGeom>
              <a:blipFill>
                <a:blip r:embed="rId7"/>
                <a:stretch>
                  <a:fillRect l="-2247" t="-8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D116D776-6872-3956-FFD9-E4585320121B}"/>
              </a:ext>
            </a:extLst>
          </p:cNvPr>
          <p:cNvSpPr txBox="1"/>
          <p:nvPr/>
        </p:nvSpPr>
        <p:spPr>
          <a:xfrm>
            <a:off x="7757721" y="9083803"/>
            <a:ext cx="2133918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Kinematic viscosity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F40673D-20C5-DF49-40CD-A8B44974A8CE}"/>
                  </a:ext>
                </a:extLst>
              </p:cNvPr>
              <p:cNvSpPr txBox="1"/>
              <p:nvPr/>
            </p:nvSpPr>
            <p:spPr>
              <a:xfrm>
                <a:off x="9336000" y="9817223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F40673D-20C5-DF49-40CD-A8B44974A8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9817223"/>
                <a:ext cx="1460204" cy="307777"/>
              </a:xfrm>
              <a:prstGeom prst="rect">
                <a:avLst/>
              </a:prstGeom>
              <a:blipFill>
                <a:blip r:embed="rId8"/>
                <a:stretch>
                  <a:fillRect b="-3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 descr="Text&#10;&#10;Description automatically generated">
            <a:extLst>
              <a:ext uri="{FF2B5EF4-FFF2-40B4-BE49-F238E27FC236}">
                <a16:creationId xmlns:a16="http://schemas.microsoft.com/office/drawing/2014/main" id="{36C8692D-9B59-3BE7-E0BA-BB393F2FB66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85900" y="834911"/>
            <a:ext cx="9220200" cy="2146300"/>
          </a:xfrm>
          <a:prstGeom prst="rect">
            <a:avLst/>
          </a:prstGeom>
        </p:spPr>
      </p:pic>
      <p:pic>
        <p:nvPicPr>
          <p:cNvPr id="18" name="Picture 17" descr="Text, letter&#10;&#10;Description automatically generated">
            <a:extLst>
              <a:ext uri="{FF2B5EF4-FFF2-40B4-BE49-F238E27FC236}">
                <a16:creationId xmlns:a16="http://schemas.microsoft.com/office/drawing/2014/main" id="{7C9F4412-5563-0265-18BC-131E97B1C3D1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6555" t="17597" r="33211" b="60168"/>
          <a:stretch/>
        </p:blipFill>
        <p:spPr>
          <a:xfrm>
            <a:off x="8673178" y="6021000"/>
            <a:ext cx="2914412" cy="84998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A62B27F-A2AA-2877-7924-2F02E3C70298}"/>
                  </a:ext>
                </a:extLst>
              </p:cNvPr>
              <p:cNvSpPr txBox="1"/>
              <p:nvPr/>
            </p:nvSpPr>
            <p:spPr>
              <a:xfrm>
                <a:off x="8288457" y="6224920"/>
                <a:ext cx="38472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(1)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A62B27F-A2AA-2877-7924-2F02E3C702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8457" y="6224920"/>
                <a:ext cx="384721" cy="276999"/>
              </a:xfrm>
              <a:prstGeom prst="rect">
                <a:avLst/>
              </a:prstGeom>
              <a:blipFill>
                <a:blip r:embed="rId11"/>
                <a:stretch>
                  <a:fillRect l="-18750" r="-15625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 descr="Chart, line chart&#10;&#10;Description automatically generated">
            <a:extLst>
              <a:ext uri="{FF2B5EF4-FFF2-40B4-BE49-F238E27FC236}">
                <a16:creationId xmlns:a16="http://schemas.microsoft.com/office/drawing/2014/main" id="{EAE9786F-24CA-81A7-7922-B2B57053683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16000" y="3545189"/>
            <a:ext cx="4392000" cy="3131742"/>
          </a:xfrm>
          <a:prstGeom prst="rect">
            <a:avLst/>
          </a:prstGeom>
        </p:spPr>
      </p:pic>
      <p:pic>
        <p:nvPicPr>
          <p:cNvPr id="22" name="Picture 21" descr="Chart&#10;&#10;Description automatically generated">
            <a:extLst>
              <a:ext uri="{FF2B5EF4-FFF2-40B4-BE49-F238E27FC236}">
                <a16:creationId xmlns:a16="http://schemas.microsoft.com/office/drawing/2014/main" id="{8C700C88-EF36-0881-5E27-448B0284D12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7391" y="3206801"/>
            <a:ext cx="3267844" cy="364083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2C29AAD-A90A-0A37-2EA0-6AA0DF54CA0E}"/>
              </a:ext>
            </a:extLst>
          </p:cNvPr>
          <p:cNvSpPr/>
          <p:nvPr/>
        </p:nvSpPr>
        <p:spPr>
          <a:xfrm>
            <a:off x="8184000" y="6021000"/>
            <a:ext cx="3572945" cy="720000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9656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11D5593D-C016-CE8F-347A-8D7859A70D1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75114" y="283522"/>
                <a:ext cx="9588000" cy="533642"/>
              </a:xfrm>
            </p:spPr>
            <p:txBody>
              <a:bodyPr>
                <a:normAutofit/>
              </a:bodyPr>
              <a:lstStyle/>
              <a:p>
                <a:r>
                  <a:rPr lang="en-US" dirty="0" err="1"/>
                  <a:t>Oppgave</a:t>
                </a:r>
                <a:r>
                  <a:rPr lang="en-US" dirty="0"/>
                  <a:t> 2d – </a:t>
                </a:r>
                <a:r>
                  <a:rPr lang="en-US" dirty="0" err="1"/>
                  <a:t>Bestem</a:t>
                </a:r>
                <a:r>
                  <a:rPr lang="en-US" dirty="0"/>
                  <a:t> </a:t>
                </a:r>
                <a:r>
                  <a:rPr lang="en-US" dirty="0" err="1"/>
                  <a:t>vinkelen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11D5593D-C016-CE8F-347A-8D7859A70D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75114" y="283522"/>
                <a:ext cx="9588000" cy="533642"/>
              </a:xfrm>
              <a:blipFill>
                <a:blip r:embed="rId2"/>
                <a:stretch>
                  <a:fillRect l="-2513" t="-18605" b="-395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A picture containing text, antenna&#10;&#10;Description automatically generated">
            <a:extLst>
              <a:ext uri="{FF2B5EF4-FFF2-40B4-BE49-F238E27FC236}">
                <a16:creationId xmlns:a16="http://schemas.microsoft.com/office/drawing/2014/main" id="{AC762192-7E8C-C82D-B62D-92D5E23319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993" b="25343"/>
          <a:stretch/>
        </p:blipFill>
        <p:spPr>
          <a:xfrm>
            <a:off x="8321028" y="3114396"/>
            <a:ext cx="3870972" cy="304901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441471-0BAE-DDF0-DE22-2AAEE2E7AE49}"/>
                  </a:ext>
                </a:extLst>
              </p:cNvPr>
              <p:cNvSpPr txBox="1"/>
              <p:nvPr/>
            </p:nvSpPr>
            <p:spPr>
              <a:xfrm>
                <a:off x="9336000" y="7820000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𝛾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trike="sngStrike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441471-0BAE-DDF0-DE22-2AAEE2E7A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7820000"/>
                <a:ext cx="1460204" cy="307777"/>
              </a:xfrm>
              <a:prstGeom prst="rect">
                <a:avLst/>
              </a:prstGeom>
              <a:blipFill>
                <a:blip r:embed="rId4"/>
                <a:stretch>
                  <a:fillRect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C7746CDB-3DD5-F2DA-93E1-42BB8B6AF89C}"/>
              </a:ext>
            </a:extLst>
          </p:cNvPr>
          <p:cNvSpPr txBox="1"/>
          <p:nvPr/>
        </p:nvSpPr>
        <p:spPr>
          <a:xfrm>
            <a:off x="7763544" y="7144379"/>
            <a:ext cx="39934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Buoyant force (Archimedes equation)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09F3A2B-19C1-74A2-0C4E-68B07ADAB821}"/>
                  </a:ext>
                </a:extLst>
              </p:cNvPr>
              <p:cNvSpPr txBox="1"/>
              <p:nvPr/>
            </p:nvSpPr>
            <p:spPr>
              <a:xfrm>
                <a:off x="3216000" y="7461000"/>
                <a:ext cx="313425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Fra </a:t>
                </a:r>
                <a:r>
                  <a:rPr lang="en-US" dirty="0" err="1"/>
                  <a:t>oppgaveteksten</a:t>
                </a:r>
                <a:r>
                  <a:rPr lang="en-US" dirty="0"/>
                  <a:t>:</a:t>
                </a:r>
              </a:p>
              <a:p>
                <a:r>
                  <a:rPr lang="en-US" dirty="0" err="1"/>
                  <a:t>Volum</a:t>
                </a:r>
                <a:r>
                  <a:rPr lang="en-US" dirty="0"/>
                  <a:t> av kula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trike="sngStrike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trike="sngStrike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/6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09F3A2B-19C1-74A2-0C4E-68B07ADAB8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6000" y="7461000"/>
                <a:ext cx="3134256" cy="646331"/>
              </a:xfrm>
              <a:prstGeom prst="rect">
                <a:avLst/>
              </a:prstGeom>
              <a:blipFill>
                <a:blip r:embed="rId5"/>
                <a:stretch>
                  <a:fillRect l="-1613" t="-3846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3149B5F3-B741-8A29-A086-0B09F89EA392}"/>
              </a:ext>
            </a:extLst>
          </p:cNvPr>
          <p:cNvSpPr txBox="1"/>
          <p:nvPr/>
        </p:nvSpPr>
        <p:spPr>
          <a:xfrm>
            <a:off x="7757721" y="8042389"/>
            <a:ext cx="1723549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Specific weight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D6AA965-0210-F79D-CDB0-43A780FF4BC9}"/>
                  </a:ext>
                </a:extLst>
              </p:cNvPr>
              <p:cNvSpPr txBox="1"/>
              <p:nvPr/>
            </p:nvSpPr>
            <p:spPr>
              <a:xfrm>
                <a:off x="9336000" y="8688720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D6AA965-0210-F79D-CDB0-43A780FF4B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8688720"/>
                <a:ext cx="1460204" cy="307777"/>
              </a:xfrm>
              <a:prstGeom prst="rect">
                <a:avLst/>
              </a:prstGeom>
              <a:blipFill>
                <a:blip r:embed="rId6"/>
                <a:stretch>
                  <a:fillRect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322172-CD59-92C9-35B3-4EBC5CA5DEDA}"/>
                  </a:ext>
                </a:extLst>
              </p:cNvPr>
              <p:cNvSpPr txBox="1"/>
              <p:nvPr/>
            </p:nvSpPr>
            <p:spPr>
              <a:xfrm>
                <a:off x="445588" y="6937034"/>
                <a:ext cx="2255746" cy="30831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d=0.1m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=2700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𝑘𝑔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="0" dirty="0"/>
              </a:p>
              <a:p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=1000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𝑘𝑔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="0" dirty="0"/>
              </a:p>
              <a:p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=1.0⋅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=9.81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322172-CD59-92C9-35B3-4EBC5CA5DE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588" y="6937034"/>
                <a:ext cx="2255746" cy="3083152"/>
              </a:xfrm>
              <a:prstGeom prst="rect">
                <a:avLst/>
              </a:prstGeom>
              <a:blipFill>
                <a:blip r:embed="rId7"/>
                <a:stretch>
                  <a:fillRect l="-2247" t="-8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D116D776-6872-3956-FFD9-E4585320121B}"/>
              </a:ext>
            </a:extLst>
          </p:cNvPr>
          <p:cNvSpPr txBox="1"/>
          <p:nvPr/>
        </p:nvSpPr>
        <p:spPr>
          <a:xfrm>
            <a:off x="7757721" y="9083803"/>
            <a:ext cx="2133918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Kinematic viscosity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F40673D-20C5-DF49-40CD-A8B44974A8CE}"/>
                  </a:ext>
                </a:extLst>
              </p:cNvPr>
              <p:cNvSpPr txBox="1"/>
              <p:nvPr/>
            </p:nvSpPr>
            <p:spPr>
              <a:xfrm>
                <a:off x="9336000" y="9817223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F40673D-20C5-DF49-40CD-A8B44974A8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9817223"/>
                <a:ext cx="1460204" cy="307777"/>
              </a:xfrm>
              <a:prstGeom prst="rect">
                <a:avLst/>
              </a:prstGeom>
              <a:blipFill>
                <a:blip r:embed="rId8"/>
                <a:stretch>
                  <a:fillRect b="-3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 descr="Text&#10;&#10;Description automatically generated">
            <a:extLst>
              <a:ext uri="{FF2B5EF4-FFF2-40B4-BE49-F238E27FC236}">
                <a16:creationId xmlns:a16="http://schemas.microsoft.com/office/drawing/2014/main" id="{36C8692D-9B59-3BE7-E0BA-BB393F2FB66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85900" y="834911"/>
            <a:ext cx="9220200" cy="2146300"/>
          </a:xfrm>
          <a:prstGeom prst="rect">
            <a:avLst/>
          </a:prstGeom>
        </p:spPr>
      </p:pic>
      <p:pic>
        <p:nvPicPr>
          <p:cNvPr id="18" name="Picture 17" descr="Text, letter&#10;&#10;Description automatically generated">
            <a:extLst>
              <a:ext uri="{FF2B5EF4-FFF2-40B4-BE49-F238E27FC236}">
                <a16:creationId xmlns:a16="http://schemas.microsoft.com/office/drawing/2014/main" id="{7C9F4412-5563-0265-18BC-131E97B1C3D1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6555" t="17597" r="33211" b="60168"/>
          <a:stretch/>
        </p:blipFill>
        <p:spPr>
          <a:xfrm>
            <a:off x="8673178" y="6021000"/>
            <a:ext cx="2914412" cy="84998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A62B27F-A2AA-2877-7924-2F02E3C70298}"/>
                  </a:ext>
                </a:extLst>
              </p:cNvPr>
              <p:cNvSpPr txBox="1"/>
              <p:nvPr/>
            </p:nvSpPr>
            <p:spPr>
              <a:xfrm>
                <a:off x="8288457" y="6224920"/>
                <a:ext cx="38472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(1)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A62B27F-A2AA-2877-7924-2F02E3C702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8457" y="6224920"/>
                <a:ext cx="384721" cy="276999"/>
              </a:xfrm>
              <a:prstGeom prst="rect">
                <a:avLst/>
              </a:prstGeom>
              <a:blipFill>
                <a:blip r:embed="rId11"/>
                <a:stretch>
                  <a:fillRect l="-18750" r="-15625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 descr="Chart, line chart&#10;&#10;Description automatically generated">
            <a:extLst>
              <a:ext uri="{FF2B5EF4-FFF2-40B4-BE49-F238E27FC236}">
                <a16:creationId xmlns:a16="http://schemas.microsoft.com/office/drawing/2014/main" id="{EAE9786F-24CA-81A7-7922-B2B57053683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16000" y="3545189"/>
            <a:ext cx="4392000" cy="3131742"/>
          </a:xfrm>
          <a:prstGeom prst="rect">
            <a:avLst/>
          </a:prstGeom>
        </p:spPr>
      </p:pic>
      <p:pic>
        <p:nvPicPr>
          <p:cNvPr id="22" name="Picture 21" descr="Chart&#10;&#10;Description automatically generated">
            <a:extLst>
              <a:ext uri="{FF2B5EF4-FFF2-40B4-BE49-F238E27FC236}">
                <a16:creationId xmlns:a16="http://schemas.microsoft.com/office/drawing/2014/main" id="{8C700C88-EF36-0881-5E27-448B0284D12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7391" y="3206801"/>
            <a:ext cx="3267844" cy="364083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2C29AAD-A90A-0A37-2EA0-6AA0DF54CA0E}"/>
              </a:ext>
            </a:extLst>
          </p:cNvPr>
          <p:cNvSpPr/>
          <p:nvPr/>
        </p:nvSpPr>
        <p:spPr>
          <a:xfrm>
            <a:off x="3385235" y="3405279"/>
            <a:ext cx="4298812" cy="3271651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0912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1D5593D-C016-CE8F-347A-8D7859A70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114" y="283522"/>
            <a:ext cx="9588000" cy="533642"/>
          </a:xfrm>
        </p:spPr>
        <p:txBody>
          <a:bodyPr>
            <a:normAutofit/>
          </a:bodyPr>
          <a:lstStyle/>
          <a:p>
            <a:r>
              <a:rPr lang="en-US" dirty="0" err="1"/>
              <a:t>Oppgave</a:t>
            </a:r>
            <a:r>
              <a:rPr lang="en-US" dirty="0"/>
              <a:t> 2d – </a:t>
            </a:r>
            <a:r>
              <a:rPr lang="en-US" dirty="0" err="1"/>
              <a:t>Måle</a:t>
            </a:r>
            <a:r>
              <a:rPr lang="en-US" dirty="0"/>
              <a:t> </a:t>
            </a:r>
            <a:r>
              <a:rPr lang="en-US" dirty="0" err="1"/>
              <a:t>hastighet</a:t>
            </a:r>
            <a:endParaRPr lang="en-US" dirty="0"/>
          </a:p>
        </p:txBody>
      </p:sp>
      <p:pic>
        <p:nvPicPr>
          <p:cNvPr id="8" name="Picture 7" descr="A picture containing text, antenna&#10;&#10;Description automatically generated">
            <a:extLst>
              <a:ext uri="{FF2B5EF4-FFF2-40B4-BE49-F238E27FC236}">
                <a16:creationId xmlns:a16="http://schemas.microsoft.com/office/drawing/2014/main" id="{AC762192-7E8C-C82D-B62D-92D5E23319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993" b="25343"/>
          <a:stretch/>
        </p:blipFill>
        <p:spPr>
          <a:xfrm>
            <a:off x="8321028" y="3114396"/>
            <a:ext cx="3870972" cy="304901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441471-0BAE-DDF0-DE22-2AAEE2E7AE49}"/>
                  </a:ext>
                </a:extLst>
              </p:cNvPr>
              <p:cNvSpPr txBox="1"/>
              <p:nvPr/>
            </p:nvSpPr>
            <p:spPr>
              <a:xfrm>
                <a:off x="9336000" y="7820000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𝛾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trike="sngStrike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441471-0BAE-DDF0-DE22-2AAEE2E7A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7820000"/>
                <a:ext cx="1460204" cy="307777"/>
              </a:xfrm>
              <a:prstGeom prst="rect">
                <a:avLst/>
              </a:prstGeom>
              <a:blipFill>
                <a:blip r:embed="rId3"/>
                <a:stretch>
                  <a:fillRect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C7746CDB-3DD5-F2DA-93E1-42BB8B6AF89C}"/>
              </a:ext>
            </a:extLst>
          </p:cNvPr>
          <p:cNvSpPr txBox="1"/>
          <p:nvPr/>
        </p:nvSpPr>
        <p:spPr>
          <a:xfrm>
            <a:off x="7763544" y="7144379"/>
            <a:ext cx="39934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Buoyant force (Archimedes equation)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09F3A2B-19C1-74A2-0C4E-68B07ADAB821}"/>
                  </a:ext>
                </a:extLst>
              </p:cNvPr>
              <p:cNvSpPr txBox="1"/>
              <p:nvPr/>
            </p:nvSpPr>
            <p:spPr>
              <a:xfrm>
                <a:off x="3216000" y="7461000"/>
                <a:ext cx="313425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Fra </a:t>
                </a:r>
                <a:r>
                  <a:rPr lang="en-US" dirty="0" err="1"/>
                  <a:t>oppgaveteksten</a:t>
                </a:r>
                <a:r>
                  <a:rPr lang="en-US" dirty="0"/>
                  <a:t>:</a:t>
                </a:r>
              </a:p>
              <a:p>
                <a:r>
                  <a:rPr lang="en-US" dirty="0" err="1"/>
                  <a:t>Volum</a:t>
                </a:r>
                <a:r>
                  <a:rPr lang="en-US" dirty="0"/>
                  <a:t> av kula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trike="sngStrike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trike="sngStrike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/6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09F3A2B-19C1-74A2-0C4E-68B07ADAB8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6000" y="7461000"/>
                <a:ext cx="3134256" cy="646331"/>
              </a:xfrm>
              <a:prstGeom prst="rect">
                <a:avLst/>
              </a:prstGeom>
              <a:blipFill>
                <a:blip r:embed="rId4"/>
                <a:stretch>
                  <a:fillRect l="-1613" t="-3846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3149B5F3-B741-8A29-A086-0B09F89EA392}"/>
              </a:ext>
            </a:extLst>
          </p:cNvPr>
          <p:cNvSpPr txBox="1"/>
          <p:nvPr/>
        </p:nvSpPr>
        <p:spPr>
          <a:xfrm>
            <a:off x="7757721" y="8042389"/>
            <a:ext cx="1723549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Specific weight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D6AA965-0210-F79D-CDB0-43A780FF4BC9}"/>
                  </a:ext>
                </a:extLst>
              </p:cNvPr>
              <p:cNvSpPr txBox="1"/>
              <p:nvPr/>
            </p:nvSpPr>
            <p:spPr>
              <a:xfrm>
                <a:off x="9336000" y="8688720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D6AA965-0210-F79D-CDB0-43A780FF4B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8688720"/>
                <a:ext cx="1460204" cy="307777"/>
              </a:xfrm>
              <a:prstGeom prst="rect">
                <a:avLst/>
              </a:prstGeom>
              <a:blipFill>
                <a:blip r:embed="rId5"/>
                <a:stretch>
                  <a:fillRect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322172-CD59-92C9-35B3-4EBC5CA5DEDA}"/>
                  </a:ext>
                </a:extLst>
              </p:cNvPr>
              <p:cNvSpPr txBox="1"/>
              <p:nvPr/>
            </p:nvSpPr>
            <p:spPr>
              <a:xfrm>
                <a:off x="445588" y="6937034"/>
                <a:ext cx="2255746" cy="30831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d=0.1m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=2700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𝑘𝑔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="0" dirty="0"/>
              </a:p>
              <a:p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=1000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𝑘𝑔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="0" dirty="0"/>
              </a:p>
              <a:p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=1.0⋅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=9.81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322172-CD59-92C9-35B3-4EBC5CA5DE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588" y="6937034"/>
                <a:ext cx="2255746" cy="3083152"/>
              </a:xfrm>
              <a:prstGeom prst="rect">
                <a:avLst/>
              </a:prstGeom>
              <a:blipFill>
                <a:blip r:embed="rId6"/>
                <a:stretch>
                  <a:fillRect l="-2247" t="-8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D116D776-6872-3956-FFD9-E4585320121B}"/>
              </a:ext>
            </a:extLst>
          </p:cNvPr>
          <p:cNvSpPr txBox="1"/>
          <p:nvPr/>
        </p:nvSpPr>
        <p:spPr>
          <a:xfrm>
            <a:off x="7757721" y="9083803"/>
            <a:ext cx="2133918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Kinematic viscosity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F40673D-20C5-DF49-40CD-A8B44974A8CE}"/>
                  </a:ext>
                </a:extLst>
              </p:cNvPr>
              <p:cNvSpPr txBox="1"/>
              <p:nvPr/>
            </p:nvSpPr>
            <p:spPr>
              <a:xfrm>
                <a:off x="9336000" y="9817223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F40673D-20C5-DF49-40CD-A8B44974A8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9817223"/>
                <a:ext cx="1460204" cy="307777"/>
              </a:xfrm>
              <a:prstGeom prst="rect">
                <a:avLst/>
              </a:prstGeom>
              <a:blipFill>
                <a:blip r:embed="rId7"/>
                <a:stretch>
                  <a:fillRect b="-3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 descr="Text&#10;&#10;Description automatically generated">
            <a:extLst>
              <a:ext uri="{FF2B5EF4-FFF2-40B4-BE49-F238E27FC236}">
                <a16:creationId xmlns:a16="http://schemas.microsoft.com/office/drawing/2014/main" id="{36C8692D-9B59-3BE7-E0BA-BB393F2FB6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5900" y="834911"/>
            <a:ext cx="9220200" cy="2146300"/>
          </a:xfrm>
          <a:prstGeom prst="rect">
            <a:avLst/>
          </a:prstGeom>
        </p:spPr>
      </p:pic>
      <p:pic>
        <p:nvPicPr>
          <p:cNvPr id="18" name="Picture 17" descr="Text, letter&#10;&#10;Description automatically generated">
            <a:extLst>
              <a:ext uri="{FF2B5EF4-FFF2-40B4-BE49-F238E27FC236}">
                <a16:creationId xmlns:a16="http://schemas.microsoft.com/office/drawing/2014/main" id="{7C9F4412-5563-0265-18BC-131E97B1C3D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6555" t="17597" r="33211" b="60168"/>
          <a:stretch/>
        </p:blipFill>
        <p:spPr>
          <a:xfrm>
            <a:off x="8673178" y="6021000"/>
            <a:ext cx="2914412" cy="84998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A62B27F-A2AA-2877-7924-2F02E3C70298}"/>
                  </a:ext>
                </a:extLst>
              </p:cNvPr>
              <p:cNvSpPr txBox="1"/>
              <p:nvPr/>
            </p:nvSpPr>
            <p:spPr>
              <a:xfrm>
                <a:off x="8288457" y="6224920"/>
                <a:ext cx="38472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(1)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A62B27F-A2AA-2877-7924-2F02E3C702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8457" y="6224920"/>
                <a:ext cx="384721" cy="276999"/>
              </a:xfrm>
              <a:prstGeom prst="rect">
                <a:avLst/>
              </a:prstGeom>
              <a:blipFill>
                <a:blip r:embed="rId10"/>
                <a:stretch>
                  <a:fillRect l="-18750" r="-15625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 descr="Chart, line chart&#10;&#10;Description automatically generated">
            <a:extLst>
              <a:ext uri="{FF2B5EF4-FFF2-40B4-BE49-F238E27FC236}">
                <a16:creationId xmlns:a16="http://schemas.microsoft.com/office/drawing/2014/main" id="{EAE9786F-24CA-81A7-7922-B2B57053683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16000" y="3545189"/>
            <a:ext cx="4392000" cy="3131742"/>
          </a:xfrm>
          <a:prstGeom prst="rect">
            <a:avLst/>
          </a:prstGeom>
        </p:spPr>
      </p:pic>
      <p:pic>
        <p:nvPicPr>
          <p:cNvPr id="22" name="Picture 21" descr="Chart&#10;&#10;Description automatically generated">
            <a:extLst>
              <a:ext uri="{FF2B5EF4-FFF2-40B4-BE49-F238E27FC236}">
                <a16:creationId xmlns:a16="http://schemas.microsoft.com/office/drawing/2014/main" id="{8C700C88-EF36-0881-5E27-448B0284D12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7391" y="3206801"/>
            <a:ext cx="3267844" cy="364083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2C29AAD-A90A-0A37-2EA0-6AA0DF54CA0E}"/>
              </a:ext>
            </a:extLst>
          </p:cNvPr>
          <p:cNvSpPr/>
          <p:nvPr/>
        </p:nvSpPr>
        <p:spPr>
          <a:xfrm>
            <a:off x="87562" y="3374485"/>
            <a:ext cx="3297673" cy="3473150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6000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1D5593D-C016-CE8F-347A-8D7859A70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114" y="283522"/>
            <a:ext cx="9588000" cy="533642"/>
          </a:xfrm>
        </p:spPr>
        <p:txBody>
          <a:bodyPr>
            <a:normAutofit/>
          </a:bodyPr>
          <a:lstStyle/>
          <a:p>
            <a:r>
              <a:rPr lang="en-US" dirty="0" err="1"/>
              <a:t>Løsning</a:t>
            </a:r>
            <a:r>
              <a:rPr lang="en-US" dirty="0"/>
              <a:t> av </a:t>
            </a:r>
            <a:r>
              <a:rPr lang="en-US" dirty="0" err="1"/>
              <a:t>Oppgave</a:t>
            </a:r>
            <a:r>
              <a:rPr lang="en-US" dirty="0"/>
              <a:t> 2d – </a:t>
            </a:r>
            <a:r>
              <a:rPr lang="en-US" dirty="0" err="1"/>
              <a:t>Måle</a:t>
            </a:r>
            <a:r>
              <a:rPr lang="en-US" dirty="0"/>
              <a:t> </a:t>
            </a:r>
            <a:r>
              <a:rPr lang="en-US" dirty="0" err="1"/>
              <a:t>hastighet</a:t>
            </a:r>
            <a:endParaRPr lang="en-US" dirty="0"/>
          </a:p>
        </p:txBody>
      </p:sp>
      <p:pic>
        <p:nvPicPr>
          <p:cNvPr id="8" name="Picture 7" descr="A picture containing text, antenna&#10;&#10;Description automatically generated">
            <a:extLst>
              <a:ext uri="{FF2B5EF4-FFF2-40B4-BE49-F238E27FC236}">
                <a16:creationId xmlns:a16="http://schemas.microsoft.com/office/drawing/2014/main" id="{AC762192-7E8C-C82D-B62D-92D5E23319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993" b="25343"/>
          <a:stretch/>
        </p:blipFill>
        <p:spPr>
          <a:xfrm>
            <a:off x="8321028" y="3114396"/>
            <a:ext cx="3870972" cy="304901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441471-0BAE-DDF0-DE22-2AAEE2E7AE49}"/>
                  </a:ext>
                </a:extLst>
              </p:cNvPr>
              <p:cNvSpPr txBox="1"/>
              <p:nvPr/>
            </p:nvSpPr>
            <p:spPr>
              <a:xfrm>
                <a:off x="9336000" y="7820000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𝛾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trike="sngStrike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441471-0BAE-DDF0-DE22-2AAEE2E7A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7820000"/>
                <a:ext cx="1460204" cy="307777"/>
              </a:xfrm>
              <a:prstGeom prst="rect">
                <a:avLst/>
              </a:prstGeom>
              <a:blipFill>
                <a:blip r:embed="rId3"/>
                <a:stretch>
                  <a:fillRect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C7746CDB-3DD5-F2DA-93E1-42BB8B6AF89C}"/>
              </a:ext>
            </a:extLst>
          </p:cNvPr>
          <p:cNvSpPr txBox="1"/>
          <p:nvPr/>
        </p:nvSpPr>
        <p:spPr>
          <a:xfrm>
            <a:off x="7763544" y="7144379"/>
            <a:ext cx="39934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Buoyant force (Archimedes equation)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09F3A2B-19C1-74A2-0C4E-68B07ADAB821}"/>
                  </a:ext>
                </a:extLst>
              </p:cNvPr>
              <p:cNvSpPr txBox="1"/>
              <p:nvPr/>
            </p:nvSpPr>
            <p:spPr>
              <a:xfrm>
                <a:off x="3216000" y="7461000"/>
                <a:ext cx="313425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Fra </a:t>
                </a:r>
                <a:r>
                  <a:rPr lang="en-US" dirty="0" err="1"/>
                  <a:t>oppgaveteksten</a:t>
                </a:r>
                <a:r>
                  <a:rPr lang="en-US" dirty="0"/>
                  <a:t>:</a:t>
                </a:r>
              </a:p>
              <a:p>
                <a:r>
                  <a:rPr lang="en-US" dirty="0" err="1"/>
                  <a:t>Volum</a:t>
                </a:r>
                <a:r>
                  <a:rPr lang="en-US" dirty="0"/>
                  <a:t> av kula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trike="sngStrike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trike="sngStrike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/6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09F3A2B-19C1-74A2-0C4E-68B07ADAB8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6000" y="7461000"/>
                <a:ext cx="3134256" cy="646331"/>
              </a:xfrm>
              <a:prstGeom prst="rect">
                <a:avLst/>
              </a:prstGeom>
              <a:blipFill>
                <a:blip r:embed="rId4"/>
                <a:stretch>
                  <a:fillRect l="-1613" t="-3846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3149B5F3-B741-8A29-A086-0B09F89EA392}"/>
              </a:ext>
            </a:extLst>
          </p:cNvPr>
          <p:cNvSpPr txBox="1"/>
          <p:nvPr/>
        </p:nvSpPr>
        <p:spPr>
          <a:xfrm>
            <a:off x="7757721" y="8042389"/>
            <a:ext cx="1723549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Specific weight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D6AA965-0210-F79D-CDB0-43A780FF4BC9}"/>
                  </a:ext>
                </a:extLst>
              </p:cNvPr>
              <p:cNvSpPr txBox="1"/>
              <p:nvPr/>
            </p:nvSpPr>
            <p:spPr>
              <a:xfrm>
                <a:off x="9336000" y="8688720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D6AA965-0210-F79D-CDB0-43A780FF4B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8688720"/>
                <a:ext cx="1460204" cy="307777"/>
              </a:xfrm>
              <a:prstGeom prst="rect">
                <a:avLst/>
              </a:prstGeom>
              <a:blipFill>
                <a:blip r:embed="rId5"/>
                <a:stretch>
                  <a:fillRect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322172-CD59-92C9-35B3-4EBC5CA5DEDA}"/>
                  </a:ext>
                </a:extLst>
              </p:cNvPr>
              <p:cNvSpPr txBox="1"/>
              <p:nvPr/>
            </p:nvSpPr>
            <p:spPr>
              <a:xfrm>
                <a:off x="445588" y="6937034"/>
                <a:ext cx="2255746" cy="30831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d=0.1m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=2700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𝑘𝑔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="0" dirty="0"/>
              </a:p>
              <a:p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=1000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𝑘𝑔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="0" dirty="0"/>
              </a:p>
              <a:p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=1.0⋅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=9.81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322172-CD59-92C9-35B3-4EBC5CA5DE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588" y="6937034"/>
                <a:ext cx="2255746" cy="3083152"/>
              </a:xfrm>
              <a:prstGeom prst="rect">
                <a:avLst/>
              </a:prstGeom>
              <a:blipFill>
                <a:blip r:embed="rId6"/>
                <a:stretch>
                  <a:fillRect l="-2247" t="-8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D116D776-6872-3956-FFD9-E4585320121B}"/>
              </a:ext>
            </a:extLst>
          </p:cNvPr>
          <p:cNvSpPr txBox="1"/>
          <p:nvPr/>
        </p:nvSpPr>
        <p:spPr>
          <a:xfrm>
            <a:off x="7757721" y="9083803"/>
            <a:ext cx="2133918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Fra </a:t>
            </a:r>
            <a:r>
              <a:rPr lang="en-US" dirty="0" err="1"/>
              <a:t>formelark</a:t>
            </a:r>
            <a:r>
              <a:rPr lang="en-US" dirty="0"/>
              <a:t>:</a:t>
            </a:r>
          </a:p>
          <a:p>
            <a:r>
              <a:rPr lang="en-US" dirty="0"/>
              <a:t>Kinematic viscosity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F40673D-20C5-DF49-40CD-A8B44974A8CE}"/>
                  </a:ext>
                </a:extLst>
              </p:cNvPr>
              <p:cNvSpPr txBox="1"/>
              <p:nvPr/>
            </p:nvSpPr>
            <p:spPr>
              <a:xfrm>
                <a:off x="9336000" y="9817223"/>
                <a:ext cx="146020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F40673D-20C5-DF49-40CD-A8B44974A8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9817223"/>
                <a:ext cx="1460204" cy="307777"/>
              </a:xfrm>
              <a:prstGeom prst="rect">
                <a:avLst/>
              </a:prstGeom>
              <a:blipFill>
                <a:blip r:embed="rId7"/>
                <a:stretch>
                  <a:fillRect b="-3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 descr="Text, letter&#10;&#10;Description automatically generated">
            <a:extLst>
              <a:ext uri="{FF2B5EF4-FFF2-40B4-BE49-F238E27FC236}">
                <a16:creationId xmlns:a16="http://schemas.microsoft.com/office/drawing/2014/main" id="{7C9F4412-5563-0265-18BC-131E97B1C3D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6555" t="17597" r="33211" b="60168"/>
          <a:stretch/>
        </p:blipFill>
        <p:spPr>
          <a:xfrm>
            <a:off x="8673178" y="6021000"/>
            <a:ext cx="2914412" cy="84998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A62B27F-A2AA-2877-7924-2F02E3C70298}"/>
                  </a:ext>
                </a:extLst>
              </p:cNvPr>
              <p:cNvSpPr txBox="1"/>
              <p:nvPr/>
            </p:nvSpPr>
            <p:spPr>
              <a:xfrm>
                <a:off x="8288457" y="6224920"/>
                <a:ext cx="38472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(1)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A62B27F-A2AA-2877-7924-2F02E3C702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8457" y="6224920"/>
                <a:ext cx="384721" cy="276999"/>
              </a:xfrm>
              <a:prstGeom prst="rect">
                <a:avLst/>
              </a:prstGeom>
              <a:blipFill>
                <a:blip r:embed="rId9"/>
                <a:stretch>
                  <a:fillRect l="-18750" r="-15625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 descr="Chart, line chart&#10;&#10;Description automatically generated">
            <a:extLst>
              <a:ext uri="{FF2B5EF4-FFF2-40B4-BE49-F238E27FC236}">
                <a16:creationId xmlns:a16="http://schemas.microsoft.com/office/drawing/2014/main" id="{EAE9786F-24CA-81A7-7922-B2B57053683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50035" y="3582178"/>
            <a:ext cx="4595151" cy="3276600"/>
          </a:xfrm>
          <a:prstGeom prst="rect">
            <a:avLst/>
          </a:prstGeom>
        </p:spPr>
      </p:pic>
      <p:pic>
        <p:nvPicPr>
          <p:cNvPr id="22" name="Picture 21" descr="Chart&#10;&#10;Description automatically generated">
            <a:extLst>
              <a:ext uri="{FF2B5EF4-FFF2-40B4-BE49-F238E27FC236}">
                <a16:creationId xmlns:a16="http://schemas.microsoft.com/office/drawing/2014/main" id="{8C700C88-EF36-0881-5E27-448B0284D12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7391" y="3206801"/>
            <a:ext cx="3267844" cy="3640834"/>
          </a:xfrm>
          <a:prstGeom prst="rect">
            <a:avLst/>
          </a:prstGeom>
        </p:spPr>
      </p:pic>
      <p:pic>
        <p:nvPicPr>
          <p:cNvPr id="15" name="Picture 14" descr="Text&#10;&#10;Description automatically generated">
            <a:extLst>
              <a:ext uri="{FF2B5EF4-FFF2-40B4-BE49-F238E27FC236}">
                <a16:creationId xmlns:a16="http://schemas.microsoft.com/office/drawing/2014/main" id="{CCF2FB04-2023-B88A-069A-DBCDD7F2649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73461" y="917986"/>
            <a:ext cx="8724900" cy="3276600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F66853C3-69AD-0799-65AE-AE7310130098}"/>
              </a:ext>
            </a:extLst>
          </p:cNvPr>
          <p:cNvSpPr/>
          <p:nvPr/>
        </p:nvSpPr>
        <p:spPr>
          <a:xfrm>
            <a:off x="4656000" y="5157000"/>
            <a:ext cx="2088000" cy="720000"/>
          </a:xfrm>
          <a:prstGeom prst="ellipse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578A9D2-A85D-4C4D-A82F-2F0D03C561E3}"/>
              </a:ext>
            </a:extLst>
          </p:cNvPr>
          <p:cNvSpPr/>
          <p:nvPr/>
        </p:nvSpPr>
        <p:spPr>
          <a:xfrm>
            <a:off x="2424000" y="4990975"/>
            <a:ext cx="576000" cy="720000"/>
          </a:xfrm>
          <a:prstGeom prst="ellipse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8888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2">
            <a:extLst>
              <a:ext uri="{FF2B5EF4-FFF2-40B4-BE49-F238E27FC236}">
                <a16:creationId xmlns:a16="http://schemas.microsoft.com/office/drawing/2014/main" id="{9EB1F929-5B06-BB17-A078-5F0892183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114" y="283522"/>
            <a:ext cx="9588000" cy="533642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Lykke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eksamen</a:t>
            </a:r>
            <a:r>
              <a:rPr lang="en-US" dirty="0"/>
              <a:t>,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takk</a:t>
            </a:r>
            <a:r>
              <a:rPr lang="en-US" dirty="0"/>
              <a:t> for meg!</a:t>
            </a:r>
          </a:p>
        </p:txBody>
      </p:sp>
      <p:pic>
        <p:nvPicPr>
          <p:cNvPr id="12" name="Picture 11" descr="A picture containing sky, outdoor, aircraft&#10;&#10;Description automatically generated">
            <a:extLst>
              <a:ext uri="{FF2B5EF4-FFF2-40B4-BE49-F238E27FC236}">
                <a16:creationId xmlns:a16="http://schemas.microsoft.com/office/drawing/2014/main" id="{C7E2EAF6-D91E-AC41-D836-B3F5549917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920000" y="1092182"/>
            <a:ext cx="7869245" cy="520485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F0259D3-7C86-7B04-C4A1-446A0DE02622}"/>
              </a:ext>
            </a:extLst>
          </p:cNvPr>
          <p:cNvSpPr txBox="1"/>
          <p:nvPr/>
        </p:nvSpPr>
        <p:spPr>
          <a:xfrm>
            <a:off x="-33325" y="6572055"/>
            <a:ext cx="55584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Bilde: Creative Commons</a:t>
            </a:r>
          </a:p>
        </p:txBody>
      </p:sp>
    </p:spTree>
    <p:extLst>
      <p:ext uri="{BB962C8B-B14F-4D97-AF65-F5344CB8AC3E}">
        <p14:creationId xmlns:p14="http://schemas.microsoft.com/office/powerpoint/2010/main" val="24266453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063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MBU 16:9">
  <a:themeElements>
    <a:clrScheme name="NMBU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9D7F"/>
      </a:accent1>
      <a:accent2>
        <a:srgbClr val="FEC843"/>
      </a:accent2>
      <a:accent3>
        <a:srgbClr val="556680"/>
      </a:accent3>
      <a:accent4>
        <a:srgbClr val="00A1CD"/>
      </a:accent4>
      <a:accent5>
        <a:srgbClr val="000000"/>
      </a:accent5>
      <a:accent6>
        <a:srgbClr val="C8ACB7"/>
      </a:accent6>
      <a:hlink>
        <a:srgbClr val="009D7F"/>
      </a:hlink>
      <a:folHlink>
        <a:srgbClr val="77645A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2403</Words>
  <Application>Microsoft Macintosh PowerPoint</Application>
  <PresentationFormat>Widescreen</PresentationFormat>
  <Paragraphs>471</Paragraphs>
  <Slides>48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2" baseType="lpstr">
      <vt:lpstr>Arial</vt:lpstr>
      <vt:lpstr>Calibri</vt:lpstr>
      <vt:lpstr>Cambria Math</vt:lpstr>
      <vt:lpstr>NMBU 16:9</vt:lpstr>
      <vt:lpstr>Fluidmekanikk kan oppleves litt sånn..</vt:lpstr>
      <vt:lpstr>Men eksamen kommer til å gå bra!</vt:lpstr>
      <vt:lpstr>Men eksamen kommer til å gå bra!</vt:lpstr>
      <vt:lpstr>Men eksamen kommer til å gå bra!</vt:lpstr>
      <vt:lpstr>Men eksamen kommer til å gå bra!</vt:lpstr>
      <vt:lpstr>Fysisk eksamen i år!</vt:lpstr>
      <vt:lpstr>Fysisk eksamen i år!</vt:lpstr>
      <vt:lpstr>Fysisk eksamen i år!</vt:lpstr>
      <vt:lpstr>Fysisk eksamen i år!</vt:lpstr>
      <vt:lpstr>Fysisk eksamen i år!</vt:lpstr>
      <vt:lpstr>Hvordan forberede seg til eksamen?</vt:lpstr>
      <vt:lpstr>Hvordan forberede seg til eksamen?</vt:lpstr>
      <vt:lpstr>Hvordan forberede seg til eksamen?</vt:lpstr>
      <vt:lpstr>Hvordan forberede seg til eksamen?</vt:lpstr>
      <vt:lpstr>Hvordan forberede seg til eksamen?</vt:lpstr>
      <vt:lpstr>Kursoversikt del 1 av 2: Alle temaer er pensum</vt:lpstr>
      <vt:lpstr>Kursoversikt del 2 av 2: Alle temaer er pensum</vt:lpstr>
      <vt:lpstr>Meg: Ønsker til siste forelesning?  Dere: Gjennomgå relevante eksamensoppgaver</vt:lpstr>
      <vt:lpstr>Meg: Ønsker til siste forelesning?  Dere: Gjennomgå relevante eksamensoppgaver</vt:lpstr>
      <vt:lpstr>Meg: Ønsker til siste forelesning?  Dere: Gjennomgå relevante eksamensoppgaver</vt:lpstr>
      <vt:lpstr>Løsningsforslag til Oppgave 1a</vt:lpstr>
      <vt:lpstr>Løsningsforslag til Oppgave 1a</vt:lpstr>
      <vt:lpstr>Oppgave 1b: Hva er et grensesjikt?</vt:lpstr>
      <vt:lpstr>Løsningsforslag til Oppgave 1b: Hva er et grensesjikt?</vt:lpstr>
      <vt:lpstr>Løsningsforslag til Oppgave 1b: Hva er et grensesjikt?</vt:lpstr>
      <vt:lpstr>Oppgave 1c: Hva er kavitasjon?</vt:lpstr>
      <vt:lpstr>Løsningsforslag til Oppgave 1c: Hva er kavitasjon?</vt:lpstr>
      <vt:lpstr>Oppgave 2 - Oppdrift og dragkraft</vt:lpstr>
      <vt:lpstr>Oppgave 2a - Oppdrift</vt:lpstr>
      <vt:lpstr>Oppgave 2a - Oppdrift</vt:lpstr>
      <vt:lpstr>Oppgave 2a - Oppdrift</vt:lpstr>
      <vt:lpstr>Løsningsforslag til Oppgave 2a - Oppdrift</vt:lpstr>
      <vt:lpstr>Oppgave 2b – Bestem dragkraft på kula</vt:lpstr>
      <vt:lpstr>Oppgave 2b – Bestem dragkraft</vt:lpstr>
      <vt:lpstr>Oppgave 2b – Strategi</vt:lpstr>
      <vt:lpstr>Løsningsforslag til Oppgave 2b.1 – Regn ut Re</vt:lpstr>
      <vt:lpstr>Løsningsforslag til Oppgave 2b.2 – Bestem CD fra Re ved bruk av Figur V.1</vt:lpstr>
      <vt:lpstr>Løsningsforslag til Oppgave 2b.3 – Regn ut dragkraften FD fra  CD ved bruk av formel fra formelark</vt:lpstr>
      <vt:lpstr>Oppgave 2c – Bestem vinkelen α</vt:lpstr>
      <vt:lpstr>Oppgave 2c – Bestem vinkelen α</vt:lpstr>
      <vt:lpstr>Løsning av Oppgave 2c – Bestem vinkelen α</vt:lpstr>
      <vt:lpstr>Oppgave 2d – Bestem vinkelen α</vt:lpstr>
      <vt:lpstr>Oppgave 2d – Bestem vinkelen α</vt:lpstr>
      <vt:lpstr>Oppgave 2d – Bestem vinkelen α</vt:lpstr>
      <vt:lpstr>Oppgave 2d – Måle hastighet</vt:lpstr>
      <vt:lpstr>Løsning av Oppgave 2d – Måle hastighet</vt:lpstr>
      <vt:lpstr>Lykke til på eksamen, og takk for meg!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/>
  <cp:lastModifiedBy/>
  <cp:revision>1</cp:revision>
  <dcterms:created xsi:type="dcterms:W3CDTF">2017-01-04T09:15:10Z</dcterms:created>
  <dcterms:modified xsi:type="dcterms:W3CDTF">2022-05-04T08:20:04Z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484126-3486-41a9-802e-7f1e2277276c_Enabled">
    <vt:lpwstr>True</vt:lpwstr>
  </property>
  <property fmtid="{D5CDD505-2E9C-101B-9397-08002B2CF9AE}" pid="3" name="MSIP_Label_d0484126-3486-41a9-802e-7f1e2277276c_SiteId">
    <vt:lpwstr>eec01f8e-737f-43e3-9ed5-f8a59913bd82</vt:lpwstr>
  </property>
  <property fmtid="{D5CDD505-2E9C-101B-9397-08002B2CF9AE}" pid="4" name="MSIP_Label_d0484126-3486-41a9-802e-7f1e2277276c_Owner">
    <vt:lpwstr>vegard.nilsen@nmbu.no</vt:lpwstr>
  </property>
  <property fmtid="{D5CDD505-2E9C-101B-9397-08002B2CF9AE}" pid="5" name="MSIP_Label_d0484126-3486-41a9-802e-7f1e2277276c_SetDate">
    <vt:lpwstr>2019-09-12T08:41:31.0089506Z</vt:lpwstr>
  </property>
  <property fmtid="{D5CDD505-2E9C-101B-9397-08002B2CF9AE}" pid="6" name="MSIP_Label_d0484126-3486-41a9-802e-7f1e2277276c_Name">
    <vt:lpwstr>Internal</vt:lpwstr>
  </property>
  <property fmtid="{D5CDD505-2E9C-101B-9397-08002B2CF9AE}" pid="7" name="MSIP_Label_d0484126-3486-41a9-802e-7f1e2277276c_Application">
    <vt:lpwstr>Microsoft Azure Information Protection</vt:lpwstr>
  </property>
  <property fmtid="{D5CDD505-2E9C-101B-9397-08002B2CF9AE}" pid="8" name="MSIP_Label_d0484126-3486-41a9-802e-7f1e2277276c_ActionId">
    <vt:lpwstr>7e454ab3-ce77-40a7-acf3-0db55b1a9cc8</vt:lpwstr>
  </property>
  <property fmtid="{D5CDD505-2E9C-101B-9397-08002B2CF9AE}" pid="9" name="MSIP_Label_d0484126-3486-41a9-802e-7f1e2277276c_Extended_MSFT_Method">
    <vt:lpwstr>Manual</vt:lpwstr>
  </property>
  <property fmtid="{D5CDD505-2E9C-101B-9397-08002B2CF9AE}" pid="10" name="Sensitivity">
    <vt:lpwstr>Internal</vt:lpwstr>
  </property>
</Properties>
</file>