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31"/>
  </p:notesMasterIdLst>
  <p:sldIdLst>
    <p:sldId id="262" r:id="rId2"/>
    <p:sldId id="453" r:id="rId3"/>
    <p:sldId id="477" r:id="rId4"/>
    <p:sldId id="480" r:id="rId5"/>
    <p:sldId id="481" r:id="rId6"/>
    <p:sldId id="482" r:id="rId7"/>
    <p:sldId id="484" r:id="rId8"/>
    <p:sldId id="485" r:id="rId9"/>
    <p:sldId id="486" r:id="rId10"/>
    <p:sldId id="487" r:id="rId11"/>
    <p:sldId id="488" r:id="rId12"/>
    <p:sldId id="490" r:id="rId13"/>
    <p:sldId id="491" r:id="rId14"/>
    <p:sldId id="489" r:id="rId15"/>
    <p:sldId id="492" r:id="rId16"/>
    <p:sldId id="493" r:id="rId17"/>
    <p:sldId id="494" r:id="rId18"/>
    <p:sldId id="495" r:id="rId19"/>
    <p:sldId id="496" r:id="rId20"/>
    <p:sldId id="497" r:id="rId21"/>
    <p:sldId id="498" r:id="rId22"/>
    <p:sldId id="499" r:id="rId23"/>
    <p:sldId id="500" r:id="rId24"/>
    <p:sldId id="501" r:id="rId25"/>
    <p:sldId id="502" r:id="rId26"/>
    <p:sldId id="503" r:id="rId27"/>
    <p:sldId id="504" r:id="rId28"/>
    <p:sldId id="505" r:id="rId29"/>
    <p:sldId id="506" r:id="rId30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7F"/>
    <a:srgbClr val="E7F0EC"/>
    <a:srgbClr val="CBD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06" autoAdjust="0"/>
    <p:restoredTop sz="76549"/>
  </p:normalViewPr>
  <p:slideViewPr>
    <p:cSldViewPr>
      <p:cViewPr varScale="1">
        <p:scale>
          <a:sx n="93" d="100"/>
          <a:sy n="93" d="100"/>
        </p:scale>
        <p:origin x="1152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2744" y="20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25.01.2022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800" dirty="0"/>
          </a:p>
          <a:p>
            <a:endParaRPr lang="nb-NO" sz="1000" dirty="0"/>
          </a:p>
          <a:p>
            <a:endParaRPr lang="nb-NO" sz="1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err="1"/>
              <a:t>Surface</a:t>
            </a:r>
            <a:r>
              <a:rPr lang="nb-NO" sz="1200" dirty="0"/>
              <a:t> </a:t>
            </a:r>
            <a:r>
              <a:rPr lang="nb-NO" sz="1200" dirty="0" err="1"/>
              <a:t>tension</a:t>
            </a:r>
            <a:r>
              <a:rPr lang="nb-NO" sz="1200" dirty="0"/>
              <a:t> </a:t>
            </a:r>
            <a:r>
              <a:rPr lang="nb-NO" sz="1200" dirty="0" err="1"/>
              <a:t>minimizes</a:t>
            </a:r>
            <a:r>
              <a:rPr lang="nb-NO" sz="1200" dirty="0"/>
              <a:t> </a:t>
            </a:r>
            <a:r>
              <a:rPr lang="nb-NO" sz="1200" dirty="0" err="1"/>
              <a:t>surface</a:t>
            </a:r>
            <a:r>
              <a:rPr lang="nb-NO" sz="1200" dirty="0"/>
              <a:t>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2774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err="1"/>
              <a:t>Surface</a:t>
            </a:r>
            <a:r>
              <a:rPr lang="nb-NO" sz="1200" dirty="0"/>
              <a:t> </a:t>
            </a:r>
            <a:r>
              <a:rPr lang="nb-NO" sz="1200" dirty="0" err="1"/>
              <a:t>tension</a:t>
            </a:r>
            <a:r>
              <a:rPr lang="nb-NO" sz="1200" dirty="0"/>
              <a:t> </a:t>
            </a:r>
            <a:r>
              <a:rPr lang="nb-NO" sz="1200" dirty="0" err="1"/>
              <a:t>minimizes</a:t>
            </a:r>
            <a:r>
              <a:rPr lang="nb-NO" sz="1200" dirty="0"/>
              <a:t> </a:t>
            </a:r>
            <a:r>
              <a:rPr lang="nb-NO" sz="1200" dirty="0" err="1"/>
              <a:t>surface</a:t>
            </a:r>
            <a:r>
              <a:rPr lang="nb-NO" sz="1200" dirty="0"/>
              <a:t>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9040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err="1"/>
              <a:t>Surface</a:t>
            </a:r>
            <a:r>
              <a:rPr lang="nb-NO" sz="1200" dirty="0"/>
              <a:t> </a:t>
            </a:r>
            <a:r>
              <a:rPr lang="nb-NO" sz="1200" dirty="0" err="1"/>
              <a:t>tension</a:t>
            </a:r>
            <a:r>
              <a:rPr lang="nb-NO" sz="1200" dirty="0"/>
              <a:t> </a:t>
            </a:r>
            <a:r>
              <a:rPr lang="nb-NO" sz="1200" dirty="0" err="1"/>
              <a:t>minimizes</a:t>
            </a:r>
            <a:r>
              <a:rPr lang="nb-NO" sz="1200" dirty="0"/>
              <a:t> </a:t>
            </a:r>
            <a:r>
              <a:rPr lang="nb-NO" sz="1200" dirty="0" err="1"/>
              <a:t>surface</a:t>
            </a:r>
            <a:r>
              <a:rPr lang="nb-NO" sz="1200" dirty="0"/>
              <a:t>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1427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err="1"/>
              <a:t>Surface</a:t>
            </a:r>
            <a:r>
              <a:rPr lang="nb-NO" sz="1200" dirty="0"/>
              <a:t> </a:t>
            </a:r>
            <a:r>
              <a:rPr lang="nb-NO" sz="1200" dirty="0" err="1"/>
              <a:t>tension</a:t>
            </a:r>
            <a:r>
              <a:rPr lang="nb-NO" sz="1200" dirty="0"/>
              <a:t> </a:t>
            </a:r>
            <a:r>
              <a:rPr lang="nb-NO" sz="1200" dirty="0" err="1"/>
              <a:t>minimizes</a:t>
            </a:r>
            <a:r>
              <a:rPr lang="nb-NO" sz="1200" dirty="0"/>
              <a:t> </a:t>
            </a:r>
            <a:r>
              <a:rPr lang="nb-NO" sz="1200" dirty="0" err="1"/>
              <a:t>surface</a:t>
            </a:r>
            <a:r>
              <a:rPr lang="nb-NO" sz="1200" dirty="0"/>
              <a:t>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0494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err="1"/>
              <a:t>Surface</a:t>
            </a:r>
            <a:r>
              <a:rPr lang="nb-NO" sz="1200" dirty="0"/>
              <a:t> </a:t>
            </a:r>
            <a:r>
              <a:rPr lang="nb-NO" sz="1200" dirty="0" err="1"/>
              <a:t>tension</a:t>
            </a:r>
            <a:r>
              <a:rPr lang="nb-NO" sz="1200" dirty="0"/>
              <a:t> </a:t>
            </a:r>
            <a:r>
              <a:rPr lang="nb-NO" sz="1200" dirty="0" err="1"/>
              <a:t>minimizes</a:t>
            </a:r>
            <a:r>
              <a:rPr lang="nb-NO" sz="1200" dirty="0"/>
              <a:t> </a:t>
            </a:r>
            <a:r>
              <a:rPr lang="nb-NO" sz="1200" dirty="0" err="1"/>
              <a:t>surface</a:t>
            </a:r>
            <a:r>
              <a:rPr lang="nb-NO" sz="1200" dirty="0"/>
              <a:t>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6011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err="1"/>
              <a:t>Surface</a:t>
            </a:r>
            <a:r>
              <a:rPr lang="nb-NO" sz="1200" dirty="0"/>
              <a:t> </a:t>
            </a:r>
            <a:r>
              <a:rPr lang="nb-NO" sz="1200" dirty="0" err="1"/>
              <a:t>tension</a:t>
            </a:r>
            <a:r>
              <a:rPr lang="nb-NO" sz="1200" dirty="0"/>
              <a:t> </a:t>
            </a:r>
            <a:r>
              <a:rPr lang="nb-NO" sz="1200" dirty="0" err="1"/>
              <a:t>minimizes</a:t>
            </a:r>
            <a:r>
              <a:rPr lang="nb-NO" sz="1200" dirty="0"/>
              <a:t> </a:t>
            </a:r>
            <a:r>
              <a:rPr lang="nb-NO" sz="1200" dirty="0" err="1"/>
              <a:t>surface</a:t>
            </a:r>
            <a:r>
              <a:rPr lang="nb-NO" sz="1200" dirty="0"/>
              <a:t>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9623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err="1"/>
              <a:t>Surface</a:t>
            </a:r>
            <a:r>
              <a:rPr lang="nb-NO" sz="1200" dirty="0"/>
              <a:t> </a:t>
            </a:r>
            <a:r>
              <a:rPr lang="nb-NO" sz="1200" dirty="0" err="1"/>
              <a:t>tension</a:t>
            </a:r>
            <a:r>
              <a:rPr lang="nb-NO" sz="1200" dirty="0"/>
              <a:t> </a:t>
            </a:r>
            <a:r>
              <a:rPr lang="nb-NO" sz="1200" dirty="0" err="1"/>
              <a:t>minimizes</a:t>
            </a:r>
            <a:r>
              <a:rPr lang="nb-NO" sz="1200" dirty="0"/>
              <a:t> </a:t>
            </a:r>
            <a:r>
              <a:rPr lang="nb-NO" sz="1200" dirty="0" err="1"/>
              <a:t>surface</a:t>
            </a:r>
            <a:r>
              <a:rPr lang="nb-NO" sz="1200" dirty="0"/>
              <a:t>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4688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err="1"/>
              <a:t>Surface</a:t>
            </a:r>
            <a:r>
              <a:rPr lang="nb-NO" sz="1200" dirty="0"/>
              <a:t> </a:t>
            </a:r>
            <a:r>
              <a:rPr lang="nb-NO" sz="1200" dirty="0" err="1"/>
              <a:t>tension</a:t>
            </a:r>
            <a:r>
              <a:rPr lang="nb-NO" sz="1200" dirty="0"/>
              <a:t> </a:t>
            </a:r>
            <a:r>
              <a:rPr lang="nb-NO" sz="1200" dirty="0" err="1"/>
              <a:t>minimizes</a:t>
            </a:r>
            <a:r>
              <a:rPr lang="nb-NO" sz="1200" dirty="0"/>
              <a:t> </a:t>
            </a:r>
            <a:r>
              <a:rPr lang="nb-NO" sz="1200" dirty="0" err="1"/>
              <a:t>surface</a:t>
            </a:r>
            <a:r>
              <a:rPr lang="nb-NO" sz="1200" dirty="0"/>
              <a:t>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282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3416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8118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03476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7800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</a:t>
            </a:r>
            <a:r>
              <a:rPr lang="en-US" dirty="0" err="1"/>
              <a:t>KNOhSoeEJqw</a:t>
            </a:r>
            <a:r>
              <a:rPr lang="en-US" dirty="0"/>
              <a:t> (start: 0:0 end 1:30)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50723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</a:t>
            </a:r>
            <a:r>
              <a:rPr lang="en-US" dirty="0" err="1"/>
              <a:t>KNOhSoeEJqw</a:t>
            </a:r>
            <a:r>
              <a:rPr lang="en-US" dirty="0"/>
              <a:t> (start: 0:0 end 1:30)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27334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25522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45829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35215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75093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29079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38824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64935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83185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53677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73454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68005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34177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79862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9406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ourses.lumenlearning.com/physics/chapter/11-4-variation-of-pressure-with-depth-in-a-fluid/" TargetMode="External"/><Relationship Id="rId5" Type="http://schemas.openxmlformats.org/officeDocument/2006/relationships/image" Target="../media/image8.jpg"/><Relationship Id="rId4" Type="http://schemas.openxmlformats.org/officeDocument/2006/relationships/hyperlink" Target="https://commons.wikimedia.org/wiki/File:Gas_regulator.jp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://mirjamglessmer.com/2014/05/21/surface-tension-and-office-supplies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://mirjamglessmer.com/2014/05/21/surface-tension-and-office-supplies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http://mirjamglessmer.com/2014/05/21/surface-tension-and-office-supplies/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hyperlink" Target="http://mirjamglessmer.com/2014/05/21/surface-tension-and-office-supplies/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mirjamglessmer.com/2014/05/21/surface-tension-and-office-supplies/" TargetMode="Externa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hyperlink" Target="http://mirjamglessmer.com/2014/05/21/surface-tension-and-office-supplies/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://mirjamglessmer.com/2014/05/21/surface-tension-and-office-supplie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://mirjamglessmer.com/2014/05/21/surface-tension-and-office-supplie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://mirjamglessmer.com/2014/05/21/surface-tension-and-office-supplies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24.png"/><Relationship Id="rId4" Type="http://schemas.openxmlformats.org/officeDocument/2006/relationships/hyperlink" Target="http://mirjamglessmer.com/2014/05/21/surface-tension-and-office-supplies/" TargetMode="External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8.png"/><Relationship Id="rId5" Type="http://schemas.openxmlformats.org/officeDocument/2006/relationships/image" Target="../media/image12.png"/><Relationship Id="rId10" Type="http://schemas.openxmlformats.org/officeDocument/2006/relationships/image" Target="../media/image23.png"/><Relationship Id="rId4" Type="http://schemas.openxmlformats.org/officeDocument/2006/relationships/hyperlink" Target="http://mirjamglessmer.com/2014/05/21/surface-tension-and-office-supplies/" TargetMode="External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9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28.png"/><Relationship Id="rId4" Type="http://schemas.openxmlformats.org/officeDocument/2006/relationships/hyperlink" Target="http://mirjamglessmer.com/2014/05/21/surface-tension-and-office-supplies/" TargetMode="External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urses.lumenlearning.com/physics/chapter/11-4-variation-of-pressure-with-depth-in-a-fluid/" TargetMode="External"/><Relationship Id="rId5" Type="http://schemas.openxmlformats.org/officeDocument/2006/relationships/image" Target="../media/image8.jpg"/><Relationship Id="rId4" Type="http://schemas.openxmlformats.org/officeDocument/2006/relationships/hyperlink" Target="http://mirjamglessmer.com/2014/05/21/surface-tension-and-office-supplies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upport.forgetcomputers.com/hc/en-us/articles/360050576292" TargetMode="External"/><Relationship Id="rId5" Type="http://schemas.openxmlformats.org/officeDocument/2006/relationships/image" Target="../media/image10.jpg"/><Relationship Id="rId4" Type="http://schemas.openxmlformats.org/officeDocument/2006/relationships/hyperlink" Target="http://mirjamglessmer.com/2014/05/21/surface-tension-and-office-supplies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upport.forgetcomputers.com/hc/en-us/articles/360050576292" TargetMode="External"/><Relationship Id="rId5" Type="http://schemas.openxmlformats.org/officeDocument/2006/relationships/image" Target="../media/image10.jpg"/><Relationship Id="rId4" Type="http://schemas.openxmlformats.org/officeDocument/2006/relationships/hyperlink" Target="http://mirjamglessmer.com/2014/05/21/surface-tension-and-office-supplies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mirjamglessmer.com/2014/05/21/surface-tension-and-office-supplie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mirjamglessmer.com/2014/05/21/surface-tension-and-office-supplies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mirjamglessmer.com/2014/05/21/surface-tension-and-office-supplies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upport.forgetcomputers.com/hc/en-us/articles/360050576292" TargetMode="External"/><Relationship Id="rId5" Type="http://schemas.openxmlformats.org/officeDocument/2006/relationships/image" Target="../media/image10.jpg"/><Relationship Id="rId4" Type="http://schemas.openxmlformats.org/officeDocument/2006/relationships/hyperlink" Target="http://mirjamglessmer.com/2014/05/21/surface-tension-and-office-supplies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upport.forgetcomputers.com/hc/en-us/articles/360050576292" TargetMode="External"/><Relationship Id="rId5" Type="http://schemas.openxmlformats.org/officeDocument/2006/relationships/image" Target="../media/image10.jpg"/><Relationship Id="rId4" Type="http://schemas.openxmlformats.org/officeDocument/2006/relationships/hyperlink" Target="http://mirjamglessmer.com/2014/05/21/surface-tension-and-office-supplies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upport.forgetcomputers.com/hc/en-us/articles/360050576292" TargetMode="External"/><Relationship Id="rId5" Type="http://schemas.openxmlformats.org/officeDocument/2006/relationships/image" Target="../media/image10.jpg"/><Relationship Id="rId4" Type="http://schemas.openxmlformats.org/officeDocument/2006/relationships/hyperlink" Target="http://mirjamglessmer.com/2014/05/21/surface-tension-and-office-supplies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upport.forgetcomputers.com/hc/en-us/articles/360050576292" TargetMode="External"/><Relationship Id="rId5" Type="http://schemas.openxmlformats.org/officeDocument/2006/relationships/image" Target="../media/image10.jpg"/><Relationship Id="rId4" Type="http://schemas.openxmlformats.org/officeDocument/2006/relationships/hyperlink" Target="http://mirjamglessmer.com/2014/05/21/surface-tension-and-office-supplies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upport.forgetcomputers.com/hc/en-us/articles/360050576292" TargetMode="External"/><Relationship Id="rId5" Type="http://schemas.openxmlformats.org/officeDocument/2006/relationships/image" Target="../media/image10.jpg"/><Relationship Id="rId4" Type="http://schemas.openxmlformats.org/officeDocument/2006/relationships/hyperlink" Target="http://mirjamglessmer.com/2014/05/21/surface-tension-and-office-supplies/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9.png"/><Relationship Id="rId7" Type="http://schemas.openxmlformats.org/officeDocument/2006/relationships/hyperlink" Target="https://support.forgetcomputers.com/hc/en-us/articles/360050576292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29.png"/><Relationship Id="rId4" Type="http://schemas.openxmlformats.org/officeDocument/2006/relationships/hyperlink" Target="http://mirjamglessmer.com/2014/05/21/surface-tension-and-office-supplies/" TargetMode="External"/><Relationship Id="rId9" Type="http://schemas.openxmlformats.org/officeDocument/2006/relationships/hyperlink" Target="https://pixabay.com/fr/os-chien-squelette-157272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support.forgetcomputers.com/hc/en-us/articles/360050576292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31.png"/><Relationship Id="rId4" Type="http://schemas.openxmlformats.org/officeDocument/2006/relationships/hyperlink" Target="http://mirjamglessmer.com/2014/05/21/surface-tension-and-office-supplies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support.forgetcomputers.com/hc/en-us/articles/360050576292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32.png"/><Relationship Id="rId4" Type="http://schemas.openxmlformats.org/officeDocument/2006/relationships/hyperlink" Target="http://mirjamglessmer.com/2014/05/21/surface-tension-and-office-supplies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9.png"/><Relationship Id="rId7" Type="http://schemas.openxmlformats.org/officeDocument/2006/relationships/hyperlink" Target="https://support.forgetcomputers.com/hc/en-us/articles/360050576292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33.png"/><Relationship Id="rId4" Type="http://schemas.openxmlformats.org/officeDocument/2006/relationships/hyperlink" Target="http://mirjamglessmer.com/2014/05/21/surface-tension-and-office-supplies/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9.png"/><Relationship Id="rId7" Type="http://schemas.openxmlformats.org/officeDocument/2006/relationships/hyperlink" Target="https://support.forgetcomputers.com/hc/en-us/articles/360050576292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35.png"/><Relationship Id="rId10" Type="http://schemas.openxmlformats.org/officeDocument/2006/relationships/image" Target="../media/image38.png"/><Relationship Id="rId4" Type="http://schemas.openxmlformats.org/officeDocument/2006/relationships/hyperlink" Target="http://mirjamglessmer.com/2014/05/21/surface-tension-and-office-supplies/" TargetMode="External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64000" y="1006501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 err="1"/>
              <a:t>Feb</a:t>
            </a:r>
            <a:r>
              <a:rPr lang="nb-NO" dirty="0"/>
              <a:t> 2</a:t>
            </a:r>
            <a:r>
              <a:rPr lang="nb-NO" baseline="30000" dirty="0"/>
              <a:t>nd</a:t>
            </a:r>
            <a:r>
              <a:rPr lang="nb-NO" dirty="0"/>
              <a:t> 2022: 3</a:t>
            </a:r>
            <a:r>
              <a:rPr lang="nb-NO" baseline="30000" dirty="0"/>
              <a:t>rd</a:t>
            </a:r>
            <a:r>
              <a:rPr lang="nb-NO" dirty="0"/>
              <a:t> </a:t>
            </a:r>
            <a:r>
              <a:rPr lang="nb-NO" dirty="0" err="1"/>
              <a:t>lecture</a:t>
            </a:r>
            <a:r>
              <a:rPr lang="nb-NO" dirty="0"/>
              <a:t> in fluid </a:t>
            </a:r>
            <a:r>
              <a:rPr lang="nb-NO" dirty="0" err="1"/>
              <a:t>mechanics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ubtitle 6">
            <a:extLst>
              <a:ext uri="{FF2B5EF4-FFF2-40B4-BE49-F238E27FC236}">
                <a16:creationId xmlns:a16="http://schemas.microsoft.com/office/drawing/2014/main" id="{4BE79B44-99BB-164D-9EDA-B8B64250AF3B}"/>
              </a:ext>
            </a:extLst>
          </p:cNvPr>
          <p:cNvSpPr txBox="1">
            <a:spLocks/>
          </p:cNvSpPr>
          <p:nvPr/>
        </p:nvSpPr>
        <p:spPr>
          <a:xfrm>
            <a:off x="7260168" y="5721583"/>
            <a:ext cx="3744000" cy="45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The pressure force on a flat surface (EFM 3.4)</a:t>
            </a:r>
          </a:p>
          <a:p>
            <a:pPr algn="ctr"/>
            <a:r>
              <a:rPr lang="en-US" sz="1200" dirty="0"/>
              <a:t>Credit: Creative Commons</a:t>
            </a:r>
          </a:p>
        </p:txBody>
      </p:sp>
      <p:sp>
        <p:nvSpPr>
          <p:cNvPr id="21" name="Subtitle 6">
            <a:extLst>
              <a:ext uri="{FF2B5EF4-FFF2-40B4-BE49-F238E27FC236}">
                <a16:creationId xmlns:a16="http://schemas.microsoft.com/office/drawing/2014/main" id="{89E254F0-5133-0F40-9CFD-F3D99461315E}"/>
              </a:ext>
            </a:extLst>
          </p:cNvPr>
          <p:cNvSpPr txBox="1">
            <a:spLocks/>
          </p:cNvSpPr>
          <p:nvPr/>
        </p:nvSpPr>
        <p:spPr>
          <a:xfrm>
            <a:off x="1344000" y="574632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Measuring pressure</a:t>
            </a:r>
          </a:p>
          <a:p>
            <a:pPr algn="ctr"/>
            <a:r>
              <a:rPr lang="en-US" sz="1600" dirty="0"/>
              <a:t>EFM 3.3 + 3.2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5" name="Picture 4" descr="A picture containing wall, indoor, cluttered, kitchen appliance&#10;&#10;Description automatically generated">
            <a:extLst>
              <a:ext uri="{FF2B5EF4-FFF2-40B4-BE49-F238E27FC236}">
                <a16:creationId xmlns:a16="http://schemas.microsoft.com/office/drawing/2014/main" id="{EB0BD8AE-0847-0847-A7AF-54ACD0D30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64000" y="2276493"/>
            <a:ext cx="4534561" cy="3400921"/>
          </a:xfrm>
          <a:prstGeom prst="rect">
            <a:avLst/>
          </a:prstGeom>
        </p:spPr>
      </p:pic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014127EB-FAF4-9C49-AD7C-A670767F37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965327" y="2308086"/>
            <a:ext cx="4534561" cy="324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 err="1"/>
              <a:t>We</a:t>
            </a:r>
            <a:r>
              <a:rPr lang="nb-NO" sz="4000" dirty="0"/>
              <a:t> </a:t>
            </a:r>
            <a:r>
              <a:rPr lang="nb-NO" sz="4000" dirty="0" err="1"/>
              <a:t>can</a:t>
            </a:r>
            <a:r>
              <a:rPr lang="nb-NO" sz="4000" dirty="0"/>
              <a:t> store </a:t>
            </a:r>
            <a:r>
              <a:rPr lang="nb-NO" sz="4000" dirty="0" err="1"/>
              <a:t>energy</a:t>
            </a:r>
            <a:r>
              <a:rPr lang="nb-NO" sz="4000" dirty="0"/>
              <a:t> as a </a:t>
            </a:r>
            <a:r>
              <a:rPr lang="nb-NO" sz="4000" dirty="0" err="1"/>
              <a:t>hydrostatic</a:t>
            </a:r>
            <a:r>
              <a:rPr lang="nb-NO" sz="4000" dirty="0"/>
              <a:t> </a:t>
            </a:r>
            <a:r>
              <a:rPr lang="nb-NO" sz="4000" dirty="0" err="1"/>
              <a:t>pressure</a:t>
            </a:r>
            <a:br>
              <a:rPr lang="nb-NO" sz="4000" dirty="0"/>
            </a:br>
            <a:r>
              <a:rPr lang="nb-NO" sz="4000" dirty="0"/>
              <a:t>in a </a:t>
            </a:r>
            <a:r>
              <a:rPr lang="nb-NO" sz="4000" dirty="0" err="1"/>
              <a:t>reservoir</a:t>
            </a:r>
            <a:r>
              <a:rPr lang="nb-NO" sz="4000" dirty="0"/>
              <a:t> </a:t>
            </a:r>
            <a:r>
              <a:rPr lang="nb-NO" sz="4000" dirty="0" err="1"/>
              <a:t>filled</a:t>
            </a:r>
            <a:r>
              <a:rPr lang="nb-NO" sz="4000" dirty="0"/>
              <a:t> </a:t>
            </a:r>
            <a:r>
              <a:rPr lang="nb-NO" sz="4000" dirty="0" err="1"/>
              <a:t>with</a:t>
            </a:r>
            <a:r>
              <a:rPr lang="nb-NO" sz="4000" dirty="0"/>
              <a:t> a </a:t>
            </a:r>
            <a:r>
              <a:rPr lang="nb-NO" sz="4000" dirty="0" err="1"/>
              <a:t>liquid</a:t>
            </a:r>
            <a:r>
              <a:rPr lang="nb-NO" sz="4000" dirty="0"/>
              <a:t> (EFM 3.2)</a:t>
            </a:r>
            <a:br>
              <a:rPr lang="nb-NO" sz="4000" dirty="0"/>
            </a:br>
            <a:endParaRPr lang="en-US" sz="4000" dirty="0"/>
          </a:p>
        </p:txBody>
      </p:sp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Subtitle 6">
                <a:extLst>
                  <a:ext uri="{FF2B5EF4-FFF2-40B4-BE49-F238E27FC236}">
                    <a16:creationId xmlns:a16="http://schemas.microsoft.com/office/drawing/2014/main" id="{7345C2EE-519C-DD40-B816-34F89D792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9770" y="5134465"/>
                <a:ext cx="4208459" cy="46241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Hydrostatic pressure at the bottom: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Potential energy in the reservoir: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𝒎𝒈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𝑽𝒈𝒉</m:t>
                    </m:r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endParaRPr lang="en-US" sz="14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15" name="Subtitle 6">
                <a:extLst>
                  <a:ext uri="{FF2B5EF4-FFF2-40B4-BE49-F238E27FC236}">
                    <a16:creationId xmlns:a16="http://schemas.microsoft.com/office/drawing/2014/main" id="{7345C2EE-519C-DD40-B816-34F89D792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70" y="5134465"/>
                <a:ext cx="4208459" cy="462419"/>
              </a:xfrm>
              <a:prstGeom prst="rect">
                <a:avLst/>
              </a:prstGeom>
              <a:blipFill>
                <a:blip r:embed="rId5"/>
                <a:stretch>
                  <a:fillRect l="-904" t="-18919" r="-2711" b="-20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4B548B43-7071-0148-819A-B158A47BD8C7}"/>
              </a:ext>
            </a:extLst>
          </p:cNvPr>
          <p:cNvSpPr/>
          <p:nvPr/>
        </p:nvSpPr>
        <p:spPr>
          <a:xfrm>
            <a:off x="1128000" y="1989000"/>
            <a:ext cx="3436851" cy="314546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022CDA59-33FA-5F46-9B81-BB6B24A6CFCA}"/>
              </a:ext>
            </a:extLst>
          </p:cNvPr>
          <p:cNvSpPr/>
          <p:nvPr/>
        </p:nvSpPr>
        <p:spPr>
          <a:xfrm rot="10800000">
            <a:off x="1476502" y="1766815"/>
            <a:ext cx="395663" cy="21351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3172FC7-851D-5D4D-9147-58A6E1F78442}"/>
              </a:ext>
            </a:extLst>
          </p:cNvPr>
          <p:cNvCxnSpPr/>
          <p:nvPr/>
        </p:nvCxnSpPr>
        <p:spPr>
          <a:xfrm flipH="1">
            <a:off x="679770" y="1989000"/>
            <a:ext cx="16230" cy="314546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D18DCAD-49B3-4347-83EF-8323DEE45FCE}"/>
              </a:ext>
            </a:extLst>
          </p:cNvPr>
          <p:cNvSpPr txBox="1"/>
          <p:nvPr/>
        </p:nvSpPr>
        <p:spPr>
          <a:xfrm>
            <a:off x="336000" y="3561732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E5F93A-93AA-684B-86C5-1A483588F137}"/>
                  </a:ext>
                </a:extLst>
              </p:cNvPr>
              <p:cNvSpPr txBox="1"/>
              <p:nvPr/>
            </p:nvSpPr>
            <p:spPr>
              <a:xfrm>
                <a:off x="2064000" y="3215489"/>
                <a:ext cx="131837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𝑑𝑒𝑛𝑠𝑖𝑡𝑦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E5F93A-93AA-684B-86C5-1A483588F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000" y="3215489"/>
                <a:ext cx="1318374" cy="369332"/>
              </a:xfrm>
              <a:prstGeom prst="rect">
                <a:avLst/>
              </a:prstGeom>
              <a:blipFill>
                <a:blip r:embed="rId6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64E99ADB-AC84-AD46-BD4A-F4E660A6C762}"/>
              </a:ext>
            </a:extLst>
          </p:cNvPr>
          <p:cNvSpPr txBox="1"/>
          <p:nvPr/>
        </p:nvSpPr>
        <p:spPr>
          <a:xfrm>
            <a:off x="2106736" y="3982162"/>
            <a:ext cx="123290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Volume: V</a:t>
            </a:r>
            <a:r>
              <a:rPr lang="en-US" sz="1600" baseline="-25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3448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616704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 err="1"/>
              <a:t>We</a:t>
            </a:r>
            <a:r>
              <a:rPr lang="nb-NO" sz="4000" dirty="0"/>
              <a:t> </a:t>
            </a:r>
            <a:r>
              <a:rPr lang="nb-NO" sz="4000" dirty="0" err="1"/>
              <a:t>convert</a:t>
            </a:r>
            <a:r>
              <a:rPr lang="nb-NO" sz="4000" dirty="0"/>
              <a:t> </a:t>
            </a:r>
            <a:r>
              <a:rPr lang="nb-NO" sz="4000" dirty="0" err="1"/>
              <a:t>potential</a:t>
            </a:r>
            <a:r>
              <a:rPr lang="nb-NO" sz="4000" dirty="0"/>
              <a:t> </a:t>
            </a:r>
            <a:r>
              <a:rPr lang="nb-NO" sz="4000" dirty="0" err="1"/>
              <a:t>energy</a:t>
            </a:r>
            <a:r>
              <a:rPr lang="nb-NO" sz="4000" dirty="0"/>
              <a:t> to </a:t>
            </a:r>
            <a:r>
              <a:rPr lang="nb-NO" sz="4000" dirty="0" err="1"/>
              <a:t>kinetic</a:t>
            </a:r>
            <a:r>
              <a:rPr lang="nb-NO" sz="4000" dirty="0"/>
              <a:t> (</a:t>
            </a:r>
            <a:r>
              <a:rPr lang="nb-NO" sz="4000" dirty="0" err="1"/>
              <a:t>flow</a:t>
            </a:r>
            <a:r>
              <a:rPr lang="nb-NO" sz="4000" dirty="0"/>
              <a:t>) </a:t>
            </a:r>
            <a:br>
              <a:rPr lang="nb-NO" sz="4000" dirty="0"/>
            </a:br>
            <a:r>
              <a:rPr lang="nb-NO" sz="4000" dirty="0" err="1"/>
              <a:t>energy</a:t>
            </a:r>
            <a:r>
              <a:rPr lang="nb-NO" sz="4000" dirty="0"/>
              <a:t> </a:t>
            </a:r>
            <a:r>
              <a:rPr lang="nb-NO" sz="4000" dirty="0" err="1"/>
              <a:t>when</a:t>
            </a:r>
            <a:r>
              <a:rPr lang="nb-NO" sz="4000" dirty="0"/>
              <a:t> </a:t>
            </a:r>
            <a:r>
              <a:rPr lang="nb-NO" sz="4000" dirty="0" err="1"/>
              <a:t>we</a:t>
            </a:r>
            <a:r>
              <a:rPr lang="nb-NO" sz="4000" dirty="0"/>
              <a:t> </a:t>
            </a:r>
            <a:r>
              <a:rPr lang="nb-NO" sz="4000" dirty="0" err="1"/>
              <a:t>release</a:t>
            </a:r>
            <a:r>
              <a:rPr lang="nb-NO" sz="4000" dirty="0"/>
              <a:t> </a:t>
            </a:r>
            <a:r>
              <a:rPr lang="nb-NO" sz="4000" dirty="0" err="1"/>
              <a:t>the</a:t>
            </a:r>
            <a:r>
              <a:rPr lang="nb-NO" sz="4000" dirty="0"/>
              <a:t> </a:t>
            </a:r>
            <a:r>
              <a:rPr lang="nb-NO" sz="4000" dirty="0" err="1"/>
              <a:t>pressure</a:t>
            </a:r>
            <a:r>
              <a:rPr lang="nb-NO" sz="4000" dirty="0"/>
              <a:t> (EFM 3.2)</a:t>
            </a:r>
            <a:endParaRPr lang="en-US" sz="4000" dirty="0"/>
          </a:p>
        </p:txBody>
      </p:sp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Subtitle 6">
                <a:extLst>
                  <a:ext uri="{FF2B5EF4-FFF2-40B4-BE49-F238E27FC236}">
                    <a16:creationId xmlns:a16="http://schemas.microsoft.com/office/drawing/2014/main" id="{7345C2EE-519C-DD40-B816-34F89D792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9770" y="5134465"/>
                <a:ext cx="4208459" cy="46241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Hydrostatic pressure at the bottom: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Potential energy in the reservoir: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𝒎𝒈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𝑽𝒈𝒉</m:t>
                    </m:r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endParaRPr lang="en-US" sz="14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15" name="Subtitle 6">
                <a:extLst>
                  <a:ext uri="{FF2B5EF4-FFF2-40B4-BE49-F238E27FC236}">
                    <a16:creationId xmlns:a16="http://schemas.microsoft.com/office/drawing/2014/main" id="{7345C2EE-519C-DD40-B816-34F89D792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70" y="5134465"/>
                <a:ext cx="4208459" cy="462419"/>
              </a:xfrm>
              <a:prstGeom prst="rect">
                <a:avLst/>
              </a:prstGeom>
              <a:blipFill>
                <a:blip r:embed="rId5"/>
                <a:stretch>
                  <a:fillRect l="-904" t="-18919" r="-2711" b="-20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4B548B43-7071-0148-819A-B158A47BD8C7}"/>
              </a:ext>
            </a:extLst>
          </p:cNvPr>
          <p:cNvSpPr/>
          <p:nvPr/>
        </p:nvSpPr>
        <p:spPr>
          <a:xfrm>
            <a:off x="1128000" y="1989000"/>
            <a:ext cx="3436851" cy="314546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022CDA59-33FA-5F46-9B81-BB6B24A6CFCA}"/>
              </a:ext>
            </a:extLst>
          </p:cNvPr>
          <p:cNvSpPr/>
          <p:nvPr/>
        </p:nvSpPr>
        <p:spPr>
          <a:xfrm rot="10800000">
            <a:off x="1476502" y="1766815"/>
            <a:ext cx="395663" cy="21351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3172FC7-851D-5D4D-9147-58A6E1F78442}"/>
              </a:ext>
            </a:extLst>
          </p:cNvPr>
          <p:cNvCxnSpPr/>
          <p:nvPr/>
        </p:nvCxnSpPr>
        <p:spPr>
          <a:xfrm flipH="1">
            <a:off x="679770" y="1989000"/>
            <a:ext cx="16230" cy="314546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D18DCAD-49B3-4347-83EF-8323DEE45FCE}"/>
              </a:ext>
            </a:extLst>
          </p:cNvPr>
          <p:cNvSpPr txBox="1"/>
          <p:nvPr/>
        </p:nvSpPr>
        <p:spPr>
          <a:xfrm>
            <a:off x="336000" y="3561732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E5F93A-93AA-684B-86C5-1A483588F137}"/>
                  </a:ext>
                </a:extLst>
              </p:cNvPr>
              <p:cNvSpPr txBox="1"/>
              <p:nvPr/>
            </p:nvSpPr>
            <p:spPr>
              <a:xfrm>
                <a:off x="2064000" y="3215489"/>
                <a:ext cx="131837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𝑑𝑒𝑛𝑠𝑖𝑡𝑦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E5F93A-93AA-684B-86C5-1A483588F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000" y="3215489"/>
                <a:ext cx="1318374" cy="369332"/>
              </a:xfrm>
              <a:prstGeom prst="rect">
                <a:avLst/>
              </a:prstGeom>
              <a:blipFill>
                <a:blip r:embed="rId6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64E99ADB-AC84-AD46-BD4A-F4E660A6C762}"/>
              </a:ext>
            </a:extLst>
          </p:cNvPr>
          <p:cNvSpPr txBox="1"/>
          <p:nvPr/>
        </p:nvSpPr>
        <p:spPr>
          <a:xfrm>
            <a:off x="2106736" y="3982162"/>
            <a:ext cx="123290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Volume: V</a:t>
            </a:r>
            <a:r>
              <a:rPr lang="en-US" sz="1600" baseline="-25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Hydrostatic pressure at the bottom: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Kinetic energy of the flow out of the reservoir: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sSup>
                      <m:sSup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b="1" i="1" baseline="-25000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4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  <a:blipFill>
                <a:blip r:embed="rId7"/>
                <a:stretch>
                  <a:fillRect t="-18919" r="-1506" b="-2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EB124368-4D38-6448-BECC-64A2AB546B6C}"/>
              </a:ext>
            </a:extLst>
          </p:cNvPr>
          <p:cNvSpPr/>
          <p:nvPr/>
        </p:nvSpPr>
        <p:spPr>
          <a:xfrm>
            <a:off x="6793932" y="2753070"/>
            <a:ext cx="3436851" cy="238139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A5D98731-F117-0847-A4B5-BFC18D3152D2}"/>
              </a:ext>
            </a:extLst>
          </p:cNvPr>
          <p:cNvSpPr/>
          <p:nvPr/>
        </p:nvSpPr>
        <p:spPr>
          <a:xfrm rot="10800000">
            <a:off x="7104000" y="2498591"/>
            <a:ext cx="395663" cy="21351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FE6BDF1-742B-C34D-9B46-17207D58C4FE}"/>
              </a:ext>
            </a:extLst>
          </p:cNvPr>
          <p:cNvCxnSpPr>
            <a:cxnSpLocks/>
          </p:cNvCxnSpPr>
          <p:nvPr/>
        </p:nvCxnSpPr>
        <p:spPr>
          <a:xfrm>
            <a:off x="6345702" y="2925000"/>
            <a:ext cx="0" cy="220946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64D824A-3636-3448-934A-12449EED2A56}"/>
              </a:ext>
            </a:extLst>
          </p:cNvPr>
          <p:cNvSpPr txBox="1"/>
          <p:nvPr/>
        </p:nvSpPr>
        <p:spPr>
          <a:xfrm>
            <a:off x="6001932" y="3561732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B101F41-BF38-F34E-BF11-DCC039049099}"/>
                  </a:ext>
                </a:extLst>
              </p:cNvPr>
              <p:cNvSpPr txBox="1"/>
              <p:nvPr/>
            </p:nvSpPr>
            <p:spPr>
              <a:xfrm>
                <a:off x="7729932" y="3215489"/>
                <a:ext cx="131837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𝑑𝑒𝑛𝑠𝑖𝑡𝑦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B101F41-BF38-F34E-BF11-DCC0390490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932" y="3215489"/>
                <a:ext cx="1318374" cy="369332"/>
              </a:xfrm>
              <a:prstGeom prst="rect">
                <a:avLst/>
              </a:prstGeom>
              <a:blipFill>
                <a:blip r:embed="rId8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06FB8A72-5293-3B42-BEF5-4FDE40CF4335}"/>
              </a:ext>
            </a:extLst>
          </p:cNvPr>
          <p:cNvSpPr txBox="1"/>
          <p:nvPr/>
        </p:nvSpPr>
        <p:spPr>
          <a:xfrm>
            <a:off x="7772668" y="3982162"/>
            <a:ext cx="119443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Volume: V</a:t>
            </a:r>
            <a:r>
              <a:rPr lang="en-US" sz="1600" baseline="-25000" dirty="0"/>
              <a:t>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736200D-60B1-B546-AFCF-914959ABFAD7}"/>
              </a:ext>
            </a:extLst>
          </p:cNvPr>
          <p:cNvCxnSpPr/>
          <p:nvPr/>
        </p:nvCxnSpPr>
        <p:spPr>
          <a:xfrm flipV="1">
            <a:off x="6793932" y="2138279"/>
            <a:ext cx="0" cy="6147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BEE796E-4BDC-D847-8CFB-006EF8ECC2F7}"/>
              </a:ext>
            </a:extLst>
          </p:cNvPr>
          <p:cNvCxnSpPr/>
          <p:nvPr/>
        </p:nvCxnSpPr>
        <p:spPr>
          <a:xfrm flipV="1">
            <a:off x="10230783" y="2191195"/>
            <a:ext cx="0" cy="6147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700F938-6CDF-5742-B66A-6B351D8CDA3A}"/>
              </a:ext>
            </a:extLst>
          </p:cNvPr>
          <p:cNvCxnSpPr>
            <a:cxnSpLocks/>
          </p:cNvCxnSpPr>
          <p:nvPr/>
        </p:nvCxnSpPr>
        <p:spPr>
          <a:xfrm>
            <a:off x="10061790" y="4808935"/>
            <a:ext cx="32149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A0EE5A5-7031-0647-B404-6DF537513466}"/>
              </a:ext>
            </a:extLst>
          </p:cNvPr>
          <p:cNvCxnSpPr>
            <a:cxnSpLocks/>
          </p:cNvCxnSpPr>
          <p:nvPr/>
        </p:nvCxnSpPr>
        <p:spPr>
          <a:xfrm>
            <a:off x="10072022" y="5013000"/>
            <a:ext cx="32149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>
            <a:extLst>
              <a:ext uri="{FF2B5EF4-FFF2-40B4-BE49-F238E27FC236}">
                <a16:creationId xmlns:a16="http://schemas.microsoft.com/office/drawing/2014/main" id="{6EFDB8D9-DC7D-0840-96AF-2E388ED49B64}"/>
              </a:ext>
            </a:extLst>
          </p:cNvPr>
          <p:cNvSpPr/>
          <p:nvPr/>
        </p:nvSpPr>
        <p:spPr>
          <a:xfrm>
            <a:off x="9656234" y="4907647"/>
            <a:ext cx="1149097" cy="899999"/>
          </a:xfrm>
          <a:prstGeom prst="arc">
            <a:avLst>
              <a:gd name="adj1" fmla="val 16200000"/>
              <a:gd name="adj2" fmla="val 77156"/>
            </a:avLst>
          </a:prstGeom>
          <a:ln w="146050">
            <a:solidFill>
              <a:srgbClr val="00B0F0"/>
            </a:solidFill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635841B-C8B4-3A4C-9A02-E4A79C82C858}"/>
              </a:ext>
            </a:extLst>
          </p:cNvPr>
          <p:cNvCxnSpPr/>
          <p:nvPr/>
        </p:nvCxnSpPr>
        <p:spPr>
          <a:xfrm>
            <a:off x="10805331" y="5365674"/>
            <a:ext cx="0" cy="4419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D191BCF-4CE3-EF4B-A31B-8B4342F967C1}"/>
              </a:ext>
            </a:extLst>
          </p:cNvPr>
          <p:cNvSpPr txBox="1"/>
          <p:nvPr/>
        </p:nvSpPr>
        <p:spPr>
          <a:xfrm>
            <a:off x="10869073" y="5340114"/>
            <a:ext cx="1221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Flow </a:t>
            </a:r>
          </a:p>
          <a:p>
            <a:r>
              <a:rPr lang="en-US" sz="1600" dirty="0"/>
              <a:t>velocity: </a:t>
            </a:r>
            <a:r>
              <a:rPr lang="en-US" sz="1600" b="1" dirty="0"/>
              <a:t>u</a:t>
            </a:r>
            <a:r>
              <a:rPr lang="en-US" sz="1600" b="1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1120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616704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sz="4000" dirty="0"/>
                  <a:t>Individual (2 min): What is the pressure is the </a:t>
                </a:r>
                <a:br>
                  <a:rPr lang="en-US" sz="4000" dirty="0"/>
                </a:br>
                <a:r>
                  <a:rPr lang="en-US" sz="4000" dirty="0"/>
                  <a:t>outflow? Express p</a:t>
                </a:r>
                <a:r>
                  <a:rPr lang="en-US" sz="4000" baseline="-25000" dirty="0"/>
                  <a:t>2</a:t>
                </a:r>
                <a:r>
                  <a:rPr lang="en-US" sz="4000" dirty="0"/>
                  <a:t> as function of u</a:t>
                </a:r>
                <a:r>
                  <a:rPr lang="en-US" sz="4000" baseline="-25000" dirty="0"/>
                  <a:t>2</a:t>
                </a:r>
                <a:r>
                  <a:rPr lang="en-US" sz="4000" dirty="0"/>
                  <a:t>,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000" dirty="0"/>
                  <a:t>and p</a:t>
                </a:r>
                <a:r>
                  <a:rPr lang="en-US" sz="4000" baseline="-25000" dirty="0"/>
                  <a:t>1</a:t>
                </a:r>
                <a:r>
                  <a:rPr lang="en-US" sz="4000" dirty="0"/>
                  <a:t>. </a:t>
                </a:r>
                <a:endParaRPr lang="en-US" sz="4000" baseline="-25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616704"/>
                <a:ext cx="10008675" cy="900000"/>
              </a:xfrm>
              <a:blipFill>
                <a:blip r:embed="rId3"/>
                <a:stretch>
                  <a:fillRect l="-2662" t="-26389" b="-40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Subtitle 6">
                <a:extLst>
                  <a:ext uri="{FF2B5EF4-FFF2-40B4-BE49-F238E27FC236}">
                    <a16:creationId xmlns:a16="http://schemas.microsoft.com/office/drawing/2014/main" id="{7345C2EE-519C-DD40-B816-34F89D792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9770" y="5134465"/>
                <a:ext cx="4208459" cy="46241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Hydrostatic pressure at the bottom: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Potential energy in the reservoir: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𝒎𝒈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𝑽𝒈𝒉</m:t>
                    </m:r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endParaRPr lang="en-US" sz="14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15" name="Subtitle 6">
                <a:extLst>
                  <a:ext uri="{FF2B5EF4-FFF2-40B4-BE49-F238E27FC236}">
                    <a16:creationId xmlns:a16="http://schemas.microsoft.com/office/drawing/2014/main" id="{7345C2EE-519C-DD40-B816-34F89D792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70" y="5134465"/>
                <a:ext cx="4208459" cy="462419"/>
              </a:xfrm>
              <a:prstGeom prst="rect">
                <a:avLst/>
              </a:prstGeom>
              <a:blipFill>
                <a:blip r:embed="rId6"/>
                <a:stretch>
                  <a:fillRect l="-904" t="-18919" r="-2711" b="-20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4B548B43-7071-0148-819A-B158A47BD8C7}"/>
              </a:ext>
            </a:extLst>
          </p:cNvPr>
          <p:cNvSpPr/>
          <p:nvPr/>
        </p:nvSpPr>
        <p:spPr>
          <a:xfrm>
            <a:off x="1128000" y="1989000"/>
            <a:ext cx="3436851" cy="314546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022CDA59-33FA-5F46-9B81-BB6B24A6CFCA}"/>
              </a:ext>
            </a:extLst>
          </p:cNvPr>
          <p:cNvSpPr/>
          <p:nvPr/>
        </p:nvSpPr>
        <p:spPr>
          <a:xfrm rot="10800000">
            <a:off x="1476502" y="1766815"/>
            <a:ext cx="395663" cy="21351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3172FC7-851D-5D4D-9147-58A6E1F78442}"/>
              </a:ext>
            </a:extLst>
          </p:cNvPr>
          <p:cNvCxnSpPr/>
          <p:nvPr/>
        </p:nvCxnSpPr>
        <p:spPr>
          <a:xfrm flipH="1">
            <a:off x="679770" y="1989000"/>
            <a:ext cx="16230" cy="314546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D18DCAD-49B3-4347-83EF-8323DEE45FCE}"/>
              </a:ext>
            </a:extLst>
          </p:cNvPr>
          <p:cNvSpPr txBox="1"/>
          <p:nvPr/>
        </p:nvSpPr>
        <p:spPr>
          <a:xfrm>
            <a:off x="336000" y="3561732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E5F93A-93AA-684B-86C5-1A483588F137}"/>
                  </a:ext>
                </a:extLst>
              </p:cNvPr>
              <p:cNvSpPr txBox="1"/>
              <p:nvPr/>
            </p:nvSpPr>
            <p:spPr>
              <a:xfrm>
                <a:off x="2064000" y="3215489"/>
                <a:ext cx="131837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𝑑𝑒𝑛𝑠𝑖𝑡𝑦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E5F93A-93AA-684B-86C5-1A483588F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000" y="3215489"/>
                <a:ext cx="1318374" cy="369332"/>
              </a:xfrm>
              <a:prstGeom prst="rect">
                <a:avLst/>
              </a:prstGeom>
              <a:blipFill>
                <a:blip r:embed="rId7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64E99ADB-AC84-AD46-BD4A-F4E660A6C762}"/>
              </a:ext>
            </a:extLst>
          </p:cNvPr>
          <p:cNvSpPr txBox="1"/>
          <p:nvPr/>
        </p:nvSpPr>
        <p:spPr>
          <a:xfrm>
            <a:off x="2106736" y="3982162"/>
            <a:ext cx="123290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Volume: V</a:t>
            </a:r>
            <a:r>
              <a:rPr lang="en-US" sz="1600" baseline="-25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Hydrostatic pressure at the bottom: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Kinetic energy of the flow out of the reservoir: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sSup>
                      <m:sSup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b="1" i="1" baseline="-25000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4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  <a:blipFill>
                <a:blip r:embed="rId8"/>
                <a:stretch>
                  <a:fillRect t="-18919" r="-1506" b="-2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B1701ABF-9831-1B45-8A7F-D77FD745D5CD}"/>
              </a:ext>
            </a:extLst>
          </p:cNvPr>
          <p:cNvSpPr/>
          <p:nvPr/>
        </p:nvSpPr>
        <p:spPr>
          <a:xfrm>
            <a:off x="-1" y="1766815"/>
            <a:ext cx="5295013" cy="4859975"/>
          </a:xfrm>
          <a:prstGeom prst="rect">
            <a:avLst/>
          </a:prstGeom>
          <a:solidFill>
            <a:schemeClr val="bg1">
              <a:alpha val="4675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89FCC9A-3922-EB49-AE05-61D8039DCCA5}"/>
              </a:ext>
            </a:extLst>
          </p:cNvPr>
          <p:cNvGrpSpPr/>
          <p:nvPr/>
        </p:nvGrpSpPr>
        <p:grpSpPr>
          <a:xfrm>
            <a:off x="6001932" y="2138279"/>
            <a:ext cx="6102307" cy="3786610"/>
            <a:chOff x="6001932" y="2138279"/>
            <a:chExt cx="6102307" cy="37866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124368-4D38-6448-BECC-64A2AB546B6C}"/>
                </a:ext>
              </a:extLst>
            </p:cNvPr>
            <p:cNvSpPr/>
            <p:nvPr/>
          </p:nvSpPr>
          <p:spPr>
            <a:xfrm>
              <a:off x="6793932" y="2753070"/>
              <a:ext cx="3436851" cy="238139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A5D98731-F117-0847-A4B5-BFC18D3152D2}"/>
                </a:ext>
              </a:extLst>
            </p:cNvPr>
            <p:cNvSpPr/>
            <p:nvPr/>
          </p:nvSpPr>
          <p:spPr>
            <a:xfrm rot="10800000">
              <a:off x="7104000" y="2498591"/>
              <a:ext cx="395663" cy="21351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FE6BDF1-742B-C34D-9B46-17207D58C4FE}"/>
                </a:ext>
              </a:extLst>
            </p:cNvPr>
            <p:cNvCxnSpPr>
              <a:cxnSpLocks/>
            </p:cNvCxnSpPr>
            <p:nvPr/>
          </p:nvCxnSpPr>
          <p:spPr>
            <a:xfrm>
              <a:off x="6345702" y="2925000"/>
              <a:ext cx="0" cy="220946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4D824A-3636-3448-934A-12449EED2A56}"/>
                </a:ext>
              </a:extLst>
            </p:cNvPr>
            <p:cNvSpPr txBox="1"/>
            <p:nvPr/>
          </p:nvSpPr>
          <p:spPr>
            <a:xfrm>
              <a:off x="6001932" y="3561732"/>
              <a:ext cx="397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</a:t>
              </a:r>
              <a:r>
                <a:rPr lang="en-US" baseline="-25000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/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𝑑𝑒𝑛𝑠𝑖𝑡𝑦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161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FB8A72-5293-3B42-BEF5-4FDE40CF4335}"/>
                </a:ext>
              </a:extLst>
            </p:cNvPr>
            <p:cNvSpPr txBox="1"/>
            <p:nvPr/>
          </p:nvSpPr>
          <p:spPr>
            <a:xfrm>
              <a:off x="7772668" y="3982162"/>
              <a:ext cx="119443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Volume: V</a:t>
              </a:r>
              <a:r>
                <a:rPr lang="en-US" sz="1600" baseline="-25000" dirty="0"/>
                <a:t>2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36200D-60B1-B546-AFCF-914959ABFAD7}"/>
                </a:ext>
              </a:extLst>
            </p:cNvPr>
            <p:cNvCxnSpPr/>
            <p:nvPr/>
          </p:nvCxnSpPr>
          <p:spPr>
            <a:xfrm flipV="1">
              <a:off x="6793932" y="2138279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EE796E-4BDC-D847-8CFB-006EF8ECC2F7}"/>
                </a:ext>
              </a:extLst>
            </p:cNvPr>
            <p:cNvCxnSpPr/>
            <p:nvPr/>
          </p:nvCxnSpPr>
          <p:spPr>
            <a:xfrm flipV="1">
              <a:off x="10230783" y="2191195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700F938-6CDF-5742-B66A-6B351D8CDA3A}"/>
                </a:ext>
              </a:extLst>
            </p:cNvPr>
            <p:cNvCxnSpPr>
              <a:cxnSpLocks/>
            </p:cNvCxnSpPr>
            <p:nvPr/>
          </p:nvCxnSpPr>
          <p:spPr>
            <a:xfrm>
              <a:off x="10061790" y="4808935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A0EE5A5-7031-0647-B404-6DF537513466}"/>
                </a:ext>
              </a:extLst>
            </p:cNvPr>
            <p:cNvCxnSpPr>
              <a:cxnSpLocks/>
            </p:cNvCxnSpPr>
            <p:nvPr/>
          </p:nvCxnSpPr>
          <p:spPr>
            <a:xfrm>
              <a:off x="10072022" y="5013000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EFDB8D9-DC7D-0840-96AF-2E388ED49B64}"/>
                </a:ext>
              </a:extLst>
            </p:cNvPr>
            <p:cNvSpPr/>
            <p:nvPr/>
          </p:nvSpPr>
          <p:spPr>
            <a:xfrm>
              <a:off x="9656234" y="4907647"/>
              <a:ext cx="1149097" cy="899999"/>
            </a:xfrm>
            <a:prstGeom prst="arc">
              <a:avLst>
                <a:gd name="adj1" fmla="val 16200000"/>
                <a:gd name="adj2" fmla="val 77156"/>
              </a:avLst>
            </a:prstGeom>
            <a:ln w="146050">
              <a:solidFill>
                <a:srgbClr val="00B0F0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635841B-C8B4-3A4C-9A02-E4A79C82C858}"/>
                </a:ext>
              </a:extLst>
            </p:cNvPr>
            <p:cNvCxnSpPr/>
            <p:nvPr/>
          </p:nvCxnSpPr>
          <p:spPr>
            <a:xfrm>
              <a:off x="10805331" y="5365674"/>
              <a:ext cx="0" cy="4419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191BCF-4CE3-EF4B-A31B-8B4342F967C1}"/>
                </a:ext>
              </a:extLst>
            </p:cNvPr>
            <p:cNvSpPr txBox="1"/>
            <p:nvPr/>
          </p:nvSpPr>
          <p:spPr>
            <a:xfrm>
              <a:off x="10869073" y="5340114"/>
              <a:ext cx="12218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Flow </a:t>
              </a:r>
            </a:p>
            <a:p>
              <a:r>
                <a:rPr lang="en-US" sz="1600" dirty="0"/>
                <a:t>velocity: </a:t>
              </a:r>
              <a:r>
                <a:rPr lang="en-US" sz="1600" b="1" dirty="0"/>
                <a:t>u</a:t>
              </a:r>
              <a:r>
                <a:rPr lang="en-US" sz="1600" b="1" baseline="-25000" dirty="0"/>
                <a:t>2</a:t>
              </a:r>
            </a:p>
          </p:txBody>
        </p:sp>
        <p:sp>
          <p:nvSpPr>
            <p:cNvPr id="9" name="Down Arrow 8">
              <a:extLst>
                <a:ext uri="{FF2B5EF4-FFF2-40B4-BE49-F238E27FC236}">
                  <a16:creationId xmlns:a16="http://schemas.microsoft.com/office/drawing/2014/main" id="{8C42F47F-2B41-7D43-B1DA-A7BD7DD057F6}"/>
                </a:ext>
              </a:extLst>
            </p:cNvPr>
            <p:cNvSpPr/>
            <p:nvPr/>
          </p:nvSpPr>
          <p:spPr>
            <a:xfrm rot="1514473">
              <a:off x="10773661" y="4155348"/>
              <a:ext cx="576600" cy="888745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992B1A-C88D-594B-BD66-6CDE96C47D87}"/>
                </a:ext>
              </a:extLst>
            </p:cNvPr>
            <p:cNvSpPr txBox="1"/>
            <p:nvPr/>
          </p:nvSpPr>
          <p:spPr>
            <a:xfrm>
              <a:off x="10393514" y="3284733"/>
              <a:ext cx="171072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What’s the</a:t>
              </a:r>
            </a:p>
            <a:p>
              <a:r>
                <a:rPr lang="en-US" b="1" dirty="0"/>
                <a:t>pressure here</a:t>
              </a:r>
            </a:p>
            <a:p>
              <a:r>
                <a:rPr lang="en-US" b="1" dirty="0"/>
                <a:t>(p</a:t>
              </a:r>
              <a:r>
                <a:rPr lang="en-US" b="1" baseline="-25000" dirty="0"/>
                <a:t>2</a:t>
              </a:r>
              <a:r>
                <a:rPr lang="en-US" b="1" dirty="0"/>
                <a:t>)?</a:t>
              </a:r>
              <a:endParaRPr lang="en-US" b="1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4087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616704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sz="4000" dirty="0"/>
                  <a:t>Discuss with partner (2 min): What is the </a:t>
                </a:r>
                <a:br>
                  <a:rPr lang="en-US" sz="4000" dirty="0"/>
                </a:br>
                <a:r>
                  <a:rPr lang="en-US" sz="4000" dirty="0"/>
                  <a:t>pressure is the outflow? </a:t>
                </a:r>
                <a:br>
                  <a:rPr lang="en-US" sz="4000" dirty="0"/>
                </a:br>
                <a:r>
                  <a:rPr lang="en-US" sz="4000" dirty="0"/>
                  <a:t>Express p</a:t>
                </a:r>
                <a:r>
                  <a:rPr lang="en-US" sz="4000" baseline="-25000" dirty="0"/>
                  <a:t>2</a:t>
                </a:r>
                <a:r>
                  <a:rPr lang="en-US" sz="4000" dirty="0"/>
                  <a:t> as function of u</a:t>
                </a:r>
                <a:r>
                  <a:rPr lang="en-US" sz="4000" baseline="-25000" dirty="0"/>
                  <a:t>2</a:t>
                </a:r>
                <a:r>
                  <a:rPr lang="en-US" sz="4000" dirty="0"/>
                  <a:t>,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000" dirty="0"/>
                  <a:t>and p</a:t>
                </a:r>
                <a:r>
                  <a:rPr lang="en-US" sz="4000" baseline="-25000" dirty="0"/>
                  <a:t>1</a:t>
                </a:r>
                <a:r>
                  <a:rPr lang="en-US" sz="4000" dirty="0"/>
                  <a:t>. </a:t>
                </a:r>
                <a:endParaRPr lang="en-US" sz="4000" baseline="-25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616704"/>
                <a:ext cx="10008675" cy="900000"/>
              </a:xfrm>
              <a:blipFill>
                <a:blip r:embed="rId3"/>
                <a:stretch>
                  <a:fillRect l="-2662" t="-55556" b="-69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Subtitle 6">
                <a:extLst>
                  <a:ext uri="{FF2B5EF4-FFF2-40B4-BE49-F238E27FC236}">
                    <a16:creationId xmlns:a16="http://schemas.microsoft.com/office/drawing/2014/main" id="{7345C2EE-519C-DD40-B816-34F89D7923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9770" y="5134465"/>
                <a:ext cx="4208459" cy="46241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Hydrostatic pressure at the bottom: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Potential energy in the reservoir: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𝒎𝒈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𝑽𝒈𝒉</m:t>
                    </m:r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endParaRPr lang="en-US" sz="14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15" name="Subtitle 6">
                <a:extLst>
                  <a:ext uri="{FF2B5EF4-FFF2-40B4-BE49-F238E27FC236}">
                    <a16:creationId xmlns:a16="http://schemas.microsoft.com/office/drawing/2014/main" id="{7345C2EE-519C-DD40-B816-34F89D792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70" y="5134465"/>
                <a:ext cx="4208459" cy="462419"/>
              </a:xfrm>
              <a:prstGeom prst="rect">
                <a:avLst/>
              </a:prstGeom>
              <a:blipFill>
                <a:blip r:embed="rId6"/>
                <a:stretch>
                  <a:fillRect l="-904" t="-18919" r="-2711" b="-20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4B548B43-7071-0148-819A-B158A47BD8C7}"/>
              </a:ext>
            </a:extLst>
          </p:cNvPr>
          <p:cNvSpPr/>
          <p:nvPr/>
        </p:nvSpPr>
        <p:spPr>
          <a:xfrm>
            <a:off x="1128000" y="1989000"/>
            <a:ext cx="3436851" cy="3145465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022CDA59-33FA-5F46-9B81-BB6B24A6CFCA}"/>
              </a:ext>
            </a:extLst>
          </p:cNvPr>
          <p:cNvSpPr/>
          <p:nvPr/>
        </p:nvSpPr>
        <p:spPr>
          <a:xfrm rot="10800000">
            <a:off x="1476502" y="1766815"/>
            <a:ext cx="395663" cy="213511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3172FC7-851D-5D4D-9147-58A6E1F78442}"/>
              </a:ext>
            </a:extLst>
          </p:cNvPr>
          <p:cNvCxnSpPr/>
          <p:nvPr/>
        </p:nvCxnSpPr>
        <p:spPr>
          <a:xfrm flipH="1">
            <a:off x="679770" y="1989000"/>
            <a:ext cx="16230" cy="314546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D18DCAD-49B3-4347-83EF-8323DEE45FCE}"/>
              </a:ext>
            </a:extLst>
          </p:cNvPr>
          <p:cNvSpPr txBox="1"/>
          <p:nvPr/>
        </p:nvSpPr>
        <p:spPr>
          <a:xfrm>
            <a:off x="336000" y="3561732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E5F93A-93AA-684B-86C5-1A483588F137}"/>
                  </a:ext>
                </a:extLst>
              </p:cNvPr>
              <p:cNvSpPr txBox="1"/>
              <p:nvPr/>
            </p:nvSpPr>
            <p:spPr>
              <a:xfrm>
                <a:off x="2064000" y="3215489"/>
                <a:ext cx="131837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𝑑𝑒𝑛𝑠𝑖𝑡𝑦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E5F93A-93AA-684B-86C5-1A483588F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000" y="3215489"/>
                <a:ext cx="1318374" cy="369332"/>
              </a:xfrm>
              <a:prstGeom prst="rect">
                <a:avLst/>
              </a:prstGeom>
              <a:blipFill>
                <a:blip r:embed="rId7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64E99ADB-AC84-AD46-BD4A-F4E660A6C762}"/>
              </a:ext>
            </a:extLst>
          </p:cNvPr>
          <p:cNvSpPr txBox="1"/>
          <p:nvPr/>
        </p:nvSpPr>
        <p:spPr>
          <a:xfrm>
            <a:off x="2106736" y="3982162"/>
            <a:ext cx="123290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Volume: V</a:t>
            </a:r>
            <a:r>
              <a:rPr lang="en-US" sz="1600" baseline="-25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Hydrostatic pressure at the bottom: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Kinetic energy of the flow out of the reservoir: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sSup>
                      <m:sSup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b="1" i="1" baseline="-25000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4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  <a:blipFill>
                <a:blip r:embed="rId8"/>
                <a:stretch>
                  <a:fillRect t="-18919" r="-1506" b="-2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B1701ABF-9831-1B45-8A7F-D77FD745D5CD}"/>
              </a:ext>
            </a:extLst>
          </p:cNvPr>
          <p:cNvSpPr/>
          <p:nvPr/>
        </p:nvSpPr>
        <p:spPr>
          <a:xfrm>
            <a:off x="-1" y="1766815"/>
            <a:ext cx="5295013" cy="4859975"/>
          </a:xfrm>
          <a:prstGeom prst="rect">
            <a:avLst/>
          </a:prstGeom>
          <a:solidFill>
            <a:schemeClr val="bg1">
              <a:alpha val="4675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89FCC9A-3922-EB49-AE05-61D8039DCCA5}"/>
              </a:ext>
            </a:extLst>
          </p:cNvPr>
          <p:cNvGrpSpPr/>
          <p:nvPr/>
        </p:nvGrpSpPr>
        <p:grpSpPr>
          <a:xfrm>
            <a:off x="6001932" y="2138279"/>
            <a:ext cx="6102307" cy="3786610"/>
            <a:chOff x="6001932" y="2138279"/>
            <a:chExt cx="6102307" cy="37866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124368-4D38-6448-BECC-64A2AB546B6C}"/>
                </a:ext>
              </a:extLst>
            </p:cNvPr>
            <p:cNvSpPr/>
            <p:nvPr/>
          </p:nvSpPr>
          <p:spPr>
            <a:xfrm>
              <a:off x="6793932" y="2753070"/>
              <a:ext cx="3436851" cy="238139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A5D98731-F117-0847-A4B5-BFC18D3152D2}"/>
                </a:ext>
              </a:extLst>
            </p:cNvPr>
            <p:cNvSpPr/>
            <p:nvPr/>
          </p:nvSpPr>
          <p:spPr>
            <a:xfrm rot="10800000">
              <a:off x="7104000" y="2498591"/>
              <a:ext cx="395663" cy="21351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FE6BDF1-742B-C34D-9B46-17207D58C4FE}"/>
                </a:ext>
              </a:extLst>
            </p:cNvPr>
            <p:cNvCxnSpPr>
              <a:cxnSpLocks/>
            </p:cNvCxnSpPr>
            <p:nvPr/>
          </p:nvCxnSpPr>
          <p:spPr>
            <a:xfrm>
              <a:off x="6345702" y="2925000"/>
              <a:ext cx="0" cy="220946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4D824A-3636-3448-934A-12449EED2A56}"/>
                </a:ext>
              </a:extLst>
            </p:cNvPr>
            <p:cNvSpPr txBox="1"/>
            <p:nvPr/>
          </p:nvSpPr>
          <p:spPr>
            <a:xfrm>
              <a:off x="6001932" y="3561732"/>
              <a:ext cx="397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</a:t>
              </a:r>
              <a:r>
                <a:rPr lang="en-US" baseline="-25000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/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𝑑𝑒𝑛𝑠𝑖𝑡𝑦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161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FB8A72-5293-3B42-BEF5-4FDE40CF4335}"/>
                </a:ext>
              </a:extLst>
            </p:cNvPr>
            <p:cNvSpPr txBox="1"/>
            <p:nvPr/>
          </p:nvSpPr>
          <p:spPr>
            <a:xfrm>
              <a:off x="7772668" y="3982162"/>
              <a:ext cx="119443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Volume: V</a:t>
              </a:r>
              <a:r>
                <a:rPr lang="en-US" sz="1600" baseline="-25000" dirty="0"/>
                <a:t>2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36200D-60B1-B546-AFCF-914959ABFAD7}"/>
                </a:ext>
              </a:extLst>
            </p:cNvPr>
            <p:cNvCxnSpPr/>
            <p:nvPr/>
          </p:nvCxnSpPr>
          <p:spPr>
            <a:xfrm flipV="1">
              <a:off x="6793932" y="2138279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EE796E-4BDC-D847-8CFB-006EF8ECC2F7}"/>
                </a:ext>
              </a:extLst>
            </p:cNvPr>
            <p:cNvCxnSpPr/>
            <p:nvPr/>
          </p:nvCxnSpPr>
          <p:spPr>
            <a:xfrm flipV="1">
              <a:off x="10230783" y="2191195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700F938-6CDF-5742-B66A-6B351D8CDA3A}"/>
                </a:ext>
              </a:extLst>
            </p:cNvPr>
            <p:cNvCxnSpPr>
              <a:cxnSpLocks/>
            </p:cNvCxnSpPr>
            <p:nvPr/>
          </p:nvCxnSpPr>
          <p:spPr>
            <a:xfrm>
              <a:off x="10061790" y="4808935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A0EE5A5-7031-0647-B404-6DF537513466}"/>
                </a:ext>
              </a:extLst>
            </p:cNvPr>
            <p:cNvCxnSpPr>
              <a:cxnSpLocks/>
            </p:cNvCxnSpPr>
            <p:nvPr/>
          </p:nvCxnSpPr>
          <p:spPr>
            <a:xfrm>
              <a:off x="10072022" y="5013000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EFDB8D9-DC7D-0840-96AF-2E388ED49B64}"/>
                </a:ext>
              </a:extLst>
            </p:cNvPr>
            <p:cNvSpPr/>
            <p:nvPr/>
          </p:nvSpPr>
          <p:spPr>
            <a:xfrm>
              <a:off x="9656234" y="4907647"/>
              <a:ext cx="1149097" cy="899999"/>
            </a:xfrm>
            <a:prstGeom prst="arc">
              <a:avLst>
                <a:gd name="adj1" fmla="val 16200000"/>
                <a:gd name="adj2" fmla="val 77156"/>
              </a:avLst>
            </a:prstGeom>
            <a:ln w="146050">
              <a:solidFill>
                <a:srgbClr val="00B0F0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635841B-C8B4-3A4C-9A02-E4A79C82C858}"/>
                </a:ext>
              </a:extLst>
            </p:cNvPr>
            <p:cNvCxnSpPr/>
            <p:nvPr/>
          </p:nvCxnSpPr>
          <p:spPr>
            <a:xfrm>
              <a:off x="10805331" y="5365674"/>
              <a:ext cx="0" cy="4419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191BCF-4CE3-EF4B-A31B-8B4342F967C1}"/>
                </a:ext>
              </a:extLst>
            </p:cNvPr>
            <p:cNvSpPr txBox="1"/>
            <p:nvPr/>
          </p:nvSpPr>
          <p:spPr>
            <a:xfrm>
              <a:off x="10869073" y="5340114"/>
              <a:ext cx="12218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Flow </a:t>
              </a:r>
            </a:p>
            <a:p>
              <a:r>
                <a:rPr lang="en-US" sz="1600" dirty="0"/>
                <a:t>velocity: </a:t>
              </a:r>
              <a:r>
                <a:rPr lang="en-US" sz="1600" b="1" dirty="0"/>
                <a:t>u</a:t>
              </a:r>
              <a:r>
                <a:rPr lang="en-US" sz="1600" b="1" baseline="-25000" dirty="0"/>
                <a:t>2</a:t>
              </a:r>
            </a:p>
          </p:txBody>
        </p:sp>
        <p:sp>
          <p:nvSpPr>
            <p:cNvPr id="9" name="Down Arrow 8">
              <a:extLst>
                <a:ext uri="{FF2B5EF4-FFF2-40B4-BE49-F238E27FC236}">
                  <a16:creationId xmlns:a16="http://schemas.microsoft.com/office/drawing/2014/main" id="{8C42F47F-2B41-7D43-B1DA-A7BD7DD057F6}"/>
                </a:ext>
              </a:extLst>
            </p:cNvPr>
            <p:cNvSpPr/>
            <p:nvPr/>
          </p:nvSpPr>
          <p:spPr>
            <a:xfrm rot="1514473">
              <a:off x="10773661" y="4155348"/>
              <a:ext cx="576600" cy="888745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992B1A-C88D-594B-BD66-6CDE96C47D87}"/>
                </a:ext>
              </a:extLst>
            </p:cNvPr>
            <p:cNvSpPr txBox="1"/>
            <p:nvPr/>
          </p:nvSpPr>
          <p:spPr>
            <a:xfrm>
              <a:off x="10393514" y="3284733"/>
              <a:ext cx="171072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What’s the</a:t>
              </a:r>
            </a:p>
            <a:p>
              <a:r>
                <a:rPr lang="en-US" b="1" dirty="0"/>
                <a:t>pressure here</a:t>
              </a:r>
            </a:p>
            <a:p>
              <a:r>
                <a:rPr lang="en-US" b="1" dirty="0"/>
                <a:t>(p</a:t>
              </a:r>
              <a:r>
                <a:rPr lang="en-US" b="1" baseline="-25000" dirty="0"/>
                <a:t>2</a:t>
              </a:r>
              <a:r>
                <a:rPr lang="en-US" b="1" dirty="0"/>
                <a:t>)?</a:t>
              </a:r>
              <a:endParaRPr lang="en-US" b="1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3008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616704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sz="4000" dirty="0"/>
                  <a:t>Kahoot!: What is the pressure p</a:t>
                </a:r>
                <a:r>
                  <a:rPr lang="en-US" sz="4000" baseline="-25000" dirty="0"/>
                  <a:t>2 </a:t>
                </a:r>
                <a:r>
                  <a:rPr lang="en-US" sz="4000" dirty="0"/>
                  <a:t>in the outflow,</a:t>
                </a:r>
                <a:br>
                  <a:rPr lang="en-US" sz="4000" dirty="0"/>
                </a:br>
                <a:r>
                  <a:rPr lang="en-US" sz="4000" dirty="0"/>
                  <a:t>expressed as function of u</a:t>
                </a:r>
                <a:r>
                  <a:rPr lang="en-US" sz="4000" baseline="-25000" dirty="0"/>
                  <a:t>2</a:t>
                </a:r>
                <a:r>
                  <a:rPr lang="en-US" sz="4000" dirty="0"/>
                  <a:t>,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000" dirty="0"/>
                  <a:t>and p</a:t>
                </a:r>
                <a:r>
                  <a:rPr lang="en-US" sz="4000" baseline="-25000" dirty="0"/>
                  <a:t>1</a:t>
                </a:r>
                <a:r>
                  <a:rPr lang="en-US" sz="4000" dirty="0"/>
                  <a:t>? </a:t>
                </a:r>
                <a:endParaRPr lang="en-US" sz="4000" baseline="-25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616704"/>
                <a:ext cx="10008675" cy="900000"/>
              </a:xfrm>
              <a:blipFill>
                <a:blip r:embed="rId3"/>
                <a:stretch>
                  <a:fillRect l="-2662" t="-26389" b="-40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0349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6000" y="616704"/>
                <a:ext cx="10008675" cy="90000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sz="4000" dirty="0"/>
                  <a:t>Solution: What is p</a:t>
                </a:r>
                <a:r>
                  <a:rPr lang="en-US" sz="4000" baseline="-25000" dirty="0"/>
                  <a:t>2</a:t>
                </a:r>
                <a:r>
                  <a:rPr lang="en-US" sz="4000" dirty="0"/>
                  <a:t> expressed as function of </a:t>
                </a:r>
                <a:br>
                  <a:rPr lang="en-US" sz="4000" dirty="0"/>
                </a:br>
                <a:r>
                  <a:rPr lang="en-US" sz="4000" dirty="0"/>
                  <a:t>u</a:t>
                </a:r>
                <a:r>
                  <a:rPr lang="en-US" sz="4000" baseline="-25000" dirty="0"/>
                  <a:t>2</a:t>
                </a:r>
                <a:r>
                  <a:rPr lang="en-US" sz="4000" dirty="0"/>
                  <a:t>,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000" dirty="0"/>
                  <a:t>and p</a:t>
                </a:r>
                <a:r>
                  <a:rPr lang="en-US" sz="4000" baseline="-25000" dirty="0"/>
                  <a:t>1</a:t>
                </a:r>
                <a:r>
                  <a:rPr lang="en-US" sz="4000" dirty="0"/>
                  <a:t>? </a:t>
                </a:r>
                <a:endParaRPr lang="en-US" sz="4000" baseline="-25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6000" y="616704"/>
                <a:ext cx="10008675" cy="900000"/>
              </a:xfrm>
              <a:blipFill>
                <a:blip r:embed="rId3"/>
                <a:stretch>
                  <a:fillRect l="-2662" t="-26389" b="-40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Hydrostatic pressure at the bottom: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Kinetic energy of the flow out of the reservoir: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sSup>
                      <m:sSup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b="1" i="1" baseline="-25000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4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  <a:blipFill>
                <a:blip r:embed="rId6"/>
                <a:stretch>
                  <a:fillRect t="-18919" r="-1506" b="-2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A89FCC9A-3922-EB49-AE05-61D8039DCCA5}"/>
              </a:ext>
            </a:extLst>
          </p:cNvPr>
          <p:cNvGrpSpPr/>
          <p:nvPr/>
        </p:nvGrpSpPr>
        <p:grpSpPr>
          <a:xfrm>
            <a:off x="6001932" y="2138279"/>
            <a:ext cx="6102307" cy="3786610"/>
            <a:chOff x="6001932" y="2138279"/>
            <a:chExt cx="6102307" cy="37866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124368-4D38-6448-BECC-64A2AB546B6C}"/>
                </a:ext>
              </a:extLst>
            </p:cNvPr>
            <p:cNvSpPr/>
            <p:nvPr/>
          </p:nvSpPr>
          <p:spPr>
            <a:xfrm>
              <a:off x="6793932" y="2753070"/>
              <a:ext cx="3436851" cy="238139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A5D98731-F117-0847-A4B5-BFC18D3152D2}"/>
                </a:ext>
              </a:extLst>
            </p:cNvPr>
            <p:cNvSpPr/>
            <p:nvPr/>
          </p:nvSpPr>
          <p:spPr>
            <a:xfrm rot="10800000">
              <a:off x="7104000" y="2498591"/>
              <a:ext cx="395663" cy="21351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FE6BDF1-742B-C34D-9B46-17207D58C4FE}"/>
                </a:ext>
              </a:extLst>
            </p:cNvPr>
            <p:cNvCxnSpPr>
              <a:cxnSpLocks/>
            </p:cNvCxnSpPr>
            <p:nvPr/>
          </p:nvCxnSpPr>
          <p:spPr>
            <a:xfrm>
              <a:off x="6345702" y="2925000"/>
              <a:ext cx="0" cy="220946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4D824A-3636-3448-934A-12449EED2A56}"/>
                </a:ext>
              </a:extLst>
            </p:cNvPr>
            <p:cNvSpPr txBox="1"/>
            <p:nvPr/>
          </p:nvSpPr>
          <p:spPr>
            <a:xfrm>
              <a:off x="6001932" y="3561732"/>
              <a:ext cx="397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</a:t>
              </a:r>
              <a:r>
                <a:rPr lang="en-US" baseline="-25000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/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𝑑𝑒𝑛𝑠𝑖𝑡𝑦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61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FB8A72-5293-3B42-BEF5-4FDE40CF4335}"/>
                </a:ext>
              </a:extLst>
            </p:cNvPr>
            <p:cNvSpPr txBox="1"/>
            <p:nvPr/>
          </p:nvSpPr>
          <p:spPr>
            <a:xfrm>
              <a:off x="7772668" y="3982162"/>
              <a:ext cx="119443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Volume: V</a:t>
              </a:r>
              <a:r>
                <a:rPr lang="en-US" sz="1600" baseline="-25000" dirty="0"/>
                <a:t>2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36200D-60B1-B546-AFCF-914959ABFAD7}"/>
                </a:ext>
              </a:extLst>
            </p:cNvPr>
            <p:cNvCxnSpPr/>
            <p:nvPr/>
          </p:nvCxnSpPr>
          <p:spPr>
            <a:xfrm flipV="1">
              <a:off x="6793932" y="2138279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EE796E-4BDC-D847-8CFB-006EF8ECC2F7}"/>
                </a:ext>
              </a:extLst>
            </p:cNvPr>
            <p:cNvCxnSpPr/>
            <p:nvPr/>
          </p:nvCxnSpPr>
          <p:spPr>
            <a:xfrm flipV="1">
              <a:off x="10230783" y="2191195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700F938-6CDF-5742-B66A-6B351D8CDA3A}"/>
                </a:ext>
              </a:extLst>
            </p:cNvPr>
            <p:cNvCxnSpPr>
              <a:cxnSpLocks/>
            </p:cNvCxnSpPr>
            <p:nvPr/>
          </p:nvCxnSpPr>
          <p:spPr>
            <a:xfrm>
              <a:off x="10061790" y="4808935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A0EE5A5-7031-0647-B404-6DF537513466}"/>
                </a:ext>
              </a:extLst>
            </p:cNvPr>
            <p:cNvCxnSpPr>
              <a:cxnSpLocks/>
            </p:cNvCxnSpPr>
            <p:nvPr/>
          </p:nvCxnSpPr>
          <p:spPr>
            <a:xfrm>
              <a:off x="10072022" y="5013000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EFDB8D9-DC7D-0840-96AF-2E388ED49B64}"/>
                </a:ext>
              </a:extLst>
            </p:cNvPr>
            <p:cNvSpPr/>
            <p:nvPr/>
          </p:nvSpPr>
          <p:spPr>
            <a:xfrm>
              <a:off x="9656234" y="4907647"/>
              <a:ext cx="1149097" cy="899999"/>
            </a:xfrm>
            <a:prstGeom prst="arc">
              <a:avLst>
                <a:gd name="adj1" fmla="val 16200000"/>
                <a:gd name="adj2" fmla="val 77156"/>
              </a:avLst>
            </a:prstGeom>
            <a:ln w="146050">
              <a:solidFill>
                <a:srgbClr val="00B0F0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635841B-C8B4-3A4C-9A02-E4A79C82C858}"/>
                </a:ext>
              </a:extLst>
            </p:cNvPr>
            <p:cNvCxnSpPr/>
            <p:nvPr/>
          </p:nvCxnSpPr>
          <p:spPr>
            <a:xfrm>
              <a:off x="10805331" y="5365674"/>
              <a:ext cx="0" cy="4419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191BCF-4CE3-EF4B-A31B-8B4342F967C1}"/>
                </a:ext>
              </a:extLst>
            </p:cNvPr>
            <p:cNvSpPr txBox="1"/>
            <p:nvPr/>
          </p:nvSpPr>
          <p:spPr>
            <a:xfrm>
              <a:off x="10869073" y="5340114"/>
              <a:ext cx="12218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Flow </a:t>
              </a:r>
            </a:p>
            <a:p>
              <a:r>
                <a:rPr lang="en-US" sz="1600" dirty="0"/>
                <a:t>velocity: </a:t>
              </a:r>
              <a:r>
                <a:rPr lang="en-US" sz="1600" b="1" dirty="0"/>
                <a:t>u</a:t>
              </a:r>
              <a:r>
                <a:rPr lang="en-US" sz="1600" b="1" baseline="-25000" dirty="0"/>
                <a:t>2</a:t>
              </a:r>
            </a:p>
          </p:txBody>
        </p:sp>
        <p:sp>
          <p:nvSpPr>
            <p:cNvPr id="9" name="Down Arrow 8">
              <a:extLst>
                <a:ext uri="{FF2B5EF4-FFF2-40B4-BE49-F238E27FC236}">
                  <a16:creationId xmlns:a16="http://schemas.microsoft.com/office/drawing/2014/main" id="{8C42F47F-2B41-7D43-B1DA-A7BD7DD057F6}"/>
                </a:ext>
              </a:extLst>
            </p:cNvPr>
            <p:cNvSpPr/>
            <p:nvPr/>
          </p:nvSpPr>
          <p:spPr>
            <a:xfrm rot="1514473">
              <a:off x="10773661" y="4155348"/>
              <a:ext cx="576600" cy="888745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992B1A-C88D-594B-BD66-6CDE96C47D87}"/>
                </a:ext>
              </a:extLst>
            </p:cNvPr>
            <p:cNvSpPr txBox="1"/>
            <p:nvPr/>
          </p:nvSpPr>
          <p:spPr>
            <a:xfrm>
              <a:off x="10393514" y="3284733"/>
              <a:ext cx="171072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What’s the</a:t>
              </a:r>
            </a:p>
            <a:p>
              <a:r>
                <a:rPr lang="en-US" b="1" dirty="0"/>
                <a:t>pressure here</a:t>
              </a:r>
            </a:p>
            <a:p>
              <a:r>
                <a:rPr lang="en-US" b="1" dirty="0"/>
                <a:t>(p</a:t>
              </a:r>
              <a:r>
                <a:rPr lang="en-US" b="1" baseline="-25000" dirty="0"/>
                <a:t>2</a:t>
              </a:r>
              <a:r>
                <a:rPr lang="en-US" b="1" dirty="0"/>
                <a:t>)?</a:t>
              </a:r>
              <a:endParaRPr lang="en-US" b="1" baseline="-250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A5EE26-50F9-F149-BC74-3A358E3E1C0E}"/>
                  </a:ext>
                </a:extLst>
              </p:cNvPr>
              <p:cNvSpPr txBox="1"/>
              <p:nvPr/>
            </p:nvSpPr>
            <p:spPr>
              <a:xfrm>
                <a:off x="851581" y="1850572"/>
                <a:ext cx="4383020" cy="52360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Energy is conserved from state 1 to state 2.</a:t>
                </a:r>
              </a:p>
              <a:p>
                <a:endParaRPr lang="en-US" dirty="0"/>
              </a:p>
              <a:p>
                <a:r>
                  <a:rPr lang="en-US" dirty="0"/>
                  <a:t>Energy equation yields: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0</m:t>
                    </m:r>
                  </m:oMath>
                </a14:m>
                <a:r>
                  <a:rPr lang="en-US" dirty="0"/>
                  <a:t> (no velocity in state 1)</a:t>
                </a:r>
              </a:p>
              <a:p>
                <a:endParaRPr lang="en-US" dirty="0"/>
              </a:p>
              <a:p>
                <a:r>
                  <a:rPr lang="en-US" dirty="0"/>
                  <a:t>=&gt;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dirty="0"/>
                  <a:t>Rearrange and solve for p</a:t>
                </a:r>
                <a:r>
                  <a:rPr lang="en-US" baseline="-25000" dirty="0"/>
                  <a:t>2</a:t>
                </a:r>
                <a:r>
                  <a:rPr lang="en-US" dirty="0"/>
                  <a:t>:</a:t>
                </a:r>
              </a:p>
              <a:p>
                <a:endParaRPr lang="en-US" baseline="-25000" dirty="0"/>
              </a:p>
              <a:p>
                <a:endParaRPr lang="en-US" baseline="-25000" dirty="0"/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A5EE26-50F9-F149-BC74-3A358E3E1C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81" y="1850572"/>
                <a:ext cx="4383020" cy="5236049"/>
              </a:xfrm>
              <a:prstGeom prst="rect">
                <a:avLst/>
              </a:prstGeom>
              <a:blipFill>
                <a:blip r:embed="rId8"/>
                <a:stretch>
                  <a:fillRect l="-1445" t="-483" r="-14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101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Hydrostatic pressure at the bottom: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Kinetic energy of the flow out of the reservoir: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sSup>
                      <m:sSup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b="1" i="1" baseline="-25000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4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  <a:blipFill>
                <a:blip r:embed="rId5"/>
                <a:stretch>
                  <a:fillRect t="-18919" r="-1506" b="-2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A89FCC9A-3922-EB49-AE05-61D8039DCCA5}"/>
              </a:ext>
            </a:extLst>
          </p:cNvPr>
          <p:cNvGrpSpPr/>
          <p:nvPr/>
        </p:nvGrpSpPr>
        <p:grpSpPr>
          <a:xfrm>
            <a:off x="6001932" y="2138279"/>
            <a:ext cx="6088950" cy="3786610"/>
            <a:chOff x="6001932" y="2138279"/>
            <a:chExt cx="6088950" cy="37866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124368-4D38-6448-BECC-64A2AB546B6C}"/>
                </a:ext>
              </a:extLst>
            </p:cNvPr>
            <p:cNvSpPr/>
            <p:nvPr/>
          </p:nvSpPr>
          <p:spPr>
            <a:xfrm>
              <a:off x="6793932" y="2753070"/>
              <a:ext cx="3436851" cy="238139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A5D98731-F117-0847-A4B5-BFC18D3152D2}"/>
                </a:ext>
              </a:extLst>
            </p:cNvPr>
            <p:cNvSpPr/>
            <p:nvPr/>
          </p:nvSpPr>
          <p:spPr>
            <a:xfrm rot="10800000">
              <a:off x="7104000" y="2498591"/>
              <a:ext cx="395663" cy="21351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FE6BDF1-742B-C34D-9B46-17207D58C4FE}"/>
                </a:ext>
              </a:extLst>
            </p:cNvPr>
            <p:cNvCxnSpPr>
              <a:cxnSpLocks/>
            </p:cNvCxnSpPr>
            <p:nvPr/>
          </p:nvCxnSpPr>
          <p:spPr>
            <a:xfrm>
              <a:off x="6345702" y="2925000"/>
              <a:ext cx="0" cy="220946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4D824A-3636-3448-934A-12449EED2A56}"/>
                </a:ext>
              </a:extLst>
            </p:cNvPr>
            <p:cNvSpPr txBox="1"/>
            <p:nvPr/>
          </p:nvSpPr>
          <p:spPr>
            <a:xfrm>
              <a:off x="6001932" y="3561732"/>
              <a:ext cx="397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</a:t>
              </a:r>
              <a:r>
                <a:rPr lang="en-US" baseline="-25000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/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𝑑𝑒𝑛𝑠𝑖𝑡𝑦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61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FB8A72-5293-3B42-BEF5-4FDE40CF4335}"/>
                </a:ext>
              </a:extLst>
            </p:cNvPr>
            <p:cNvSpPr txBox="1"/>
            <p:nvPr/>
          </p:nvSpPr>
          <p:spPr>
            <a:xfrm>
              <a:off x="7772668" y="3982162"/>
              <a:ext cx="119443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Volume: V</a:t>
              </a:r>
              <a:r>
                <a:rPr lang="en-US" sz="1600" baseline="-25000" dirty="0"/>
                <a:t>2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36200D-60B1-B546-AFCF-914959ABFAD7}"/>
                </a:ext>
              </a:extLst>
            </p:cNvPr>
            <p:cNvCxnSpPr/>
            <p:nvPr/>
          </p:nvCxnSpPr>
          <p:spPr>
            <a:xfrm flipV="1">
              <a:off x="6793932" y="2138279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EE796E-4BDC-D847-8CFB-006EF8ECC2F7}"/>
                </a:ext>
              </a:extLst>
            </p:cNvPr>
            <p:cNvCxnSpPr/>
            <p:nvPr/>
          </p:nvCxnSpPr>
          <p:spPr>
            <a:xfrm flipV="1">
              <a:off x="10230783" y="2191195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700F938-6CDF-5742-B66A-6B351D8CDA3A}"/>
                </a:ext>
              </a:extLst>
            </p:cNvPr>
            <p:cNvCxnSpPr>
              <a:cxnSpLocks/>
            </p:cNvCxnSpPr>
            <p:nvPr/>
          </p:nvCxnSpPr>
          <p:spPr>
            <a:xfrm>
              <a:off x="10061790" y="4808935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A0EE5A5-7031-0647-B404-6DF537513466}"/>
                </a:ext>
              </a:extLst>
            </p:cNvPr>
            <p:cNvCxnSpPr>
              <a:cxnSpLocks/>
            </p:cNvCxnSpPr>
            <p:nvPr/>
          </p:nvCxnSpPr>
          <p:spPr>
            <a:xfrm>
              <a:off x="10072022" y="5013000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EFDB8D9-DC7D-0840-96AF-2E388ED49B64}"/>
                </a:ext>
              </a:extLst>
            </p:cNvPr>
            <p:cNvSpPr/>
            <p:nvPr/>
          </p:nvSpPr>
          <p:spPr>
            <a:xfrm>
              <a:off x="9656234" y="4907647"/>
              <a:ext cx="1149097" cy="899999"/>
            </a:xfrm>
            <a:prstGeom prst="arc">
              <a:avLst>
                <a:gd name="adj1" fmla="val 16200000"/>
                <a:gd name="adj2" fmla="val 77156"/>
              </a:avLst>
            </a:prstGeom>
            <a:ln w="146050">
              <a:solidFill>
                <a:srgbClr val="00B0F0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635841B-C8B4-3A4C-9A02-E4A79C82C858}"/>
                </a:ext>
              </a:extLst>
            </p:cNvPr>
            <p:cNvCxnSpPr/>
            <p:nvPr/>
          </p:nvCxnSpPr>
          <p:spPr>
            <a:xfrm>
              <a:off x="10805331" y="5365674"/>
              <a:ext cx="0" cy="4419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191BCF-4CE3-EF4B-A31B-8B4342F967C1}"/>
                </a:ext>
              </a:extLst>
            </p:cNvPr>
            <p:cNvSpPr txBox="1"/>
            <p:nvPr/>
          </p:nvSpPr>
          <p:spPr>
            <a:xfrm>
              <a:off x="10869073" y="5340114"/>
              <a:ext cx="12218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Flow </a:t>
              </a:r>
            </a:p>
            <a:p>
              <a:r>
                <a:rPr lang="en-US" sz="1600" dirty="0"/>
                <a:t>velocity: </a:t>
              </a:r>
              <a:r>
                <a:rPr lang="en-US" sz="1600" b="1" dirty="0"/>
                <a:t>u</a:t>
              </a:r>
              <a:r>
                <a:rPr lang="en-US" sz="1600" b="1" baseline="-25000" dirty="0"/>
                <a:t>2</a:t>
              </a:r>
            </a:p>
          </p:txBody>
        </p:sp>
        <p:sp>
          <p:nvSpPr>
            <p:cNvPr id="9" name="Down Arrow 8">
              <a:extLst>
                <a:ext uri="{FF2B5EF4-FFF2-40B4-BE49-F238E27FC236}">
                  <a16:creationId xmlns:a16="http://schemas.microsoft.com/office/drawing/2014/main" id="{8C42F47F-2B41-7D43-B1DA-A7BD7DD057F6}"/>
                </a:ext>
              </a:extLst>
            </p:cNvPr>
            <p:cNvSpPr/>
            <p:nvPr/>
          </p:nvSpPr>
          <p:spPr>
            <a:xfrm rot="1514473">
              <a:off x="10773661" y="4155348"/>
              <a:ext cx="576600" cy="888745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992B1A-C88D-594B-BD66-6CDE96C47D87}"/>
                </a:ext>
              </a:extLst>
            </p:cNvPr>
            <p:cNvSpPr txBox="1"/>
            <p:nvPr/>
          </p:nvSpPr>
          <p:spPr>
            <a:xfrm>
              <a:off x="10393514" y="3284733"/>
              <a:ext cx="159530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What’s the</a:t>
              </a:r>
            </a:p>
            <a:p>
              <a:r>
                <a:rPr lang="en-US" b="1" dirty="0"/>
                <a:t>velocity here</a:t>
              </a:r>
            </a:p>
            <a:p>
              <a:r>
                <a:rPr lang="en-US" b="1" dirty="0"/>
                <a:t>(u</a:t>
              </a:r>
              <a:r>
                <a:rPr lang="en-US" b="1" baseline="-25000" dirty="0"/>
                <a:t>2</a:t>
              </a:r>
              <a:r>
                <a:rPr lang="en-US" b="1" dirty="0"/>
                <a:t>)?</a:t>
              </a:r>
              <a:endParaRPr lang="en-US" b="1" baseline="-250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A5EE26-50F9-F149-BC74-3A358E3E1C0E}"/>
                  </a:ext>
                </a:extLst>
              </p:cNvPr>
              <p:cNvSpPr txBox="1"/>
              <p:nvPr/>
            </p:nvSpPr>
            <p:spPr>
              <a:xfrm>
                <a:off x="851581" y="1850572"/>
                <a:ext cx="4383020" cy="4959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Energy is conserved from state 1 to state 2.</a:t>
                </a:r>
              </a:p>
              <a:p>
                <a:endParaRPr lang="en-US" dirty="0"/>
              </a:p>
              <a:p>
                <a:r>
                  <a:rPr lang="en-US" dirty="0"/>
                  <a:t>Energy equation yields: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0</m:t>
                    </m:r>
                  </m:oMath>
                </a14:m>
                <a:r>
                  <a:rPr lang="en-US" dirty="0"/>
                  <a:t> (no velocity in state 1)</a:t>
                </a:r>
              </a:p>
              <a:p>
                <a:endParaRPr lang="en-US" dirty="0"/>
              </a:p>
              <a:p>
                <a:r>
                  <a:rPr lang="en-US" dirty="0"/>
                  <a:t>=&gt;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dirty="0"/>
                  <a:t>Rearrange and solve for p</a:t>
                </a:r>
                <a:r>
                  <a:rPr lang="en-US" baseline="-25000" dirty="0"/>
                  <a:t>2</a:t>
                </a:r>
                <a:r>
                  <a:rPr lang="en-US" dirty="0"/>
                  <a:t>:</a:t>
                </a:r>
              </a:p>
              <a:p>
                <a:endParaRPr lang="en-US" baseline="-25000" dirty="0"/>
              </a:p>
              <a:p>
                <a:endParaRPr lang="en-US" baseline="-25000" dirty="0"/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A5EE26-50F9-F149-BC74-3A358E3E1C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81" y="1850572"/>
                <a:ext cx="4383020" cy="4959050"/>
              </a:xfrm>
              <a:prstGeom prst="rect">
                <a:avLst/>
              </a:prstGeom>
              <a:blipFill>
                <a:blip r:embed="rId7"/>
                <a:stretch>
                  <a:fillRect l="-1445" t="-510" r="-14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53B9A228-C6DA-DB46-AB44-98DD5BA1C235}"/>
              </a:ext>
            </a:extLst>
          </p:cNvPr>
          <p:cNvSpPr/>
          <p:nvPr/>
        </p:nvSpPr>
        <p:spPr>
          <a:xfrm>
            <a:off x="2280000" y="5840277"/>
            <a:ext cx="432001" cy="7338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7E0A8D-78D4-A346-8612-CA10BF276328}"/>
              </a:ext>
            </a:extLst>
          </p:cNvPr>
          <p:cNvSpPr txBox="1"/>
          <p:nvPr/>
        </p:nvSpPr>
        <p:spPr>
          <a:xfrm>
            <a:off x="2869351" y="5867554"/>
            <a:ext cx="4730500" cy="64633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How would you measure the velocity u</a:t>
            </a:r>
            <a:r>
              <a:rPr lang="en-US" b="1" baseline="-25000" dirty="0"/>
              <a:t>2</a:t>
            </a:r>
            <a:r>
              <a:rPr lang="en-US" b="1" dirty="0"/>
              <a:t>?</a:t>
            </a:r>
            <a:endParaRPr lang="en-US" b="1" baseline="-25000" dirty="0"/>
          </a:p>
          <a:p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900000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Discuss in class: How would you measure u</a:t>
            </a:r>
            <a:r>
              <a:rPr lang="en-US" sz="4000" baseline="-25000" dirty="0"/>
              <a:t>2</a:t>
            </a:r>
            <a:r>
              <a:rPr lang="en-US" sz="4000" dirty="0"/>
              <a:t>?</a:t>
            </a:r>
            <a:endParaRPr lang="en-US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304254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Hydrostatic pressure at the bottom: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Kinetic energy of the flow out of the reservoir: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sSup>
                      <m:sSup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b="1" i="1" baseline="-25000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4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  <a:blipFill>
                <a:blip r:embed="rId5"/>
                <a:stretch>
                  <a:fillRect t="-18919" r="-1506" b="-2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A89FCC9A-3922-EB49-AE05-61D8039DCCA5}"/>
              </a:ext>
            </a:extLst>
          </p:cNvPr>
          <p:cNvGrpSpPr/>
          <p:nvPr/>
        </p:nvGrpSpPr>
        <p:grpSpPr>
          <a:xfrm>
            <a:off x="6001932" y="2138279"/>
            <a:ext cx="6102307" cy="3786610"/>
            <a:chOff x="6001932" y="2138279"/>
            <a:chExt cx="6102307" cy="37866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124368-4D38-6448-BECC-64A2AB546B6C}"/>
                </a:ext>
              </a:extLst>
            </p:cNvPr>
            <p:cNvSpPr/>
            <p:nvPr/>
          </p:nvSpPr>
          <p:spPr>
            <a:xfrm>
              <a:off x="6793932" y="2753070"/>
              <a:ext cx="3436851" cy="238139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A5D98731-F117-0847-A4B5-BFC18D3152D2}"/>
                </a:ext>
              </a:extLst>
            </p:cNvPr>
            <p:cNvSpPr/>
            <p:nvPr/>
          </p:nvSpPr>
          <p:spPr>
            <a:xfrm rot="10800000">
              <a:off x="7104000" y="2498591"/>
              <a:ext cx="395663" cy="21351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FE6BDF1-742B-C34D-9B46-17207D58C4FE}"/>
                </a:ext>
              </a:extLst>
            </p:cNvPr>
            <p:cNvCxnSpPr>
              <a:cxnSpLocks/>
            </p:cNvCxnSpPr>
            <p:nvPr/>
          </p:nvCxnSpPr>
          <p:spPr>
            <a:xfrm>
              <a:off x="6345702" y="2925000"/>
              <a:ext cx="0" cy="220946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4D824A-3636-3448-934A-12449EED2A56}"/>
                </a:ext>
              </a:extLst>
            </p:cNvPr>
            <p:cNvSpPr txBox="1"/>
            <p:nvPr/>
          </p:nvSpPr>
          <p:spPr>
            <a:xfrm>
              <a:off x="6001932" y="3561732"/>
              <a:ext cx="397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</a:t>
              </a:r>
              <a:r>
                <a:rPr lang="en-US" baseline="-25000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/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𝑑𝑒𝑛𝑠𝑖𝑡𝑦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61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FB8A72-5293-3B42-BEF5-4FDE40CF4335}"/>
                </a:ext>
              </a:extLst>
            </p:cNvPr>
            <p:cNvSpPr txBox="1"/>
            <p:nvPr/>
          </p:nvSpPr>
          <p:spPr>
            <a:xfrm>
              <a:off x="7772668" y="3982162"/>
              <a:ext cx="119443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Volume: V</a:t>
              </a:r>
              <a:r>
                <a:rPr lang="en-US" sz="1600" baseline="-25000" dirty="0"/>
                <a:t>2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36200D-60B1-B546-AFCF-914959ABFAD7}"/>
                </a:ext>
              </a:extLst>
            </p:cNvPr>
            <p:cNvCxnSpPr/>
            <p:nvPr/>
          </p:nvCxnSpPr>
          <p:spPr>
            <a:xfrm flipV="1">
              <a:off x="6793932" y="2138279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EE796E-4BDC-D847-8CFB-006EF8ECC2F7}"/>
                </a:ext>
              </a:extLst>
            </p:cNvPr>
            <p:cNvCxnSpPr/>
            <p:nvPr/>
          </p:nvCxnSpPr>
          <p:spPr>
            <a:xfrm flipV="1">
              <a:off x="10230783" y="2191195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700F938-6CDF-5742-B66A-6B351D8CDA3A}"/>
                </a:ext>
              </a:extLst>
            </p:cNvPr>
            <p:cNvCxnSpPr>
              <a:cxnSpLocks/>
            </p:cNvCxnSpPr>
            <p:nvPr/>
          </p:nvCxnSpPr>
          <p:spPr>
            <a:xfrm>
              <a:off x="10061790" y="4808935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A0EE5A5-7031-0647-B404-6DF537513466}"/>
                </a:ext>
              </a:extLst>
            </p:cNvPr>
            <p:cNvCxnSpPr>
              <a:cxnSpLocks/>
            </p:cNvCxnSpPr>
            <p:nvPr/>
          </p:nvCxnSpPr>
          <p:spPr>
            <a:xfrm>
              <a:off x="10072022" y="5013000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EFDB8D9-DC7D-0840-96AF-2E388ED49B64}"/>
                </a:ext>
              </a:extLst>
            </p:cNvPr>
            <p:cNvSpPr/>
            <p:nvPr/>
          </p:nvSpPr>
          <p:spPr>
            <a:xfrm>
              <a:off x="9656234" y="4907647"/>
              <a:ext cx="1149097" cy="899999"/>
            </a:xfrm>
            <a:prstGeom prst="arc">
              <a:avLst>
                <a:gd name="adj1" fmla="val 16200000"/>
                <a:gd name="adj2" fmla="val 77156"/>
              </a:avLst>
            </a:prstGeom>
            <a:ln w="146050">
              <a:solidFill>
                <a:srgbClr val="00B0F0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635841B-C8B4-3A4C-9A02-E4A79C82C858}"/>
                </a:ext>
              </a:extLst>
            </p:cNvPr>
            <p:cNvCxnSpPr/>
            <p:nvPr/>
          </p:nvCxnSpPr>
          <p:spPr>
            <a:xfrm>
              <a:off x="10805331" y="5365674"/>
              <a:ext cx="0" cy="4419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191BCF-4CE3-EF4B-A31B-8B4342F967C1}"/>
                </a:ext>
              </a:extLst>
            </p:cNvPr>
            <p:cNvSpPr txBox="1"/>
            <p:nvPr/>
          </p:nvSpPr>
          <p:spPr>
            <a:xfrm>
              <a:off x="10869073" y="5340114"/>
              <a:ext cx="12218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Flow </a:t>
              </a:r>
            </a:p>
            <a:p>
              <a:r>
                <a:rPr lang="en-US" sz="1600" dirty="0"/>
                <a:t>velocity: </a:t>
              </a:r>
              <a:r>
                <a:rPr lang="en-US" sz="1600" b="1" dirty="0"/>
                <a:t>u</a:t>
              </a:r>
              <a:r>
                <a:rPr lang="en-US" sz="1600" b="1" baseline="-25000" dirty="0"/>
                <a:t>2</a:t>
              </a:r>
            </a:p>
          </p:txBody>
        </p:sp>
        <p:sp>
          <p:nvSpPr>
            <p:cNvPr id="9" name="Down Arrow 8">
              <a:extLst>
                <a:ext uri="{FF2B5EF4-FFF2-40B4-BE49-F238E27FC236}">
                  <a16:creationId xmlns:a16="http://schemas.microsoft.com/office/drawing/2014/main" id="{8C42F47F-2B41-7D43-B1DA-A7BD7DD057F6}"/>
                </a:ext>
              </a:extLst>
            </p:cNvPr>
            <p:cNvSpPr/>
            <p:nvPr/>
          </p:nvSpPr>
          <p:spPr>
            <a:xfrm rot="1514473">
              <a:off x="10773661" y="4155348"/>
              <a:ext cx="576600" cy="888745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992B1A-C88D-594B-BD66-6CDE96C47D87}"/>
                </a:ext>
              </a:extLst>
            </p:cNvPr>
            <p:cNvSpPr txBox="1"/>
            <p:nvPr/>
          </p:nvSpPr>
          <p:spPr>
            <a:xfrm>
              <a:off x="10393514" y="3284733"/>
              <a:ext cx="171072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What’s the</a:t>
              </a:r>
            </a:p>
            <a:p>
              <a:r>
                <a:rPr lang="en-US" b="1" dirty="0"/>
                <a:t>pressure here</a:t>
              </a:r>
            </a:p>
            <a:p>
              <a:r>
                <a:rPr lang="en-US" b="1" dirty="0"/>
                <a:t>(p</a:t>
              </a:r>
              <a:r>
                <a:rPr lang="en-US" b="1" baseline="-25000" dirty="0"/>
                <a:t>2</a:t>
              </a:r>
              <a:r>
                <a:rPr lang="en-US" b="1" dirty="0"/>
                <a:t>)?</a:t>
              </a:r>
              <a:endParaRPr lang="en-US" b="1" baseline="-25000" dirty="0"/>
            </a:p>
          </p:txBody>
        </p: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8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Individual (2 min): How would you measure p</a:t>
            </a:r>
            <a:r>
              <a:rPr lang="en-US" sz="4000" baseline="-25000" dirty="0"/>
              <a:t>2 </a:t>
            </a:r>
          </a:p>
          <a:p>
            <a:r>
              <a:rPr lang="en-US" sz="4000" dirty="0"/>
              <a:t>if you don’t know p</a:t>
            </a:r>
            <a:r>
              <a:rPr lang="en-US" sz="4000" baseline="-25000" dirty="0"/>
              <a:t>1</a:t>
            </a:r>
            <a:r>
              <a:rPr lang="en-US" sz="4000" dirty="0"/>
              <a:t>? Hint: you may modify the geometry </a:t>
            </a:r>
          </a:p>
          <a:p>
            <a:r>
              <a:rPr lang="en-US" sz="4000" dirty="0"/>
              <a:t>at the outlet and use the hydrostatic pressure balance </a:t>
            </a:r>
            <a:r>
              <a:rPr lang="en-US" sz="4000" dirty="0">
                <a:sym typeface="Wingdings" pitchFamily="2" charset="2"/>
              </a:rPr>
              <a:t>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98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Hydrostatic pressure at the bottom: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Kinetic energy of the flow out of the reservoir: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sSup>
                      <m:sSup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b="1" i="1" baseline="-25000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4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  <a:blipFill>
                <a:blip r:embed="rId5"/>
                <a:stretch>
                  <a:fillRect t="-18919" r="-1506" b="-2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A89FCC9A-3922-EB49-AE05-61D8039DCCA5}"/>
              </a:ext>
            </a:extLst>
          </p:cNvPr>
          <p:cNvGrpSpPr/>
          <p:nvPr/>
        </p:nvGrpSpPr>
        <p:grpSpPr>
          <a:xfrm>
            <a:off x="6001932" y="2138279"/>
            <a:ext cx="6102307" cy="3786610"/>
            <a:chOff x="6001932" y="2138279"/>
            <a:chExt cx="6102307" cy="37866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124368-4D38-6448-BECC-64A2AB546B6C}"/>
                </a:ext>
              </a:extLst>
            </p:cNvPr>
            <p:cNvSpPr/>
            <p:nvPr/>
          </p:nvSpPr>
          <p:spPr>
            <a:xfrm>
              <a:off x="6793932" y="2753070"/>
              <a:ext cx="3436851" cy="238139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A5D98731-F117-0847-A4B5-BFC18D3152D2}"/>
                </a:ext>
              </a:extLst>
            </p:cNvPr>
            <p:cNvSpPr/>
            <p:nvPr/>
          </p:nvSpPr>
          <p:spPr>
            <a:xfrm rot="10800000">
              <a:off x="7104000" y="2498591"/>
              <a:ext cx="395663" cy="21351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FE6BDF1-742B-C34D-9B46-17207D58C4FE}"/>
                </a:ext>
              </a:extLst>
            </p:cNvPr>
            <p:cNvCxnSpPr>
              <a:cxnSpLocks/>
            </p:cNvCxnSpPr>
            <p:nvPr/>
          </p:nvCxnSpPr>
          <p:spPr>
            <a:xfrm>
              <a:off x="6345702" y="2925000"/>
              <a:ext cx="0" cy="220946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4D824A-3636-3448-934A-12449EED2A56}"/>
                </a:ext>
              </a:extLst>
            </p:cNvPr>
            <p:cNvSpPr txBox="1"/>
            <p:nvPr/>
          </p:nvSpPr>
          <p:spPr>
            <a:xfrm>
              <a:off x="6001932" y="3561732"/>
              <a:ext cx="397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</a:t>
              </a:r>
              <a:r>
                <a:rPr lang="en-US" baseline="-25000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/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𝑑𝑒𝑛𝑠𝑖𝑡𝑦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61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FB8A72-5293-3B42-BEF5-4FDE40CF4335}"/>
                </a:ext>
              </a:extLst>
            </p:cNvPr>
            <p:cNvSpPr txBox="1"/>
            <p:nvPr/>
          </p:nvSpPr>
          <p:spPr>
            <a:xfrm>
              <a:off x="7772668" y="3982162"/>
              <a:ext cx="119443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Volume: V</a:t>
              </a:r>
              <a:r>
                <a:rPr lang="en-US" sz="1600" baseline="-25000" dirty="0"/>
                <a:t>2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36200D-60B1-B546-AFCF-914959ABFAD7}"/>
                </a:ext>
              </a:extLst>
            </p:cNvPr>
            <p:cNvCxnSpPr/>
            <p:nvPr/>
          </p:nvCxnSpPr>
          <p:spPr>
            <a:xfrm flipV="1">
              <a:off x="6793932" y="2138279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EE796E-4BDC-D847-8CFB-006EF8ECC2F7}"/>
                </a:ext>
              </a:extLst>
            </p:cNvPr>
            <p:cNvCxnSpPr/>
            <p:nvPr/>
          </p:nvCxnSpPr>
          <p:spPr>
            <a:xfrm flipV="1">
              <a:off x="10230783" y="2191195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700F938-6CDF-5742-B66A-6B351D8CDA3A}"/>
                </a:ext>
              </a:extLst>
            </p:cNvPr>
            <p:cNvCxnSpPr>
              <a:cxnSpLocks/>
            </p:cNvCxnSpPr>
            <p:nvPr/>
          </p:nvCxnSpPr>
          <p:spPr>
            <a:xfrm>
              <a:off x="10061790" y="4808935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A0EE5A5-7031-0647-B404-6DF537513466}"/>
                </a:ext>
              </a:extLst>
            </p:cNvPr>
            <p:cNvCxnSpPr>
              <a:cxnSpLocks/>
            </p:cNvCxnSpPr>
            <p:nvPr/>
          </p:nvCxnSpPr>
          <p:spPr>
            <a:xfrm>
              <a:off x="10072022" y="5013000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EFDB8D9-DC7D-0840-96AF-2E388ED49B64}"/>
                </a:ext>
              </a:extLst>
            </p:cNvPr>
            <p:cNvSpPr/>
            <p:nvPr/>
          </p:nvSpPr>
          <p:spPr>
            <a:xfrm>
              <a:off x="9656234" y="4907647"/>
              <a:ext cx="1149097" cy="899999"/>
            </a:xfrm>
            <a:prstGeom prst="arc">
              <a:avLst>
                <a:gd name="adj1" fmla="val 16200000"/>
                <a:gd name="adj2" fmla="val 77156"/>
              </a:avLst>
            </a:prstGeom>
            <a:ln w="146050">
              <a:solidFill>
                <a:srgbClr val="00B0F0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635841B-C8B4-3A4C-9A02-E4A79C82C858}"/>
                </a:ext>
              </a:extLst>
            </p:cNvPr>
            <p:cNvCxnSpPr/>
            <p:nvPr/>
          </p:nvCxnSpPr>
          <p:spPr>
            <a:xfrm>
              <a:off x="10805331" y="5365674"/>
              <a:ext cx="0" cy="4419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191BCF-4CE3-EF4B-A31B-8B4342F967C1}"/>
                </a:ext>
              </a:extLst>
            </p:cNvPr>
            <p:cNvSpPr txBox="1"/>
            <p:nvPr/>
          </p:nvSpPr>
          <p:spPr>
            <a:xfrm>
              <a:off x="10869073" y="5340114"/>
              <a:ext cx="12218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Flow </a:t>
              </a:r>
            </a:p>
            <a:p>
              <a:r>
                <a:rPr lang="en-US" sz="1600" dirty="0"/>
                <a:t>velocity: </a:t>
              </a:r>
              <a:r>
                <a:rPr lang="en-US" sz="1600" b="1" dirty="0"/>
                <a:t>u</a:t>
              </a:r>
              <a:r>
                <a:rPr lang="en-US" sz="1600" b="1" baseline="-25000" dirty="0"/>
                <a:t>2</a:t>
              </a:r>
            </a:p>
          </p:txBody>
        </p:sp>
        <p:sp>
          <p:nvSpPr>
            <p:cNvPr id="9" name="Down Arrow 8">
              <a:extLst>
                <a:ext uri="{FF2B5EF4-FFF2-40B4-BE49-F238E27FC236}">
                  <a16:creationId xmlns:a16="http://schemas.microsoft.com/office/drawing/2014/main" id="{8C42F47F-2B41-7D43-B1DA-A7BD7DD057F6}"/>
                </a:ext>
              </a:extLst>
            </p:cNvPr>
            <p:cNvSpPr/>
            <p:nvPr/>
          </p:nvSpPr>
          <p:spPr>
            <a:xfrm rot="1514473">
              <a:off x="10773661" y="4155348"/>
              <a:ext cx="576600" cy="888745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992B1A-C88D-594B-BD66-6CDE96C47D87}"/>
                </a:ext>
              </a:extLst>
            </p:cNvPr>
            <p:cNvSpPr txBox="1"/>
            <p:nvPr/>
          </p:nvSpPr>
          <p:spPr>
            <a:xfrm>
              <a:off x="10393514" y="3284733"/>
              <a:ext cx="171072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What’s the</a:t>
              </a:r>
            </a:p>
            <a:p>
              <a:r>
                <a:rPr lang="en-US" b="1" dirty="0"/>
                <a:t>pressure here</a:t>
              </a:r>
            </a:p>
            <a:p>
              <a:r>
                <a:rPr lang="en-US" b="1" dirty="0"/>
                <a:t>(p</a:t>
              </a:r>
              <a:r>
                <a:rPr lang="en-US" b="1" baseline="-25000" dirty="0"/>
                <a:t>2</a:t>
              </a:r>
              <a:r>
                <a:rPr lang="en-US" b="1" dirty="0"/>
                <a:t>)?</a:t>
              </a:r>
              <a:endParaRPr lang="en-US" b="1" baseline="-25000" dirty="0"/>
            </a:p>
          </p:txBody>
        </p: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Solution: If you don’t know p</a:t>
            </a:r>
            <a:r>
              <a:rPr lang="en-US" sz="4000" baseline="-25000" dirty="0"/>
              <a:t>1 </a:t>
            </a:r>
            <a:r>
              <a:rPr lang="en-US" sz="4000" dirty="0"/>
              <a:t>you could </a:t>
            </a:r>
          </a:p>
          <a:p>
            <a:r>
              <a:rPr lang="en-US" sz="4000" dirty="0"/>
              <a:t>measure p</a:t>
            </a:r>
            <a:r>
              <a:rPr lang="en-US" sz="4000" baseline="-25000" dirty="0"/>
              <a:t>2 </a:t>
            </a:r>
            <a:r>
              <a:rPr lang="en-US" sz="4000" dirty="0"/>
              <a:t>with a piezometer (EFM 3.3)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393017-8ABF-ED4C-8A72-60BB2E948E0B}"/>
              </a:ext>
            </a:extLst>
          </p:cNvPr>
          <p:cNvSpPr/>
          <p:nvPr/>
        </p:nvSpPr>
        <p:spPr>
          <a:xfrm>
            <a:off x="1056000" y="2925000"/>
            <a:ext cx="4464000" cy="105716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DB862A-DEFD-114B-8337-43D71B23317C}"/>
              </a:ext>
            </a:extLst>
          </p:cNvPr>
          <p:cNvCxnSpPr>
            <a:cxnSpLocks/>
          </p:cNvCxnSpPr>
          <p:nvPr/>
        </p:nvCxnSpPr>
        <p:spPr>
          <a:xfrm>
            <a:off x="1056000" y="2925000"/>
            <a:ext cx="19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DED4441-58E3-4E4F-9085-1DEDC667BE30}"/>
              </a:ext>
            </a:extLst>
          </p:cNvPr>
          <p:cNvCxnSpPr>
            <a:cxnSpLocks/>
          </p:cNvCxnSpPr>
          <p:nvPr/>
        </p:nvCxnSpPr>
        <p:spPr>
          <a:xfrm>
            <a:off x="3576000" y="2925000"/>
            <a:ext cx="19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674ACCD-3387-A847-B7EF-27A2DF03B03F}"/>
              </a:ext>
            </a:extLst>
          </p:cNvPr>
          <p:cNvCxnSpPr>
            <a:cxnSpLocks/>
          </p:cNvCxnSpPr>
          <p:nvPr/>
        </p:nvCxnSpPr>
        <p:spPr>
          <a:xfrm flipV="1">
            <a:off x="3000000" y="2055488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FE890F4-5000-3641-A4F1-F6EB896C2374}"/>
              </a:ext>
            </a:extLst>
          </p:cNvPr>
          <p:cNvCxnSpPr>
            <a:cxnSpLocks/>
          </p:cNvCxnSpPr>
          <p:nvPr/>
        </p:nvCxnSpPr>
        <p:spPr>
          <a:xfrm flipV="1">
            <a:off x="3588624" y="2038795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D3ECE25-4F1C-AC40-8E9B-1B00F2732B13}"/>
              </a:ext>
            </a:extLst>
          </p:cNvPr>
          <p:cNvCxnSpPr>
            <a:cxnSpLocks/>
          </p:cNvCxnSpPr>
          <p:nvPr/>
        </p:nvCxnSpPr>
        <p:spPr>
          <a:xfrm>
            <a:off x="1056000" y="3982162"/>
            <a:ext cx="446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848231A-21F2-8B4D-8000-1E7327379F04}"/>
              </a:ext>
            </a:extLst>
          </p:cNvPr>
          <p:cNvSpPr txBox="1"/>
          <p:nvPr/>
        </p:nvSpPr>
        <p:spPr>
          <a:xfrm>
            <a:off x="732622" y="3133925"/>
            <a:ext cx="185820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No flow: p = </a:t>
            </a:r>
            <a:r>
              <a:rPr lang="en-US" dirty="0" err="1"/>
              <a:t>p</a:t>
            </a:r>
            <a:r>
              <a:rPr lang="en-US" baseline="-25000" dirty="0" err="1"/>
              <a:t>atm</a:t>
            </a:r>
            <a:endParaRPr lang="en-US" baseline="-25000" dirty="0"/>
          </a:p>
          <a:p>
            <a:r>
              <a:rPr lang="en-US" dirty="0" err="1"/>
              <a:t>p</a:t>
            </a:r>
            <a:r>
              <a:rPr lang="en-US" baseline="-25000" dirty="0" err="1"/>
              <a:t>gauge</a:t>
            </a:r>
            <a:r>
              <a:rPr lang="en-US" dirty="0"/>
              <a:t> = 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7644E71-B70A-C845-A01B-3C7B05015E15}"/>
              </a:ext>
            </a:extLst>
          </p:cNvPr>
          <p:cNvSpPr/>
          <p:nvPr/>
        </p:nvSpPr>
        <p:spPr>
          <a:xfrm>
            <a:off x="1056000" y="5279065"/>
            <a:ext cx="4464000" cy="105716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0E60782-0438-3741-9C15-78FC6239EEF0}"/>
              </a:ext>
            </a:extLst>
          </p:cNvPr>
          <p:cNvCxnSpPr>
            <a:cxnSpLocks/>
          </p:cNvCxnSpPr>
          <p:nvPr/>
        </p:nvCxnSpPr>
        <p:spPr>
          <a:xfrm>
            <a:off x="1056000" y="5279065"/>
            <a:ext cx="19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6DDC9EA-5427-F449-8784-FD884D0DDD58}"/>
              </a:ext>
            </a:extLst>
          </p:cNvPr>
          <p:cNvCxnSpPr>
            <a:cxnSpLocks/>
          </p:cNvCxnSpPr>
          <p:nvPr/>
        </p:nvCxnSpPr>
        <p:spPr>
          <a:xfrm>
            <a:off x="3576000" y="5279065"/>
            <a:ext cx="19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EA78A71-CAC4-6B4E-AEE7-330D8EDA3BFC}"/>
              </a:ext>
            </a:extLst>
          </p:cNvPr>
          <p:cNvCxnSpPr>
            <a:cxnSpLocks/>
          </p:cNvCxnSpPr>
          <p:nvPr/>
        </p:nvCxnSpPr>
        <p:spPr>
          <a:xfrm flipV="1">
            <a:off x="3000000" y="440955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A4B856F-6EB6-6345-8EA9-80D57FFE523B}"/>
              </a:ext>
            </a:extLst>
          </p:cNvPr>
          <p:cNvCxnSpPr>
            <a:cxnSpLocks/>
          </p:cNvCxnSpPr>
          <p:nvPr/>
        </p:nvCxnSpPr>
        <p:spPr>
          <a:xfrm flipV="1">
            <a:off x="3601248" y="440955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7708FEF-1A77-E547-8BEF-1B4CF32BD8E4}"/>
              </a:ext>
            </a:extLst>
          </p:cNvPr>
          <p:cNvCxnSpPr>
            <a:cxnSpLocks/>
          </p:cNvCxnSpPr>
          <p:nvPr/>
        </p:nvCxnSpPr>
        <p:spPr>
          <a:xfrm>
            <a:off x="1056000" y="6336227"/>
            <a:ext cx="446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9394D90-9BAC-1648-982C-80816D0B147E}"/>
                  </a:ext>
                </a:extLst>
              </p:cNvPr>
              <p:cNvSpPr txBox="1"/>
              <p:nvPr/>
            </p:nvSpPr>
            <p:spPr>
              <a:xfrm>
                <a:off x="93071" y="5502247"/>
                <a:ext cx="2690929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With flow: p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𝑔h</m:t>
                    </m:r>
                  </m:oMath>
                </a14:m>
                <a:r>
                  <a:rPr lang="en-US" dirty="0"/>
                  <a:t> &gt; </a:t>
                </a:r>
                <a:r>
                  <a:rPr lang="en-US" dirty="0" err="1"/>
                  <a:t>p</a:t>
                </a:r>
                <a:r>
                  <a:rPr lang="en-US" baseline="-25000" dirty="0" err="1"/>
                  <a:t>atm</a:t>
                </a:r>
                <a:endParaRPr lang="en-US" baseline="-25000" dirty="0"/>
              </a:p>
              <a:p>
                <a:r>
                  <a:rPr lang="en-US" dirty="0" err="1"/>
                  <a:t>p</a:t>
                </a:r>
                <a:r>
                  <a:rPr lang="en-US" baseline="-25000" dirty="0" err="1"/>
                  <a:t>gauge</a:t>
                </a:r>
                <a:r>
                  <a:rPr lang="en-US" dirty="0"/>
                  <a:t> = p &gt; 0</a:t>
                </a: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9394D90-9BAC-1648-982C-80816D0B1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71" y="5502247"/>
                <a:ext cx="2690929" cy="646331"/>
              </a:xfrm>
              <a:prstGeom prst="rect">
                <a:avLst/>
              </a:prstGeom>
              <a:blipFill>
                <a:blip r:embed="rId7"/>
                <a:stretch>
                  <a:fillRect l="-1878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>
            <a:extLst>
              <a:ext uri="{FF2B5EF4-FFF2-40B4-BE49-F238E27FC236}">
                <a16:creationId xmlns:a16="http://schemas.microsoft.com/office/drawing/2014/main" id="{1B8C66B9-B25C-2D4E-ADF5-73FACC261606}"/>
              </a:ext>
            </a:extLst>
          </p:cNvPr>
          <p:cNvSpPr/>
          <p:nvPr/>
        </p:nvSpPr>
        <p:spPr>
          <a:xfrm>
            <a:off x="3018865" y="4661497"/>
            <a:ext cx="582383" cy="64633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B3E42-537E-7A4A-A387-3A485D36A609}"/>
              </a:ext>
            </a:extLst>
          </p:cNvPr>
          <p:cNvSpPr/>
          <p:nvPr/>
        </p:nvSpPr>
        <p:spPr>
          <a:xfrm>
            <a:off x="5880000" y="1922770"/>
            <a:ext cx="6210882" cy="4704020"/>
          </a:xfrm>
          <a:prstGeom prst="rect">
            <a:avLst/>
          </a:prstGeom>
          <a:solidFill>
            <a:schemeClr val="bg1">
              <a:alpha val="6926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379693E-7F75-0A4A-93D9-37EE85654146}"/>
              </a:ext>
            </a:extLst>
          </p:cNvPr>
          <p:cNvCxnSpPr>
            <a:endCxn id="2" idx="2"/>
          </p:cNvCxnSpPr>
          <p:nvPr/>
        </p:nvCxnSpPr>
        <p:spPr>
          <a:xfrm>
            <a:off x="3288000" y="1922770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3288000" y="4320716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CB66FCA-0342-364F-80C0-51BF5BC5263C}"/>
              </a:ext>
            </a:extLst>
          </p:cNvPr>
          <p:cNvCxnSpPr/>
          <p:nvPr/>
        </p:nvCxnSpPr>
        <p:spPr>
          <a:xfrm flipV="1">
            <a:off x="3864000" y="4661497"/>
            <a:ext cx="0" cy="61756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E115FE18-8A47-804F-9818-53DF7FA53AC7}"/>
              </a:ext>
            </a:extLst>
          </p:cNvPr>
          <p:cNvSpPr txBox="1"/>
          <p:nvPr/>
        </p:nvSpPr>
        <p:spPr>
          <a:xfrm>
            <a:off x="3931662" y="48379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72FDBF1-65B1-044D-BB3E-B318F05E29B1}"/>
              </a:ext>
            </a:extLst>
          </p:cNvPr>
          <p:cNvSpPr txBox="1"/>
          <p:nvPr/>
        </p:nvSpPr>
        <p:spPr>
          <a:xfrm>
            <a:off x="4697951" y="2409294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p</a:t>
            </a:r>
            <a:r>
              <a:rPr lang="en-US" sz="1600" baseline="-25000" dirty="0" err="1"/>
              <a:t>atm</a:t>
            </a:r>
            <a:endParaRPr lang="en-US" sz="1600" baseline="-25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DED4466-E3A8-164C-9D2B-6767AAC3A98A}"/>
              </a:ext>
            </a:extLst>
          </p:cNvPr>
          <p:cNvSpPr txBox="1"/>
          <p:nvPr/>
        </p:nvSpPr>
        <p:spPr>
          <a:xfrm>
            <a:off x="4799231" y="4808935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p</a:t>
            </a:r>
            <a:r>
              <a:rPr lang="en-US" sz="1600" baseline="-25000" dirty="0" err="1"/>
              <a:t>atm</a:t>
            </a:r>
            <a:endParaRPr lang="en-US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230920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Donut 50">
            <a:extLst>
              <a:ext uri="{FF2B5EF4-FFF2-40B4-BE49-F238E27FC236}">
                <a16:creationId xmlns:a16="http://schemas.microsoft.com/office/drawing/2014/main" id="{556A1104-A775-DD4D-BC2E-AB3A6059A06D}"/>
              </a:ext>
            </a:extLst>
          </p:cNvPr>
          <p:cNvSpPr/>
          <p:nvPr/>
        </p:nvSpPr>
        <p:spPr>
          <a:xfrm>
            <a:off x="3031407" y="4170483"/>
            <a:ext cx="1588358" cy="1723535"/>
          </a:xfrm>
          <a:prstGeom prst="don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Hydrostatic pressure at the bottom: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Kinetic energy of the flow out of the reservoir: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sSup>
                      <m:sSup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b="1" i="1" baseline="-25000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4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  <a:blipFill>
                <a:blip r:embed="rId5"/>
                <a:stretch>
                  <a:fillRect t="-18919" r="-1506" b="-2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A89FCC9A-3922-EB49-AE05-61D8039DCCA5}"/>
              </a:ext>
            </a:extLst>
          </p:cNvPr>
          <p:cNvGrpSpPr/>
          <p:nvPr/>
        </p:nvGrpSpPr>
        <p:grpSpPr>
          <a:xfrm>
            <a:off x="6001932" y="2138279"/>
            <a:ext cx="6102307" cy="3786610"/>
            <a:chOff x="6001932" y="2138279"/>
            <a:chExt cx="6102307" cy="37866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124368-4D38-6448-BECC-64A2AB546B6C}"/>
                </a:ext>
              </a:extLst>
            </p:cNvPr>
            <p:cNvSpPr/>
            <p:nvPr/>
          </p:nvSpPr>
          <p:spPr>
            <a:xfrm>
              <a:off x="6793932" y="2753070"/>
              <a:ext cx="3436851" cy="238139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A5D98731-F117-0847-A4B5-BFC18D3152D2}"/>
                </a:ext>
              </a:extLst>
            </p:cNvPr>
            <p:cNvSpPr/>
            <p:nvPr/>
          </p:nvSpPr>
          <p:spPr>
            <a:xfrm rot="10800000">
              <a:off x="7104000" y="2498591"/>
              <a:ext cx="395663" cy="21351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FE6BDF1-742B-C34D-9B46-17207D58C4FE}"/>
                </a:ext>
              </a:extLst>
            </p:cNvPr>
            <p:cNvCxnSpPr>
              <a:cxnSpLocks/>
            </p:cNvCxnSpPr>
            <p:nvPr/>
          </p:nvCxnSpPr>
          <p:spPr>
            <a:xfrm>
              <a:off x="6345702" y="2925000"/>
              <a:ext cx="0" cy="220946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4D824A-3636-3448-934A-12449EED2A56}"/>
                </a:ext>
              </a:extLst>
            </p:cNvPr>
            <p:cNvSpPr txBox="1"/>
            <p:nvPr/>
          </p:nvSpPr>
          <p:spPr>
            <a:xfrm>
              <a:off x="6001932" y="3561732"/>
              <a:ext cx="397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</a:t>
              </a:r>
              <a:r>
                <a:rPr lang="en-US" baseline="-25000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/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𝑑𝑒𝑛𝑠𝑖𝑡𝑦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61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FB8A72-5293-3B42-BEF5-4FDE40CF4335}"/>
                </a:ext>
              </a:extLst>
            </p:cNvPr>
            <p:cNvSpPr txBox="1"/>
            <p:nvPr/>
          </p:nvSpPr>
          <p:spPr>
            <a:xfrm>
              <a:off x="7772668" y="3982162"/>
              <a:ext cx="119443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Volume: V</a:t>
              </a:r>
              <a:r>
                <a:rPr lang="en-US" sz="1600" baseline="-25000" dirty="0"/>
                <a:t>2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36200D-60B1-B546-AFCF-914959ABFAD7}"/>
                </a:ext>
              </a:extLst>
            </p:cNvPr>
            <p:cNvCxnSpPr/>
            <p:nvPr/>
          </p:nvCxnSpPr>
          <p:spPr>
            <a:xfrm flipV="1">
              <a:off x="6793932" y="2138279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EE796E-4BDC-D847-8CFB-006EF8ECC2F7}"/>
                </a:ext>
              </a:extLst>
            </p:cNvPr>
            <p:cNvCxnSpPr/>
            <p:nvPr/>
          </p:nvCxnSpPr>
          <p:spPr>
            <a:xfrm flipV="1">
              <a:off x="10230783" y="2191195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700F938-6CDF-5742-B66A-6B351D8CDA3A}"/>
                </a:ext>
              </a:extLst>
            </p:cNvPr>
            <p:cNvCxnSpPr>
              <a:cxnSpLocks/>
            </p:cNvCxnSpPr>
            <p:nvPr/>
          </p:nvCxnSpPr>
          <p:spPr>
            <a:xfrm>
              <a:off x="10061790" y="4808935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A0EE5A5-7031-0647-B404-6DF537513466}"/>
                </a:ext>
              </a:extLst>
            </p:cNvPr>
            <p:cNvCxnSpPr>
              <a:cxnSpLocks/>
            </p:cNvCxnSpPr>
            <p:nvPr/>
          </p:nvCxnSpPr>
          <p:spPr>
            <a:xfrm>
              <a:off x="10072022" y="5013000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EFDB8D9-DC7D-0840-96AF-2E388ED49B64}"/>
                </a:ext>
              </a:extLst>
            </p:cNvPr>
            <p:cNvSpPr/>
            <p:nvPr/>
          </p:nvSpPr>
          <p:spPr>
            <a:xfrm>
              <a:off x="9656234" y="4907647"/>
              <a:ext cx="1149097" cy="899999"/>
            </a:xfrm>
            <a:prstGeom prst="arc">
              <a:avLst>
                <a:gd name="adj1" fmla="val 16200000"/>
                <a:gd name="adj2" fmla="val 77156"/>
              </a:avLst>
            </a:prstGeom>
            <a:ln w="146050">
              <a:solidFill>
                <a:srgbClr val="00B0F0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635841B-C8B4-3A4C-9A02-E4A79C82C858}"/>
                </a:ext>
              </a:extLst>
            </p:cNvPr>
            <p:cNvCxnSpPr/>
            <p:nvPr/>
          </p:nvCxnSpPr>
          <p:spPr>
            <a:xfrm>
              <a:off x="10805331" y="5365674"/>
              <a:ext cx="0" cy="4419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191BCF-4CE3-EF4B-A31B-8B4342F967C1}"/>
                </a:ext>
              </a:extLst>
            </p:cNvPr>
            <p:cNvSpPr txBox="1"/>
            <p:nvPr/>
          </p:nvSpPr>
          <p:spPr>
            <a:xfrm>
              <a:off x="10869073" y="5340114"/>
              <a:ext cx="12218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Flow </a:t>
              </a:r>
            </a:p>
            <a:p>
              <a:r>
                <a:rPr lang="en-US" sz="1600" dirty="0"/>
                <a:t>velocity: </a:t>
              </a:r>
              <a:r>
                <a:rPr lang="en-US" sz="1600" b="1" dirty="0"/>
                <a:t>u</a:t>
              </a:r>
              <a:r>
                <a:rPr lang="en-US" sz="1600" b="1" baseline="-25000" dirty="0"/>
                <a:t>2</a:t>
              </a:r>
            </a:p>
          </p:txBody>
        </p:sp>
        <p:sp>
          <p:nvSpPr>
            <p:cNvPr id="9" name="Down Arrow 8">
              <a:extLst>
                <a:ext uri="{FF2B5EF4-FFF2-40B4-BE49-F238E27FC236}">
                  <a16:creationId xmlns:a16="http://schemas.microsoft.com/office/drawing/2014/main" id="{8C42F47F-2B41-7D43-B1DA-A7BD7DD057F6}"/>
                </a:ext>
              </a:extLst>
            </p:cNvPr>
            <p:cNvSpPr/>
            <p:nvPr/>
          </p:nvSpPr>
          <p:spPr>
            <a:xfrm rot="1514473">
              <a:off x="10773661" y="4155348"/>
              <a:ext cx="576600" cy="888745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992B1A-C88D-594B-BD66-6CDE96C47D87}"/>
                </a:ext>
              </a:extLst>
            </p:cNvPr>
            <p:cNvSpPr txBox="1"/>
            <p:nvPr/>
          </p:nvSpPr>
          <p:spPr>
            <a:xfrm>
              <a:off x="10393514" y="3284733"/>
              <a:ext cx="171072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What’s the</a:t>
              </a:r>
            </a:p>
            <a:p>
              <a:r>
                <a:rPr lang="en-US" b="1" dirty="0"/>
                <a:t>pressure here</a:t>
              </a:r>
            </a:p>
            <a:p>
              <a:r>
                <a:rPr lang="en-US" b="1" dirty="0"/>
                <a:t>(p</a:t>
              </a:r>
              <a:r>
                <a:rPr lang="en-US" b="1" baseline="-25000" dirty="0"/>
                <a:t>2</a:t>
              </a:r>
              <a:r>
                <a:rPr lang="en-US" b="1" dirty="0"/>
                <a:t>)?</a:t>
              </a:r>
              <a:endParaRPr lang="en-US" b="1" baseline="-25000" dirty="0"/>
            </a:p>
          </p:txBody>
        </p: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But what if you flow a gas instead of a liquid </a:t>
            </a:r>
          </a:p>
          <a:p>
            <a:r>
              <a:rPr lang="en-US" sz="3600" dirty="0"/>
              <a:t>through the pipe? Use a U-tube manometer (EFM 3.3)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0E60782-0438-3741-9C15-78FC6239EEF0}"/>
              </a:ext>
            </a:extLst>
          </p:cNvPr>
          <p:cNvCxnSpPr>
            <a:cxnSpLocks/>
          </p:cNvCxnSpPr>
          <p:nvPr/>
        </p:nvCxnSpPr>
        <p:spPr>
          <a:xfrm>
            <a:off x="1111021" y="3150901"/>
            <a:ext cx="19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6DDC9EA-5427-F449-8784-FD884D0DDD58}"/>
              </a:ext>
            </a:extLst>
          </p:cNvPr>
          <p:cNvCxnSpPr>
            <a:cxnSpLocks/>
          </p:cNvCxnSpPr>
          <p:nvPr/>
        </p:nvCxnSpPr>
        <p:spPr>
          <a:xfrm>
            <a:off x="3055021" y="3150901"/>
            <a:ext cx="252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EA78A71-CAC4-6B4E-AEE7-330D8EDA3BFC}"/>
              </a:ext>
            </a:extLst>
          </p:cNvPr>
          <p:cNvCxnSpPr>
            <a:cxnSpLocks/>
          </p:cNvCxnSpPr>
          <p:nvPr/>
        </p:nvCxnSpPr>
        <p:spPr>
          <a:xfrm flipV="1">
            <a:off x="3055021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A4B856F-6EB6-6345-8EA9-80D57FFE523B}"/>
              </a:ext>
            </a:extLst>
          </p:cNvPr>
          <p:cNvCxnSpPr>
            <a:cxnSpLocks/>
          </p:cNvCxnSpPr>
          <p:nvPr/>
        </p:nvCxnSpPr>
        <p:spPr>
          <a:xfrm flipV="1">
            <a:off x="3458954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9394D90-9BAC-1648-982C-80816D0B147E}"/>
                  </a:ext>
                </a:extLst>
              </p:cNvPr>
              <p:cNvSpPr txBox="1"/>
              <p:nvPr/>
            </p:nvSpPr>
            <p:spPr>
              <a:xfrm>
                <a:off x="1402248" y="3474111"/>
                <a:ext cx="133536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</a:t>
                </a:r>
                <a:r>
                  <a:rPr lang="en-US" baseline="-25000" dirty="0"/>
                  <a:t>1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endParaRPr lang="en-US" baseline="-250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9394D90-9BAC-1648-982C-80816D0B1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248" y="3474111"/>
                <a:ext cx="1335366" cy="369332"/>
              </a:xfrm>
              <a:prstGeom prst="rect">
                <a:avLst/>
              </a:prstGeom>
              <a:blipFill>
                <a:blip r:embed="rId7"/>
                <a:stretch>
                  <a:fillRect l="-3774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F14B3E42-537E-7A4A-A387-3A485D36A609}"/>
              </a:ext>
            </a:extLst>
          </p:cNvPr>
          <p:cNvSpPr/>
          <p:nvPr/>
        </p:nvSpPr>
        <p:spPr>
          <a:xfrm>
            <a:off x="5880000" y="1922770"/>
            <a:ext cx="6210882" cy="4704020"/>
          </a:xfrm>
          <a:prstGeom prst="rect">
            <a:avLst/>
          </a:prstGeom>
          <a:solidFill>
            <a:schemeClr val="bg1">
              <a:alpha val="6926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72EA0020-1A2B-DB4A-BD9C-F8626D00C698}"/>
              </a:ext>
            </a:extLst>
          </p:cNvPr>
          <p:cNvSpPr/>
          <p:nvPr/>
        </p:nvSpPr>
        <p:spPr>
          <a:xfrm>
            <a:off x="2976039" y="3990373"/>
            <a:ext cx="2018063" cy="109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E4915CF-FAD5-974D-82E2-84715297A811}"/>
              </a:ext>
            </a:extLst>
          </p:cNvPr>
          <p:cNvCxnSpPr>
            <a:cxnSpLocks/>
          </p:cNvCxnSpPr>
          <p:nvPr/>
        </p:nvCxnSpPr>
        <p:spPr>
          <a:xfrm flipV="1">
            <a:off x="3449666" y="4221489"/>
            <a:ext cx="2141690" cy="251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9FAC753-66EE-874D-BA6F-8726209C73C4}"/>
              </a:ext>
            </a:extLst>
          </p:cNvPr>
          <p:cNvCxnSpPr/>
          <p:nvPr/>
        </p:nvCxnSpPr>
        <p:spPr>
          <a:xfrm>
            <a:off x="3031407" y="4222879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407E7C2-FE12-3D43-8450-07CD7AF0B3D1}"/>
              </a:ext>
            </a:extLst>
          </p:cNvPr>
          <p:cNvCxnSpPr/>
          <p:nvPr/>
        </p:nvCxnSpPr>
        <p:spPr>
          <a:xfrm>
            <a:off x="3432000" y="4235673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9FC8C16-5721-BB42-A421-2632F298127C}"/>
              </a:ext>
            </a:extLst>
          </p:cNvPr>
          <p:cNvSpPr/>
          <p:nvPr/>
        </p:nvSpPr>
        <p:spPr>
          <a:xfrm>
            <a:off x="4217258" y="4335532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8133F02-748B-0343-BED4-4ADE4348B427}"/>
              </a:ext>
            </a:extLst>
          </p:cNvPr>
          <p:cNvCxnSpPr>
            <a:cxnSpLocks/>
          </p:cNvCxnSpPr>
          <p:nvPr/>
        </p:nvCxnSpPr>
        <p:spPr>
          <a:xfrm>
            <a:off x="4217259" y="4335532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65C074C-FE0B-8247-8E4A-7F60C50D50EF}"/>
              </a:ext>
            </a:extLst>
          </p:cNvPr>
          <p:cNvCxnSpPr>
            <a:cxnSpLocks/>
          </p:cNvCxnSpPr>
          <p:nvPr/>
        </p:nvCxnSpPr>
        <p:spPr>
          <a:xfrm>
            <a:off x="4619765" y="4324101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7708FEF-1A77-E547-8BEF-1B4CF32BD8E4}"/>
              </a:ext>
            </a:extLst>
          </p:cNvPr>
          <p:cNvCxnSpPr>
            <a:cxnSpLocks/>
          </p:cNvCxnSpPr>
          <p:nvPr/>
        </p:nvCxnSpPr>
        <p:spPr>
          <a:xfrm>
            <a:off x="1087407" y="4222879"/>
            <a:ext cx="19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F600BFB-21A2-094C-AA7A-E0499159FC9A}"/>
              </a:ext>
            </a:extLst>
          </p:cNvPr>
          <p:cNvCxnSpPr/>
          <p:nvPr/>
        </p:nvCxnSpPr>
        <p:spPr>
          <a:xfrm>
            <a:off x="4854252" y="4335532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49481895-628B-4249-A1EF-79D8C35E6C31}"/>
              </a:ext>
            </a:extLst>
          </p:cNvPr>
          <p:cNvSpPr txBox="1"/>
          <p:nvPr/>
        </p:nvSpPr>
        <p:spPr>
          <a:xfrm>
            <a:off x="4900081" y="457167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79903D0-859C-0F45-9BBB-6ADAD123DA99}"/>
              </a:ext>
            </a:extLst>
          </p:cNvPr>
          <p:cNvCxnSpPr>
            <a:cxnSpLocks/>
          </p:cNvCxnSpPr>
          <p:nvPr/>
        </p:nvCxnSpPr>
        <p:spPr>
          <a:xfrm>
            <a:off x="-299426" y="3913753"/>
            <a:ext cx="0" cy="234634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A90651A-D3F8-9647-A64A-8B257F41EA57}"/>
                  </a:ext>
                </a:extLst>
              </p:cNvPr>
              <p:cNvSpPr txBox="1"/>
              <p:nvPr/>
            </p:nvSpPr>
            <p:spPr>
              <a:xfrm>
                <a:off x="846128" y="6023206"/>
                <a:ext cx="6032421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Pressure (along line) inside tube pushes liquid column to </a:t>
                </a:r>
              </a:p>
              <a:p>
                <a:r>
                  <a:rPr lang="en-US" dirty="0"/>
                  <a:t>a height h corresponding to a pressure p</a:t>
                </a:r>
                <a:r>
                  <a:rPr lang="en-US" baseline="-25000" dirty="0"/>
                  <a:t>1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A90651A-D3F8-9647-A64A-8B257F41E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128" y="6023206"/>
                <a:ext cx="6032421" cy="646331"/>
              </a:xfrm>
              <a:prstGeom prst="rect">
                <a:avLst/>
              </a:prstGeom>
              <a:blipFill>
                <a:blip r:embed="rId8"/>
                <a:stretch>
                  <a:fillRect l="-840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CA7B6F0-98AC-7146-9A4D-D367FB11750A}"/>
                  </a:ext>
                </a:extLst>
              </p:cNvPr>
              <p:cNvSpPr txBox="1"/>
              <p:nvPr/>
            </p:nvSpPr>
            <p:spPr>
              <a:xfrm>
                <a:off x="4234757" y="4520543"/>
                <a:ext cx="5109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CA7B6F0-98AC-7146-9A4D-D367FB1175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757" y="4520543"/>
                <a:ext cx="510973" cy="400110"/>
              </a:xfrm>
              <a:prstGeom prst="rect">
                <a:avLst/>
              </a:prstGeom>
              <a:blipFill>
                <a:blip r:embed="rId9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C3D4DDC-8799-AE46-8C1F-0C684E113D83}"/>
                  </a:ext>
                </a:extLst>
              </p:cNvPr>
              <p:cNvSpPr txBox="1"/>
              <p:nvPr/>
            </p:nvSpPr>
            <p:spPr>
              <a:xfrm>
                <a:off x="4186550" y="3484355"/>
                <a:ext cx="17271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𝐺𝑎𝑠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: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C3D4DDC-8799-AE46-8C1F-0C684E113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6550" y="3484355"/>
                <a:ext cx="1727139" cy="400110"/>
              </a:xfrm>
              <a:prstGeom prst="rect">
                <a:avLst/>
              </a:prstGeom>
              <a:blipFill>
                <a:blip r:embed="rId10"/>
                <a:stretch>
                  <a:fillRect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461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Donut 50">
            <a:extLst>
              <a:ext uri="{FF2B5EF4-FFF2-40B4-BE49-F238E27FC236}">
                <a16:creationId xmlns:a16="http://schemas.microsoft.com/office/drawing/2014/main" id="{556A1104-A775-DD4D-BC2E-AB3A6059A06D}"/>
              </a:ext>
            </a:extLst>
          </p:cNvPr>
          <p:cNvSpPr/>
          <p:nvPr/>
        </p:nvSpPr>
        <p:spPr>
          <a:xfrm>
            <a:off x="3031407" y="4170483"/>
            <a:ext cx="1588358" cy="1723535"/>
          </a:xfrm>
          <a:prstGeom prst="don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Hydrostatic pressure at the bottom: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Kinetic energy of the flow out of the reservoir: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sSup>
                      <m:sSup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b="1" i="1" baseline="-25000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4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  <a:blipFill>
                <a:blip r:embed="rId5"/>
                <a:stretch>
                  <a:fillRect t="-18919" r="-1506" b="-2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A89FCC9A-3922-EB49-AE05-61D8039DCCA5}"/>
              </a:ext>
            </a:extLst>
          </p:cNvPr>
          <p:cNvGrpSpPr/>
          <p:nvPr/>
        </p:nvGrpSpPr>
        <p:grpSpPr>
          <a:xfrm>
            <a:off x="6001932" y="2138279"/>
            <a:ext cx="6102307" cy="3786610"/>
            <a:chOff x="6001932" y="2138279"/>
            <a:chExt cx="6102307" cy="37866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124368-4D38-6448-BECC-64A2AB546B6C}"/>
                </a:ext>
              </a:extLst>
            </p:cNvPr>
            <p:cNvSpPr/>
            <p:nvPr/>
          </p:nvSpPr>
          <p:spPr>
            <a:xfrm>
              <a:off x="6793932" y="2753070"/>
              <a:ext cx="3436851" cy="238139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A5D98731-F117-0847-A4B5-BFC18D3152D2}"/>
                </a:ext>
              </a:extLst>
            </p:cNvPr>
            <p:cNvSpPr/>
            <p:nvPr/>
          </p:nvSpPr>
          <p:spPr>
            <a:xfrm rot="10800000">
              <a:off x="7104000" y="2498591"/>
              <a:ext cx="395663" cy="21351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FE6BDF1-742B-C34D-9B46-17207D58C4FE}"/>
                </a:ext>
              </a:extLst>
            </p:cNvPr>
            <p:cNvCxnSpPr>
              <a:cxnSpLocks/>
            </p:cNvCxnSpPr>
            <p:nvPr/>
          </p:nvCxnSpPr>
          <p:spPr>
            <a:xfrm>
              <a:off x="6345702" y="2925000"/>
              <a:ext cx="0" cy="220946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4D824A-3636-3448-934A-12449EED2A56}"/>
                </a:ext>
              </a:extLst>
            </p:cNvPr>
            <p:cNvSpPr txBox="1"/>
            <p:nvPr/>
          </p:nvSpPr>
          <p:spPr>
            <a:xfrm>
              <a:off x="6001932" y="3561732"/>
              <a:ext cx="397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</a:t>
              </a:r>
              <a:r>
                <a:rPr lang="en-US" baseline="-25000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/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𝑑𝑒𝑛𝑠𝑖𝑡𝑦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61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FB8A72-5293-3B42-BEF5-4FDE40CF4335}"/>
                </a:ext>
              </a:extLst>
            </p:cNvPr>
            <p:cNvSpPr txBox="1"/>
            <p:nvPr/>
          </p:nvSpPr>
          <p:spPr>
            <a:xfrm>
              <a:off x="7772668" y="3982162"/>
              <a:ext cx="119443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Volume: V</a:t>
              </a:r>
              <a:r>
                <a:rPr lang="en-US" sz="1600" baseline="-25000" dirty="0"/>
                <a:t>2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36200D-60B1-B546-AFCF-914959ABFAD7}"/>
                </a:ext>
              </a:extLst>
            </p:cNvPr>
            <p:cNvCxnSpPr/>
            <p:nvPr/>
          </p:nvCxnSpPr>
          <p:spPr>
            <a:xfrm flipV="1">
              <a:off x="6793932" y="2138279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EE796E-4BDC-D847-8CFB-006EF8ECC2F7}"/>
                </a:ext>
              </a:extLst>
            </p:cNvPr>
            <p:cNvCxnSpPr/>
            <p:nvPr/>
          </p:nvCxnSpPr>
          <p:spPr>
            <a:xfrm flipV="1">
              <a:off x="10230783" y="2191195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700F938-6CDF-5742-B66A-6B351D8CDA3A}"/>
                </a:ext>
              </a:extLst>
            </p:cNvPr>
            <p:cNvCxnSpPr>
              <a:cxnSpLocks/>
            </p:cNvCxnSpPr>
            <p:nvPr/>
          </p:nvCxnSpPr>
          <p:spPr>
            <a:xfrm>
              <a:off x="10061790" y="4808935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A0EE5A5-7031-0647-B404-6DF537513466}"/>
                </a:ext>
              </a:extLst>
            </p:cNvPr>
            <p:cNvCxnSpPr>
              <a:cxnSpLocks/>
            </p:cNvCxnSpPr>
            <p:nvPr/>
          </p:nvCxnSpPr>
          <p:spPr>
            <a:xfrm>
              <a:off x="10072022" y="5013000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EFDB8D9-DC7D-0840-96AF-2E388ED49B64}"/>
                </a:ext>
              </a:extLst>
            </p:cNvPr>
            <p:cNvSpPr/>
            <p:nvPr/>
          </p:nvSpPr>
          <p:spPr>
            <a:xfrm>
              <a:off x="9656234" y="4907647"/>
              <a:ext cx="1149097" cy="899999"/>
            </a:xfrm>
            <a:prstGeom prst="arc">
              <a:avLst>
                <a:gd name="adj1" fmla="val 16200000"/>
                <a:gd name="adj2" fmla="val 77156"/>
              </a:avLst>
            </a:prstGeom>
            <a:ln w="146050">
              <a:solidFill>
                <a:srgbClr val="00B0F0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635841B-C8B4-3A4C-9A02-E4A79C82C858}"/>
                </a:ext>
              </a:extLst>
            </p:cNvPr>
            <p:cNvCxnSpPr/>
            <p:nvPr/>
          </p:nvCxnSpPr>
          <p:spPr>
            <a:xfrm>
              <a:off x="10805331" y="5365674"/>
              <a:ext cx="0" cy="4419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191BCF-4CE3-EF4B-A31B-8B4342F967C1}"/>
                </a:ext>
              </a:extLst>
            </p:cNvPr>
            <p:cNvSpPr txBox="1"/>
            <p:nvPr/>
          </p:nvSpPr>
          <p:spPr>
            <a:xfrm>
              <a:off x="10869073" y="5340114"/>
              <a:ext cx="12218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Flow </a:t>
              </a:r>
            </a:p>
            <a:p>
              <a:r>
                <a:rPr lang="en-US" sz="1600" dirty="0"/>
                <a:t>velocity: </a:t>
              </a:r>
              <a:r>
                <a:rPr lang="en-US" sz="1600" b="1" dirty="0"/>
                <a:t>u</a:t>
              </a:r>
              <a:r>
                <a:rPr lang="en-US" sz="1600" b="1" baseline="-25000" dirty="0"/>
                <a:t>2</a:t>
              </a:r>
            </a:p>
          </p:txBody>
        </p:sp>
        <p:sp>
          <p:nvSpPr>
            <p:cNvPr id="9" name="Down Arrow 8">
              <a:extLst>
                <a:ext uri="{FF2B5EF4-FFF2-40B4-BE49-F238E27FC236}">
                  <a16:creationId xmlns:a16="http://schemas.microsoft.com/office/drawing/2014/main" id="{8C42F47F-2B41-7D43-B1DA-A7BD7DD057F6}"/>
                </a:ext>
              </a:extLst>
            </p:cNvPr>
            <p:cNvSpPr/>
            <p:nvPr/>
          </p:nvSpPr>
          <p:spPr>
            <a:xfrm rot="1514473">
              <a:off x="10773661" y="4155348"/>
              <a:ext cx="576600" cy="888745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992B1A-C88D-594B-BD66-6CDE96C47D87}"/>
                </a:ext>
              </a:extLst>
            </p:cNvPr>
            <p:cNvSpPr txBox="1"/>
            <p:nvPr/>
          </p:nvSpPr>
          <p:spPr>
            <a:xfrm>
              <a:off x="10393514" y="3284733"/>
              <a:ext cx="171072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What’s the</a:t>
              </a:r>
            </a:p>
            <a:p>
              <a:r>
                <a:rPr lang="en-US" b="1" dirty="0"/>
                <a:t>pressure here</a:t>
              </a:r>
            </a:p>
            <a:p>
              <a:r>
                <a:rPr lang="en-US" b="1" dirty="0"/>
                <a:t>(p</a:t>
              </a:r>
              <a:r>
                <a:rPr lang="en-US" b="1" baseline="-25000" dirty="0"/>
                <a:t>2</a:t>
              </a:r>
              <a:r>
                <a:rPr lang="en-US" b="1" dirty="0"/>
                <a:t>)?</a:t>
              </a:r>
              <a:endParaRPr lang="en-US" b="1" baseline="-250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itle 1">
                <a:extLst>
                  <a:ext uri="{FF2B5EF4-FFF2-40B4-BE49-F238E27FC236}">
                    <a16:creationId xmlns:a16="http://schemas.microsoft.com/office/drawing/2014/main" id="{2FB4BB47-9220-924B-851E-C3D9A99F58B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6000" y="616704"/>
                <a:ext cx="10008675" cy="1306066"/>
              </a:xfrm>
              <a:prstGeom prst="rect">
                <a:avLst/>
              </a:prstGeom>
            </p:spPr>
            <p:txBody>
              <a:bodyPr vert="horz" wrap="none" lIns="0" tIns="0" rIns="0" bIns="0" rtlCol="0" anchor="ctr">
                <a:noAutofit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sz="3200" kern="1200">
                    <a:solidFill>
                      <a:srgbClr val="009D7F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dirty="0"/>
                  <a:t>Individual (2 min): Now what is p</a:t>
                </a:r>
                <a:r>
                  <a:rPr lang="en-US" baseline="-25000" dirty="0"/>
                  <a:t>1</a:t>
                </a:r>
                <a:r>
                  <a:rPr lang="en-US" dirty="0"/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is not &lt;&lt;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? </a:t>
                </a:r>
              </a:p>
              <a:p>
                <a:r>
                  <a:rPr lang="en-US" dirty="0"/>
                  <a:t>Hint: one must account for the hydrostatic pressure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) </a:t>
                </a:r>
              </a:p>
              <a:p>
                <a:r>
                  <a:rPr lang="en-US" dirty="0"/>
                  <a:t>of the flowing fluid.</a:t>
                </a:r>
              </a:p>
            </p:txBody>
          </p:sp>
        </mc:Choice>
        <mc:Fallback xmlns="">
          <p:sp>
            <p:nvSpPr>
              <p:cNvPr id="31" name="Title 1">
                <a:extLst>
                  <a:ext uri="{FF2B5EF4-FFF2-40B4-BE49-F238E27FC236}">
                    <a16:creationId xmlns:a16="http://schemas.microsoft.com/office/drawing/2014/main" id="{2FB4BB47-9220-924B-851E-C3D9A99F5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" y="616704"/>
                <a:ext cx="10008675" cy="1306066"/>
              </a:xfrm>
              <a:prstGeom prst="rect">
                <a:avLst/>
              </a:prstGeom>
              <a:blipFill>
                <a:blip r:embed="rId7"/>
                <a:stretch>
                  <a:fillRect l="-2408" t="-15385" r="-9632" b="-24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0E60782-0438-3741-9C15-78FC6239EEF0}"/>
              </a:ext>
            </a:extLst>
          </p:cNvPr>
          <p:cNvCxnSpPr>
            <a:cxnSpLocks/>
          </p:cNvCxnSpPr>
          <p:nvPr/>
        </p:nvCxnSpPr>
        <p:spPr>
          <a:xfrm>
            <a:off x="1111021" y="3150901"/>
            <a:ext cx="19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6DDC9EA-5427-F449-8784-FD884D0DDD58}"/>
              </a:ext>
            </a:extLst>
          </p:cNvPr>
          <p:cNvCxnSpPr>
            <a:cxnSpLocks/>
          </p:cNvCxnSpPr>
          <p:nvPr/>
        </p:nvCxnSpPr>
        <p:spPr>
          <a:xfrm>
            <a:off x="3055021" y="3150901"/>
            <a:ext cx="252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EA78A71-CAC4-6B4E-AEE7-330D8EDA3BFC}"/>
              </a:ext>
            </a:extLst>
          </p:cNvPr>
          <p:cNvCxnSpPr>
            <a:cxnSpLocks/>
          </p:cNvCxnSpPr>
          <p:nvPr/>
        </p:nvCxnSpPr>
        <p:spPr>
          <a:xfrm flipV="1">
            <a:off x="3055021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A4B856F-6EB6-6345-8EA9-80D57FFE523B}"/>
              </a:ext>
            </a:extLst>
          </p:cNvPr>
          <p:cNvCxnSpPr>
            <a:cxnSpLocks/>
          </p:cNvCxnSpPr>
          <p:nvPr/>
        </p:nvCxnSpPr>
        <p:spPr>
          <a:xfrm flipV="1">
            <a:off x="3458954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9394D90-9BAC-1648-982C-80816D0B147E}"/>
                  </a:ext>
                </a:extLst>
              </p:cNvPr>
              <p:cNvSpPr txBox="1"/>
              <p:nvPr/>
            </p:nvSpPr>
            <p:spPr>
              <a:xfrm>
                <a:off x="1402248" y="3474111"/>
                <a:ext cx="75854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</a:t>
                </a:r>
                <a:r>
                  <a:rPr lang="en-US" baseline="-25000" dirty="0"/>
                  <a:t>1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9394D90-9BAC-1648-982C-80816D0B1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248" y="3474111"/>
                <a:ext cx="758541" cy="369332"/>
              </a:xfrm>
              <a:prstGeom prst="rect">
                <a:avLst/>
              </a:prstGeom>
              <a:blipFill>
                <a:blip r:embed="rId8"/>
                <a:stretch>
                  <a:fillRect l="-6667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F14B3E42-537E-7A4A-A387-3A485D36A609}"/>
              </a:ext>
            </a:extLst>
          </p:cNvPr>
          <p:cNvSpPr/>
          <p:nvPr/>
        </p:nvSpPr>
        <p:spPr>
          <a:xfrm>
            <a:off x="5880000" y="1922770"/>
            <a:ext cx="6210882" cy="4704020"/>
          </a:xfrm>
          <a:prstGeom prst="rect">
            <a:avLst/>
          </a:prstGeom>
          <a:solidFill>
            <a:schemeClr val="bg1">
              <a:alpha val="6926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72EA0020-1A2B-DB4A-BD9C-F8626D00C698}"/>
              </a:ext>
            </a:extLst>
          </p:cNvPr>
          <p:cNvSpPr/>
          <p:nvPr/>
        </p:nvSpPr>
        <p:spPr>
          <a:xfrm>
            <a:off x="2976039" y="3990373"/>
            <a:ext cx="2018063" cy="109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E4915CF-FAD5-974D-82E2-84715297A811}"/>
              </a:ext>
            </a:extLst>
          </p:cNvPr>
          <p:cNvCxnSpPr>
            <a:cxnSpLocks/>
          </p:cNvCxnSpPr>
          <p:nvPr/>
        </p:nvCxnSpPr>
        <p:spPr>
          <a:xfrm flipV="1">
            <a:off x="3449666" y="4221489"/>
            <a:ext cx="2141690" cy="251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9FAC753-66EE-874D-BA6F-8726209C73C4}"/>
              </a:ext>
            </a:extLst>
          </p:cNvPr>
          <p:cNvCxnSpPr/>
          <p:nvPr/>
        </p:nvCxnSpPr>
        <p:spPr>
          <a:xfrm>
            <a:off x="3031407" y="4222879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407E7C2-FE12-3D43-8450-07CD7AF0B3D1}"/>
              </a:ext>
            </a:extLst>
          </p:cNvPr>
          <p:cNvCxnSpPr/>
          <p:nvPr/>
        </p:nvCxnSpPr>
        <p:spPr>
          <a:xfrm>
            <a:off x="3432000" y="4235673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9FC8C16-5721-BB42-A421-2632F298127C}"/>
              </a:ext>
            </a:extLst>
          </p:cNvPr>
          <p:cNvSpPr/>
          <p:nvPr/>
        </p:nvSpPr>
        <p:spPr>
          <a:xfrm>
            <a:off x="4217258" y="4335532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8133F02-748B-0343-BED4-4ADE4348B427}"/>
              </a:ext>
            </a:extLst>
          </p:cNvPr>
          <p:cNvCxnSpPr>
            <a:cxnSpLocks/>
          </p:cNvCxnSpPr>
          <p:nvPr/>
        </p:nvCxnSpPr>
        <p:spPr>
          <a:xfrm>
            <a:off x="4217259" y="4335532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65C074C-FE0B-8247-8E4A-7F60C50D50EF}"/>
              </a:ext>
            </a:extLst>
          </p:cNvPr>
          <p:cNvCxnSpPr>
            <a:cxnSpLocks/>
          </p:cNvCxnSpPr>
          <p:nvPr/>
        </p:nvCxnSpPr>
        <p:spPr>
          <a:xfrm>
            <a:off x="4619765" y="4324101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7708FEF-1A77-E547-8BEF-1B4CF32BD8E4}"/>
              </a:ext>
            </a:extLst>
          </p:cNvPr>
          <p:cNvCxnSpPr>
            <a:cxnSpLocks/>
          </p:cNvCxnSpPr>
          <p:nvPr/>
        </p:nvCxnSpPr>
        <p:spPr>
          <a:xfrm>
            <a:off x="1087407" y="4222879"/>
            <a:ext cx="19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F600BFB-21A2-094C-AA7A-E0499159FC9A}"/>
              </a:ext>
            </a:extLst>
          </p:cNvPr>
          <p:cNvCxnSpPr/>
          <p:nvPr/>
        </p:nvCxnSpPr>
        <p:spPr>
          <a:xfrm>
            <a:off x="4854252" y="4335532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49481895-628B-4249-A1EF-79D8C35E6C31}"/>
              </a:ext>
            </a:extLst>
          </p:cNvPr>
          <p:cNvSpPr txBox="1"/>
          <p:nvPr/>
        </p:nvSpPr>
        <p:spPr>
          <a:xfrm>
            <a:off x="4900081" y="457167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A90651A-D3F8-9647-A64A-8B257F41EA57}"/>
                  </a:ext>
                </a:extLst>
              </p:cNvPr>
              <p:cNvSpPr txBox="1"/>
              <p:nvPr/>
            </p:nvSpPr>
            <p:spPr>
              <a:xfrm>
                <a:off x="902415" y="6023206"/>
                <a:ext cx="374570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What is the pressure p</a:t>
                </a:r>
                <a:r>
                  <a:rPr lang="en-US" baseline="-25000" dirty="0"/>
                  <a:t>1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  <a:endParaRPr lang="en-US" baseline="-250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A90651A-D3F8-9647-A64A-8B257F41E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15" y="6023206"/>
                <a:ext cx="3745705" cy="369332"/>
              </a:xfrm>
              <a:prstGeom prst="rect">
                <a:avLst/>
              </a:prstGeom>
              <a:blipFill>
                <a:blip r:embed="rId9"/>
                <a:stretch>
                  <a:fillRect l="-1356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CA7B6F0-98AC-7146-9A4D-D367FB11750A}"/>
                  </a:ext>
                </a:extLst>
              </p:cNvPr>
              <p:cNvSpPr txBox="1"/>
              <p:nvPr/>
            </p:nvSpPr>
            <p:spPr>
              <a:xfrm>
                <a:off x="4234757" y="4520543"/>
                <a:ext cx="5109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CA7B6F0-98AC-7146-9A4D-D367FB1175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757" y="4520543"/>
                <a:ext cx="510973" cy="400110"/>
              </a:xfrm>
              <a:prstGeom prst="rect">
                <a:avLst/>
              </a:prstGeom>
              <a:blipFill>
                <a:blip r:embed="rId10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C3D4DDC-8799-AE46-8C1F-0C684E113D83}"/>
                  </a:ext>
                </a:extLst>
              </p:cNvPr>
              <p:cNvSpPr txBox="1"/>
              <p:nvPr/>
            </p:nvSpPr>
            <p:spPr>
              <a:xfrm>
                <a:off x="4186550" y="3484355"/>
                <a:ext cx="188391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𝐹𝑙𝑢𝑖𝑑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: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C3D4DDC-8799-AE46-8C1F-0C684E113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6550" y="3484355"/>
                <a:ext cx="1883914" cy="400110"/>
              </a:xfrm>
              <a:prstGeom prst="rect">
                <a:avLst/>
              </a:prstGeom>
              <a:blipFill>
                <a:blip r:embed="rId11"/>
                <a:stretch>
                  <a:fillRect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69">
            <a:extLst>
              <a:ext uri="{FF2B5EF4-FFF2-40B4-BE49-F238E27FC236}">
                <a16:creationId xmlns:a16="http://schemas.microsoft.com/office/drawing/2014/main" id="{1CD84008-1ECE-A644-AB6B-0CA9CB161A99}"/>
              </a:ext>
            </a:extLst>
          </p:cNvPr>
          <p:cNvSpPr txBox="1"/>
          <p:nvPr/>
        </p:nvSpPr>
        <p:spPr>
          <a:xfrm>
            <a:off x="3126857" y="3397167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BCB6FC-F34D-D64E-9F83-55AF932BBF4D}"/>
              </a:ext>
            </a:extLst>
          </p:cNvPr>
          <p:cNvCxnSpPr/>
          <p:nvPr/>
        </p:nvCxnSpPr>
        <p:spPr>
          <a:xfrm flipH="1">
            <a:off x="3410909" y="2635121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DB358BD-9791-6842-B76B-070280469ABF}"/>
              </a:ext>
            </a:extLst>
          </p:cNvPr>
          <p:cNvSpPr txBox="1"/>
          <p:nvPr/>
        </p:nvSpPr>
        <p:spPr>
          <a:xfrm>
            <a:off x="3510862" y="2279201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3CF3EA8-8263-BC41-A3C8-00799EB1C4B9}"/>
              </a:ext>
            </a:extLst>
          </p:cNvPr>
          <p:cNvCxnSpPr>
            <a:cxnSpLocks/>
          </p:cNvCxnSpPr>
          <p:nvPr/>
        </p:nvCxnSpPr>
        <p:spPr>
          <a:xfrm>
            <a:off x="2592212" y="3828038"/>
            <a:ext cx="2917" cy="118496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D706D37-1B58-0A4B-A5E9-EA3133E0EFF5}"/>
              </a:ext>
            </a:extLst>
          </p:cNvPr>
          <p:cNvSpPr txBox="1"/>
          <p:nvPr/>
        </p:nvSpPr>
        <p:spPr>
          <a:xfrm>
            <a:off x="2163685" y="4374274"/>
            <a:ext cx="39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3791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Donut 50">
            <a:extLst>
              <a:ext uri="{FF2B5EF4-FFF2-40B4-BE49-F238E27FC236}">
                <a16:creationId xmlns:a16="http://schemas.microsoft.com/office/drawing/2014/main" id="{556A1104-A775-DD4D-BC2E-AB3A6059A06D}"/>
              </a:ext>
            </a:extLst>
          </p:cNvPr>
          <p:cNvSpPr/>
          <p:nvPr/>
        </p:nvSpPr>
        <p:spPr>
          <a:xfrm>
            <a:off x="3031407" y="4170483"/>
            <a:ext cx="1588358" cy="1723535"/>
          </a:xfrm>
          <a:prstGeom prst="don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Hydrostatic pressure at the bottom: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2000" b="1" i="1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sz="2000" b="1" dirty="0">
                  <a:solidFill>
                    <a:srgbClr val="009D7F"/>
                  </a:solidFill>
                </a:endParaRPr>
              </a:p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Kinetic energy of the flow out of the reservoir: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sSup>
                      <m:sSupPr>
                        <m:ctrlP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b="1" i="1" baseline="-25000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4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13" name="Subtitle 6">
                <a:extLst>
                  <a:ext uri="{FF2B5EF4-FFF2-40B4-BE49-F238E27FC236}">
                    <a16:creationId xmlns:a16="http://schemas.microsoft.com/office/drawing/2014/main" id="{0D30E6FF-C322-F94A-AE0B-4EFF039F8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5702" y="5134465"/>
                <a:ext cx="4208459" cy="462419"/>
              </a:xfrm>
              <a:prstGeom prst="rect">
                <a:avLst/>
              </a:prstGeom>
              <a:blipFill>
                <a:blip r:embed="rId5"/>
                <a:stretch>
                  <a:fillRect t="-18919" r="-1506" b="-2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A89FCC9A-3922-EB49-AE05-61D8039DCCA5}"/>
              </a:ext>
            </a:extLst>
          </p:cNvPr>
          <p:cNvGrpSpPr/>
          <p:nvPr/>
        </p:nvGrpSpPr>
        <p:grpSpPr>
          <a:xfrm>
            <a:off x="6001932" y="2138279"/>
            <a:ext cx="6102307" cy="3786610"/>
            <a:chOff x="6001932" y="2138279"/>
            <a:chExt cx="6102307" cy="378661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124368-4D38-6448-BECC-64A2AB546B6C}"/>
                </a:ext>
              </a:extLst>
            </p:cNvPr>
            <p:cNvSpPr/>
            <p:nvPr/>
          </p:nvSpPr>
          <p:spPr>
            <a:xfrm>
              <a:off x="6793932" y="2753070"/>
              <a:ext cx="3436851" cy="238139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iangle 16">
              <a:extLst>
                <a:ext uri="{FF2B5EF4-FFF2-40B4-BE49-F238E27FC236}">
                  <a16:creationId xmlns:a16="http://schemas.microsoft.com/office/drawing/2014/main" id="{A5D98731-F117-0847-A4B5-BFC18D3152D2}"/>
                </a:ext>
              </a:extLst>
            </p:cNvPr>
            <p:cNvSpPr/>
            <p:nvPr/>
          </p:nvSpPr>
          <p:spPr>
            <a:xfrm rot="10800000">
              <a:off x="7104000" y="2498591"/>
              <a:ext cx="395663" cy="213511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FE6BDF1-742B-C34D-9B46-17207D58C4FE}"/>
                </a:ext>
              </a:extLst>
            </p:cNvPr>
            <p:cNvCxnSpPr>
              <a:cxnSpLocks/>
            </p:cNvCxnSpPr>
            <p:nvPr/>
          </p:nvCxnSpPr>
          <p:spPr>
            <a:xfrm>
              <a:off x="6345702" y="2925000"/>
              <a:ext cx="0" cy="220946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4D824A-3636-3448-934A-12449EED2A56}"/>
                </a:ext>
              </a:extLst>
            </p:cNvPr>
            <p:cNvSpPr txBox="1"/>
            <p:nvPr/>
          </p:nvSpPr>
          <p:spPr>
            <a:xfrm>
              <a:off x="6001932" y="3561732"/>
              <a:ext cx="397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</a:t>
              </a:r>
              <a:r>
                <a:rPr lang="en-US" baseline="-25000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/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𝑑𝑒𝑛𝑠𝑖𝑡𝑦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B101F41-BF38-F34E-BF11-DCC0390490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9932" y="3215489"/>
                  <a:ext cx="131837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61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6FB8A72-5293-3B42-BEF5-4FDE40CF4335}"/>
                </a:ext>
              </a:extLst>
            </p:cNvPr>
            <p:cNvSpPr txBox="1"/>
            <p:nvPr/>
          </p:nvSpPr>
          <p:spPr>
            <a:xfrm>
              <a:off x="7772668" y="3982162"/>
              <a:ext cx="119443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Volume: V</a:t>
              </a:r>
              <a:r>
                <a:rPr lang="en-US" sz="1600" baseline="-25000" dirty="0"/>
                <a:t>2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36200D-60B1-B546-AFCF-914959ABFAD7}"/>
                </a:ext>
              </a:extLst>
            </p:cNvPr>
            <p:cNvCxnSpPr/>
            <p:nvPr/>
          </p:nvCxnSpPr>
          <p:spPr>
            <a:xfrm flipV="1">
              <a:off x="6793932" y="2138279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EE796E-4BDC-D847-8CFB-006EF8ECC2F7}"/>
                </a:ext>
              </a:extLst>
            </p:cNvPr>
            <p:cNvCxnSpPr/>
            <p:nvPr/>
          </p:nvCxnSpPr>
          <p:spPr>
            <a:xfrm flipV="1">
              <a:off x="10230783" y="2191195"/>
              <a:ext cx="0" cy="6147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700F938-6CDF-5742-B66A-6B351D8CDA3A}"/>
                </a:ext>
              </a:extLst>
            </p:cNvPr>
            <p:cNvCxnSpPr>
              <a:cxnSpLocks/>
            </p:cNvCxnSpPr>
            <p:nvPr/>
          </p:nvCxnSpPr>
          <p:spPr>
            <a:xfrm>
              <a:off x="10061790" y="4808935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A0EE5A5-7031-0647-B404-6DF537513466}"/>
                </a:ext>
              </a:extLst>
            </p:cNvPr>
            <p:cNvCxnSpPr>
              <a:cxnSpLocks/>
            </p:cNvCxnSpPr>
            <p:nvPr/>
          </p:nvCxnSpPr>
          <p:spPr>
            <a:xfrm>
              <a:off x="10072022" y="5013000"/>
              <a:ext cx="32149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EFDB8D9-DC7D-0840-96AF-2E388ED49B64}"/>
                </a:ext>
              </a:extLst>
            </p:cNvPr>
            <p:cNvSpPr/>
            <p:nvPr/>
          </p:nvSpPr>
          <p:spPr>
            <a:xfrm>
              <a:off x="9656234" y="4907647"/>
              <a:ext cx="1149097" cy="899999"/>
            </a:xfrm>
            <a:prstGeom prst="arc">
              <a:avLst>
                <a:gd name="adj1" fmla="val 16200000"/>
                <a:gd name="adj2" fmla="val 77156"/>
              </a:avLst>
            </a:prstGeom>
            <a:ln w="146050">
              <a:solidFill>
                <a:srgbClr val="00B0F0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635841B-C8B4-3A4C-9A02-E4A79C82C858}"/>
                </a:ext>
              </a:extLst>
            </p:cNvPr>
            <p:cNvCxnSpPr/>
            <p:nvPr/>
          </p:nvCxnSpPr>
          <p:spPr>
            <a:xfrm>
              <a:off x="10805331" y="5365674"/>
              <a:ext cx="0" cy="4419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191BCF-4CE3-EF4B-A31B-8B4342F967C1}"/>
                </a:ext>
              </a:extLst>
            </p:cNvPr>
            <p:cNvSpPr txBox="1"/>
            <p:nvPr/>
          </p:nvSpPr>
          <p:spPr>
            <a:xfrm>
              <a:off x="10869073" y="5340114"/>
              <a:ext cx="12218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Flow </a:t>
              </a:r>
            </a:p>
            <a:p>
              <a:r>
                <a:rPr lang="en-US" sz="1600" dirty="0"/>
                <a:t>velocity: </a:t>
              </a:r>
              <a:r>
                <a:rPr lang="en-US" sz="1600" b="1" dirty="0"/>
                <a:t>u</a:t>
              </a:r>
              <a:r>
                <a:rPr lang="en-US" sz="1600" b="1" baseline="-25000" dirty="0"/>
                <a:t>2</a:t>
              </a:r>
            </a:p>
          </p:txBody>
        </p:sp>
        <p:sp>
          <p:nvSpPr>
            <p:cNvPr id="9" name="Down Arrow 8">
              <a:extLst>
                <a:ext uri="{FF2B5EF4-FFF2-40B4-BE49-F238E27FC236}">
                  <a16:creationId xmlns:a16="http://schemas.microsoft.com/office/drawing/2014/main" id="{8C42F47F-2B41-7D43-B1DA-A7BD7DD057F6}"/>
                </a:ext>
              </a:extLst>
            </p:cNvPr>
            <p:cNvSpPr/>
            <p:nvPr/>
          </p:nvSpPr>
          <p:spPr>
            <a:xfrm rot="1514473">
              <a:off x="10773661" y="4155348"/>
              <a:ext cx="576600" cy="888745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992B1A-C88D-594B-BD66-6CDE96C47D87}"/>
                </a:ext>
              </a:extLst>
            </p:cNvPr>
            <p:cNvSpPr txBox="1"/>
            <p:nvPr/>
          </p:nvSpPr>
          <p:spPr>
            <a:xfrm>
              <a:off x="10393514" y="3284733"/>
              <a:ext cx="171072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What’s the</a:t>
              </a:r>
            </a:p>
            <a:p>
              <a:r>
                <a:rPr lang="en-US" b="1" dirty="0"/>
                <a:t>pressure here</a:t>
              </a:r>
            </a:p>
            <a:p>
              <a:r>
                <a:rPr lang="en-US" b="1" dirty="0"/>
                <a:t>(p</a:t>
              </a:r>
              <a:r>
                <a:rPr lang="en-US" b="1" baseline="-25000" dirty="0"/>
                <a:t>2</a:t>
              </a:r>
              <a:r>
                <a:rPr lang="en-US" b="1" dirty="0"/>
                <a:t>)?</a:t>
              </a:r>
              <a:endParaRPr lang="en-US" b="1" baseline="-25000" dirty="0"/>
            </a:p>
          </p:txBody>
        </p: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Hint: The pressure is the same along the horizontal line  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0E60782-0438-3741-9C15-78FC6239EEF0}"/>
              </a:ext>
            </a:extLst>
          </p:cNvPr>
          <p:cNvCxnSpPr>
            <a:cxnSpLocks/>
          </p:cNvCxnSpPr>
          <p:nvPr/>
        </p:nvCxnSpPr>
        <p:spPr>
          <a:xfrm>
            <a:off x="1111021" y="3150901"/>
            <a:ext cx="19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6DDC9EA-5427-F449-8784-FD884D0DDD58}"/>
              </a:ext>
            </a:extLst>
          </p:cNvPr>
          <p:cNvCxnSpPr>
            <a:cxnSpLocks/>
          </p:cNvCxnSpPr>
          <p:nvPr/>
        </p:nvCxnSpPr>
        <p:spPr>
          <a:xfrm>
            <a:off x="3055021" y="3150901"/>
            <a:ext cx="252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EA78A71-CAC4-6B4E-AEE7-330D8EDA3BFC}"/>
              </a:ext>
            </a:extLst>
          </p:cNvPr>
          <p:cNvCxnSpPr>
            <a:cxnSpLocks/>
          </p:cNvCxnSpPr>
          <p:nvPr/>
        </p:nvCxnSpPr>
        <p:spPr>
          <a:xfrm flipV="1">
            <a:off x="3055021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A4B856F-6EB6-6345-8EA9-80D57FFE523B}"/>
              </a:ext>
            </a:extLst>
          </p:cNvPr>
          <p:cNvCxnSpPr>
            <a:cxnSpLocks/>
          </p:cNvCxnSpPr>
          <p:nvPr/>
        </p:nvCxnSpPr>
        <p:spPr>
          <a:xfrm flipV="1">
            <a:off x="3458954" y="4208063"/>
            <a:ext cx="0" cy="8862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9394D90-9BAC-1648-982C-80816D0B147E}"/>
                  </a:ext>
                </a:extLst>
              </p:cNvPr>
              <p:cNvSpPr txBox="1"/>
              <p:nvPr/>
            </p:nvSpPr>
            <p:spPr>
              <a:xfrm>
                <a:off x="1402248" y="3474111"/>
                <a:ext cx="75854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</a:t>
                </a:r>
                <a:r>
                  <a:rPr lang="en-US" baseline="-25000" dirty="0"/>
                  <a:t>1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9394D90-9BAC-1648-982C-80816D0B1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248" y="3474111"/>
                <a:ext cx="758541" cy="369332"/>
              </a:xfrm>
              <a:prstGeom prst="rect">
                <a:avLst/>
              </a:prstGeom>
              <a:blipFill>
                <a:blip r:embed="rId7"/>
                <a:stretch>
                  <a:fillRect l="-6667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F14B3E42-537E-7A4A-A387-3A485D36A609}"/>
              </a:ext>
            </a:extLst>
          </p:cNvPr>
          <p:cNvSpPr/>
          <p:nvPr/>
        </p:nvSpPr>
        <p:spPr>
          <a:xfrm>
            <a:off x="5880000" y="1922770"/>
            <a:ext cx="6210882" cy="4704020"/>
          </a:xfrm>
          <a:prstGeom prst="rect">
            <a:avLst/>
          </a:prstGeom>
          <a:solidFill>
            <a:schemeClr val="bg1">
              <a:alpha val="6926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72EA0020-1A2B-DB4A-BD9C-F8626D00C698}"/>
              </a:ext>
            </a:extLst>
          </p:cNvPr>
          <p:cNvSpPr/>
          <p:nvPr/>
        </p:nvSpPr>
        <p:spPr>
          <a:xfrm>
            <a:off x="2976039" y="3990373"/>
            <a:ext cx="2018063" cy="109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E4915CF-FAD5-974D-82E2-84715297A811}"/>
              </a:ext>
            </a:extLst>
          </p:cNvPr>
          <p:cNvCxnSpPr>
            <a:cxnSpLocks/>
          </p:cNvCxnSpPr>
          <p:nvPr/>
        </p:nvCxnSpPr>
        <p:spPr>
          <a:xfrm flipV="1">
            <a:off x="3449666" y="4221489"/>
            <a:ext cx="2141690" cy="251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9FAC753-66EE-874D-BA6F-8726209C73C4}"/>
              </a:ext>
            </a:extLst>
          </p:cNvPr>
          <p:cNvCxnSpPr/>
          <p:nvPr/>
        </p:nvCxnSpPr>
        <p:spPr>
          <a:xfrm>
            <a:off x="3031407" y="4222879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407E7C2-FE12-3D43-8450-07CD7AF0B3D1}"/>
              </a:ext>
            </a:extLst>
          </p:cNvPr>
          <p:cNvCxnSpPr/>
          <p:nvPr/>
        </p:nvCxnSpPr>
        <p:spPr>
          <a:xfrm>
            <a:off x="3432000" y="4235673"/>
            <a:ext cx="0" cy="8788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9FC8C16-5721-BB42-A421-2632F298127C}"/>
              </a:ext>
            </a:extLst>
          </p:cNvPr>
          <p:cNvSpPr/>
          <p:nvPr/>
        </p:nvSpPr>
        <p:spPr>
          <a:xfrm>
            <a:off x="4217258" y="4335532"/>
            <a:ext cx="415789" cy="766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8133F02-748B-0343-BED4-4ADE4348B427}"/>
              </a:ext>
            </a:extLst>
          </p:cNvPr>
          <p:cNvCxnSpPr>
            <a:cxnSpLocks/>
          </p:cNvCxnSpPr>
          <p:nvPr/>
        </p:nvCxnSpPr>
        <p:spPr>
          <a:xfrm>
            <a:off x="4217259" y="4335532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65C074C-FE0B-8247-8E4A-7F60C50D50EF}"/>
              </a:ext>
            </a:extLst>
          </p:cNvPr>
          <p:cNvCxnSpPr>
            <a:cxnSpLocks/>
          </p:cNvCxnSpPr>
          <p:nvPr/>
        </p:nvCxnSpPr>
        <p:spPr>
          <a:xfrm>
            <a:off x="4619765" y="4324101"/>
            <a:ext cx="0" cy="7890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7708FEF-1A77-E547-8BEF-1B4CF32BD8E4}"/>
              </a:ext>
            </a:extLst>
          </p:cNvPr>
          <p:cNvCxnSpPr>
            <a:cxnSpLocks/>
          </p:cNvCxnSpPr>
          <p:nvPr/>
        </p:nvCxnSpPr>
        <p:spPr>
          <a:xfrm>
            <a:off x="1087407" y="4222879"/>
            <a:ext cx="19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F600BFB-21A2-094C-AA7A-E0499159FC9A}"/>
              </a:ext>
            </a:extLst>
          </p:cNvPr>
          <p:cNvCxnSpPr/>
          <p:nvPr/>
        </p:nvCxnSpPr>
        <p:spPr>
          <a:xfrm>
            <a:off x="4854252" y="4335532"/>
            <a:ext cx="0" cy="76621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49481895-628B-4249-A1EF-79D8C35E6C31}"/>
              </a:ext>
            </a:extLst>
          </p:cNvPr>
          <p:cNvSpPr txBox="1"/>
          <p:nvPr/>
        </p:nvSpPr>
        <p:spPr>
          <a:xfrm>
            <a:off x="4900081" y="4571679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79903D0-859C-0F45-9BBB-6ADAD123DA99}"/>
              </a:ext>
            </a:extLst>
          </p:cNvPr>
          <p:cNvCxnSpPr>
            <a:cxnSpLocks/>
          </p:cNvCxnSpPr>
          <p:nvPr/>
        </p:nvCxnSpPr>
        <p:spPr>
          <a:xfrm flipH="1" flipV="1">
            <a:off x="1111021" y="5085235"/>
            <a:ext cx="4589316" cy="16509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A90651A-D3F8-9647-A64A-8B257F41EA57}"/>
                  </a:ext>
                </a:extLst>
              </p:cNvPr>
              <p:cNvSpPr txBox="1"/>
              <p:nvPr/>
            </p:nvSpPr>
            <p:spPr>
              <a:xfrm>
                <a:off x="902415" y="6023206"/>
                <a:ext cx="374570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What is the pressure p</a:t>
                </a:r>
                <a:r>
                  <a:rPr lang="en-US" baseline="-25000" dirty="0"/>
                  <a:t>1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  <a:endParaRPr lang="en-US" baseline="-250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A90651A-D3F8-9647-A64A-8B257F41E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15" y="6023206"/>
                <a:ext cx="3745705" cy="369332"/>
              </a:xfrm>
              <a:prstGeom prst="rect">
                <a:avLst/>
              </a:prstGeom>
              <a:blipFill>
                <a:blip r:embed="rId8"/>
                <a:stretch>
                  <a:fillRect l="-1356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CA7B6F0-98AC-7146-9A4D-D367FB11750A}"/>
                  </a:ext>
                </a:extLst>
              </p:cNvPr>
              <p:cNvSpPr txBox="1"/>
              <p:nvPr/>
            </p:nvSpPr>
            <p:spPr>
              <a:xfrm>
                <a:off x="4234757" y="4520543"/>
                <a:ext cx="5109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CA7B6F0-98AC-7146-9A4D-D367FB1175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4757" y="4520543"/>
                <a:ext cx="510973" cy="400110"/>
              </a:xfrm>
              <a:prstGeom prst="rect">
                <a:avLst/>
              </a:prstGeom>
              <a:blipFill>
                <a:blip r:embed="rId9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C3D4DDC-8799-AE46-8C1F-0C684E113D83}"/>
                  </a:ext>
                </a:extLst>
              </p:cNvPr>
              <p:cNvSpPr txBox="1"/>
              <p:nvPr/>
            </p:nvSpPr>
            <p:spPr>
              <a:xfrm>
                <a:off x="4186550" y="3484355"/>
                <a:ext cx="188391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𝐹𝑙𝑢𝑖𝑑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: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C3D4DDC-8799-AE46-8C1F-0C684E113D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6550" y="3484355"/>
                <a:ext cx="1883914" cy="400110"/>
              </a:xfrm>
              <a:prstGeom prst="rect">
                <a:avLst/>
              </a:prstGeom>
              <a:blipFill>
                <a:blip r:embed="rId10"/>
                <a:stretch>
                  <a:fillRect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69">
            <a:extLst>
              <a:ext uri="{FF2B5EF4-FFF2-40B4-BE49-F238E27FC236}">
                <a16:creationId xmlns:a16="http://schemas.microsoft.com/office/drawing/2014/main" id="{1CD84008-1ECE-A644-AB6B-0CA9CB161A99}"/>
              </a:ext>
            </a:extLst>
          </p:cNvPr>
          <p:cNvSpPr txBox="1"/>
          <p:nvPr/>
        </p:nvSpPr>
        <p:spPr>
          <a:xfrm>
            <a:off x="3126857" y="3397167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</a:t>
            </a:r>
            <a:endParaRPr lang="en-US" b="1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9BCB6FC-F34D-D64E-9F83-55AF932BBF4D}"/>
              </a:ext>
            </a:extLst>
          </p:cNvPr>
          <p:cNvCxnSpPr/>
          <p:nvPr/>
        </p:nvCxnSpPr>
        <p:spPr>
          <a:xfrm flipH="1">
            <a:off x="3410909" y="2635121"/>
            <a:ext cx="823848" cy="94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DB358BD-9791-6842-B76B-070280469ABF}"/>
              </a:ext>
            </a:extLst>
          </p:cNvPr>
          <p:cNvSpPr txBox="1"/>
          <p:nvPr/>
        </p:nvSpPr>
        <p:spPr>
          <a:xfrm>
            <a:off x="3510862" y="2279201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Measurement point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3CF3EA8-8263-BC41-A3C8-00799EB1C4B9}"/>
              </a:ext>
            </a:extLst>
          </p:cNvPr>
          <p:cNvCxnSpPr>
            <a:cxnSpLocks/>
          </p:cNvCxnSpPr>
          <p:nvPr/>
        </p:nvCxnSpPr>
        <p:spPr>
          <a:xfrm>
            <a:off x="2592212" y="3828038"/>
            <a:ext cx="2917" cy="118496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D706D37-1B58-0A4B-A5E9-EA3133E0EFF5}"/>
              </a:ext>
            </a:extLst>
          </p:cNvPr>
          <p:cNvSpPr txBox="1"/>
          <p:nvPr/>
        </p:nvSpPr>
        <p:spPr>
          <a:xfrm>
            <a:off x="2163685" y="4374274"/>
            <a:ext cx="39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8410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The pressure force on a flat surface (EFM 3.4) and </a:t>
            </a:r>
          </a:p>
          <a:p>
            <a:r>
              <a:rPr lang="en-US" sz="3600" dirty="0"/>
              <a:t>what it can do to dams….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 descr="A picture containing chart&#10;&#10;Description automatically generated">
            <a:extLst>
              <a:ext uri="{FF2B5EF4-FFF2-40B4-BE49-F238E27FC236}">
                <a16:creationId xmlns:a16="http://schemas.microsoft.com/office/drawing/2014/main" id="{7A1D086F-D35E-C744-A95A-4F193E1645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80372" y="2366267"/>
            <a:ext cx="4534561" cy="3249769"/>
          </a:xfrm>
          <a:prstGeom prst="rect">
            <a:avLst/>
          </a:prstGeom>
        </p:spPr>
      </p:pic>
      <p:sp>
        <p:nvSpPr>
          <p:cNvPr id="47" name="Subtitle 6">
            <a:extLst>
              <a:ext uri="{FF2B5EF4-FFF2-40B4-BE49-F238E27FC236}">
                <a16:creationId xmlns:a16="http://schemas.microsoft.com/office/drawing/2014/main" id="{044E9FCB-A85B-6040-B004-A83C900816DF}"/>
              </a:ext>
            </a:extLst>
          </p:cNvPr>
          <p:cNvSpPr txBox="1">
            <a:spLocks/>
          </p:cNvSpPr>
          <p:nvPr/>
        </p:nvSpPr>
        <p:spPr>
          <a:xfrm>
            <a:off x="646842" y="5778877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Hydrostatic forces</a:t>
            </a:r>
            <a:endParaRPr lang="en-US" sz="1400" dirty="0"/>
          </a:p>
          <a:p>
            <a:pPr algn="ct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1111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Quiz1: A cell phone lies on the bottom of a glass of </a:t>
            </a:r>
          </a:p>
          <a:p>
            <a:r>
              <a:rPr lang="en-US" sz="3600" dirty="0"/>
              <a:t>water (</a:t>
            </a:r>
            <a:r>
              <a:rPr lang="en-US" sz="3600" dirty="0" err="1"/>
              <a:t>oooops</a:t>
            </a:r>
            <a:r>
              <a:rPr lang="en-US" sz="3600" dirty="0"/>
              <a:t>!). What’s the right pressure distribution?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ubtitle 6">
            <a:extLst>
              <a:ext uri="{FF2B5EF4-FFF2-40B4-BE49-F238E27FC236}">
                <a16:creationId xmlns:a16="http://schemas.microsoft.com/office/drawing/2014/main" id="{044E9FCB-A85B-6040-B004-A83C900816DF}"/>
              </a:ext>
            </a:extLst>
          </p:cNvPr>
          <p:cNvSpPr txBox="1">
            <a:spLocks/>
          </p:cNvSpPr>
          <p:nvPr/>
        </p:nvSpPr>
        <p:spPr>
          <a:xfrm>
            <a:off x="1111769" y="4223679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(a)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2" name="Trapezoid 1">
            <a:extLst>
              <a:ext uri="{FF2B5EF4-FFF2-40B4-BE49-F238E27FC236}">
                <a16:creationId xmlns:a16="http://schemas.microsoft.com/office/drawing/2014/main" id="{4F90BDAF-15FB-3040-A092-075D89F0A258}"/>
              </a:ext>
            </a:extLst>
          </p:cNvPr>
          <p:cNvSpPr/>
          <p:nvPr/>
        </p:nvSpPr>
        <p:spPr>
          <a:xfrm rot="10800000">
            <a:off x="1992000" y="2349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7B1A3250-7D3A-BB4A-AC0D-76F8988822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469599" y="3795238"/>
            <a:ext cx="1492800" cy="3537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057957-F9B5-F442-9AB2-2BC7C22E18F9}"/>
              </a:ext>
            </a:extLst>
          </p:cNvPr>
          <p:cNvSpPr txBox="1"/>
          <p:nvPr/>
        </p:nvSpPr>
        <p:spPr>
          <a:xfrm>
            <a:off x="241354" y="6544103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Creative Commons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6179E27-D36A-FB45-AC5A-7D055416993D}"/>
              </a:ext>
            </a:extLst>
          </p:cNvPr>
          <p:cNvCxnSpPr>
            <a:cxnSpLocks/>
          </p:cNvCxnSpPr>
          <p:nvPr/>
        </p:nvCxnSpPr>
        <p:spPr>
          <a:xfrm>
            <a:off x="2640000" y="3207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7BDFF01-7BE5-064A-A46A-2AC8B16EB0C3}"/>
              </a:ext>
            </a:extLst>
          </p:cNvPr>
          <p:cNvCxnSpPr>
            <a:cxnSpLocks/>
          </p:cNvCxnSpPr>
          <p:nvPr/>
        </p:nvCxnSpPr>
        <p:spPr>
          <a:xfrm>
            <a:off x="2928000" y="3207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2BB779B-02E6-8242-A528-B4B9BCEEA12A}"/>
              </a:ext>
            </a:extLst>
          </p:cNvPr>
          <p:cNvCxnSpPr>
            <a:cxnSpLocks/>
          </p:cNvCxnSpPr>
          <p:nvPr/>
        </p:nvCxnSpPr>
        <p:spPr>
          <a:xfrm>
            <a:off x="3216000" y="3207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3380B4A-55DF-CB4D-94E8-9EF4E7CC1377}"/>
              </a:ext>
            </a:extLst>
          </p:cNvPr>
          <p:cNvCxnSpPr>
            <a:cxnSpLocks/>
          </p:cNvCxnSpPr>
          <p:nvPr/>
        </p:nvCxnSpPr>
        <p:spPr>
          <a:xfrm>
            <a:off x="3504000" y="3207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FDF817F-1F32-A14F-BFDA-E18930E35E53}"/>
              </a:ext>
            </a:extLst>
          </p:cNvPr>
          <p:cNvCxnSpPr>
            <a:cxnSpLocks/>
          </p:cNvCxnSpPr>
          <p:nvPr/>
        </p:nvCxnSpPr>
        <p:spPr>
          <a:xfrm>
            <a:off x="3792000" y="3207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50BD3CD-431F-C14E-8D46-E32D1632B945}"/>
              </a:ext>
            </a:extLst>
          </p:cNvPr>
          <p:cNvSpPr txBox="1"/>
          <p:nvPr/>
        </p:nvSpPr>
        <p:spPr>
          <a:xfrm>
            <a:off x="3059546" y="278085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30" name="Subtitle 6">
            <a:extLst>
              <a:ext uri="{FF2B5EF4-FFF2-40B4-BE49-F238E27FC236}">
                <a16:creationId xmlns:a16="http://schemas.microsoft.com/office/drawing/2014/main" id="{D50B5BF7-757D-4641-A166-F88AF4A4D50B}"/>
              </a:ext>
            </a:extLst>
          </p:cNvPr>
          <p:cNvSpPr txBox="1">
            <a:spLocks/>
          </p:cNvSpPr>
          <p:nvPr/>
        </p:nvSpPr>
        <p:spPr>
          <a:xfrm>
            <a:off x="5369177" y="4223679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(b)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32" name="Trapezoid 31">
            <a:extLst>
              <a:ext uri="{FF2B5EF4-FFF2-40B4-BE49-F238E27FC236}">
                <a16:creationId xmlns:a16="http://schemas.microsoft.com/office/drawing/2014/main" id="{926F9B68-99DB-E046-A2FB-576A36757223}"/>
              </a:ext>
            </a:extLst>
          </p:cNvPr>
          <p:cNvSpPr/>
          <p:nvPr/>
        </p:nvSpPr>
        <p:spPr>
          <a:xfrm rot="10800000">
            <a:off x="6249408" y="2349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477286B8-1E87-324F-8E13-D043DD8025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727007" y="3795238"/>
            <a:ext cx="1492800" cy="353763"/>
          </a:xfrm>
          <a:prstGeom prst="rect">
            <a:avLst/>
          </a:prstGeom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C660400-8D87-6B4D-93B9-DEE0BAA66E30}"/>
              </a:ext>
            </a:extLst>
          </p:cNvPr>
          <p:cNvCxnSpPr>
            <a:cxnSpLocks/>
          </p:cNvCxnSpPr>
          <p:nvPr/>
        </p:nvCxnSpPr>
        <p:spPr>
          <a:xfrm flipV="1">
            <a:off x="6897408" y="3218770"/>
            <a:ext cx="0" cy="42623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A972E169-A6DB-5F4F-9951-1D6618E76380}"/>
              </a:ext>
            </a:extLst>
          </p:cNvPr>
          <p:cNvSpPr txBox="1"/>
          <p:nvPr/>
        </p:nvSpPr>
        <p:spPr>
          <a:xfrm>
            <a:off x="7316954" y="278085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9615BD0-0823-6D4D-96AB-9D4B6DA3160D}"/>
              </a:ext>
            </a:extLst>
          </p:cNvPr>
          <p:cNvCxnSpPr>
            <a:cxnSpLocks/>
          </p:cNvCxnSpPr>
          <p:nvPr/>
        </p:nvCxnSpPr>
        <p:spPr>
          <a:xfrm flipV="1">
            <a:off x="7176000" y="3225697"/>
            <a:ext cx="0" cy="42623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73E7E86-E269-C544-ABAA-328D6DB3E802}"/>
              </a:ext>
            </a:extLst>
          </p:cNvPr>
          <p:cNvCxnSpPr>
            <a:cxnSpLocks/>
          </p:cNvCxnSpPr>
          <p:nvPr/>
        </p:nvCxnSpPr>
        <p:spPr>
          <a:xfrm flipV="1">
            <a:off x="7464000" y="3225697"/>
            <a:ext cx="0" cy="42623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8F58BE6-5259-8446-98AE-DAB1CD854946}"/>
              </a:ext>
            </a:extLst>
          </p:cNvPr>
          <p:cNvCxnSpPr>
            <a:cxnSpLocks/>
          </p:cNvCxnSpPr>
          <p:nvPr/>
        </p:nvCxnSpPr>
        <p:spPr>
          <a:xfrm flipV="1">
            <a:off x="7752000" y="3225697"/>
            <a:ext cx="0" cy="42623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F73FF07-2BDB-A24A-BE35-50FF0F0AA0B9}"/>
              </a:ext>
            </a:extLst>
          </p:cNvPr>
          <p:cNvCxnSpPr>
            <a:cxnSpLocks/>
          </p:cNvCxnSpPr>
          <p:nvPr/>
        </p:nvCxnSpPr>
        <p:spPr>
          <a:xfrm flipV="1">
            <a:off x="8040000" y="3225697"/>
            <a:ext cx="0" cy="42623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rapezoid 45">
            <a:extLst>
              <a:ext uri="{FF2B5EF4-FFF2-40B4-BE49-F238E27FC236}">
                <a16:creationId xmlns:a16="http://schemas.microsoft.com/office/drawing/2014/main" id="{A5CA0076-BAF9-7B47-9091-0F14B7CC246A}"/>
              </a:ext>
            </a:extLst>
          </p:cNvPr>
          <p:cNvSpPr/>
          <p:nvPr/>
        </p:nvSpPr>
        <p:spPr>
          <a:xfrm rot="10800000">
            <a:off x="1992000" y="4608915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A81465BE-A0D0-0643-9EA6-820F7881E8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469599" y="6055153"/>
            <a:ext cx="1492800" cy="353763"/>
          </a:xfrm>
          <a:prstGeom prst="rect">
            <a:avLst/>
          </a:prstGeom>
        </p:spPr>
      </p:pic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6286919-7163-734A-9DDE-A3C1B3F03092}"/>
              </a:ext>
            </a:extLst>
          </p:cNvPr>
          <p:cNvCxnSpPr>
            <a:cxnSpLocks/>
          </p:cNvCxnSpPr>
          <p:nvPr/>
        </p:nvCxnSpPr>
        <p:spPr>
          <a:xfrm flipV="1">
            <a:off x="2640000" y="5698727"/>
            <a:ext cx="0" cy="20618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C08BD40-3FA6-A043-94F3-93086D0D771A}"/>
              </a:ext>
            </a:extLst>
          </p:cNvPr>
          <p:cNvSpPr txBox="1"/>
          <p:nvPr/>
        </p:nvSpPr>
        <p:spPr>
          <a:xfrm>
            <a:off x="3059546" y="504077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4C5C450-F6FB-384D-A06E-1D10C6A09F4B}"/>
              </a:ext>
            </a:extLst>
          </p:cNvPr>
          <p:cNvCxnSpPr>
            <a:cxnSpLocks/>
          </p:cNvCxnSpPr>
          <p:nvPr/>
        </p:nvCxnSpPr>
        <p:spPr>
          <a:xfrm flipV="1">
            <a:off x="2918592" y="5698727"/>
            <a:ext cx="9408" cy="21311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FBD2BFD-3689-4249-B51E-EBC7E197335D}"/>
              </a:ext>
            </a:extLst>
          </p:cNvPr>
          <p:cNvCxnSpPr>
            <a:cxnSpLocks/>
          </p:cNvCxnSpPr>
          <p:nvPr/>
        </p:nvCxnSpPr>
        <p:spPr>
          <a:xfrm flipV="1">
            <a:off x="3206592" y="5485612"/>
            <a:ext cx="0" cy="42623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9EA51A6-4D7F-284C-9F73-07DFAF9675C3}"/>
              </a:ext>
            </a:extLst>
          </p:cNvPr>
          <p:cNvCxnSpPr>
            <a:cxnSpLocks/>
          </p:cNvCxnSpPr>
          <p:nvPr/>
        </p:nvCxnSpPr>
        <p:spPr>
          <a:xfrm flipV="1">
            <a:off x="3494592" y="5698727"/>
            <a:ext cx="0" cy="21311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2F14875-5CB3-0443-A8AE-CB959E59C551}"/>
              </a:ext>
            </a:extLst>
          </p:cNvPr>
          <p:cNvCxnSpPr>
            <a:cxnSpLocks/>
          </p:cNvCxnSpPr>
          <p:nvPr/>
        </p:nvCxnSpPr>
        <p:spPr>
          <a:xfrm flipV="1">
            <a:off x="3782592" y="5698727"/>
            <a:ext cx="0" cy="21311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ubtitle 6">
            <a:extLst>
              <a:ext uri="{FF2B5EF4-FFF2-40B4-BE49-F238E27FC236}">
                <a16:creationId xmlns:a16="http://schemas.microsoft.com/office/drawing/2014/main" id="{BD51C833-BB65-EE48-90BA-FD39A2EAA816}"/>
              </a:ext>
            </a:extLst>
          </p:cNvPr>
          <p:cNvSpPr txBox="1">
            <a:spLocks/>
          </p:cNvSpPr>
          <p:nvPr/>
        </p:nvSpPr>
        <p:spPr>
          <a:xfrm>
            <a:off x="1111769" y="6445186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(c)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57" name="Trapezoid 56">
            <a:extLst>
              <a:ext uri="{FF2B5EF4-FFF2-40B4-BE49-F238E27FC236}">
                <a16:creationId xmlns:a16="http://schemas.microsoft.com/office/drawing/2014/main" id="{01FF7B98-5527-5E4F-99AD-3878F5B89F89}"/>
              </a:ext>
            </a:extLst>
          </p:cNvPr>
          <p:cNvSpPr/>
          <p:nvPr/>
        </p:nvSpPr>
        <p:spPr>
          <a:xfrm rot="10800000">
            <a:off x="6253375" y="4744103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57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30FF3BDE-F228-3847-9F35-84FCB81232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730974" y="6190341"/>
            <a:ext cx="1492800" cy="353763"/>
          </a:xfrm>
          <a:prstGeom prst="rect">
            <a:avLst/>
          </a:prstGeom>
        </p:spPr>
      </p:pic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A9C62E0-67DC-C249-8FDA-7883EA1495D7}"/>
              </a:ext>
            </a:extLst>
          </p:cNvPr>
          <p:cNvCxnSpPr>
            <a:cxnSpLocks/>
          </p:cNvCxnSpPr>
          <p:nvPr/>
        </p:nvCxnSpPr>
        <p:spPr>
          <a:xfrm>
            <a:off x="6727007" y="5644103"/>
            <a:ext cx="174368" cy="40191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805BA90D-C4B8-1D47-8EC5-0F7AC1FDBFAE}"/>
              </a:ext>
            </a:extLst>
          </p:cNvPr>
          <p:cNvCxnSpPr>
            <a:cxnSpLocks/>
          </p:cNvCxnSpPr>
          <p:nvPr/>
        </p:nvCxnSpPr>
        <p:spPr>
          <a:xfrm>
            <a:off x="7032000" y="5644103"/>
            <a:ext cx="157375" cy="40191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29EE5BF-19A4-4A49-B967-B793A202DE94}"/>
              </a:ext>
            </a:extLst>
          </p:cNvPr>
          <p:cNvCxnSpPr>
            <a:cxnSpLocks/>
          </p:cNvCxnSpPr>
          <p:nvPr/>
        </p:nvCxnSpPr>
        <p:spPr>
          <a:xfrm>
            <a:off x="7477375" y="5602192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2CD3B7D6-9A0A-7C44-B9F7-FB95FD200E2E}"/>
              </a:ext>
            </a:extLst>
          </p:cNvPr>
          <p:cNvCxnSpPr>
            <a:cxnSpLocks/>
          </p:cNvCxnSpPr>
          <p:nvPr/>
        </p:nvCxnSpPr>
        <p:spPr>
          <a:xfrm flipH="1">
            <a:off x="7765375" y="5644103"/>
            <a:ext cx="130625" cy="40191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543BA986-254B-3648-97D4-FB0D40E0370C}"/>
              </a:ext>
            </a:extLst>
          </p:cNvPr>
          <p:cNvCxnSpPr>
            <a:cxnSpLocks/>
          </p:cNvCxnSpPr>
          <p:nvPr/>
        </p:nvCxnSpPr>
        <p:spPr>
          <a:xfrm flipH="1">
            <a:off x="8053375" y="5644103"/>
            <a:ext cx="166432" cy="40191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9CEB14DD-61E9-4A4C-8F04-8010A1106B19}"/>
              </a:ext>
            </a:extLst>
          </p:cNvPr>
          <p:cNvSpPr txBox="1"/>
          <p:nvPr/>
        </p:nvSpPr>
        <p:spPr>
          <a:xfrm>
            <a:off x="7320921" y="5175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65" name="Subtitle 6">
            <a:extLst>
              <a:ext uri="{FF2B5EF4-FFF2-40B4-BE49-F238E27FC236}">
                <a16:creationId xmlns:a16="http://schemas.microsoft.com/office/drawing/2014/main" id="{A4BB8CB2-16B1-7E4D-8A75-28275AAB3D69}"/>
              </a:ext>
            </a:extLst>
          </p:cNvPr>
          <p:cNvSpPr txBox="1">
            <a:spLocks/>
          </p:cNvSpPr>
          <p:nvPr/>
        </p:nvSpPr>
        <p:spPr>
          <a:xfrm>
            <a:off x="5383686" y="6544103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(d)</a:t>
            </a:r>
            <a:endParaRPr lang="en-US" sz="1400" dirty="0"/>
          </a:p>
          <a:p>
            <a:pPr algn="ct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1465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Quiz2: The pressure force, </a:t>
            </a:r>
            <a:r>
              <a:rPr lang="en-US" sz="3600" dirty="0" err="1"/>
              <a:t>F</a:t>
            </a:r>
            <a:r>
              <a:rPr lang="en-US" sz="3600" baseline="-25000" dirty="0" err="1"/>
              <a:t>p</a:t>
            </a:r>
            <a:r>
              <a:rPr lang="en-US" sz="3600" dirty="0"/>
              <a:t>, acts in the center of </a:t>
            </a:r>
          </a:p>
          <a:p>
            <a:r>
              <a:rPr lang="en-US" sz="3600" dirty="0"/>
              <a:t>pressure (CP). What’s the direction and location of </a:t>
            </a:r>
            <a:r>
              <a:rPr lang="en-US" sz="3600" dirty="0" err="1"/>
              <a:t>F</a:t>
            </a:r>
            <a:r>
              <a:rPr lang="en-US" sz="3600" baseline="-25000" dirty="0" err="1"/>
              <a:t>p</a:t>
            </a:r>
            <a:r>
              <a:rPr lang="en-US" sz="3600" dirty="0"/>
              <a:t>?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6057957-F9B5-F442-9AB2-2BC7C22E18F9}"/>
              </a:ext>
            </a:extLst>
          </p:cNvPr>
          <p:cNvSpPr txBox="1"/>
          <p:nvPr/>
        </p:nvSpPr>
        <p:spPr>
          <a:xfrm>
            <a:off x="241354" y="6544103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Creative Commons</a:t>
            </a:r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E4E4452D-B90C-4546-8A01-06D7BA3EC41D}"/>
              </a:ext>
            </a:extLst>
          </p:cNvPr>
          <p:cNvSpPr/>
          <p:nvPr/>
        </p:nvSpPr>
        <p:spPr>
          <a:xfrm rot="10800000">
            <a:off x="1992000" y="2349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7BDC0F9D-AA32-E842-896B-B5D5CC63C1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469599" y="3795238"/>
            <a:ext cx="1492800" cy="353763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5704E16-3731-564E-AC0F-34C0E57D0624}"/>
              </a:ext>
            </a:extLst>
          </p:cNvPr>
          <p:cNvCxnSpPr>
            <a:cxnSpLocks/>
          </p:cNvCxnSpPr>
          <p:nvPr/>
        </p:nvCxnSpPr>
        <p:spPr>
          <a:xfrm>
            <a:off x="3216000" y="3207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A2449AE-550B-8042-A4D6-0D0ACEF065B2}"/>
              </a:ext>
            </a:extLst>
          </p:cNvPr>
          <p:cNvSpPr txBox="1"/>
          <p:nvPr/>
        </p:nvSpPr>
        <p:spPr>
          <a:xfrm>
            <a:off x="3059546" y="2780859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</a:t>
            </a:r>
            <a:r>
              <a:rPr lang="en-US" baseline="-25000" dirty="0" err="1">
                <a:solidFill>
                  <a:schemeClr val="bg1"/>
                </a:solidFill>
              </a:rPr>
              <a:t>p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sp>
        <p:nvSpPr>
          <p:cNvPr id="20" name="Trapezoid 19">
            <a:extLst>
              <a:ext uri="{FF2B5EF4-FFF2-40B4-BE49-F238E27FC236}">
                <a16:creationId xmlns:a16="http://schemas.microsoft.com/office/drawing/2014/main" id="{64BE64C9-2645-5B41-AFD3-1D6C673BDBB1}"/>
              </a:ext>
            </a:extLst>
          </p:cNvPr>
          <p:cNvSpPr/>
          <p:nvPr/>
        </p:nvSpPr>
        <p:spPr>
          <a:xfrm rot="10800000">
            <a:off x="6249408" y="2349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31734B37-296C-234B-A661-8BB68C0B2A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727007" y="3795238"/>
            <a:ext cx="1492800" cy="353763"/>
          </a:xfrm>
          <a:prstGeom prst="rect">
            <a:avLst/>
          </a:prstGeom>
        </p:spPr>
      </p:pic>
      <p:sp>
        <p:nvSpPr>
          <p:cNvPr id="28" name="Trapezoid 27">
            <a:extLst>
              <a:ext uri="{FF2B5EF4-FFF2-40B4-BE49-F238E27FC236}">
                <a16:creationId xmlns:a16="http://schemas.microsoft.com/office/drawing/2014/main" id="{BCF98EE4-EDE9-B74F-A7AA-6B9B6BEFF1D2}"/>
              </a:ext>
            </a:extLst>
          </p:cNvPr>
          <p:cNvSpPr/>
          <p:nvPr/>
        </p:nvSpPr>
        <p:spPr>
          <a:xfrm rot="10800000">
            <a:off x="1992000" y="4608915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A95414BF-A9F3-EB44-ABC2-D9131B4435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469599" y="6055153"/>
            <a:ext cx="1492800" cy="353763"/>
          </a:xfrm>
          <a:prstGeom prst="rect">
            <a:avLst/>
          </a:prstGeom>
        </p:spPr>
      </p:pic>
      <p:sp>
        <p:nvSpPr>
          <p:cNvPr id="37" name="Trapezoid 36">
            <a:extLst>
              <a:ext uri="{FF2B5EF4-FFF2-40B4-BE49-F238E27FC236}">
                <a16:creationId xmlns:a16="http://schemas.microsoft.com/office/drawing/2014/main" id="{D838B12D-5796-7D40-A88E-E6351258A93E}"/>
              </a:ext>
            </a:extLst>
          </p:cNvPr>
          <p:cNvSpPr/>
          <p:nvPr/>
        </p:nvSpPr>
        <p:spPr>
          <a:xfrm rot="10800000">
            <a:off x="6253375" y="4744103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690B8946-B5A7-734D-A219-855D18DBA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730974" y="6190341"/>
            <a:ext cx="1492800" cy="353763"/>
          </a:xfrm>
          <a:prstGeom prst="rect">
            <a:avLst/>
          </a:prstGeom>
        </p:spPr>
      </p:pic>
      <p:sp>
        <p:nvSpPr>
          <p:cNvPr id="46" name="Subtitle 6">
            <a:extLst>
              <a:ext uri="{FF2B5EF4-FFF2-40B4-BE49-F238E27FC236}">
                <a16:creationId xmlns:a16="http://schemas.microsoft.com/office/drawing/2014/main" id="{20E13361-2587-1443-BD6A-2C5D0FF1C860}"/>
              </a:ext>
            </a:extLst>
          </p:cNvPr>
          <p:cNvSpPr txBox="1">
            <a:spLocks/>
          </p:cNvSpPr>
          <p:nvPr/>
        </p:nvSpPr>
        <p:spPr>
          <a:xfrm>
            <a:off x="1111769" y="4223679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(a)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48" name="Subtitle 6">
            <a:extLst>
              <a:ext uri="{FF2B5EF4-FFF2-40B4-BE49-F238E27FC236}">
                <a16:creationId xmlns:a16="http://schemas.microsoft.com/office/drawing/2014/main" id="{98C6C1D7-578D-8747-855F-FF957D256238}"/>
              </a:ext>
            </a:extLst>
          </p:cNvPr>
          <p:cNvSpPr txBox="1">
            <a:spLocks/>
          </p:cNvSpPr>
          <p:nvPr/>
        </p:nvSpPr>
        <p:spPr>
          <a:xfrm>
            <a:off x="5369177" y="4223679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(b)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49" name="Subtitle 6">
            <a:extLst>
              <a:ext uri="{FF2B5EF4-FFF2-40B4-BE49-F238E27FC236}">
                <a16:creationId xmlns:a16="http://schemas.microsoft.com/office/drawing/2014/main" id="{140E7695-3718-1147-99D7-0F1E476F8E5E}"/>
              </a:ext>
            </a:extLst>
          </p:cNvPr>
          <p:cNvSpPr txBox="1">
            <a:spLocks/>
          </p:cNvSpPr>
          <p:nvPr/>
        </p:nvSpPr>
        <p:spPr>
          <a:xfrm>
            <a:off x="1111769" y="6445186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(c)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50" name="Subtitle 6">
            <a:extLst>
              <a:ext uri="{FF2B5EF4-FFF2-40B4-BE49-F238E27FC236}">
                <a16:creationId xmlns:a16="http://schemas.microsoft.com/office/drawing/2014/main" id="{2C521FDA-47D9-8F47-9FD2-743417CA3833}"/>
              </a:ext>
            </a:extLst>
          </p:cNvPr>
          <p:cNvSpPr txBox="1">
            <a:spLocks/>
          </p:cNvSpPr>
          <p:nvPr/>
        </p:nvSpPr>
        <p:spPr>
          <a:xfrm>
            <a:off x="5383686" y="6544103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(d)</a:t>
            </a:r>
            <a:endParaRPr lang="en-US" sz="1400" dirty="0"/>
          </a:p>
          <a:p>
            <a:pPr algn="ctr"/>
            <a:endParaRPr lang="en-US" sz="14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CE6FA6C-B4C6-4C43-920C-8E9CA15DF6D8}"/>
              </a:ext>
            </a:extLst>
          </p:cNvPr>
          <p:cNvCxnSpPr>
            <a:cxnSpLocks/>
          </p:cNvCxnSpPr>
          <p:nvPr/>
        </p:nvCxnSpPr>
        <p:spPr>
          <a:xfrm>
            <a:off x="7189375" y="3207089"/>
            <a:ext cx="0" cy="51347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47896EC3-93F7-084F-96CC-96377E3A6A60}"/>
              </a:ext>
            </a:extLst>
          </p:cNvPr>
          <p:cNvSpPr txBox="1"/>
          <p:nvPr/>
        </p:nvSpPr>
        <p:spPr>
          <a:xfrm>
            <a:off x="7032000" y="2825558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</a:t>
            </a:r>
            <a:r>
              <a:rPr lang="en-US" baseline="-25000" dirty="0" err="1">
                <a:solidFill>
                  <a:schemeClr val="bg1"/>
                </a:solidFill>
              </a:rPr>
              <a:t>p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DFEA6B6-7CFE-7546-A205-D318EE39EC64}"/>
              </a:ext>
            </a:extLst>
          </p:cNvPr>
          <p:cNvCxnSpPr>
            <a:cxnSpLocks/>
          </p:cNvCxnSpPr>
          <p:nvPr/>
        </p:nvCxnSpPr>
        <p:spPr>
          <a:xfrm flipV="1">
            <a:off x="3216000" y="5423961"/>
            <a:ext cx="0" cy="52503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7DA8B5AB-DBFC-9B4B-B777-512A6A476116}"/>
              </a:ext>
            </a:extLst>
          </p:cNvPr>
          <p:cNvSpPr txBox="1"/>
          <p:nvPr/>
        </p:nvSpPr>
        <p:spPr>
          <a:xfrm>
            <a:off x="3010653" y="5018359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</a:t>
            </a:r>
            <a:r>
              <a:rPr lang="en-US" baseline="-25000" dirty="0" err="1">
                <a:solidFill>
                  <a:schemeClr val="bg1"/>
                </a:solidFill>
              </a:rPr>
              <a:t>p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DADF1EA-C6D5-9E44-A43C-11534DC7FB4D}"/>
              </a:ext>
            </a:extLst>
          </p:cNvPr>
          <p:cNvCxnSpPr>
            <a:cxnSpLocks/>
          </p:cNvCxnSpPr>
          <p:nvPr/>
        </p:nvCxnSpPr>
        <p:spPr>
          <a:xfrm flipH="1">
            <a:off x="8034114" y="5593998"/>
            <a:ext cx="254236" cy="50071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5E1CEE31-644F-8C48-BA51-975166FECBB9}"/>
              </a:ext>
            </a:extLst>
          </p:cNvPr>
          <p:cNvSpPr txBox="1"/>
          <p:nvPr/>
        </p:nvSpPr>
        <p:spPr>
          <a:xfrm>
            <a:off x="7877660" y="5224666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</a:t>
            </a:r>
            <a:r>
              <a:rPr lang="en-US" baseline="-25000" dirty="0" err="1">
                <a:solidFill>
                  <a:schemeClr val="bg1"/>
                </a:solidFill>
              </a:rPr>
              <a:t>p</a:t>
            </a:r>
            <a:endParaRPr lang="en-US" baseline="-2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14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Quiz3: True or false? For a uniform pressure </a:t>
            </a:r>
          </a:p>
          <a:p>
            <a:r>
              <a:rPr lang="en-US" sz="3600" dirty="0"/>
              <a:t>distribution, the pressure force is F</a:t>
            </a:r>
            <a:r>
              <a:rPr lang="en-US" sz="3600" baseline="-25000" dirty="0"/>
              <a:t>p.</a:t>
            </a:r>
            <a:r>
              <a:rPr lang="en-US" sz="3600" dirty="0"/>
              <a:t> The value of </a:t>
            </a:r>
            <a:r>
              <a:rPr lang="en-US" sz="3600" dirty="0" err="1"/>
              <a:t>F</a:t>
            </a:r>
            <a:r>
              <a:rPr lang="en-US" sz="3600" baseline="-25000" dirty="0" err="1"/>
              <a:t>p</a:t>
            </a:r>
            <a:r>
              <a:rPr lang="en-US" sz="3600" dirty="0"/>
              <a:t>=</a:t>
            </a:r>
            <a:r>
              <a:rPr lang="en-US" sz="3600" dirty="0" err="1"/>
              <a:t>pA.</a:t>
            </a:r>
            <a:endParaRPr lang="en-US" sz="3600" dirty="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6057957-F9B5-F442-9AB2-2BC7C22E18F9}"/>
              </a:ext>
            </a:extLst>
          </p:cNvPr>
          <p:cNvSpPr txBox="1"/>
          <p:nvPr/>
        </p:nvSpPr>
        <p:spPr>
          <a:xfrm>
            <a:off x="241354" y="6544103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Creative Commons</a:t>
            </a:r>
          </a:p>
        </p:txBody>
      </p:sp>
    </p:spTree>
    <p:extLst>
      <p:ext uri="{BB962C8B-B14F-4D97-AF65-F5344CB8AC3E}">
        <p14:creationId xmlns:p14="http://schemas.microsoft.com/office/powerpoint/2010/main" val="92193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Quiz4: What type of pressure is </a:t>
            </a:r>
            <a:r>
              <a:rPr lang="en-US" sz="3600" dirty="0" err="1"/>
              <a:t>F</a:t>
            </a:r>
            <a:r>
              <a:rPr lang="en-US" sz="3600" baseline="-25000" dirty="0" err="1"/>
              <a:t>p</a:t>
            </a:r>
            <a:r>
              <a:rPr lang="en-US" sz="3600" dirty="0"/>
              <a:t> = </a:t>
            </a:r>
            <a:r>
              <a:rPr lang="en-US" sz="3600" dirty="0" err="1"/>
              <a:t>pA</a:t>
            </a:r>
            <a:r>
              <a:rPr lang="en-US" sz="3600" dirty="0"/>
              <a:t> for the </a:t>
            </a:r>
          </a:p>
          <a:p>
            <a:r>
              <a:rPr lang="en-US" sz="3600" dirty="0"/>
              <a:t>submerged phone?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6057957-F9B5-F442-9AB2-2BC7C22E18F9}"/>
              </a:ext>
            </a:extLst>
          </p:cNvPr>
          <p:cNvSpPr txBox="1"/>
          <p:nvPr/>
        </p:nvSpPr>
        <p:spPr>
          <a:xfrm>
            <a:off x="241354" y="6544103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Creative Commons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87B90A7-4DAA-8743-B1A2-3A8C80C0C4BD}"/>
              </a:ext>
            </a:extLst>
          </p:cNvPr>
          <p:cNvSpPr txBox="1">
            <a:spLocks/>
          </p:cNvSpPr>
          <p:nvPr/>
        </p:nvSpPr>
        <p:spPr>
          <a:xfrm>
            <a:off x="1111769" y="4223679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(a)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9" name="Subtitle 6">
            <a:extLst>
              <a:ext uri="{FF2B5EF4-FFF2-40B4-BE49-F238E27FC236}">
                <a16:creationId xmlns:a16="http://schemas.microsoft.com/office/drawing/2014/main" id="{E1CF2951-A49C-9D4D-A975-679AF3E1CC83}"/>
              </a:ext>
            </a:extLst>
          </p:cNvPr>
          <p:cNvSpPr txBox="1">
            <a:spLocks/>
          </p:cNvSpPr>
          <p:nvPr/>
        </p:nvSpPr>
        <p:spPr>
          <a:xfrm>
            <a:off x="5369177" y="4223679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(b)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10" name="Subtitle 6">
            <a:extLst>
              <a:ext uri="{FF2B5EF4-FFF2-40B4-BE49-F238E27FC236}">
                <a16:creationId xmlns:a16="http://schemas.microsoft.com/office/drawing/2014/main" id="{4B0B594B-5C57-2A49-89D1-D58CA1D117AD}"/>
              </a:ext>
            </a:extLst>
          </p:cNvPr>
          <p:cNvSpPr txBox="1">
            <a:spLocks/>
          </p:cNvSpPr>
          <p:nvPr/>
        </p:nvSpPr>
        <p:spPr>
          <a:xfrm>
            <a:off x="1111769" y="6445186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(c)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11" name="Subtitle 6">
            <a:extLst>
              <a:ext uri="{FF2B5EF4-FFF2-40B4-BE49-F238E27FC236}">
                <a16:creationId xmlns:a16="http://schemas.microsoft.com/office/drawing/2014/main" id="{4C6316E8-1405-FD4A-AED1-713618967C4C}"/>
              </a:ext>
            </a:extLst>
          </p:cNvPr>
          <p:cNvSpPr txBox="1">
            <a:spLocks/>
          </p:cNvSpPr>
          <p:nvPr/>
        </p:nvSpPr>
        <p:spPr>
          <a:xfrm>
            <a:off x="5383686" y="6544103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(d)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13" name="Subtitle 6">
            <a:extLst>
              <a:ext uri="{FF2B5EF4-FFF2-40B4-BE49-F238E27FC236}">
                <a16:creationId xmlns:a16="http://schemas.microsoft.com/office/drawing/2014/main" id="{14DE3C63-D999-ED45-BEF8-F43C9E03B3FE}"/>
              </a:ext>
            </a:extLst>
          </p:cNvPr>
          <p:cNvSpPr txBox="1">
            <a:spLocks/>
          </p:cNvSpPr>
          <p:nvPr/>
        </p:nvSpPr>
        <p:spPr>
          <a:xfrm>
            <a:off x="1093769" y="3878928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Atmospheric pressure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14" name="Subtitle 6">
            <a:extLst>
              <a:ext uri="{FF2B5EF4-FFF2-40B4-BE49-F238E27FC236}">
                <a16:creationId xmlns:a16="http://schemas.microsoft.com/office/drawing/2014/main" id="{6DA1E8E2-119F-7345-8ED0-ABF289B25DB1}"/>
              </a:ext>
            </a:extLst>
          </p:cNvPr>
          <p:cNvSpPr txBox="1">
            <a:spLocks/>
          </p:cNvSpPr>
          <p:nvPr/>
        </p:nvSpPr>
        <p:spPr>
          <a:xfrm>
            <a:off x="5400486" y="3878928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Hydrostatic pressure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15" name="Subtitle 6">
            <a:extLst>
              <a:ext uri="{FF2B5EF4-FFF2-40B4-BE49-F238E27FC236}">
                <a16:creationId xmlns:a16="http://schemas.microsoft.com/office/drawing/2014/main" id="{A4347BC8-6D6F-6E48-AA9A-31FA5B1A4244}"/>
              </a:ext>
            </a:extLst>
          </p:cNvPr>
          <p:cNvSpPr txBox="1">
            <a:spLocks/>
          </p:cNvSpPr>
          <p:nvPr/>
        </p:nvSpPr>
        <p:spPr>
          <a:xfrm>
            <a:off x="1111768" y="6145852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Gauge pressure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16" name="Subtitle 6">
            <a:extLst>
              <a:ext uri="{FF2B5EF4-FFF2-40B4-BE49-F238E27FC236}">
                <a16:creationId xmlns:a16="http://schemas.microsoft.com/office/drawing/2014/main" id="{CC1D92E8-4515-F34A-A493-0402A545C5F1}"/>
              </a:ext>
            </a:extLst>
          </p:cNvPr>
          <p:cNvSpPr txBox="1">
            <a:spLocks/>
          </p:cNvSpPr>
          <p:nvPr/>
        </p:nvSpPr>
        <p:spPr>
          <a:xfrm>
            <a:off x="5392086" y="6145851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Osmotic pressure</a:t>
            </a:r>
            <a:endParaRPr lang="en-US" sz="1400" dirty="0"/>
          </a:p>
          <a:p>
            <a:pPr algn="ct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4710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How was your score? Class-assessment: Quiz 1 to 4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38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How was your score? Class-assessment: Quiz 1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6057957-F9B5-F442-9AB2-2BC7C22E18F9}"/>
              </a:ext>
            </a:extLst>
          </p:cNvPr>
          <p:cNvSpPr txBox="1"/>
          <p:nvPr/>
        </p:nvSpPr>
        <p:spPr>
          <a:xfrm>
            <a:off x="241354" y="6544103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Creative Commons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87B90A7-4DAA-8743-B1A2-3A8C80C0C4BD}"/>
              </a:ext>
            </a:extLst>
          </p:cNvPr>
          <p:cNvSpPr txBox="1">
            <a:spLocks/>
          </p:cNvSpPr>
          <p:nvPr/>
        </p:nvSpPr>
        <p:spPr>
          <a:xfrm>
            <a:off x="241354" y="5121614"/>
            <a:ext cx="3344459" cy="4970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Explanation: 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The pressure acts normal to the surface (cell phone) and is uniform </a:t>
            </a:r>
            <a:endParaRPr lang="en-US" sz="1100" dirty="0"/>
          </a:p>
          <a:p>
            <a:pPr algn="ctr"/>
            <a:endParaRPr lang="en-US" sz="1400" dirty="0"/>
          </a:p>
        </p:txBody>
      </p:sp>
      <p:sp>
        <p:nvSpPr>
          <p:cNvPr id="13" name="Subtitle 6">
            <a:extLst>
              <a:ext uri="{FF2B5EF4-FFF2-40B4-BE49-F238E27FC236}">
                <a16:creationId xmlns:a16="http://schemas.microsoft.com/office/drawing/2014/main" id="{14DE3C63-D999-ED45-BEF8-F43C9E03B3FE}"/>
              </a:ext>
            </a:extLst>
          </p:cNvPr>
          <p:cNvSpPr txBox="1">
            <a:spLocks/>
          </p:cNvSpPr>
          <p:nvPr/>
        </p:nvSpPr>
        <p:spPr>
          <a:xfrm>
            <a:off x="120003" y="1922770"/>
            <a:ext cx="3344460" cy="4970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rgbClr val="009D7F"/>
                </a:solidFill>
              </a:rPr>
              <a:t>Quiz 1:</a:t>
            </a:r>
            <a:r>
              <a:rPr lang="en-US" sz="2000" b="1" dirty="0">
                <a:solidFill>
                  <a:srgbClr val="009D7F"/>
                </a:solidFill>
              </a:rPr>
              <a:t> </a:t>
            </a:r>
            <a:r>
              <a:rPr lang="en-US" sz="1600" b="1" dirty="0">
                <a:solidFill>
                  <a:srgbClr val="009D7F"/>
                </a:solidFill>
              </a:rPr>
              <a:t>What’s the pressure distribution on the cell phone on the bottom (right answer: </a:t>
            </a:r>
            <a:r>
              <a:rPr lang="en-US" sz="1600" b="1" u="sng" dirty="0">
                <a:solidFill>
                  <a:srgbClr val="009D7F"/>
                </a:solidFill>
              </a:rPr>
              <a:t>a</a:t>
            </a:r>
            <a:r>
              <a:rPr lang="en-US" sz="1600" b="1" dirty="0">
                <a:solidFill>
                  <a:srgbClr val="009D7F"/>
                </a:solidFill>
              </a:rPr>
              <a:t>): 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17" name="Trapezoid 16">
            <a:extLst>
              <a:ext uri="{FF2B5EF4-FFF2-40B4-BE49-F238E27FC236}">
                <a16:creationId xmlns:a16="http://schemas.microsoft.com/office/drawing/2014/main" id="{1BA101E1-43D5-D345-BDF6-9C770000C3EA}"/>
              </a:ext>
            </a:extLst>
          </p:cNvPr>
          <p:cNvSpPr/>
          <p:nvPr/>
        </p:nvSpPr>
        <p:spPr>
          <a:xfrm rot="10800000">
            <a:off x="612109" y="3141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FDF2BA9E-83B8-C842-B939-FFC2E2058E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089708" y="4587238"/>
            <a:ext cx="1492800" cy="353763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DB74F90-7C26-334E-B464-F11D2115C3F6}"/>
              </a:ext>
            </a:extLst>
          </p:cNvPr>
          <p:cNvCxnSpPr>
            <a:cxnSpLocks/>
          </p:cNvCxnSpPr>
          <p:nvPr/>
        </p:nvCxnSpPr>
        <p:spPr>
          <a:xfrm>
            <a:off x="1260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649AD3B-254E-3443-A497-99B9D8E840D0}"/>
              </a:ext>
            </a:extLst>
          </p:cNvPr>
          <p:cNvCxnSpPr>
            <a:cxnSpLocks/>
          </p:cNvCxnSpPr>
          <p:nvPr/>
        </p:nvCxnSpPr>
        <p:spPr>
          <a:xfrm>
            <a:off x="1548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9793B92-C82A-5349-B512-51FC9E626DB3}"/>
              </a:ext>
            </a:extLst>
          </p:cNvPr>
          <p:cNvCxnSpPr>
            <a:cxnSpLocks/>
          </p:cNvCxnSpPr>
          <p:nvPr/>
        </p:nvCxnSpPr>
        <p:spPr>
          <a:xfrm>
            <a:off x="1836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3A63321-7DC5-4446-A120-CC5332EACB51}"/>
              </a:ext>
            </a:extLst>
          </p:cNvPr>
          <p:cNvCxnSpPr>
            <a:cxnSpLocks/>
          </p:cNvCxnSpPr>
          <p:nvPr/>
        </p:nvCxnSpPr>
        <p:spPr>
          <a:xfrm>
            <a:off x="2124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029D056-1951-104A-9496-9C93D43EA0D2}"/>
              </a:ext>
            </a:extLst>
          </p:cNvPr>
          <p:cNvCxnSpPr>
            <a:cxnSpLocks/>
          </p:cNvCxnSpPr>
          <p:nvPr/>
        </p:nvCxnSpPr>
        <p:spPr>
          <a:xfrm>
            <a:off x="2412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9F43E0D-9FC2-AB45-A6C9-D2AF5337989A}"/>
              </a:ext>
            </a:extLst>
          </p:cNvPr>
          <p:cNvSpPr txBox="1"/>
          <p:nvPr/>
        </p:nvSpPr>
        <p:spPr>
          <a:xfrm>
            <a:off x="1679655" y="357285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86827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How was your score? Class-assessment: Quiz 2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6057957-F9B5-F442-9AB2-2BC7C22E18F9}"/>
              </a:ext>
            </a:extLst>
          </p:cNvPr>
          <p:cNvSpPr txBox="1"/>
          <p:nvPr/>
        </p:nvSpPr>
        <p:spPr>
          <a:xfrm>
            <a:off x="241354" y="6544103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Creative Commons</a:t>
            </a:r>
          </a:p>
        </p:txBody>
      </p:sp>
      <p:sp>
        <p:nvSpPr>
          <p:cNvPr id="25" name="Subtitle 6">
            <a:extLst>
              <a:ext uri="{FF2B5EF4-FFF2-40B4-BE49-F238E27FC236}">
                <a16:creationId xmlns:a16="http://schemas.microsoft.com/office/drawing/2014/main" id="{89C30F30-3D14-9241-8EDB-7C66F17BD6FE}"/>
              </a:ext>
            </a:extLst>
          </p:cNvPr>
          <p:cNvSpPr txBox="1">
            <a:spLocks/>
          </p:cNvSpPr>
          <p:nvPr/>
        </p:nvSpPr>
        <p:spPr>
          <a:xfrm>
            <a:off x="3656128" y="5061683"/>
            <a:ext cx="3344459" cy="4970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Explanation: </a:t>
            </a:r>
          </a:p>
          <a:p>
            <a:pPr algn="ctr"/>
            <a:r>
              <a:rPr lang="en-US" sz="2000" b="1" dirty="0">
                <a:solidFill>
                  <a:srgbClr val="009D7F"/>
                </a:solidFill>
              </a:rPr>
              <a:t>-</a:t>
            </a:r>
            <a:r>
              <a:rPr lang="en-US" sz="1600" b="1" dirty="0">
                <a:solidFill>
                  <a:srgbClr val="009D7F"/>
                </a:solidFill>
              </a:rPr>
              <a:t>The pressure is uniform so that the center of pressure is located at the centroid of the panel.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-The direction of the pressure force is normal to the panel.</a:t>
            </a:r>
            <a:endParaRPr lang="en-US" sz="1100" dirty="0"/>
          </a:p>
          <a:p>
            <a:pPr algn="ctr"/>
            <a:endParaRPr lang="en-US" sz="1400" dirty="0"/>
          </a:p>
        </p:txBody>
      </p:sp>
      <p:sp>
        <p:nvSpPr>
          <p:cNvPr id="26" name="Subtitle 6">
            <a:extLst>
              <a:ext uri="{FF2B5EF4-FFF2-40B4-BE49-F238E27FC236}">
                <a16:creationId xmlns:a16="http://schemas.microsoft.com/office/drawing/2014/main" id="{A4050725-8043-3442-8A86-991F2190C5B2}"/>
              </a:ext>
            </a:extLst>
          </p:cNvPr>
          <p:cNvSpPr txBox="1">
            <a:spLocks/>
          </p:cNvSpPr>
          <p:nvPr/>
        </p:nvSpPr>
        <p:spPr>
          <a:xfrm>
            <a:off x="3856040" y="1958921"/>
            <a:ext cx="2895208" cy="5727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rgbClr val="009D7F"/>
                </a:solidFill>
              </a:rPr>
              <a:t>Quiz 2: What’s the direction and location of the force from pressure in Quiz 1 (right answer: a): </a:t>
            </a:r>
            <a:endParaRPr lang="en-US" sz="1100" dirty="0"/>
          </a:p>
          <a:p>
            <a:pPr algn="ctr"/>
            <a:endParaRPr lang="en-US" sz="1400" dirty="0"/>
          </a:p>
        </p:txBody>
      </p:sp>
      <p:sp>
        <p:nvSpPr>
          <p:cNvPr id="36" name="Trapezoid 35">
            <a:extLst>
              <a:ext uri="{FF2B5EF4-FFF2-40B4-BE49-F238E27FC236}">
                <a16:creationId xmlns:a16="http://schemas.microsoft.com/office/drawing/2014/main" id="{1F0DC3B5-1AD9-8F4D-A772-DA79733174A2}"/>
              </a:ext>
            </a:extLst>
          </p:cNvPr>
          <p:cNvSpPr/>
          <p:nvPr/>
        </p:nvSpPr>
        <p:spPr>
          <a:xfrm rot="10800000">
            <a:off x="4079645" y="3141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63528B9D-780C-5D46-9B88-B1816A0E0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557244" y="4587238"/>
            <a:ext cx="1492800" cy="353763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318D22F-DD5A-B543-9938-80D558D58A5F}"/>
              </a:ext>
            </a:extLst>
          </p:cNvPr>
          <p:cNvCxnSpPr>
            <a:cxnSpLocks/>
          </p:cNvCxnSpPr>
          <p:nvPr/>
        </p:nvCxnSpPr>
        <p:spPr>
          <a:xfrm>
            <a:off x="5303645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0FAB641-71FB-CE45-B017-9159EF45735F}"/>
              </a:ext>
            </a:extLst>
          </p:cNvPr>
          <p:cNvSpPr txBox="1"/>
          <p:nvPr/>
        </p:nvSpPr>
        <p:spPr>
          <a:xfrm>
            <a:off x="5147191" y="3572859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</a:t>
            </a:r>
            <a:r>
              <a:rPr lang="en-US" baseline="-25000" dirty="0" err="1">
                <a:solidFill>
                  <a:schemeClr val="bg1"/>
                </a:solidFill>
              </a:rPr>
              <a:t>p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sp>
        <p:nvSpPr>
          <p:cNvPr id="41" name="Subtitle 6">
            <a:extLst>
              <a:ext uri="{FF2B5EF4-FFF2-40B4-BE49-F238E27FC236}">
                <a16:creationId xmlns:a16="http://schemas.microsoft.com/office/drawing/2014/main" id="{4E16C28A-84BD-BD40-B62E-F6EE18F082CC}"/>
              </a:ext>
            </a:extLst>
          </p:cNvPr>
          <p:cNvSpPr txBox="1">
            <a:spLocks/>
          </p:cNvSpPr>
          <p:nvPr/>
        </p:nvSpPr>
        <p:spPr>
          <a:xfrm>
            <a:off x="241354" y="5121614"/>
            <a:ext cx="3344459" cy="4970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Explanation: 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The pressure acts normal to the surface (cell phone) and is uniform </a:t>
            </a:r>
            <a:endParaRPr lang="en-US" sz="1100" dirty="0"/>
          </a:p>
          <a:p>
            <a:pPr algn="ctr"/>
            <a:endParaRPr lang="en-US" sz="1400" dirty="0"/>
          </a:p>
        </p:txBody>
      </p:sp>
      <p:sp>
        <p:nvSpPr>
          <p:cNvPr id="42" name="Subtitle 6">
            <a:extLst>
              <a:ext uri="{FF2B5EF4-FFF2-40B4-BE49-F238E27FC236}">
                <a16:creationId xmlns:a16="http://schemas.microsoft.com/office/drawing/2014/main" id="{821636E4-4798-D74D-9A60-8F7CA97CC22E}"/>
              </a:ext>
            </a:extLst>
          </p:cNvPr>
          <p:cNvSpPr txBox="1">
            <a:spLocks/>
          </p:cNvSpPr>
          <p:nvPr/>
        </p:nvSpPr>
        <p:spPr>
          <a:xfrm>
            <a:off x="120003" y="1922770"/>
            <a:ext cx="3344460" cy="4970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rgbClr val="009D7F"/>
                </a:solidFill>
              </a:rPr>
              <a:t>Quiz 1:</a:t>
            </a:r>
            <a:r>
              <a:rPr lang="en-US" sz="2000" b="1" dirty="0">
                <a:solidFill>
                  <a:srgbClr val="009D7F"/>
                </a:solidFill>
              </a:rPr>
              <a:t> </a:t>
            </a:r>
            <a:r>
              <a:rPr lang="en-US" sz="1600" b="1" dirty="0">
                <a:solidFill>
                  <a:srgbClr val="009D7F"/>
                </a:solidFill>
              </a:rPr>
              <a:t>What’s the pressure distribution on the cell phone on the bottom (right answer: </a:t>
            </a:r>
            <a:r>
              <a:rPr lang="en-US" sz="1600" b="1" u="sng" dirty="0">
                <a:solidFill>
                  <a:srgbClr val="009D7F"/>
                </a:solidFill>
              </a:rPr>
              <a:t>a</a:t>
            </a:r>
            <a:r>
              <a:rPr lang="en-US" sz="1600" b="1" dirty="0">
                <a:solidFill>
                  <a:srgbClr val="009D7F"/>
                </a:solidFill>
              </a:rPr>
              <a:t>): 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43" name="Trapezoid 42">
            <a:extLst>
              <a:ext uri="{FF2B5EF4-FFF2-40B4-BE49-F238E27FC236}">
                <a16:creationId xmlns:a16="http://schemas.microsoft.com/office/drawing/2014/main" id="{7BFEE2C1-0FBE-894A-9E36-941536D64824}"/>
              </a:ext>
            </a:extLst>
          </p:cNvPr>
          <p:cNvSpPr/>
          <p:nvPr/>
        </p:nvSpPr>
        <p:spPr>
          <a:xfrm rot="10800000">
            <a:off x="612109" y="3141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6995234B-B5CE-A742-B18E-7118122DF7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089708" y="4587238"/>
            <a:ext cx="1492800" cy="353763"/>
          </a:xfrm>
          <a:prstGeom prst="rect">
            <a:avLst/>
          </a:prstGeom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367150F-79F9-AB44-B338-837AAE9FFAFF}"/>
              </a:ext>
            </a:extLst>
          </p:cNvPr>
          <p:cNvCxnSpPr>
            <a:cxnSpLocks/>
          </p:cNvCxnSpPr>
          <p:nvPr/>
        </p:nvCxnSpPr>
        <p:spPr>
          <a:xfrm>
            <a:off x="1260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894B11D-A996-3A4A-AA2F-6438C75D26AC}"/>
              </a:ext>
            </a:extLst>
          </p:cNvPr>
          <p:cNvCxnSpPr>
            <a:cxnSpLocks/>
          </p:cNvCxnSpPr>
          <p:nvPr/>
        </p:nvCxnSpPr>
        <p:spPr>
          <a:xfrm>
            <a:off x="1548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B7F5578-0068-C04B-94A8-940A23B5D41D}"/>
              </a:ext>
            </a:extLst>
          </p:cNvPr>
          <p:cNvCxnSpPr>
            <a:cxnSpLocks/>
          </p:cNvCxnSpPr>
          <p:nvPr/>
        </p:nvCxnSpPr>
        <p:spPr>
          <a:xfrm>
            <a:off x="1836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7D94FDF-B481-954E-9D92-78DD883E6E6F}"/>
              </a:ext>
            </a:extLst>
          </p:cNvPr>
          <p:cNvCxnSpPr>
            <a:cxnSpLocks/>
          </p:cNvCxnSpPr>
          <p:nvPr/>
        </p:nvCxnSpPr>
        <p:spPr>
          <a:xfrm>
            <a:off x="2124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78138DC-5986-0443-8C63-31CC5A35CE94}"/>
              </a:ext>
            </a:extLst>
          </p:cNvPr>
          <p:cNvCxnSpPr>
            <a:cxnSpLocks/>
          </p:cNvCxnSpPr>
          <p:nvPr/>
        </p:nvCxnSpPr>
        <p:spPr>
          <a:xfrm>
            <a:off x="2412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1C9D4FE-FE30-0449-8632-CEA8CFAB5F7B}"/>
              </a:ext>
            </a:extLst>
          </p:cNvPr>
          <p:cNvSpPr txBox="1"/>
          <p:nvPr/>
        </p:nvSpPr>
        <p:spPr>
          <a:xfrm>
            <a:off x="1679655" y="357285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373854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How was your score? Class-assessment: Quiz 3 + 4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6057957-F9B5-F442-9AB2-2BC7C22E18F9}"/>
              </a:ext>
            </a:extLst>
          </p:cNvPr>
          <p:cNvSpPr txBox="1"/>
          <p:nvPr/>
        </p:nvSpPr>
        <p:spPr>
          <a:xfrm>
            <a:off x="241354" y="6544103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Creative Commons</a:t>
            </a:r>
          </a:p>
        </p:txBody>
      </p:sp>
      <p:sp>
        <p:nvSpPr>
          <p:cNvPr id="25" name="Subtitle 6">
            <a:extLst>
              <a:ext uri="{FF2B5EF4-FFF2-40B4-BE49-F238E27FC236}">
                <a16:creationId xmlns:a16="http://schemas.microsoft.com/office/drawing/2014/main" id="{89C30F30-3D14-9241-8EDB-7C66F17BD6FE}"/>
              </a:ext>
            </a:extLst>
          </p:cNvPr>
          <p:cNvSpPr txBox="1">
            <a:spLocks/>
          </p:cNvSpPr>
          <p:nvPr/>
        </p:nvSpPr>
        <p:spPr>
          <a:xfrm>
            <a:off x="3656128" y="5061683"/>
            <a:ext cx="3344459" cy="4970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Explanation: </a:t>
            </a:r>
          </a:p>
          <a:p>
            <a:pPr algn="ctr"/>
            <a:r>
              <a:rPr lang="en-US" sz="2000" b="1" dirty="0">
                <a:solidFill>
                  <a:srgbClr val="009D7F"/>
                </a:solidFill>
              </a:rPr>
              <a:t>-</a:t>
            </a:r>
            <a:r>
              <a:rPr lang="en-US" sz="1600" b="1" dirty="0">
                <a:solidFill>
                  <a:srgbClr val="009D7F"/>
                </a:solidFill>
              </a:rPr>
              <a:t>The pressure is uniform so that the center of pressure is located at the centroid of the panel.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-The direction of the pressure force is normal to the panel.</a:t>
            </a:r>
            <a:endParaRPr lang="en-US" sz="1100" dirty="0"/>
          </a:p>
          <a:p>
            <a:pPr algn="ctr"/>
            <a:endParaRPr lang="en-US" sz="1400" dirty="0"/>
          </a:p>
        </p:txBody>
      </p:sp>
      <p:sp>
        <p:nvSpPr>
          <p:cNvPr id="26" name="Subtitle 6">
            <a:extLst>
              <a:ext uri="{FF2B5EF4-FFF2-40B4-BE49-F238E27FC236}">
                <a16:creationId xmlns:a16="http://schemas.microsoft.com/office/drawing/2014/main" id="{A4050725-8043-3442-8A86-991F2190C5B2}"/>
              </a:ext>
            </a:extLst>
          </p:cNvPr>
          <p:cNvSpPr txBox="1">
            <a:spLocks/>
          </p:cNvSpPr>
          <p:nvPr/>
        </p:nvSpPr>
        <p:spPr>
          <a:xfrm>
            <a:off x="3856040" y="1958921"/>
            <a:ext cx="2895208" cy="5727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rgbClr val="009D7F"/>
                </a:solidFill>
              </a:rPr>
              <a:t>Quiz 2: What’s the direction and location of the force from pressure in Quiz 1 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(right answer: </a:t>
            </a:r>
            <a:r>
              <a:rPr lang="en-US" sz="1600" b="1" u="sng" dirty="0">
                <a:solidFill>
                  <a:srgbClr val="009D7F"/>
                </a:solidFill>
              </a:rPr>
              <a:t>a</a:t>
            </a:r>
            <a:r>
              <a:rPr lang="en-US" sz="1600" b="1" dirty="0">
                <a:solidFill>
                  <a:srgbClr val="009D7F"/>
                </a:solidFill>
              </a:rPr>
              <a:t>): </a:t>
            </a:r>
            <a:endParaRPr lang="en-US" sz="1100" dirty="0"/>
          </a:p>
          <a:p>
            <a:pPr algn="ctr"/>
            <a:endParaRPr lang="en-US" sz="1400" dirty="0"/>
          </a:p>
        </p:txBody>
      </p:sp>
      <p:sp>
        <p:nvSpPr>
          <p:cNvPr id="36" name="Trapezoid 35">
            <a:extLst>
              <a:ext uri="{FF2B5EF4-FFF2-40B4-BE49-F238E27FC236}">
                <a16:creationId xmlns:a16="http://schemas.microsoft.com/office/drawing/2014/main" id="{1F0DC3B5-1AD9-8F4D-A772-DA79733174A2}"/>
              </a:ext>
            </a:extLst>
          </p:cNvPr>
          <p:cNvSpPr/>
          <p:nvPr/>
        </p:nvSpPr>
        <p:spPr>
          <a:xfrm rot="10800000">
            <a:off x="4079645" y="3141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63528B9D-780C-5D46-9B88-B1816A0E0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557244" y="4587238"/>
            <a:ext cx="1492800" cy="353763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318D22F-DD5A-B543-9938-80D558D58A5F}"/>
              </a:ext>
            </a:extLst>
          </p:cNvPr>
          <p:cNvCxnSpPr>
            <a:cxnSpLocks/>
          </p:cNvCxnSpPr>
          <p:nvPr/>
        </p:nvCxnSpPr>
        <p:spPr>
          <a:xfrm>
            <a:off x="5303645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0FAB641-71FB-CE45-B017-9159EF45735F}"/>
              </a:ext>
            </a:extLst>
          </p:cNvPr>
          <p:cNvSpPr txBox="1"/>
          <p:nvPr/>
        </p:nvSpPr>
        <p:spPr>
          <a:xfrm>
            <a:off x="5147191" y="3572859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</a:t>
            </a:r>
            <a:r>
              <a:rPr lang="en-US" baseline="-25000" dirty="0" err="1">
                <a:solidFill>
                  <a:schemeClr val="bg1"/>
                </a:solidFill>
              </a:rPr>
              <a:t>p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sp>
        <p:nvSpPr>
          <p:cNvPr id="41" name="Subtitle 6">
            <a:extLst>
              <a:ext uri="{FF2B5EF4-FFF2-40B4-BE49-F238E27FC236}">
                <a16:creationId xmlns:a16="http://schemas.microsoft.com/office/drawing/2014/main" id="{4E16C28A-84BD-BD40-B62E-F6EE18F082CC}"/>
              </a:ext>
            </a:extLst>
          </p:cNvPr>
          <p:cNvSpPr txBox="1">
            <a:spLocks/>
          </p:cNvSpPr>
          <p:nvPr/>
        </p:nvSpPr>
        <p:spPr>
          <a:xfrm>
            <a:off x="241354" y="5121614"/>
            <a:ext cx="3344459" cy="4970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Explanation: 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The pressure acts normal to the surface (cell phone) and is uniform </a:t>
            </a:r>
            <a:endParaRPr lang="en-US" sz="1100" dirty="0"/>
          </a:p>
          <a:p>
            <a:pPr algn="ctr"/>
            <a:endParaRPr lang="en-US" sz="1400" dirty="0"/>
          </a:p>
        </p:txBody>
      </p:sp>
      <p:sp>
        <p:nvSpPr>
          <p:cNvPr id="42" name="Subtitle 6">
            <a:extLst>
              <a:ext uri="{FF2B5EF4-FFF2-40B4-BE49-F238E27FC236}">
                <a16:creationId xmlns:a16="http://schemas.microsoft.com/office/drawing/2014/main" id="{821636E4-4798-D74D-9A60-8F7CA97CC22E}"/>
              </a:ext>
            </a:extLst>
          </p:cNvPr>
          <p:cNvSpPr txBox="1">
            <a:spLocks/>
          </p:cNvSpPr>
          <p:nvPr/>
        </p:nvSpPr>
        <p:spPr>
          <a:xfrm>
            <a:off x="120003" y="1922770"/>
            <a:ext cx="3344460" cy="4970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rgbClr val="009D7F"/>
                </a:solidFill>
              </a:rPr>
              <a:t>Quiz 1:</a:t>
            </a:r>
            <a:r>
              <a:rPr lang="en-US" sz="2000" b="1" dirty="0">
                <a:solidFill>
                  <a:srgbClr val="009D7F"/>
                </a:solidFill>
              </a:rPr>
              <a:t> </a:t>
            </a:r>
            <a:r>
              <a:rPr lang="en-US" sz="1600" b="1" dirty="0">
                <a:solidFill>
                  <a:srgbClr val="009D7F"/>
                </a:solidFill>
              </a:rPr>
              <a:t>What’s the pressure distribution on the cell phone on the bottom (right answer: </a:t>
            </a:r>
            <a:r>
              <a:rPr lang="en-US" sz="1600" b="1" u="sng" dirty="0">
                <a:solidFill>
                  <a:srgbClr val="009D7F"/>
                </a:solidFill>
              </a:rPr>
              <a:t>a</a:t>
            </a:r>
            <a:r>
              <a:rPr lang="en-US" sz="1600" b="1" dirty="0">
                <a:solidFill>
                  <a:srgbClr val="009D7F"/>
                </a:solidFill>
              </a:rPr>
              <a:t>): 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43" name="Trapezoid 42">
            <a:extLst>
              <a:ext uri="{FF2B5EF4-FFF2-40B4-BE49-F238E27FC236}">
                <a16:creationId xmlns:a16="http://schemas.microsoft.com/office/drawing/2014/main" id="{7BFEE2C1-0FBE-894A-9E36-941536D64824}"/>
              </a:ext>
            </a:extLst>
          </p:cNvPr>
          <p:cNvSpPr/>
          <p:nvPr/>
        </p:nvSpPr>
        <p:spPr>
          <a:xfrm rot="10800000">
            <a:off x="612109" y="3141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6995234B-B5CE-A742-B18E-7118122DF7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089708" y="4587238"/>
            <a:ext cx="1492800" cy="353763"/>
          </a:xfrm>
          <a:prstGeom prst="rect">
            <a:avLst/>
          </a:prstGeom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367150F-79F9-AB44-B338-837AAE9FFAFF}"/>
              </a:ext>
            </a:extLst>
          </p:cNvPr>
          <p:cNvCxnSpPr>
            <a:cxnSpLocks/>
          </p:cNvCxnSpPr>
          <p:nvPr/>
        </p:nvCxnSpPr>
        <p:spPr>
          <a:xfrm>
            <a:off x="1260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894B11D-A996-3A4A-AA2F-6438C75D26AC}"/>
              </a:ext>
            </a:extLst>
          </p:cNvPr>
          <p:cNvCxnSpPr>
            <a:cxnSpLocks/>
          </p:cNvCxnSpPr>
          <p:nvPr/>
        </p:nvCxnSpPr>
        <p:spPr>
          <a:xfrm>
            <a:off x="1548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B7F5578-0068-C04B-94A8-940A23B5D41D}"/>
              </a:ext>
            </a:extLst>
          </p:cNvPr>
          <p:cNvCxnSpPr>
            <a:cxnSpLocks/>
          </p:cNvCxnSpPr>
          <p:nvPr/>
        </p:nvCxnSpPr>
        <p:spPr>
          <a:xfrm>
            <a:off x="1836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7D94FDF-B481-954E-9D92-78DD883E6E6F}"/>
              </a:ext>
            </a:extLst>
          </p:cNvPr>
          <p:cNvCxnSpPr>
            <a:cxnSpLocks/>
          </p:cNvCxnSpPr>
          <p:nvPr/>
        </p:nvCxnSpPr>
        <p:spPr>
          <a:xfrm>
            <a:off x="2124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78138DC-5986-0443-8C63-31CC5A35CE94}"/>
              </a:ext>
            </a:extLst>
          </p:cNvPr>
          <p:cNvCxnSpPr>
            <a:cxnSpLocks/>
          </p:cNvCxnSpPr>
          <p:nvPr/>
        </p:nvCxnSpPr>
        <p:spPr>
          <a:xfrm>
            <a:off x="2412109" y="399908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1C9D4FE-FE30-0449-8632-CEA8CFAB5F7B}"/>
              </a:ext>
            </a:extLst>
          </p:cNvPr>
          <p:cNvSpPr txBox="1"/>
          <p:nvPr/>
        </p:nvSpPr>
        <p:spPr>
          <a:xfrm>
            <a:off x="1679655" y="357285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23" name="Subtitle 6">
            <a:extLst>
              <a:ext uri="{FF2B5EF4-FFF2-40B4-BE49-F238E27FC236}">
                <a16:creationId xmlns:a16="http://schemas.microsoft.com/office/drawing/2014/main" id="{03340469-E294-C248-83BB-8613C3BE3750}"/>
              </a:ext>
            </a:extLst>
          </p:cNvPr>
          <p:cNvSpPr txBox="1">
            <a:spLocks/>
          </p:cNvSpPr>
          <p:nvPr/>
        </p:nvSpPr>
        <p:spPr>
          <a:xfrm>
            <a:off x="7202328" y="1958920"/>
            <a:ext cx="2895208" cy="5727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rgbClr val="009D7F"/>
                </a:solidFill>
              </a:rPr>
              <a:t>Quiz 3: The pressure force for a uniform pressure is </a:t>
            </a:r>
            <a:r>
              <a:rPr lang="en-US" sz="1600" b="1" dirty="0" err="1">
                <a:solidFill>
                  <a:srgbClr val="009D7F"/>
                </a:solidFill>
              </a:rPr>
              <a:t>F</a:t>
            </a:r>
            <a:r>
              <a:rPr lang="en-US" sz="1600" b="1" baseline="-25000" dirty="0" err="1">
                <a:solidFill>
                  <a:srgbClr val="009D7F"/>
                </a:solidFill>
              </a:rPr>
              <a:t>p</a:t>
            </a:r>
            <a:r>
              <a:rPr lang="en-US" sz="1600" b="1" dirty="0">
                <a:solidFill>
                  <a:srgbClr val="009D7F"/>
                </a:solidFill>
              </a:rPr>
              <a:t>=</a:t>
            </a:r>
            <a:r>
              <a:rPr lang="en-US" sz="1600" b="1" dirty="0" err="1">
                <a:solidFill>
                  <a:srgbClr val="009D7F"/>
                </a:solidFill>
              </a:rPr>
              <a:t>pA</a:t>
            </a:r>
            <a:endParaRPr lang="en-US" sz="1600" b="1" dirty="0">
              <a:solidFill>
                <a:srgbClr val="009D7F"/>
              </a:solidFill>
            </a:endParaRP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(right answer: </a:t>
            </a:r>
            <a:r>
              <a:rPr lang="en-US" sz="1600" b="1" u="sng" dirty="0">
                <a:solidFill>
                  <a:srgbClr val="009D7F"/>
                </a:solidFill>
              </a:rPr>
              <a:t>True!</a:t>
            </a:r>
            <a:r>
              <a:rPr lang="en-US" sz="1600" b="1" dirty="0">
                <a:solidFill>
                  <a:srgbClr val="009D7F"/>
                </a:solidFill>
              </a:rPr>
              <a:t>)</a:t>
            </a:r>
            <a:endParaRPr lang="en-US" sz="1100" dirty="0"/>
          </a:p>
          <a:p>
            <a:pPr algn="ctr"/>
            <a:endParaRPr lang="en-US" sz="1400" dirty="0"/>
          </a:p>
        </p:txBody>
      </p:sp>
      <p:sp>
        <p:nvSpPr>
          <p:cNvPr id="24" name="Subtitle 6">
            <a:extLst>
              <a:ext uri="{FF2B5EF4-FFF2-40B4-BE49-F238E27FC236}">
                <a16:creationId xmlns:a16="http://schemas.microsoft.com/office/drawing/2014/main" id="{F58902F1-1FF5-ED4F-BA6A-86DDBB2FE724}"/>
              </a:ext>
            </a:extLst>
          </p:cNvPr>
          <p:cNvSpPr txBox="1">
            <a:spLocks/>
          </p:cNvSpPr>
          <p:nvPr/>
        </p:nvSpPr>
        <p:spPr>
          <a:xfrm>
            <a:off x="7202328" y="3298448"/>
            <a:ext cx="2895208" cy="5727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rgbClr val="009D7F"/>
                </a:solidFill>
              </a:rPr>
              <a:t>Quiz 4: What type of pressure is </a:t>
            </a:r>
            <a:r>
              <a:rPr lang="en-US" sz="1600" b="1" dirty="0" err="1">
                <a:solidFill>
                  <a:srgbClr val="009D7F"/>
                </a:solidFill>
              </a:rPr>
              <a:t>Fp</a:t>
            </a:r>
            <a:r>
              <a:rPr lang="en-US" sz="1600" b="1" dirty="0">
                <a:solidFill>
                  <a:srgbClr val="009D7F"/>
                </a:solidFill>
              </a:rPr>
              <a:t> = </a:t>
            </a:r>
            <a:r>
              <a:rPr lang="en-US" sz="1600" b="1" dirty="0" err="1">
                <a:solidFill>
                  <a:srgbClr val="009D7F"/>
                </a:solidFill>
              </a:rPr>
              <a:t>pA</a:t>
            </a:r>
            <a:r>
              <a:rPr lang="en-US" sz="1600" b="1" dirty="0">
                <a:solidFill>
                  <a:srgbClr val="009D7F"/>
                </a:solidFill>
              </a:rPr>
              <a:t> for the submerged phone?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(right answer: (a) </a:t>
            </a:r>
            <a:r>
              <a:rPr lang="en-US" sz="1600" b="1" u="sng" dirty="0">
                <a:solidFill>
                  <a:srgbClr val="009D7F"/>
                </a:solidFill>
              </a:rPr>
              <a:t>Hydrostatic</a:t>
            </a:r>
            <a:r>
              <a:rPr lang="en-US" sz="1600" b="1" dirty="0">
                <a:solidFill>
                  <a:srgbClr val="009D7F"/>
                </a:solidFill>
              </a:rPr>
              <a:t> and (b) </a:t>
            </a:r>
            <a:r>
              <a:rPr lang="en-US" sz="1600" b="1" u="sng" dirty="0">
                <a:solidFill>
                  <a:srgbClr val="009D7F"/>
                </a:solidFill>
              </a:rPr>
              <a:t>Gauge</a:t>
            </a:r>
            <a:r>
              <a:rPr lang="en-US" sz="1600" b="1" dirty="0">
                <a:solidFill>
                  <a:srgbClr val="009D7F"/>
                </a:solidFill>
              </a:rPr>
              <a:t>)</a:t>
            </a:r>
          </a:p>
          <a:p>
            <a:pPr algn="ctr"/>
            <a:endParaRPr lang="en-US" sz="1600" b="1" dirty="0">
              <a:solidFill>
                <a:srgbClr val="009D7F"/>
              </a:solidFill>
            </a:endParaRPr>
          </a:p>
          <a:p>
            <a:pPr algn="ct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6090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Quiz5: What’s the right pressure distribution here?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ubtitle 6">
            <a:extLst>
              <a:ext uri="{FF2B5EF4-FFF2-40B4-BE49-F238E27FC236}">
                <a16:creationId xmlns:a16="http://schemas.microsoft.com/office/drawing/2014/main" id="{044E9FCB-A85B-6040-B004-A83C900816DF}"/>
              </a:ext>
            </a:extLst>
          </p:cNvPr>
          <p:cNvSpPr txBox="1">
            <a:spLocks/>
          </p:cNvSpPr>
          <p:nvPr/>
        </p:nvSpPr>
        <p:spPr>
          <a:xfrm>
            <a:off x="1111769" y="4223679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(a)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2" name="Trapezoid 1">
            <a:extLst>
              <a:ext uri="{FF2B5EF4-FFF2-40B4-BE49-F238E27FC236}">
                <a16:creationId xmlns:a16="http://schemas.microsoft.com/office/drawing/2014/main" id="{4F90BDAF-15FB-3040-A092-075D89F0A258}"/>
              </a:ext>
            </a:extLst>
          </p:cNvPr>
          <p:cNvSpPr/>
          <p:nvPr/>
        </p:nvSpPr>
        <p:spPr>
          <a:xfrm rot="10800000">
            <a:off x="1992000" y="2349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7B1A3250-7D3A-BB4A-AC0D-76F8988822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9500881">
            <a:off x="2791828" y="3407939"/>
            <a:ext cx="1492800" cy="3537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057957-F9B5-F442-9AB2-2BC7C22E18F9}"/>
              </a:ext>
            </a:extLst>
          </p:cNvPr>
          <p:cNvSpPr txBox="1"/>
          <p:nvPr/>
        </p:nvSpPr>
        <p:spPr>
          <a:xfrm>
            <a:off x="241354" y="6544103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Creative Commons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6179E27-D36A-FB45-AC5A-7D055416993D}"/>
              </a:ext>
            </a:extLst>
          </p:cNvPr>
          <p:cNvCxnSpPr>
            <a:cxnSpLocks/>
          </p:cNvCxnSpPr>
          <p:nvPr/>
        </p:nvCxnSpPr>
        <p:spPr>
          <a:xfrm rot="19551729">
            <a:off x="2708981" y="3308033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7BDFF01-7BE5-064A-A46A-2AC8B16EB0C3}"/>
              </a:ext>
            </a:extLst>
          </p:cNvPr>
          <p:cNvCxnSpPr>
            <a:cxnSpLocks/>
          </p:cNvCxnSpPr>
          <p:nvPr/>
        </p:nvCxnSpPr>
        <p:spPr>
          <a:xfrm rot="19551729">
            <a:off x="2908533" y="3168442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2BB779B-02E6-8242-A528-B4B9BCEEA12A}"/>
              </a:ext>
            </a:extLst>
          </p:cNvPr>
          <p:cNvCxnSpPr>
            <a:cxnSpLocks/>
          </p:cNvCxnSpPr>
          <p:nvPr/>
        </p:nvCxnSpPr>
        <p:spPr>
          <a:xfrm rot="19551729">
            <a:off x="3125091" y="3030282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3380B4A-55DF-CB4D-94E8-9EF4E7CC1377}"/>
              </a:ext>
            </a:extLst>
          </p:cNvPr>
          <p:cNvCxnSpPr>
            <a:cxnSpLocks/>
          </p:cNvCxnSpPr>
          <p:nvPr/>
        </p:nvCxnSpPr>
        <p:spPr>
          <a:xfrm rot="19551729">
            <a:off x="3357151" y="2876822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FDF817F-1F32-A14F-BFDA-E18930E35E53}"/>
              </a:ext>
            </a:extLst>
          </p:cNvPr>
          <p:cNvCxnSpPr>
            <a:cxnSpLocks/>
          </p:cNvCxnSpPr>
          <p:nvPr/>
        </p:nvCxnSpPr>
        <p:spPr>
          <a:xfrm rot="19551729">
            <a:off x="3617362" y="2724052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50BD3CD-431F-C14E-8D46-E32D1632B945}"/>
              </a:ext>
            </a:extLst>
          </p:cNvPr>
          <p:cNvSpPr txBox="1"/>
          <p:nvPr/>
        </p:nvSpPr>
        <p:spPr>
          <a:xfrm rot="21346754">
            <a:off x="2785655" y="254952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30" name="Subtitle 6">
            <a:extLst>
              <a:ext uri="{FF2B5EF4-FFF2-40B4-BE49-F238E27FC236}">
                <a16:creationId xmlns:a16="http://schemas.microsoft.com/office/drawing/2014/main" id="{D50B5BF7-757D-4641-A166-F88AF4A4D50B}"/>
              </a:ext>
            </a:extLst>
          </p:cNvPr>
          <p:cNvSpPr txBox="1">
            <a:spLocks/>
          </p:cNvSpPr>
          <p:nvPr/>
        </p:nvSpPr>
        <p:spPr>
          <a:xfrm>
            <a:off x="5369177" y="4223679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(b)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32" name="Trapezoid 31">
            <a:extLst>
              <a:ext uri="{FF2B5EF4-FFF2-40B4-BE49-F238E27FC236}">
                <a16:creationId xmlns:a16="http://schemas.microsoft.com/office/drawing/2014/main" id="{926F9B68-99DB-E046-A2FB-576A36757223}"/>
              </a:ext>
            </a:extLst>
          </p:cNvPr>
          <p:cNvSpPr/>
          <p:nvPr/>
        </p:nvSpPr>
        <p:spPr>
          <a:xfrm rot="10800000">
            <a:off x="6249408" y="2349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rapezoid 45">
            <a:extLst>
              <a:ext uri="{FF2B5EF4-FFF2-40B4-BE49-F238E27FC236}">
                <a16:creationId xmlns:a16="http://schemas.microsoft.com/office/drawing/2014/main" id="{A5CA0076-BAF9-7B47-9091-0F14B7CC246A}"/>
              </a:ext>
            </a:extLst>
          </p:cNvPr>
          <p:cNvSpPr/>
          <p:nvPr/>
        </p:nvSpPr>
        <p:spPr>
          <a:xfrm rot="10800000">
            <a:off x="1992000" y="4608915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6286919-7163-734A-9DDE-A3C1B3F03092}"/>
              </a:ext>
            </a:extLst>
          </p:cNvPr>
          <p:cNvCxnSpPr>
            <a:cxnSpLocks/>
          </p:cNvCxnSpPr>
          <p:nvPr/>
        </p:nvCxnSpPr>
        <p:spPr>
          <a:xfrm flipV="1">
            <a:off x="417408" y="5050530"/>
            <a:ext cx="0" cy="37815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4C5C450-F6FB-384D-A06E-1D10C6A09F4B}"/>
              </a:ext>
            </a:extLst>
          </p:cNvPr>
          <p:cNvCxnSpPr>
            <a:cxnSpLocks/>
          </p:cNvCxnSpPr>
          <p:nvPr/>
        </p:nvCxnSpPr>
        <p:spPr>
          <a:xfrm flipV="1">
            <a:off x="696000" y="5050530"/>
            <a:ext cx="0" cy="38508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FBD2BFD-3689-4249-B51E-EBC7E197335D}"/>
              </a:ext>
            </a:extLst>
          </p:cNvPr>
          <p:cNvCxnSpPr>
            <a:cxnSpLocks/>
          </p:cNvCxnSpPr>
          <p:nvPr/>
        </p:nvCxnSpPr>
        <p:spPr>
          <a:xfrm flipV="1">
            <a:off x="984000" y="5009386"/>
            <a:ext cx="0" cy="42623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9EA51A6-4D7F-284C-9F73-07DFAF9675C3}"/>
              </a:ext>
            </a:extLst>
          </p:cNvPr>
          <p:cNvCxnSpPr>
            <a:cxnSpLocks/>
          </p:cNvCxnSpPr>
          <p:nvPr/>
        </p:nvCxnSpPr>
        <p:spPr>
          <a:xfrm flipV="1">
            <a:off x="1272000" y="5040774"/>
            <a:ext cx="0" cy="39484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2F14875-5CB3-0443-A8AE-CB959E59C551}"/>
              </a:ext>
            </a:extLst>
          </p:cNvPr>
          <p:cNvCxnSpPr>
            <a:cxnSpLocks/>
          </p:cNvCxnSpPr>
          <p:nvPr/>
        </p:nvCxnSpPr>
        <p:spPr>
          <a:xfrm flipV="1">
            <a:off x="1560000" y="5040774"/>
            <a:ext cx="0" cy="39484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ubtitle 6">
            <a:extLst>
              <a:ext uri="{FF2B5EF4-FFF2-40B4-BE49-F238E27FC236}">
                <a16:creationId xmlns:a16="http://schemas.microsoft.com/office/drawing/2014/main" id="{BD51C833-BB65-EE48-90BA-FD39A2EAA816}"/>
              </a:ext>
            </a:extLst>
          </p:cNvPr>
          <p:cNvSpPr txBox="1">
            <a:spLocks/>
          </p:cNvSpPr>
          <p:nvPr/>
        </p:nvSpPr>
        <p:spPr>
          <a:xfrm>
            <a:off x="1111769" y="6445186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(c)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57" name="Trapezoid 56">
            <a:extLst>
              <a:ext uri="{FF2B5EF4-FFF2-40B4-BE49-F238E27FC236}">
                <a16:creationId xmlns:a16="http://schemas.microsoft.com/office/drawing/2014/main" id="{01FF7B98-5527-5E4F-99AD-3878F5B89F89}"/>
              </a:ext>
            </a:extLst>
          </p:cNvPr>
          <p:cNvSpPr/>
          <p:nvPr/>
        </p:nvSpPr>
        <p:spPr>
          <a:xfrm rot="10800000">
            <a:off x="6253375" y="4744103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Subtitle 6">
            <a:extLst>
              <a:ext uri="{FF2B5EF4-FFF2-40B4-BE49-F238E27FC236}">
                <a16:creationId xmlns:a16="http://schemas.microsoft.com/office/drawing/2014/main" id="{A4BB8CB2-16B1-7E4D-8A75-28275AAB3D69}"/>
              </a:ext>
            </a:extLst>
          </p:cNvPr>
          <p:cNvSpPr txBox="1">
            <a:spLocks/>
          </p:cNvSpPr>
          <p:nvPr/>
        </p:nvSpPr>
        <p:spPr>
          <a:xfrm>
            <a:off x="5383686" y="6544103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(d)</a:t>
            </a:r>
            <a:endParaRPr lang="en-US" sz="1400" dirty="0"/>
          </a:p>
          <a:p>
            <a:pPr algn="ctr"/>
            <a:endParaRPr lang="en-US" sz="1400" dirty="0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E193A7A-BF69-7D4D-B2FA-A6B3912A4D30}"/>
              </a:ext>
            </a:extLst>
          </p:cNvPr>
          <p:cNvCxnSpPr>
            <a:cxnSpLocks/>
          </p:cNvCxnSpPr>
          <p:nvPr/>
        </p:nvCxnSpPr>
        <p:spPr>
          <a:xfrm>
            <a:off x="2784000" y="557717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B0972B8C-1DD9-EC4A-8AD6-91ABD67BE24B}"/>
              </a:ext>
            </a:extLst>
          </p:cNvPr>
          <p:cNvCxnSpPr>
            <a:cxnSpLocks/>
          </p:cNvCxnSpPr>
          <p:nvPr/>
        </p:nvCxnSpPr>
        <p:spPr>
          <a:xfrm>
            <a:off x="3022626" y="543317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93F96426-F420-A942-8679-CF2CD30891ED}"/>
              </a:ext>
            </a:extLst>
          </p:cNvPr>
          <p:cNvCxnSpPr>
            <a:cxnSpLocks/>
          </p:cNvCxnSpPr>
          <p:nvPr/>
        </p:nvCxnSpPr>
        <p:spPr>
          <a:xfrm>
            <a:off x="3310626" y="521717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65F020A5-07ED-7E43-B834-8527BE104066}"/>
              </a:ext>
            </a:extLst>
          </p:cNvPr>
          <p:cNvCxnSpPr>
            <a:cxnSpLocks/>
          </p:cNvCxnSpPr>
          <p:nvPr/>
        </p:nvCxnSpPr>
        <p:spPr>
          <a:xfrm>
            <a:off x="3598626" y="5013000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409891ED-0808-7245-94EE-0708010872F3}"/>
              </a:ext>
            </a:extLst>
          </p:cNvPr>
          <p:cNvCxnSpPr>
            <a:cxnSpLocks/>
          </p:cNvCxnSpPr>
          <p:nvPr/>
        </p:nvCxnSpPr>
        <p:spPr>
          <a:xfrm>
            <a:off x="3886626" y="481419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28C3FDCF-4458-7340-9682-AD9499F13B35}"/>
              </a:ext>
            </a:extLst>
          </p:cNvPr>
          <p:cNvSpPr txBox="1"/>
          <p:nvPr/>
        </p:nvSpPr>
        <p:spPr>
          <a:xfrm>
            <a:off x="3154172" y="4787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  <p:pic>
        <p:nvPicPr>
          <p:cNvPr id="80" name="Picture 79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2C1F354D-85DC-A74E-9685-E321E3392C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9500881">
            <a:off x="7018110" y="3363458"/>
            <a:ext cx="1492800" cy="353763"/>
          </a:xfrm>
          <a:prstGeom prst="rect">
            <a:avLst/>
          </a:prstGeom>
        </p:spPr>
      </p:pic>
      <p:pic>
        <p:nvPicPr>
          <p:cNvPr id="81" name="Picture 80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5985ED4D-FA4B-8444-B441-F16DD41A0B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9500881">
            <a:off x="7018110" y="5791954"/>
            <a:ext cx="1492800" cy="353763"/>
          </a:xfrm>
          <a:prstGeom prst="rect">
            <a:avLst/>
          </a:prstGeom>
        </p:spPr>
      </p:pic>
      <p:pic>
        <p:nvPicPr>
          <p:cNvPr id="82" name="Picture 81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5D5FCD5A-90F2-1542-BF9A-3062F5EB8A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9500881">
            <a:off x="2763919" y="5639699"/>
            <a:ext cx="1492800" cy="353763"/>
          </a:xfrm>
          <a:prstGeom prst="rect">
            <a:avLst/>
          </a:prstGeom>
        </p:spPr>
      </p:pic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30AB489-76BE-2A45-A9DA-AA9C77EAB206}"/>
              </a:ext>
            </a:extLst>
          </p:cNvPr>
          <p:cNvCxnSpPr>
            <a:cxnSpLocks/>
          </p:cNvCxnSpPr>
          <p:nvPr/>
        </p:nvCxnSpPr>
        <p:spPr>
          <a:xfrm>
            <a:off x="7122222" y="320667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B24515CE-1213-1340-B6B6-CE12D162C610}"/>
              </a:ext>
            </a:extLst>
          </p:cNvPr>
          <p:cNvCxnSpPr>
            <a:cxnSpLocks/>
          </p:cNvCxnSpPr>
          <p:nvPr/>
        </p:nvCxnSpPr>
        <p:spPr>
          <a:xfrm>
            <a:off x="7357242" y="3048300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DC1208EC-FB5E-3C4E-A2A2-5596284842E0}"/>
              </a:ext>
            </a:extLst>
          </p:cNvPr>
          <p:cNvCxnSpPr>
            <a:cxnSpLocks/>
          </p:cNvCxnSpPr>
          <p:nvPr/>
        </p:nvCxnSpPr>
        <p:spPr>
          <a:xfrm>
            <a:off x="7680000" y="2853000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1441E385-FDB2-F748-9A31-7870CE8C808E}"/>
              </a:ext>
            </a:extLst>
          </p:cNvPr>
          <p:cNvCxnSpPr>
            <a:cxnSpLocks/>
          </p:cNvCxnSpPr>
          <p:nvPr/>
        </p:nvCxnSpPr>
        <p:spPr>
          <a:xfrm>
            <a:off x="7896000" y="2709000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21362604-358E-B44B-AA33-6C81A75325A1}"/>
              </a:ext>
            </a:extLst>
          </p:cNvPr>
          <p:cNvCxnSpPr>
            <a:cxnSpLocks/>
          </p:cNvCxnSpPr>
          <p:nvPr/>
        </p:nvCxnSpPr>
        <p:spPr>
          <a:xfrm>
            <a:off x="8184000" y="2486049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37A8FF52-8C0C-CC40-92F4-A59CE4CB1C80}"/>
              </a:ext>
            </a:extLst>
          </p:cNvPr>
          <p:cNvSpPr txBox="1"/>
          <p:nvPr/>
        </p:nvSpPr>
        <p:spPr>
          <a:xfrm>
            <a:off x="7245544" y="251922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E9B11EDD-6B67-4D41-88CB-33FE95F4DC55}"/>
              </a:ext>
            </a:extLst>
          </p:cNvPr>
          <p:cNvCxnSpPr>
            <a:cxnSpLocks/>
          </p:cNvCxnSpPr>
          <p:nvPr/>
        </p:nvCxnSpPr>
        <p:spPr>
          <a:xfrm>
            <a:off x="6825176" y="5365186"/>
            <a:ext cx="411509" cy="64748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A8714A5C-F889-414A-B130-F178EC4BF776}"/>
              </a:ext>
            </a:extLst>
          </p:cNvPr>
          <p:cNvCxnSpPr>
            <a:cxnSpLocks/>
          </p:cNvCxnSpPr>
          <p:nvPr/>
        </p:nvCxnSpPr>
        <p:spPr>
          <a:xfrm>
            <a:off x="7105656" y="5392905"/>
            <a:ext cx="330581" cy="48017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D7EC5370-7A5B-4740-807C-E831FDE01F9E}"/>
              </a:ext>
            </a:extLst>
          </p:cNvPr>
          <p:cNvCxnSpPr>
            <a:cxnSpLocks/>
          </p:cNvCxnSpPr>
          <p:nvPr/>
        </p:nvCxnSpPr>
        <p:spPr>
          <a:xfrm rot="19551729">
            <a:off x="7528262" y="5329336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E6E00C21-89D2-F94F-9ED9-FCEB1DCA8B1E}"/>
              </a:ext>
            </a:extLst>
          </p:cNvPr>
          <p:cNvCxnSpPr>
            <a:cxnSpLocks/>
          </p:cNvCxnSpPr>
          <p:nvPr/>
        </p:nvCxnSpPr>
        <p:spPr>
          <a:xfrm>
            <a:off x="7715946" y="5365186"/>
            <a:ext cx="168909" cy="21627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89634914-14E7-1043-AF35-7F1F376BCEE1}"/>
              </a:ext>
            </a:extLst>
          </p:cNvPr>
          <p:cNvCxnSpPr>
            <a:cxnSpLocks/>
          </p:cNvCxnSpPr>
          <p:nvPr/>
        </p:nvCxnSpPr>
        <p:spPr>
          <a:xfrm>
            <a:off x="8034877" y="5270063"/>
            <a:ext cx="110189" cy="15862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BFCCA7CD-8E1B-C948-B7B4-999F3CBE28DB}"/>
              </a:ext>
            </a:extLst>
          </p:cNvPr>
          <p:cNvSpPr txBox="1"/>
          <p:nvPr/>
        </p:nvSpPr>
        <p:spPr>
          <a:xfrm rot="21346754">
            <a:off x="6649747" y="47876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332216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Quiz6: The pressure force </a:t>
            </a:r>
            <a:r>
              <a:rPr lang="en-US" sz="3600" dirty="0" err="1"/>
              <a:t>F</a:t>
            </a:r>
            <a:r>
              <a:rPr lang="en-US" sz="3600" baseline="-25000" dirty="0" err="1"/>
              <a:t>p</a:t>
            </a:r>
            <a:r>
              <a:rPr lang="en-US" sz="3600" baseline="-25000" dirty="0"/>
              <a:t> </a:t>
            </a:r>
            <a:r>
              <a:rPr lang="en-US" sz="3600" dirty="0"/>
              <a:t>acts at the center of </a:t>
            </a:r>
          </a:p>
          <a:p>
            <a:r>
              <a:rPr lang="en-US" sz="3600" dirty="0"/>
              <a:t>pressure (CP). What’s the location and direction of </a:t>
            </a:r>
            <a:r>
              <a:rPr lang="en-US" sz="3600" dirty="0" err="1"/>
              <a:t>F</a:t>
            </a:r>
            <a:r>
              <a:rPr lang="en-US" sz="3600" baseline="-25000" dirty="0" err="1"/>
              <a:t>p</a:t>
            </a:r>
            <a:r>
              <a:rPr lang="en-US" sz="3600" dirty="0"/>
              <a:t>?</a:t>
            </a:r>
          </a:p>
          <a:p>
            <a:endParaRPr lang="en-US" sz="3600" dirty="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ubtitle 6">
            <a:extLst>
              <a:ext uri="{FF2B5EF4-FFF2-40B4-BE49-F238E27FC236}">
                <a16:creationId xmlns:a16="http://schemas.microsoft.com/office/drawing/2014/main" id="{044E9FCB-A85B-6040-B004-A83C900816DF}"/>
              </a:ext>
            </a:extLst>
          </p:cNvPr>
          <p:cNvSpPr txBox="1">
            <a:spLocks/>
          </p:cNvSpPr>
          <p:nvPr/>
        </p:nvSpPr>
        <p:spPr>
          <a:xfrm>
            <a:off x="1111769" y="4223679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(a)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2" name="Trapezoid 1">
            <a:extLst>
              <a:ext uri="{FF2B5EF4-FFF2-40B4-BE49-F238E27FC236}">
                <a16:creationId xmlns:a16="http://schemas.microsoft.com/office/drawing/2014/main" id="{4F90BDAF-15FB-3040-A092-075D89F0A258}"/>
              </a:ext>
            </a:extLst>
          </p:cNvPr>
          <p:cNvSpPr/>
          <p:nvPr/>
        </p:nvSpPr>
        <p:spPr>
          <a:xfrm rot="10800000">
            <a:off x="1992000" y="2349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7B1A3250-7D3A-BB4A-AC0D-76F8988822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9500881">
            <a:off x="2791828" y="3407939"/>
            <a:ext cx="1492800" cy="3537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057957-F9B5-F442-9AB2-2BC7C22E18F9}"/>
              </a:ext>
            </a:extLst>
          </p:cNvPr>
          <p:cNvSpPr txBox="1"/>
          <p:nvPr/>
        </p:nvSpPr>
        <p:spPr>
          <a:xfrm>
            <a:off x="241354" y="6544103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Creative Commons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2BB779B-02E6-8242-A528-B4B9BCEEA12A}"/>
              </a:ext>
            </a:extLst>
          </p:cNvPr>
          <p:cNvCxnSpPr>
            <a:cxnSpLocks/>
          </p:cNvCxnSpPr>
          <p:nvPr/>
        </p:nvCxnSpPr>
        <p:spPr>
          <a:xfrm rot="19551729">
            <a:off x="3215998" y="3031361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50BD3CD-431F-C14E-8D46-E32D1632B945}"/>
              </a:ext>
            </a:extLst>
          </p:cNvPr>
          <p:cNvSpPr txBox="1"/>
          <p:nvPr/>
        </p:nvSpPr>
        <p:spPr>
          <a:xfrm rot="21346754">
            <a:off x="2736763" y="2549523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</a:t>
            </a:r>
            <a:r>
              <a:rPr lang="en-US" baseline="-25000" dirty="0" err="1">
                <a:solidFill>
                  <a:schemeClr val="bg1"/>
                </a:solidFill>
              </a:rPr>
              <a:t>p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sp>
        <p:nvSpPr>
          <p:cNvPr id="30" name="Subtitle 6">
            <a:extLst>
              <a:ext uri="{FF2B5EF4-FFF2-40B4-BE49-F238E27FC236}">
                <a16:creationId xmlns:a16="http://schemas.microsoft.com/office/drawing/2014/main" id="{D50B5BF7-757D-4641-A166-F88AF4A4D50B}"/>
              </a:ext>
            </a:extLst>
          </p:cNvPr>
          <p:cNvSpPr txBox="1">
            <a:spLocks/>
          </p:cNvSpPr>
          <p:nvPr/>
        </p:nvSpPr>
        <p:spPr>
          <a:xfrm>
            <a:off x="5369177" y="4223679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(b)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32" name="Trapezoid 31">
            <a:extLst>
              <a:ext uri="{FF2B5EF4-FFF2-40B4-BE49-F238E27FC236}">
                <a16:creationId xmlns:a16="http://schemas.microsoft.com/office/drawing/2014/main" id="{926F9B68-99DB-E046-A2FB-576A36757223}"/>
              </a:ext>
            </a:extLst>
          </p:cNvPr>
          <p:cNvSpPr/>
          <p:nvPr/>
        </p:nvSpPr>
        <p:spPr>
          <a:xfrm rot="10800000">
            <a:off x="6249408" y="2349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rapezoid 45">
            <a:extLst>
              <a:ext uri="{FF2B5EF4-FFF2-40B4-BE49-F238E27FC236}">
                <a16:creationId xmlns:a16="http://schemas.microsoft.com/office/drawing/2014/main" id="{A5CA0076-BAF9-7B47-9091-0F14B7CC246A}"/>
              </a:ext>
            </a:extLst>
          </p:cNvPr>
          <p:cNvSpPr/>
          <p:nvPr/>
        </p:nvSpPr>
        <p:spPr>
          <a:xfrm rot="10800000">
            <a:off x="1992000" y="4608915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6286919-7163-734A-9DDE-A3C1B3F03092}"/>
              </a:ext>
            </a:extLst>
          </p:cNvPr>
          <p:cNvCxnSpPr>
            <a:cxnSpLocks/>
          </p:cNvCxnSpPr>
          <p:nvPr/>
        </p:nvCxnSpPr>
        <p:spPr>
          <a:xfrm flipV="1">
            <a:off x="417408" y="5050530"/>
            <a:ext cx="0" cy="37815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4C5C450-F6FB-384D-A06E-1D10C6A09F4B}"/>
              </a:ext>
            </a:extLst>
          </p:cNvPr>
          <p:cNvCxnSpPr>
            <a:cxnSpLocks/>
          </p:cNvCxnSpPr>
          <p:nvPr/>
        </p:nvCxnSpPr>
        <p:spPr>
          <a:xfrm flipV="1">
            <a:off x="696000" y="5050530"/>
            <a:ext cx="0" cy="38508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FBD2BFD-3689-4249-B51E-EBC7E197335D}"/>
              </a:ext>
            </a:extLst>
          </p:cNvPr>
          <p:cNvCxnSpPr>
            <a:cxnSpLocks/>
          </p:cNvCxnSpPr>
          <p:nvPr/>
        </p:nvCxnSpPr>
        <p:spPr>
          <a:xfrm flipV="1">
            <a:off x="984000" y="5009386"/>
            <a:ext cx="0" cy="42623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9EA51A6-4D7F-284C-9F73-07DFAF9675C3}"/>
              </a:ext>
            </a:extLst>
          </p:cNvPr>
          <p:cNvCxnSpPr>
            <a:cxnSpLocks/>
          </p:cNvCxnSpPr>
          <p:nvPr/>
        </p:nvCxnSpPr>
        <p:spPr>
          <a:xfrm flipV="1">
            <a:off x="1272000" y="5040774"/>
            <a:ext cx="0" cy="39484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2F14875-5CB3-0443-A8AE-CB959E59C551}"/>
              </a:ext>
            </a:extLst>
          </p:cNvPr>
          <p:cNvCxnSpPr>
            <a:cxnSpLocks/>
          </p:cNvCxnSpPr>
          <p:nvPr/>
        </p:nvCxnSpPr>
        <p:spPr>
          <a:xfrm flipV="1">
            <a:off x="1560000" y="5040774"/>
            <a:ext cx="0" cy="39484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ubtitle 6">
            <a:extLst>
              <a:ext uri="{FF2B5EF4-FFF2-40B4-BE49-F238E27FC236}">
                <a16:creationId xmlns:a16="http://schemas.microsoft.com/office/drawing/2014/main" id="{BD51C833-BB65-EE48-90BA-FD39A2EAA816}"/>
              </a:ext>
            </a:extLst>
          </p:cNvPr>
          <p:cNvSpPr txBox="1">
            <a:spLocks/>
          </p:cNvSpPr>
          <p:nvPr/>
        </p:nvSpPr>
        <p:spPr>
          <a:xfrm>
            <a:off x="1111769" y="6445186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(c)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57" name="Trapezoid 56">
            <a:extLst>
              <a:ext uri="{FF2B5EF4-FFF2-40B4-BE49-F238E27FC236}">
                <a16:creationId xmlns:a16="http://schemas.microsoft.com/office/drawing/2014/main" id="{01FF7B98-5527-5E4F-99AD-3878F5B89F89}"/>
              </a:ext>
            </a:extLst>
          </p:cNvPr>
          <p:cNvSpPr/>
          <p:nvPr/>
        </p:nvSpPr>
        <p:spPr>
          <a:xfrm rot="10800000">
            <a:off x="6253375" y="4744103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Subtitle 6">
            <a:extLst>
              <a:ext uri="{FF2B5EF4-FFF2-40B4-BE49-F238E27FC236}">
                <a16:creationId xmlns:a16="http://schemas.microsoft.com/office/drawing/2014/main" id="{A4BB8CB2-16B1-7E4D-8A75-28275AAB3D69}"/>
              </a:ext>
            </a:extLst>
          </p:cNvPr>
          <p:cNvSpPr txBox="1">
            <a:spLocks/>
          </p:cNvSpPr>
          <p:nvPr/>
        </p:nvSpPr>
        <p:spPr>
          <a:xfrm>
            <a:off x="5383686" y="6544103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(d)</a:t>
            </a:r>
            <a:endParaRPr lang="en-US" sz="1400" dirty="0"/>
          </a:p>
          <a:p>
            <a:pPr algn="ctr"/>
            <a:endParaRPr lang="en-US" sz="1400" dirty="0"/>
          </a:p>
        </p:txBody>
      </p:sp>
      <p:pic>
        <p:nvPicPr>
          <p:cNvPr id="80" name="Picture 79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2C1F354D-85DC-A74E-9685-E321E3392C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9500881">
            <a:off x="7018110" y="3363458"/>
            <a:ext cx="1492800" cy="353763"/>
          </a:xfrm>
          <a:prstGeom prst="rect">
            <a:avLst/>
          </a:prstGeom>
        </p:spPr>
      </p:pic>
      <p:pic>
        <p:nvPicPr>
          <p:cNvPr id="81" name="Picture 80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5985ED4D-FA4B-8444-B441-F16DD41A0B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9500881">
            <a:off x="7018110" y="5791954"/>
            <a:ext cx="1492800" cy="353763"/>
          </a:xfrm>
          <a:prstGeom prst="rect">
            <a:avLst/>
          </a:prstGeom>
        </p:spPr>
      </p:pic>
      <p:pic>
        <p:nvPicPr>
          <p:cNvPr id="82" name="Picture 81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5D5FCD5A-90F2-1542-BF9A-3062F5EB8A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9500881">
            <a:off x="2763919" y="5639699"/>
            <a:ext cx="1492800" cy="353763"/>
          </a:xfrm>
          <a:prstGeom prst="rect">
            <a:avLst/>
          </a:prstGeom>
        </p:spPr>
      </p:pic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B0FBEA5-B4B8-AB4B-A025-4A76941E2778}"/>
              </a:ext>
            </a:extLst>
          </p:cNvPr>
          <p:cNvCxnSpPr>
            <a:cxnSpLocks/>
          </p:cNvCxnSpPr>
          <p:nvPr/>
        </p:nvCxnSpPr>
        <p:spPr>
          <a:xfrm rot="19551729">
            <a:off x="7840479" y="2687544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19C389DB-3457-414E-9836-A05DD50D6394}"/>
              </a:ext>
            </a:extLst>
          </p:cNvPr>
          <p:cNvSpPr txBox="1"/>
          <p:nvPr/>
        </p:nvSpPr>
        <p:spPr>
          <a:xfrm rot="21346754">
            <a:off x="7262536" y="2355852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</a:t>
            </a:r>
            <a:r>
              <a:rPr lang="en-US" baseline="-25000" dirty="0" err="1">
                <a:solidFill>
                  <a:schemeClr val="bg1"/>
                </a:solidFill>
              </a:rPr>
              <a:t>p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71ECB5C-C644-1E4C-A066-7D79B7C5064F}"/>
              </a:ext>
            </a:extLst>
          </p:cNvPr>
          <p:cNvCxnSpPr>
            <a:cxnSpLocks/>
          </p:cNvCxnSpPr>
          <p:nvPr/>
        </p:nvCxnSpPr>
        <p:spPr>
          <a:xfrm rot="19551729">
            <a:off x="2875466" y="5431305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5AB636F4-065E-D843-8AED-36B119C929AF}"/>
              </a:ext>
            </a:extLst>
          </p:cNvPr>
          <p:cNvSpPr txBox="1"/>
          <p:nvPr/>
        </p:nvSpPr>
        <p:spPr>
          <a:xfrm rot="21346754">
            <a:off x="2297523" y="5099613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</a:t>
            </a:r>
            <a:r>
              <a:rPr lang="en-US" baseline="-25000" dirty="0" err="1">
                <a:solidFill>
                  <a:schemeClr val="bg1"/>
                </a:solidFill>
              </a:rPr>
              <a:t>p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40CBED7-1BD8-6240-85C2-55B30ED67178}"/>
              </a:ext>
            </a:extLst>
          </p:cNvPr>
          <p:cNvCxnSpPr>
            <a:cxnSpLocks/>
          </p:cNvCxnSpPr>
          <p:nvPr/>
        </p:nvCxnSpPr>
        <p:spPr>
          <a:xfrm flipH="1" flipV="1">
            <a:off x="6897349" y="5728354"/>
            <a:ext cx="278651" cy="29264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0DBF0E1-C3E0-1845-B5D1-F1D55EB457E4}"/>
              </a:ext>
            </a:extLst>
          </p:cNvPr>
          <p:cNvSpPr txBox="1"/>
          <p:nvPr/>
        </p:nvSpPr>
        <p:spPr>
          <a:xfrm rot="21346754">
            <a:off x="6473624" y="5344409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</a:t>
            </a:r>
            <a:r>
              <a:rPr lang="en-US" baseline="-25000" dirty="0" err="1">
                <a:solidFill>
                  <a:schemeClr val="bg1"/>
                </a:solidFill>
              </a:rPr>
              <a:t>p</a:t>
            </a:r>
            <a:endParaRPr lang="en-US" baseline="-2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49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itle 1">
                <a:extLst>
                  <a:ext uri="{FF2B5EF4-FFF2-40B4-BE49-F238E27FC236}">
                    <a16:creationId xmlns:a16="http://schemas.microsoft.com/office/drawing/2014/main" id="{2FB4BB47-9220-924B-851E-C3D9A99F58B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6000" y="616704"/>
                <a:ext cx="10008675" cy="1306066"/>
              </a:xfrm>
              <a:prstGeom prst="rect">
                <a:avLst/>
              </a:prstGeom>
            </p:spPr>
            <p:txBody>
              <a:bodyPr vert="horz" wrap="none" lIns="0" tIns="0" rIns="0" bIns="0" rtlCol="0" anchor="ctr">
                <a:normAutofit fontScale="82500" lnSpcReduction="10000"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sz="3200" kern="1200">
                    <a:solidFill>
                      <a:srgbClr val="009D7F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3600" dirty="0"/>
                  <a:t>Quiz7-10: The centroid of an area, A, is the balance point</a:t>
                </a:r>
              </a:p>
              <a:p>
                <a:r>
                  <a:rPr lang="en-US" sz="3600" dirty="0"/>
                  <a:t>of A,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  <m:nary>
                      <m:nary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/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𝑥𝑑𝐴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nary>
                  </m:oMath>
                </a14:m>
                <a:r>
                  <a:rPr lang="en-US" sz="3600" dirty="0"/>
                  <a:t> The location of x</a:t>
                </a:r>
                <a:r>
                  <a:rPr lang="en-US" sz="3600" baseline="-25000" dirty="0"/>
                  <a:t>c </a:t>
                </a:r>
                <a:r>
                  <a:rPr lang="en-US" sz="3600" dirty="0"/>
                  <a:t>is (true/false):</a:t>
                </a:r>
              </a:p>
              <a:p>
                <a:endParaRPr lang="en-US" sz="3600" dirty="0"/>
              </a:p>
            </p:txBody>
          </p:sp>
        </mc:Choice>
        <mc:Fallback xmlns="">
          <p:sp>
            <p:nvSpPr>
              <p:cNvPr id="31" name="Title 1">
                <a:extLst>
                  <a:ext uri="{FF2B5EF4-FFF2-40B4-BE49-F238E27FC236}">
                    <a16:creationId xmlns:a16="http://schemas.microsoft.com/office/drawing/2014/main" id="{2FB4BB47-9220-924B-851E-C3D9A99F5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" y="616704"/>
                <a:ext cx="10008675" cy="1306066"/>
              </a:xfrm>
              <a:prstGeom prst="rect">
                <a:avLst/>
              </a:prstGeom>
              <a:blipFill>
                <a:blip r:embed="rId5"/>
                <a:stretch>
                  <a:fillRect l="-2281" t="-40385" b="-75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7B1A3250-7D3A-BB4A-AC0D-76F8988822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831354" y="3367964"/>
            <a:ext cx="2769288" cy="6562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057957-F9B5-F442-9AB2-2BC7C22E18F9}"/>
              </a:ext>
            </a:extLst>
          </p:cNvPr>
          <p:cNvSpPr txBox="1"/>
          <p:nvPr/>
        </p:nvSpPr>
        <p:spPr>
          <a:xfrm>
            <a:off x="241354" y="6544103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Creative Commons</a:t>
            </a:r>
          </a:p>
        </p:txBody>
      </p:sp>
      <p:sp>
        <p:nvSpPr>
          <p:cNvPr id="46" name="Trapezoid 45">
            <a:extLst>
              <a:ext uri="{FF2B5EF4-FFF2-40B4-BE49-F238E27FC236}">
                <a16:creationId xmlns:a16="http://schemas.microsoft.com/office/drawing/2014/main" id="{A5CA0076-BAF9-7B47-9091-0F14B7CC246A}"/>
              </a:ext>
            </a:extLst>
          </p:cNvPr>
          <p:cNvSpPr/>
          <p:nvPr/>
        </p:nvSpPr>
        <p:spPr>
          <a:xfrm rot="10800000">
            <a:off x="1992000" y="4608915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6286919-7163-734A-9DDE-A3C1B3F03092}"/>
              </a:ext>
            </a:extLst>
          </p:cNvPr>
          <p:cNvCxnSpPr>
            <a:cxnSpLocks/>
          </p:cNvCxnSpPr>
          <p:nvPr/>
        </p:nvCxnSpPr>
        <p:spPr>
          <a:xfrm flipV="1">
            <a:off x="417408" y="5050530"/>
            <a:ext cx="0" cy="37815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4C5C450-F6FB-384D-A06E-1D10C6A09F4B}"/>
              </a:ext>
            </a:extLst>
          </p:cNvPr>
          <p:cNvCxnSpPr>
            <a:cxnSpLocks/>
          </p:cNvCxnSpPr>
          <p:nvPr/>
        </p:nvCxnSpPr>
        <p:spPr>
          <a:xfrm flipV="1">
            <a:off x="696000" y="5050530"/>
            <a:ext cx="0" cy="38508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FBD2BFD-3689-4249-B51E-EBC7E197335D}"/>
              </a:ext>
            </a:extLst>
          </p:cNvPr>
          <p:cNvCxnSpPr>
            <a:cxnSpLocks/>
          </p:cNvCxnSpPr>
          <p:nvPr/>
        </p:nvCxnSpPr>
        <p:spPr>
          <a:xfrm flipV="1">
            <a:off x="984000" y="5009386"/>
            <a:ext cx="0" cy="42623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9EA51A6-4D7F-284C-9F73-07DFAF9675C3}"/>
              </a:ext>
            </a:extLst>
          </p:cNvPr>
          <p:cNvCxnSpPr>
            <a:cxnSpLocks/>
          </p:cNvCxnSpPr>
          <p:nvPr/>
        </p:nvCxnSpPr>
        <p:spPr>
          <a:xfrm flipV="1">
            <a:off x="1272000" y="5040774"/>
            <a:ext cx="0" cy="39484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2F14875-5CB3-0443-A8AE-CB959E59C551}"/>
              </a:ext>
            </a:extLst>
          </p:cNvPr>
          <p:cNvCxnSpPr>
            <a:cxnSpLocks/>
          </p:cNvCxnSpPr>
          <p:nvPr/>
        </p:nvCxnSpPr>
        <p:spPr>
          <a:xfrm flipV="1">
            <a:off x="1560000" y="5040774"/>
            <a:ext cx="0" cy="39484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ubtitle 6">
            <a:extLst>
              <a:ext uri="{FF2B5EF4-FFF2-40B4-BE49-F238E27FC236}">
                <a16:creationId xmlns:a16="http://schemas.microsoft.com/office/drawing/2014/main" id="{BD51C833-BB65-EE48-90BA-FD39A2EAA816}"/>
              </a:ext>
            </a:extLst>
          </p:cNvPr>
          <p:cNvSpPr txBox="1">
            <a:spLocks/>
          </p:cNvSpPr>
          <p:nvPr/>
        </p:nvSpPr>
        <p:spPr>
          <a:xfrm>
            <a:off x="1111769" y="6445186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(c)</a:t>
            </a:r>
            <a:endParaRPr lang="en-US" sz="1400" dirty="0"/>
          </a:p>
          <a:p>
            <a:pPr algn="ctr"/>
            <a:endParaRPr lang="en-US" sz="1400" dirty="0"/>
          </a:p>
        </p:txBody>
      </p:sp>
      <p:pic>
        <p:nvPicPr>
          <p:cNvPr id="82" name="Picture 81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5D5FCD5A-90F2-1542-BF9A-3062F5EB8A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19500881">
            <a:off x="2763919" y="5639699"/>
            <a:ext cx="1492800" cy="353763"/>
          </a:xfrm>
          <a:prstGeom prst="rect">
            <a:avLst/>
          </a:prstGeom>
        </p:spPr>
      </p:pic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71ECB5C-C644-1E4C-A066-7D79B7C5064F}"/>
              </a:ext>
            </a:extLst>
          </p:cNvPr>
          <p:cNvCxnSpPr>
            <a:cxnSpLocks/>
          </p:cNvCxnSpPr>
          <p:nvPr/>
        </p:nvCxnSpPr>
        <p:spPr>
          <a:xfrm rot="19551729">
            <a:off x="2875466" y="5431305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5AB636F4-065E-D843-8AED-36B119C929AF}"/>
              </a:ext>
            </a:extLst>
          </p:cNvPr>
          <p:cNvSpPr txBox="1"/>
          <p:nvPr/>
        </p:nvSpPr>
        <p:spPr>
          <a:xfrm rot="21346754">
            <a:off x="2297523" y="5099613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</a:t>
            </a:r>
            <a:r>
              <a:rPr lang="en-US" baseline="-25000" dirty="0" err="1">
                <a:solidFill>
                  <a:schemeClr val="bg1"/>
                </a:solidFill>
              </a:rPr>
              <a:t>p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762DDFE-A81A-3D4D-AED5-DD9A2CCCAB1C}"/>
              </a:ext>
            </a:extLst>
          </p:cNvPr>
          <p:cNvGrpSpPr/>
          <p:nvPr/>
        </p:nvGrpSpPr>
        <p:grpSpPr>
          <a:xfrm>
            <a:off x="2927998" y="3282223"/>
            <a:ext cx="576000" cy="830997"/>
            <a:chOff x="840000" y="2174373"/>
            <a:chExt cx="576000" cy="83099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0F3219D-A64D-8A40-92C7-2EF98A5415B5}"/>
                </a:ext>
              </a:extLst>
            </p:cNvPr>
            <p:cNvSpPr/>
            <p:nvPr/>
          </p:nvSpPr>
          <p:spPr>
            <a:xfrm>
              <a:off x="840000" y="2349000"/>
              <a:ext cx="576000" cy="4817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D1AF9BA-AB1F-7241-935D-C0E608762644}"/>
                </a:ext>
              </a:extLst>
            </p:cNvPr>
            <p:cNvSpPr txBox="1"/>
            <p:nvPr/>
          </p:nvSpPr>
          <p:spPr>
            <a:xfrm>
              <a:off x="872261" y="2174373"/>
              <a:ext cx="5437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+</a:t>
              </a:r>
              <a:endParaRPr lang="en-US" sz="2400" dirty="0"/>
            </a:p>
          </p:txBody>
        </p:sp>
      </p:grpSp>
      <p:sp>
        <p:nvSpPr>
          <p:cNvPr id="9" name="Triangle 8">
            <a:extLst>
              <a:ext uri="{FF2B5EF4-FFF2-40B4-BE49-F238E27FC236}">
                <a16:creationId xmlns:a16="http://schemas.microsoft.com/office/drawing/2014/main" id="{9B9F580C-76A5-5F44-919D-9E6347AD8FAF}"/>
              </a:ext>
            </a:extLst>
          </p:cNvPr>
          <p:cNvSpPr/>
          <p:nvPr/>
        </p:nvSpPr>
        <p:spPr>
          <a:xfrm rot="16200000">
            <a:off x="7593729" y="2415066"/>
            <a:ext cx="2880000" cy="169945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7BB864E-820F-5F47-A35B-64AFBD2C40EA}"/>
              </a:ext>
            </a:extLst>
          </p:cNvPr>
          <p:cNvGrpSpPr/>
          <p:nvPr/>
        </p:nvGrpSpPr>
        <p:grpSpPr>
          <a:xfrm>
            <a:off x="9231741" y="2849296"/>
            <a:ext cx="576000" cy="830997"/>
            <a:chOff x="840000" y="2174373"/>
            <a:chExt cx="576000" cy="830997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11E160A-DA57-9949-B7B0-8B14668B8612}"/>
                </a:ext>
              </a:extLst>
            </p:cNvPr>
            <p:cNvSpPr/>
            <p:nvPr/>
          </p:nvSpPr>
          <p:spPr>
            <a:xfrm>
              <a:off x="840000" y="2349000"/>
              <a:ext cx="576000" cy="4817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D8F0C8A-D74C-674D-BD09-A46889A41A69}"/>
                </a:ext>
              </a:extLst>
            </p:cNvPr>
            <p:cNvSpPr txBox="1"/>
            <p:nvPr/>
          </p:nvSpPr>
          <p:spPr>
            <a:xfrm>
              <a:off x="872261" y="2174373"/>
              <a:ext cx="5437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+</a:t>
              </a:r>
              <a:endParaRPr lang="en-US" sz="2400" dirty="0"/>
            </a:p>
          </p:txBody>
        </p:sp>
      </p:grpSp>
      <p:sp>
        <p:nvSpPr>
          <p:cNvPr id="43" name="Triangle 42">
            <a:extLst>
              <a:ext uri="{FF2B5EF4-FFF2-40B4-BE49-F238E27FC236}">
                <a16:creationId xmlns:a16="http://schemas.microsoft.com/office/drawing/2014/main" id="{716E5B08-1BAD-9C43-98CD-D110C44516BB}"/>
              </a:ext>
            </a:extLst>
          </p:cNvPr>
          <p:cNvSpPr/>
          <p:nvPr/>
        </p:nvSpPr>
        <p:spPr>
          <a:xfrm rot="16200000" flipV="1">
            <a:off x="5138570" y="2091349"/>
            <a:ext cx="2880000" cy="206898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20F9BE3-5B3B-C749-A339-87E058DD64E3}"/>
              </a:ext>
            </a:extLst>
          </p:cNvPr>
          <p:cNvGrpSpPr/>
          <p:nvPr/>
        </p:nvGrpSpPr>
        <p:grpSpPr>
          <a:xfrm>
            <a:off x="6064721" y="2718544"/>
            <a:ext cx="576000" cy="830997"/>
            <a:chOff x="840000" y="2174373"/>
            <a:chExt cx="576000" cy="830997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D48FCD62-F3B2-A444-936F-7CC54887CD75}"/>
                </a:ext>
              </a:extLst>
            </p:cNvPr>
            <p:cNvSpPr/>
            <p:nvPr/>
          </p:nvSpPr>
          <p:spPr>
            <a:xfrm>
              <a:off x="840000" y="2349000"/>
              <a:ext cx="576000" cy="4817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8F322CE-03F7-774E-92B3-B63813931244}"/>
                </a:ext>
              </a:extLst>
            </p:cNvPr>
            <p:cNvSpPr txBox="1"/>
            <p:nvPr/>
          </p:nvSpPr>
          <p:spPr>
            <a:xfrm>
              <a:off x="872261" y="2174373"/>
              <a:ext cx="5437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+</a:t>
              </a:r>
              <a:endParaRPr lang="en-US" sz="2400" dirty="0"/>
            </a:p>
          </p:txBody>
        </p:sp>
      </p:grpSp>
      <p:sp>
        <p:nvSpPr>
          <p:cNvPr id="67" name="Subtitle 6">
            <a:extLst>
              <a:ext uri="{FF2B5EF4-FFF2-40B4-BE49-F238E27FC236}">
                <a16:creationId xmlns:a16="http://schemas.microsoft.com/office/drawing/2014/main" id="{D23ECFAE-2467-DA43-B621-50DA98A45D55}"/>
              </a:ext>
            </a:extLst>
          </p:cNvPr>
          <p:cNvSpPr txBox="1">
            <a:spLocks/>
          </p:cNvSpPr>
          <p:nvPr/>
        </p:nvSpPr>
        <p:spPr>
          <a:xfrm>
            <a:off x="1111769" y="4073570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Quiz 7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68" name="Subtitle 6">
            <a:extLst>
              <a:ext uri="{FF2B5EF4-FFF2-40B4-BE49-F238E27FC236}">
                <a16:creationId xmlns:a16="http://schemas.microsoft.com/office/drawing/2014/main" id="{37318D00-7B0A-E94F-8418-8C34BB4DACBA}"/>
              </a:ext>
            </a:extLst>
          </p:cNvPr>
          <p:cNvSpPr txBox="1">
            <a:spLocks/>
          </p:cNvSpPr>
          <p:nvPr/>
        </p:nvSpPr>
        <p:spPr>
          <a:xfrm>
            <a:off x="6871772" y="4319027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Quiz 8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69" name="Subtitle 6">
            <a:extLst>
              <a:ext uri="{FF2B5EF4-FFF2-40B4-BE49-F238E27FC236}">
                <a16:creationId xmlns:a16="http://schemas.microsoft.com/office/drawing/2014/main" id="{06CB48C6-EAB4-914F-9C4E-ED6FC1528AFB}"/>
              </a:ext>
            </a:extLst>
          </p:cNvPr>
          <p:cNvSpPr txBox="1">
            <a:spLocks/>
          </p:cNvSpPr>
          <p:nvPr/>
        </p:nvSpPr>
        <p:spPr>
          <a:xfrm>
            <a:off x="4825270" y="3831967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Quiz 9</a:t>
            </a:r>
            <a:endParaRPr lang="en-US" sz="1400" dirty="0"/>
          </a:p>
          <a:p>
            <a:pPr algn="ctr"/>
            <a:endParaRPr lang="en-US" sz="1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E6C42A-CC2E-CE4B-8677-B56ED68FFB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320228" y="4848268"/>
            <a:ext cx="3341554" cy="1670777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7B7412D3-D04F-B246-8F24-86A3AA75C4BD}"/>
              </a:ext>
            </a:extLst>
          </p:cNvPr>
          <p:cNvGrpSpPr/>
          <p:nvPr/>
        </p:nvGrpSpPr>
        <p:grpSpPr>
          <a:xfrm>
            <a:off x="6672000" y="5239758"/>
            <a:ext cx="576000" cy="830997"/>
            <a:chOff x="840000" y="2174373"/>
            <a:chExt cx="576000" cy="830997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5D4EFEFF-059D-1B46-BD0D-B12E3222BB3A}"/>
                </a:ext>
              </a:extLst>
            </p:cNvPr>
            <p:cNvSpPr/>
            <p:nvPr/>
          </p:nvSpPr>
          <p:spPr>
            <a:xfrm>
              <a:off x="840000" y="2349000"/>
              <a:ext cx="576000" cy="4817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887E31C-2639-8E49-8A36-C2450F47B66B}"/>
                </a:ext>
              </a:extLst>
            </p:cNvPr>
            <p:cNvSpPr txBox="1"/>
            <p:nvPr/>
          </p:nvSpPr>
          <p:spPr>
            <a:xfrm>
              <a:off x="872261" y="2174373"/>
              <a:ext cx="5437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+</a:t>
              </a:r>
              <a:endParaRPr lang="en-US" sz="2400" dirty="0"/>
            </a:p>
          </p:txBody>
        </p:sp>
      </p:grpSp>
      <p:sp>
        <p:nvSpPr>
          <p:cNvPr id="73" name="Subtitle 6">
            <a:extLst>
              <a:ext uri="{FF2B5EF4-FFF2-40B4-BE49-F238E27FC236}">
                <a16:creationId xmlns:a16="http://schemas.microsoft.com/office/drawing/2014/main" id="{96CDC04B-D44D-F047-9390-71571C1250C7}"/>
              </a:ext>
            </a:extLst>
          </p:cNvPr>
          <p:cNvSpPr txBox="1">
            <a:spLocks/>
          </p:cNvSpPr>
          <p:nvPr/>
        </p:nvSpPr>
        <p:spPr>
          <a:xfrm>
            <a:off x="5186776" y="6092896"/>
            <a:ext cx="4208459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Quiz 10</a:t>
            </a:r>
            <a:endParaRPr lang="en-US" sz="1400" dirty="0"/>
          </a:p>
          <a:p>
            <a:pPr algn="ct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3693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How was your score? Class-assessment: Quiz 5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6057957-F9B5-F442-9AB2-2BC7C22E18F9}"/>
              </a:ext>
            </a:extLst>
          </p:cNvPr>
          <p:cNvSpPr txBox="1"/>
          <p:nvPr/>
        </p:nvSpPr>
        <p:spPr>
          <a:xfrm>
            <a:off x="241354" y="6544103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Creative Commons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Subtitle 6">
                <a:extLst>
                  <a:ext uri="{FF2B5EF4-FFF2-40B4-BE49-F238E27FC236}">
                    <a16:creationId xmlns:a16="http://schemas.microsoft.com/office/drawing/2014/main" id="{4E16C28A-84BD-BD40-B62E-F6EE18F082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1354" y="5121614"/>
                <a:ext cx="3344459" cy="49702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Explanation: </a:t>
                </a:r>
              </a:p>
              <a:p>
                <a:pPr algn="ctr"/>
                <a:r>
                  <a:rPr lang="en-US" sz="1600" b="1" dirty="0">
                    <a:solidFill>
                      <a:srgbClr val="009D7F"/>
                    </a:solidFill>
                  </a:rPr>
                  <a:t>The pressure acts normal to the surface (cell phone) and increases with depth, p=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16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𝒈𝒉</m:t>
                    </m:r>
                  </m:oMath>
                </a14:m>
                <a:endParaRPr lang="en-US" sz="11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41" name="Subtitle 6">
                <a:extLst>
                  <a:ext uri="{FF2B5EF4-FFF2-40B4-BE49-F238E27FC236}">
                    <a16:creationId xmlns:a16="http://schemas.microsoft.com/office/drawing/2014/main" id="{4E16C28A-84BD-BD40-B62E-F6EE18F082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54" y="5121614"/>
                <a:ext cx="3344459" cy="497024"/>
              </a:xfrm>
              <a:prstGeom prst="rect">
                <a:avLst/>
              </a:prstGeom>
              <a:blipFill>
                <a:blip r:embed="rId5"/>
                <a:stretch>
                  <a:fillRect l="-3788" t="-17500" r="-3409" b="-14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Subtitle 6">
            <a:extLst>
              <a:ext uri="{FF2B5EF4-FFF2-40B4-BE49-F238E27FC236}">
                <a16:creationId xmlns:a16="http://schemas.microsoft.com/office/drawing/2014/main" id="{821636E4-4798-D74D-9A60-8F7CA97CC22E}"/>
              </a:ext>
            </a:extLst>
          </p:cNvPr>
          <p:cNvSpPr txBox="1">
            <a:spLocks/>
          </p:cNvSpPr>
          <p:nvPr/>
        </p:nvSpPr>
        <p:spPr>
          <a:xfrm>
            <a:off x="120003" y="1922770"/>
            <a:ext cx="3344460" cy="4970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rgbClr val="009D7F"/>
                </a:solidFill>
              </a:rPr>
              <a:t>Quiz 5:</a:t>
            </a:r>
            <a:r>
              <a:rPr lang="en-US" sz="2000" b="1" dirty="0">
                <a:solidFill>
                  <a:srgbClr val="009D7F"/>
                </a:solidFill>
              </a:rPr>
              <a:t> </a:t>
            </a:r>
            <a:r>
              <a:rPr lang="en-US" sz="1600" b="1" dirty="0">
                <a:solidFill>
                  <a:srgbClr val="009D7F"/>
                </a:solidFill>
              </a:rPr>
              <a:t>What’s the pressure distribution on a slanted and submerged object (right answer: </a:t>
            </a:r>
            <a:r>
              <a:rPr lang="en-US" sz="1600" b="1" u="sng" dirty="0">
                <a:solidFill>
                  <a:srgbClr val="009D7F"/>
                </a:solidFill>
              </a:rPr>
              <a:t>d</a:t>
            </a:r>
            <a:r>
              <a:rPr lang="en-US" sz="1600" b="1" dirty="0">
                <a:solidFill>
                  <a:srgbClr val="009D7F"/>
                </a:solidFill>
              </a:rPr>
              <a:t>): 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27" name="Trapezoid 26">
            <a:extLst>
              <a:ext uri="{FF2B5EF4-FFF2-40B4-BE49-F238E27FC236}">
                <a16:creationId xmlns:a16="http://schemas.microsoft.com/office/drawing/2014/main" id="{A3601726-3967-6E44-A061-9FFC7F9064B5}"/>
              </a:ext>
            </a:extLst>
          </p:cNvPr>
          <p:cNvSpPr/>
          <p:nvPr/>
        </p:nvSpPr>
        <p:spPr>
          <a:xfrm rot="10800000">
            <a:off x="672655" y="3141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1A2A7BFA-AF9C-6A49-A1D4-CB4D8F6045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19500881">
            <a:off x="1437390" y="4188851"/>
            <a:ext cx="1492800" cy="353763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D55FEAB-C969-1646-9148-00EDF0ECFF0F}"/>
              </a:ext>
            </a:extLst>
          </p:cNvPr>
          <p:cNvCxnSpPr>
            <a:cxnSpLocks/>
          </p:cNvCxnSpPr>
          <p:nvPr/>
        </p:nvCxnSpPr>
        <p:spPr>
          <a:xfrm>
            <a:off x="1244456" y="3762083"/>
            <a:ext cx="411509" cy="64748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5938EC7-F676-264F-B059-35850542BA3B}"/>
              </a:ext>
            </a:extLst>
          </p:cNvPr>
          <p:cNvCxnSpPr>
            <a:cxnSpLocks/>
          </p:cNvCxnSpPr>
          <p:nvPr/>
        </p:nvCxnSpPr>
        <p:spPr>
          <a:xfrm>
            <a:off x="1524936" y="3789802"/>
            <a:ext cx="330581" cy="48017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DBFC69B-AE38-FD44-9A54-E9D28E665335}"/>
              </a:ext>
            </a:extLst>
          </p:cNvPr>
          <p:cNvCxnSpPr>
            <a:cxnSpLocks/>
          </p:cNvCxnSpPr>
          <p:nvPr/>
        </p:nvCxnSpPr>
        <p:spPr>
          <a:xfrm rot="19551729">
            <a:off x="1947542" y="3726233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C3DA690-B587-BD4E-8467-FE468A92C970}"/>
              </a:ext>
            </a:extLst>
          </p:cNvPr>
          <p:cNvCxnSpPr>
            <a:cxnSpLocks/>
          </p:cNvCxnSpPr>
          <p:nvPr/>
        </p:nvCxnSpPr>
        <p:spPr>
          <a:xfrm>
            <a:off x="2135226" y="3762083"/>
            <a:ext cx="168909" cy="21627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21D4909-DA4C-C645-833F-8B5F8CF9E249}"/>
              </a:ext>
            </a:extLst>
          </p:cNvPr>
          <p:cNvCxnSpPr>
            <a:cxnSpLocks/>
          </p:cNvCxnSpPr>
          <p:nvPr/>
        </p:nvCxnSpPr>
        <p:spPr>
          <a:xfrm>
            <a:off x="2454157" y="3666960"/>
            <a:ext cx="110189" cy="15862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64F0E2C-D306-6E48-9856-26F29D18E2AC}"/>
              </a:ext>
            </a:extLst>
          </p:cNvPr>
          <p:cNvSpPr txBox="1"/>
          <p:nvPr/>
        </p:nvSpPr>
        <p:spPr>
          <a:xfrm rot="21346754">
            <a:off x="1069027" y="318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416467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FB4BB47-9220-924B-851E-C3D9A99F58BB}"/>
              </a:ext>
            </a:extLst>
          </p:cNvPr>
          <p:cNvSpPr txBox="1">
            <a:spLocks/>
          </p:cNvSpPr>
          <p:nvPr/>
        </p:nvSpPr>
        <p:spPr>
          <a:xfrm>
            <a:off x="696000" y="616704"/>
            <a:ext cx="10008675" cy="1306066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How was your score? Class-assessment: Quiz 6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6057957-F9B5-F442-9AB2-2BC7C22E18F9}"/>
              </a:ext>
            </a:extLst>
          </p:cNvPr>
          <p:cNvSpPr txBox="1"/>
          <p:nvPr/>
        </p:nvSpPr>
        <p:spPr>
          <a:xfrm>
            <a:off x="241354" y="6544103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Creative Commons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Subtitle 6">
                <a:extLst>
                  <a:ext uri="{FF2B5EF4-FFF2-40B4-BE49-F238E27FC236}">
                    <a16:creationId xmlns:a16="http://schemas.microsoft.com/office/drawing/2014/main" id="{4E16C28A-84BD-BD40-B62E-F6EE18F082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1354" y="5121614"/>
                <a:ext cx="3344459" cy="49702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rgbClr val="009D7F"/>
                    </a:solidFill>
                  </a:rPr>
                  <a:t>Explanation: </a:t>
                </a:r>
              </a:p>
              <a:p>
                <a:pPr algn="ctr"/>
                <a:r>
                  <a:rPr lang="en-US" sz="1600" b="1" dirty="0">
                    <a:solidFill>
                      <a:srgbClr val="009D7F"/>
                    </a:solidFill>
                  </a:rPr>
                  <a:t>The pressure acts normal to the surface (cell phone) and increases with depth, p=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r>
                      <a:rPr lang="en-US" sz="1600" b="1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𝒈𝒉</m:t>
                    </m:r>
                  </m:oMath>
                </a14:m>
                <a:endParaRPr lang="en-US" sz="1100" dirty="0"/>
              </a:p>
              <a:p>
                <a:pPr algn="ctr"/>
                <a:endParaRPr lang="en-US" sz="1400" dirty="0"/>
              </a:p>
            </p:txBody>
          </p:sp>
        </mc:Choice>
        <mc:Fallback xmlns="">
          <p:sp>
            <p:nvSpPr>
              <p:cNvPr id="41" name="Subtitle 6">
                <a:extLst>
                  <a:ext uri="{FF2B5EF4-FFF2-40B4-BE49-F238E27FC236}">
                    <a16:creationId xmlns:a16="http://schemas.microsoft.com/office/drawing/2014/main" id="{4E16C28A-84BD-BD40-B62E-F6EE18F082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54" y="5121614"/>
                <a:ext cx="3344459" cy="497024"/>
              </a:xfrm>
              <a:prstGeom prst="rect">
                <a:avLst/>
              </a:prstGeom>
              <a:blipFill>
                <a:blip r:embed="rId5"/>
                <a:stretch>
                  <a:fillRect l="-3788" t="-17500" r="-5303" b="-14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Subtitle 6">
            <a:extLst>
              <a:ext uri="{FF2B5EF4-FFF2-40B4-BE49-F238E27FC236}">
                <a16:creationId xmlns:a16="http://schemas.microsoft.com/office/drawing/2014/main" id="{821636E4-4798-D74D-9A60-8F7CA97CC22E}"/>
              </a:ext>
            </a:extLst>
          </p:cNvPr>
          <p:cNvSpPr txBox="1">
            <a:spLocks/>
          </p:cNvSpPr>
          <p:nvPr/>
        </p:nvSpPr>
        <p:spPr>
          <a:xfrm>
            <a:off x="120003" y="1922770"/>
            <a:ext cx="3344460" cy="4970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rgbClr val="009D7F"/>
                </a:solidFill>
              </a:rPr>
              <a:t>Quiz 5:</a:t>
            </a:r>
            <a:r>
              <a:rPr lang="en-US" sz="2000" b="1" dirty="0">
                <a:solidFill>
                  <a:srgbClr val="009D7F"/>
                </a:solidFill>
              </a:rPr>
              <a:t> </a:t>
            </a:r>
            <a:r>
              <a:rPr lang="en-US" sz="1600" b="1" dirty="0">
                <a:solidFill>
                  <a:srgbClr val="009D7F"/>
                </a:solidFill>
              </a:rPr>
              <a:t>What’s the pressure distribution on a slanted and submerged object (right answer: </a:t>
            </a:r>
            <a:r>
              <a:rPr lang="en-US" sz="1600" b="1" u="sng" dirty="0">
                <a:solidFill>
                  <a:srgbClr val="009D7F"/>
                </a:solidFill>
              </a:rPr>
              <a:t>d</a:t>
            </a:r>
            <a:r>
              <a:rPr lang="en-US" sz="1600" b="1" dirty="0">
                <a:solidFill>
                  <a:srgbClr val="009D7F"/>
                </a:solidFill>
              </a:rPr>
              <a:t>): 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27" name="Trapezoid 26">
            <a:extLst>
              <a:ext uri="{FF2B5EF4-FFF2-40B4-BE49-F238E27FC236}">
                <a16:creationId xmlns:a16="http://schemas.microsoft.com/office/drawing/2014/main" id="{A3601726-3967-6E44-A061-9FFC7F9064B5}"/>
              </a:ext>
            </a:extLst>
          </p:cNvPr>
          <p:cNvSpPr/>
          <p:nvPr/>
        </p:nvSpPr>
        <p:spPr>
          <a:xfrm rot="10800000">
            <a:off x="672655" y="3141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1A2A7BFA-AF9C-6A49-A1D4-CB4D8F6045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19500881">
            <a:off x="1437390" y="4188851"/>
            <a:ext cx="1492800" cy="353763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D55FEAB-C969-1646-9148-00EDF0ECFF0F}"/>
              </a:ext>
            </a:extLst>
          </p:cNvPr>
          <p:cNvCxnSpPr>
            <a:cxnSpLocks/>
          </p:cNvCxnSpPr>
          <p:nvPr/>
        </p:nvCxnSpPr>
        <p:spPr>
          <a:xfrm>
            <a:off x="1244456" y="3762083"/>
            <a:ext cx="411509" cy="64748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5938EC7-F676-264F-B059-35850542BA3B}"/>
              </a:ext>
            </a:extLst>
          </p:cNvPr>
          <p:cNvCxnSpPr>
            <a:cxnSpLocks/>
          </p:cNvCxnSpPr>
          <p:nvPr/>
        </p:nvCxnSpPr>
        <p:spPr>
          <a:xfrm>
            <a:off x="1524936" y="3789802"/>
            <a:ext cx="330581" cy="48017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DBFC69B-AE38-FD44-9A54-E9D28E665335}"/>
              </a:ext>
            </a:extLst>
          </p:cNvPr>
          <p:cNvCxnSpPr>
            <a:cxnSpLocks/>
          </p:cNvCxnSpPr>
          <p:nvPr/>
        </p:nvCxnSpPr>
        <p:spPr>
          <a:xfrm rot="19551729">
            <a:off x="1947542" y="3726233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C3DA690-B587-BD4E-8467-FE468A92C970}"/>
              </a:ext>
            </a:extLst>
          </p:cNvPr>
          <p:cNvCxnSpPr>
            <a:cxnSpLocks/>
          </p:cNvCxnSpPr>
          <p:nvPr/>
        </p:nvCxnSpPr>
        <p:spPr>
          <a:xfrm>
            <a:off x="2135226" y="3762083"/>
            <a:ext cx="168909" cy="21627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21D4909-DA4C-C645-833F-8B5F8CF9E249}"/>
              </a:ext>
            </a:extLst>
          </p:cNvPr>
          <p:cNvCxnSpPr>
            <a:cxnSpLocks/>
          </p:cNvCxnSpPr>
          <p:nvPr/>
        </p:nvCxnSpPr>
        <p:spPr>
          <a:xfrm>
            <a:off x="2454157" y="3666960"/>
            <a:ext cx="110189" cy="15862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64F0E2C-D306-6E48-9856-26F29D18E2AC}"/>
              </a:ext>
            </a:extLst>
          </p:cNvPr>
          <p:cNvSpPr txBox="1"/>
          <p:nvPr/>
        </p:nvSpPr>
        <p:spPr>
          <a:xfrm rot="21346754">
            <a:off x="1069027" y="318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0FCC9DF0-A07A-A54E-BB25-342033F8EA01}"/>
              </a:ext>
            </a:extLst>
          </p:cNvPr>
          <p:cNvSpPr txBox="1">
            <a:spLocks/>
          </p:cNvSpPr>
          <p:nvPr/>
        </p:nvSpPr>
        <p:spPr>
          <a:xfrm>
            <a:off x="3719999" y="1922770"/>
            <a:ext cx="3168001" cy="4970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rgbClr val="009D7F"/>
                </a:solidFill>
              </a:rPr>
              <a:t>Quiz 6:</a:t>
            </a:r>
            <a:r>
              <a:rPr lang="en-US" sz="2000" b="1" dirty="0">
                <a:solidFill>
                  <a:srgbClr val="009D7F"/>
                </a:solidFill>
              </a:rPr>
              <a:t> </a:t>
            </a:r>
            <a:r>
              <a:rPr lang="en-US" sz="1600" b="1" dirty="0">
                <a:solidFill>
                  <a:srgbClr val="009D7F"/>
                </a:solidFill>
              </a:rPr>
              <a:t>What’s direction and location of the associated pressure force (right answer: </a:t>
            </a:r>
            <a:r>
              <a:rPr lang="en-US" sz="1600" b="1" u="sng" dirty="0">
                <a:solidFill>
                  <a:srgbClr val="009D7F"/>
                </a:solidFill>
              </a:rPr>
              <a:t>c</a:t>
            </a:r>
            <a:r>
              <a:rPr lang="en-US" sz="1600" b="1" dirty="0">
                <a:solidFill>
                  <a:srgbClr val="009D7F"/>
                </a:solidFill>
              </a:rPr>
              <a:t>): 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18" name="Trapezoid 17">
            <a:extLst>
              <a:ext uri="{FF2B5EF4-FFF2-40B4-BE49-F238E27FC236}">
                <a16:creationId xmlns:a16="http://schemas.microsoft.com/office/drawing/2014/main" id="{1B4014A9-0261-A94A-A9FD-04B7FF6031DB}"/>
              </a:ext>
            </a:extLst>
          </p:cNvPr>
          <p:cNvSpPr/>
          <p:nvPr/>
        </p:nvSpPr>
        <p:spPr>
          <a:xfrm rot="10800000">
            <a:off x="4155641" y="3141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DBC0481B-0A90-1C4E-9ABC-18A7E65048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19500881">
            <a:off x="4927560" y="4171784"/>
            <a:ext cx="1492800" cy="353763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42C0E6B-9460-2243-848F-87889C37EF30}"/>
              </a:ext>
            </a:extLst>
          </p:cNvPr>
          <p:cNvCxnSpPr>
            <a:cxnSpLocks/>
          </p:cNvCxnSpPr>
          <p:nvPr/>
        </p:nvCxnSpPr>
        <p:spPr>
          <a:xfrm rot="19551729">
            <a:off x="5039107" y="3963390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32827AF-24D4-4E4B-8552-2BC250BF2374}"/>
              </a:ext>
            </a:extLst>
          </p:cNvPr>
          <p:cNvSpPr txBox="1"/>
          <p:nvPr/>
        </p:nvSpPr>
        <p:spPr>
          <a:xfrm rot="21346754">
            <a:off x="4461164" y="3631698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</a:t>
            </a:r>
            <a:r>
              <a:rPr lang="en-US" baseline="-25000" dirty="0" err="1">
                <a:solidFill>
                  <a:schemeClr val="bg1"/>
                </a:solidFill>
              </a:rPr>
              <a:t>p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sp>
        <p:nvSpPr>
          <p:cNvPr id="22" name="Subtitle 6">
            <a:extLst>
              <a:ext uri="{FF2B5EF4-FFF2-40B4-BE49-F238E27FC236}">
                <a16:creationId xmlns:a16="http://schemas.microsoft.com/office/drawing/2014/main" id="{ECE6C6C5-386E-B64C-BA50-88D05818A5DA}"/>
              </a:ext>
            </a:extLst>
          </p:cNvPr>
          <p:cNvSpPr txBox="1">
            <a:spLocks/>
          </p:cNvSpPr>
          <p:nvPr/>
        </p:nvSpPr>
        <p:spPr>
          <a:xfrm>
            <a:off x="3719999" y="5121614"/>
            <a:ext cx="3344459" cy="4970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9D7F"/>
                </a:solidFill>
              </a:rPr>
              <a:t>Explanation: 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The center of pressure is located so that the torque due to </a:t>
            </a:r>
            <a:r>
              <a:rPr lang="en-US" sz="1600" b="1" dirty="0" err="1">
                <a:solidFill>
                  <a:srgbClr val="009D7F"/>
                </a:solidFill>
              </a:rPr>
              <a:t>Fp</a:t>
            </a:r>
            <a:r>
              <a:rPr lang="en-US" sz="1600" b="1" dirty="0">
                <a:solidFill>
                  <a:srgbClr val="009D7F"/>
                </a:solidFill>
              </a:rPr>
              <a:t> is exactly equal to the torque due to the pressure distribution.</a:t>
            </a:r>
            <a:endParaRPr lang="en-US" sz="1100" dirty="0"/>
          </a:p>
          <a:p>
            <a:pPr algn="ct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9754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itle 1">
                <a:extLst>
                  <a:ext uri="{FF2B5EF4-FFF2-40B4-BE49-F238E27FC236}">
                    <a16:creationId xmlns:a16="http://schemas.microsoft.com/office/drawing/2014/main" id="{2FB4BB47-9220-924B-851E-C3D9A99F58B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6000" y="616704"/>
                <a:ext cx="10008675" cy="1306066"/>
              </a:xfrm>
              <a:prstGeom prst="rect">
                <a:avLst/>
              </a:prstGeom>
            </p:spPr>
            <p:txBody>
              <a:bodyPr vert="horz" wrap="none" lIns="0" tIns="0" rIns="0" bIns="0" rtlCol="0" anchor="ctr">
                <a:normAutofit fontScale="90000" lnSpcReduction="20000"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sz="3200" kern="1200">
                    <a:solidFill>
                      <a:srgbClr val="009D7F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3600" dirty="0"/>
                  <a:t>Quiz11: The pressure at the centroid, x</a:t>
                </a:r>
                <a:r>
                  <a:rPr lang="en-US" sz="3600" baseline="-25000" dirty="0"/>
                  <a:t>c</a:t>
                </a:r>
                <a:r>
                  <a:rPr lang="en-US" sz="3600" dirty="0"/>
                  <a:t>, depends on </a:t>
                </a:r>
              </a:p>
              <a:p>
                <a14:m>
                  <m:oMath xmlns:m="http://schemas.openxmlformats.org/officeDocument/2006/math">
                    <m:r>
                      <a:rPr lang="en-US" sz="3600" i="1" dirty="0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3600" dirty="0"/>
                  <a:t>, g, y (depth) and the tilt angle 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3600" dirty="0"/>
                  <a:t>. Express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36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6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sub>
                    </m:sSub>
                    <m:r>
                      <a:rPr lang="en-US" sz="3600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dirty="0"/>
                  <a:t>as </a:t>
                </a:r>
              </a:p>
              <a:p>
                <a:r>
                  <a:rPr lang="en-US" sz="3600" dirty="0"/>
                  <a:t>a function of 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3600" dirty="0"/>
                  <a:t>, g, y, 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3600" dirty="0"/>
                  <a:t>.</a:t>
                </a:r>
              </a:p>
            </p:txBody>
          </p:sp>
        </mc:Choice>
        <mc:Fallback xmlns="">
          <p:sp>
            <p:nvSpPr>
              <p:cNvPr id="31" name="Title 1">
                <a:extLst>
                  <a:ext uri="{FF2B5EF4-FFF2-40B4-BE49-F238E27FC236}">
                    <a16:creationId xmlns:a16="http://schemas.microsoft.com/office/drawing/2014/main" id="{2FB4BB47-9220-924B-851E-C3D9A99F5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" y="616704"/>
                <a:ext cx="10008675" cy="1306066"/>
              </a:xfrm>
              <a:prstGeom prst="rect">
                <a:avLst/>
              </a:prstGeom>
              <a:blipFill>
                <a:blip r:embed="rId5"/>
                <a:stretch>
                  <a:fillRect l="-2408" t="-13462" b="-144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6057957-F9B5-F442-9AB2-2BC7C22E18F9}"/>
              </a:ext>
            </a:extLst>
          </p:cNvPr>
          <p:cNvSpPr txBox="1"/>
          <p:nvPr/>
        </p:nvSpPr>
        <p:spPr>
          <a:xfrm>
            <a:off x="241354" y="6544103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Creative Commons</a:t>
            </a:r>
          </a:p>
        </p:txBody>
      </p:sp>
      <p:sp>
        <p:nvSpPr>
          <p:cNvPr id="18" name="Trapezoid 17">
            <a:extLst>
              <a:ext uri="{FF2B5EF4-FFF2-40B4-BE49-F238E27FC236}">
                <a16:creationId xmlns:a16="http://schemas.microsoft.com/office/drawing/2014/main" id="{1B4014A9-0261-A94A-A9FD-04B7FF6031DB}"/>
              </a:ext>
            </a:extLst>
          </p:cNvPr>
          <p:cNvSpPr/>
          <p:nvPr/>
        </p:nvSpPr>
        <p:spPr>
          <a:xfrm rot="10800000">
            <a:off x="4155641" y="3141000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DBC0481B-0A90-1C4E-9ABC-18A7E65048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19500881">
            <a:off x="4927560" y="4171784"/>
            <a:ext cx="1492800" cy="353763"/>
          </a:xfrm>
          <a:prstGeom prst="rect">
            <a:avLst/>
          </a:prstGeom>
        </p:spPr>
      </p:pic>
      <p:sp>
        <p:nvSpPr>
          <p:cNvPr id="2" name="Arc 1">
            <a:extLst>
              <a:ext uri="{FF2B5EF4-FFF2-40B4-BE49-F238E27FC236}">
                <a16:creationId xmlns:a16="http://schemas.microsoft.com/office/drawing/2014/main" id="{DEBDD228-EC27-804D-A60D-97ED7196B33A}"/>
              </a:ext>
            </a:extLst>
          </p:cNvPr>
          <p:cNvSpPr/>
          <p:nvPr/>
        </p:nvSpPr>
        <p:spPr>
          <a:xfrm rot="7043009" flipH="1">
            <a:off x="5283262" y="4368736"/>
            <a:ext cx="460754" cy="882209"/>
          </a:xfrm>
          <a:prstGeom prst="arc">
            <a:avLst/>
          </a:prstGeom>
          <a:noFill/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C3B67D-1F9B-6C44-9F08-630C334D0B8B}"/>
                  </a:ext>
                </a:extLst>
              </p:cNvPr>
              <p:cNvSpPr txBox="1"/>
              <p:nvPr/>
            </p:nvSpPr>
            <p:spPr>
              <a:xfrm>
                <a:off x="5814461" y="4442019"/>
                <a:ext cx="3936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C3B67D-1F9B-6C44-9F08-630C334D0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4461" y="4442019"/>
                <a:ext cx="39363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78A5613-A523-054E-91C1-5FF971F599DB}"/>
              </a:ext>
            </a:extLst>
          </p:cNvPr>
          <p:cNvCxnSpPr>
            <a:cxnSpLocks/>
          </p:cNvCxnSpPr>
          <p:nvPr/>
        </p:nvCxnSpPr>
        <p:spPr>
          <a:xfrm>
            <a:off x="4637441" y="3729530"/>
            <a:ext cx="411509" cy="64748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1FC1921-6AC5-594C-9F64-07E654CC8B82}"/>
              </a:ext>
            </a:extLst>
          </p:cNvPr>
          <p:cNvCxnSpPr>
            <a:cxnSpLocks/>
          </p:cNvCxnSpPr>
          <p:nvPr/>
        </p:nvCxnSpPr>
        <p:spPr>
          <a:xfrm>
            <a:off x="4917921" y="3757249"/>
            <a:ext cx="330581" cy="480175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2496A09-865B-A14A-A092-153D46E1C0D6}"/>
              </a:ext>
            </a:extLst>
          </p:cNvPr>
          <p:cNvCxnSpPr>
            <a:cxnSpLocks/>
          </p:cNvCxnSpPr>
          <p:nvPr/>
        </p:nvCxnSpPr>
        <p:spPr>
          <a:xfrm rot="19551729">
            <a:off x="5340527" y="3693680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DE9AA92-5B86-D84B-9975-B3A04C5FC9BE}"/>
              </a:ext>
            </a:extLst>
          </p:cNvPr>
          <p:cNvCxnSpPr>
            <a:cxnSpLocks/>
          </p:cNvCxnSpPr>
          <p:nvPr/>
        </p:nvCxnSpPr>
        <p:spPr>
          <a:xfrm>
            <a:off x="5528211" y="3729530"/>
            <a:ext cx="168909" cy="21627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4EC799B-29F9-0142-B057-D7AA018FAD1C}"/>
              </a:ext>
            </a:extLst>
          </p:cNvPr>
          <p:cNvCxnSpPr>
            <a:cxnSpLocks/>
          </p:cNvCxnSpPr>
          <p:nvPr/>
        </p:nvCxnSpPr>
        <p:spPr>
          <a:xfrm>
            <a:off x="5847142" y="3634407"/>
            <a:ext cx="110189" cy="15862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F4756D9-FABF-5C48-A964-75ECEDF8FE46}"/>
              </a:ext>
            </a:extLst>
          </p:cNvPr>
          <p:cNvSpPr txBox="1"/>
          <p:nvPr/>
        </p:nvSpPr>
        <p:spPr>
          <a:xfrm rot="21346754">
            <a:off x="4462012" y="315201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7A0BCB6-26E8-E84A-AB00-1866F712DBEE}"/>
              </a:ext>
            </a:extLst>
          </p:cNvPr>
          <p:cNvGrpSpPr/>
          <p:nvPr/>
        </p:nvGrpSpPr>
        <p:grpSpPr>
          <a:xfrm>
            <a:off x="5387599" y="3951452"/>
            <a:ext cx="648000" cy="523220"/>
            <a:chOff x="840000" y="2174373"/>
            <a:chExt cx="864000" cy="785174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1BC1FB7-F7E8-1E49-B411-D4D72CF6D304}"/>
                </a:ext>
              </a:extLst>
            </p:cNvPr>
            <p:cNvSpPr/>
            <p:nvPr/>
          </p:nvSpPr>
          <p:spPr>
            <a:xfrm>
              <a:off x="840000" y="2349000"/>
              <a:ext cx="576000" cy="4817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047FCF5-4522-4342-B4C6-7C3B64AB1349}"/>
                </a:ext>
              </a:extLst>
            </p:cNvPr>
            <p:cNvSpPr txBox="1"/>
            <p:nvPr/>
          </p:nvSpPr>
          <p:spPr>
            <a:xfrm>
              <a:off x="872261" y="2174373"/>
              <a:ext cx="831739" cy="785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+</a:t>
              </a:r>
              <a:endParaRPr lang="en-US" sz="2400" dirty="0"/>
            </a:p>
          </p:txBody>
        </p:sp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1ED7DCB-E78E-D141-8010-03DA684E6BC3}"/>
              </a:ext>
            </a:extLst>
          </p:cNvPr>
          <p:cNvCxnSpPr/>
          <p:nvPr/>
        </p:nvCxnSpPr>
        <p:spPr>
          <a:xfrm>
            <a:off x="4788086" y="3945804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45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ethoscope on a red surface&#10;&#10;Description automatically generated with low confidence">
            <a:extLst>
              <a:ext uri="{FF2B5EF4-FFF2-40B4-BE49-F238E27FC236}">
                <a16:creationId xmlns:a16="http://schemas.microsoft.com/office/drawing/2014/main" id="{680020A9-D68C-5149-8126-0414B2709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84000" y="-2873489"/>
            <a:ext cx="3561702" cy="2232000"/>
          </a:xfrm>
          <a:prstGeom prst="rect">
            <a:avLst/>
          </a:prstGeom>
        </p:spPr>
      </p:pic>
      <p:sp>
        <p:nvSpPr>
          <p:cNvPr id="12" name="Subtitle 6">
            <a:extLst>
              <a:ext uri="{FF2B5EF4-FFF2-40B4-BE49-F238E27FC236}">
                <a16:creationId xmlns:a16="http://schemas.microsoft.com/office/drawing/2014/main" id="{A52BE00E-D191-3841-8228-0F011DFC79FA}"/>
              </a:ext>
            </a:extLst>
          </p:cNvPr>
          <p:cNvSpPr txBox="1">
            <a:spLocks/>
          </p:cNvSpPr>
          <p:nvPr/>
        </p:nvSpPr>
        <p:spPr>
          <a:xfrm>
            <a:off x="3015001" y="-641489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Floating objects</a:t>
            </a:r>
            <a:endParaRPr lang="en-US" sz="1600" dirty="0"/>
          </a:p>
          <a:p>
            <a:pPr algn="ctr"/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itle 1">
                <a:extLst>
                  <a:ext uri="{FF2B5EF4-FFF2-40B4-BE49-F238E27FC236}">
                    <a16:creationId xmlns:a16="http://schemas.microsoft.com/office/drawing/2014/main" id="{2FB4BB47-9220-924B-851E-C3D9A99F58B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6000" y="616704"/>
                <a:ext cx="10008675" cy="1627860"/>
              </a:xfrm>
              <a:prstGeom prst="rect">
                <a:avLst/>
              </a:prstGeom>
            </p:spPr>
            <p:txBody>
              <a:bodyPr vert="horz" wrap="none" lIns="0" tIns="0" rIns="0" bIns="0" rtlCol="0" anchor="ctr">
                <a:normAutofit fontScale="97500"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sz="3200" kern="1200">
                    <a:solidFill>
                      <a:srgbClr val="009D7F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2400" dirty="0"/>
                  <a:t>Class assessment Quiz 11: The pressure at the centroid, x</a:t>
                </a:r>
                <a:r>
                  <a:rPr lang="en-US" sz="2400" baseline="-25000" dirty="0"/>
                  <a:t>c</a:t>
                </a:r>
                <a:r>
                  <a:rPr lang="en-US" sz="2400" dirty="0"/>
                  <a:t>, depends on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400" dirty="0"/>
                  <a:t>, g, y (depth) and the tilt angle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400" dirty="0"/>
                  <a:t>. Express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sub>
                    </m:sSub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as a function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400" dirty="0"/>
                  <a:t>, g, y,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31" name="Title 1">
                <a:extLst>
                  <a:ext uri="{FF2B5EF4-FFF2-40B4-BE49-F238E27FC236}">
                    <a16:creationId xmlns:a16="http://schemas.microsoft.com/office/drawing/2014/main" id="{2FB4BB47-9220-924B-851E-C3D9A99F5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0" y="616704"/>
                <a:ext cx="10008675" cy="1627860"/>
              </a:xfrm>
              <a:prstGeom prst="rect">
                <a:avLst/>
              </a:prstGeom>
              <a:blipFill>
                <a:blip r:embed="rId5"/>
                <a:stretch>
                  <a:fillRect l="-1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E002B48-E418-0F47-87A7-05DF617B21D1}"/>
              </a:ext>
            </a:extLst>
          </p:cNvPr>
          <p:cNvCxnSpPr/>
          <p:nvPr/>
        </p:nvCxnSpPr>
        <p:spPr>
          <a:xfrm>
            <a:off x="-333314" y="1525429"/>
            <a:ext cx="0" cy="205939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6057957-F9B5-F442-9AB2-2BC7C22E18F9}"/>
              </a:ext>
            </a:extLst>
          </p:cNvPr>
          <p:cNvSpPr txBox="1"/>
          <p:nvPr/>
        </p:nvSpPr>
        <p:spPr>
          <a:xfrm>
            <a:off x="241354" y="6544103"/>
            <a:ext cx="28007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Creative Commons</a:t>
            </a:r>
          </a:p>
        </p:txBody>
      </p:sp>
      <p:sp>
        <p:nvSpPr>
          <p:cNvPr id="18" name="Trapezoid 17">
            <a:extLst>
              <a:ext uri="{FF2B5EF4-FFF2-40B4-BE49-F238E27FC236}">
                <a16:creationId xmlns:a16="http://schemas.microsoft.com/office/drawing/2014/main" id="{1B4014A9-0261-A94A-A9FD-04B7FF6031DB}"/>
              </a:ext>
            </a:extLst>
          </p:cNvPr>
          <p:cNvSpPr/>
          <p:nvPr/>
        </p:nvSpPr>
        <p:spPr>
          <a:xfrm rot="10800000">
            <a:off x="1272000" y="2642263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DBC0481B-0A90-1C4E-9ABC-18A7E65048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19500881">
            <a:off x="2043919" y="3673047"/>
            <a:ext cx="1492800" cy="353763"/>
          </a:xfrm>
          <a:prstGeom prst="rect">
            <a:avLst/>
          </a:prstGeom>
        </p:spPr>
      </p:pic>
      <p:sp>
        <p:nvSpPr>
          <p:cNvPr id="2" name="Arc 1">
            <a:extLst>
              <a:ext uri="{FF2B5EF4-FFF2-40B4-BE49-F238E27FC236}">
                <a16:creationId xmlns:a16="http://schemas.microsoft.com/office/drawing/2014/main" id="{DEBDD228-EC27-804D-A60D-97ED7196B33A}"/>
              </a:ext>
            </a:extLst>
          </p:cNvPr>
          <p:cNvSpPr/>
          <p:nvPr/>
        </p:nvSpPr>
        <p:spPr>
          <a:xfrm rot="7043009" flipH="1">
            <a:off x="2399621" y="3869999"/>
            <a:ext cx="460754" cy="882209"/>
          </a:xfrm>
          <a:prstGeom prst="arc">
            <a:avLst/>
          </a:prstGeom>
          <a:noFill/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C3B67D-1F9B-6C44-9F08-630C334D0B8B}"/>
                  </a:ext>
                </a:extLst>
              </p:cNvPr>
              <p:cNvSpPr txBox="1"/>
              <p:nvPr/>
            </p:nvSpPr>
            <p:spPr>
              <a:xfrm>
                <a:off x="2930820" y="3943282"/>
                <a:ext cx="3936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C3B67D-1F9B-6C44-9F08-630C334D0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0820" y="3943282"/>
                <a:ext cx="39363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rapezoid 12">
            <a:extLst>
              <a:ext uri="{FF2B5EF4-FFF2-40B4-BE49-F238E27FC236}">
                <a16:creationId xmlns:a16="http://schemas.microsoft.com/office/drawing/2014/main" id="{975852E5-EADE-A848-B49B-1D74C18187ED}"/>
              </a:ext>
            </a:extLst>
          </p:cNvPr>
          <p:cNvSpPr/>
          <p:nvPr/>
        </p:nvSpPr>
        <p:spPr>
          <a:xfrm rot="10800000">
            <a:off x="4478933" y="2684309"/>
            <a:ext cx="2448000" cy="1800000"/>
          </a:xfrm>
          <a:prstGeom prst="trapezoi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lose-up of a computer&#10;&#10;Description automatically generated with medium confidence">
            <a:extLst>
              <a:ext uri="{FF2B5EF4-FFF2-40B4-BE49-F238E27FC236}">
                <a16:creationId xmlns:a16="http://schemas.microsoft.com/office/drawing/2014/main" id="{2C5BA74F-0EC0-924A-8CD8-4E039E2723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16200000">
            <a:off x="5028718" y="3561028"/>
            <a:ext cx="1492800" cy="353763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CC0C954-CF2D-454C-9E14-BAEC7D09AD06}"/>
              </a:ext>
            </a:extLst>
          </p:cNvPr>
          <p:cNvCxnSpPr>
            <a:cxnSpLocks/>
          </p:cNvCxnSpPr>
          <p:nvPr/>
        </p:nvCxnSpPr>
        <p:spPr>
          <a:xfrm rot="19551729">
            <a:off x="4085677" y="5478312"/>
            <a:ext cx="0" cy="44382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86638D0-CD34-DE48-A883-7F97889DA9CC}"/>
              </a:ext>
            </a:extLst>
          </p:cNvPr>
          <p:cNvSpPr txBox="1"/>
          <p:nvPr/>
        </p:nvSpPr>
        <p:spPr>
          <a:xfrm rot="21346754">
            <a:off x="3507734" y="5146620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</a:t>
            </a:r>
            <a:r>
              <a:rPr lang="en-US" baseline="-25000" dirty="0" err="1">
                <a:solidFill>
                  <a:schemeClr val="bg1"/>
                </a:solidFill>
              </a:rPr>
              <a:t>p</a:t>
            </a:r>
            <a:endParaRPr lang="en-US" baseline="-25000" dirty="0">
              <a:solidFill>
                <a:schemeClr val="bg1"/>
              </a:solidFill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C4CD1549-D87F-2945-9F67-E166615FF848}"/>
              </a:ext>
            </a:extLst>
          </p:cNvPr>
          <p:cNvSpPr/>
          <p:nvPr/>
        </p:nvSpPr>
        <p:spPr>
          <a:xfrm rot="7043009" flipH="1">
            <a:off x="5606554" y="3912045"/>
            <a:ext cx="460754" cy="882209"/>
          </a:xfrm>
          <a:prstGeom prst="arc">
            <a:avLst/>
          </a:prstGeom>
          <a:noFill/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3E6DEFD-7A30-B94F-8EBC-B468187097EE}"/>
                  </a:ext>
                </a:extLst>
              </p:cNvPr>
              <p:cNvSpPr txBox="1"/>
              <p:nvPr/>
            </p:nvSpPr>
            <p:spPr>
              <a:xfrm>
                <a:off x="5956898" y="3552099"/>
                <a:ext cx="6320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/2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3E6DEFD-7A30-B94F-8EBC-B468187097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6898" y="3552099"/>
                <a:ext cx="632031" cy="646331"/>
              </a:xfrm>
              <a:prstGeom prst="rect">
                <a:avLst/>
              </a:prstGeom>
              <a:blipFill>
                <a:blip r:embed="rId9"/>
                <a:stretch>
                  <a:fillRect b="-9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C745C8-48E2-BD4C-B9A0-CD8E7AB4EF45}"/>
                  </a:ext>
                </a:extLst>
              </p:cNvPr>
              <p:cNvSpPr txBox="1"/>
              <p:nvPr/>
            </p:nvSpPr>
            <p:spPr>
              <a:xfrm>
                <a:off x="4168698" y="4613436"/>
                <a:ext cx="3147015" cy="2031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i="1" dirty="0">
                    <a:latin typeface="Cambria Math" panose="02040503050406030204" pitchFamily="18" charset="0"/>
                  </a:rPr>
                  <a:t>Upright phone: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dirty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/2) = 1</m:t>
                      </m:r>
                    </m:oMath>
                  </m:oMathPara>
                </a14:m>
                <a:endParaRPr lang="en-US" dirty="0"/>
              </a:p>
              <a:p>
                <a:pPr algn="ctr"/>
                <a:r>
                  <a:rPr lang="en-US" dirty="0"/>
                  <a:t>=&gt;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(simple hydrostatic pressure)</a:t>
                </a:r>
              </a:p>
              <a:p>
                <a:r>
                  <a:rPr lang="en-US" dirty="0"/>
                  <a:t>Therefore,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C745C8-48E2-BD4C-B9A0-CD8E7AB4EF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8698" y="4613436"/>
                <a:ext cx="3147015" cy="2031325"/>
              </a:xfrm>
              <a:prstGeom prst="rect">
                <a:avLst/>
              </a:prstGeom>
              <a:blipFill>
                <a:blip r:embed="rId10"/>
                <a:stretch>
                  <a:fillRect l="-1613" t="-1863" r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BDFA83F-9E43-1744-A9D5-B4F6D4CEA765}"/>
              </a:ext>
            </a:extLst>
          </p:cNvPr>
          <p:cNvCxnSpPr>
            <a:cxnSpLocks/>
          </p:cNvCxnSpPr>
          <p:nvPr/>
        </p:nvCxnSpPr>
        <p:spPr>
          <a:xfrm>
            <a:off x="1727181" y="3250909"/>
            <a:ext cx="411509" cy="64748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E5F2054-93A4-F942-845C-63B99C349971}"/>
              </a:ext>
            </a:extLst>
          </p:cNvPr>
          <p:cNvCxnSpPr>
            <a:cxnSpLocks/>
          </p:cNvCxnSpPr>
          <p:nvPr/>
        </p:nvCxnSpPr>
        <p:spPr>
          <a:xfrm>
            <a:off x="2007661" y="3278628"/>
            <a:ext cx="330581" cy="48017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9DBBAC7-3F1B-4649-944F-53D4D2995828}"/>
              </a:ext>
            </a:extLst>
          </p:cNvPr>
          <p:cNvCxnSpPr>
            <a:cxnSpLocks/>
          </p:cNvCxnSpPr>
          <p:nvPr/>
        </p:nvCxnSpPr>
        <p:spPr>
          <a:xfrm rot="19551729">
            <a:off x="2430267" y="3215059"/>
            <a:ext cx="0" cy="44382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0459FFD-FF78-164D-B839-B3A8738AFD01}"/>
              </a:ext>
            </a:extLst>
          </p:cNvPr>
          <p:cNvCxnSpPr>
            <a:cxnSpLocks/>
          </p:cNvCxnSpPr>
          <p:nvPr/>
        </p:nvCxnSpPr>
        <p:spPr>
          <a:xfrm>
            <a:off x="2617951" y="3250909"/>
            <a:ext cx="168909" cy="216274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9F17005-FB47-2C47-A576-C3D57DAC4F70}"/>
              </a:ext>
            </a:extLst>
          </p:cNvPr>
          <p:cNvCxnSpPr>
            <a:cxnSpLocks/>
          </p:cNvCxnSpPr>
          <p:nvPr/>
        </p:nvCxnSpPr>
        <p:spPr>
          <a:xfrm>
            <a:off x="2936882" y="3155786"/>
            <a:ext cx="110189" cy="158627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97DD11-ECA4-FA46-BBC4-9FAB4572655E}"/>
              </a:ext>
            </a:extLst>
          </p:cNvPr>
          <p:cNvSpPr txBox="1"/>
          <p:nvPr/>
        </p:nvSpPr>
        <p:spPr>
          <a:xfrm rot="21346754">
            <a:off x="1551752" y="267339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DF77DC1-7206-D949-99A1-33C7B7C92DE8}"/>
              </a:ext>
            </a:extLst>
          </p:cNvPr>
          <p:cNvCxnSpPr>
            <a:cxnSpLocks/>
          </p:cNvCxnSpPr>
          <p:nvPr/>
        </p:nvCxnSpPr>
        <p:spPr>
          <a:xfrm>
            <a:off x="5451757" y="3053739"/>
            <a:ext cx="75757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F6A52A2-8EE1-1E40-9E9F-46CE6AE2BAB2}"/>
              </a:ext>
            </a:extLst>
          </p:cNvPr>
          <p:cNvCxnSpPr>
            <a:cxnSpLocks/>
          </p:cNvCxnSpPr>
          <p:nvPr/>
        </p:nvCxnSpPr>
        <p:spPr>
          <a:xfrm>
            <a:off x="5304000" y="3357000"/>
            <a:ext cx="224930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8A9F495-2AA6-7B4D-AC4B-F0899699FCBB}"/>
              </a:ext>
            </a:extLst>
          </p:cNvPr>
          <p:cNvCxnSpPr>
            <a:cxnSpLocks/>
          </p:cNvCxnSpPr>
          <p:nvPr/>
        </p:nvCxnSpPr>
        <p:spPr>
          <a:xfrm>
            <a:off x="4872000" y="4365000"/>
            <a:ext cx="656930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3402908-7D99-6E4F-BBDE-62DD3A0B50C9}"/>
              </a:ext>
            </a:extLst>
          </p:cNvPr>
          <p:cNvCxnSpPr>
            <a:cxnSpLocks/>
          </p:cNvCxnSpPr>
          <p:nvPr/>
        </p:nvCxnSpPr>
        <p:spPr>
          <a:xfrm>
            <a:off x="5016000" y="4114912"/>
            <a:ext cx="506813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96C6E06-DBF4-AF47-BBB9-B24998CD698C}"/>
              </a:ext>
            </a:extLst>
          </p:cNvPr>
          <p:cNvCxnSpPr>
            <a:cxnSpLocks/>
          </p:cNvCxnSpPr>
          <p:nvPr/>
        </p:nvCxnSpPr>
        <p:spPr>
          <a:xfrm>
            <a:off x="5097883" y="3875264"/>
            <a:ext cx="424930" cy="16612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05BC6C2-CB6F-C54D-9230-D1C9A2121205}"/>
              </a:ext>
            </a:extLst>
          </p:cNvPr>
          <p:cNvCxnSpPr>
            <a:cxnSpLocks/>
          </p:cNvCxnSpPr>
          <p:nvPr/>
        </p:nvCxnSpPr>
        <p:spPr>
          <a:xfrm>
            <a:off x="5215666" y="3633691"/>
            <a:ext cx="313264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26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2173</Words>
  <Application>Microsoft Macintosh PowerPoint</Application>
  <PresentationFormat>Widescreen</PresentationFormat>
  <Paragraphs>416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Cambria Math</vt:lpstr>
      <vt:lpstr>NMBU 16:9</vt:lpstr>
      <vt:lpstr>Feb 2nd 2022: 3rd lecture in fluid mechanics</vt:lpstr>
      <vt:lpstr>We can store energy as a hydrostatic pressure in a reservoir filled with a liquid (EFM 3.2) </vt:lpstr>
      <vt:lpstr>We convert potential energy to kinetic (flow)  energy when we release the pressure (EFM 3.2)</vt:lpstr>
      <vt:lpstr>Individual (2 min): What is the pressure is the  outflow? Express p2 as function of u2, ρ and p1. </vt:lpstr>
      <vt:lpstr>Discuss with partner (2 min): What is the  pressure is the outflow?  Express p2 as function of u2, ρ and p1. </vt:lpstr>
      <vt:lpstr>Kahoot!: What is the pressure p2 in the outflow, expressed as function of u2, ρ and p1? </vt:lpstr>
      <vt:lpstr>Solution: What is p2 expressed as function of  u2, ρ and p1?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cp:lastPrinted>2022-01-20T10:57:12Z</cp:lastPrinted>
  <dcterms:created xsi:type="dcterms:W3CDTF">2017-01-04T09:15:10Z</dcterms:created>
  <dcterms:modified xsi:type="dcterms:W3CDTF">2022-01-25T16:38:48Z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2019-09-12T08:41:24.9383346Z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15b77e89-d623-4600-9a11-deb1dff5ea80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