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hp" ContentType="image/pn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40"/>
  </p:notesMasterIdLst>
  <p:sldIdLst>
    <p:sldId id="262" r:id="rId2"/>
    <p:sldId id="511" r:id="rId3"/>
    <p:sldId id="515" r:id="rId4"/>
    <p:sldId id="512" r:id="rId5"/>
    <p:sldId id="534" r:id="rId6"/>
    <p:sldId id="513" r:id="rId7"/>
    <p:sldId id="514" r:id="rId8"/>
    <p:sldId id="516" r:id="rId9"/>
    <p:sldId id="549" r:id="rId10"/>
    <p:sldId id="517" r:id="rId11"/>
    <p:sldId id="518" r:id="rId12"/>
    <p:sldId id="524" r:id="rId13"/>
    <p:sldId id="525" r:id="rId14"/>
    <p:sldId id="526" r:id="rId15"/>
    <p:sldId id="519" r:id="rId16"/>
    <p:sldId id="527" r:id="rId17"/>
    <p:sldId id="530" r:id="rId18"/>
    <p:sldId id="531" r:id="rId19"/>
    <p:sldId id="532" r:id="rId20"/>
    <p:sldId id="522" r:id="rId21"/>
    <p:sldId id="523" r:id="rId22"/>
    <p:sldId id="535" r:id="rId23"/>
    <p:sldId id="536" r:id="rId24"/>
    <p:sldId id="537" r:id="rId25"/>
    <p:sldId id="538" r:id="rId26"/>
    <p:sldId id="539" r:id="rId27"/>
    <p:sldId id="540" r:id="rId28"/>
    <p:sldId id="541" r:id="rId29"/>
    <p:sldId id="542" r:id="rId30"/>
    <p:sldId id="543" r:id="rId31"/>
    <p:sldId id="550" r:id="rId32"/>
    <p:sldId id="551" r:id="rId33"/>
    <p:sldId id="544" r:id="rId34"/>
    <p:sldId id="545" r:id="rId35"/>
    <p:sldId id="546" r:id="rId36"/>
    <p:sldId id="547" r:id="rId37"/>
    <p:sldId id="548" r:id="rId38"/>
    <p:sldId id="434" r:id="rId3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E7F0EC"/>
    <a:srgbClr val="CBD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6" autoAdjust="0"/>
    <p:restoredTop sz="76549"/>
  </p:normalViewPr>
  <p:slideViewPr>
    <p:cSldViewPr>
      <p:cViewPr varScale="1">
        <p:scale>
          <a:sx n="93" d="100"/>
          <a:sy n="93" d="100"/>
        </p:scale>
        <p:origin x="1152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744" y="20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07.02.2022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800" dirty="0"/>
          </a:p>
          <a:p>
            <a:endParaRPr lang="nb-NO" sz="1000" dirty="0"/>
          </a:p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863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0591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4667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2450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0439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4828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1182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6819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3601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570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0200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0556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9031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4372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309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9153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42874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770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7164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00479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1811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7728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5238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0822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0935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80143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74910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93707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5384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1640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4079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09239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73760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 of the ice berg. Eureka!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358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hvorfor</a:t>
            </a:r>
            <a:r>
              <a:rPr lang="en-US" dirty="0"/>
              <a:t> tipper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skipet</a:t>
            </a:r>
            <a:r>
              <a:rPr lang="en-US" dirty="0"/>
              <a:t>? </a:t>
            </a:r>
            <a:r>
              <a:rPr lang="en-US" dirty="0" err="1"/>
              <a:t>Hvorfor</a:t>
            </a:r>
            <a:r>
              <a:rPr lang="en-US" dirty="0"/>
              <a:t> har </a:t>
            </a:r>
            <a:r>
              <a:rPr lang="en-US" dirty="0" err="1"/>
              <a:t>seilbåter</a:t>
            </a:r>
            <a:r>
              <a:rPr lang="en-US" dirty="0"/>
              <a:t> lang </a:t>
            </a:r>
            <a:r>
              <a:rPr lang="en-US" dirty="0" err="1"/>
              <a:t>og</a:t>
            </a:r>
            <a:r>
              <a:rPr lang="en-US" dirty="0"/>
              <a:t> tung </a:t>
            </a:r>
            <a:r>
              <a:rPr lang="en-US" dirty="0" err="1"/>
              <a:t>kjøl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9977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hvorfor</a:t>
            </a:r>
            <a:r>
              <a:rPr lang="en-US" dirty="0"/>
              <a:t> tipper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skipet</a:t>
            </a:r>
            <a:r>
              <a:rPr lang="en-US" dirty="0"/>
              <a:t>? </a:t>
            </a:r>
            <a:r>
              <a:rPr lang="en-US" dirty="0" err="1"/>
              <a:t>Hvorfor</a:t>
            </a:r>
            <a:r>
              <a:rPr lang="en-US" dirty="0"/>
              <a:t> har </a:t>
            </a:r>
            <a:r>
              <a:rPr lang="en-US" dirty="0" err="1"/>
              <a:t>seilbåter</a:t>
            </a:r>
            <a:r>
              <a:rPr lang="en-US" dirty="0"/>
              <a:t> lang </a:t>
            </a:r>
            <a:r>
              <a:rPr lang="en-US" dirty="0" err="1"/>
              <a:t>og</a:t>
            </a:r>
            <a:r>
              <a:rPr lang="en-US" dirty="0"/>
              <a:t> tung </a:t>
            </a:r>
            <a:r>
              <a:rPr lang="en-US" dirty="0" err="1"/>
              <a:t>kjøl</a:t>
            </a:r>
            <a:r>
              <a:rPr lang="en-US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872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m.wikipedia.org/wiki/Buoyancy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mini.physics.sunysb.edu/~marivi/TEACHING-OLD/PHY313/doku.php?id=lectures:1" TargetMode="External"/><Relationship Id="rId5" Type="http://schemas.openxmlformats.org/officeDocument/2006/relationships/image" Target="../media/image8.php"/><Relationship Id="rId4" Type="http://schemas.openxmlformats.org/officeDocument/2006/relationships/hyperlink" Target="http://adaptivemap.ma.psu.edu/websites/fluidstatics/hydrostaticcurved.html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hyperlink" Target="http://mirjamglessmer.com/2014/05/21/surface-tension-and-office-supplies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image" Target="../media/image17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6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0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image" Target="../media/image2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image" Target="../media/image2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image" Target="../media/image2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image" Target="../media/image2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adaptivemap.ma.psu.edu/websites/fluidstatics/hydrostaticcurved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adaptivemap.ma.psu.edu/websites/fluidstatics/hydrostaticcurved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1.png"/><Relationship Id="rId4" Type="http://schemas.openxmlformats.org/officeDocument/2006/relationships/hyperlink" Target="http://adaptivemap.ma.psu.edu/websites/fluidstatics/hydrostaticcurved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1.png"/><Relationship Id="rId4" Type="http://schemas.openxmlformats.org/officeDocument/2006/relationships/hyperlink" Target="http://adaptivemap.ma.psu.edu/websites/fluidstatics/hydrostaticcurved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adaptivemap.ma.psu.edu/websites/fluidstatics/hydrostaticcurved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hyperlink" Target="http://adaptivemap.ma.psu.edu/websites/fluidstatics/hydrostaticcurved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hyperlink" Target="http://adaptivemap.ma.psu.edu/websites/fluidstatics/hydrostaticcurved.html" TargetMode="Externa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hyperlink" Target="http://adaptivemap.ma.psu.edu/websites/fluidstatics/hydrostaticcurved.html" TargetMode="Externa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hyperlink" Target="http://adaptivemap.ma.psu.edu/websites/fluidstatics/hydrostaticcurved.html" TargetMode="Externa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hyperlink" Target="http://adaptivemap.ma.psu.edu/websites/fluidstatics/hydrostaticcurved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hyperlink" Target="http://adaptivemap.ma.psu.edu/websites/fluidstatics/hydrostaticcurved.html" TargetMode="Externa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290.png"/><Relationship Id="rId4" Type="http://schemas.openxmlformats.org/officeDocument/2006/relationships/image" Target="../media/image2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290.png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7.png"/><Relationship Id="rId5" Type="http://schemas.openxmlformats.org/officeDocument/2006/relationships/image" Target="../media/image39.png"/><Relationship Id="rId10" Type="http://schemas.openxmlformats.org/officeDocument/2006/relationships/image" Target="../media/image46.png"/><Relationship Id="rId4" Type="http://schemas.openxmlformats.org/officeDocument/2006/relationships/image" Target="../media/image290.png"/><Relationship Id="rId9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49.png"/><Relationship Id="rId7" Type="http://schemas.openxmlformats.org/officeDocument/2006/relationships/image" Target="../media/image40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6.png"/><Relationship Id="rId5" Type="http://schemas.openxmlformats.org/officeDocument/2006/relationships/image" Target="../media/image290.png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51.png"/><Relationship Id="rId7" Type="http://schemas.openxmlformats.org/officeDocument/2006/relationships/image" Target="../media/image40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6.png"/><Relationship Id="rId5" Type="http://schemas.openxmlformats.org/officeDocument/2006/relationships/image" Target="../media/image290.png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290.png"/><Relationship Id="rId4" Type="http://schemas.openxmlformats.org/officeDocument/2006/relationships/image" Target="../media/image42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5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290.png"/><Relationship Id="rId4" Type="http://schemas.openxmlformats.org/officeDocument/2006/relationships/image" Target="../media/image42.pn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m.wikipedia.org/wiki/Buoyancy" TargetMode="Externa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6.png"/><Relationship Id="rId7" Type="http://schemas.openxmlformats.org/officeDocument/2006/relationships/image" Target="../media/image29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m.wikipedia.org/wiki/Buoyancy" TargetMode="External"/><Relationship Id="rId10" Type="http://schemas.openxmlformats.org/officeDocument/2006/relationships/image" Target="../media/image48.png"/><Relationship Id="rId4" Type="http://schemas.openxmlformats.org/officeDocument/2006/relationships/image" Target="../media/image9.png"/><Relationship Id="rId9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m.wikipedia.org/wiki/Buoyancy" TargetMode="External"/><Relationship Id="rId10" Type="http://schemas.openxmlformats.org/officeDocument/2006/relationships/image" Target="../media/image61.png"/><Relationship Id="rId4" Type="http://schemas.openxmlformats.org/officeDocument/2006/relationships/image" Target="../media/image9.png"/><Relationship Id="rId9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m.wikipedia.org/wiki/Buoyancy" TargetMode="External"/><Relationship Id="rId10" Type="http://schemas.openxmlformats.org/officeDocument/2006/relationships/image" Target="../media/image61.png"/><Relationship Id="rId4" Type="http://schemas.openxmlformats.org/officeDocument/2006/relationships/image" Target="../media/image9.png"/><Relationship Id="rId9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6.png"/><Relationship Id="rId7" Type="http://schemas.openxmlformats.org/officeDocument/2006/relationships/image" Target="../media/image29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m.wikipedia.org/wiki/Buoyancy" TargetMode="External"/><Relationship Id="rId10" Type="http://schemas.openxmlformats.org/officeDocument/2006/relationships/image" Target="../media/image48.png"/><Relationship Id="rId4" Type="http://schemas.openxmlformats.org/officeDocument/2006/relationships/image" Target="../media/image9.png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6.png"/><Relationship Id="rId7" Type="http://schemas.openxmlformats.org/officeDocument/2006/relationships/image" Target="../media/image29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m.wikipedia.org/wiki/Buoyancy" TargetMode="External"/><Relationship Id="rId10" Type="http://schemas.openxmlformats.org/officeDocument/2006/relationships/image" Target="../media/image48.png"/><Relationship Id="rId4" Type="http://schemas.openxmlformats.org/officeDocument/2006/relationships/image" Target="../media/image9.png"/><Relationship Id="rId9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6.png"/><Relationship Id="rId7" Type="http://schemas.openxmlformats.org/officeDocument/2006/relationships/image" Target="../media/image29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m.wikipedia.org/wiki/Buoyancy" TargetMode="External"/><Relationship Id="rId10" Type="http://schemas.openxmlformats.org/officeDocument/2006/relationships/image" Target="../media/image48.png"/><Relationship Id="rId4" Type="http://schemas.openxmlformats.org/officeDocument/2006/relationships/image" Target="../media/image9.png"/><Relationship Id="rId9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ddleeastmonitor.com/20171011-number-of-cargo-ships-arriving-in-qatar-rises-by-47/" TargetMode="External"/><Relationship Id="rId3" Type="http://schemas.openxmlformats.org/officeDocument/2006/relationships/image" Target="../media/image56.png"/><Relationship Id="rId7" Type="http://schemas.openxmlformats.org/officeDocument/2006/relationships/image" Target="../media/image6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m.wikipedia.org/wiki/Buoyancy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s://creativecommons.org/licenses/by-nc-sa/3.0/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6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www.middleeastmonitor.com/20171011-number-of-cargo-ships-arriving-in-qatar-rises-by-47/" TargetMode="External"/><Relationship Id="rId4" Type="http://schemas.openxmlformats.org/officeDocument/2006/relationships/image" Target="../media/image6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64000" y="1006501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7.feb. 2022: 4. forelesning i fluidmekanikk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4BE79B44-99BB-164D-9EDA-B8B64250AF3B}"/>
              </a:ext>
            </a:extLst>
          </p:cNvPr>
          <p:cNvSpPr txBox="1">
            <a:spLocks/>
          </p:cNvSpPr>
          <p:nvPr/>
        </p:nvSpPr>
        <p:spPr>
          <a:xfrm>
            <a:off x="8234086" y="5840153"/>
            <a:ext cx="3744000" cy="45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/>
              <a:t>Flytestabilitet</a:t>
            </a:r>
            <a:endParaRPr lang="en-US" b="1" dirty="0"/>
          </a:p>
          <a:p>
            <a:pPr algn="ctr"/>
            <a:r>
              <a:rPr lang="en-US" sz="1600" b="1" dirty="0"/>
              <a:t>EFM 3.7</a:t>
            </a:r>
          </a:p>
          <a:p>
            <a:pPr algn="ctr"/>
            <a:r>
              <a:rPr lang="en-US" sz="1200" dirty="0"/>
              <a:t>Credit: Creative Commons</a:t>
            </a:r>
          </a:p>
        </p:txBody>
      </p:sp>
      <p:sp>
        <p:nvSpPr>
          <p:cNvPr id="21" name="Subtitle 6">
            <a:extLst>
              <a:ext uri="{FF2B5EF4-FFF2-40B4-BE49-F238E27FC236}">
                <a16:creationId xmlns:a16="http://schemas.microsoft.com/office/drawing/2014/main" id="{89E254F0-5133-0F40-9CFD-F3D99461315E}"/>
              </a:ext>
            </a:extLst>
          </p:cNvPr>
          <p:cNvSpPr txBox="1">
            <a:spLocks/>
          </p:cNvSpPr>
          <p:nvPr/>
        </p:nvSpPr>
        <p:spPr>
          <a:xfrm>
            <a:off x="423569" y="5820754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Kraft </a:t>
            </a:r>
            <a:r>
              <a:rPr lang="en-US" b="1" dirty="0" err="1"/>
              <a:t>på</a:t>
            </a:r>
            <a:r>
              <a:rPr lang="en-US" b="1" dirty="0"/>
              <a:t> </a:t>
            </a:r>
            <a:r>
              <a:rPr lang="en-US" b="1" dirty="0" err="1"/>
              <a:t>buede</a:t>
            </a:r>
            <a:r>
              <a:rPr lang="en-US" b="1" dirty="0"/>
              <a:t> </a:t>
            </a:r>
            <a:r>
              <a:rPr lang="nb-NO" b="1" dirty="0"/>
              <a:t>flater</a:t>
            </a:r>
            <a:endParaRPr lang="en-US" b="1" dirty="0"/>
          </a:p>
          <a:p>
            <a:pPr algn="ctr"/>
            <a:r>
              <a:rPr lang="en-US" sz="1600" dirty="0"/>
              <a:t>EFM 3.5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2A0F8868-8B5F-044B-84F4-2D736BF10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pic>
        <p:nvPicPr>
          <p:cNvPr id="11" name="Picture 10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19990466-3881-7442-B252-2AF88FC574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096334" y="2370763"/>
            <a:ext cx="3670300" cy="3454400"/>
          </a:xfrm>
          <a:prstGeom prst="rect">
            <a:avLst/>
          </a:prstGeom>
        </p:spPr>
      </p:pic>
      <p:sp>
        <p:nvSpPr>
          <p:cNvPr id="14" name="Subtitle 6">
            <a:extLst>
              <a:ext uri="{FF2B5EF4-FFF2-40B4-BE49-F238E27FC236}">
                <a16:creationId xmlns:a16="http://schemas.microsoft.com/office/drawing/2014/main" id="{F7A0C4EE-66EC-8C4F-8EFD-D8B9DB1AAB0A}"/>
              </a:ext>
            </a:extLst>
          </p:cNvPr>
          <p:cNvSpPr txBox="1">
            <a:spLocks/>
          </p:cNvSpPr>
          <p:nvPr/>
        </p:nvSpPr>
        <p:spPr>
          <a:xfrm>
            <a:off x="4325926" y="585149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15" name="Picture 14" descr="A picture containing text, queen, vector graphics&#10;&#10;Description automatically generated">
            <a:extLst>
              <a:ext uri="{FF2B5EF4-FFF2-40B4-BE49-F238E27FC236}">
                <a16:creationId xmlns:a16="http://schemas.microsoft.com/office/drawing/2014/main" id="{D47DA70E-99C8-F94E-9878-B64D2292D2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112000" y="2534662"/>
            <a:ext cx="3280338" cy="328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nb-NO" sz="4000" dirty="0"/>
              <a:t>Uklart fra sist: U-rør utregning for trykk (tavle)</a:t>
            </a:r>
            <a:endParaRPr lang="en-US" sz="4000" dirty="0"/>
          </a:p>
        </p:txBody>
      </p:sp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92AF3B8C-16D9-5C45-97D5-84A6032A26D4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EF01F6-ADDA-C04C-AADA-E1C2DF205208}"/>
              </a:ext>
            </a:extLst>
          </p:cNvPr>
          <p:cNvCxnSpPr>
            <a:cxnSpLocks/>
          </p:cNvCxnSpPr>
          <p:nvPr/>
        </p:nvCxnSpPr>
        <p:spPr>
          <a:xfrm>
            <a:off x="1111021" y="3150901"/>
            <a:ext cx="19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3DEF64-23F4-E247-8CEB-EBCBD90CBAF1}"/>
              </a:ext>
            </a:extLst>
          </p:cNvPr>
          <p:cNvCxnSpPr>
            <a:cxnSpLocks/>
          </p:cNvCxnSpPr>
          <p:nvPr/>
        </p:nvCxnSpPr>
        <p:spPr>
          <a:xfrm>
            <a:off x="3055021" y="3150901"/>
            <a:ext cx="252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0E466-3BDF-5F46-BFED-FC349430B679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D562A2-CC41-8D47-89F8-08604D56EA08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39F79F6-F90E-1145-9DD4-6910CDA4F073}"/>
                  </a:ext>
                </a:extLst>
              </p:cNvPr>
              <p:cNvSpPr txBox="1"/>
              <p:nvPr/>
            </p:nvSpPr>
            <p:spPr>
              <a:xfrm>
                <a:off x="1402248" y="3474111"/>
                <a:ext cx="75854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</a:t>
                </a:r>
                <a:r>
                  <a:rPr lang="en-US" baseline="-25000" dirty="0"/>
                  <a:t>1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39F79F6-F90E-1145-9DD4-6910CDA4F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248" y="3474111"/>
                <a:ext cx="758541" cy="369332"/>
              </a:xfrm>
              <a:prstGeom prst="rect">
                <a:avLst/>
              </a:prstGeom>
              <a:blipFill>
                <a:blip r:embed="rId5"/>
                <a:stretch>
                  <a:fillRect l="-6667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98D0C125-A6BE-FF42-930F-C64221C88D43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001928-3F1C-BF47-9E6E-E5901378D828}"/>
              </a:ext>
            </a:extLst>
          </p:cNvPr>
          <p:cNvCxnSpPr>
            <a:cxnSpLocks/>
          </p:cNvCxnSpPr>
          <p:nvPr/>
        </p:nvCxnSpPr>
        <p:spPr>
          <a:xfrm flipV="1">
            <a:off x="3449666" y="4221489"/>
            <a:ext cx="2141690" cy="251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1F08E4-4954-4B4C-8F43-3DFF0B7DD35C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2BF350-6495-504F-B1C0-74E1E96BD38E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217258" y="4335532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A544F1-01C1-B448-9525-E154EE53F699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4A7E1C-4E47-A944-AC30-15AA0D540990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FB49CA7-AF25-9640-A0DA-9E7E864C1ECC}"/>
              </a:ext>
            </a:extLst>
          </p:cNvPr>
          <p:cNvCxnSpPr>
            <a:cxnSpLocks/>
          </p:cNvCxnSpPr>
          <p:nvPr/>
        </p:nvCxnSpPr>
        <p:spPr>
          <a:xfrm>
            <a:off x="1087407" y="4222879"/>
            <a:ext cx="19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6E8DFF-7FCF-BC4B-9A5D-47A4948EA1A2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26CC2C6-20EB-FD47-ABC5-361CCE9BB5BD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79B66F2-0E0E-944E-A0D1-39FF517EBAD3}"/>
              </a:ext>
            </a:extLst>
          </p:cNvPr>
          <p:cNvCxnSpPr>
            <a:cxnSpLocks/>
          </p:cNvCxnSpPr>
          <p:nvPr/>
        </p:nvCxnSpPr>
        <p:spPr>
          <a:xfrm flipH="1" flipV="1">
            <a:off x="1111021" y="5085235"/>
            <a:ext cx="4589316" cy="16509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391CC93-40DF-E048-AFAD-0A80CC8D7183}"/>
              </a:ext>
            </a:extLst>
          </p:cNvPr>
          <p:cNvSpPr txBox="1"/>
          <p:nvPr/>
        </p:nvSpPr>
        <p:spPr>
          <a:xfrm>
            <a:off x="902415" y="6023206"/>
            <a:ext cx="2013693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009D7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trykket</a:t>
            </a:r>
            <a:r>
              <a:rPr lang="en-US" dirty="0"/>
              <a:t> p</a:t>
            </a:r>
            <a:r>
              <a:rPr lang="en-US" baseline="-25000" dirty="0"/>
              <a:t>1</a:t>
            </a:r>
            <a:r>
              <a:rPr lang="en-US" dirty="0"/>
              <a:t>?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/>
              <p:nvPr/>
            </p:nvSpPr>
            <p:spPr>
              <a:xfrm>
                <a:off x="4234757" y="4520543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757" y="4520543"/>
                <a:ext cx="510973" cy="400110"/>
              </a:xfrm>
              <a:prstGeom prst="rect">
                <a:avLst/>
              </a:prstGeom>
              <a:blipFill>
                <a:blip r:embed="rId7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/>
              <p:nvPr/>
            </p:nvSpPr>
            <p:spPr>
              <a:xfrm>
                <a:off x="4186550" y="3484355"/>
                <a:ext cx="505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550" y="3484355"/>
                <a:ext cx="505010" cy="400110"/>
              </a:xfrm>
              <a:prstGeom prst="rect">
                <a:avLst/>
              </a:prstGeom>
              <a:blipFill>
                <a:blip r:embed="rId8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3126857" y="3397167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3410909" y="2635121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3510862" y="2279201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60E81-A3B9-DE41-892D-F1BDA65D843E}"/>
              </a:ext>
            </a:extLst>
          </p:cNvPr>
          <p:cNvCxnSpPr>
            <a:cxnSpLocks/>
          </p:cNvCxnSpPr>
          <p:nvPr/>
        </p:nvCxnSpPr>
        <p:spPr>
          <a:xfrm>
            <a:off x="2592212" y="3828038"/>
            <a:ext cx="2917" cy="118496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2AD0D90-D340-814F-9E0D-D4961699DDE6}"/>
              </a:ext>
            </a:extLst>
          </p:cNvPr>
          <p:cNvSpPr txBox="1"/>
          <p:nvPr/>
        </p:nvSpPr>
        <p:spPr>
          <a:xfrm>
            <a:off x="2163685" y="4374274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A8B0BE-4FB7-4343-81C6-F69BA9ED9F55}"/>
              </a:ext>
            </a:extLst>
          </p:cNvPr>
          <p:cNvSpPr txBox="1"/>
          <p:nvPr/>
        </p:nvSpPr>
        <p:spPr>
          <a:xfrm>
            <a:off x="4691560" y="5108959"/>
            <a:ext cx="419858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Hint: </a:t>
            </a:r>
            <a:r>
              <a:rPr lang="en-US" dirty="0" err="1"/>
              <a:t>Trykket</a:t>
            </a:r>
            <a:r>
              <a:rPr lang="en-US" dirty="0"/>
              <a:t> er </a:t>
            </a:r>
            <a:r>
              <a:rPr lang="en-US" dirty="0" err="1"/>
              <a:t>konstant</a:t>
            </a:r>
            <a:r>
              <a:rPr lang="en-US" dirty="0"/>
              <a:t> </a:t>
            </a:r>
            <a:r>
              <a:rPr lang="en-US" dirty="0" err="1"/>
              <a:t>langs</a:t>
            </a:r>
            <a:r>
              <a:rPr lang="en-US" dirty="0"/>
              <a:t> </a:t>
            </a:r>
            <a:r>
              <a:rPr lang="en-US" dirty="0" err="1"/>
              <a:t>linjen</a:t>
            </a:r>
            <a:r>
              <a:rPr lang="en-US" baseline="-25000" dirty="0"/>
              <a:t> </a:t>
            </a:r>
          </a:p>
          <a:p>
            <a:r>
              <a:rPr lang="en-US" dirty="0" err="1"/>
              <a:t>fordi</a:t>
            </a:r>
            <a:r>
              <a:rPr lang="en-US" dirty="0"/>
              <a:t> </a:t>
            </a:r>
            <a:r>
              <a:rPr lang="en-US" dirty="0" err="1"/>
              <a:t>væskene</a:t>
            </a:r>
            <a:r>
              <a:rPr lang="en-US" dirty="0"/>
              <a:t> er I </a:t>
            </a:r>
            <a:r>
              <a:rPr lang="en-US" dirty="0" err="1"/>
              <a:t>hydrostatisk</a:t>
            </a:r>
            <a:r>
              <a:rPr lang="en-US" dirty="0"/>
              <a:t> </a:t>
            </a:r>
            <a:r>
              <a:rPr lang="en-US" dirty="0" err="1"/>
              <a:t>balanse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49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Individuell: Kraftbalanse i hjemmelaget U-rør</a:t>
            </a:r>
            <a:br>
              <a:rPr lang="nb-NO" sz="4000" dirty="0"/>
            </a:br>
            <a:r>
              <a:rPr lang="nb-NO" sz="4000" dirty="0"/>
              <a:t>med vann og rapsolje. </a:t>
            </a:r>
            <a:endParaRPr lang="en-US" sz="4000" dirty="0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92AF3B8C-16D9-5C45-97D5-84A6032A26D4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0E466-3BDF-5F46-BFED-FC349430B679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D562A2-CC41-8D47-89F8-08604D56EA08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0C125-A6BE-FF42-930F-C64221C88D43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1F08E4-4954-4B4C-8F43-3DFF0B7DD35C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2BF350-6495-504F-B1C0-74E1E96BD38E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A544F1-01C1-B448-9525-E154EE53F699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4A7E1C-4E47-A944-AC30-15AA0D540990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6E8DFF-7FCF-BC4B-9A5D-47A4948EA1A2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26CC2C6-20EB-FD47-ABC5-361CCE9BB5BD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/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=1000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vann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en-US" dirty="0"/>
                  <a:t> = 6 cm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blipFill>
                <a:blip r:embed="rId3"/>
                <a:stretch>
                  <a:fillRect l="-2222" r="-111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/>
              <p:nvPr/>
            </p:nvSpPr>
            <p:spPr>
              <a:xfrm>
                <a:off x="3628133" y="5425860"/>
                <a:ext cx="505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8133" y="5425860"/>
                <a:ext cx="505010" cy="400110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60E81-A3B9-DE41-892D-F1BDA65D843E}"/>
              </a:ext>
            </a:extLst>
          </p:cNvPr>
          <p:cNvCxnSpPr>
            <a:cxnSpLocks/>
          </p:cNvCxnSpPr>
          <p:nvPr/>
        </p:nvCxnSpPr>
        <p:spPr>
          <a:xfrm>
            <a:off x="2672194" y="5113174"/>
            <a:ext cx="0" cy="8454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2AD0D90-D340-814F-9E0D-D4961699DDE6}"/>
              </a:ext>
            </a:extLst>
          </p:cNvPr>
          <p:cNvSpPr txBox="1"/>
          <p:nvPr/>
        </p:nvSpPr>
        <p:spPr>
          <a:xfrm>
            <a:off x="2240750" y="5319886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5049B9-0B15-2A46-A45F-2A3FB2B25665}"/>
              </a:ext>
            </a:extLst>
          </p:cNvPr>
          <p:cNvSpPr/>
          <p:nvPr/>
        </p:nvSpPr>
        <p:spPr>
          <a:xfrm>
            <a:off x="4232650" y="4335297"/>
            <a:ext cx="402506" cy="749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/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matolje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  <a:r>
                  <a:rPr lang="en-US" dirty="0"/>
                  <a:t> = 9 cm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blipFill>
                <a:blip r:embed="rId5"/>
                <a:stretch>
                  <a:fillRect l="-2105" r="-105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/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7254F4-E3F8-F743-B402-AD3DFF349675}"/>
              </a:ext>
            </a:extLst>
          </p:cNvPr>
          <p:cNvCxnSpPr/>
          <p:nvPr/>
        </p:nvCxnSpPr>
        <p:spPr>
          <a:xfrm>
            <a:off x="2240750" y="4226043"/>
            <a:ext cx="12182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FB3342E-0442-4642-8A32-C9A253977D45}"/>
              </a:ext>
            </a:extLst>
          </p:cNvPr>
          <p:cNvSpPr txBox="1"/>
          <p:nvPr/>
        </p:nvSpPr>
        <p:spPr>
          <a:xfrm>
            <a:off x="2799984" y="3798367"/>
            <a:ext cx="126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Lokk</a:t>
            </a:r>
            <a:endParaRPr lang="en-US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500732-A50D-2D40-9D7B-547C2CA333E5}"/>
              </a:ext>
            </a:extLst>
          </p:cNvPr>
          <p:cNvSpPr txBox="1"/>
          <p:nvPr/>
        </p:nvSpPr>
        <p:spPr>
          <a:xfrm>
            <a:off x="1272000" y="2800936"/>
            <a:ext cx="1080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Oppsett</a:t>
            </a:r>
            <a:endParaRPr lang="en-US" sz="2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ECA8226-D734-2942-A607-D7C35D19A813}"/>
              </a:ext>
            </a:extLst>
          </p:cNvPr>
          <p:cNvSpPr txBox="1"/>
          <p:nvPr/>
        </p:nvSpPr>
        <p:spPr>
          <a:xfrm>
            <a:off x="4906500" y="5155857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3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D73E25-8ECC-E44D-BDED-C39EECFF37AD}"/>
              </a:ext>
            </a:extLst>
          </p:cNvPr>
          <p:cNvCxnSpPr>
            <a:cxnSpLocks/>
          </p:cNvCxnSpPr>
          <p:nvPr/>
        </p:nvCxnSpPr>
        <p:spPr>
          <a:xfrm>
            <a:off x="4854252" y="5101744"/>
            <a:ext cx="0" cy="40280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E0A3DAF-4DDD-0D49-94DF-FB3611205356}"/>
              </a:ext>
            </a:extLst>
          </p:cNvPr>
          <p:cNvCxnSpPr/>
          <p:nvPr/>
        </p:nvCxnSpPr>
        <p:spPr>
          <a:xfrm>
            <a:off x="2668725" y="4278606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6CC6DF4-312D-4B4F-9FA2-E25EB35EC41D}"/>
              </a:ext>
            </a:extLst>
          </p:cNvPr>
          <p:cNvSpPr txBox="1"/>
          <p:nvPr/>
        </p:nvSpPr>
        <p:spPr>
          <a:xfrm>
            <a:off x="2209962" y="4494754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65E681F-104D-B344-AC6D-D3BCF103D931}"/>
                  </a:ext>
                </a:extLst>
              </p:cNvPr>
              <p:cNvSpPr txBox="1"/>
              <p:nvPr/>
            </p:nvSpPr>
            <p:spPr>
              <a:xfrm>
                <a:off x="2943030" y="4396110"/>
                <a:ext cx="5109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65E681F-104D-B344-AC6D-D3BCF103D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30" y="4396110"/>
                <a:ext cx="510974" cy="400110"/>
              </a:xfrm>
              <a:prstGeom prst="rect">
                <a:avLst/>
              </a:prstGeom>
              <a:blipFill>
                <a:blip r:embed="rId8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90A98AD-C531-8545-BC45-C4793E03EEEA}"/>
                  </a:ext>
                </a:extLst>
              </p:cNvPr>
              <p:cNvSpPr txBox="1"/>
              <p:nvPr/>
            </p:nvSpPr>
            <p:spPr>
              <a:xfrm>
                <a:off x="6784204" y="5995141"/>
                <a:ext cx="1370312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dirty="0"/>
                  <a:t> (</a:t>
                </a:r>
                <a:r>
                  <a:rPr lang="en-US" dirty="0" err="1"/>
                  <a:t>luft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3</a:t>
                </a:r>
                <a:r>
                  <a:rPr lang="en-US" dirty="0"/>
                  <a:t> = 3 cm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90A98AD-C531-8545-BC45-C4793E03E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204" y="5995141"/>
                <a:ext cx="1370312" cy="646331"/>
              </a:xfrm>
              <a:prstGeom prst="rect">
                <a:avLst/>
              </a:prstGeom>
              <a:blipFill>
                <a:blip r:embed="rId9"/>
                <a:stretch>
                  <a:fillRect l="-4587" t="-3846" r="-2752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83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Individuell: Kraftbalanse i hjemmelaget U-rør</a:t>
            </a:r>
            <a:br>
              <a:rPr lang="nb-NO" sz="4000" dirty="0"/>
            </a:br>
            <a:r>
              <a:rPr lang="nb-NO" sz="4000" dirty="0"/>
              <a:t>med vann og rapsolje. </a:t>
            </a:r>
            <a:endParaRPr lang="en-US" sz="4000" dirty="0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92AF3B8C-16D9-5C45-97D5-84A6032A26D4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0E466-3BDF-5F46-BFED-FC349430B679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D562A2-CC41-8D47-89F8-08604D56EA08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0C125-A6BE-FF42-930F-C64221C88D43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1F08E4-4954-4B4C-8F43-3DFF0B7DD35C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2BF350-6495-504F-B1C0-74E1E96BD38E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A544F1-01C1-B448-9525-E154EE53F699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4A7E1C-4E47-A944-AC30-15AA0D540990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6E8DFF-7FCF-BC4B-9A5D-47A4948EA1A2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26CC2C6-20EB-FD47-ABC5-361CCE9BB5BD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/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=1000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vann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en-US" dirty="0"/>
                  <a:t> = 6 cm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blipFill>
                <a:blip r:embed="rId3"/>
                <a:stretch>
                  <a:fillRect l="-2222" r="-111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/>
              <p:nvPr/>
            </p:nvSpPr>
            <p:spPr>
              <a:xfrm>
                <a:off x="3628133" y="5425860"/>
                <a:ext cx="505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8133" y="5425860"/>
                <a:ext cx="505010" cy="400110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4211278" y="5129177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>
            <a:cxnSpLocks/>
          </p:cNvCxnSpPr>
          <p:nvPr/>
        </p:nvCxnSpPr>
        <p:spPr>
          <a:xfrm flipH="1" flipV="1">
            <a:off x="4413983" y="5499493"/>
            <a:ext cx="591225" cy="3896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60E81-A3B9-DE41-892D-F1BDA65D843E}"/>
              </a:ext>
            </a:extLst>
          </p:cNvPr>
          <p:cNvCxnSpPr>
            <a:cxnSpLocks/>
          </p:cNvCxnSpPr>
          <p:nvPr/>
        </p:nvCxnSpPr>
        <p:spPr>
          <a:xfrm>
            <a:off x="2672194" y="5113174"/>
            <a:ext cx="0" cy="8454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2AD0D90-D340-814F-9E0D-D4961699DDE6}"/>
              </a:ext>
            </a:extLst>
          </p:cNvPr>
          <p:cNvSpPr txBox="1"/>
          <p:nvPr/>
        </p:nvSpPr>
        <p:spPr>
          <a:xfrm>
            <a:off x="2240750" y="5319886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5049B9-0B15-2A46-A45F-2A3FB2B25665}"/>
              </a:ext>
            </a:extLst>
          </p:cNvPr>
          <p:cNvSpPr/>
          <p:nvPr/>
        </p:nvSpPr>
        <p:spPr>
          <a:xfrm>
            <a:off x="4232650" y="4335297"/>
            <a:ext cx="402506" cy="749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/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=900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matolje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  <a:r>
                  <a:rPr lang="en-US" dirty="0"/>
                  <a:t> = 9 cm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blipFill>
                <a:blip r:embed="rId5"/>
                <a:stretch>
                  <a:fillRect l="-2105" r="-105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/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7254F4-E3F8-F743-B402-AD3DFF349675}"/>
              </a:ext>
            </a:extLst>
          </p:cNvPr>
          <p:cNvCxnSpPr/>
          <p:nvPr/>
        </p:nvCxnSpPr>
        <p:spPr>
          <a:xfrm>
            <a:off x="2240750" y="4226043"/>
            <a:ext cx="12182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FB3342E-0442-4642-8A32-C9A253977D45}"/>
              </a:ext>
            </a:extLst>
          </p:cNvPr>
          <p:cNvSpPr txBox="1"/>
          <p:nvPr/>
        </p:nvSpPr>
        <p:spPr>
          <a:xfrm>
            <a:off x="2799984" y="3798367"/>
            <a:ext cx="126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Lokk</a:t>
            </a:r>
            <a:endParaRPr lang="en-US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500732-A50D-2D40-9D7B-547C2CA333E5}"/>
              </a:ext>
            </a:extLst>
          </p:cNvPr>
          <p:cNvSpPr txBox="1"/>
          <p:nvPr/>
        </p:nvSpPr>
        <p:spPr>
          <a:xfrm>
            <a:off x="1272000" y="2800936"/>
            <a:ext cx="3716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Hva</a:t>
            </a:r>
            <a:r>
              <a:rPr lang="en-US" sz="2000" dirty="0"/>
              <a:t> er </a:t>
            </a:r>
            <a:r>
              <a:rPr lang="en-US" sz="2000" dirty="0" err="1"/>
              <a:t>trykket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målepunktene</a:t>
            </a:r>
            <a:r>
              <a:rPr lang="en-US" sz="2000" dirty="0"/>
              <a:t>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ECA8226-D734-2942-A607-D7C35D19A813}"/>
              </a:ext>
            </a:extLst>
          </p:cNvPr>
          <p:cNvSpPr txBox="1"/>
          <p:nvPr/>
        </p:nvSpPr>
        <p:spPr>
          <a:xfrm>
            <a:off x="4906500" y="5155857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3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D73E25-8ECC-E44D-BDED-C39EECFF37AD}"/>
              </a:ext>
            </a:extLst>
          </p:cNvPr>
          <p:cNvCxnSpPr>
            <a:cxnSpLocks/>
          </p:cNvCxnSpPr>
          <p:nvPr/>
        </p:nvCxnSpPr>
        <p:spPr>
          <a:xfrm>
            <a:off x="4854252" y="5101744"/>
            <a:ext cx="0" cy="40280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5607B17-970D-0E48-A95E-C509D8805215}"/>
                  </a:ext>
                </a:extLst>
              </p:cNvPr>
              <p:cNvSpPr txBox="1"/>
              <p:nvPr/>
            </p:nvSpPr>
            <p:spPr>
              <a:xfrm>
                <a:off x="6784204" y="5995141"/>
                <a:ext cx="1370312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dirty="0"/>
                  <a:t> (</a:t>
                </a:r>
                <a:r>
                  <a:rPr lang="en-US" dirty="0" err="1"/>
                  <a:t>luft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3</a:t>
                </a:r>
                <a:r>
                  <a:rPr lang="en-US" dirty="0"/>
                  <a:t> = 3 cm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5607B17-970D-0E48-A95E-C509D8805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204" y="5995141"/>
                <a:ext cx="1370312" cy="646331"/>
              </a:xfrm>
              <a:prstGeom prst="rect">
                <a:avLst/>
              </a:prstGeom>
              <a:blipFill>
                <a:blip r:embed="rId7"/>
                <a:stretch>
                  <a:fillRect l="-4587" t="-3846" r="-2752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E0A3DAF-4DDD-0D49-94DF-FB3611205356}"/>
              </a:ext>
            </a:extLst>
          </p:cNvPr>
          <p:cNvCxnSpPr/>
          <p:nvPr/>
        </p:nvCxnSpPr>
        <p:spPr>
          <a:xfrm>
            <a:off x="2668725" y="4278606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6CC6DF4-312D-4B4F-9FA2-E25EB35EC41D}"/>
              </a:ext>
            </a:extLst>
          </p:cNvPr>
          <p:cNvSpPr txBox="1"/>
          <p:nvPr/>
        </p:nvSpPr>
        <p:spPr>
          <a:xfrm>
            <a:off x="2209962" y="4494754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65E681F-104D-B344-AC6D-D3BCF103D931}"/>
                  </a:ext>
                </a:extLst>
              </p:cNvPr>
              <p:cNvSpPr txBox="1"/>
              <p:nvPr/>
            </p:nvSpPr>
            <p:spPr>
              <a:xfrm>
                <a:off x="2943030" y="4396110"/>
                <a:ext cx="5109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65E681F-104D-B344-AC6D-D3BCF103D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30" y="4396110"/>
                <a:ext cx="510974" cy="400110"/>
              </a:xfrm>
              <a:prstGeom prst="rect">
                <a:avLst/>
              </a:prstGeom>
              <a:blipFill>
                <a:blip r:embed="rId8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E5DF265E-9505-AE4E-A41A-9491719C5123}"/>
              </a:ext>
            </a:extLst>
          </p:cNvPr>
          <p:cNvSpPr txBox="1"/>
          <p:nvPr/>
        </p:nvSpPr>
        <p:spPr>
          <a:xfrm>
            <a:off x="3186955" y="5117262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7748510-A21E-234E-BE0A-552EABBE4B76}"/>
              </a:ext>
            </a:extLst>
          </p:cNvPr>
          <p:cNvCxnSpPr>
            <a:cxnSpLocks/>
          </p:cNvCxnSpPr>
          <p:nvPr/>
        </p:nvCxnSpPr>
        <p:spPr>
          <a:xfrm flipV="1">
            <a:off x="2146744" y="5533579"/>
            <a:ext cx="1107052" cy="2644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76A1FD12-740A-F948-8E6A-0A18CC34ABD8}"/>
              </a:ext>
            </a:extLst>
          </p:cNvPr>
          <p:cNvSpPr txBox="1"/>
          <p:nvPr/>
        </p:nvSpPr>
        <p:spPr>
          <a:xfrm>
            <a:off x="310654" y="5718245"/>
            <a:ext cx="213391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trykket</a:t>
            </a:r>
            <a:r>
              <a:rPr lang="en-US" dirty="0"/>
              <a:t> her?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D948846-E9DC-B147-B381-A4B3A44E1D0E}"/>
              </a:ext>
            </a:extLst>
          </p:cNvPr>
          <p:cNvCxnSpPr>
            <a:cxnSpLocks/>
          </p:cNvCxnSpPr>
          <p:nvPr/>
        </p:nvCxnSpPr>
        <p:spPr>
          <a:xfrm flipH="1">
            <a:off x="3255709" y="5504552"/>
            <a:ext cx="1644372" cy="164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5098857" y="5654377"/>
            <a:ext cx="213391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trykket</a:t>
            </a:r>
            <a:r>
              <a:rPr lang="en-US" dirty="0"/>
              <a:t> her?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38FFC36-DCDC-9F4F-81F3-8F63E7D9AC27}"/>
                  </a:ext>
                </a:extLst>
              </p:cNvPr>
              <p:cNvSpPr txBox="1"/>
              <p:nvPr/>
            </p:nvSpPr>
            <p:spPr>
              <a:xfrm>
                <a:off x="1416000" y="3429000"/>
                <a:ext cx="153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=10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38FFC36-DCDC-9F4F-81F3-8F63E7D9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000" y="3429000"/>
                <a:ext cx="1534202" cy="369332"/>
              </a:xfrm>
              <a:prstGeom prst="rect">
                <a:avLst/>
              </a:prstGeom>
              <a:blipFill>
                <a:blip r:embed="rId9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845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Svar: Kraftbalanse i hjemmelaget U-rør</a:t>
            </a:r>
            <a:br>
              <a:rPr lang="nb-NO" sz="4000" dirty="0"/>
            </a:br>
            <a:r>
              <a:rPr lang="nb-NO" sz="4000" dirty="0"/>
              <a:t>med vann og rapsolje. </a:t>
            </a:r>
            <a:endParaRPr lang="en-US" sz="4000" dirty="0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92AF3B8C-16D9-5C45-97D5-84A6032A26D4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0E466-3BDF-5F46-BFED-FC349430B679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D562A2-CC41-8D47-89F8-08604D56EA08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0C125-A6BE-FF42-930F-C64221C88D43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1F08E4-4954-4B4C-8F43-3DFF0B7DD35C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2BF350-6495-504F-B1C0-74E1E96BD38E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A544F1-01C1-B448-9525-E154EE53F699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4A7E1C-4E47-A944-AC30-15AA0D540990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6E8DFF-7FCF-BC4B-9A5D-47A4948EA1A2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26CC2C6-20EB-FD47-ABC5-361CCE9BB5BD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/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=1000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vann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en-US" dirty="0"/>
                  <a:t> = 6 cm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blipFill>
                <a:blip r:embed="rId3"/>
                <a:stretch>
                  <a:fillRect l="-2222" r="-111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/>
              <p:nvPr/>
            </p:nvSpPr>
            <p:spPr>
              <a:xfrm>
                <a:off x="3628133" y="5425860"/>
                <a:ext cx="505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8133" y="5425860"/>
                <a:ext cx="505010" cy="400110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4211278" y="5129177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>
            <a:cxnSpLocks/>
          </p:cNvCxnSpPr>
          <p:nvPr/>
        </p:nvCxnSpPr>
        <p:spPr>
          <a:xfrm flipH="1" flipV="1">
            <a:off x="4413983" y="5499493"/>
            <a:ext cx="591225" cy="3896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60E81-A3B9-DE41-892D-F1BDA65D843E}"/>
              </a:ext>
            </a:extLst>
          </p:cNvPr>
          <p:cNvCxnSpPr>
            <a:cxnSpLocks/>
          </p:cNvCxnSpPr>
          <p:nvPr/>
        </p:nvCxnSpPr>
        <p:spPr>
          <a:xfrm>
            <a:off x="2672194" y="5113174"/>
            <a:ext cx="0" cy="8454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2AD0D90-D340-814F-9E0D-D4961699DDE6}"/>
              </a:ext>
            </a:extLst>
          </p:cNvPr>
          <p:cNvSpPr txBox="1"/>
          <p:nvPr/>
        </p:nvSpPr>
        <p:spPr>
          <a:xfrm>
            <a:off x="2240750" y="5319886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5049B9-0B15-2A46-A45F-2A3FB2B25665}"/>
              </a:ext>
            </a:extLst>
          </p:cNvPr>
          <p:cNvSpPr/>
          <p:nvPr/>
        </p:nvSpPr>
        <p:spPr>
          <a:xfrm>
            <a:off x="4232650" y="4335297"/>
            <a:ext cx="402506" cy="749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/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=900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matolje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  <a:r>
                  <a:rPr lang="en-US" dirty="0"/>
                  <a:t> = 9 cm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blipFill>
                <a:blip r:embed="rId5"/>
                <a:stretch>
                  <a:fillRect l="-2105" r="-105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/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7254F4-E3F8-F743-B402-AD3DFF349675}"/>
              </a:ext>
            </a:extLst>
          </p:cNvPr>
          <p:cNvCxnSpPr/>
          <p:nvPr/>
        </p:nvCxnSpPr>
        <p:spPr>
          <a:xfrm>
            <a:off x="2240750" y="4226043"/>
            <a:ext cx="12182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FB3342E-0442-4642-8A32-C9A253977D45}"/>
              </a:ext>
            </a:extLst>
          </p:cNvPr>
          <p:cNvSpPr txBox="1"/>
          <p:nvPr/>
        </p:nvSpPr>
        <p:spPr>
          <a:xfrm>
            <a:off x="2799984" y="3798367"/>
            <a:ext cx="126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Lokk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/>
              <p:nvPr/>
            </p:nvSpPr>
            <p:spPr>
              <a:xfrm>
                <a:off x="1272000" y="2800936"/>
                <a:ext cx="10716010" cy="5645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Trykket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venstre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målepunkt</a:t>
                </a:r>
                <a:r>
                  <a:rPr lang="en-US" sz="2000" dirty="0"/>
                  <a:t>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. </a:t>
                </a:r>
                <a:r>
                  <a:rPr lang="en-US" sz="2000" dirty="0" err="1"/>
                  <a:t>Trykket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høyre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målepunkt</a:t>
                </a:r>
                <a:r>
                  <a:rPr lang="en-US" sz="2000" dirty="0"/>
                  <a:t>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eqArr>
                          <m:eqArr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e/>
                        </m:eqAr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000" y="2800936"/>
                <a:ext cx="10716010" cy="564514"/>
              </a:xfrm>
              <a:prstGeom prst="rect">
                <a:avLst/>
              </a:prstGeom>
              <a:blipFill>
                <a:blip r:embed="rId7"/>
                <a:stretch>
                  <a:fillRect l="-592" t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EECA8226-D734-2942-A607-D7C35D19A813}"/>
              </a:ext>
            </a:extLst>
          </p:cNvPr>
          <p:cNvSpPr txBox="1"/>
          <p:nvPr/>
        </p:nvSpPr>
        <p:spPr>
          <a:xfrm>
            <a:off x="4906500" y="5155857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3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D73E25-8ECC-E44D-BDED-C39EECFF37AD}"/>
              </a:ext>
            </a:extLst>
          </p:cNvPr>
          <p:cNvCxnSpPr>
            <a:cxnSpLocks/>
          </p:cNvCxnSpPr>
          <p:nvPr/>
        </p:nvCxnSpPr>
        <p:spPr>
          <a:xfrm>
            <a:off x="4854252" y="5101744"/>
            <a:ext cx="0" cy="40280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E0A3DAF-4DDD-0D49-94DF-FB3611205356}"/>
              </a:ext>
            </a:extLst>
          </p:cNvPr>
          <p:cNvCxnSpPr/>
          <p:nvPr/>
        </p:nvCxnSpPr>
        <p:spPr>
          <a:xfrm>
            <a:off x="2668725" y="4278606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6CC6DF4-312D-4B4F-9FA2-E25EB35EC41D}"/>
              </a:ext>
            </a:extLst>
          </p:cNvPr>
          <p:cNvSpPr txBox="1"/>
          <p:nvPr/>
        </p:nvSpPr>
        <p:spPr>
          <a:xfrm>
            <a:off x="2209962" y="4494754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65E681F-104D-B344-AC6D-D3BCF103D931}"/>
                  </a:ext>
                </a:extLst>
              </p:cNvPr>
              <p:cNvSpPr txBox="1"/>
              <p:nvPr/>
            </p:nvSpPr>
            <p:spPr>
              <a:xfrm>
                <a:off x="2943030" y="4396110"/>
                <a:ext cx="5109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65E681F-104D-B344-AC6D-D3BCF103D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30" y="4396110"/>
                <a:ext cx="510974" cy="400110"/>
              </a:xfrm>
              <a:prstGeom prst="rect">
                <a:avLst/>
              </a:prstGeom>
              <a:blipFill>
                <a:blip r:embed="rId9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E5DF265E-9505-AE4E-A41A-9491719C5123}"/>
              </a:ext>
            </a:extLst>
          </p:cNvPr>
          <p:cNvSpPr txBox="1"/>
          <p:nvPr/>
        </p:nvSpPr>
        <p:spPr>
          <a:xfrm>
            <a:off x="3186955" y="5117262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7748510-A21E-234E-BE0A-552EABBE4B76}"/>
              </a:ext>
            </a:extLst>
          </p:cNvPr>
          <p:cNvCxnSpPr>
            <a:cxnSpLocks/>
          </p:cNvCxnSpPr>
          <p:nvPr/>
        </p:nvCxnSpPr>
        <p:spPr>
          <a:xfrm flipV="1">
            <a:off x="2146744" y="5533579"/>
            <a:ext cx="1107052" cy="2644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76A1FD12-740A-F948-8E6A-0A18CC34ABD8}"/>
              </a:ext>
            </a:extLst>
          </p:cNvPr>
          <p:cNvSpPr txBox="1"/>
          <p:nvPr/>
        </p:nvSpPr>
        <p:spPr>
          <a:xfrm>
            <a:off x="310654" y="5718245"/>
            <a:ext cx="213391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trykket</a:t>
            </a:r>
            <a:r>
              <a:rPr lang="en-US" dirty="0"/>
              <a:t> her?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D948846-E9DC-B147-B381-A4B3A44E1D0E}"/>
              </a:ext>
            </a:extLst>
          </p:cNvPr>
          <p:cNvCxnSpPr>
            <a:cxnSpLocks/>
          </p:cNvCxnSpPr>
          <p:nvPr/>
        </p:nvCxnSpPr>
        <p:spPr>
          <a:xfrm flipH="1">
            <a:off x="3255709" y="5504552"/>
            <a:ext cx="1644372" cy="164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5098857" y="5654377"/>
            <a:ext cx="213391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trykket</a:t>
            </a:r>
            <a:r>
              <a:rPr lang="en-US" dirty="0"/>
              <a:t> her?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3D5DEE0-436D-644E-9E92-89BE5217CC9F}"/>
                  </a:ext>
                </a:extLst>
              </p:cNvPr>
              <p:cNvSpPr txBox="1"/>
              <p:nvPr/>
            </p:nvSpPr>
            <p:spPr>
              <a:xfrm>
                <a:off x="203990" y="3148616"/>
                <a:ext cx="10763459" cy="5355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0,03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𝟑𝟎𝟎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𝑷𝒂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900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⋅0,09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=300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+810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𝟏𝟏𝟏𝟎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𝑷𝒂</m:t>
                    </m:r>
                  </m:oMath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3D5DEE0-436D-644E-9E92-89BE5217CC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90" y="3148616"/>
                <a:ext cx="10763459" cy="5355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E472C4F-9964-B54D-A3D0-6339C4DC5654}"/>
                  </a:ext>
                </a:extLst>
              </p:cNvPr>
              <p:cNvSpPr txBox="1"/>
              <p:nvPr/>
            </p:nvSpPr>
            <p:spPr>
              <a:xfrm>
                <a:off x="6784204" y="5995141"/>
                <a:ext cx="1370312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dirty="0"/>
                  <a:t> (</a:t>
                </a:r>
                <a:r>
                  <a:rPr lang="en-US" dirty="0" err="1"/>
                  <a:t>luft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3</a:t>
                </a:r>
                <a:r>
                  <a:rPr lang="en-US" dirty="0"/>
                  <a:t> = 3 cm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E472C4F-9964-B54D-A3D0-6339C4DC5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204" y="5995141"/>
                <a:ext cx="1370312" cy="646331"/>
              </a:xfrm>
              <a:prstGeom prst="rect">
                <a:avLst/>
              </a:prstGeom>
              <a:blipFill>
                <a:blip r:embed="rId11"/>
                <a:stretch>
                  <a:fillRect l="-4587" t="-3846" r="-2752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9B23B6E-0908-2944-AC04-FC84707AAF22}"/>
                  </a:ext>
                </a:extLst>
              </p:cNvPr>
              <p:cNvSpPr txBox="1"/>
              <p:nvPr/>
            </p:nvSpPr>
            <p:spPr>
              <a:xfrm>
                <a:off x="488071" y="4426888"/>
                <a:ext cx="153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=10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9B23B6E-0908-2944-AC04-FC84707AA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71" y="4426888"/>
                <a:ext cx="1534202" cy="369332"/>
              </a:xfrm>
              <a:prstGeom prst="rect">
                <a:avLst/>
              </a:prstGeom>
              <a:blipFill>
                <a:blip r:embed="rId1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956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Diskuter med sidemann: Kraftbalanse i hjemmelaget </a:t>
            </a:r>
            <a:br>
              <a:rPr lang="nb-NO" sz="4000" dirty="0"/>
            </a:br>
            <a:r>
              <a:rPr lang="nb-NO" sz="4000" dirty="0"/>
              <a:t>U-rør med vann og rapsolje. </a:t>
            </a:r>
            <a:endParaRPr lang="en-US" sz="4000" dirty="0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92AF3B8C-16D9-5C45-97D5-84A6032A26D4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0E466-3BDF-5F46-BFED-FC349430B679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D562A2-CC41-8D47-89F8-08604D56EA08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0C125-A6BE-FF42-930F-C64221C88D43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1F08E4-4954-4B4C-8F43-3DFF0B7DD35C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2BF350-6495-504F-B1C0-74E1E96BD38E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A544F1-01C1-B448-9525-E154EE53F699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4A7E1C-4E47-A944-AC30-15AA0D540990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6E8DFF-7FCF-BC4B-9A5D-47A4948EA1A2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26CC2C6-20EB-FD47-ABC5-361CCE9BB5BD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/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=1000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vann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en-US" dirty="0"/>
                  <a:t> = 6 cm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blipFill>
                <a:blip r:embed="rId3"/>
                <a:stretch>
                  <a:fillRect l="-2222" r="-111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/>
              <p:nvPr/>
            </p:nvSpPr>
            <p:spPr>
              <a:xfrm>
                <a:off x="3950759" y="5307349"/>
                <a:ext cx="505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759" y="5307349"/>
                <a:ext cx="505010" cy="400110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60E81-A3B9-DE41-892D-F1BDA65D843E}"/>
              </a:ext>
            </a:extLst>
          </p:cNvPr>
          <p:cNvCxnSpPr>
            <a:cxnSpLocks/>
          </p:cNvCxnSpPr>
          <p:nvPr/>
        </p:nvCxnSpPr>
        <p:spPr>
          <a:xfrm>
            <a:off x="2672194" y="5113174"/>
            <a:ext cx="0" cy="8454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2AD0D90-D340-814F-9E0D-D4961699DDE6}"/>
              </a:ext>
            </a:extLst>
          </p:cNvPr>
          <p:cNvSpPr txBox="1"/>
          <p:nvPr/>
        </p:nvSpPr>
        <p:spPr>
          <a:xfrm>
            <a:off x="2240750" y="5319886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5049B9-0B15-2A46-A45F-2A3FB2B25665}"/>
              </a:ext>
            </a:extLst>
          </p:cNvPr>
          <p:cNvSpPr/>
          <p:nvPr/>
        </p:nvSpPr>
        <p:spPr>
          <a:xfrm>
            <a:off x="4232650" y="4335297"/>
            <a:ext cx="402506" cy="749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/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=900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matolje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  <a:r>
                  <a:rPr lang="en-US" dirty="0"/>
                  <a:t> = 9 cm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blipFill>
                <a:blip r:embed="rId5"/>
                <a:stretch>
                  <a:fillRect l="-2105" r="-105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/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7254F4-E3F8-F743-B402-AD3DFF349675}"/>
              </a:ext>
            </a:extLst>
          </p:cNvPr>
          <p:cNvCxnSpPr/>
          <p:nvPr/>
        </p:nvCxnSpPr>
        <p:spPr>
          <a:xfrm>
            <a:off x="1560000" y="4226043"/>
            <a:ext cx="12182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FB3342E-0442-4642-8A32-C9A253977D45}"/>
              </a:ext>
            </a:extLst>
          </p:cNvPr>
          <p:cNvSpPr txBox="1"/>
          <p:nvPr/>
        </p:nvSpPr>
        <p:spPr>
          <a:xfrm>
            <a:off x="2119234" y="3798367"/>
            <a:ext cx="126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Lokk</a:t>
            </a:r>
            <a:endParaRPr lang="en-US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500732-A50D-2D40-9D7B-547C2CA333E5}"/>
              </a:ext>
            </a:extLst>
          </p:cNvPr>
          <p:cNvSpPr txBox="1"/>
          <p:nvPr/>
        </p:nvSpPr>
        <p:spPr>
          <a:xfrm>
            <a:off x="1272000" y="2800936"/>
            <a:ext cx="8390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Vi </a:t>
            </a:r>
            <a:r>
              <a:rPr lang="en-US" sz="2000" dirty="0" err="1"/>
              <a:t>fjerner</a:t>
            </a:r>
            <a:r>
              <a:rPr lang="en-US" sz="2000" dirty="0"/>
              <a:t> </a:t>
            </a:r>
            <a:r>
              <a:rPr lang="en-US" sz="2000" dirty="0" err="1"/>
              <a:t>lokket</a:t>
            </a:r>
            <a:r>
              <a:rPr lang="en-US" sz="2000" dirty="0"/>
              <a:t>. </a:t>
            </a:r>
            <a:r>
              <a:rPr lang="en-US" sz="2000" dirty="0" err="1"/>
              <a:t>Vil</a:t>
            </a:r>
            <a:r>
              <a:rPr lang="en-US" sz="2000" dirty="0"/>
              <a:t> </a:t>
            </a:r>
            <a:r>
              <a:rPr lang="en-US" sz="2000" dirty="0" err="1"/>
              <a:t>dette</a:t>
            </a:r>
            <a:r>
              <a:rPr lang="en-US" sz="2000" dirty="0"/>
              <a:t> </a:t>
            </a:r>
            <a:r>
              <a:rPr lang="en-US" sz="2000" dirty="0" err="1"/>
              <a:t>føre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bevegelse</a:t>
            </a:r>
            <a:r>
              <a:rPr lang="en-US" sz="2000" dirty="0"/>
              <a:t>,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tilfelle</a:t>
            </a:r>
            <a:r>
              <a:rPr lang="en-US" sz="2000" dirty="0"/>
              <a:t> </a:t>
            </a:r>
            <a:r>
              <a:rPr lang="en-US" sz="2000" dirty="0" err="1"/>
              <a:t>hvorfor</a:t>
            </a:r>
            <a:r>
              <a:rPr lang="en-US" sz="2000" dirty="0"/>
              <a:t> (</a:t>
            </a:r>
            <a:r>
              <a:rPr lang="en-US" sz="2000" dirty="0" err="1"/>
              <a:t>ikke</a:t>
            </a:r>
            <a:r>
              <a:rPr lang="en-US" sz="2000" dirty="0"/>
              <a:t>)?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0086F53-2504-6F40-8A91-A4A3BAA60203}"/>
                  </a:ext>
                </a:extLst>
              </p:cNvPr>
              <p:cNvSpPr txBox="1"/>
              <p:nvPr/>
            </p:nvSpPr>
            <p:spPr>
              <a:xfrm>
                <a:off x="488071" y="4426888"/>
                <a:ext cx="153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=10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0086F53-2504-6F40-8A91-A4A3BAA60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71" y="4426888"/>
                <a:ext cx="1534202" cy="369332"/>
              </a:xfrm>
              <a:prstGeom prst="rect">
                <a:avLst/>
              </a:prstGeom>
              <a:blipFill>
                <a:blip r:embed="rId7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452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Individuell: Kraftbalanse i hjemmelaget U-rør</a:t>
            </a:r>
            <a:br>
              <a:rPr lang="nb-NO" sz="4000" dirty="0"/>
            </a:br>
            <a:r>
              <a:rPr lang="nb-NO" sz="4000" dirty="0"/>
              <a:t>med vann og rapsolje. </a:t>
            </a:r>
            <a:endParaRPr lang="en-US" sz="4000" dirty="0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92AF3B8C-16D9-5C45-97D5-84A6032A26D4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0E466-3BDF-5F46-BFED-FC349430B679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D562A2-CC41-8D47-89F8-08604D56EA08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0C125-A6BE-FF42-930F-C64221C88D43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1F08E4-4954-4B4C-8F43-3DFF0B7DD35C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2BF350-6495-504F-B1C0-74E1E96BD38E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A544F1-01C1-B448-9525-E154EE53F699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4A7E1C-4E47-A944-AC30-15AA0D540990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6E8DFF-7FCF-BC4B-9A5D-47A4948EA1A2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26CC2C6-20EB-FD47-ABC5-361CCE9BB5BD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/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=1000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vann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en-US" dirty="0"/>
                  <a:t> = 6 cm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blipFill>
                <a:blip r:embed="rId3"/>
                <a:stretch>
                  <a:fillRect l="-2222" r="-111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/>
              <p:nvPr/>
            </p:nvSpPr>
            <p:spPr>
              <a:xfrm>
                <a:off x="3950759" y="5307349"/>
                <a:ext cx="505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759" y="5307349"/>
                <a:ext cx="505010" cy="400110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60E81-A3B9-DE41-892D-F1BDA65D843E}"/>
              </a:ext>
            </a:extLst>
          </p:cNvPr>
          <p:cNvCxnSpPr>
            <a:cxnSpLocks/>
          </p:cNvCxnSpPr>
          <p:nvPr/>
        </p:nvCxnSpPr>
        <p:spPr>
          <a:xfrm>
            <a:off x="2672194" y="5113174"/>
            <a:ext cx="0" cy="8454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2AD0D90-D340-814F-9E0D-D4961699DDE6}"/>
              </a:ext>
            </a:extLst>
          </p:cNvPr>
          <p:cNvSpPr txBox="1"/>
          <p:nvPr/>
        </p:nvSpPr>
        <p:spPr>
          <a:xfrm>
            <a:off x="2240750" y="5319886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5049B9-0B15-2A46-A45F-2A3FB2B25665}"/>
              </a:ext>
            </a:extLst>
          </p:cNvPr>
          <p:cNvSpPr/>
          <p:nvPr/>
        </p:nvSpPr>
        <p:spPr>
          <a:xfrm>
            <a:off x="4232650" y="4335297"/>
            <a:ext cx="402506" cy="749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/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=900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matolje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  <a:r>
                  <a:rPr lang="en-US" dirty="0"/>
                  <a:t> = 9 cm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blipFill>
                <a:blip r:embed="rId5"/>
                <a:stretch>
                  <a:fillRect l="-2105" r="-105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/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7254F4-E3F8-F743-B402-AD3DFF349675}"/>
              </a:ext>
            </a:extLst>
          </p:cNvPr>
          <p:cNvCxnSpPr/>
          <p:nvPr/>
        </p:nvCxnSpPr>
        <p:spPr>
          <a:xfrm>
            <a:off x="1560000" y="4226043"/>
            <a:ext cx="12182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FB3342E-0442-4642-8A32-C9A253977D45}"/>
              </a:ext>
            </a:extLst>
          </p:cNvPr>
          <p:cNvSpPr txBox="1"/>
          <p:nvPr/>
        </p:nvSpPr>
        <p:spPr>
          <a:xfrm>
            <a:off x="2119234" y="3798367"/>
            <a:ext cx="126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Lokk</a:t>
            </a:r>
            <a:endParaRPr lang="en-US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500732-A50D-2D40-9D7B-547C2CA333E5}"/>
              </a:ext>
            </a:extLst>
          </p:cNvPr>
          <p:cNvSpPr txBox="1"/>
          <p:nvPr/>
        </p:nvSpPr>
        <p:spPr>
          <a:xfrm>
            <a:off x="1272000" y="2800936"/>
            <a:ext cx="6837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Hvilken</a:t>
            </a:r>
            <a:r>
              <a:rPr lang="en-US" sz="2000" dirty="0"/>
              <a:t> </a:t>
            </a:r>
            <a:r>
              <a:rPr lang="en-US" sz="2000" dirty="0" err="1"/>
              <a:t>væskesøyle</a:t>
            </a:r>
            <a:r>
              <a:rPr lang="en-US" sz="2000" dirty="0"/>
              <a:t> </a:t>
            </a:r>
            <a:r>
              <a:rPr lang="en-US" sz="2000" dirty="0" err="1"/>
              <a:t>vil</a:t>
            </a:r>
            <a:r>
              <a:rPr lang="en-US" sz="2000" dirty="0"/>
              <a:t> </a:t>
            </a:r>
            <a:r>
              <a:rPr lang="en-US" sz="2000" dirty="0" err="1"/>
              <a:t>stå</a:t>
            </a:r>
            <a:r>
              <a:rPr lang="en-US" sz="2000" dirty="0"/>
              <a:t> </a:t>
            </a:r>
            <a:r>
              <a:rPr lang="en-US" sz="2000" dirty="0" err="1"/>
              <a:t>høyest</a:t>
            </a:r>
            <a:r>
              <a:rPr lang="en-US" sz="2000" dirty="0"/>
              <a:t> </a:t>
            </a:r>
            <a:r>
              <a:rPr lang="en-US" sz="2000" dirty="0" err="1"/>
              <a:t>når</a:t>
            </a:r>
            <a:r>
              <a:rPr lang="en-US" sz="2000" dirty="0"/>
              <a:t> vi har </a:t>
            </a:r>
            <a:r>
              <a:rPr lang="en-US" sz="2000" dirty="0" err="1"/>
              <a:t>fjernet</a:t>
            </a:r>
            <a:r>
              <a:rPr lang="en-US" sz="2000" dirty="0"/>
              <a:t> </a:t>
            </a:r>
            <a:r>
              <a:rPr lang="en-US" sz="2000" dirty="0" err="1"/>
              <a:t>lokket</a:t>
            </a:r>
            <a:r>
              <a:rPr lang="en-US" sz="20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553B9AD-8D31-904D-B6FC-8929EB05A84A}"/>
                  </a:ext>
                </a:extLst>
              </p:cNvPr>
              <p:cNvSpPr txBox="1"/>
              <p:nvPr/>
            </p:nvSpPr>
            <p:spPr>
              <a:xfrm>
                <a:off x="488071" y="4426888"/>
                <a:ext cx="153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=10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553B9AD-8D31-904D-B6FC-8929EB05A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71" y="4426888"/>
                <a:ext cx="1534202" cy="369332"/>
              </a:xfrm>
              <a:prstGeom prst="rect">
                <a:avLst/>
              </a:prstGeom>
              <a:blipFill>
                <a:blip r:embed="rId7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849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Individuell: Kraftbalanse i hjemmelaget U-rør</a:t>
            </a:r>
            <a:br>
              <a:rPr lang="nb-NO" sz="4000" dirty="0"/>
            </a:br>
            <a:r>
              <a:rPr lang="nb-NO" sz="4000" dirty="0"/>
              <a:t>med vann og rapsolje. </a:t>
            </a:r>
            <a:endParaRPr lang="en-US" sz="4000" dirty="0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92AF3B8C-16D9-5C45-97D5-84A6032A26D4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0E466-3BDF-5F46-BFED-FC349430B679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D562A2-CC41-8D47-89F8-08604D56EA08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0C125-A6BE-FF42-930F-C64221C88D43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1F08E4-4954-4B4C-8F43-3DFF0B7DD35C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2BF350-6495-504F-B1C0-74E1E96BD38E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A544F1-01C1-B448-9525-E154EE53F699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4A7E1C-4E47-A944-AC30-15AA0D540990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6E8DFF-7FCF-BC4B-9A5D-47A4948EA1A2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26CC2C6-20EB-FD47-ABC5-361CCE9BB5BD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/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=1000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vann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en-US" dirty="0"/>
                  <a:t> = 6 cm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blipFill>
                <a:blip r:embed="rId3"/>
                <a:stretch>
                  <a:fillRect l="-2222" r="-111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/>
              <p:nvPr/>
            </p:nvSpPr>
            <p:spPr>
              <a:xfrm>
                <a:off x="3950759" y="5307349"/>
                <a:ext cx="505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759" y="5307349"/>
                <a:ext cx="505010" cy="400110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60E81-A3B9-DE41-892D-F1BDA65D843E}"/>
              </a:ext>
            </a:extLst>
          </p:cNvPr>
          <p:cNvCxnSpPr>
            <a:cxnSpLocks/>
          </p:cNvCxnSpPr>
          <p:nvPr/>
        </p:nvCxnSpPr>
        <p:spPr>
          <a:xfrm>
            <a:off x="2672194" y="5113174"/>
            <a:ext cx="0" cy="8454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2AD0D90-D340-814F-9E0D-D4961699DDE6}"/>
              </a:ext>
            </a:extLst>
          </p:cNvPr>
          <p:cNvSpPr txBox="1"/>
          <p:nvPr/>
        </p:nvSpPr>
        <p:spPr>
          <a:xfrm>
            <a:off x="2240750" y="5319886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5049B9-0B15-2A46-A45F-2A3FB2B25665}"/>
              </a:ext>
            </a:extLst>
          </p:cNvPr>
          <p:cNvSpPr/>
          <p:nvPr/>
        </p:nvSpPr>
        <p:spPr>
          <a:xfrm>
            <a:off x="4232650" y="4335297"/>
            <a:ext cx="402506" cy="749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/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=900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matolje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  <a:r>
                  <a:rPr lang="en-US" dirty="0"/>
                  <a:t> = 9 cm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blipFill>
                <a:blip r:embed="rId5"/>
                <a:stretch>
                  <a:fillRect l="-2105" r="-105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/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7254F4-E3F8-F743-B402-AD3DFF349675}"/>
              </a:ext>
            </a:extLst>
          </p:cNvPr>
          <p:cNvCxnSpPr/>
          <p:nvPr/>
        </p:nvCxnSpPr>
        <p:spPr>
          <a:xfrm>
            <a:off x="1560000" y="4226043"/>
            <a:ext cx="12182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FB3342E-0442-4642-8A32-C9A253977D45}"/>
              </a:ext>
            </a:extLst>
          </p:cNvPr>
          <p:cNvSpPr txBox="1"/>
          <p:nvPr/>
        </p:nvSpPr>
        <p:spPr>
          <a:xfrm>
            <a:off x="2119234" y="3798367"/>
            <a:ext cx="126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Lokk</a:t>
            </a:r>
            <a:endParaRPr lang="en-US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500732-A50D-2D40-9D7B-547C2CA333E5}"/>
              </a:ext>
            </a:extLst>
          </p:cNvPr>
          <p:cNvSpPr txBox="1"/>
          <p:nvPr/>
        </p:nvSpPr>
        <p:spPr>
          <a:xfrm>
            <a:off x="1272000" y="2800936"/>
            <a:ext cx="10399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Vi har </a:t>
            </a:r>
            <a:r>
              <a:rPr lang="en-US" sz="2000" dirty="0" err="1"/>
              <a:t>fjernet</a:t>
            </a:r>
            <a:r>
              <a:rPr lang="en-US" sz="2000" dirty="0"/>
              <a:t> </a:t>
            </a:r>
            <a:r>
              <a:rPr lang="en-US" sz="2000" dirty="0" err="1"/>
              <a:t>lokket</a:t>
            </a:r>
            <a:r>
              <a:rPr lang="en-US" sz="2000" dirty="0"/>
              <a:t>: </a:t>
            </a:r>
          </a:p>
          <a:p>
            <a:r>
              <a:rPr lang="en-US" sz="2000" dirty="0" err="1"/>
              <a:t>Regn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r>
              <a:rPr lang="en-US" sz="2000" dirty="0"/>
              <a:t> </a:t>
            </a:r>
            <a:r>
              <a:rPr lang="en-US" sz="2000" dirty="0" err="1"/>
              <a:t>hva</a:t>
            </a:r>
            <a:r>
              <a:rPr lang="en-US" sz="2000" dirty="0"/>
              <a:t> </a:t>
            </a:r>
            <a:r>
              <a:rPr lang="en-US" sz="2000" dirty="0" err="1"/>
              <a:t>væskehøyden</a:t>
            </a:r>
            <a:r>
              <a:rPr lang="en-US" sz="2000" dirty="0"/>
              <a:t> </a:t>
            </a:r>
            <a:r>
              <a:rPr lang="en-US" sz="2000" dirty="0" err="1"/>
              <a:t>blir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venstre</a:t>
            </a:r>
            <a:r>
              <a:rPr lang="en-US" sz="2000" dirty="0"/>
              <a:t> </a:t>
            </a:r>
            <a:r>
              <a:rPr lang="en-US" sz="2000" dirty="0" err="1"/>
              <a:t>væskesøyle</a:t>
            </a:r>
            <a:r>
              <a:rPr lang="en-US" sz="2000" dirty="0"/>
              <a:t>,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hva</a:t>
            </a:r>
            <a:r>
              <a:rPr lang="en-US" sz="2000" dirty="0"/>
              <a:t> den </a:t>
            </a:r>
            <a:r>
              <a:rPr lang="en-US" sz="2000" dirty="0" err="1"/>
              <a:t>blir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høyre</a:t>
            </a:r>
            <a:r>
              <a:rPr lang="en-US" sz="2000" dirty="0"/>
              <a:t> </a:t>
            </a:r>
            <a:r>
              <a:rPr lang="en-US" sz="2000" dirty="0" err="1"/>
              <a:t>væskesøyle</a:t>
            </a:r>
            <a:r>
              <a:rPr lang="en-US" sz="20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B3AB57F-0A55-D243-9338-C3A3DC40B1FA}"/>
                  </a:ext>
                </a:extLst>
              </p:cNvPr>
              <p:cNvSpPr txBox="1"/>
              <p:nvPr/>
            </p:nvSpPr>
            <p:spPr>
              <a:xfrm>
                <a:off x="488071" y="4426888"/>
                <a:ext cx="153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=10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B3AB57F-0A55-D243-9338-C3A3DC40B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71" y="4426888"/>
                <a:ext cx="1534202" cy="369332"/>
              </a:xfrm>
              <a:prstGeom prst="rect">
                <a:avLst/>
              </a:prstGeom>
              <a:blipFill>
                <a:blip r:embed="rId7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036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nb-NO" sz="4000" dirty="0"/>
              <a:t>Eksperiment!</a:t>
            </a:r>
            <a:endParaRPr lang="en-US" sz="4000" dirty="0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92AF3B8C-16D9-5C45-97D5-84A6032A26D4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0E466-3BDF-5F46-BFED-FC349430B679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D562A2-CC41-8D47-89F8-08604D56EA08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0C125-A6BE-FF42-930F-C64221C88D43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1F08E4-4954-4B4C-8F43-3DFF0B7DD35C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2BF350-6495-504F-B1C0-74E1E96BD38E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A544F1-01C1-B448-9525-E154EE53F699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4A7E1C-4E47-A944-AC30-15AA0D540990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6E8DFF-7FCF-BC4B-9A5D-47A4948EA1A2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26CC2C6-20EB-FD47-ABC5-361CCE9BB5BD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/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=1000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vann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en-US" dirty="0"/>
                  <a:t> = 6 cm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blipFill>
                <a:blip r:embed="rId3"/>
                <a:stretch>
                  <a:fillRect l="-2222" r="-111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/>
              <p:nvPr/>
            </p:nvSpPr>
            <p:spPr>
              <a:xfrm>
                <a:off x="3950759" y="5307349"/>
                <a:ext cx="505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759" y="5307349"/>
                <a:ext cx="505010" cy="400110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60E81-A3B9-DE41-892D-F1BDA65D843E}"/>
              </a:ext>
            </a:extLst>
          </p:cNvPr>
          <p:cNvCxnSpPr>
            <a:cxnSpLocks/>
          </p:cNvCxnSpPr>
          <p:nvPr/>
        </p:nvCxnSpPr>
        <p:spPr>
          <a:xfrm>
            <a:off x="2672194" y="5113174"/>
            <a:ext cx="0" cy="8454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2AD0D90-D340-814F-9E0D-D4961699DDE6}"/>
              </a:ext>
            </a:extLst>
          </p:cNvPr>
          <p:cNvSpPr txBox="1"/>
          <p:nvPr/>
        </p:nvSpPr>
        <p:spPr>
          <a:xfrm>
            <a:off x="2240750" y="5319886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5049B9-0B15-2A46-A45F-2A3FB2B25665}"/>
              </a:ext>
            </a:extLst>
          </p:cNvPr>
          <p:cNvSpPr/>
          <p:nvPr/>
        </p:nvSpPr>
        <p:spPr>
          <a:xfrm>
            <a:off x="4232650" y="4335297"/>
            <a:ext cx="402506" cy="749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/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=900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matolje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  <a:r>
                  <a:rPr lang="en-US" dirty="0"/>
                  <a:t> = 9 cm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blipFill>
                <a:blip r:embed="rId5"/>
                <a:stretch>
                  <a:fillRect l="-2105" r="-105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/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7254F4-E3F8-F743-B402-AD3DFF349675}"/>
              </a:ext>
            </a:extLst>
          </p:cNvPr>
          <p:cNvCxnSpPr/>
          <p:nvPr/>
        </p:nvCxnSpPr>
        <p:spPr>
          <a:xfrm>
            <a:off x="1560000" y="4226043"/>
            <a:ext cx="12182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FB3342E-0442-4642-8A32-C9A253977D45}"/>
              </a:ext>
            </a:extLst>
          </p:cNvPr>
          <p:cNvSpPr txBox="1"/>
          <p:nvPr/>
        </p:nvSpPr>
        <p:spPr>
          <a:xfrm>
            <a:off x="2119234" y="3798367"/>
            <a:ext cx="126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Lokk</a:t>
            </a:r>
            <a:endParaRPr lang="en-US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500732-A50D-2D40-9D7B-547C2CA333E5}"/>
              </a:ext>
            </a:extLst>
          </p:cNvPr>
          <p:cNvSpPr txBox="1"/>
          <p:nvPr/>
        </p:nvSpPr>
        <p:spPr>
          <a:xfrm>
            <a:off x="1272000" y="2800936"/>
            <a:ext cx="98026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Vi har </a:t>
            </a:r>
            <a:r>
              <a:rPr lang="en-US" sz="2000" dirty="0" err="1"/>
              <a:t>fjernet</a:t>
            </a:r>
            <a:r>
              <a:rPr lang="en-US" sz="2000" dirty="0"/>
              <a:t> </a:t>
            </a:r>
            <a:r>
              <a:rPr lang="en-US" sz="2000" dirty="0" err="1"/>
              <a:t>lokket</a:t>
            </a:r>
            <a:r>
              <a:rPr lang="en-US" sz="2000" dirty="0"/>
              <a:t>: </a:t>
            </a:r>
          </a:p>
          <a:p>
            <a:r>
              <a:rPr lang="en-US" sz="2000" dirty="0" err="1"/>
              <a:t>Hva</a:t>
            </a:r>
            <a:r>
              <a:rPr lang="en-US" sz="2000" dirty="0"/>
              <a:t> </a:t>
            </a:r>
            <a:r>
              <a:rPr lang="en-US" sz="2000" dirty="0" err="1"/>
              <a:t>blir</a:t>
            </a:r>
            <a:r>
              <a:rPr lang="en-US" sz="2000" dirty="0"/>
              <a:t> </a:t>
            </a:r>
            <a:r>
              <a:rPr lang="en-US" sz="2000" dirty="0" err="1"/>
              <a:t>væskehøyden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venstre</a:t>
            </a:r>
            <a:r>
              <a:rPr lang="en-US" sz="2000" dirty="0"/>
              <a:t> </a:t>
            </a:r>
            <a:r>
              <a:rPr lang="en-US" sz="2000" dirty="0" err="1"/>
              <a:t>væskesøyle</a:t>
            </a:r>
            <a:r>
              <a:rPr lang="en-US" sz="2000" dirty="0"/>
              <a:t>,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hva</a:t>
            </a:r>
            <a:r>
              <a:rPr lang="en-US" sz="2000" dirty="0"/>
              <a:t> den </a:t>
            </a:r>
            <a:r>
              <a:rPr lang="en-US" sz="2000" dirty="0" err="1"/>
              <a:t>blir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høyre</a:t>
            </a:r>
            <a:r>
              <a:rPr lang="en-US" sz="2000" dirty="0"/>
              <a:t> </a:t>
            </a:r>
            <a:r>
              <a:rPr lang="en-US" sz="2000" dirty="0" err="1"/>
              <a:t>væskesøyle</a:t>
            </a:r>
            <a:r>
              <a:rPr lang="en-US" sz="20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B3AB57F-0A55-D243-9338-C3A3DC40B1FA}"/>
                  </a:ext>
                </a:extLst>
              </p:cNvPr>
              <p:cNvSpPr txBox="1"/>
              <p:nvPr/>
            </p:nvSpPr>
            <p:spPr>
              <a:xfrm>
                <a:off x="488071" y="4426888"/>
                <a:ext cx="1534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=10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B3AB57F-0A55-D243-9338-C3A3DC40B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71" y="4426888"/>
                <a:ext cx="1534202" cy="369332"/>
              </a:xfrm>
              <a:prstGeom prst="rect">
                <a:avLst/>
              </a:prstGeom>
              <a:blipFill>
                <a:blip r:embed="rId7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1C579C2-AF76-1C4A-9C81-1C007AF4C329}"/>
              </a:ext>
            </a:extLst>
          </p:cNvPr>
          <p:cNvSpPr txBox="1"/>
          <p:nvPr/>
        </p:nvSpPr>
        <p:spPr>
          <a:xfrm>
            <a:off x="7236827" y="4571679"/>
            <a:ext cx="4275594" cy="369332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Tegn</a:t>
            </a:r>
            <a:r>
              <a:rPr lang="en-US" dirty="0"/>
              <a:t> av </a:t>
            </a:r>
            <a:r>
              <a:rPr lang="en-US" dirty="0" err="1"/>
              <a:t>predikert</a:t>
            </a:r>
            <a:r>
              <a:rPr lang="en-US" dirty="0"/>
              <a:t> </a:t>
            </a:r>
            <a:r>
              <a:rPr lang="en-US" dirty="0" err="1"/>
              <a:t>væskehøyde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røret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6545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Gjennomgang: Væskesøyle i venstre og høyre</a:t>
            </a:r>
            <a:br>
              <a:rPr lang="nb-NO" sz="4000" dirty="0"/>
            </a:br>
            <a:r>
              <a:rPr lang="nb-NO" sz="4000" dirty="0"/>
              <a:t>rørbend (tavle)</a:t>
            </a:r>
            <a:endParaRPr lang="en-US" sz="4000" dirty="0"/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92AF3B8C-16D9-5C45-97D5-84A6032A26D4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0E466-3BDF-5F46-BFED-FC349430B679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D562A2-CC41-8D47-89F8-08604D56EA08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0C125-A6BE-FF42-930F-C64221C88D43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1F08E4-4954-4B4C-8F43-3DFF0B7DD35C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2BF350-6495-504F-B1C0-74E1E96BD38E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A544F1-01C1-B448-9525-E154EE53F699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4A7E1C-4E47-A944-AC30-15AA0D540990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76E8DFF-7FCF-BC4B-9A5D-47A4948EA1A2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26CC2C6-20EB-FD47-ABC5-361CCE9BB5BD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/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=1000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vann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1</a:t>
                </a:r>
                <a:r>
                  <a:rPr lang="en-US" dirty="0"/>
                  <a:t> = 6 cm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391CC93-40DF-E048-AFAD-0A80CC8D7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15" y="6023206"/>
                <a:ext cx="2272160" cy="768287"/>
              </a:xfrm>
              <a:prstGeom prst="rect">
                <a:avLst/>
              </a:prstGeom>
              <a:blipFill>
                <a:blip r:embed="rId3"/>
                <a:stretch>
                  <a:fillRect l="-2222" r="-111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/>
              <p:nvPr/>
            </p:nvSpPr>
            <p:spPr>
              <a:xfrm>
                <a:off x="3950759" y="5307349"/>
                <a:ext cx="5050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4A86BD7-DE62-1B44-8855-83F1C70A0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0759" y="5307349"/>
                <a:ext cx="505010" cy="400110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60E81-A3B9-DE41-892D-F1BDA65D843E}"/>
              </a:ext>
            </a:extLst>
          </p:cNvPr>
          <p:cNvCxnSpPr>
            <a:cxnSpLocks/>
          </p:cNvCxnSpPr>
          <p:nvPr/>
        </p:nvCxnSpPr>
        <p:spPr>
          <a:xfrm>
            <a:off x="2672194" y="5113174"/>
            <a:ext cx="0" cy="84543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2AD0D90-D340-814F-9E0D-D4961699DDE6}"/>
              </a:ext>
            </a:extLst>
          </p:cNvPr>
          <p:cNvSpPr txBox="1"/>
          <p:nvPr/>
        </p:nvSpPr>
        <p:spPr>
          <a:xfrm>
            <a:off x="2240750" y="5319886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5049B9-0B15-2A46-A45F-2A3FB2B25665}"/>
              </a:ext>
            </a:extLst>
          </p:cNvPr>
          <p:cNvSpPr/>
          <p:nvPr/>
        </p:nvSpPr>
        <p:spPr>
          <a:xfrm>
            <a:off x="4232650" y="4335297"/>
            <a:ext cx="402506" cy="749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/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=900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𝑘𝑔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aseline="-25000" dirty="0"/>
                  <a:t> </a:t>
                </a:r>
                <a:r>
                  <a:rPr lang="en-US" dirty="0"/>
                  <a:t> (</a:t>
                </a:r>
                <a:r>
                  <a:rPr lang="en-US" dirty="0" err="1"/>
                  <a:t>matolje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h</a:t>
                </a:r>
                <a:r>
                  <a:rPr lang="en-US" baseline="-25000" dirty="0"/>
                  <a:t>2</a:t>
                </a:r>
                <a:r>
                  <a:rPr lang="en-US" dirty="0"/>
                  <a:t> = 9 cm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AD8A3-1712-D047-8867-83BB14D3A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881" y="6023206"/>
                <a:ext cx="2392899" cy="768287"/>
              </a:xfrm>
              <a:prstGeom prst="rect">
                <a:avLst/>
              </a:prstGeom>
              <a:blipFill>
                <a:blip r:embed="rId5"/>
                <a:stretch>
                  <a:fillRect l="-2105" r="-1053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/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C12D0A-2E0D-8046-BE76-B2015007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2023" y="4420476"/>
                <a:ext cx="510973" cy="400110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7254F4-E3F8-F743-B402-AD3DFF349675}"/>
              </a:ext>
            </a:extLst>
          </p:cNvPr>
          <p:cNvCxnSpPr/>
          <p:nvPr/>
        </p:nvCxnSpPr>
        <p:spPr>
          <a:xfrm>
            <a:off x="1560000" y="4226043"/>
            <a:ext cx="12182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FB3342E-0442-4642-8A32-C9A253977D45}"/>
              </a:ext>
            </a:extLst>
          </p:cNvPr>
          <p:cNvSpPr txBox="1"/>
          <p:nvPr/>
        </p:nvSpPr>
        <p:spPr>
          <a:xfrm>
            <a:off x="2119234" y="3798367"/>
            <a:ext cx="126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Lokk</a:t>
            </a:r>
            <a:endParaRPr lang="en-US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500732-A50D-2D40-9D7B-547C2CA333E5}"/>
              </a:ext>
            </a:extLst>
          </p:cNvPr>
          <p:cNvSpPr txBox="1"/>
          <p:nvPr/>
        </p:nvSpPr>
        <p:spPr>
          <a:xfrm>
            <a:off x="1272000" y="2800936"/>
            <a:ext cx="99004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Vi har </a:t>
            </a:r>
            <a:r>
              <a:rPr lang="en-US" sz="2000" dirty="0" err="1"/>
              <a:t>fjernet</a:t>
            </a:r>
            <a:r>
              <a:rPr lang="en-US" sz="2000" dirty="0"/>
              <a:t> </a:t>
            </a:r>
            <a:r>
              <a:rPr lang="en-US" sz="2000" dirty="0" err="1"/>
              <a:t>lokket</a:t>
            </a:r>
            <a:r>
              <a:rPr lang="en-US" sz="2000" dirty="0"/>
              <a:t>: </a:t>
            </a:r>
          </a:p>
          <a:p>
            <a:r>
              <a:rPr lang="en-US" sz="2000" dirty="0" err="1"/>
              <a:t>Hva</a:t>
            </a:r>
            <a:r>
              <a:rPr lang="en-US" sz="2000" dirty="0"/>
              <a:t> </a:t>
            </a:r>
            <a:r>
              <a:rPr lang="en-US" sz="2000" dirty="0" err="1"/>
              <a:t>blir</a:t>
            </a:r>
            <a:r>
              <a:rPr lang="en-US" sz="2000" dirty="0"/>
              <a:t> </a:t>
            </a:r>
            <a:r>
              <a:rPr lang="en-US" sz="2000" dirty="0" err="1"/>
              <a:t>væskehøyden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venstre</a:t>
            </a:r>
            <a:r>
              <a:rPr lang="en-US" sz="2000" dirty="0"/>
              <a:t> </a:t>
            </a:r>
            <a:r>
              <a:rPr lang="en-US" sz="2000" dirty="0" err="1"/>
              <a:t>væskesøyle</a:t>
            </a:r>
            <a:r>
              <a:rPr lang="en-US" sz="2000" dirty="0"/>
              <a:t>,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hva</a:t>
            </a:r>
            <a:r>
              <a:rPr lang="en-US" sz="2000" dirty="0"/>
              <a:t> </a:t>
            </a:r>
            <a:r>
              <a:rPr lang="en-US" sz="2000" dirty="0" err="1"/>
              <a:t>blir</a:t>
            </a:r>
            <a:r>
              <a:rPr lang="en-US" sz="2000" dirty="0"/>
              <a:t> </a:t>
            </a:r>
            <a:r>
              <a:rPr lang="en-US" sz="2000" dirty="0" err="1"/>
              <a:t>høyden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høyre</a:t>
            </a:r>
            <a:r>
              <a:rPr lang="en-US" sz="2000" dirty="0"/>
              <a:t> </a:t>
            </a:r>
            <a:r>
              <a:rPr lang="en-US" sz="2000" dirty="0" err="1"/>
              <a:t>væskesøyle</a:t>
            </a:r>
            <a:r>
              <a:rPr lang="en-US" sz="2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2669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nb-NO" sz="4000" dirty="0"/>
              <a:t>Kraft på buede flater (EFM 3.5)</a:t>
            </a:r>
            <a:endParaRPr lang="en-US" sz="4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500732-A50D-2D40-9D7B-547C2CA333E5}"/>
              </a:ext>
            </a:extLst>
          </p:cNvPr>
          <p:cNvSpPr txBox="1"/>
          <p:nvPr/>
        </p:nvSpPr>
        <p:spPr>
          <a:xfrm>
            <a:off x="696000" y="2040950"/>
            <a:ext cx="2970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Vi </a:t>
            </a:r>
            <a:r>
              <a:rPr lang="en-US" sz="2000" dirty="0" err="1"/>
              <a:t>vil</a:t>
            </a:r>
            <a:r>
              <a:rPr lang="en-US" sz="2000" dirty="0"/>
              <a:t> </a:t>
            </a:r>
            <a:r>
              <a:rPr lang="en-US" sz="2000" dirty="0" err="1"/>
              <a:t>finne</a:t>
            </a:r>
            <a:r>
              <a:rPr lang="en-US" sz="2000" dirty="0"/>
              <a:t> </a:t>
            </a:r>
            <a:r>
              <a:rPr lang="en-US" sz="2000" dirty="0" err="1"/>
              <a:t>trykkkraften</a:t>
            </a:r>
            <a:r>
              <a:rPr lang="en-US" sz="2000" dirty="0"/>
              <a:t> F</a:t>
            </a:r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nb-NO" sz="4000" dirty="0"/>
              <a:t>Kraft på buede flater (EFM 3.5)</a:t>
            </a:r>
            <a:endParaRPr lang="en-US" sz="4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500732-A50D-2D40-9D7B-547C2CA333E5}"/>
              </a:ext>
            </a:extLst>
          </p:cNvPr>
          <p:cNvSpPr txBox="1"/>
          <p:nvPr/>
        </p:nvSpPr>
        <p:spPr>
          <a:xfrm>
            <a:off x="696000" y="2040950"/>
            <a:ext cx="7818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Hvordan</a:t>
            </a:r>
            <a:r>
              <a:rPr lang="en-US" sz="2000" dirty="0"/>
              <a:t> </a:t>
            </a:r>
            <a:r>
              <a:rPr lang="en-US" sz="2000" dirty="0" err="1"/>
              <a:t>ville</a:t>
            </a:r>
            <a:r>
              <a:rPr lang="en-US" sz="2000" dirty="0"/>
              <a:t> </a:t>
            </a:r>
            <a:r>
              <a:rPr lang="en-US" sz="2000" dirty="0" err="1"/>
              <a:t>dere</a:t>
            </a:r>
            <a:r>
              <a:rPr lang="en-US" sz="2000" dirty="0"/>
              <a:t> </a:t>
            </a:r>
            <a:r>
              <a:rPr lang="en-US" sz="2000" dirty="0" err="1"/>
              <a:t>regnet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r>
              <a:rPr lang="en-US" sz="2000" dirty="0"/>
              <a:t> </a:t>
            </a:r>
            <a:r>
              <a:rPr lang="en-US" sz="2000" dirty="0" err="1"/>
              <a:t>kraften</a:t>
            </a:r>
            <a:r>
              <a:rPr lang="en-US" sz="2000" dirty="0"/>
              <a:t> </a:t>
            </a:r>
            <a:r>
              <a:rPr lang="en-US" sz="2000" dirty="0" err="1"/>
              <a:t>hvis</a:t>
            </a:r>
            <a:r>
              <a:rPr lang="en-US" sz="2000" dirty="0"/>
              <a:t> </a:t>
            </a:r>
            <a:r>
              <a:rPr lang="en-US" sz="2000" dirty="0" err="1"/>
              <a:t>dere</a:t>
            </a:r>
            <a:r>
              <a:rPr lang="en-US" sz="2000" dirty="0"/>
              <a:t> har </a:t>
            </a:r>
            <a:r>
              <a:rPr lang="en-US" sz="2000" dirty="0" err="1"/>
              <a:t>trykkfordelingen</a:t>
            </a:r>
            <a:r>
              <a:rPr lang="en-US" sz="2000" dirty="0"/>
              <a:t>?</a:t>
            </a:r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5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nb-NO" sz="4000" dirty="0"/>
              <a:t>Kraft på buede flater (EFM 3.5)</a:t>
            </a:r>
            <a:endParaRPr lang="en-US" sz="4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/>
              <p:nvPr/>
            </p:nvSpPr>
            <p:spPr>
              <a:xfrm>
                <a:off x="696000" y="2040950"/>
                <a:ext cx="6469720" cy="51866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Kraften er </a:t>
                </a:r>
                <a:r>
                  <a:rPr lang="en-US" sz="2000" dirty="0" err="1"/>
                  <a:t>trykket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summert</a:t>
                </a:r>
                <a:r>
                  <a:rPr lang="en-US" sz="2000" dirty="0"/>
                  <a:t> over </a:t>
                </a:r>
                <a:r>
                  <a:rPr lang="en-US" sz="2000" dirty="0" err="1"/>
                  <a:t>buen</a:t>
                </a:r>
                <a:r>
                  <a:rPr lang="en-US" sz="2000" dirty="0"/>
                  <a:t> AB: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𝑝𝑑𝐴</m:t>
                        </m:r>
                      </m:e>
                    </m:nary>
                  </m:oMath>
                </a14:m>
                <a:r>
                  <a:rPr lang="en-US" sz="2000" dirty="0"/>
                  <a:t>. 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2040950"/>
                <a:ext cx="6469720" cy="518668"/>
              </a:xfrm>
              <a:prstGeom prst="rect">
                <a:avLst/>
              </a:prstGeom>
              <a:blipFill>
                <a:blip r:embed="rId5"/>
                <a:stretch>
                  <a:fillRect l="-980" t="-138095" r="-196" b="-19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599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nb-NO" sz="4000" dirty="0"/>
              <a:t>Kraft på buede flater (EFM 3.5)</a:t>
            </a:r>
            <a:endParaRPr lang="en-US" sz="4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/>
              <p:nvPr/>
            </p:nvSpPr>
            <p:spPr>
              <a:xfrm>
                <a:off x="696000" y="2040950"/>
                <a:ext cx="8336128" cy="8264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Kraften er </a:t>
                </a:r>
                <a:r>
                  <a:rPr lang="en-US" sz="2000" dirty="0" err="1"/>
                  <a:t>trykket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summert</a:t>
                </a:r>
                <a:r>
                  <a:rPr lang="en-US" sz="2000" dirty="0"/>
                  <a:t> over </a:t>
                </a:r>
                <a:r>
                  <a:rPr lang="en-US" sz="2000" dirty="0" err="1"/>
                  <a:t>buen</a:t>
                </a:r>
                <a:r>
                  <a:rPr lang="en-US" sz="2000" dirty="0"/>
                  <a:t> AB: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𝑝𝑑𝐴</m:t>
                        </m:r>
                      </m:e>
                    </m:nary>
                  </m:oMath>
                </a14:m>
                <a:r>
                  <a:rPr lang="en-US" sz="2000" dirty="0"/>
                  <a:t>. </a:t>
                </a:r>
              </a:p>
              <a:p>
                <a:r>
                  <a:rPr lang="en-US" sz="2000" dirty="0"/>
                  <a:t>Men det </a:t>
                </a:r>
                <a:r>
                  <a:rPr lang="en-US" sz="2000" dirty="0" err="1"/>
                  <a:t>finnes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en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enklere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metode</a:t>
                </a:r>
                <a:r>
                  <a:rPr lang="en-US" sz="2000" dirty="0"/>
                  <a:t>: Vi </a:t>
                </a:r>
                <a:r>
                  <a:rPr lang="en-US" sz="2000" dirty="0" err="1"/>
                  <a:t>dekomponerer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kraften</a:t>
                </a:r>
                <a:r>
                  <a:rPr lang="en-US" sz="2000" dirty="0"/>
                  <a:t> F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F</a:t>
                </a:r>
                <a:r>
                  <a:rPr lang="en-US" sz="2000" baseline="-25000" dirty="0" err="1"/>
                  <a:t>x</a:t>
                </a:r>
                <a:r>
                  <a:rPr lang="en-US" sz="2000" dirty="0"/>
                  <a:t> </a:t>
                </a:r>
                <a:r>
                  <a:rPr lang="en-US" sz="2000" dirty="0" err="1"/>
                  <a:t>og</a:t>
                </a:r>
                <a:r>
                  <a:rPr lang="en-US" sz="2000" dirty="0"/>
                  <a:t> </a:t>
                </a:r>
                <a:r>
                  <a:rPr lang="en-US" sz="2000" dirty="0" err="1"/>
                  <a:t>F</a:t>
                </a:r>
                <a:r>
                  <a:rPr lang="en-US" sz="2000" baseline="-25000" dirty="0" err="1"/>
                  <a:t>y</a:t>
                </a:r>
                <a:endParaRPr lang="en-US" sz="2000" baseline="-25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2040950"/>
                <a:ext cx="8336128" cy="826445"/>
              </a:xfrm>
              <a:prstGeom prst="rect">
                <a:avLst/>
              </a:prstGeom>
              <a:blipFill>
                <a:blip r:embed="rId5"/>
                <a:stretch>
                  <a:fillRect l="-760" t="-87879" b="-89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96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nb-NO" sz="4000" dirty="0"/>
              <a:t>Trinn 1: Belastningsdiagram (EFM 3.5)</a:t>
            </a:r>
            <a:endParaRPr lang="en-US" sz="4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500732-A50D-2D40-9D7B-547C2CA333E5}"/>
              </a:ext>
            </a:extLst>
          </p:cNvPr>
          <p:cNvSpPr txBox="1"/>
          <p:nvPr/>
        </p:nvSpPr>
        <p:spPr>
          <a:xfrm>
            <a:off x="696000" y="2040950"/>
            <a:ext cx="7460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Start med </a:t>
            </a:r>
            <a:r>
              <a:rPr lang="en-US" sz="2000" dirty="0" err="1"/>
              <a:t>å</a:t>
            </a:r>
            <a:r>
              <a:rPr lang="en-US" sz="2000" dirty="0"/>
              <a:t> </a:t>
            </a:r>
            <a:r>
              <a:rPr lang="en-US" sz="2000" dirty="0" err="1"/>
              <a:t>tegne</a:t>
            </a:r>
            <a:r>
              <a:rPr lang="en-US" sz="2000" dirty="0"/>
              <a:t> </a:t>
            </a:r>
            <a:r>
              <a:rPr lang="en-US" sz="2000" dirty="0" err="1"/>
              <a:t>opp</a:t>
            </a:r>
            <a:r>
              <a:rPr lang="en-US" sz="2000" dirty="0"/>
              <a:t> et </a:t>
            </a:r>
            <a:r>
              <a:rPr lang="en-US" sz="2000" dirty="0" err="1"/>
              <a:t>belastningsdiagram</a:t>
            </a:r>
            <a:r>
              <a:rPr lang="en-US" sz="2000" dirty="0"/>
              <a:t> med </a:t>
            </a:r>
            <a:r>
              <a:rPr lang="en-US" sz="2000" dirty="0" err="1"/>
              <a:t>trykkfordeling</a:t>
            </a:r>
            <a:endParaRPr lang="en-US" sz="2000" dirty="0"/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0AD294-BF63-4544-833C-55AD50224562}"/>
              </a:ext>
            </a:extLst>
          </p:cNvPr>
          <p:cNvCxnSpPr/>
          <p:nvPr/>
        </p:nvCxnSpPr>
        <p:spPr>
          <a:xfrm>
            <a:off x="9396393" y="3429000"/>
            <a:ext cx="0" cy="2025332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52B4F2F-8DA2-7142-8A2F-B1428142A880}"/>
              </a:ext>
            </a:extLst>
          </p:cNvPr>
          <p:cNvCxnSpPr>
            <a:cxnSpLocks/>
          </p:cNvCxnSpPr>
          <p:nvPr/>
        </p:nvCxnSpPr>
        <p:spPr>
          <a:xfrm flipH="1">
            <a:off x="9396393" y="3402474"/>
            <a:ext cx="2235207" cy="0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>
            <a:extLst>
              <a:ext uri="{FF2B5EF4-FFF2-40B4-BE49-F238E27FC236}">
                <a16:creationId xmlns:a16="http://schemas.microsoft.com/office/drawing/2014/main" id="{F5E883A6-F954-0A40-8F99-5DB40A008779}"/>
              </a:ext>
            </a:extLst>
          </p:cNvPr>
          <p:cNvSpPr/>
          <p:nvPr/>
        </p:nvSpPr>
        <p:spPr>
          <a:xfrm rot="5400000">
            <a:off x="7412781" y="1257915"/>
            <a:ext cx="4052260" cy="4289119"/>
          </a:xfrm>
          <a:prstGeom prst="arc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ubtitle 6">
            <a:extLst>
              <a:ext uri="{FF2B5EF4-FFF2-40B4-BE49-F238E27FC236}">
                <a16:creationId xmlns:a16="http://schemas.microsoft.com/office/drawing/2014/main" id="{3709ECF6-16CC-FB44-B526-B9773DD1E406}"/>
              </a:ext>
            </a:extLst>
          </p:cNvPr>
          <p:cNvSpPr txBox="1">
            <a:spLocks/>
          </p:cNvSpPr>
          <p:nvPr/>
        </p:nvSpPr>
        <p:spPr>
          <a:xfrm>
            <a:off x="8668733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Belastningsdiagram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800" b="1" dirty="0">
                <a:solidFill>
                  <a:srgbClr val="009D7F"/>
                </a:solidFill>
              </a:rPr>
              <a:t>(</a:t>
            </a:r>
            <a:r>
              <a:rPr lang="en-US" sz="1800" b="1" dirty="0" err="1">
                <a:solidFill>
                  <a:srgbClr val="009D7F"/>
                </a:solidFill>
              </a:rPr>
              <a:t>trykkfordeling</a:t>
            </a:r>
            <a:r>
              <a:rPr lang="en-US" sz="1800" b="1" dirty="0">
                <a:solidFill>
                  <a:srgbClr val="009D7F"/>
                </a:solidFill>
              </a:rPr>
              <a:t>)</a:t>
            </a: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Free-body diagram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E4FCE4-F8C9-1B40-B25A-EB6B1FB5EAE4}"/>
              </a:ext>
            </a:extLst>
          </p:cNvPr>
          <p:cNvSpPr txBox="1"/>
          <p:nvPr/>
        </p:nvSpPr>
        <p:spPr>
          <a:xfrm>
            <a:off x="9312671" y="5456618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59D984-EE7C-C34A-8C04-CAF7D80EAAD8}"/>
              </a:ext>
            </a:extLst>
          </p:cNvPr>
          <p:cNvSpPr txBox="1"/>
          <p:nvPr/>
        </p:nvSpPr>
        <p:spPr>
          <a:xfrm>
            <a:off x="11667193" y="3266665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527B59E-3379-994D-8FA1-9A23FE4CB616}"/>
              </a:ext>
            </a:extLst>
          </p:cNvPr>
          <p:cNvSpPr txBox="1"/>
          <p:nvPr/>
        </p:nvSpPr>
        <p:spPr>
          <a:xfrm>
            <a:off x="9045015" y="2974106"/>
            <a:ext cx="3513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06D4891-B2DF-3742-96B5-24697A5B231E}"/>
              </a:ext>
            </a:extLst>
          </p:cNvPr>
          <p:cNvCxnSpPr>
            <a:cxnSpLocks/>
          </p:cNvCxnSpPr>
          <p:nvPr/>
        </p:nvCxnSpPr>
        <p:spPr>
          <a:xfrm>
            <a:off x="7875400" y="5379914"/>
            <a:ext cx="1494133" cy="345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55373A-AE15-6E47-9916-375EA0A5F37B}"/>
              </a:ext>
            </a:extLst>
          </p:cNvPr>
          <p:cNvCxnSpPr>
            <a:cxnSpLocks/>
          </p:cNvCxnSpPr>
          <p:nvPr/>
        </p:nvCxnSpPr>
        <p:spPr>
          <a:xfrm>
            <a:off x="8237375" y="4992098"/>
            <a:ext cx="1117157" cy="96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B2EC4AC-387B-3B4B-896A-4109E2C0EBD7}"/>
              </a:ext>
            </a:extLst>
          </p:cNvPr>
          <p:cNvCxnSpPr>
            <a:cxnSpLocks/>
          </p:cNvCxnSpPr>
          <p:nvPr/>
        </p:nvCxnSpPr>
        <p:spPr>
          <a:xfrm>
            <a:off x="8465319" y="4613907"/>
            <a:ext cx="87618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FC3A8D5-A768-4C47-B8D0-102F49D695C9}"/>
              </a:ext>
            </a:extLst>
          </p:cNvPr>
          <p:cNvCxnSpPr>
            <a:cxnSpLocks/>
          </p:cNvCxnSpPr>
          <p:nvPr/>
        </p:nvCxnSpPr>
        <p:spPr>
          <a:xfrm>
            <a:off x="8754196" y="4193670"/>
            <a:ext cx="60148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F3DBB24-4270-1C40-B971-C01536A25333}"/>
              </a:ext>
            </a:extLst>
          </p:cNvPr>
          <p:cNvCxnSpPr>
            <a:cxnSpLocks/>
          </p:cNvCxnSpPr>
          <p:nvPr/>
        </p:nvCxnSpPr>
        <p:spPr>
          <a:xfrm>
            <a:off x="8872475" y="3781577"/>
            <a:ext cx="4832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D3FDC1B-C1D6-A84B-A417-3EB8544E5080}"/>
              </a:ext>
            </a:extLst>
          </p:cNvPr>
          <p:cNvCxnSpPr>
            <a:cxnSpLocks/>
          </p:cNvCxnSpPr>
          <p:nvPr/>
        </p:nvCxnSpPr>
        <p:spPr>
          <a:xfrm flipV="1">
            <a:off x="9045015" y="3411740"/>
            <a:ext cx="296484" cy="7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6633222-FE1A-A047-B35A-4ECDD2011AFD}"/>
              </a:ext>
            </a:extLst>
          </p:cNvPr>
          <p:cNvCxnSpPr>
            <a:cxnSpLocks/>
          </p:cNvCxnSpPr>
          <p:nvPr/>
        </p:nvCxnSpPr>
        <p:spPr>
          <a:xfrm>
            <a:off x="1102535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5B1076F-E1D0-A54C-8AAA-1BCA33CBF4F4}"/>
              </a:ext>
            </a:extLst>
          </p:cNvPr>
          <p:cNvCxnSpPr>
            <a:cxnSpLocks/>
          </p:cNvCxnSpPr>
          <p:nvPr/>
        </p:nvCxnSpPr>
        <p:spPr>
          <a:xfrm>
            <a:off x="11581521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1A5DEA7-347E-4E43-B7E3-2091699BCCB2}"/>
              </a:ext>
            </a:extLst>
          </p:cNvPr>
          <p:cNvCxnSpPr>
            <a:cxnSpLocks/>
          </p:cNvCxnSpPr>
          <p:nvPr/>
        </p:nvCxnSpPr>
        <p:spPr>
          <a:xfrm>
            <a:off x="9957827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7A9B029-A795-9741-9297-0C0E38C8C1DD}"/>
              </a:ext>
            </a:extLst>
          </p:cNvPr>
          <p:cNvCxnSpPr>
            <a:cxnSpLocks/>
          </p:cNvCxnSpPr>
          <p:nvPr/>
        </p:nvCxnSpPr>
        <p:spPr>
          <a:xfrm>
            <a:off x="10513996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92369DF-5549-4542-B511-A51D7759F3EE}"/>
              </a:ext>
            </a:extLst>
          </p:cNvPr>
          <p:cNvCxnSpPr>
            <a:cxnSpLocks/>
          </p:cNvCxnSpPr>
          <p:nvPr/>
        </p:nvCxnSpPr>
        <p:spPr>
          <a:xfrm>
            <a:off x="946450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46B95C64-96F4-8341-AB17-4A79D6B7FAD9}"/>
              </a:ext>
            </a:extLst>
          </p:cNvPr>
          <p:cNvSpPr txBox="1"/>
          <p:nvPr/>
        </p:nvSpPr>
        <p:spPr>
          <a:xfrm>
            <a:off x="10220515" y="1880566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</a:t>
            </a:r>
            <a:r>
              <a:rPr lang="en-US" sz="2000" baseline="-25000" dirty="0" err="1"/>
              <a:t>y</a:t>
            </a:r>
            <a:endParaRPr lang="en-US" sz="2000" baseline="-250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97D2681-9E5D-E340-B136-553F2EED1343}"/>
              </a:ext>
            </a:extLst>
          </p:cNvPr>
          <p:cNvSpPr txBox="1"/>
          <p:nvPr/>
        </p:nvSpPr>
        <p:spPr>
          <a:xfrm>
            <a:off x="8210174" y="4041556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baseline="-25000" dirty="0"/>
              <a:t>x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BB9C906-8579-0E4E-8C6A-E4182324AF37}"/>
              </a:ext>
            </a:extLst>
          </p:cNvPr>
          <p:cNvSpPr/>
          <p:nvPr/>
        </p:nvSpPr>
        <p:spPr>
          <a:xfrm>
            <a:off x="10513759" y="4890516"/>
            <a:ext cx="320677" cy="29408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019029-CB6C-F747-95E1-079E52F4EC57}"/>
              </a:ext>
            </a:extLst>
          </p:cNvPr>
          <p:cNvCxnSpPr>
            <a:stCxn id="5" idx="0"/>
            <a:endCxn id="5" idx="4"/>
          </p:cNvCxnSpPr>
          <p:nvPr/>
        </p:nvCxnSpPr>
        <p:spPr>
          <a:xfrm>
            <a:off x="10674098" y="4890516"/>
            <a:ext cx="0" cy="2940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62EA8B2-03EB-4F4B-9D69-B12A7BF4965A}"/>
              </a:ext>
            </a:extLst>
          </p:cNvPr>
          <p:cNvCxnSpPr>
            <a:cxnSpLocks/>
            <a:stCxn id="5" idx="6"/>
          </p:cNvCxnSpPr>
          <p:nvPr/>
        </p:nvCxnSpPr>
        <p:spPr>
          <a:xfrm flipH="1">
            <a:off x="10488000" y="5037557"/>
            <a:ext cx="346436" cy="84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CF976AB7-6673-F242-9C0A-B68F3F7AB5C4}"/>
              </a:ext>
            </a:extLst>
          </p:cNvPr>
          <p:cNvSpPr txBox="1"/>
          <p:nvPr/>
        </p:nvSpPr>
        <p:spPr>
          <a:xfrm>
            <a:off x="9913027" y="3951478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</a:t>
            </a:r>
            <a:endParaRPr lang="en-US" sz="1600" baseline="-25000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528BB6E5-3B3F-6E42-94CC-C1C5E58CA088}"/>
              </a:ext>
            </a:extLst>
          </p:cNvPr>
          <p:cNvCxnSpPr/>
          <p:nvPr/>
        </p:nvCxnSpPr>
        <p:spPr>
          <a:xfrm>
            <a:off x="10426661" y="4048588"/>
            <a:ext cx="0" cy="5982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A14E2D1-E3CA-AB4D-BA31-326170F61BFE}"/>
              </a:ext>
            </a:extLst>
          </p:cNvPr>
          <p:cNvSpPr txBox="1"/>
          <p:nvPr/>
        </p:nvSpPr>
        <p:spPr>
          <a:xfrm>
            <a:off x="4309943" y="6519446"/>
            <a:ext cx="306205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W = </a:t>
            </a:r>
            <a:r>
              <a:rPr lang="en-US" sz="1600" dirty="0" err="1"/>
              <a:t>tyngden</a:t>
            </a:r>
            <a:r>
              <a:rPr lang="en-US" sz="1600" dirty="0"/>
              <a:t> av </a:t>
            </a:r>
            <a:r>
              <a:rPr lang="en-US" sz="1600" dirty="0" err="1"/>
              <a:t>fluidet</a:t>
            </a:r>
            <a:r>
              <a:rPr lang="en-US" sz="1600" dirty="0"/>
              <a:t> </a:t>
            </a:r>
            <a:r>
              <a:rPr lang="en-US" sz="1600" dirty="0" err="1"/>
              <a:t>inni</a:t>
            </a:r>
            <a:r>
              <a:rPr lang="en-US" sz="1600" dirty="0"/>
              <a:t> ABC</a:t>
            </a:r>
          </a:p>
        </p:txBody>
      </p:sp>
    </p:spTree>
    <p:extLst>
      <p:ext uri="{BB962C8B-B14F-4D97-AF65-F5344CB8AC3E}">
        <p14:creationId xmlns:p14="http://schemas.microsoft.com/office/powerpoint/2010/main" val="36125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nb-NO" sz="4000" dirty="0"/>
              <a:t>Trinn 2: Regn ut F</a:t>
            </a:r>
            <a:r>
              <a:rPr lang="nb-NO" sz="4000" baseline="-25000" dirty="0"/>
              <a:t>y </a:t>
            </a:r>
            <a:r>
              <a:rPr lang="nb-NO" sz="4000" dirty="0"/>
              <a:t>og </a:t>
            </a:r>
            <a:r>
              <a:rPr lang="nb-NO" sz="4000" dirty="0" err="1"/>
              <a:t>F</a:t>
            </a:r>
            <a:r>
              <a:rPr lang="nb-NO" sz="4000" baseline="-25000" dirty="0" err="1"/>
              <a:t>x</a:t>
            </a:r>
            <a:r>
              <a:rPr lang="nb-NO" sz="4000" dirty="0"/>
              <a:t> (EFM 3.5)</a:t>
            </a:r>
            <a:endParaRPr lang="en-US" sz="4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0AD294-BF63-4544-833C-55AD50224562}"/>
              </a:ext>
            </a:extLst>
          </p:cNvPr>
          <p:cNvCxnSpPr/>
          <p:nvPr/>
        </p:nvCxnSpPr>
        <p:spPr>
          <a:xfrm>
            <a:off x="9396393" y="3429000"/>
            <a:ext cx="0" cy="2025332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52B4F2F-8DA2-7142-8A2F-B1428142A880}"/>
              </a:ext>
            </a:extLst>
          </p:cNvPr>
          <p:cNvCxnSpPr>
            <a:cxnSpLocks/>
          </p:cNvCxnSpPr>
          <p:nvPr/>
        </p:nvCxnSpPr>
        <p:spPr>
          <a:xfrm flipH="1">
            <a:off x="9396393" y="3402474"/>
            <a:ext cx="2235207" cy="0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>
            <a:extLst>
              <a:ext uri="{FF2B5EF4-FFF2-40B4-BE49-F238E27FC236}">
                <a16:creationId xmlns:a16="http://schemas.microsoft.com/office/drawing/2014/main" id="{F5E883A6-F954-0A40-8F99-5DB40A008779}"/>
              </a:ext>
            </a:extLst>
          </p:cNvPr>
          <p:cNvSpPr/>
          <p:nvPr/>
        </p:nvSpPr>
        <p:spPr>
          <a:xfrm rot="5400000">
            <a:off x="7412781" y="1257915"/>
            <a:ext cx="4052260" cy="4289119"/>
          </a:xfrm>
          <a:prstGeom prst="arc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ubtitle 6">
            <a:extLst>
              <a:ext uri="{FF2B5EF4-FFF2-40B4-BE49-F238E27FC236}">
                <a16:creationId xmlns:a16="http://schemas.microsoft.com/office/drawing/2014/main" id="{3709ECF6-16CC-FB44-B526-B9773DD1E406}"/>
              </a:ext>
            </a:extLst>
          </p:cNvPr>
          <p:cNvSpPr txBox="1">
            <a:spLocks/>
          </p:cNvSpPr>
          <p:nvPr/>
        </p:nvSpPr>
        <p:spPr>
          <a:xfrm>
            <a:off x="8668733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Belastningsdiagram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800" b="1" dirty="0">
                <a:solidFill>
                  <a:srgbClr val="009D7F"/>
                </a:solidFill>
              </a:rPr>
              <a:t>(</a:t>
            </a:r>
            <a:r>
              <a:rPr lang="en-US" sz="1800" b="1" dirty="0" err="1">
                <a:solidFill>
                  <a:srgbClr val="009D7F"/>
                </a:solidFill>
              </a:rPr>
              <a:t>trykkfordeling</a:t>
            </a:r>
            <a:r>
              <a:rPr lang="en-US" sz="1800" b="1" dirty="0">
                <a:solidFill>
                  <a:srgbClr val="009D7F"/>
                </a:solidFill>
              </a:rPr>
              <a:t>)</a:t>
            </a: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Free-body diagram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E4FCE4-F8C9-1B40-B25A-EB6B1FB5EAE4}"/>
              </a:ext>
            </a:extLst>
          </p:cNvPr>
          <p:cNvSpPr txBox="1"/>
          <p:nvPr/>
        </p:nvSpPr>
        <p:spPr>
          <a:xfrm>
            <a:off x="9312671" y="5456618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59D984-EE7C-C34A-8C04-CAF7D80EAAD8}"/>
              </a:ext>
            </a:extLst>
          </p:cNvPr>
          <p:cNvSpPr txBox="1"/>
          <p:nvPr/>
        </p:nvSpPr>
        <p:spPr>
          <a:xfrm>
            <a:off x="11667193" y="3266665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527B59E-3379-994D-8FA1-9A23FE4CB616}"/>
              </a:ext>
            </a:extLst>
          </p:cNvPr>
          <p:cNvSpPr txBox="1"/>
          <p:nvPr/>
        </p:nvSpPr>
        <p:spPr>
          <a:xfrm>
            <a:off x="9045015" y="2974106"/>
            <a:ext cx="3513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06D4891-B2DF-3742-96B5-24697A5B231E}"/>
              </a:ext>
            </a:extLst>
          </p:cNvPr>
          <p:cNvCxnSpPr>
            <a:cxnSpLocks/>
          </p:cNvCxnSpPr>
          <p:nvPr/>
        </p:nvCxnSpPr>
        <p:spPr>
          <a:xfrm>
            <a:off x="7875400" y="5379914"/>
            <a:ext cx="1494133" cy="345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55373A-AE15-6E47-9916-375EA0A5F37B}"/>
              </a:ext>
            </a:extLst>
          </p:cNvPr>
          <p:cNvCxnSpPr>
            <a:cxnSpLocks/>
          </p:cNvCxnSpPr>
          <p:nvPr/>
        </p:nvCxnSpPr>
        <p:spPr>
          <a:xfrm>
            <a:off x="8237375" y="4992098"/>
            <a:ext cx="1117157" cy="96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B2EC4AC-387B-3B4B-896A-4109E2C0EBD7}"/>
              </a:ext>
            </a:extLst>
          </p:cNvPr>
          <p:cNvCxnSpPr>
            <a:cxnSpLocks/>
          </p:cNvCxnSpPr>
          <p:nvPr/>
        </p:nvCxnSpPr>
        <p:spPr>
          <a:xfrm>
            <a:off x="8465319" y="4613907"/>
            <a:ext cx="87618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FC3A8D5-A768-4C47-B8D0-102F49D695C9}"/>
              </a:ext>
            </a:extLst>
          </p:cNvPr>
          <p:cNvCxnSpPr>
            <a:cxnSpLocks/>
          </p:cNvCxnSpPr>
          <p:nvPr/>
        </p:nvCxnSpPr>
        <p:spPr>
          <a:xfrm>
            <a:off x="8754196" y="4193670"/>
            <a:ext cx="60148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F3DBB24-4270-1C40-B971-C01536A25333}"/>
              </a:ext>
            </a:extLst>
          </p:cNvPr>
          <p:cNvCxnSpPr>
            <a:cxnSpLocks/>
          </p:cNvCxnSpPr>
          <p:nvPr/>
        </p:nvCxnSpPr>
        <p:spPr>
          <a:xfrm>
            <a:off x="8872475" y="3781577"/>
            <a:ext cx="4832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D3FDC1B-C1D6-A84B-A417-3EB8544E5080}"/>
              </a:ext>
            </a:extLst>
          </p:cNvPr>
          <p:cNvCxnSpPr>
            <a:cxnSpLocks/>
          </p:cNvCxnSpPr>
          <p:nvPr/>
        </p:nvCxnSpPr>
        <p:spPr>
          <a:xfrm flipV="1">
            <a:off x="9045015" y="3411740"/>
            <a:ext cx="296484" cy="7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6633222-FE1A-A047-B35A-4ECDD2011AFD}"/>
              </a:ext>
            </a:extLst>
          </p:cNvPr>
          <p:cNvCxnSpPr>
            <a:cxnSpLocks/>
          </p:cNvCxnSpPr>
          <p:nvPr/>
        </p:nvCxnSpPr>
        <p:spPr>
          <a:xfrm>
            <a:off x="1102535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5B1076F-E1D0-A54C-8AAA-1BCA33CBF4F4}"/>
              </a:ext>
            </a:extLst>
          </p:cNvPr>
          <p:cNvCxnSpPr>
            <a:cxnSpLocks/>
          </p:cNvCxnSpPr>
          <p:nvPr/>
        </p:nvCxnSpPr>
        <p:spPr>
          <a:xfrm>
            <a:off x="11581521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1A5DEA7-347E-4E43-B7E3-2091699BCCB2}"/>
              </a:ext>
            </a:extLst>
          </p:cNvPr>
          <p:cNvCxnSpPr>
            <a:cxnSpLocks/>
          </p:cNvCxnSpPr>
          <p:nvPr/>
        </p:nvCxnSpPr>
        <p:spPr>
          <a:xfrm>
            <a:off x="9957827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7A9B029-A795-9741-9297-0C0E38C8C1DD}"/>
              </a:ext>
            </a:extLst>
          </p:cNvPr>
          <p:cNvCxnSpPr>
            <a:cxnSpLocks/>
          </p:cNvCxnSpPr>
          <p:nvPr/>
        </p:nvCxnSpPr>
        <p:spPr>
          <a:xfrm>
            <a:off x="10513996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92369DF-5549-4542-B511-A51D7759F3EE}"/>
              </a:ext>
            </a:extLst>
          </p:cNvPr>
          <p:cNvCxnSpPr>
            <a:cxnSpLocks/>
          </p:cNvCxnSpPr>
          <p:nvPr/>
        </p:nvCxnSpPr>
        <p:spPr>
          <a:xfrm>
            <a:off x="946450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46B95C64-96F4-8341-AB17-4A79D6B7FAD9}"/>
              </a:ext>
            </a:extLst>
          </p:cNvPr>
          <p:cNvSpPr txBox="1"/>
          <p:nvPr/>
        </p:nvSpPr>
        <p:spPr>
          <a:xfrm>
            <a:off x="10220515" y="1880566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</a:t>
            </a:r>
            <a:r>
              <a:rPr lang="en-US" sz="2000" baseline="-25000" dirty="0" err="1"/>
              <a:t>y</a:t>
            </a:r>
            <a:endParaRPr lang="en-US" sz="2000" baseline="-250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97D2681-9E5D-E340-B136-553F2EED1343}"/>
              </a:ext>
            </a:extLst>
          </p:cNvPr>
          <p:cNvSpPr txBox="1"/>
          <p:nvPr/>
        </p:nvSpPr>
        <p:spPr>
          <a:xfrm>
            <a:off x="8210174" y="4041556"/>
            <a:ext cx="955967" cy="60529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err="1"/>
              <a:t>F</a:t>
            </a:r>
            <a:r>
              <a:rPr lang="en-US" sz="2000" baseline="-25000" dirty="0" err="1"/>
              <a:t>x</a:t>
            </a:r>
            <a:r>
              <a:rPr lang="en-US" sz="2000" dirty="0"/>
              <a:t>=F</a:t>
            </a:r>
            <a:r>
              <a:rPr lang="en-US" sz="2000" baseline="-25000" dirty="0"/>
              <a:t>AC</a:t>
            </a:r>
          </a:p>
          <a:p>
            <a:endParaRPr lang="en-US" sz="2000" baseline="-25000" dirty="0"/>
          </a:p>
        </p:txBody>
      </p:sp>
      <p:sp>
        <p:nvSpPr>
          <p:cNvPr id="52" name="Down Arrow 51">
            <a:extLst>
              <a:ext uri="{FF2B5EF4-FFF2-40B4-BE49-F238E27FC236}">
                <a16:creationId xmlns:a16="http://schemas.microsoft.com/office/drawing/2014/main" id="{FE1A79A9-E201-744A-9759-BFC15CCFD414}"/>
              </a:ext>
            </a:extLst>
          </p:cNvPr>
          <p:cNvSpPr/>
          <p:nvPr/>
        </p:nvSpPr>
        <p:spPr>
          <a:xfrm>
            <a:off x="10186032" y="204204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DCAB442-F341-584A-A627-D9161C67FBC2}"/>
              </a:ext>
            </a:extLst>
          </p:cNvPr>
          <p:cNvSpPr txBox="1"/>
          <p:nvPr/>
        </p:nvSpPr>
        <p:spPr>
          <a:xfrm>
            <a:off x="10759518" y="1948882"/>
            <a:ext cx="1361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F</a:t>
            </a:r>
            <a:r>
              <a:rPr lang="en-US" sz="2000" baseline="-25000" dirty="0" err="1"/>
              <a:t>y</a:t>
            </a:r>
            <a:r>
              <a:rPr lang="en-US" sz="2000" dirty="0"/>
              <a:t>=F</a:t>
            </a:r>
            <a:r>
              <a:rPr lang="en-US" sz="2000" baseline="-25000" dirty="0"/>
              <a:t>BC</a:t>
            </a:r>
            <a:r>
              <a:rPr lang="en-US" sz="2000" dirty="0"/>
              <a:t>+W</a:t>
            </a:r>
            <a:endParaRPr lang="en-US" sz="20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/>
              <p:nvPr/>
            </p:nvSpPr>
            <p:spPr>
              <a:xfrm>
                <a:off x="696000" y="2040950"/>
                <a:ext cx="5046061" cy="49084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2040950"/>
                <a:ext cx="5046061" cy="490840"/>
              </a:xfrm>
              <a:prstGeom prst="rect">
                <a:avLst/>
              </a:prstGeom>
              <a:blipFill>
                <a:blip r:embed="rId5"/>
                <a:stretch>
                  <a:fillRect l="-251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Down Arrow 56">
            <a:extLst>
              <a:ext uri="{FF2B5EF4-FFF2-40B4-BE49-F238E27FC236}">
                <a16:creationId xmlns:a16="http://schemas.microsoft.com/office/drawing/2014/main" id="{807EF6C1-3EC1-364B-AB32-8780FF186B0B}"/>
              </a:ext>
            </a:extLst>
          </p:cNvPr>
          <p:cNvSpPr/>
          <p:nvPr/>
        </p:nvSpPr>
        <p:spPr>
          <a:xfrm rot="16200000">
            <a:off x="8389219" y="4218755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5A59DCA-AF55-7448-BB3C-6BFF6972BD17}"/>
              </a:ext>
            </a:extLst>
          </p:cNvPr>
          <p:cNvSpPr/>
          <p:nvPr/>
        </p:nvSpPr>
        <p:spPr>
          <a:xfrm>
            <a:off x="10513759" y="4890516"/>
            <a:ext cx="320677" cy="29408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DB3030B-5403-0D4C-93E5-31CFF81FF58A}"/>
              </a:ext>
            </a:extLst>
          </p:cNvPr>
          <p:cNvCxnSpPr>
            <a:stCxn id="61" idx="0"/>
            <a:endCxn id="61" idx="4"/>
          </p:cNvCxnSpPr>
          <p:nvPr/>
        </p:nvCxnSpPr>
        <p:spPr>
          <a:xfrm>
            <a:off x="10674098" y="4890516"/>
            <a:ext cx="0" cy="2940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FBB70F9-21DE-8341-861C-2D8FB62989A9}"/>
              </a:ext>
            </a:extLst>
          </p:cNvPr>
          <p:cNvCxnSpPr>
            <a:cxnSpLocks/>
            <a:stCxn id="61" idx="6"/>
          </p:cNvCxnSpPr>
          <p:nvPr/>
        </p:nvCxnSpPr>
        <p:spPr>
          <a:xfrm flipH="1">
            <a:off x="10488000" y="5037557"/>
            <a:ext cx="346436" cy="84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58AF833-B540-2D44-B432-67576E567191}"/>
              </a:ext>
            </a:extLst>
          </p:cNvPr>
          <p:cNvSpPr txBox="1"/>
          <p:nvPr/>
        </p:nvSpPr>
        <p:spPr>
          <a:xfrm>
            <a:off x="9913027" y="3951478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</a:t>
            </a:r>
            <a:endParaRPr lang="en-US" sz="1600" baseline="-250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C443BEB-FE46-5946-A545-0AAC30D3F36B}"/>
              </a:ext>
            </a:extLst>
          </p:cNvPr>
          <p:cNvCxnSpPr/>
          <p:nvPr/>
        </p:nvCxnSpPr>
        <p:spPr>
          <a:xfrm>
            <a:off x="10426661" y="4048588"/>
            <a:ext cx="0" cy="5982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6775D1A6-50FF-BB48-8AD0-22B60EFAF1EA}"/>
              </a:ext>
            </a:extLst>
          </p:cNvPr>
          <p:cNvSpPr txBox="1"/>
          <p:nvPr/>
        </p:nvSpPr>
        <p:spPr>
          <a:xfrm>
            <a:off x="9513836" y="2294530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</a:t>
            </a:r>
            <a:r>
              <a:rPr lang="en-US" sz="2000" baseline="-25000" dirty="0" err="1"/>
              <a:t>y</a:t>
            </a:r>
            <a:endParaRPr lang="en-US" sz="2000" baseline="-25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AD80756-0948-5B44-8F9B-1D8981390140}"/>
              </a:ext>
            </a:extLst>
          </p:cNvPr>
          <p:cNvSpPr txBox="1"/>
          <p:nvPr/>
        </p:nvSpPr>
        <p:spPr>
          <a:xfrm>
            <a:off x="4309943" y="6519446"/>
            <a:ext cx="306205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W = </a:t>
            </a:r>
            <a:r>
              <a:rPr lang="en-US" sz="1600" dirty="0" err="1"/>
              <a:t>tyngden</a:t>
            </a:r>
            <a:r>
              <a:rPr lang="en-US" sz="1600" dirty="0"/>
              <a:t> av </a:t>
            </a:r>
            <a:r>
              <a:rPr lang="en-US" sz="1600" dirty="0" err="1"/>
              <a:t>fluidet</a:t>
            </a:r>
            <a:r>
              <a:rPr lang="en-US" sz="1600" dirty="0"/>
              <a:t> </a:t>
            </a:r>
            <a:r>
              <a:rPr lang="en-US" sz="1600" dirty="0" err="1"/>
              <a:t>inni</a:t>
            </a:r>
            <a:r>
              <a:rPr lang="en-US" sz="1600" dirty="0"/>
              <a:t> ABC</a:t>
            </a:r>
          </a:p>
        </p:txBody>
      </p:sp>
    </p:spTree>
    <p:extLst>
      <p:ext uri="{BB962C8B-B14F-4D97-AF65-F5344CB8AC3E}">
        <p14:creationId xmlns:p14="http://schemas.microsoft.com/office/powerpoint/2010/main" val="288565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sz="4000" dirty="0"/>
                  <a:t>Individuell: Hva er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sz="4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4000" dirty="0"/>
                  <a:t> ? </a:t>
                </a:r>
                <a:r>
                  <a:rPr lang="en-US" sz="4000" dirty="0" err="1"/>
                  <a:t>Uttrykk</a:t>
                </a:r>
                <a:r>
                  <a:rPr lang="en-US" sz="4000" dirty="0"/>
                  <a:t> </a:t>
                </a:r>
                <a:r>
                  <a:rPr lang="en-US" sz="4000" dirty="0" err="1"/>
                  <a:t>ved</a:t>
                </a:r>
                <a:r>
                  <a:rPr lang="en-US" sz="4000" dirty="0"/>
                  <a:t> p</a:t>
                </a:r>
                <a:r>
                  <a:rPr lang="en-US" sz="4000" baseline="-25000" dirty="0"/>
                  <a:t>c</a:t>
                </a:r>
                <a:r>
                  <a:rPr lang="en-US" sz="4000" dirty="0"/>
                  <a:t> </a:t>
                </a:r>
                <a:r>
                  <a:rPr lang="en-US" sz="4000" dirty="0" err="1"/>
                  <a:t>og</a:t>
                </a:r>
                <a:r>
                  <a:rPr lang="en-US" sz="4000" dirty="0"/>
                  <a:t> </a:t>
                </a:r>
                <a:r>
                  <a:rPr lang="en-US" sz="4000" dirty="0" err="1"/>
                  <a:t>p</a:t>
                </a:r>
                <a:r>
                  <a:rPr lang="en-US" sz="4000" baseline="-25000" dirty="0" err="1"/>
                  <a:t>A</a:t>
                </a:r>
                <a:br>
                  <a:rPr lang="en-US" sz="4000" baseline="-25000" dirty="0"/>
                </a:br>
                <a:r>
                  <a:rPr lang="en-US" sz="3100" dirty="0"/>
                  <a:t>Hint: p</a:t>
                </a:r>
                <a:r>
                  <a:rPr lang="en-US" sz="3100" baseline="-25000" dirty="0"/>
                  <a:t>x</a:t>
                </a:r>
                <a:r>
                  <a:rPr lang="en-US" sz="3100" dirty="0"/>
                  <a:t> er et </a:t>
                </a:r>
                <a:r>
                  <a:rPr lang="en-US" sz="3100" dirty="0" err="1"/>
                  <a:t>hydrostatisk</a:t>
                </a:r>
                <a:r>
                  <a:rPr lang="en-US" sz="3100" dirty="0"/>
                  <a:t> </a:t>
                </a:r>
                <a:r>
                  <a:rPr lang="en-US" sz="3100" dirty="0" err="1"/>
                  <a:t>trykk</a:t>
                </a:r>
                <a:r>
                  <a:rPr lang="en-US" sz="3100" dirty="0"/>
                  <a:t> </a:t>
                </a:r>
                <a:r>
                  <a:rPr lang="en-US" sz="3100" dirty="0" err="1"/>
                  <a:t>som</a:t>
                </a:r>
                <a:r>
                  <a:rPr lang="en-US" sz="3100" dirty="0"/>
                  <a:t> </a:t>
                </a:r>
                <a:r>
                  <a:rPr lang="en-US" sz="3100" dirty="0" err="1"/>
                  <a:t>avhenger</a:t>
                </a:r>
                <a:r>
                  <a:rPr lang="en-US" sz="3100" dirty="0"/>
                  <a:t> </a:t>
                </a:r>
                <a:br>
                  <a:rPr lang="en-US" sz="3100" dirty="0"/>
                </a:br>
                <a:r>
                  <a:rPr lang="en-US" sz="3100" dirty="0" err="1"/>
                  <a:t>lineært</a:t>
                </a:r>
                <a:r>
                  <a:rPr lang="en-US" sz="3100" dirty="0"/>
                  <a:t> av </a:t>
                </a:r>
                <a:r>
                  <a:rPr lang="en-US" sz="3100" dirty="0" err="1"/>
                  <a:t>dybden</a:t>
                </a:r>
                <a:r>
                  <a:rPr lang="en-US" sz="3100" dirty="0"/>
                  <a:t>.</a:t>
                </a:r>
                <a:endParaRPr lang="en-US" sz="4000" baseline="-25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t="-41667" b="-5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0AD294-BF63-4544-833C-55AD50224562}"/>
              </a:ext>
            </a:extLst>
          </p:cNvPr>
          <p:cNvCxnSpPr/>
          <p:nvPr/>
        </p:nvCxnSpPr>
        <p:spPr>
          <a:xfrm>
            <a:off x="9396393" y="3429000"/>
            <a:ext cx="0" cy="2025332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52B4F2F-8DA2-7142-8A2F-B1428142A880}"/>
              </a:ext>
            </a:extLst>
          </p:cNvPr>
          <p:cNvCxnSpPr>
            <a:cxnSpLocks/>
          </p:cNvCxnSpPr>
          <p:nvPr/>
        </p:nvCxnSpPr>
        <p:spPr>
          <a:xfrm flipH="1">
            <a:off x="9396393" y="3402474"/>
            <a:ext cx="2235207" cy="0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>
            <a:extLst>
              <a:ext uri="{FF2B5EF4-FFF2-40B4-BE49-F238E27FC236}">
                <a16:creationId xmlns:a16="http://schemas.microsoft.com/office/drawing/2014/main" id="{F5E883A6-F954-0A40-8F99-5DB40A008779}"/>
              </a:ext>
            </a:extLst>
          </p:cNvPr>
          <p:cNvSpPr/>
          <p:nvPr/>
        </p:nvSpPr>
        <p:spPr>
          <a:xfrm rot="5400000">
            <a:off x="7412781" y="1257915"/>
            <a:ext cx="4052260" cy="4289119"/>
          </a:xfrm>
          <a:prstGeom prst="arc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ubtitle 6">
            <a:extLst>
              <a:ext uri="{FF2B5EF4-FFF2-40B4-BE49-F238E27FC236}">
                <a16:creationId xmlns:a16="http://schemas.microsoft.com/office/drawing/2014/main" id="{3709ECF6-16CC-FB44-B526-B9773DD1E406}"/>
              </a:ext>
            </a:extLst>
          </p:cNvPr>
          <p:cNvSpPr txBox="1">
            <a:spLocks/>
          </p:cNvSpPr>
          <p:nvPr/>
        </p:nvSpPr>
        <p:spPr>
          <a:xfrm>
            <a:off x="8668733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Belastningsdiagram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800" b="1" dirty="0">
                <a:solidFill>
                  <a:srgbClr val="009D7F"/>
                </a:solidFill>
              </a:rPr>
              <a:t>(</a:t>
            </a:r>
            <a:r>
              <a:rPr lang="en-US" sz="1800" b="1" dirty="0" err="1">
                <a:solidFill>
                  <a:srgbClr val="009D7F"/>
                </a:solidFill>
              </a:rPr>
              <a:t>trykkfordeling</a:t>
            </a:r>
            <a:r>
              <a:rPr lang="en-US" sz="1800" b="1" dirty="0">
                <a:solidFill>
                  <a:srgbClr val="009D7F"/>
                </a:solidFill>
              </a:rPr>
              <a:t>)</a:t>
            </a: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Free-body diagram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E4FCE4-F8C9-1B40-B25A-EB6B1FB5EAE4}"/>
              </a:ext>
            </a:extLst>
          </p:cNvPr>
          <p:cNvSpPr txBox="1"/>
          <p:nvPr/>
        </p:nvSpPr>
        <p:spPr>
          <a:xfrm>
            <a:off x="9312671" y="5456618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59D984-EE7C-C34A-8C04-CAF7D80EAAD8}"/>
              </a:ext>
            </a:extLst>
          </p:cNvPr>
          <p:cNvSpPr txBox="1"/>
          <p:nvPr/>
        </p:nvSpPr>
        <p:spPr>
          <a:xfrm>
            <a:off x="11667193" y="3266665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527B59E-3379-994D-8FA1-9A23FE4CB616}"/>
              </a:ext>
            </a:extLst>
          </p:cNvPr>
          <p:cNvSpPr txBox="1"/>
          <p:nvPr/>
        </p:nvSpPr>
        <p:spPr>
          <a:xfrm>
            <a:off x="9045015" y="2974106"/>
            <a:ext cx="3513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06D4891-B2DF-3742-96B5-24697A5B231E}"/>
              </a:ext>
            </a:extLst>
          </p:cNvPr>
          <p:cNvCxnSpPr>
            <a:cxnSpLocks/>
          </p:cNvCxnSpPr>
          <p:nvPr/>
        </p:nvCxnSpPr>
        <p:spPr>
          <a:xfrm>
            <a:off x="7875400" y="5379914"/>
            <a:ext cx="1494133" cy="345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55373A-AE15-6E47-9916-375EA0A5F37B}"/>
              </a:ext>
            </a:extLst>
          </p:cNvPr>
          <p:cNvCxnSpPr>
            <a:cxnSpLocks/>
          </p:cNvCxnSpPr>
          <p:nvPr/>
        </p:nvCxnSpPr>
        <p:spPr>
          <a:xfrm>
            <a:off x="8237375" y="4992098"/>
            <a:ext cx="1117157" cy="96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B2EC4AC-387B-3B4B-896A-4109E2C0EBD7}"/>
              </a:ext>
            </a:extLst>
          </p:cNvPr>
          <p:cNvCxnSpPr>
            <a:cxnSpLocks/>
          </p:cNvCxnSpPr>
          <p:nvPr/>
        </p:nvCxnSpPr>
        <p:spPr>
          <a:xfrm>
            <a:off x="8465319" y="4613907"/>
            <a:ext cx="87618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FC3A8D5-A768-4C47-B8D0-102F49D695C9}"/>
              </a:ext>
            </a:extLst>
          </p:cNvPr>
          <p:cNvCxnSpPr>
            <a:cxnSpLocks/>
          </p:cNvCxnSpPr>
          <p:nvPr/>
        </p:nvCxnSpPr>
        <p:spPr>
          <a:xfrm>
            <a:off x="8754196" y="4193670"/>
            <a:ext cx="60148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F3DBB24-4270-1C40-B971-C01536A25333}"/>
              </a:ext>
            </a:extLst>
          </p:cNvPr>
          <p:cNvCxnSpPr>
            <a:cxnSpLocks/>
          </p:cNvCxnSpPr>
          <p:nvPr/>
        </p:nvCxnSpPr>
        <p:spPr>
          <a:xfrm>
            <a:off x="8872475" y="3781577"/>
            <a:ext cx="4832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D3FDC1B-C1D6-A84B-A417-3EB8544E5080}"/>
              </a:ext>
            </a:extLst>
          </p:cNvPr>
          <p:cNvCxnSpPr>
            <a:cxnSpLocks/>
          </p:cNvCxnSpPr>
          <p:nvPr/>
        </p:nvCxnSpPr>
        <p:spPr>
          <a:xfrm flipV="1">
            <a:off x="9045015" y="3411740"/>
            <a:ext cx="296484" cy="7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6633222-FE1A-A047-B35A-4ECDD2011AFD}"/>
              </a:ext>
            </a:extLst>
          </p:cNvPr>
          <p:cNvCxnSpPr>
            <a:cxnSpLocks/>
          </p:cNvCxnSpPr>
          <p:nvPr/>
        </p:nvCxnSpPr>
        <p:spPr>
          <a:xfrm>
            <a:off x="1102535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5B1076F-E1D0-A54C-8AAA-1BCA33CBF4F4}"/>
              </a:ext>
            </a:extLst>
          </p:cNvPr>
          <p:cNvCxnSpPr>
            <a:cxnSpLocks/>
          </p:cNvCxnSpPr>
          <p:nvPr/>
        </p:nvCxnSpPr>
        <p:spPr>
          <a:xfrm>
            <a:off x="11581521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1A5DEA7-347E-4E43-B7E3-2091699BCCB2}"/>
              </a:ext>
            </a:extLst>
          </p:cNvPr>
          <p:cNvCxnSpPr>
            <a:cxnSpLocks/>
          </p:cNvCxnSpPr>
          <p:nvPr/>
        </p:nvCxnSpPr>
        <p:spPr>
          <a:xfrm>
            <a:off x="9957827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7A9B029-A795-9741-9297-0C0E38C8C1DD}"/>
              </a:ext>
            </a:extLst>
          </p:cNvPr>
          <p:cNvCxnSpPr>
            <a:cxnSpLocks/>
          </p:cNvCxnSpPr>
          <p:nvPr/>
        </p:nvCxnSpPr>
        <p:spPr>
          <a:xfrm>
            <a:off x="10513996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92369DF-5549-4542-B511-A51D7759F3EE}"/>
              </a:ext>
            </a:extLst>
          </p:cNvPr>
          <p:cNvCxnSpPr>
            <a:cxnSpLocks/>
          </p:cNvCxnSpPr>
          <p:nvPr/>
        </p:nvCxnSpPr>
        <p:spPr>
          <a:xfrm>
            <a:off x="946450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797D2681-9E5D-E340-B136-553F2EED1343}"/>
              </a:ext>
            </a:extLst>
          </p:cNvPr>
          <p:cNvSpPr txBox="1"/>
          <p:nvPr/>
        </p:nvSpPr>
        <p:spPr>
          <a:xfrm>
            <a:off x="8210174" y="4041556"/>
            <a:ext cx="412292" cy="60529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baseline="-25000" dirty="0"/>
              <a:t>x</a:t>
            </a:r>
          </a:p>
          <a:p>
            <a:endParaRPr lang="en-US" sz="20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/>
              <p:nvPr/>
            </p:nvSpPr>
            <p:spPr>
              <a:xfrm>
                <a:off x="696000" y="2040950"/>
                <a:ext cx="5046061" cy="49084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2040950"/>
                <a:ext cx="5046061" cy="490840"/>
              </a:xfrm>
              <a:prstGeom prst="rect">
                <a:avLst/>
              </a:prstGeom>
              <a:blipFill>
                <a:blip r:embed="rId6"/>
                <a:stretch>
                  <a:fillRect l="-251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Oval 60">
            <a:extLst>
              <a:ext uri="{FF2B5EF4-FFF2-40B4-BE49-F238E27FC236}">
                <a16:creationId xmlns:a16="http://schemas.microsoft.com/office/drawing/2014/main" id="{C5A59DCA-AF55-7448-BB3C-6BFF6972BD17}"/>
              </a:ext>
            </a:extLst>
          </p:cNvPr>
          <p:cNvSpPr/>
          <p:nvPr/>
        </p:nvSpPr>
        <p:spPr>
          <a:xfrm>
            <a:off x="10513759" y="4890516"/>
            <a:ext cx="320677" cy="29408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DB3030B-5403-0D4C-93E5-31CFF81FF58A}"/>
              </a:ext>
            </a:extLst>
          </p:cNvPr>
          <p:cNvCxnSpPr>
            <a:stCxn id="61" idx="0"/>
            <a:endCxn id="61" idx="4"/>
          </p:cNvCxnSpPr>
          <p:nvPr/>
        </p:nvCxnSpPr>
        <p:spPr>
          <a:xfrm>
            <a:off x="10674098" y="4890516"/>
            <a:ext cx="0" cy="2940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FBB70F9-21DE-8341-861C-2D8FB62989A9}"/>
              </a:ext>
            </a:extLst>
          </p:cNvPr>
          <p:cNvCxnSpPr>
            <a:cxnSpLocks/>
            <a:stCxn id="61" idx="6"/>
          </p:cNvCxnSpPr>
          <p:nvPr/>
        </p:nvCxnSpPr>
        <p:spPr>
          <a:xfrm flipH="1">
            <a:off x="10488000" y="5037557"/>
            <a:ext cx="346436" cy="84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58AF833-B540-2D44-B432-67576E567191}"/>
              </a:ext>
            </a:extLst>
          </p:cNvPr>
          <p:cNvSpPr txBox="1"/>
          <p:nvPr/>
        </p:nvSpPr>
        <p:spPr>
          <a:xfrm>
            <a:off x="9913027" y="3951478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</a:t>
            </a:r>
            <a:endParaRPr lang="en-US" sz="1600" baseline="-250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C443BEB-FE46-5946-A545-0AAC30D3F36B}"/>
              </a:ext>
            </a:extLst>
          </p:cNvPr>
          <p:cNvCxnSpPr/>
          <p:nvPr/>
        </p:nvCxnSpPr>
        <p:spPr>
          <a:xfrm>
            <a:off x="10426661" y="4048588"/>
            <a:ext cx="0" cy="5982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6775D1A6-50FF-BB48-8AD0-22B60EFAF1EA}"/>
              </a:ext>
            </a:extLst>
          </p:cNvPr>
          <p:cNvSpPr txBox="1"/>
          <p:nvPr/>
        </p:nvSpPr>
        <p:spPr>
          <a:xfrm>
            <a:off x="9513836" y="2294530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</a:t>
            </a:r>
            <a:r>
              <a:rPr lang="en-US" sz="2000" baseline="-25000" dirty="0" err="1"/>
              <a:t>y</a:t>
            </a:r>
            <a:endParaRPr lang="en-US" sz="2000" baseline="-25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29E9CCF-3985-C948-8B27-EDCD294331C3}"/>
              </a:ext>
            </a:extLst>
          </p:cNvPr>
          <p:cNvSpPr txBox="1"/>
          <p:nvPr/>
        </p:nvSpPr>
        <p:spPr>
          <a:xfrm>
            <a:off x="4309943" y="6519446"/>
            <a:ext cx="306205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W = </a:t>
            </a:r>
            <a:r>
              <a:rPr lang="en-US" sz="1600" dirty="0" err="1"/>
              <a:t>tyngden</a:t>
            </a:r>
            <a:r>
              <a:rPr lang="en-US" sz="1600" dirty="0"/>
              <a:t> av </a:t>
            </a:r>
            <a:r>
              <a:rPr lang="en-US" sz="1600" dirty="0" err="1"/>
              <a:t>fluidet</a:t>
            </a:r>
            <a:r>
              <a:rPr lang="en-US" sz="1600" dirty="0"/>
              <a:t> </a:t>
            </a:r>
            <a:r>
              <a:rPr lang="en-US" sz="1600" dirty="0" err="1"/>
              <a:t>inni</a:t>
            </a:r>
            <a:r>
              <a:rPr lang="en-US" sz="1600" dirty="0"/>
              <a:t> ABC</a:t>
            </a:r>
          </a:p>
        </p:txBody>
      </p:sp>
    </p:spTree>
    <p:extLst>
      <p:ext uri="{BB962C8B-B14F-4D97-AF65-F5344CB8AC3E}">
        <p14:creationId xmlns:p14="http://schemas.microsoft.com/office/powerpoint/2010/main" val="125695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sz="4000" dirty="0"/>
                  <a:t>Svar: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sz="4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acc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US" sz="4000" baseline="-25000" dirty="0"/>
                </a:br>
                <a:endParaRPr lang="en-US" sz="4000" baseline="-25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t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F5E883A6-F954-0A40-8F99-5DB40A008779}"/>
              </a:ext>
            </a:extLst>
          </p:cNvPr>
          <p:cNvSpPr/>
          <p:nvPr/>
        </p:nvSpPr>
        <p:spPr>
          <a:xfrm rot="5400000">
            <a:off x="7412781" y="1257915"/>
            <a:ext cx="4052260" cy="4289119"/>
          </a:xfrm>
          <a:prstGeom prst="arc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/>
              <p:nvPr/>
            </p:nvSpPr>
            <p:spPr>
              <a:xfrm>
                <a:off x="696000" y="2040950"/>
                <a:ext cx="378340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𝑔𝐶</m:t>
                          </m:r>
                        </m:e>
                        <m:sub/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2040950"/>
                <a:ext cx="3783408" cy="461665"/>
              </a:xfrm>
              <a:prstGeom prst="rect">
                <a:avLst/>
              </a:prstGeom>
              <a:blipFill>
                <a:blip r:embed="rId6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BF997E8-D55A-1842-B0C0-6528514CD5D3}"/>
              </a:ext>
            </a:extLst>
          </p:cNvPr>
          <p:cNvCxnSpPr/>
          <p:nvPr/>
        </p:nvCxnSpPr>
        <p:spPr>
          <a:xfrm>
            <a:off x="9396393" y="3429000"/>
            <a:ext cx="0" cy="2025332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5235B2A-822E-BF44-99D3-85238B62CA30}"/>
              </a:ext>
            </a:extLst>
          </p:cNvPr>
          <p:cNvCxnSpPr>
            <a:cxnSpLocks/>
          </p:cNvCxnSpPr>
          <p:nvPr/>
        </p:nvCxnSpPr>
        <p:spPr>
          <a:xfrm flipH="1">
            <a:off x="9396393" y="3402474"/>
            <a:ext cx="2235207" cy="0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Subtitle 6">
            <a:extLst>
              <a:ext uri="{FF2B5EF4-FFF2-40B4-BE49-F238E27FC236}">
                <a16:creationId xmlns:a16="http://schemas.microsoft.com/office/drawing/2014/main" id="{657DC6B9-48E9-0045-822B-F6F25BA721FD}"/>
              </a:ext>
            </a:extLst>
          </p:cNvPr>
          <p:cNvSpPr txBox="1">
            <a:spLocks/>
          </p:cNvSpPr>
          <p:nvPr/>
        </p:nvSpPr>
        <p:spPr>
          <a:xfrm>
            <a:off x="8668733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Belastningsdiagram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800" b="1" dirty="0">
                <a:solidFill>
                  <a:srgbClr val="009D7F"/>
                </a:solidFill>
              </a:rPr>
              <a:t>(</a:t>
            </a:r>
            <a:r>
              <a:rPr lang="en-US" sz="1800" b="1" dirty="0" err="1">
                <a:solidFill>
                  <a:srgbClr val="009D7F"/>
                </a:solidFill>
              </a:rPr>
              <a:t>trykkfordeling</a:t>
            </a:r>
            <a:r>
              <a:rPr lang="en-US" sz="1800" b="1" dirty="0">
                <a:solidFill>
                  <a:srgbClr val="009D7F"/>
                </a:solidFill>
              </a:rPr>
              <a:t>)</a:t>
            </a: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Free-body diagram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EB9EED1-0112-D64B-8D9B-34C8468ADC13}"/>
              </a:ext>
            </a:extLst>
          </p:cNvPr>
          <p:cNvSpPr txBox="1"/>
          <p:nvPr/>
        </p:nvSpPr>
        <p:spPr>
          <a:xfrm>
            <a:off x="9312671" y="5456618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1E84A6B-A0AB-6E4B-A6F3-15239F0E3150}"/>
              </a:ext>
            </a:extLst>
          </p:cNvPr>
          <p:cNvSpPr txBox="1"/>
          <p:nvPr/>
        </p:nvSpPr>
        <p:spPr>
          <a:xfrm>
            <a:off x="11667193" y="3266665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DA02C7A-0B63-074F-A143-CB0DACCAE6CD}"/>
              </a:ext>
            </a:extLst>
          </p:cNvPr>
          <p:cNvSpPr txBox="1"/>
          <p:nvPr/>
        </p:nvSpPr>
        <p:spPr>
          <a:xfrm>
            <a:off x="9045015" y="2974106"/>
            <a:ext cx="3513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436280BA-048C-B443-8CE4-E1A8966419F6}"/>
              </a:ext>
            </a:extLst>
          </p:cNvPr>
          <p:cNvCxnSpPr>
            <a:cxnSpLocks/>
          </p:cNvCxnSpPr>
          <p:nvPr/>
        </p:nvCxnSpPr>
        <p:spPr>
          <a:xfrm>
            <a:off x="7875400" y="5379914"/>
            <a:ext cx="1494133" cy="345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5E250330-5EBD-384B-8E6B-FDCEAB3DEB15}"/>
              </a:ext>
            </a:extLst>
          </p:cNvPr>
          <p:cNvCxnSpPr>
            <a:cxnSpLocks/>
          </p:cNvCxnSpPr>
          <p:nvPr/>
        </p:nvCxnSpPr>
        <p:spPr>
          <a:xfrm>
            <a:off x="8237375" y="4992098"/>
            <a:ext cx="1117157" cy="96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435B5988-AC52-B44E-A8FA-157F68C3AF8D}"/>
              </a:ext>
            </a:extLst>
          </p:cNvPr>
          <p:cNvCxnSpPr>
            <a:cxnSpLocks/>
          </p:cNvCxnSpPr>
          <p:nvPr/>
        </p:nvCxnSpPr>
        <p:spPr>
          <a:xfrm>
            <a:off x="8465319" y="4613907"/>
            <a:ext cx="87618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0C662262-1A0D-E34B-ABE7-C0E688B9587D}"/>
              </a:ext>
            </a:extLst>
          </p:cNvPr>
          <p:cNvCxnSpPr>
            <a:cxnSpLocks/>
          </p:cNvCxnSpPr>
          <p:nvPr/>
        </p:nvCxnSpPr>
        <p:spPr>
          <a:xfrm>
            <a:off x="8754196" y="4193670"/>
            <a:ext cx="60148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B024066-42A2-294E-A137-5684FF3B3AB8}"/>
              </a:ext>
            </a:extLst>
          </p:cNvPr>
          <p:cNvCxnSpPr>
            <a:cxnSpLocks/>
          </p:cNvCxnSpPr>
          <p:nvPr/>
        </p:nvCxnSpPr>
        <p:spPr>
          <a:xfrm>
            <a:off x="8872475" y="3781577"/>
            <a:ext cx="4832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3059E3B1-AA3F-574A-A66E-B73F9A44A178}"/>
              </a:ext>
            </a:extLst>
          </p:cNvPr>
          <p:cNvCxnSpPr>
            <a:cxnSpLocks/>
          </p:cNvCxnSpPr>
          <p:nvPr/>
        </p:nvCxnSpPr>
        <p:spPr>
          <a:xfrm flipV="1">
            <a:off x="9045015" y="3411740"/>
            <a:ext cx="296484" cy="7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CE963E96-1532-6942-8D3C-41352C78A474}"/>
              </a:ext>
            </a:extLst>
          </p:cNvPr>
          <p:cNvCxnSpPr>
            <a:cxnSpLocks/>
          </p:cNvCxnSpPr>
          <p:nvPr/>
        </p:nvCxnSpPr>
        <p:spPr>
          <a:xfrm>
            <a:off x="1102535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DE0C683-D0C6-F148-BC20-CFE5B1BFA509}"/>
              </a:ext>
            </a:extLst>
          </p:cNvPr>
          <p:cNvCxnSpPr>
            <a:cxnSpLocks/>
          </p:cNvCxnSpPr>
          <p:nvPr/>
        </p:nvCxnSpPr>
        <p:spPr>
          <a:xfrm>
            <a:off x="11581521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0C7B9CB-BAC9-2844-A4B9-B78DDFC1BAEE}"/>
              </a:ext>
            </a:extLst>
          </p:cNvPr>
          <p:cNvCxnSpPr>
            <a:cxnSpLocks/>
          </p:cNvCxnSpPr>
          <p:nvPr/>
        </p:nvCxnSpPr>
        <p:spPr>
          <a:xfrm>
            <a:off x="9957827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B17DA6B-D11A-5948-AA64-5188154EBE57}"/>
              </a:ext>
            </a:extLst>
          </p:cNvPr>
          <p:cNvCxnSpPr>
            <a:cxnSpLocks/>
          </p:cNvCxnSpPr>
          <p:nvPr/>
        </p:nvCxnSpPr>
        <p:spPr>
          <a:xfrm>
            <a:off x="10513996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C00722A-FC4B-654F-B0A4-F798052FCE3D}"/>
              </a:ext>
            </a:extLst>
          </p:cNvPr>
          <p:cNvCxnSpPr>
            <a:cxnSpLocks/>
          </p:cNvCxnSpPr>
          <p:nvPr/>
        </p:nvCxnSpPr>
        <p:spPr>
          <a:xfrm>
            <a:off x="946450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4623CA6C-6DBC-F34A-A2A2-7AB82DA39305}"/>
              </a:ext>
            </a:extLst>
          </p:cNvPr>
          <p:cNvSpPr txBox="1"/>
          <p:nvPr/>
        </p:nvSpPr>
        <p:spPr>
          <a:xfrm>
            <a:off x="8210174" y="4041556"/>
            <a:ext cx="412292" cy="60529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baseline="-25000" dirty="0"/>
              <a:t>x</a:t>
            </a:r>
          </a:p>
          <a:p>
            <a:endParaRPr lang="en-US" sz="2000" baseline="-25000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2597D048-87BF-A347-81D1-D95C45FF68E6}"/>
              </a:ext>
            </a:extLst>
          </p:cNvPr>
          <p:cNvSpPr/>
          <p:nvPr/>
        </p:nvSpPr>
        <p:spPr>
          <a:xfrm>
            <a:off x="10513759" y="4890516"/>
            <a:ext cx="320677" cy="29408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49C625F-2992-A943-9E46-A67AF920EA07}"/>
              </a:ext>
            </a:extLst>
          </p:cNvPr>
          <p:cNvCxnSpPr>
            <a:stCxn id="91" idx="0"/>
            <a:endCxn id="91" idx="4"/>
          </p:cNvCxnSpPr>
          <p:nvPr/>
        </p:nvCxnSpPr>
        <p:spPr>
          <a:xfrm>
            <a:off x="10674098" y="4890516"/>
            <a:ext cx="0" cy="2940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F7FAD43-E3B2-A940-8B37-E8A8EA6045D0}"/>
              </a:ext>
            </a:extLst>
          </p:cNvPr>
          <p:cNvCxnSpPr>
            <a:cxnSpLocks/>
            <a:stCxn id="91" idx="6"/>
          </p:cNvCxnSpPr>
          <p:nvPr/>
        </p:nvCxnSpPr>
        <p:spPr>
          <a:xfrm flipH="1">
            <a:off x="10488000" y="5037557"/>
            <a:ext cx="346436" cy="84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AF160E37-E56F-9142-B8F0-28802F3EBD51}"/>
              </a:ext>
            </a:extLst>
          </p:cNvPr>
          <p:cNvSpPr txBox="1"/>
          <p:nvPr/>
        </p:nvSpPr>
        <p:spPr>
          <a:xfrm>
            <a:off x="9913027" y="3951478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</a:t>
            </a:r>
            <a:endParaRPr lang="en-US" sz="1600" baseline="-25000" dirty="0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63F05F85-739B-3B44-B50A-52899F84B149}"/>
              </a:ext>
            </a:extLst>
          </p:cNvPr>
          <p:cNvCxnSpPr/>
          <p:nvPr/>
        </p:nvCxnSpPr>
        <p:spPr>
          <a:xfrm>
            <a:off x="10426661" y="4048588"/>
            <a:ext cx="0" cy="5982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6B87D678-E28E-E542-9673-C68F3DFA5CC8}"/>
              </a:ext>
            </a:extLst>
          </p:cNvPr>
          <p:cNvSpPr txBox="1"/>
          <p:nvPr/>
        </p:nvSpPr>
        <p:spPr>
          <a:xfrm>
            <a:off x="9513836" y="2294530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</a:t>
            </a:r>
            <a:r>
              <a:rPr lang="en-US" sz="2000" baseline="-25000" dirty="0" err="1"/>
              <a:t>y</a:t>
            </a:r>
            <a:endParaRPr lang="en-US" sz="2000" baseline="-25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0CB2B7C-8527-B445-BEA0-73133DD7B576}"/>
              </a:ext>
            </a:extLst>
          </p:cNvPr>
          <p:cNvSpPr txBox="1"/>
          <p:nvPr/>
        </p:nvSpPr>
        <p:spPr>
          <a:xfrm>
            <a:off x="4309943" y="6519446"/>
            <a:ext cx="306205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W = </a:t>
            </a:r>
            <a:r>
              <a:rPr lang="en-US" sz="1600" dirty="0" err="1"/>
              <a:t>tyngden</a:t>
            </a:r>
            <a:r>
              <a:rPr lang="en-US" sz="1600" dirty="0"/>
              <a:t> av </a:t>
            </a:r>
            <a:r>
              <a:rPr lang="en-US" sz="1600" dirty="0" err="1"/>
              <a:t>fluidet</a:t>
            </a:r>
            <a:r>
              <a:rPr lang="en-US" sz="1600" dirty="0"/>
              <a:t> </a:t>
            </a:r>
            <a:r>
              <a:rPr lang="en-US" sz="1600" dirty="0" err="1"/>
              <a:t>inni</a:t>
            </a:r>
            <a:r>
              <a:rPr lang="en-US" sz="1600" dirty="0"/>
              <a:t> ABC</a:t>
            </a:r>
          </a:p>
        </p:txBody>
      </p:sp>
    </p:spTree>
    <p:extLst>
      <p:ext uri="{BB962C8B-B14F-4D97-AF65-F5344CB8AC3E}">
        <p14:creationId xmlns:p14="http://schemas.microsoft.com/office/powerpoint/2010/main" val="355873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sz="4000" dirty="0"/>
                  <a:t>Trinn 3</a:t>
                </a:r>
                <a:r>
                  <a:rPr lang="en-US" sz="4000" dirty="0"/>
                  <a:t> (</a:t>
                </a:r>
                <a:r>
                  <a:rPr lang="en-US" sz="4000" dirty="0" err="1"/>
                  <a:t>finn</a:t>
                </a:r>
                <a:r>
                  <a:rPr lang="en-US" sz="4000" dirty="0"/>
                  <a:t> </a:t>
                </a:r>
                <a:r>
                  <a:rPr lang="en-US" sz="4000" dirty="0" err="1"/>
                  <a:t>kraften</a:t>
                </a:r>
                <a:r>
                  <a:rPr lang="en-US" sz="4000" dirty="0"/>
                  <a:t> F):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br>
                  <a:rPr lang="en-US" sz="4000" baseline="-25000" dirty="0"/>
                </a:br>
                <a:endParaRPr lang="en-US" sz="4000" baseline="-25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t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0AD294-BF63-4544-833C-55AD50224562}"/>
              </a:ext>
            </a:extLst>
          </p:cNvPr>
          <p:cNvCxnSpPr/>
          <p:nvPr/>
        </p:nvCxnSpPr>
        <p:spPr>
          <a:xfrm>
            <a:off x="9396393" y="3429000"/>
            <a:ext cx="0" cy="2025332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52B4F2F-8DA2-7142-8A2F-B1428142A880}"/>
              </a:ext>
            </a:extLst>
          </p:cNvPr>
          <p:cNvCxnSpPr>
            <a:cxnSpLocks/>
          </p:cNvCxnSpPr>
          <p:nvPr/>
        </p:nvCxnSpPr>
        <p:spPr>
          <a:xfrm flipH="1">
            <a:off x="9396393" y="3402474"/>
            <a:ext cx="2235207" cy="0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>
            <a:extLst>
              <a:ext uri="{FF2B5EF4-FFF2-40B4-BE49-F238E27FC236}">
                <a16:creationId xmlns:a16="http://schemas.microsoft.com/office/drawing/2014/main" id="{F5E883A6-F954-0A40-8F99-5DB40A008779}"/>
              </a:ext>
            </a:extLst>
          </p:cNvPr>
          <p:cNvSpPr/>
          <p:nvPr/>
        </p:nvSpPr>
        <p:spPr>
          <a:xfrm rot="5400000">
            <a:off x="7412781" y="1257915"/>
            <a:ext cx="4052260" cy="4289119"/>
          </a:xfrm>
          <a:prstGeom prst="arc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ubtitle 6">
            <a:extLst>
              <a:ext uri="{FF2B5EF4-FFF2-40B4-BE49-F238E27FC236}">
                <a16:creationId xmlns:a16="http://schemas.microsoft.com/office/drawing/2014/main" id="{3709ECF6-16CC-FB44-B526-B9773DD1E406}"/>
              </a:ext>
            </a:extLst>
          </p:cNvPr>
          <p:cNvSpPr txBox="1">
            <a:spLocks/>
          </p:cNvSpPr>
          <p:nvPr/>
        </p:nvSpPr>
        <p:spPr>
          <a:xfrm>
            <a:off x="8668733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Belastningsdiagram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800" b="1" dirty="0">
                <a:solidFill>
                  <a:srgbClr val="009D7F"/>
                </a:solidFill>
              </a:rPr>
              <a:t>(</a:t>
            </a:r>
            <a:r>
              <a:rPr lang="en-US" sz="1800" b="1" dirty="0" err="1">
                <a:solidFill>
                  <a:srgbClr val="009D7F"/>
                </a:solidFill>
              </a:rPr>
              <a:t>trykkfordeling</a:t>
            </a:r>
            <a:r>
              <a:rPr lang="en-US" sz="1800" b="1" dirty="0">
                <a:solidFill>
                  <a:srgbClr val="009D7F"/>
                </a:solidFill>
              </a:rPr>
              <a:t>)</a:t>
            </a: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Free-body diagram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E4FCE4-F8C9-1B40-B25A-EB6B1FB5EAE4}"/>
              </a:ext>
            </a:extLst>
          </p:cNvPr>
          <p:cNvSpPr txBox="1"/>
          <p:nvPr/>
        </p:nvSpPr>
        <p:spPr>
          <a:xfrm>
            <a:off x="9312671" y="5456618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59D984-EE7C-C34A-8C04-CAF7D80EAAD8}"/>
              </a:ext>
            </a:extLst>
          </p:cNvPr>
          <p:cNvSpPr txBox="1"/>
          <p:nvPr/>
        </p:nvSpPr>
        <p:spPr>
          <a:xfrm>
            <a:off x="11667193" y="3266665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527B59E-3379-994D-8FA1-9A23FE4CB616}"/>
              </a:ext>
            </a:extLst>
          </p:cNvPr>
          <p:cNvSpPr txBox="1"/>
          <p:nvPr/>
        </p:nvSpPr>
        <p:spPr>
          <a:xfrm>
            <a:off x="9045015" y="2974106"/>
            <a:ext cx="3513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06D4891-B2DF-3742-96B5-24697A5B231E}"/>
              </a:ext>
            </a:extLst>
          </p:cNvPr>
          <p:cNvCxnSpPr>
            <a:cxnSpLocks/>
          </p:cNvCxnSpPr>
          <p:nvPr/>
        </p:nvCxnSpPr>
        <p:spPr>
          <a:xfrm>
            <a:off x="7875400" y="5379914"/>
            <a:ext cx="1494133" cy="345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55373A-AE15-6E47-9916-375EA0A5F37B}"/>
              </a:ext>
            </a:extLst>
          </p:cNvPr>
          <p:cNvCxnSpPr>
            <a:cxnSpLocks/>
          </p:cNvCxnSpPr>
          <p:nvPr/>
        </p:nvCxnSpPr>
        <p:spPr>
          <a:xfrm>
            <a:off x="8237375" y="4992098"/>
            <a:ext cx="1117157" cy="96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B2EC4AC-387B-3B4B-896A-4109E2C0EBD7}"/>
              </a:ext>
            </a:extLst>
          </p:cNvPr>
          <p:cNvCxnSpPr>
            <a:cxnSpLocks/>
          </p:cNvCxnSpPr>
          <p:nvPr/>
        </p:nvCxnSpPr>
        <p:spPr>
          <a:xfrm>
            <a:off x="8465319" y="4613907"/>
            <a:ext cx="87618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FC3A8D5-A768-4C47-B8D0-102F49D695C9}"/>
              </a:ext>
            </a:extLst>
          </p:cNvPr>
          <p:cNvCxnSpPr>
            <a:cxnSpLocks/>
          </p:cNvCxnSpPr>
          <p:nvPr/>
        </p:nvCxnSpPr>
        <p:spPr>
          <a:xfrm>
            <a:off x="8754196" y="4193670"/>
            <a:ext cx="60148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F3DBB24-4270-1C40-B971-C01536A25333}"/>
              </a:ext>
            </a:extLst>
          </p:cNvPr>
          <p:cNvCxnSpPr>
            <a:cxnSpLocks/>
          </p:cNvCxnSpPr>
          <p:nvPr/>
        </p:nvCxnSpPr>
        <p:spPr>
          <a:xfrm>
            <a:off x="8872475" y="3781577"/>
            <a:ext cx="4832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D3FDC1B-C1D6-A84B-A417-3EB8544E5080}"/>
              </a:ext>
            </a:extLst>
          </p:cNvPr>
          <p:cNvCxnSpPr>
            <a:cxnSpLocks/>
          </p:cNvCxnSpPr>
          <p:nvPr/>
        </p:nvCxnSpPr>
        <p:spPr>
          <a:xfrm flipV="1">
            <a:off x="9045015" y="3411740"/>
            <a:ext cx="296484" cy="7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6633222-FE1A-A047-B35A-4ECDD2011AFD}"/>
              </a:ext>
            </a:extLst>
          </p:cNvPr>
          <p:cNvCxnSpPr>
            <a:cxnSpLocks/>
          </p:cNvCxnSpPr>
          <p:nvPr/>
        </p:nvCxnSpPr>
        <p:spPr>
          <a:xfrm>
            <a:off x="1102535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5B1076F-E1D0-A54C-8AAA-1BCA33CBF4F4}"/>
              </a:ext>
            </a:extLst>
          </p:cNvPr>
          <p:cNvCxnSpPr>
            <a:cxnSpLocks/>
          </p:cNvCxnSpPr>
          <p:nvPr/>
        </p:nvCxnSpPr>
        <p:spPr>
          <a:xfrm>
            <a:off x="11581521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1A5DEA7-347E-4E43-B7E3-2091699BCCB2}"/>
              </a:ext>
            </a:extLst>
          </p:cNvPr>
          <p:cNvCxnSpPr>
            <a:cxnSpLocks/>
          </p:cNvCxnSpPr>
          <p:nvPr/>
        </p:nvCxnSpPr>
        <p:spPr>
          <a:xfrm>
            <a:off x="9957827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7A9B029-A795-9741-9297-0C0E38C8C1DD}"/>
              </a:ext>
            </a:extLst>
          </p:cNvPr>
          <p:cNvCxnSpPr>
            <a:cxnSpLocks/>
          </p:cNvCxnSpPr>
          <p:nvPr/>
        </p:nvCxnSpPr>
        <p:spPr>
          <a:xfrm>
            <a:off x="10513996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92369DF-5549-4542-B511-A51D7759F3EE}"/>
              </a:ext>
            </a:extLst>
          </p:cNvPr>
          <p:cNvCxnSpPr>
            <a:cxnSpLocks/>
          </p:cNvCxnSpPr>
          <p:nvPr/>
        </p:nvCxnSpPr>
        <p:spPr>
          <a:xfrm>
            <a:off x="946450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46B95C64-96F4-8341-AB17-4A79D6B7FAD9}"/>
              </a:ext>
            </a:extLst>
          </p:cNvPr>
          <p:cNvSpPr txBox="1"/>
          <p:nvPr/>
        </p:nvSpPr>
        <p:spPr>
          <a:xfrm>
            <a:off x="10220515" y="1880566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</a:t>
            </a:r>
            <a:r>
              <a:rPr lang="en-US" sz="2000" baseline="-25000" dirty="0" err="1"/>
              <a:t>y</a:t>
            </a:r>
            <a:endParaRPr lang="en-US" sz="2000" baseline="-250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97D2681-9E5D-E340-B136-553F2EED1343}"/>
              </a:ext>
            </a:extLst>
          </p:cNvPr>
          <p:cNvSpPr txBox="1"/>
          <p:nvPr/>
        </p:nvSpPr>
        <p:spPr>
          <a:xfrm>
            <a:off x="8210174" y="4041556"/>
            <a:ext cx="955967" cy="60529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err="1"/>
              <a:t>F</a:t>
            </a:r>
            <a:r>
              <a:rPr lang="en-US" sz="2000" baseline="-25000" dirty="0" err="1"/>
              <a:t>x</a:t>
            </a:r>
            <a:r>
              <a:rPr lang="en-US" sz="2000" dirty="0"/>
              <a:t>=F</a:t>
            </a:r>
            <a:r>
              <a:rPr lang="en-US" sz="2000" baseline="-25000" dirty="0"/>
              <a:t>AC</a:t>
            </a:r>
          </a:p>
          <a:p>
            <a:endParaRPr lang="en-US" sz="2000" baseline="-25000" dirty="0"/>
          </a:p>
        </p:txBody>
      </p:sp>
      <p:sp>
        <p:nvSpPr>
          <p:cNvPr id="52" name="Down Arrow 51">
            <a:extLst>
              <a:ext uri="{FF2B5EF4-FFF2-40B4-BE49-F238E27FC236}">
                <a16:creationId xmlns:a16="http://schemas.microsoft.com/office/drawing/2014/main" id="{FE1A79A9-E201-744A-9759-BFC15CCFD414}"/>
              </a:ext>
            </a:extLst>
          </p:cNvPr>
          <p:cNvSpPr/>
          <p:nvPr/>
        </p:nvSpPr>
        <p:spPr>
          <a:xfrm>
            <a:off x="10186032" y="204204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DCAB442-F341-584A-A627-D9161C67FBC2}"/>
              </a:ext>
            </a:extLst>
          </p:cNvPr>
          <p:cNvSpPr txBox="1"/>
          <p:nvPr/>
        </p:nvSpPr>
        <p:spPr>
          <a:xfrm>
            <a:off x="10759518" y="1948882"/>
            <a:ext cx="1361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F</a:t>
            </a:r>
            <a:r>
              <a:rPr lang="en-US" sz="2000" baseline="-25000" dirty="0" err="1"/>
              <a:t>y</a:t>
            </a:r>
            <a:r>
              <a:rPr lang="en-US" sz="2000" dirty="0"/>
              <a:t>=F</a:t>
            </a:r>
            <a:r>
              <a:rPr lang="en-US" sz="2000" baseline="-25000" dirty="0"/>
              <a:t>BC</a:t>
            </a:r>
            <a:r>
              <a:rPr lang="en-US" sz="2000" dirty="0"/>
              <a:t>+W</a:t>
            </a:r>
            <a:endParaRPr lang="en-US" sz="2000" baseline="-25000" dirty="0"/>
          </a:p>
        </p:txBody>
      </p:sp>
      <p:sp>
        <p:nvSpPr>
          <p:cNvPr id="57" name="Down Arrow 56">
            <a:extLst>
              <a:ext uri="{FF2B5EF4-FFF2-40B4-BE49-F238E27FC236}">
                <a16:creationId xmlns:a16="http://schemas.microsoft.com/office/drawing/2014/main" id="{807EF6C1-3EC1-364B-AB32-8780FF186B0B}"/>
              </a:ext>
            </a:extLst>
          </p:cNvPr>
          <p:cNvSpPr/>
          <p:nvPr/>
        </p:nvSpPr>
        <p:spPr>
          <a:xfrm rot="16200000">
            <a:off x="8389219" y="4218755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5A59DCA-AF55-7448-BB3C-6BFF6972BD17}"/>
              </a:ext>
            </a:extLst>
          </p:cNvPr>
          <p:cNvSpPr/>
          <p:nvPr/>
        </p:nvSpPr>
        <p:spPr>
          <a:xfrm>
            <a:off x="10513759" y="4890516"/>
            <a:ext cx="320677" cy="29408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DB3030B-5403-0D4C-93E5-31CFF81FF58A}"/>
              </a:ext>
            </a:extLst>
          </p:cNvPr>
          <p:cNvCxnSpPr>
            <a:stCxn id="61" idx="0"/>
            <a:endCxn id="61" idx="4"/>
          </p:cNvCxnSpPr>
          <p:nvPr/>
        </p:nvCxnSpPr>
        <p:spPr>
          <a:xfrm>
            <a:off x="10674098" y="4890516"/>
            <a:ext cx="0" cy="2940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FBB70F9-21DE-8341-861C-2D8FB62989A9}"/>
              </a:ext>
            </a:extLst>
          </p:cNvPr>
          <p:cNvCxnSpPr>
            <a:cxnSpLocks/>
            <a:stCxn id="61" idx="6"/>
          </p:cNvCxnSpPr>
          <p:nvPr/>
        </p:nvCxnSpPr>
        <p:spPr>
          <a:xfrm flipH="1">
            <a:off x="10488000" y="5037557"/>
            <a:ext cx="346436" cy="84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58AF833-B540-2D44-B432-67576E567191}"/>
              </a:ext>
            </a:extLst>
          </p:cNvPr>
          <p:cNvSpPr txBox="1"/>
          <p:nvPr/>
        </p:nvSpPr>
        <p:spPr>
          <a:xfrm>
            <a:off x="9913027" y="3951478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</a:t>
            </a:r>
            <a:endParaRPr lang="en-US" sz="1600" baseline="-250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C443BEB-FE46-5946-A545-0AAC30D3F36B}"/>
              </a:ext>
            </a:extLst>
          </p:cNvPr>
          <p:cNvCxnSpPr/>
          <p:nvPr/>
        </p:nvCxnSpPr>
        <p:spPr>
          <a:xfrm>
            <a:off x="10426661" y="4048588"/>
            <a:ext cx="0" cy="5982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6775D1A6-50FF-BB48-8AD0-22B60EFAF1EA}"/>
              </a:ext>
            </a:extLst>
          </p:cNvPr>
          <p:cNvSpPr txBox="1"/>
          <p:nvPr/>
        </p:nvSpPr>
        <p:spPr>
          <a:xfrm>
            <a:off x="9513836" y="2294530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</a:t>
            </a:r>
            <a:r>
              <a:rPr lang="en-US" sz="2000" baseline="-25000" dirty="0" err="1"/>
              <a:t>y</a:t>
            </a:r>
            <a:endParaRPr lang="en-US" sz="2000" baseline="-25000" dirty="0"/>
          </a:p>
        </p:txBody>
      </p:sp>
      <p:sp>
        <p:nvSpPr>
          <p:cNvPr id="66" name="Down Arrow 65">
            <a:extLst>
              <a:ext uri="{FF2B5EF4-FFF2-40B4-BE49-F238E27FC236}">
                <a16:creationId xmlns:a16="http://schemas.microsoft.com/office/drawing/2014/main" id="{B24C870D-A8A9-AA4C-A792-FED3A85E315A}"/>
              </a:ext>
            </a:extLst>
          </p:cNvPr>
          <p:cNvSpPr/>
          <p:nvPr/>
        </p:nvSpPr>
        <p:spPr>
          <a:xfrm rot="18779957">
            <a:off x="9552352" y="3671314"/>
            <a:ext cx="1024593" cy="164402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9CB4945D-5E9A-4245-9278-619C08AC17F2}"/>
                  </a:ext>
                </a:extLst>
              </p:cNvPr>
              <p:cNvSpPr txBox="1"/>
              <p:nvPr/>
            </p:nvSpPr>
            <p:spPr>
              <a:xfrm>
                <a:off x="9586786" y="3627617"/>
                <a:ext cx="1863139" cy="7186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sz="2000" baseline="-250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9CB4945D-5E9A-4245-9278-619C08AC1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6786" y="3627617"/>
                <a:ext cx="1863139" cy="7186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89DB54-0BCC-CA4E-B6FB-CEEEA11BB485}"/>
                  </a:ext>
                </a:extLst>
              </p:cNvPr>
              <p:cNvSpPr txBox="1"/>
              <p:nvPr/>
            </p:nvSpPr>
            <p:spPr>
              <a:xfrm>
                <a:off x="530048" y="2018457"/>
                <a:ext cx="6797182" cy="6110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acc>
                        <m:accPr>
                          <m:chr m:val="̅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br>
                  <a:rPr lang="en-US" baseline="-25000" dirty="0"/>
                </a:b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89DB54-0BCC-CA4E-B6FB-CEEEA11BB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48" y="2018457"/>
                <a:ext cx="6797182" cy="611001"/>
              </a:xfrm>
              <a:prstGeom prst="rect">
                <a:avLst/>
              </a:prstGeom>
              <a:blipFill>
                <a:blip r:embed="rId7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>
            <a:extLst>
              <a:ext uri="{FF2B5EF4-FFF2-40B4-BE49-F238E27FC236}">
                <a16:creationId xmlns:a16="http://schemas.microsoft.com/office/drawing/2014/main" id="{5AF8B18C-2D48-1649-8892-D1CD2BE18546}"/>
              </a:ext>
            </a:extLst>
          </p:cNvPr>
          <p:cNvSpPr txBox="1"/>
          <p:nvPr/>
        </p:nvSpPr>
        <p:spPr>
          <a:xfrm>
            <a:off x="4309943" y="6519446"/>
            <a:ext cx="306205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W = </a:t>
            </a:r>
            <a:r>
              <a:rPr lang="en-US" sz="1600" dirty="0" err="1"/>
              <a:t>tyngden</a:t>
            </a:r>
            <a:r>
              <a:rPr lang="en-US" sz="1600" dirty="0"/>
              <a:t> av </a:t>
            </a:r>
            <a:r>
              <a:rPr lang="en-US" sz="1600" dirty="0" err="1"/>
              <a:t>fluidet</a:t>
            </a:r>
            <a:r>
              <a:rPr lang="en-US" sz="1600" dirty="0"/>
              <a:t> </a:t>
            </a:r>
            <a:r>
              <a:rPr lang="en-US" sz="1600" dirty="0" err="1"/>
              <a:t>inni</a:t>
            </a:r>
            <a:r>
              <a:rPr lang="en-US" sz="1600" dirty="0"/>
              <a:t> ABC</a:t>
            </a:r>
          </a:p>
        </p:txBody>
      </p:sp>
    </p:spTree>
    <p:extLst>
      <p:ext uri="{BB962C8B-B14F-4D97-AF65-F5344CB8AC3E}">
        <p14:creationId xmlns:p14="http://schemas.microsoft.com/office/powerpoint/2010/main" val="15880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Individuell: Hvor er angrepspunktet til </a:t>
            </a:r>
            <a:r>
              <a:rPr lang="nb-NO" sz="4000" dirty="0" err="1"/>
              <a:t>F</a:t>
            </a:r>
            <a:r>
              <a:rPr lang="nb-NO" sz="4000" baseline="-25000" dirty="0" err="1"/>
              <a:t>x</a:t>
            </a:r>
            <a:r>
              <a:rPr lang="nb-NO" sz="4000" dirty="0"/>
              <a:t>?</a:t>
            </a:r>
            <a:br>
              <a:rPr lang="nb-NO" sz="4000" dirty="0"/>
            </a:br>
            <a:r>
              <a:rPr lang="nb-NO" sz="4000" dirty="0"/>
              <a:t>Hvor langt fra A angriper </a:t>
            </a:r>
            <a:r>
              <a:rPr lang="nb-NO" sz="4000" dirty="0" err="1"/>
              <a:t>F</a:t>
            </a:r>
            <a:r>
              <a:rPr lang="nb-NO" sz="4000" baseline="-25000" dirty="0" err="1"/>
              <a:t>x</a:t>
            </a:r>
            <a:r>
              <a:rPr lang="nb-NO" sz="4000" dirty="0"/>
              <a:t>?</a:t>
            </a:r>
            <a:endParaRPr lang="en-US" sz="4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0AD294-BF63-4544-833C-55AD50224562}"/>
              </a:ext>
            </a:extLst>
          </p:cNvPr>
          <p:cNvCxnSpPr/>
          <p:nvPr/>
        </p:nvCxnSpPr>
        <p:spPr>
          <a:xfrm>
            <a:off x="9396393" y="3429000"/>
            <a:ext cx="0" cy="2025332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52B4F2F-8DA2-7142-8A2F-B1428142A880}"/>
              </a:ext>
            </a:extLst>
          </p:cNvPr>
          <p:cNvCxnSpPr>
            <a:cxnSpLocks/>
          </p:cNvCxnSpPr>
          <p:nvPr/>
        </p:nvCxnSpPr>
        <p:spPr>
          <a:xfrm flipH="1">
            <a:off x="9396393" y="3402474"/>
            <a:ext cx="2235207" cy="0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>
            <a:extLst>
              <a:ext uri="{FF2B5EF4-FFF2-40B4-BE49-F238E27FC236}">
                <a16:creationId xmlns:a16="http://schemas.microsoft.com/office/drawing/2014/main" id="{F5E883A6-F954-0A40-8F99-5DB40A008779}"/>
              </a:ext>
            </a:extLst>
          </p:cNvPr>
          <p:cNvSpPr/>
          <p:nvPr/>
        </p:nvSpPr>
        <p:spPr>
          <a:xfrm rot="5400000">
            <a:off x="7412781" y="1257915"/>
            <a:ext cx="4052260" cy="4289119"/>
          </a:xfrm>
          <a:prstGeom prst="arc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ubtitle 6">
            <a:extLst>
              <a:ext uri="{FF2B5EF4-FFF2-40B4-BE49-F238E27FC236}">
                <a16:creationId xmlns:a16="http://schemas.microsoft.com/office/drawing/2014/main" id="{3709ECF6-16CC-FB44-B526-B9773DD1E406}"/>
              </a:ext>
            </a:extLst>
          </p:cNvPr>
          <p:cNvSpPr txBox="1">
            <a:spLocks/>
          </p:cNvSpPr>
          <p:nvPr/>
        </p:nvSpPr>
        <p:spPr>
          <a:xfrm>
            <a:off x="8668733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Belastningsdiagram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800" b="1" dirty="0">
                <a:solidFill>
                  <a:srgbClr val="009D7F"/>
                </a:solidFill>
              </a:rPr>
              <a:t>(</a:t>
            </a:r>
            <a:r>
              <a:rPr lang="en-US" sz="1800" b="1" dirty="0" err="1">
                <a:solidFill>
                  <a:srgbClr val="009D7F"/>
                </a:solidFill>
              </a:rPr>
              <a:t>trykkfordeling</a:t>
            </a:r>
            <a:r>
              <a:rPr lang="en-US" sz="1800" b="1" dirty="0">
                <a:solidFill>
                  <a:srgbClr val="009D7F"/>
                </a:solidFill>
              </a:rPr>
              <a:t>)</a:t>
            </a: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Free-body diagram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E4FCE4-F8C9-1B40-B25A-EB6B1FB5EAE4}"/>
              </a:ext>
            </a:extLst>
          </p:cNvPr>
          <p:cNvSpPr txBox="1"/>
          <p:nvPr/>
        </p:nvSpPr>
        <p:spPr>
          <a:xfrm>
            <a:off x="9312671" y="5456618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59D984-EE7C-C34A-8C04-CAF7D80EAAD8}"/>
              </a:ext>
            </a:extLst>
          </p:cNvPr>
          <p:cNvSpPr txBox="1"/>
          <p:nvPr/>
        </p:nvSpPr>
        <p:spPr>
          <a:xfrm>
            <a:off x="11667193" y="3266665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527B59E-3379-994D-8FA1-9A23FE4CB616}"/>
              </a:ext>
            </a:extLst>
          </p:cNvPr>
          <p:cNvSpPr txBox="1"/>
          <p:nvPr/>
        </p:nvSpPr>
        <p:spPr>
          <a:xfrm>
            <a:off x="9045015" y="2974106"/>
            <a:ext cx="3513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06D4891-B2DF-3742-96B5-24697A5B231E}"/>
              </a:ext>
            </a:extLst>
          </p:cNvPr>
          <p:cNvCxnSpPr>
            <a:cxnSpLocks/>
          </p:cNvCxnSpPr>
          <p:nvPr/>
        </p:nvCxnSpPr>
        <p:spPr>
          <a:xfrm>
            <a:off x="7875400" y="5379914"/>
            <a:ext cx="1494133" cy="345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55373A-AE15-6E47-9916-375EA0A5F37B}"/>
              </a:ext>
            </a:extLst>
          </p:cNvPr>
          <p:cNvCxnSpPr>
            <a:cxnSpLocks/>
          </p:cNvCxnSpPr>
          <p:nvPr/>
        </p:nvCxnSpPr>
        <p:spPr>
          <a:xfrm>
            <a:off x="8237375" y="4992098"/>
            <a:ext cx="1117157" cy="96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B2EC4AC-387B-3B4B-896A-4109E2C0EBD7}"/>
              </a:ext>
            </a:extLst>
          </p:cNvPr>
          <p:cNvCxnSpPr>
            <a:cxnSpLocks/>
          </p:cNvCxnSpPr>
          <p:nvPr/>
        </p:nvCxnSpPr>
        <p:spPr>
          <a:xfrm>
            <a:off x="8465319" y="4613907"/>
            <a:ext cx="87618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FC3A8D5-A768-4C47-B8D0-102F49D695C9}"/>
              </a:ext>
            </a:extLst>
          </p:cNvPr>
          <p:cNvCxnSpPr>
            <a:cxnSpLocks/>
          </p:cNvCxnSpPr>
          <p:nvPr/>
        </p:nvCxnSpPr>
        <p:spPr>
          <a:xfrm>
            <a:off x="8754196" y="4193670"/>
            <a:ext cx="60148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F3DBB24-4270-1C40-B971-C01536A25333}"/>
              </a:ext>
            </a:extLst>
          </p:cNvPr>
          <p:cNvCxnSpPr>
            <a:cxnSpLocks/>
          </p:cNvCxnSpPr>
          <p:nvPr/>
        </p:nvCxnSpPr>
        <p:spPr>
          <a:xfrm>
            <a:off x="8872475" y="3781577"/>
            <a:ext cx="4832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D3FDC1B-C1D6-A84B-A417-3EB8544E5080}"/>
              </a:ext>
            </a:extLst>
          </p:cNvPr>
          <p:cNvCxnSpPr>
            <a:cxnSpLocks/>
          </p:cNvCxnSpPr>
          <p:nvPr/>
        </p:nvCxnSpPr>
        <p:spPr>
          <a:xfrm flipV="1">
            <a:off x="9045015" y="3411740"/>
            <a:ext cx="296484" cy="7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6633222-FE1A-A047-B35A-4ECDD2011AFD}"/>
              </a:ext>
            </a:extLst>
          </p:cNvPr>
          <p:cNvCxnSpPr>
            <a:cxnSpLocks/>
          </p:cNvCxnSpPr>
          <p:nvPr/>
        </p:nvCxnSpPr>
        <p:spPr>
          <a:xfrm>
            <a:off x="1102535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5B1076F-E1D0-A54C-8AAA-1BCA33CBF4F4}"/>
              </a:ext>
            </a:extLst>
          </p:cNvPr>
          <p:cNvCxnSpPr>
            <a:cxnSpLocks/>
          </p:cNvCxnSpPr>
          <p:nvPr/>
        </p:nvCxnSpPr>
        <p:spPr>
          <a:xfrm>
            <a:off x="11581521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1A5DEA7-347E-4E43-B7E3-2091699BCCB2}"/>
              </a:ext>
            </a:extLst>
          </p:cNvPr>
          <p:cNvCxnSpPr>
            <a:cxnSpLocks/>
          </p:cNvCxnSpPr>
          <p:nvPr/>
        </p:nvCxnSpPr>
        <p:spPr>
          <a:xfrm>
            <a:off x="9957827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7A9B029-A795-9741-9297-0C0E38C8C1DD}"/>
              </a:ext>
            </a:extLst>
          </p:cNvPr>
          <p:cNvCxnSpPr>
            <a:cxnSpLocks/>
          </p:cNvCxnSpPr>
          <p:nvPr/>
        </p:nvCxnSpPr>
        <p:spPr>
          <a:xfrm>
            <a:off x="10513996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92369DF-5549-4542-B511-A51D7759F3EE}"/>
              </a:ext>
            </a:extLst>
          </p:cNvPr>
          <p:cNvCxnSpPr>
            <a:cxnSpLocks/>
          </p:cNvCxnSpPr>
          <p:nvPr/>
        </p:nvCxnSpPr>
        <p:spPr>
          <a:xfrm>
            <a:off x="946450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46B95C64-96F4-8341-AB17-4A79D6B7FAD9}"/>
              </a:ext>
            </a:extLst>
          </p:cNvPr>
          <p:cNvSpPr txBox="1"/>
          <p:nvPr/>
        </p:nvSpPr>
        <p:spPr>
          <a:xfrm>
            <a:off x="10220515" y="1880566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</a:t>
            </a:r>
            <a:r>
              <a:rPr lang="en-US" sz="2000" baseline="-25000" dirty="0" err="1"/>
              <a:t>y</a:t>
            </a:r>
            <a:endParaRPr lang="en-US" sz="2000" baseline="-250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97D2681-9E5D-E340-B136-553F2EED1343}"/>
              </a:ext>
            </a:extLst>
          </p:cNvPr>
          <p:cNvSpPr txBox="1"/>
          <p:nvPr/>
        </p:nvSpPr>
        <p:spPr>
          <a:xfrm>
            <a:off x="8210174" y="4041556"/>
            <a:ext cx="955967" cy="60529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err="1"/>
              <a:t>F</a:t>
            </a:r>
            <a:r>
              <a:rPr lang="en-US" sz="2000" baseline="-25000" dirty="0" err="1"/>
              <a:t>x</a:t>
            </a:r>
            <a:r>
              <a:rPr lang="en-US" sz="2000" dirty="0"/>
              <a:t>=F</a:t>
            </a:r>
            <a:r>
              <a:rPr lang="en-US" sz="2000" baseline="-25000" dirty="0"/>
              <a:t>AC</a:t>
            </a:r>
          </a:p>
          <a:p>
            <a:endParaRPr lang="en-US" sz="2000" baseline="-25000" dirty="0"/>
          </a:p>
        </p:txBody>
      </p:sp>
      <p:sp>
        <p:nvSpPr>
          <p:cNvPr id="52" name="Down Arrow 51">
            <a:extLst>
              <a:ext uri="{FF2B5EF4-FFF2-40B4-BE49-F238E27FC236}">
                <a16:creationId xmlns:a16="http://schemas.microsoft.com/office/drawing/2014/main" id="{FE1A79A9-E201-744A-9759-BFC15CCFD414}"/>
              </a:ext>
            </a:extLst>
          </p:cNvPr>
          <p:cNvSpPr/>
          <p:nvPr/>
        </p:nvSpPr>
        <p:spPr>
          <a:xfrm>
            <a:off x="10186032" y="204204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/>
              <p:nvPr/>
            </p:nvSpPr>
            <p:spPr>
              <a:xfrm>
                <a:off x="696000" y="2040950"/>
                <a:ext cx="4281941" cy="574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 </m:t>
                    </m:r>
                    <m:box>
                      <m:box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</m:e>
                    </m:box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 </m:t>
                    </m:r>
                    <m:box>
                      <m:box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nary>
                      </m:e>
                    </m:box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2040950"/>
                <a:ext cx="4281941" cy="574388"/>
              </a:xfrm>
              <a:prstGeom prst="rect">
                <a:avLst/>
              </a:prstGeom>
              <a:blipFill>
                <a:blip r:embed="rId5"/>
                <a:stretch>
                  <a:fillRect t="-78261" b="-1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Down Arrow 56">
            <a:extLst>
              <a:ext uri="{FF2B5EF4-FFF2-40B4-BE49-F238E27FC236}">
                <a16:creationId xmlns:a16="http://schemas.microsoft.com/office/drawing/2014/main" id="{807EF6C1-3EC1-364B-AB32-8780FF186B0B}"/>
              </a:ext>
            </a:extLst>
          </p:cNvPr>
          <p:cNvSpPr/>
          <p:nvPr/>
        </p:nvSpPr>
        <p:spPr>
          <a:xfrm rot="16200000">
            <a:off x="8389219" y="4218755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995FE1C-FD43-D444-AD93-AB5D9FE03F41}"/>
              </a:ext>
            </a:extLst>
          </p:cNvPr>
          <p:cNvSpPr/>
          <p:nvPr/>
        </p:nvSpPr>
        <p:spPr>
          <a:xfrm>
            <a:off x="10513759" y="4890516"/>
            <a:ext cx="320677" cy="29408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C72560D-6600-5F45-A089-CE1A0B82A942}"/>
              </a:ext>
            </a:extLst>
          </p:cNvPr>
          <p:cNvCxnSpPr>
            <a:stCxn id="61" idx="0"/>
            <a:endCxn id="61" idx="4"/>
          </p:cNvCxnSpPr>
          <p:nvPr/>
        </p:nvCxnSpPr>
        <p:spPr>
          <a:xfrm>
            <a:off x="10674098" y="4890516"/>
            <a:ext cx="0" cy="2940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F00B57D-DBD7-4A49-B0ED-4C8DAD9C0FF8}"/>
              </a:ext>
            </a:extLst>
          </p:cNvPr>
          <p:cNvCxnSpPr>
            <a:cxnSpLocks/>
            <a:stCxn id="61" idx="6"/>
          </p:cNvCxnSpPr>
          <p:nvPr/>
        </p:nvCxnSpPr>
        <p:spPr>
          <a:xfrm flipH="1">
            <a:off x="10488000" y="5037557"/>
            <a:ext cx="346436" cy="84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4029F9CB-2AA6-A141-AA05-D807C830304A}"/>
              </a:ext>
            </a:extLst>
          </p:cNvPr>
          <p:cNvSpPr txBox="1"/>
          <p:nvPr/>
        </p:nvSpPr>
        <p:spPr>
          <a:xfrm>
            <a:off x="9913027" y="3951478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</a:t>
            </a:r>
            <a:endParaRPr lang="en-US" sz="1600" baseline="-25000" dirty="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817C8ED-A31C-B14A-BE37-089F7C871EA1}"/>
              </a:ext>
            </a:extLst>
          </p:cNvPr>
          <p:cNvCxnSpPr/>
          <p:nvPr/>
        </p:nvCxnSpPr>
        <p:spPr>
          <a:xfrm>
            <a:off x="10426661" y="4048588"/>
            <a:ext cx="0" cy="5982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76C1015-0027-154C-A90D-5510BFE5050B}"/>
              </a:ext>
            </a:extLst>
          </p:cNvPr>
          <p:cNvSpPr txBox="1"/>
          <p:nvPr/>
        </p:nvSpPr>
        <p:spPr>
          <a:xfrm>
            <a:off x="10759518" y="1948882"/>
            <a:ext cx="1361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F</a:t>
            </a:r>
            <a:r>
              <a:rPr lang="en-US" sz="2000" baseline="-25000" dirty="0" err="1"/>
              <a:t>y</a:t>
            </a:r>
            <a:r>
              <a:rPr lang="en-US" sz="2000" dirty="0"/>
              <a:t>=F</a:t>
            </a:r>
            <a:r>
              <a:rPr lang="en-US" sz="2000" baseline="-25000" dirty="0"/>
              <a:t>BC</a:t>
            </a:r>
            <a:r>
              <a:rPr lang="en-US" sz="2000" dirty="0"/>
              <a:t>+W</a:t>
            </a:r>
            <a:endParaRPr 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59469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sz="4000" dirty="0"/>
                  <a:t>Svar: Siden </a:t>
                </a:r>
                <a:r>
                  <a:rPr lang="nb-NO" sz="4000" dirty="0" err="1"/>
                  <a:t>p</a:t>
                </a:r>
                <a:r>
                  <a:rPr lang="nb-NO" sz="4000" baseline="-25000" dirty="0" err="1"/>
                  <a:t>x</a:t>
                </a:r>
                <a:r>
                  <a:rPr lang="nb-NO" sz="4000" dirty="0"/>
                  <a:t> er en «trekanttrykk»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000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𝑔h</m:t>
                    </m:r>
                  </m:oMath>
                </a14:m>
                <a:r>
                  <a:rPr lang="nb-NO" sz="4000" dirty="0"/>
                  <a:t>) </a:t>
                </a:r>
                <a:br>
                  <a:rPr lang="nb-NO" sz="4000" dirty="0"/>
                </a:br>
                <a:r>
                  <a:rPr lang="nb-NO" sz="4000" dirty="0"/>
                  <a:t>angriper </a:t>
                </a:r>
                <a:r>
                  <a:rPr lang="nb-NO" sz="4000" dirty="0" err="1"/>
                  <a:t>F</a:t>
                </a:r>
                <a:r>
                  <a:rPr lang="nb-NO" sz="4000" baseline="-25000" dirty="0" err="1"/>
                  <a:t>x</a:t>
                </a:r>
                <a:r>
                  <a:rPr lang="nb-NO" sz="4000" baseline="-25000" dirty="0"/>
                  <a:t> </a:t>
                </a:r>
                <a:r>
                  <a:rPr lang="nb-NO" sz="4000" dirty="0"/>
                  <a:t>x</a:t>
                </a:r>
                <a:r>
                  <a:rPr lang="nb-NO" sz="4000" baseline="-25000" dirty="0"/>
                  <a:t>c</a:t>
                </a:r>
                <a:r>
                  <a:rPr lang="nb-NO" sz="4000" dirty="0"/>
                  <a:t>=1/3 AC fra A</a:t>
                </a:r>
                <a:endParaRPr lang="en-US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t="-25000" b="-4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33" name="Subtitle 6">
            <a:extLst>
              <a:ext uri="{FF2B5EF4-FFF2-40B4-BE49-F238E27FC236}">
                <a16:creationId xmlns:a16="http://schemas.microsoft.com/office/drawing/2014/main" id="{0A60543A-4AE8-594C-BE66-CB39BD4B8243}"/>
              </a:ext>
            </a:extLst>
          </p:cNvPr>
          <p:cNvSpPr txBox="1">
            <a:spLocks/>
          </p:cNvSpPr>
          <p:nvPr/>
        </p:nvSpPr>
        <p:spPr>
          <a:xfrm>
            <a:off x="423569" y="5761508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Trykkfordeling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35" name="Picture 34" descr="Shape&#10;&#10;Description automatically generated">
            <a:extLst>
              <a:ext uri="{FF2B5EF4-FFF2-40B4-BE49-F238E27FC236}">
                <a16:creationId xmlns:a16="http://schemas.microsoft.com/office/drawing/2014/main" id="{CAB8675C-BCE5-E54F-B437-02C531092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09719" y="3372083"/>
            <a:ext cx="3327400" cy="234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3FA61B-5694-9F4B-8899-23B52C72559C}"/>
              </a:ext>
            </a:extLst>
          </p:cNvPr>
          <p:cNvSpPr txBox="1"/>
          <p:nvPr/>
        </p:nvSpPr>
        <p:spPr>
          <a:xfrm>
            <a:off x="984000" y="5085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332E6A-86B1-BD4F-B8D9-D66D449C6759}"/>
              </a:ext>
            </a:extLst>
          </p:cNvPr>
          <p:cNvSpPr txBox="1"/>
          <p:nvPr/>
        </p:nvSpPr>
        <p:spPr>
          <a:xfrm>
            <a:off x="2640000" y="3429000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1BE7F-4569-1E44-97A1-7B383D293EFD}"/>
              </a:ext>
            </a:extLst>
          </p:cNvPr>
          <p:cNvSpPr txBox="1"/>
          <p:nvPr/>
        </p:nvSpPr>
        <p:spPr>
          <a:xfrm>
            <a:off x="1088034" y="3798332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 (</a:t>
            </a:r>
            <a:r>
              <a:rPr lang="en-US" dirty="0" err="1"/>
              <a:t>trykk</a:t>
            </a:r>
            <a:r>
              <a:rPr lang="en-US" dirty="0"/>
              <a:t>)</a:t>
            </a:r>
          </a:p>
        </p:txBody>
      </p:sp>
      <p:sp>
        <p:nvSpPr>
          <p:cNvPr id="40" name="Subtitle 6">
            <a:extLst>
              <a:ext uri="{FF2B5EF4-FFF2-40B4-BE49-F238E27FC236}">
                <a16:creationId xmlns:a16="http://schemas.microsoft.com/office/drawing/2014/main" id="{B9CED88D-05B7-4543-ABC6-8B46A5820D42}"/>
              </a:ext>
            </a:extLst>
          </p:cNvPr>
          <p:cNvSpPr txBox="1">
            <a:spLocks/>
          </p:cNvSpPr>
          <p:nvPr/>
        </p:nvSpPr>
        <p:spPr>
          <a:xfrm>
            <a:off x="4425250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Trykkkraft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3.5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p:pic>
        <p:nvPicPr>
          <p:cNvPr id="41" name="Picture 40" descr="Shape&#10;&#10;Description automatically generated">
            <a:extLst>
              <a:ext uri="{FF2B5EF4-FFF2-40B4-BE49-F238E27FC236}">
                <a16:creationId xmlns:a16="http://schemas.microsoft.com/office/drawing/2014/main" id="{3B8ADAFA-98D5-D64D-B338-CA42F082F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311400" y="3429000"/>
            <a:ext cx="3327400" cy="23495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79E1F0B-18EC-3F47-BAFA-B7555C1B40A7}"/>
              </a:ext>
            </a:extLst>
          </p:cNvPr>
          <p:cNvSpPr txBox="1"/>
          <p:nvPr/>
        </p:nvSpPr>
        <p:spPr>
          <a:xfrm>
            <a:off x="4985681" y="5141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BF766D-D0D7-234B-AD43-401234860AA3}"/>
              </a:ext>
            </a:extLst>
          </p:cNvPr>
          <p:cNvSpPr txBox="1"/>
          <p:nvPr/>
        </p:nvSpPr>
        <p:spPr>
          <a:xfrm>
            <a:off x="6641681" y="3485917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E8F1FB5-AE96-9546-B506-85EB7E3BC600}"/>
              </a:ext>
            </a:extLst>
          </p:cNvPr>
          <p:cNvSpPr/>
          <p:nvPr/>
        </p:nvSpPr>
        <p:spPr>
          <a:xfrm rot="18566203">
            <a:off x="5182954" y="362000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A51A62-A1B3-874B-9A8D-3AFDFCD6FC9B}"/>
              </a:ext>
            </a:extLst>
          </p:cNvPr>
          <p:cNvSpPr txBox="1"/>
          <p:nvPr/>
        </p:nvSpPr>
        <p:spPr>
          <a:xfrm>
            <a:off x="4477172" y="3487215"/>
            <a:ext cx="14798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 (</a:t>
            </a:r>
            <a:r>
              <a:rPr lang="en-US" dirty="0" err="1"/>
              <a:t>trykkkraft</a:t>
            </a:r>
            <a:r>
              <a:rPr lang="en-US" dirty="0"/>
              <a:t>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0AD294-BF63-4544-833C-55AD50224562}"/>
              </a:ext>
            </a:extLst>
          </p:cNvPr>
          <p:cNvCxnSpPr/>
          <p:nvPr/>
        </p:nvCxnSpPr>
        <p:spPr>
          <a:xfrm>
            <a:off x="9396393" y="3429000"/>
            <a:ext cx="0" cy="2025332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52B4F2F-8DA2-7142-8A2F-B1428142A880}"/>
              </a:ext>
            </a:extLst>
          </p:cNvPr>
          <p:cNvCxnSpPr>
            <a:cxnSpLocks/>
          </p:cNvCxnSpPr>
          <p:nvPr/>
        </p:nvCxnSpPr>
        <p:spPr>
          <a:xfrm flipH="1">
            <a:off x="9396393" y="3402474"/>
            <a:ext cx="2235207" cy="0"/>
          </a:xfrm>
          <a:prstGeom prst="line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>
            <a:extLst>
              <a:ext uri="{FF2B5EF4-FFF2-40B4-BE49-F238E27FC236}">
                <a16:creationId xmlns:a16="http://schemas.microsoft.com/office/drawing/2014/main" id="{F5E883A6-F954-0A40-8F99-5DB40A008779}"/>
              </a:ext>
            </a:extLst>
          </p:cNvPr>
          <p:cNvSpPr/>
          <p:nvPr/>
        </p:nvSpPr>
        <p:spPr>
          <a:xfrm rot="5400000">
            <a:off x="7412781" y="1257915"/>
            <a:ext cx="4052260" cy="4289119"/>
          </a:xfrm>
          <a:prstGeom prst="arc">
            <a:avLst/>
          </a:prstGeom>
          <a:ln w="285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ubtitle 6">
            <a:extLst>
              <a:ext uri="{FF2B5EF4-FFF2-40B4-BE49-F238E27FC236}">
                <a16:creationId xmlns:a16="http://schemas.microsoft.com/office/drawing/2014/main" id="{3709ECF6-16CC-FB44-B526-B9773DD1E406}"/>
              </a:ext>
            </a:extLst>
          </p:cNvPr>
          <p:cNvSpPr txBox="1">
            <a:spLocks/>
          </p:cNvSpPr>
          <p:nvPr/>
        </p:nvSpPr>
        <p:spPr>
          <a:xfrm>
            <a:off x="8668733" y="581842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Belastningsdiagram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800" b="1" dirty="0">
                <a:solidFill>
                  <a:srgbClr val="009D7F"/>
                </a:solidFill>
              </a:rPr>
              <a:t>(</a:t>
            </a:r>
            <a:r>
              <a:rPr lang="en-US" sz="1800" b="1" dirty="0" err="1">
                <a:solidFill>
                  <a:srgbClr val="009D7F"/>
                </a:solidFill>
              </a:rPr>
              <a:t>trykkfordeling</a:t>
            </a:r>
            <a:r>
              <a:rPr lang="en-US" sz="1800" b="1" dirty="0">
                <a:solidFill>
                  <a:srgbClr val="009D7F"/>
                </a:solidFill>
              </a:rPr>
              <a:t>)</a:t>
            </a: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Free-body diagram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E4FCE4-F8C9-1B40-B25A-EB6B1FB5EAE4}"/>
              </a:ext>
            </a:extLst>
          </p:cNvPr>
          <p:cNvSpPr txBox="1"/>
          <p:nvPr/>
        </p:nvSpPr>
        <p:spPr>
          <a:xfrm>
            <a:off x="9312671" y="5456618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59D984-EE7C-C34A-8C04-CAF7D80EAAD8}"/>
              </a:ext>
            </a:extLst>
          </p:cNvPr>
          <p:cNvSpPr txBox="1"/>
          <p:nvPr/>
        </p:nvSpPr>
        <p:spPr>
          <a:xfrm>
            <a:off x="11667193" y="3266665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527B59E-3379-994D-8FA1-9A23FE4CB616}"/>
              </a:ext>
            </a:extLst>
          </p:cNvPr>
          <p:cNvSpPr txBox="1"/>
          <p:nvPr/>
        </p:nvSpPr>
        <p:spPr>
          <a:xfrm>
            <a:off x="9045015" y="2974106"/>
            <a:ext cx="3513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1243B4-6B9B-424F-A855-0F67E021EEA2}"/>
              </a:ext>
            </a:extLst>
          </p:cNvPr>
          <p:cNvSpPr/>
          <p:nvPr/>
        </p:nvSpPr>
        <p:spPr>
          <a:xfrm>
            <a:off x="423569" y="2637000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8A9373-F35B-ED40-B398-AFC9387D7FCE}"/>
              </a:ext>
            </a:extLst>
          </p:cNvPr>
          <p:cNvSpPr/>
          <p:nvPr/>
        </p:nvSpPr>
        <p:spPr>
          <a:xfrm>
            <a:off x="2640000" y="2637000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581F14-58EF-9342-B3F1-EB3C7283B808}"/>
              </a:ext>
            </a:extLst>
          </p:cNvPr>
          <p:cNvSpPr/>
          <p:nvPr/>
        </p:nvSpPr>
        <p:spPr>
          <a:xfrm>
            <a:off x="4416443" y="2683581"/>
            <a:ext cx="2216431" cy="8489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90A15-E809-D748-B170-1FB8BBA7F319}"/>
              </a:ext>
            </a:extLst>
          </p:cNvPr>
          <p:cNvSpPr/>
          <p:nvPr/>
        </p:nvSpPr>
        <p:spPr>
          <a:xfrm>
            <a:off x="6632874" y="2683581"/>
            <a:ext cx="504000" cy="84891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06D4891-B2DF-3742-96B5-24697A5B231E}"/>
              </a:ext>
            </a:extLst>
          </p:cNvPr>
          <p:cNvCxnSpPr>
            <a:cxnSpLocks/>
          </p:cNvCxnSpPr>
          <p:nvPr/>
        </p:nvCxnSpPr>
        <p:spPr>
          <a:xfrm>
            <a:off x="7875400" y="5379914"/>
            <a:ext cx="1494133" cy="345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55373A-AE15-6E47-9916-375EA0A5F37B}"/>
              </a:ext>
            </a:extLst>
          </p:cNvPr>
          <p:cNvCxnSpPr>
            <a:cxnSpLocks/>
          </p:cNvCxnSpPr>
          <p:nvPr/>
        </p:nvCxnSpPr>
        <p:spPr>
          <a:xfrm>
            <a:off x="8237375" y="4992098"/>
            <a:ext cx="1117157" cy="96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B2EC4AC-387B-3B4B-896A-4109E2C0EBD7}"/>
              </a:ext>
            </a:extLst>
          </p:cNvPr>
          <p:cNvCxnSpPr>
            <a:cxnSpLocks/>
          </p:cNvCxnSpPr>
          <p:nvPr/>
        </p:nvCxnSpPr>
        <p:spPr>
          <a:xfrm>
            <a:off x="8465319" y="4613907"/>
            <a:ext cx="87618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FC3A8D5-A768-4C47-B8D0-102F49D695C9}"/>
              </a:ext>
            </a:extLst>
          </p:cNvPr>
          <p:cNvCxnSpPr>
            <a:cxnSpLocks/>
          </p:cNvCxnSpPr>
          <p:nvPr/>
        </p:nvCxnSpPr>
        <p:spPr>
          <a:xfrm>
            <a:off x="8754196" y="4193670"/>
            <a:ext cx="60148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F3DBB24-4270-1C40-B971-C01536A25333}"/>
              </a:ext>
            </a:extLst>
          </p:cNvPr>
          <p:cNvCxnSpPr>
            <a:cxnSpLocks/>
          </p:cNvCxnSpPr>
          <p:nvPr/>
        </p:nvCxnSpPr>
        <p:spPr>
          <a:xfrm>
            <a:off x="8872475" y="3781577"/>
            <a:ext cx="4832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D3FDC1B-C1D6-A84B-A417-3EB8544E5080}"/>
              </a:ext>
            </a:extLst>
          </p:cNvPr>
          <p:cNvCxnSpPr>
            <a:cxnSpLocks/>
          </p:cNvCxnSpPr>
          <p:nvPr/>
        </p:nvCxnSpPr>
        <p:spPr>
          <a:xfrm flipV="1">
            <a:off x="9045015" y="3411740"/>
            <a:ext cx="296484" cy="7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6633222-FE1A-A047-B35A-4ECDD2011AFD}"/>
              </a:ext>
            </a:extLst>
          </p:cNvPr>
          <p:cNvCxnSpPr>
            <a:cxnSpLocks/>
          </p:cNvCxnSpPr>
          <p:nvPr/>
        </p:nvCxnSpPr>
        <p:spPr>
          <a:xfrm>
            <a:off x="1102535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5B1076F-E1D0-A54C-8AAA-1BCA33CBF4F4}"/>
              </a:ext>
            </a:extLst>
          </p:cNvPr>
          <p:cNvCxnSpPr>
            <a:cxnSpLocks/>
          </p:cNvCxnSpPr>
          <p:nvPr/>
        </p:nvCxnSpPr>
        <p:spPr>
          <a:xfrm>
            <a:off x="11581521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1A5DEA7-347E-4E43-B7E3-2091699BCCB2}"/>
              </a:ext>
            </a:extLst>
          </p:cNvPr>
          <p:cNvCxnSpPr>
            <a:cxnSpLocks/>
          </p:cNvCxnSpPr>
          <p:nvPr/>
        </p:nvCxnSpPr>
        <p:spPr>
          <a:xfrm>
            <a:off x="9957827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7A9B029-A795-9741-9297-0C0E38C8C1DD}"/>
              </a:ext>
            </a:extLst>
          </p:cNvPr>
          <p:cNvCxnSpPr>
            <a:cxnSpLocks/>
          </p:cNvCxnSpPr>
          <p:nvPr/>
        </p:nvCxnSpPr>
        <p:spPr>
          <a:xfrm>
            <a:off x="10513996" y="2387961"/>
            <a:ext cx="0" cy="98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92369DF-5549-4542-B511-A51D7759F3EE}"/>
              </a:ext>
            </a:extLst>
          </p:cNvPr>
          <p:cNvCxnSpPr>
            <a:cxnSpLocks/>
          </p:cNvCxnSpPr>
          <p:nvPr/>
        </p:nvCxnSpPr>
        <p:spPr>
          <a:xfrm>
            <a:off x="9464502" y="2387961"/>
            <a:ext cx="0" cy="9887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46B95C64-96F4-8341-AB17-4A79D6B7FAD9}"/>
              </a:ext>
            </a:extLst>
          </p:cNvPr>
          <p:cNvSpPr txBox="1"/>
          <p:nvPr/>
        </p:nvSpPr>
        <p:spPr>
          <a:xfrm>
            <a:off x="10220515" y="1880566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</a:t>
            </a:r>
            <a:r>
              <a:rPr lang="en-US" sz="2000" baseline="-25000" dirty="0" err="1"/>
              <a:t>y</a:t>
            </a:r>
            <a:endParaRPr lang="en-US" sz="2000" baseline="-250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97D2681-9E5D-E340-B136-553F2EED1343}"/>
              </a:ext>
            </a:extLst>
          </p:cNvPr>
          <p:cNvSpPr txBox="1"/>
          <p:nvPr/>
        </p:nvSpPr>
        <p:spPr>
          <a:xfrm>
            <a:off x="8210174" y="4041556"/>
            <a:ext cx="955967" cy="60529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err="1"/>
              <a:t>F</a:t>
            </a:r>
            <a:r>
              <a:rPr lang="en-US" sz="2000" baseline="-25000" dirty="0" err="1"/>
              <a:t>x</a:t>
            </a:r>
            <a:r>
              <a:rPr lang="en-US" sz="2000" dirty="0"/>
              <a:t>=F</a:t>
            </a:r>
            <a:r>
              <a:rPr lang="en-US" sz="2000" baseline="-25000" dirty="0"/>
              <a:t>AC</a:t>
            </a:r>
          </a:p>
          <a:p>
            <a:endParaRPr lang="en-US" sz="2000" baseline="-25000" dirty="0"/>
          </a:p>
        </p:txBody>
      </p:sp>
      <p:sp>
        <p:nvSpPr>
          <p:cNvPr id="52" name="Down Arrow 51">
            <a:extLst>
              <a:ext uri="{FF2B5EF4-FFF2-40B4-BE49-F238E27FC236}">
                <a16:creationId xmlns:a16="http://schemas.microsoft.com/office/drawing/2014/main" id="{FE1A79A9-E201-744A-9759-BFC15CCFD414}"/>
              </a:ext>
            </a:extLst>
          </p:cNvPr>
          <p:cNvSpPr/>
          <p:nvPr/>
        </p:nvSpPr>
        <p:spPr>
          <a:xfrm>
            <a:off x="10186032" y="2042040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/>
              <p:nvPr/>
            </p:nvSpPr>
            <p:spPr>
              <a:xfrm>
                <a:off x="696000" y="2040950"/>
                <a:ext cx="4281941" cy="574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 </m:t>
                    </m:r>
                    <m:box>
                      <m:box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</m:e>
                    </m:box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 </m:t>
                    </m:r>
                    <m:box>
                      <m:box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nary>
                      </m:e>
                    </m:box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E500732-A50D-2D40-9D7B-547C2CA33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2040950"/>
                <a:ext cx="4281941" cy="574388"/>
              </a:xfrm>
              <a:prstGeom prst="rect">
                <a:avLst/>
              </a:prstGeom>
              <a:blipFill>
                <a:blip r:embed="rId6"/>
                <a:stretch>
                  <a:fillRect t="-78261" b="-1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Down Arrow 56">
            <a:extLst>
              <a:ext uri="{FF2B5EF4-FFF2-40B4-BE49-F238E27FC236}">
                <a16:creationId xmlns:a16="http://schemas.microsoft.com/office/drawing/2014/main" id="{807EF6C1-3EC1-364B-AB32-8780FF186B0B}"/>
              </a:ext>
            </a:extLst>
          </p:cNvPr>
          <p:cNvSpPr/>
          <p:nvPr/>
        </p:nvSpPr>
        <p:spPr>
          <a:xfrm rot="16200000">
            <a:off x="8389219" y="4218755"/>
            <a:ext cx="587173" cy="13309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D741EB4-6130-FE46-A853-E5CA901371AB}"/>
              </a:ext>
            </a:extLst>
          </p:cNvPr>
          <p:cNvCxnSpPr>
            <a:cxnSpLocks/>
          </p:cNvCxnSpPr>
          <p:nvPr/>
        </p:nvCxnSpPr>
        <p:spPr>
          <a:xfrm>
            <a:off x="9507913" y="4869000"/>
            <a:ext cx="0" cy="58533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A08B905-3DF8-5B4F-8DD3-9EDA38B12971}"/>
              </a:ext>
            </a:extLst>
          </p:cNvPr>
          <p:cNvSpPr txBox="1"/>
          <p:nvPr/>
        </p:nvSpPr>
        <p:spPr>
          <a:xfrm>
            <a:off x="9481948" y="4934919"/>
            <a:ext cx="877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1/3 AC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D9D13E3-40D4-4544-94BF-D0AF9E8D6541}"/>
              </a:ext>
            </a:extLst>
          </p:cNvPr>
          <p:cNvSpPr/>
          <p:nvPr/>
        </p:nvSpPr>
        <p:spPr>
          <a:xfrm>
            <a:off x="10513759" y="4890516"/>
            <a:ext cx="320677" cy="29408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2351FD7-0DAC-104A-9E2B-B1A08975A280}"/>
              </a:ext>
            </a:extLst>
          </p:cNvPr>
          <p:cNvCxnSpPr>
            <a:stCxn id="61" idx="0"/>
            <a:endCxn id="61" idx="4"/>
          </p:cNvCxnSpPr>
          <p:nvPr/>
        </p:nvCxnSpPr>
        <p:spPr>
          <a:xfrm>
            <a:off x="10674098" y="4890516"/>
            <a:ext cx="0" cy="2940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7D90ABA-E77F-C649-B889-CDC9BE837348}"/>
              </a:ext>
            </a:extLst>
          </p:cNvPr>
          <p:cNvCxnSpPr>
            <a:cxnSpLocks/>
            <a:stCxn id="61" idx="6"/>
          </p:cNvCxnSpPr>
          <p:nvPr/>
        </p:nvCxnSpPr>
        <p:spPr>
          <a:xfrm flipH="1">
            <a:off x="10488000" y="5037557"/>
            <a:ext cx="346436" cy="84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9EC5148C-72E9-A64E-8ECB-122A0A729A8F}"/>
              </a:ext>
            </a:extLst>
          </p:cNvPr>
          <p:cNvSpPr txBox="1"/>
          <p:nvPr/>
        </p:nvSpPr>
        <p:spPr>
          <a:xfrm>
            <a:off x="9913027" y="3951478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</a:t>
            </a:r>
            <a:endParaRPr lang="en-US" sz="1600" baseline="-25000" dirty="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8611134-B503-CD48-A0D4-FB872EBDDB72}"/>
              </a:ext>
            </a:extLst>
          </p:cNvPr>
          <p:cNvCxnSpPr/>
          <p:nvPr/>
        </p:nvCxnSpPr>
        <p:spPr>
          <a:xfrm>
            <a:off x="10426661" y="4048588"/>
            <a:ext cx="0" cy="5982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98C3C3A6-4FCD-FE45-992B-8AB21A528C99}"/>
              </a:ext>
            </a:extLst>
          </p:cNvPr>
          <p:cNvSpPr txBox="1"/>
          <p:nvPr/>
        </p:nvSpPr>
        <p:spPr>
          <a:xfrm>
            <a:off x="10759518" y="1948882"/>
            <a:ext cx="1361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F</a:t>
            </a:r>
            <a:r>
              <a:rPr lang="en-US" sz="2000" baseline="-25000" dirty="0" err="1"/>
              <a:t>y</a:t>
            </a:r>
            <a:r>
              <a:rPr lang="en-US" sz="2000" dirty="0"/>
              <a:t>=F</a:t>
            </a:r>
            <a:r>
              <a:rPr lang="en-US" sz="2000" baseline="-25000" dirty="0"/>
              <a:t>BC</a:t>
            </a:r>
            <a:r>
              <a:rPr lang="en-US" sz="2000" dirty="0"/>
              <a:t>+W</a:t>
            </a:r>
            <a:endParaRPr lang="en-US" sz="2000" baseline="-25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F5C88B-FA6A-1849-B901-A6238C234872}"/>
              </a:ext>
            </a:extLst>
          </p:cNvPr>
          <p:cNvSpPr/>
          <p:nvPr/>
        </p:nvSpPr>
        <p:spPr>
          <a:xfrm>
            <a:off x="9312671" y="4646850"/>
            <a:ext cx="1113990" cy="1074733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3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4000" dirty="0"/>
                  <a:t>Oppdrift (EFM 3.6)</a:t>
                </a:r>
                <a:br>
                  <a:rPr lang="en-US" sz="4000" dirty="0"/>
                </a:br>
                <a:r>
                  <a:rPr lang="en-US" sz="3100" dirty="0" err="1"/>
                  <a:t>Oppdrift</a:t>
                </a:r>
                <a:r>
                  <a:rPr lang="en-US" sz="3100" dirty="0"/>
                  <a:t> er </a:t>
                </a:r>
                <a:r>
                  <a:rPr lang="en-US" sz="3100" dirty="0" err="1"/>
                  <a:t>en</a:t>
                </a:r>
                <a:r>
                  <a:rPr lang="en-US" sz="3100" dirty="0"/>
                  <a:t> kraft </a:t>
                </a:r>
                <a:r>
                  <a:rPr lang="en-US" sz="3100" dirty="0" err="1"/>
                  <a:t>som</a:t>
                </a:r>
                <a:r>
                  <a:rPr lang="en-US" sz="3100" dirty="0"/>
                  <a:t> </a:t>
                </a:r>
                <a:r>
                  <a:rPr lang="en-US" sz="3100" dirty="0" err="1"/>
                  <a:t>virker</a:t>
                </a:r>
                <a:r>
                  <a:rPr lang="en-US" sz="3100" dirty="0"/>
                  <a:t> </a:t>
                </a:r>
                <a:r>
                  <a:rPr lang="en-US" sz="3100" dirty="0" err="1"/>
                  <a:t>oppover</a:t>
                </a:r>
                <a:r>
                  <a:rPr lang="en-US" sz="3100" dirty="0"/>
                  <a:t> </a:t>
                </a:r>
                <a:r>
                  <a:rPr lang="en-US" sz="3100" dirty="0" err="1"/>
                  <a:t>på</a:t>
                </a:r>
                <a:r>
                  <a:rPr lang="en-US" sz="3100" dirty="0"/>
                  <a:t> et </a:t>
                </a:r>
                <a:r>
                  <a:rPr lang="en-US" sz="3100" dirty="0" err="1"/>
                  <a:t>delvis</a:t>
                </a:r>
                <a:r>
                  <a:rPr lang="en-US" sz="3100" dirty="0"/>
                  <a:t> </a:t>
                </a:r>
                <a:br>
                  <a:rPr lang="en-US" sz="3100" dirty="0"/>
                </a:br>
                <a:r>
                  <a:rPr lang="en-US" sz="3100" dirty="0" err="1"/>
                  <a:t>eller</a:t>
                </a:r>
                <a:r>
                  <a:rPr lang="en-US" sz="3100" dirty="0"/>
                  <a:t> </a:t>
                </a:r>
                <a:r>
                  <a:rPr lang="en-US" sz="3100" dirty="0" err="1"/>
                  <a:t>helt</a:t>
                </a:r>
                <a:r>
                  <a:rPr lang="en-US" sz="3100" dirty="0"/>
                  <a:t> </a:t>
                </a:r>
                <a:r>
                  <a:rPr lang="en-US" sz="3100" dirty="0" err="1"/>
                  <a:t>nedsenket</a:t>
                </a:r>
                <a:r>
                  <a:rPr lang="en-US" sz="3100" dirty="0"/>
                  <a:t> object. </a:t>
                </a:r>
                <a:r>
                  <a:rPr lang="en-US" sz="3100" dirty="0" err="1"/>
                  <a:t>Oppdriftskraften</a:t>
                </a:r>
                <a:r>
                  <a:rPr lang="en-US" sz="31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1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10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31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3100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3100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3100" b="0" i="1" dirty="0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sz="31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1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1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3100" dirty="0"/>
                  <a:t> </a:t>
                </a:r>
                <a:endParaRPr lang="en-US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t="-41667" b="-5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383033" y="6144141"/>
                <a:ext cx="437972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det nedsenkede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33" y="6144141"/>
                <a:ext cx="4379725" cy="923330"/>
              </a:xfrm>
              <a:prstGeom prst="rect">
                <a:avLst/>
              </a:prstGeom>
              <a:blipFill>
                <a:blip r:embed="rId4"/>
                <a:stretch>
                  <a:fillRect l="-1449" t="-2703" r="-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00C20FA0-14E5-604D-AB89-BE69D066FBF1}"/>
              </a:ext>
            </a:extLst>
          </p:cNvPr>
          <p:cNvSpPr/>
          <p:nvPr/>
        </p:nvSpPr>
        <p:spPr>
          <a:xfrm>
            <a:off x="1326192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1577D1-8170-F54E-BEC2-C4F4F5C267B1}"/>
              </a:ext>
            </a:extLst>
          </p:cNvPr>
          <p:cNvSpPr/>
          <p:nvPr/>
        </p:nvSpPr>
        <p:spPr>
          <a:xfrm>
            <a:off x="2022630" y="3429000"/>
            <a:ext cx="1620360" cy="14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29C80E-2914-0545-9083-E40DF187DC94}"/>
                  </a:ext>
                </a:extLst>
              </p:cNvPr>
              <p:cNvSpPr txBox="1"/>
              <p:nvPr/>
            </p:nvSpPr>
            <p:spPr>
              <a:xfrm>
                <a:off x="1522710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29C80E-2914-0545-9083-E40DF187D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710" y="2447793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31250" r="-25000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A3B973-789B-4D4B-A892-FA6D524E57CD}"/>
                  </a:ext>
                </a:extLst>
              </p:cNvPr>
              <p:cNvSpPr txBox="1"/>
              <p:nvPr/>
            </p:nvSpPr>
            <p:spPr>
              <a:xfrm>
                <a:off x="2685695" y="4076200"/>
                <a:ext cx="344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A3B973-789B-4D4B-A892-FA6D524E5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695" y="4076200"/>
                <a:ext cx="344069" cy="276999"/>
              </a:xfrm>
              <a:prstGeom prst="rect">
                <a:avLst/>
              </a:prstGeom>
              <a:blipFill>
                <a:blip r:embed="rId6"/>
                <a:stretch>
                  <a:fillRect l="-25000" t="-4545" r="-3571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662731-AAF6-344B-8162-59F1B452AF62}"/>
              </a:ext>
            </a:extLst>
          </p:cNvPr>
          <p:cNvCxnSpPr/>
          <p:nvPr/>
        </p:nvCxnSpPr>
        <p:spPr>
          <a:xfrm flipV="1">
            <a:off x="2832810" y="2724792"/>
            <a:ext cx="0" cy="13514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1C942B6-7683-754D-B3D5-10EDF979461B}"/>
                  </a:ext>
                </a:extLst>
              </p:cNvPr>
              <p:cNvSpPr txBox="1"/>
              <p:nvPr/>
            </p:nvSpPr>
            <p:spPr>
              <a:xfrm>
                <a:off x="2952621" y="2923779"/>
                <a:ext cx="1099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1C942B6-7683-754D-B3D5-10EDF9794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621" y="2923779"/>
                <a:ext cx="1099853" cy="276999"/>
              </a:xfrm>
              <a:prstGeom prst="rect">
                <a:avLst/>
              </a:prstGeom>
              <a:blipFill>
                <a:blip r:embed="rId7"/>
                <a:stretch>
                  <a:fillRect l="-454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661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4000" dirty="0"/>
                  <a:t>Oppdrift (EFM 3.6)</a:t>
                </a:r>
                <a:br>
                  <a:rPr lang="en-US" sz="4000" dirty="0"/>
                </a:br>
                <a:r>
                  <a:rPr lang="en-US" sz="2700" dirty="0"/>
                  <a:t>Et </a:t>
                </a:r>
                <a:r>
                  <a:rPr lang="en-US" sz="2700" dirty="0" err="1"/>
                  <a:t>objekt</a:t>
                </a:r>
                <a:r>
                  <a:rPr lang="en-US" sz="2700" dirty="0"/>
                  <a:t> </a:t>
                </a:r>
                <a:r>
                  <a:rPr lang="en-US" sz="2700" dirty="0" err="1"/>
                  <a:t>flyter</a:t>
                </a:r>
                <a:r>
                  <a:rPr lang="en-US" sz="2700" dirty="0"/>
                  <a:t> </a:t>
                </a:r>
                <a:r>
                  <a:rPr lang="en-US" sz="2700" dirty="0" err="1"/>
                  <a:t>hvis</a:t>
                </a:r>
                <a:r>
                  <a:rPr lang="en-US" sz="2700" dirty="0"/>
                  <a:t> </a:t>
                </a:r>
                <a:r>
                  <a:rPr lang="en-US" sz="2700" dirty="0" err="1"/>
                  <a:t>oppdriftskraften</a:t>
                </a:r>
                <a:r>
                  <a:rPr lang="en-US" sz="27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7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700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700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700" b="0" i="1" dirty="0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sz="27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7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700" dirty="0"/>
                  <a:t> &gt; </a:t>
                </a:r>
                <a:r>
                  <a:rPr lang="en-US" sz="2700" dirty="0" err="1"/>
                  <a:t>tyngdekraften</a:t>
                </a:r>
                <a:r>
                  <a:rPr lang="en-US" sz="27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700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sz="2700" i="1" dirty="0">
                        <a:latin typeface="Cambria Math" panose="02040503050406030204" pitchFamily="18" charset="0"/>
                      </a:rPr>
                      <m:t> =</m:t>
                    </m:r>
                    <m:sSub>
                      <m:sSubPr>
                        <m:ctrlPr>
                          <a:rPr lang="en-US" sz="27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 dirty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7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700" i="1" dirty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sz="27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700" i="1" dirty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700" dirty="0"/>
                  <a:t>  </a:t>
                </a:r>
                <a:endParaRPr lang="en-US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t="-16667" r="-1394" b="-180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blipFill>
                <a:blip r:embed="rId4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00C20FA0-14E5-604D-AB89-BE69D066FBF1}"/>
              </a:ext>
            </a:extLst>
          </p:cNvPr>
          <p:cNvSpPr/>
          <p:nvPr/>
        </p:nvSpPr>
        <p:spPr>
          <a:xfrm>
            <a:off x="1326192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1577D1-8170-F54E-BEC2-C4F4F5C267B1}"/>
              </a:ext>
            </a:extLst>
          </p:cNvPr>
          <p:cNvSpPr/>
          <p:nvPr/>
        </p:nvSpPr>
        <p:spPr>
          <a:xfrm>
            <a:off x="2022630" y="3429000"/>
            <a:ext cx="1620360" cy="14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29C80E-2914-0545-9083-E40DF187DC94}"/>
                  </a:ext>
                </a:extLst>
              </p:cNvPr>
              <p:cNvSpPr txBox="1"/>
              <p:nvPr/>
            </p:nvSpPr>
            <p:spPr>
              <a:xfrm>
                <a:off x="1522710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29C80E-2914-0545-9083-E40DF187D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710" y="2447793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31250" r="-25000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A3B973-789B-4D4B-A892-FA6D524E57CD}"/>
                  </a:ext>
                </a:extLst>
              </p:cNvPr>
              <p:cNvSpPr txBox="1"/>
              <p:nvPr/>
            </p:nvSpPr>
            <p:spPr>
              <a:xfrm>
                <a:off x="2685695" y="4076200"/>
                <a:ext cx="344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A3B973-789B-4D4B-A892-FA6D524E5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695" y="4076200"/>
                <a:ext cx="344069" cy="276999"/>
              </a:xfrm>
              <a:prstGeom prst="rect">
                <a:avLst/>
              </a:prstGeom>
              <a:blipFill>
                <a:blip r:embed="rId6"/>
                <a:stretch>
                  <a:fillRect l="-25000" t="-4545" r="-3571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662731-AAF6-344B-8162-59F1B452AF62}"/>
              </a:ext>
            </a:extLst>
          </p:cNvPr>
          <p:cNvCxnSpPr/>
          <p:nvPr/>
        </p:nvCxnSpPr>
        <p:spPr>
          <a:xfrm flipV="1">
            <a:off x="2832810" y="2724792"/>
            <a:ext cx="0" cy="13514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1C942B6-7683-754D-B3D5-10EDF979461B}"/>
                  </a:ext>
                </a:extLst>
              </p:cNvPr>
              <p:cNvSpPr txBox="1"/>
              <p:nvPr/>
            </p:nvSpPr>
            <p:spPr>
              <a:xfrm>
                <a:off x="2952621" y="2923779"/>
                <a:ext cx="1099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1C942B6-7683-754D-B3D5-10EDF9794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621" y="2923779"/>
                <a:ext cx="1099853" cy="276999"/>
              </a:xfrm>
              <a:prstGeom prst="rect">
                <a:avLst/>
              </a:prstGeom>
              <a:blipFill>
                <a:blip r:embed="rId7"/>
                <a:stretch>
                  <a:fillRect l="-454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Rectangle 80">
            <a:extLst>
              <a:ext uri="{FF2B5EF4-FFF2-40B4-BE49-F238E27FC236}">
                <a16:creationId xmlns:a16="http://schemas.microsoft.com/office/drawing/2014/main" id="{06E9CE46-0AC4-B34D-947E-BB1A196C0B40}"/>
              </a:ext>
            </a:extLst>
          </p:cNvPr>
          <p:cNvSpPr/>
          <p:nvPr/>
        </p:nvSpPr>
        <p:spPr>
          <a:xfrm>
            <a:off x="4944000" y="2335832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4EC6322-CD6D-EA4D-A0B2-5336F61260FC}"/>
              </a:ext>
            </a:extLst>
          </p:cNvPr>
          <p:cNvSpPr/>
          <p:nvPr/>
        </p:nvSpPr>
        <p:spPr>
          <a:xfrm>
            <a:off x="5640438" y="3415832"/>
            <a:ext cx="1620360" cy="14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D5D70AC0-A66A-D14F-83E1-AD7B244D4C35}"/>
                  </a:ext>
                </a:extLst>
              </p:cNvPr>
              <p:cNvSpPr txBox="1"/>
              <p:nvPr/>
            </p:nvSpPr>
            <p:spPr>
              <a:xfrm>
                <a:off x="5140518" y="2434625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D5D70AC0-A66A-D14F-83E1-AD7B244D4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518" y="2434625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14226D3-2AEB-AA4D-9F2C-248C2D34F638}"/>
                  </a:ext>
                </a:extLst>
              </p:cNvPr>
              <p:cNvSpPr txBox="1"/>
              <p:nvPr/>
            </p:nvSpPr>
            <p:spPr>
              <a:xfrm>
                <a:off x="6303503" y="4063032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14226D3-2AEB-AA4D-9F2C-248C2D34F6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503" y="4063032"/>
                <a:ext cx="616900" cy="276999"/>
              </a:xfrm>
              <a:prstGeom prst="rect">
                <a:avLst/>
              </a:prstGeom>
              <a:blipFill>
                <a:blip r:embed="rId8"/>
                <a:stretch>
                  <a:fillRect l="-8163" r="-2041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F0DE4FD7-9B63-5849-B9F9-CF3BCD619503}"/>
              </a:ext>
            </a:extLst>
          </p:cNvPr>
          <p:cNvCxnSpPr/>
          <p:nvPr/>
        </p:nvCxnSpPr>
        <p:spPr>
          <a:xfrm flipV="1">
            <a:off x="6450618" y="2711624"/>
            <a:ext cx="0" cy="13514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17ABBE9-2571-A44E-8071-0C194EC274B6}"/>
                  </a:ext>
                </a:extLst>
              </p:cNvPr>
              <p:cNvSpPr txBox="1"/>
              <p:nvPr/>
            </p:nvSpPr>
            <p:spPr>
              <a:xfrm>
                <a:off x="6570429" y="2910611"/>
                <a:ext cx="1099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17ABBE9-2571-A44E-8071-0C194EC27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429" y="2910611"/>
                <a:ext cx="1099853" cy="276999"/>
              </a:xfrm>
              <a:prstGeom prst="rect">
                <a:avLst/>
              </a:prstGeom>
              <a:blipFill>
                <a:blip r:embed="rId9"/>
                <a:stretch>
                  <a:fillRect l="-3448" r="-114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809E45F-F49D-5D4F-8989-EA7BB0C2333F}"/>
              </a:ext>
            </a:extLst>
          </p:cNvPr>
          <p:cNvCxnSpPr>
            <a:cxnSpLocks/>
          </p:cNvCxnSpPr>
          <p:nvPr/>
        </p:nvCxnSpPr>
        <p:spPr>
          <a:xfrm>
            <a:off x="6168000" y="4076200"/>
            <a:ext cx="0" cy="13556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A2A527F-60B9-0046-9368-1F4690C776C9}"/>
                  </a:ext>
                </a:extLst>
              </p:cNvPr>
              <p:cNvSpPr txBox="1"/>
              <p:nvPr/>
            </p:nvSpPr>
            <p:spPr>
              <a:xfrm>
                <a:off x="6303503" y="5236622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A2A527F-60B9-0046-9368-1F4690C77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503" y="5236622"/>
                <a:ext cx="1185901" cy="299569"/>
              </a:xfrm>
              <a:prstGeom prst="rect">
                <a:avLst/>
              </a:prstGeom>
              <a:blipFill>
                <a:blip r:embed="rId10"/>
                <a:stretch>
                  <a:fillRect l="-4255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2FBD453C-5E68-524E-83F5-865CD6094CF6}"/>
              </a:ext>
            </a:extLst>
          </p:cNvPr>
          <p:cNvSpPr txBox="1"/>
          <p:nvPr/>
        </p:nvSpPr>
        <p:spPr>
          <a:xfrm>
            <a:off x="7923863" y="3278851"/>
            <a:ext cx="24641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/>
              <a:t>Flyter hvis </a:t>
            </a:r>
            <a:r>
              <a:rPr lang="nb-NO" sz="2000" dirty="0" err="1"/>
              <a:t>F</a:t>
            </a:r>
            <a:r>
              <a:rPr lang="nb-NO" sz="2000" baseline="-25000" dirty="0" err="1"/>
              <a:t>b</a:t>
            </a:r>
            <a:r>
              <a:rPr lang="nb-NO" sz="2000" dirty="0"/>
              <a:t> &gt; </a:t>
            </a:r>
            <a:r>
              <a:rPr lang="nb-NO" sz="2000" dirty="0" err="1"/>
              <a:t>F</a:t>
            </a:r>
            <a:r>
              <a:rPr lang="nb-NO" sz="2000" baseline="-25000" dirty="0" err="1"/>
              <a:t>g</a:t>
            </a:r>
            <a:endParaRPr lang="nb-NO" sz="2000" baseline="-25000" dirty="0"/>
          </a:p>
          <a:p>
            <a:r>
              <a:rPr lang="nb-NO" sz="2000" dirty="0"/>
              <a:t>Synker hvis </a:t>
            </a:r>
            <a:r>
              <a:rPr lang="nb-NO" sz="2000" dirty="0" err="1"/>
              <a:t>F</a:t>
            </a:r>
            <a:r>
              <a:rPr lang="nb-NO" sz="2000" baseline="-25000" dirty="0" err="1"/>
              <a:t>b</a:t>
            </a:r>
            <a:r>
              <a:rPr lang="nb-NO" sz="2000" dirty="0"/>
              <a:t> &lt; </a:t>
            </a:r>
            <a:r>
              <a:rPr lang="nb-NO" sz="2000" dirty="0" err="1"/>
              <a:t>F</a:t>
            </a:r>
            <a:r>
              <a:rPr lang="nb-NO" sz="2000" baseline="-25000" dirty="0" err="1"/>
              <a:t>g</a:t>
            </a:r>
            <a:endParaRPr lang="nb-NO" sz="2000" baseline="-25000" dirty="0"/>
          </a:p>
          <a:p>
            <a:r>
              <a:rPr lang="nb-NO" sz="2000" dirty="0"/>
              <a:t>Nøytral oppdrift hvis</a:t>
            </a:r>
          </a:p>
          <a:p>
            <a:r>
              <a:rPr lang="nb-NO" sz="2000" dirty="0" err="1"/>
              <a:t>F</a:t>
            </a:r>
            <a:r>
              <a:rPr lang="nb-NO" sz="2000" baseline="-25000" dirty="0" err="1"/>
              <a:t>b</a:t>
            </a:r>
            <a:r>
              <a:rPr lang="nb-NO" sz="2000" dirty="0"/>
              <a:t> = </a:t>
            </a:r>
            <a:r>
              <a:rPr lang="nb-NO" sz="2000" dirty="0" err="1"/>
              <a:t>F</a:t>
            </a:r>
            <a:r>
              <a:rPr lang="nb-NO" sz="2000" baseline="-25000" dirty="0" err="1"/>
              <a:t>g</a:t>
            </a:r>
            <a:endParaRPr lang="nb-NO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225310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en-US" sz="4000" dirty="0" err="1"/>
              <a:t>Individuell</a:t>
            </a:r>
            <a:r>
              <a:rPr lang="en-US" sz="4000" dirty="0"/>
              <a:t>:</a:t>
            </a:r>
            <a:br>
              <a:rPr lang="en-US" sz="4000" dirty="0"/>
            </a:br>
            <a:r>
              <a:rPr lang="en-US" sz="4000" dirty="0" err="1"/>
              <a:t>Hva</a:t>
            </a:r>
            <a:r>
              <a:rPr lang="en-US" sz="4000" dirty="0"/>
              <a:t> er F</a:t>
            </a:r>
            <a:r>
              <a:rPr lang="en-US" sz="4000" baseline="-25000" dirty="0"/>
              <a:t>b</a:t>
            </a:r>
            <a:r>
              <a:rPr lang="en-US" sz="4000" dirty="0"/>
              <a:t> </a:t>
            </a:r>
            <a:r>
              <a:rPr lang="en-US" sz="4000" dirty="0" err="1"/>
              <a:t>hvis</a:t>
            </a:r>
            <a:r>
              <a:rPr lang="en-US" sz="4000" dirty="0"/>
              <a:t> </a:t>
            </a:r>
            <a:r>
              <a:rPr lang="en-US" sz="4000" dirty="0" err="1"/>
              <a:t>objektet</a:t>
            </a:r>
            <a:r>
              <a:rPr lang="en-US" sz="4000" dirty="0"/>
              <a:t> er </a:t>
            </a:r>
            <a:r>
              <a:rPr lang="en-US" sz="4000" dirty="0" err="1"/>
              <a:t>delvis</a:t>
            </a:r>
            <a:r>
              <a:rPr lang="en-US" sz="4000" dirty="0"/>
              <a:t> </a:t>
            </a:r>
            <a:r>
              <a:rPr lang="en-US" sz="4000" dirty="0" err="1"/>
              <a:t>nedsenket</a:t>
            </a:r>
            <a:r>
              <a:rPr lang="en-US" sz="4000" dirty="0"/>
              <a:t>?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blipFill>
                <a:blip r:embed="rId3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00C20FA0-14E5-604D-AB89-BE69D066FBF1}"/>
              </a:ext>
            </a:extLst>
          </p:cNvPr>
          <p:cNvSpPr/>
          <p:nvPr/>
        </p:nvSpPr>
        <p:spPr>
          <a:xfrm>
            <a:off x="1326192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1577D1-8170-F54E-BEC2-C4F4F5C267B1}"/>
              </a:ext>
            </a:extLst>
          </p:cNvPr>
          <p:cNvSpPr/>
          <p:nvPr/>
        </p:nvSpPr>
        <p:spPr>
          <a:xfrm>
            <a:off x="2022630" y="3429000"/>
            <a:ext cx="1620360" cy="14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29C80E-2914-0545-9083-E40DF187DC94}"/>
                  </a:ext>
                </a:extLst>
              </p:cNvPr>
              <p:cNvSpPr txBox="1"/>
              <p:nvPr/>
            </p:nvSpPr>
            <p:spPr>
              <a:xfrm>
                <a:off x="1522710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29C80E-2914-0545-9083-E40DF187D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710" y="2447793"/>
                <a:ext cx="196784" cy="276999"/>
              </a:xfrm>
              <a:prstGeom prst="rect">
                <a:avLst/>
              </a:prstGeom>
              <a:blipFill>
                <a:blip r:embed="rId4"/>
                <a:stretch>
                  <a:fillRect l="-31250" r="-25000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A3B973-789B-4D4B-A892-FA6D524E57CD}"/>
                  </a:ext>
                </a:extLst>
              </p:cNvPr>
              <p:cNvSpPr txBox="1"/>
              <p:nvPr/>
            </p:nvSpPr>
            <p:spPr>
              <a:xfrm>
                <a:off x="2685695" y="4076200"/>
                <a:ext cx="344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A3B973-789B-4D4B-A892-FA6D524E5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695" y="4076200"/>
                <a:ext cx="344069" cy="276999"/>
              </a:xfrm>
              <a:prstGeom prst="rect">
                <a:avLst/>
              </a:prstGeom>
              <a:blipFill>
                <a:blip r:embed="rId5"/>
                <a:stretch>
                  <a:fillRect l="-25000" t="-4545" r="-3571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662731-AAF6-344B-8162-59F1B452AF62}"/>
              </a:ext>
            </a:extLst>
          </p:cNvPr>
          <p:cNvCxnSpPr/>
          <p:nvPr/>
        </p:nvCxnSpPr>
        <p:spPr>
          <a:xfrm flipV="1">
            <a:off x="2832810" y="2724792"/>
            <a:ext cx="0" cy="13514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1C942B6-7683-754D-B3D5-10EDF979461B}"/>
                  </a:ext>
                </a:extLst>
              </p:cNvPr>
              <p:cNvSpPr txBox="1"/>
              <p:nvPr/>
            </p:nvSpPr>
            <p:spPr>
              <a:xfrm>
                <a:off x="2952621" y="2923779"/>
                <a:ext cx="1099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1C942B6-7683-754D-B3D5-10EDF9794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621" y="2923779"/>
                <a:ext cx="1099853" cy="276999"/>
              </a:xfrm>
              <a:prstGeom prst="rect">
                <a:avLst/>
              </a:prstGeom>
              <a:blipFill>
                <a:blip r:embed="rId6"/>
                <a:stretch>
                  <a:fillRect l="-454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2CB61536-A250-0B42-9015-10A1130F7E40}"/>
              </a:ext>
            </a:extLst>
          </p:cNvPr>
          <p:cNvSpPr/>
          <p:nvPr/>
        </p:nvSpPr>
        <p:spPr>
          <a:xfrm>
            <a:off x="4944000" y="2335832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D2FEA53-66AA-0D44-BDCB-60D0A29FF9CD}"/>
              </a:ext>
            </a:extLst>
          </p:cNvPr>
          <p:cNvSpPr/>
          <p:nvPr/>
        </p:nvSpPr>
        <p:spPr>
          <a:xfrm>
            <a:off x="5640438" y="3415832"/>
            <a:ext cx="1620360" cy="14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D415E34-AB61-1F4B-A2A5-14E79C5EF3DD}"/>
                  </a:ext>
                </a:extLst>
              </p:cNvPr>
              <p:cNvSpPr txBox="1"/>
              <p:nvPr/>
            </p:nvSpPr>
            <p:spPr>
              <a:xfrm>
                <a:off x="5140518" y="2434625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D415E34-AB61-1F4B-A2A5-14E79C5EF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518" y="2434625"/>
                <a:ext cx="196784" cy="276999"/>
              </a:xfrm>
              <a:prstGeom prst="rect">
                <a:avLst/>
              </a:prstGeom>
              <a:blipFill>
                <a:blip r:embed="rId4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EC41D71-A00D-834A-8171-57D2A6F7CD76}"/>
                  </a:ext>
                </a:extLst>
              </p:cNvPr>
              <p:cNvSpPr txBox="1"/>
              <p:nvPr/>
            </p:nvSpPr>
            <p:spPr>
              <a:xfrm>
                <a:off x="6303503" y="4063032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EC41D71-A00D-834A-8171-57D2A6F7C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503" y="4063032"/>
                <a:ext cx="616900" cy="276999"/>
              </a:xfrm>
              <a:prstGeom prst="rect">
                <a:avLst/>
              </a:prstGeom>
              <a:blipFill>
                <a:blip r:embed="rId7"/>
                <a:stretch>
                  <a:fillRect l="-8163" r="-2041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061C144-3FDB-7C47-8C17-A1D03977D8A7}"/>
              </a:ext>
            </a:extLst>
          </p:cNvPr>
          <p:cNvCxnSpPr/>
          <p:nvPr/>
        </p:nvCxnSpPr>
        <p:spPr>
          <a:xfrm flipV="1">
            <a:off x="6450618" y="2711624"/>
            <a:ext cx="0" cy="13514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B44A56A-9158-3447-8DDF-373C26F9B220}"/>
                  </a:ext>
                </a:extLst>
              </p:cNvPr>
              <p:cNvSpPr txBox="1"/>
              <p:nvPr/>
            </p:nvSpPr>
            <p:spPr>
              <a:xfrm>
                <a:off x="6570429" y="2910611"/>
                <a:ext cx="1099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B44A56A-9158-3447-8DDF-373C26F9B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429" y="2910611"/>
                <a:ext cx="1099853" cy="276999"/>
              </a:xfrm>
              <a:prstGeom prst="rect">
                <a:avLst/>
              </a:prstGeom>
              <a:blipFill>
                <a:blip r:embed="rId8"/>
                <a:stretch>
                  <a:fillRect l="-3448" r="-114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8F087EA-A150-2145-8DF3-DE541A33FC3F}"/>
              </a:ext>
            </a:extLst>
          </p:cNvPr>
          <p:cNvCxnSpPr>
            <a:cxnSpLocks/>
          </p:cNvCxnSpPr>
          <p:nvPr/>
        </p:nvCxnSpPr>
        <p:spPr>
          <a:xfrm>
            <a:off x="6168000" y="4076200"/>
            <a:ext cx="0" cy="13556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785B430-C160-3847-A0D0-CFE2995472F9}"/>
                  </a:ext>
                </a:extLst>
              </p:cNvPr>
              <p:cNvSpPr txBox="1"/>
              <p:nvPr/>
            </p:nvSpPr>
            <p:spPr>
              <a:xfrm>
                <a:off x="6303503" y="5236622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785B430-C160-3847-A0D0-CFE299547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503" y="5236622"/>
                <a:ext cx="1185901" cy="299569"/>
              </a:xfrm>
              <a:prstGeom prst="rect">
                <a:avLst/>
              </a:prstGeom>
              <a:blipFill>
                <a:blip r:embed="rId9"/>
                <a:stretch>
                  <a:fillRect l="-4255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33D8E1B7-4A91-9C40-8896-356A39F97115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565D3E8-03DD-7D4D-90A2-9FF5D5D8F004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43DE1-3684-7244-A656-313FB7873BA0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43DE1-3684-7244-A656-313FB7873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4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8FF794-78A0-214E-AF53-536AA66420C7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8FF794-78A0-214E-AF53-536AA6642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10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EE6C2F9-D1E4-5B44-B0E7-F906ED9C1D93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5526E6-5FF6-0542-B58A-13C215D2C668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6299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5526E6-5FF6-0542-B58A-13C215D2C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629980" cy="276999"/>
              </a:xfrm>
              <a:prstGeom prst="rect">
                <a:avLst/>
              </a:prstGeom>
              <a:blipFill>
                <a:blip r:embed="rId11"/>
                <a:stretch>
                  <a:fillRect l="-7843" r="-5882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71D24E7-37A7-DB46-927D-97D66F96B06C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8AE56E-33D3-FF4C-B19E-1D363DC6F8A1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8AE56E-33D3-FF4C-B19E-1D363DC6F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12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3D3FA8-F122-724C-A0FD-B3780A76F172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F1290E4-5CC6-AD4F-A4FA-8DB6162649E3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77CDBE4-89B3-9449-8452-5E0CB63F32C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715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pPr/>
                <a:br>
                  <a:rPr lang="en-US" sz="4000" dirty="0"/>
                </a:br>
                <a:r>
                  <a:rPr lang="en-US" sz="4000" dirty="0"/>
                  <a:t>F</a:t>
                </a:r>
                <a:r>
                  <a:rPr lang="en-US" sz="4000" baseline="-25000" dirty="0"/>
                  <a:t>b</a:t>
                </a:r>
                <a:r>
                  <a:rPr lang="en-US" sz="4000" dirty="0"/>
                  <a:t> er </a:t>
                </a:r>
                <a:r>
                  <a:rPr lang="en-US" sz="4000" dirty="0" err="1"/>
                  <a:t>vekten</a:t>
                </a:r>
                <a:r>
                  <a:rPr lang="en-US" sz="4000" dirty="0"/>
                  <a:t> </a:t>
                </a:r>
                <a:r>
                  <a:rPr lang="en-US" sz="4000" dirty="0" err="1"/>
                  <a:t>til</a:t>
                </a:r>
                <a:r>
                  <a:rPr lang="en-US" sz="4000" dirty="0"/>
                  <a:t> det </a:t>
                </a:r>
                <a:r>
                  <a:rPr lang="en-US" sz="4000" dirty="0" err="1"/>
                  <a:t>fortrengte</a:t>
                </a:r>
                <a:r>
                  <a:rPr lang="en-US" sz="4000" dirty="0"/>
                  <a:t> </a:t>
                </a:r>
                <a:r>
                  <a:rPr lang="en-US" sz="4000" dirty="0" err="1"/>
                  <a:t>volumet</a:t>
                </a:r>
                <a:r>
                  <a:rPr lang="en-US" sz="4000" dirty="0"/>
                  <a:t>: </a:t>
                </a:r>
                <a:br>
                  <a:rPr lang="en-US" sz="4000" dirty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br>
                  <a:rPr lang="en-US" sz="4000" dirty="0"/>
                </a:br>
                <a:endParaRPr lang="en-US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b="-6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blipFill>
                <a:blip r:embed="rId4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00C20FA0-14E5-604D-AB89-BE69D066FBF1}"/>
              </a:ext>
            </a:extLst>
          </p:cNvPr>
          <p:cNvSpPr/>
          <p:nvPr/>
        </p:nvSpPr>
        <p:spPr>
          <a:xfrm>
            <a:off x="1326192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1577D1-8170-F54E-BEC2-C4F4F5C267B1}"/>
              </a:ext>
            </a:extLst>
          </p:cNvPr>
          <p:cNvSpPr/>
          <p:nvPr/>
        </p:nvSpPr>
        <p:spPr>
          <a:xfrm>
            <a:off x="2022630" y="3429000"/>
            <a:ext cx="1620360" cy="14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29C80E-2914-0545-9083-E40DF187DC94}"/>
                  </a:ext>
                </a:extLst>
              </p:cNvPr>
              <p:cNvSpPr txBox="1"/>
              <p:nvPr/>
            </p:nvSpPr>
            <p:spPr>
              <a:xfrm>
                <a:off x="1522710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29C80E-2914-0545-9083-E40DF187D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710" y="2447793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31250" r="-25000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A3B973-789B-4D4B-A892-FA6D524E57CD}"/>
                  </a:ext>
                </a:extLst>
              </p:cNvPr>
              <p:cNvSpPr txBox="1"/>
              <p:nvPr/>
            </p:nvSpPr>
            <p:spPr>
              <a:xfrm>
                <a:off x="2685695" y="4076200"/>
                <a:ext cx="344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A3B973-789B-4D4B-A892-FA6D524E5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695" y="4076200"/>
                <a:ext cx="344069" cy="276999"/>
              </a:xfrm>
              <a:prstGeom prst="rect">
                <a:avLst/>
              </a:prstGeom>
              <a:blipFill>
                <a:blip r:embed="rId6"/>
                <a:stretch>
                  <a:fillRect l="-25000" t="-4545" r="-3571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662731-AAF6-344B-8162-59F1B452AF62}"/>
              </a:ext>
            </a:extLst>
          </p:cNvPr>
          <p:cNvCxnSpPr/>
          <p:nvPr/>
        </p:nvCxnSpPr>
        <p:spPr>
          <a:xfrm flipV="1">
            <a:off x="2832810" y="2724792"/>
            <a:ext cx="0" cy="13514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1C942B6-7683-754D-B3D5-10EDF979461B}"/>
                  </a:ext>
                </a:extLst>
              </p:cNvPr>
              <p:cNvSpPr txBox="1"/>
              <p:nvPr/>
            </p:nvSpPr>
            <p:spPr>
              <a:xfrm>
                <a:off x="2952621" y="2923779"/>
                <a:ext cx="1099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1C942B6-7683-754D-B3D5-10EDF9794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621" y="2923779"/>
                <a:ext cx="1099853" cy="276999"/>
              </a:xfrm>
              <a:prstGeom prst="rect">
                <a:avLst/>
              </a:prstGeom>
              <a:blipFill>
                <a:blip r:embed="rId7"/>
                <a:stretch>
                  <a:fillRect l="-454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2CB61536-A250-0B42-9015-10A1130F7E40}"/>
              </a:ext>
            </a:extLst>
          </p:cNvPr>
          <p:cNvSpPr/>
          <p:nvPr/>
        </p:nvSpPr>
        <p:spPr>
          <a:xfrm>
            <a:off x="4944000" y="2335832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D2FEA53-66AA-0D44-BDCB-60D0A29FF9CD}"/>
              </a:ext>
            </a:extLst>
          </p:cNvPr>
          <p:cNvSpPr/>
          <p:nvPr/>
        </p:nvSpPr>
        <p:spPr>
          <a:xfrm>
            <a:off x="5640438" y="3415832"/>
            <a:ext cx="1620360" cy="14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D415E34-AB61-1F4B-A2A5-14E79C5EF3DD}"/>
                  </a:ext>
                </a:extLst>
              </p:cNvPr>
              <p:cNvSpPr txBox="1"/>
              <p:nvPr/>
            </p:nvSpPr>
            <p:spPr>
              <a:xfrm>
                <a:off x="5140518" y="2434625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D415E34-AB61-1F4B-A2A5-14E79C5EF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518" y="2434625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EC41D71-A00D-834A-8171-57D2A6F7CD76}"/>
                  </a:ext>
                </a:extLst>
              </p:cNvPr>
              <p:cNvSpPr txBox="1"/>
              <p:nvPr/>
            </p:nvSpPr>
            <p:spPr>
              <a:xfrm>
                <a:off x="6303503" y="4063032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EC41D71-A00D-834A-8171-57D2A6F7C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503" y="4063032"/>
                <a:ext cx="616900" cy="276999"/>
              </a:xfrm>
              <a:prstGeom prst="rect">
                <a:avLst/>
              </a:prstGeom>
              <a:blipFill>
                <a:blip r:embed="rId8"/>
                <a:stretch>
                  <a:fillRect l="-8163" r="-2041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061C144-3FDB-7C47-8C17-A1D03977D8A7}"/>
              </a:ext>
            </a:extLst>
          </p:cNvPr>
          <p:cNvCxnSpPr/>
          <p:nvPr/>
        </p:nvCxnSpPr>
        <p:spPr>
          <a:xfrm flipV="1">
            <a:off x="6450618" y="2711624"/>
            <a:ext cx="0" cy="13514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B44A56A-9158-3447-8DDF-373C26F9B220}"/>
                  </a:ext>
                </a:extLst>
              </p:cNvPr>
              <p:cNvSpPr txBox="1"/>
              <p:nvPr/>
            </p:nvSpPr>
            <p:spPr>
              <a:xfrm>
                <a:off x="6570429" y="2910611"/>
                <a:ext cx="1099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B44A56A-9158-3447-8DDF-373C26F9B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429" y="2910611"/>
                <a:ext cx="1099853" cy="276999"/>
              </a:xfrm>
              <a:prstGeom prst="rect">
                <a:avLst/>
              </a:prstGeom>
              <a:blipFill>
                <a:blip r:embed="rId9"/>
                <a:stretch>
                  <a:fillRect l="-3448" r="-114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8F087EA-A150-2145-8DF3-DE541A33FC3F}"/>
              </a:ext>
            </a:extLst>
          </p:cNvPr>
          <p:cNvCxnSpPr>
            <a:cxnSpLocks/>
          </p:cNvCxnSpPr>
          <p:nvPr/>
        </p:nvCxnSpPr>
        <p:spPr>
          <a:xfrm>
            <a:off x="6168000" y="4076200"/>
            <a:ext cx="0" cy="13556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785B430-C160-3847-A0D0-CFE2995472F9}"/>
                  </a:ext>
                </a:extLst>
              </p:cNvPr>
              <p:cNvSpPr txBox="1"/>
              <p:nvPr/>
            </p:nvSpPr>
            <p:spPr>
              <a:xfrm>
                <a:off x="6303503" y="5236622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785B430-C160-3847-A0D0-CFE299547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503" y="5236622"/>
                <a:ext cx="1185901" cy="299569"/>
              </a:xfrm>
              <a:prstGeom prst="rect">
                <a:avLst/>
              </a:prstGeom>
              <a:blipFill>
                <a:blip r:embed="rId10"/>
                <a:stretch>
                  <a:fillRect l="-4255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33D8E1B7-4A91-9C40-8896-356A39F97115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565D3E8-03DD-7D4D-90A2-9FF5D5D8F004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43DE1-3684-7244-A656-313FB7873BA0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43DE1-3684-7244-A656-313FB7873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8FF794-78A0-214E-AF53-536AA66420C7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8FF794-78A0-214E-AF53-536AA6642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11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EE6C2F9-D1E4-5B44-B0E7-F906ED9C1D93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5526E6-5FF6-0542-B58A-13C215D2C668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5526E6-5FF6-0542-B58A-13C215D2C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blipFill>
                <a:blip r:embed="rId12"/>
                <a:stretch>
                  <a:fillRect l="-4938" r="-617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71D24E7-37A7-DB46-927D-97D66F96B06C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8AE56E-33D3-FF4C-B19E-1D363DC6F8A1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8AE56E-33D3-FF4C-B19E-1D363DC6F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13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3D3FA8-F122-724C-A0FD-B3780A76F172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F1290E4-5CC6-AD4F-A4FA-8DB6162649E3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77CDBE4-89B3-9449-8452-5E0CB63F32C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78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br>
                  <a:rPr lang="en-US" sz="4000" dirty="0"/>
                </a:br>
                <a:r>
                  <a:rPr lang="en-US" sz="4000" dirty="0" err="1"/>
                  <a:t>Individuell</a:t>
                </a:r>
                <a:r>
                  <a:rPr lang="en-US" sz="4000" dirty="0"/>
                  <a:t>: </a:t>
                </a:r>
                <a:r>
                  <a:rPr lang="en-US" sz="4000" dirty="0" err="1"/>
                  <a:t>Objektet</a:t>
                </a:r>
                <a:r>
                  <a:rPr lang="en-US" sz="4000" dirty="0"/>
                  <a:t> </a:t>
                </a:r>
                <a:r>
                  <a:rPr lang="en-US" sz="4000" dirty="0" err="1"/>
                  <a:t>t.h</a:t>
                </a:r>
                <a:r>
                  <a:rPr lang="en-US" sz="4000" dirty="0"/>
                  <a:t>. har </a:t>
                </a:r>
                <a:r>
                  <a:rPr lang="en-US" sz="4000" dirty="0" err="1"/>
                  <a:t>nøytral</a:t>
                </a:r>
                <a:r>
                  <a:rPr lang="en-US" sz="4000" dirty="0"/>
                  <a:t> </a:t>
                </a:r>
                <a:r>
                  <a:rPr lang="en-US" sz="4000" dirty="0" err="1"/>
                  <a:t>oppdrift</a:t>
                </a:r>
                <a:r>
                  <a:rPr lang="en-US" sz="4000" dirty="0"/>
                  <a:t> </a:t>
                </a:r>
                <a:br>
                  <a:rPr lang="en-US" sz="4000" dirty="0"/>
                </a:br>
                <a:r>
                  <a:rPr lang="en-US" sz="4000" dirty="0"/>
                  <a:t>(F</a:t>
                </a:r>
                <a:r>
                  <a:rPr lang="en-US" sz="4000" baseline="-25000" dirty="0"/>
                  <a:t>b</a:t>
                </a:r>
                <a:r>
                  <a:rPr lang="en-US" sz="4000" dirty="0"/>
                  <a:t> = </a:t>
                </a:r>
                <a:r>
                  <a:rPr lang="en-US" sz="4000" dirty="0" err="1"/>
                  <a:t>F</a:t>
                </a:r>
                <a:r>
                  <a:rPr lang="en-US" sz="4000" baseline="-25000" dirty="0" err="1"/>
                  <a:t>g</a:t>
                </a:r>
                <a:r>
                  <a:rPr lang="en-US" sz="4000" dirty="0"/>
                  <a:t>). </a:t>
                </a:r>
                <a:r>
                  <a:rPr lang="en-US" sz="4000" dirty="0" err="1"/>
                  <a:t>Hva</a:t>
                </a:r>
                <a:r>
                  <a:rPr lang="en-US" sz="4000" dirty="0"/>
                  <a:t> er </a:t>
                </a:r>
                <a:r>
                  <a:rPr lang="en-US" sz="4000" dirty="0" err="1"/>
                  <a:t>egenvekten</a:t>
                </a:r>
                <a:r>
                  <a:rPr lang="en-US" sz="4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4000" dirty="0"/>
                  <a:t> </a:t>
                </a:r>
                <a:r>
                  <a:rPr lang="en-US" sz="4000" dirty="0" err="1"/>
                  <a:t>til</a:t>
                </a:r>
                <a:r>
                  <a:rPr lang="en-US" sz="4000" dirty="0"/>
                  <a:t> </a:t>
                </a:r>
                <a:r>
                  <a:rPr lang="en-US" sz="4000" dirty="0" err="1"/>
                  <a:t>objektet</a:t>
                </a:r>
                <a:br>
                  <a:rPr lang="en-US" sz="4000" dirty="0"/>
                </a:br>
                <a:r>
                  <a:rPr lang="en-US" sz="4000" dirty="0" err="1"/>
                  <a:t>uttrykt</a:t>
                </a:r>
                <a:r>
                  <a:rPr lang="en-US" sz="4000" dirty="0"/>
                  <a:t> </a:t>
                </a:r>
                <a:r>
                  <a:rPr lang="en-US" sz="4000" dirty="0" err="1"/>
                  <a:t>ved</a:t>
                </a:r>
                <a:r>
                  <a:rPr lang="en-US" sz="4000" dirty="0"/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4000" dirty="0"/>
                  <a:t>? </a:t>
                </a:r>
                <a:br>
                  <a:rPr lang="en-US" sz="4000" dirty="0"/>
                </a:br>
                <a:endParaRPr lang="en-US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t="-55556" b="-7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blipFill>
                <a:blip r:embed="rId4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00C20FA0-14E5-604D-AB89-BE69D066FBF1}"/>
              </a:ext>
            </a:extLst>
          </p:cNvPr>
          <p:cNvSpPr/>
          <p:nvPr/>
        </p:nvSpPr>
        <p:spPr>
          <a:xfrm>
            <a:off x="1326192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1577D1-8170-F54E-BEC2-C4F4F5C267B1}"/>
              </a:ext>
            </a:extLst>
          </p:cNvPr>
          <p:cNvSpPr/>
          <p:nvPr/>
        </p:nvSpPr>
        <p:spPr>
          <a:xfrm>
            <a:off x="2022630" y="3429000"/>
            <a:ext cx="1620360" cy="14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29C80E-2914-0545-9083-E40DF187DC94}"/>
                  </a:ext>
                </a:extLst>
              </p:cNvPr>
              <p:cNvSpPr txBox="1"/>
              <p:nvPr/>
            </p:nvSpPr>
            <p:spPr>
              <a:xfrm>
                <a:off x="1522710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29C80E-2914-0545-9083-E40DF187D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710" y="2447793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31250" r="-25000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A3B973-789B-4D4B-A892-FA6D524E57CD}"/>
                  </a:ext>
                </a:extLst>
              </p:cNvPr>
              <p:cNvSpPr txBox="1"/>
              <p:nvPr/>
            </p:nvSpPr>
            <p:spPr>
              <a:xfrm>
                <a:off x="2685695" y="4076200"/>
                <a:ext cx="344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2A3B973-789B-4D4B-A892-FA6D524E5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695" y="4076200"/>
                <a:ext cx="344069" cy="276999"/>
              </a:xfrm>
              <a:prstGeom prst="rect">
                <a:avLst/>
              </a:prstGeom>
              <a:blipFill>
                <a:blip r:embed="rId6"/>
                <a:stretch>
                  <a:fillRect l="-25000" t="-4545" r="-3571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662731-AAF6-344B-8162-59F1B452AF62}"/>
              </a:ext>
            </a:extLst>
          </p:cNvPr>
          <p:cNvCxnSpPr/>
          <p:nvPr/>
        </p:nvCxnSpPr>
        <p:spPr>
          <a:xfrm flipV="1">
            <a:off x="2832810" y="2724792"/>
            <a:ext cx="0" cy="13514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1C942B6-7683-754D-B3D5-10EDF979461B}"/>
                  </a:ext>
                </a:extLst>
              </p:cNvPr>
              <p:cNvSpPr txBox="1"/>
              <p:nvPr/>
            </p:nvSpPr>
            <p:spPr>
              <a:xfrm>
                <a:off x="2952621" y="2923779"/>
                <a:ext cx="1099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1C942B6-7683-754D-B3D5-10EDF9794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621" y="2923779"/>
                <a:ext cx="1099853" cy="276999"/>
              </a:xfrm>
              <a:prstGeom prst="rect">
                <a:avLst/>
              </a:prstGeom>
              <a:blipFill>
                <a:blip r:embed="rId7"/>
                <a:stretch>
                  <a:fillRect l="-454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2CB61536-A250-0B42-9015-10A1130F7E40}"/>
              </a:ext>
            </a:extLst>
          </p:cNvPr>
          <p:cNvSpPr/>
          <p:nvPr/>
        </p:nvSpPr>
        <p:spPr>
          <a:xfrm>
            <a:off x="4944000" y="2335832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D2FEA53-66AA-0D44-BDCB-60D0A29FF9CD}"/>
              </a:ext>
            </a:extLst>
          </p:cNvPr>
          <p:cNvSpPr/>
          <p:nvPr/>
        </p:nvSpPr>
        <p:spPr>
          <a:xfrm>
            <a:off x="5640438" y="3415832"/>
            <a:ext cx="1620360" cy="14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D415E34-AB61-1F4B-A2A5-14E79C5EF3DD}"/>
                  </a:ext>
                </a:extLst>
              </p:cNvPr>
              <p:cNvSpPr txBox="1"/>
              <p:nvPr/>
            </p:nvSpPr>
            <p:spPr>
              <a:xfrm>
                <a:off x="5140518" y="2434625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D415E34-AB61-1F4B-A2A5-14E79C5EF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518" y="2434625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EC41D71-A00D-834A-8171-57D2A6F7CD76}"/>
                  </a:ext>
                </a:extLst>
              </p:cNvPr>
              <p:cNvSpPr txBox="1"/>
              <p:nvPr/>
            </p:nvSpPr>
            <p:spPr>
              <a:xfrm>
                <a:off x="6303503" y="4063032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EC41D71-A00D-834A-8171-57D2A6F7C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503" y="4063032"/>
                <a:ext cx="616900" cy="276999"/>
              </a:xfrm>
              <a:prstGeom prst="rect">
                <a:avLst/>
              </a:prstGeom>
              <a:blipFill>
                <a:blip r:embed="rId8"/>
                <a:stretch>
                  <a:fillRect l="-8163" r="-2041" b="-3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061C144-3FDB-7C47-8C17-A1D03977D8A7}"/>
              </a:ext>
            </a:extLst>
          </p:cNvPr>
          <p:cNvCxnSpPr/>
          <p:nvPr/>
        </p:nvCxnSpPr>
        <p:spPr>
          <a:xfrm flipV="1">
            <a:off x="6450618" y="2711624"/>
            <a:ext cx="0" cy="13514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B44A56A-9158-3447-8DDF-373C26F9B220}"/>
                  </a:ext>
                </a:extLst>
              </p:cNvPr>
              <p:cNvSpPr txBox="1"/>
              <p:nvPr/>
            </p:nvSpPr>
            <p:spPr>
              <a:xfrm>
                <a:off x="6570429" y="2910611"/>
                <a:ext cx="10998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B44A56A-9158-3447-8DDF-373C26F9B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429" y="2910611"/>
                <a:ext cx="1099853" cy="276999"/>
              </a:xfrm>
              <a:prstGeom prst="rect">
                <a:avLst/>
              </a:prstGeom>
              <a:blipFill>
                <a:blip r:embed="rId9"/>
                <a:stretch>
                  <a:fillRect l="-3448" r="-114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8F087EA-A150-2145-8DF3-DE541A33FC3F}"/>
              </a:ext>
            </a:extLst>
          </p:cNvPr>
          <p:cNvCxnSpPr>
            <a:cxnSpLocks/>
          </p:cNvCxnSpPr>
          <p:nvPr/>
        </p:nvCxnSpPr>
        <p:spPr>
          <a:xfrm>
            <a:off x="6168000" y="4076200"/>
            <a:ext cx="0" cy="13556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785B430-C160-3847-A0D0-CFE2995472F9}"/>
                  </a:ext>
                </a:extLst>
              </p:cNvPr>
              <p:cNvSpPr txBox="1"/>
              <p:nvPr/>
            </p:nvSpPr>
            <p:spPr>
              <a:xfrm>
                <a:off x="6303503" y="5236622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785B430-C160-3847-A0D0-CFE299547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503" y="5236622"/>
                <a:ext cx="1185901" cy="299569"/>
              </a:xfrm>
              <a:prstGeom prst="rect">
                <a:avLst/>
              </a:prstGeom>
              <a:blipFill>
                <a:blip r:embed="rId10"/>
                <a:stretch>
                  <a:fillRect l="-4255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33D8E1B7-4A91-9C40-8896-356A39F97115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565D3E8-03DD-7D4D-90A2-9FF5D5D8F004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43DE1-3684-7244-A656-313FB7873BA0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43DE1-3684-7244-A656-313FB7873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8FF794-78A0-214E-AF53-536AA66420C7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8FF794-78A0-214E-AF53-536AA6642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11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EE6C2F9-D1E4-5B44-B0E7-F906ED9C1D93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5526E6-5FF6-0542-B58A-13C215D2C668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5526E6-5FF6-0542-B58A-13C215D2C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blipFill>
                <a:blip r:embed="rId12"/>
                <a:stretch>
                  <a:fillRect l="-4938" r="-246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71D24E7-37A7-DB46-927D-97D66F96B06C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8AE56E-33D3-FF4C-B19E-1D363DC6F8A1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8AE56E-33D3-FF4C-B19E-1D363DC6F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13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3D3FA8-F122-724C-A0FD-B3780A76F172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F1290E4-5CC6-AD4F-A4FA-8DB6162649E3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77CDBE4-89B3-9449-8452-5E0CB63F32C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136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br>
                  <a:rPr lang="en-US" sz="4000" dirty="0"/>
                </a:br>
                <a:r>
                  <a:rPr lang="en-US" sz="4000" dirty="0" err="1"/>
                  <a:t>Svar</a:t>
                </a:r>
                <a:r>
                  <a:rPr lang="en-US" sz="4000" dirty="0"/>
                  <a:t>: </a:t>
                </a:r>
                <a:r>
                  <a:rPr lang="en-US" sz="4000" dirty="0" err="1"/>
                  <a:t>Egenvekten</a:t>
                </a:r>
                <a:r>
                  <a:rPr lang="en-US" sz="4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4000" dirty="0"/>
                  <a:t> </a:t>
                </a:r>
                <a:r>
                  <a:rPr lang="en-US" sz="4000" dirty="0" err="1"/>
                  <a:t>til</a:t>
                </a:r>
                <a:r>
                  <a:rPr lang="en-US" sz="4000" dirty="0"/>
                  <a:t> </a:t>
                </a:r>
                <a:r>
                  <a:rPr lang="en-US" sz="4000" dirty="0" err="1"/>
                  <a:t>objektet</a:t>
                </a:r>
                <a:br>
                  <a:rPr lang="en-US" sz="4000" dirty="0"/>
                </a:br>
                <a:r>
                  <a:rPr lang="en-US" sz="4000" dirty="0" err="1"/>
                  <a:t>uttrykt</a:t>
                </a:r>
                <a:r>
                  <a:rPr lang="en-US" sz="4000" dirty="0"/>
                  <a:t> </a:t>
                </a:r>
                <a:r>
                  <a:rPr lang="en-US" sz="4000" dirty="0" err="1"/>
                  <a:t>ved</a:t>
                </a:r>
                <a:r>
                  <a:rPr lang="en-US" sz="4000" dirty="0"/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4000" dirty="0"/>
                  <a:t> er …</a:t>
                </a:r>
                <a:br>
                  <a:rPr lang="en-US" sz="4000" dirty="0"/>
                </a:br>
                <a:endParaRPr lang="en-US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t="-25000" b="-40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blipFill>
                <a:blip r:embed="rId4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33D8E1B7-4A91-9C40-8896-356A39F97115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565D3E8-03DD-7D4D-90A2-9FF5D5D8F004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43DE1-3684-7244-A656-313FB7873BA0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43DE1-3684-7244-A656-313FB7873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8FF794-78A0-214E-AF53-536AA66420C7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8FF794-78A0-214E-AF53-536AA6642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6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EE6C2F9-D1E4-5B44-B0E7-F906ED9C1D93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5526E6-5FF6-0542-B58A-13C215D2C668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5526E6-5FF6-0542-B58A-13C215D2C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blipFill>
                <a:blip r:embed="rId7"/>
                <a:stretch>
                  <a:fillRect l="-4938" r="-617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71D24E7-37A7-DB46-927D-97D66F96B06C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8AE56E-33D3-FF4C-B19E-1D363DC6F8A1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8AE56E-33D3-FF4C-B19E-1D363DC6F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8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3D3FA8-F122-724C-A0FD-B3780A76F172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F1290E4-5CC6-AD4F-A4FA-8DB6162649E3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77CDBE4-89B3-9449-8452-5E0CB63F32C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E931BC-1E09-A548-97D2-A4113103FED3}"/>
                  </a:ext>
                </a:extLst>
              </p:cNvPr>
              <p:cNvSpPr txBox="1"/>
              <p:nvPr/>
            </p:nvSpPr>
            <p:spPr>
              <a:xfrm>
                <a:off x="1560000" y="2724792"/>
                <a:ext cx="3668184" cy="195662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2400" i="1" baseline="-25000" dirty="0" err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nb-NO" sz="2400" i="1" dirty="0" err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2400" i="1" baseline="-25000" dirty="0" err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2400" dirty="0"/>
                  <a:t>(nøytral oppdrift)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E931BC-1E09-A548-97D2-A4113103F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000" y="2724792"/>
                <a:ext cx="3668184" cy="1956626"/>
              </a:xfrm>
              <a:prstGeom prst="rect">
                <a:avLst/>
              </a:prstGeom>
              <a:blipFill>
                <a:blip r:embed="rId9"/>
                <a:stretch>
                  <a:fillRect l="-1031" t="-2564" r="-13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933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br>
                  <a:rPr lang="en-US" sz="4000" dirty="0"/>
                </a:br>
                <a:r>
                  <a:rPr lang="en-US" sz="4000" dirty="0" err="1"/>
                  <a:t>Felles</a:t>
                </a:r>
                <a:r>
                  <a:rPr lang="en-US" sz="4000" dirty="0"/>
                  <a:t>: </a:t>
                </a:r>
                <a:r>
                  <a:rPr lang="en-US" sz="4000" dirty="0" err="1"/>
                  <a:t>Hvordan</a:t>
                </a:r>
                <a:r>
                  <a:rPr lang="en-US" sz="4000" dirty="0"/>
                  <a:t> </a:t>
                </a:r>
                <a:r>
                  <a:rPr lang="en-US" sz="4000" dirty="0" err="1"/>
                  <a:t>kan</a:t>
                </a:r>
                <a:r>
                  <a:rPr lang="en-US" sz="4000" dirty="0"/>
                  <a:t> vi </a:t>
                </a:r>
                <a:r>
                  <a:rPr lang="en-US" sz="4000" dirty="0" err="1"/>
                  <a:t>måle</a:t>
                </a:r>
                <a:r>
                  <a:rPr lang="en-US" sz="4000" dirty="0"/>
                  <a:t> C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4000" dirty="0"/>
                  <a:t>?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837000"/>
                <a:ext cx="10008675" cy="900000"/>
              </a:xfrm>
              <a:blipFill>
                <a:blip r:embed="rId3"/>
                <a:stretch>
                  <a:fillRect l="-2662" b="-4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33" y="6144141"/>
                <a:ext cx="5940985" cy="923330"/>
              </a:xfrm>
              <a:prstGeom prst="rect">
                <a:avLst/>
              </a:prstGeom>
              <a:blipFill>
                <a:blip r:embed="rId4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33D8E1B7-4A91-9C40-8896-356A39F97115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565D3E8-03DD-7D4D-90A2-9FF5D5D8F004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43DE1-3684-7244-A656-313FB7873BA0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9D43DE1-3684-7244-A656-313FB7873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5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8FF794-78A0-214E-AF53-536AA66420C7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08FF794-78A0-214E-AF53-536AA6642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6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EE6C2F9-D1E4-5B44-B0E7-F906ED9C1D93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5526E6-5FF6-0542-B58A-13C215D2C668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05526E6-5FF6-0542-B58A-13C215D2C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blipFill>
                <a:blip r:embed="rId7"/>
                <a:stretch>
                  <a:fillRect l="-4938" r="-617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71D24E7-37A7-DB46-927D-97D66F96B06C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8AE56E-33D3-FF4C-B19E-1D363DC6F8A1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68AE56E-33D3-FF4C-B19E-1D363DC6F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8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3D3FA8-F122-724C-A0FD-B3780A76F172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F1290E4-5CC6-AD4F-A4FA-8DB6162649E3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77CDBE4-89B3-9449-8452-5E0CB63F32C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E931BC-1E09-A548-97D2-A4113103FED3}"/>
                  </a:ext>
                </a:extLst>
              </p:cNvPr>
              <p:cNvSpPr txBox="1"/>
              <p:nvPr/>
            </p:nvSpPr>
            <p:spPr>
              <a:xfrm>
                <a:off x="1560000" y="2724792"/>
                <a:ext cx="3668184" cy="195662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2400" i="1" baseline="-25000" dirty="0" err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nb-NO" sz="2400" i="1" dirty="0" err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2400" i="1" baseline="-25000" dirty="0" err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2400" dirty="0"/>
                  <a:t>(nøytral oppdrift)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E931BC-1E09-A548-97D2-A4113103F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000" y="2724792"/>
                <a:ext cx="3668184" cy="1956626"/>
              </a:xfrm>
              <a:prstGeom prst="rect">
                <a:avLst/>
              </a:prstGeom>
              <a:blipFill>
                <a:blip r:embed="rId9"/>
                <a:stretch>
                  <a:fillRect l="-1031" t="-2564" r="-13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D99A46A-0E41-B14E-821C-434CDDC4B16A}"/>
              </a:ext>
            </a:extLst>
          </p:cNvPr>
          <p:cNvSpPr txBox="1"/>
          <p:nvPr/>
        </p:nvSpPr>
        <p:spPr>
          <a:xfrm>
            <a:off x="2698230" y="149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59EA78-848A-EE4C-B566-AE47C7CC1FE4}"/>
              </a:ext>
            </a:extLst>
          </p:cNvPr>
          <p:cNvSpPr txBox="1"/>
          <p:nvPr/>
        </p:nvSpPr>
        <p:spPr>
          <a:xfrm>
            <a:off x="912000" y="5085000"/>
            <a:ext cx="830227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Svar</a:t>
            </a:r>
            <a:r>
              <a:rPr lang="en-US" dirty="0"/>
              <a:t>: Vi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måle</a:t>
            </a:r>
            <a:r>
              <a:rPr lang="en-US" dirty="0"/>
              <a:t> </a:t>
            </a:r>
            <a:r>
              <a:rPr lang="en-US" dirty="0" err="1"/>
              <a:t>væskenivået</a:t>
            </a:r>
            <a:r>
              <a:rPr lang="en-US" dirty="0"/>
              <a:t> I </a:t>
            </a:r>
            <a:r>
              <a:rPr lang="en-US" dirty="0" err="1"/>
              <a:t>bassenget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vi </a:t>
            </a:r>
            <a:r>
              <a:rPr lang="en-US" dirty="0" err="1"/>
              <a:t>nedsenker</a:t>
            </a:r>
            <a:r>
              <a:rPr lang="en-US" dirty="0"/>
              <a:t> </a:t>
            </a:r>
            <a:r>
              <a:rPr lang="en-US" dirty="0" err="1"/>
              <a:t>objektet</a:t>
            </a:r>
            <a:endParaRPr lang="en-US" dirty="0"/>
          </a:p>
          <a:p>
            <a:r>
              <a:rPr lang="en-US" dirty="0" err="1"/>
              <a:t>delvis</a:t>
            </a:r>
            <a:r>
              <a:rPr lang="en-US" dirty="0"/>
              <a:t> (for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finne</a:t>
            </a:r>
            <a:r>
              <a:rPr lang="en-US" dirty="0"/>
              <a:t> C,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figuren</a:t>
            </a:r>
            <a:r>
              <a:rPr lang="en-US" dirty="0"/>
              <a:t>)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helt</a:t>
            </a:r>
            <a:r>
              <a:rPr lang="en-US" dirty="0"/>
              <a:t> (for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Vb</a:t>
            </a:r>
            <a:r>
              <a:rPr lang="en-US" dirty="0"/>
              <a:t>; vi</a:t>
            </a:r>
          </a:p>
          <a:p>
            <a:r>
              <a:rPr lang="en-US" dirty="0" err="1"/>
              <a:t>må</a:t>
            </a:r>
            <a:r>
              <a:rPr lang="en-US" dirty="0"/>
              <a:t> da </a:t>
            </a:r>
            <a:r>
              <a:rPr lang="en-US" dirty="0" err="1"/>
              <a:t>dytte</a:t>
            </a:r>
            <a:r>
              <a:rPr lang="en-US" dirty="0"/>
              <a:t> </a:t>
            </a:r>
            <a:r>
              <a:rPr lang="en-US" dirty="0" err="1"/>
              <a:t>objektet</a:t>
            </a:r>
            <a:r>
              <a:rPr lang="en-US" dirty="0"/>
              <a:t> med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ekstra</a:t>
            </a:r>
            <a:r>
              <a:rPr lang="en-US" dirty="0"/>
              <a:t> </a:t>
            </a:r>
            <a:r>
              <a:rPr lang="en-US" dirty="0" err="1"/>
              <a:t>påført</a:t>
            </a:r>
            <a:r>
              <a:rPr lang="en-US" dirty="0"/>
              <a:t> kraft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hele under </a:t>
            </a:r>
            <a:r>
              <a:rPr lang="en-US" dirty="0" err="1"/>
              <a:t>vannskorpa</a:t>
            </a:r>
            <a:r>
              <a:rPr lang="en-US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21896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en-US" sz="4000" dirty="0" err="1"/>
              <a:t>Flytestabilitet</a:t>
            </a:r>
            <a:r>
              <a:rPr lang="en-US" sz="4000" dirty="0"/>
              <a:t> (EFM 3.7)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blipFill>
                <a:blip r:embed="rId3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D99A46A-0E41-B14E-821C-434CDDC4B16A}"/>
              </a:ext>
            </a:extLst>
          </p:cNvPr>
          <p:cNvSpPr txBox="1"/>
          <p:nvPr/>
        </p:nvSpPr>
        <p:spPr>
          <a:xfrm>
            <a:off x="2698230" y="149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7" name="Picture 6" descr="A picture containing text, queen, vector graphics&#10;&#10;Description automatically generated">
            <a:extLst>
              <a:ext uri="{FF2B5EF4-FFF2-40B4-BE49-F238E27FC236}">
                <a16:creationId xmlns:a16="http://schemas.microsoft.com/office/drawing/2014/main" id="{A26F23AB-2D4B-F14F-B3CF-2CE8A32BA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6725" y="2559133"/>
            <a:ext cx="3805213" cy="3805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802E4E-9784-D546-9B48-C0DC1F003CE0}"/>
              </a:ext>
            </a:extLst>
          </p:cNvPr>
          <p:cNvSpPr txBox="1"/>
          <p:nvPr/>
        </p:nvSpPr>
        <p:spPr>
          <a:xfrm>
            <a:off x="696000" y="6442240"/>
            <a:ext cx="389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s://en.m.wikipedia.org/wiki/Buoyancy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3BA6C9-92AB-B949-8E4F-8041B2370276}"/>
              </a:ext>
            </a:extLst>
          </p:cNvPr>
          <p:cNvSpPr txBox="1"/>
          <p:nvPr/>
        </p:nvSpPr>
        <p:spPr>
          <a:xfrm>
            <a:off x="696000" y="1917000"/>
            <a:ext cx="9644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Et objekt har flytestabilitet hvis </a:t>
            </a:r>
            <a:r>
              <a:rPr lang="nb-NO" dirty="0" err="1"/>
              <a:t>gravitasjonsssenteret</a:t>
            </a:r>
            <a:r>
              <a:rPr lang="nb-NO" dirty="0"/>
              <a:t>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gravity</a:t>
            </a:r>
            <a:r>
              <a:rPr lang="nb-NO" dirty="0"/>
              <a:t>, CG) ligger </a:t>
            </a:r>
          </a:p>
          <a:p>
            <a:r>
              <a:rPr lang="nb-NO" dirty="0"/>
              <a:t>under </a:t>
            </a:r>
            <a:r>
              <a:rPr lang="nb-NO" dirty="0" err="1"/>
              <a:t>sentroiden</a:t>
            </a:r>
            <a:r>
              <a:rPr lang="nb-NO" dirty="0"/>
              <a:t> til det fortrengte volumet (kalles oppdriftssenteret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buoyancy</a:t>
            </a:r>
            <a:r>
              <a:rPr lang="nb-NO" dirty="0"/>
              <a:t>, CB))</a:t>
            </a:r>
          </a:p>
        </p:txBody>
      </p:sp>
    </p:spTree>
    <p:extLst>
      <p:ext uri="{BB962C8B-B14F-4D97-AF65-F5344CB8AC3E}">
        <p14:creationId xmlns:p14="http://schemas.microsoft.com/office/powerpoint/2010/main" val="397261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en-US" sz="4000" dirty="0"/>
              <a:t>Har </a:t>
            </a:r>
            <a:r>
              <a:rPr lang="en-US" sz="4000" dirty="0" err="1"/>
              <a:t>bøyen</a:t>
            </a:r>
            <a:r>
              <a:rPr lang="en-US" sz="4000" dirty="0"/>
              <a:t> </a:t>
            </a:r>
            <a:r>
              <a:rPr lang="en-US" sz="4000" dirty="0" err="1"/>
              <a:t>til</a:t>
            </a:r>
            <a:r>
              <a:rPr lang="en-US" sz="4000" dirty="0"/>
              <a:t> </a:t>
            </a:r>
            <a:r>
              <a:rPr lang="en-US" sz="4000" dirty="0" err="1"/>
              <a:t>høyre</a:t>
            </a:r>
            <a:r>
              <a:rPr lang="en-US" sz="4000" dirty="0"/>
              <a:t> </a:t>
            </a:r>
            <a:r>
              <a:rPr lang="en-US" sz="4000" dirty="0" err="1"/>
              <a:t>flytestabilitet</a:t>
            </a:r>
            <a:r>
              <a:rPr lang="en-US" sz="4000" dirty="0"/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blipFill>
                <a:blip r:embed="rId3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D99A46A-0E41-B14E-821C-434CDDC4B16A}"/>
              </a:ext>
            </a:extLst>
          </p:cNvPr>
          <p:cNvSpPr txBox="1"/>
          <p:nvPr/>
        </p:nvSpPr>
        <p:spPr>
          <a:xfrm>
            <a:off x="2698230" y="149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7" name="Picture 6" descr="A picture containing text, queen, vector graphics&#10;&#10;Description automatically generated">
            <a:extLst>
              <a:ext uri="{FF2B5EF4-FFF2-40B4-BE49-F238E27FC236}">
                <a16:creationId xmlns:a16="http://schemas.microsoft.com/office/drawing/2014/main" id="{A26F23AB-2D4B-F14F-B3CF-2CE8A32BA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6725" y="2559133"/>
            <a:ext cx="3805213" cy="3805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802E4E-9784-D546-9B48-C0DC1F003CE0}"/>
              </a:ext>
            </a:extLst>
          </p:cNvPr>
          <p:cNvSpPr txBox="1"/>
          <p:nvPr/>
        </p:nvSpPr>
        <p:spPr>
          <a:xfrm>
            <a:off x="696000" y="6442240"/>
            <a:ext cx="389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s://en.m.wikipedia.org/wiki/Buoyancy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3BA6C9-92AB-B949-8E4F-8041B2370276}"/>
              </a:ext>
            </a:extLst>
          </p:cNvPr>
          <p:cNvSpPr txBox="1"/>
          <p:nvPr/>
        </p:nvSpPr>
        <p:spPr>
          <a:xfrm>
            <a:off x="696000" y="1917000"/>
            <a:ext cx="8541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Et objekt har flytestabilitet hvis </a:t>
            </a:r>
            <a:r>
              <a:rPr lang="nb-NO" dirty="0" err="1"/>
              <a:t>gravitasjonsssenteret</a:t>
            </a:r>
            <a:r>
              <a:rPr lang="nb-NO" dirty="0"/>
              <a:t>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gravity</a:t>
            </a:r>
            <a:r>
              <a:rPr lang="nb-NO" dirty="0"/>
              <a:t>, CG) ligger </a:t>
            </a:r>
          </a:p>
          <a:p>
            <a:r>
              <a:rPr lang="nb-NO" dirty="0"/>
              <a:t>under oppdriftssenteret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buoyancy</a:t>
            </a:r>
            <a:r>
              <a:rPr lang="nb-NO" dirty="0"/>
              <a:t>, CB)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CD2C74-FDCC-714F-85F1-F20AB9AEC73B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90A9249-A23B-1549-9D50-5B52D0A3CADD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7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8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A901FF3-EB9B-4E4F-8E70-FC97C4E45D64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blipFill>
                <a:blip r:embed="rId9"/>
                <a:stretch>
                  <a:fillRect l="-4938" r="-617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C249E99-B1B3-CA46-92CC-71B7D39D70AB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10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3EC332C-8302-5241-8747-CBBACD71B7FC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DA740ED-5003-3246-AAD7-01C2DC03D66E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771BCB-EBC7-2146-913A-921B1A65D33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06F368-563E-0B47-8CF7-BE6935C88646}"/>
              </a:ext>
            </a:extLst>
          </p:cNvPr>
          <p:cNvSpPr txBox="1"/>
          <p:nvPr/>
        </p:nvSpPr>
        <p:spPr>
          <a:xfrm>
            <a:off x="8788158" y="5942849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Har bøyen flytestabilitet?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D619F5F-B195-D34A-BF4E-6967ABFFDB05}"/>
              </a:ext>
            </a:extLst>
          </p:cNvPr>
          <p:cNvSpPr txBox="1"/>
          <p:nvPr/>
        </p:nvSpPr>
        <p:spPr>
          <a:xfrm>
            <a:off x="4431924" y="6489308"/>
            <a:ext cx="405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Merk at i EFM kalles CG for G og CB for C</a:t>
            </a:r>
          </a:p>
        </p:txBody>
      </p:sp>
    </p:spTree>
    <p:extLst>
      <p:ext uri="{BB962C8B-B14F-4D97-AF65-F5344CB8AC3E}">
        <p14:creationId xmlns:p14="http://schemas.microsoft.com/office/powerpoint/2010/main" val="351639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en-US" sz="4000" dirty="0"/>
              <a:t>Har </a:t>
            </a:r>
            <a:r>
              <a:rPr lang="en-US" sz="4000" dirty="0" err="1"/>
              <a:t>bøyen</a:t>
            </a:r>
            <a:r>
              <a:rPr lang="en-US" sz="4000" dirty="0"/>
              <a:t> </a:t>
            </a:r>
            <a:r>
              <a:rPr lang="en-US" sz="4000" dirty="0" err="1"/>
              <a:t>til</a:t>
            </a:r>
            <a:r>
              <a:rPr lang="en-US" sz="4000" dirty="0"/>
              <a:t> </a:t>
            </a:r>
            <a:r>
              <a:rPr lang="en-US" sz="4000" dirty="0" err="1"/>
              <a:t>høyre</a:t>
            </a:r>
            <a:r>
              <a:rPr lang="en-US" sz="4000" dirty="0"/>
              <a:t> </a:t>
            </a:r>
            <a:r>
              <a:rPr lang="en-US" sz="4000" dirty="0" err="1"/>
              <a:t>flytestabilitet</a:t>
            </a:r>
            <a:r>
              <a:rPr lang="en-US" sz="4000" dirty="0"/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blipFill>
                <a:blip r:embed="rId3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D99A46A-0E41-B14E-821C-434CDDC4B16A}"/>
              </a:ext>
            </a:extLst>
          </p:cNvPr>
          <p:cNvSpPr txBox="1"/>
          <p:nvPr/>
        </p:nvSpPr>
        <p:spPr>
          <a:xfrm>
            <a:off x="2698230" y="149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7" name="Picture 6" descr="A picture containing text, queen, vector graphics&#10;&#10;Description automatically generated">
            <a:extLst>
              <a:ext uri="{FF2B5EF4-FFF2-40B4-BE49-F238E27FC236}">
                <a16:creationId xmlns:a16="http://schemas.microsoft.com/office/drawing/2014/main" id="{A26F23AB-2D4B-F14F-B3CF-2CE8A32BA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6725" y="2559133"/>
            <a:ext cx="3805213" cy="3805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802E4E-9784-D546-9B48-C0DC1F003CE0}"/>
              </a:ext>
            </a:extLst>
          </p:cNvPr>
          <p:cNvSpPr txBox="1"/>
          <p:nvPr/>
        </p:nvSpPr>
        <p:spPr>
          <a:xfrm>
            <a:off x="696000" y="6442240"/>
            <a:ext cx="389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s://en.m.wikipedia.org/wiki/Buoyancy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3BA6C9-92AB-B949-8E4F-8041B2370276}"/>
              </a:ext>
            </a:extLst>
          </p:cNvPr>
          <p:cNvSpPr txBox="1"/>
          <p:nvPr/>
        </p:nvSpPr>
        <p:spPr>
          <a:xfrm>
            <a:off x="696000" y="1917000"/>
            <a:ext cx="8541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Et objekt har flytestabilitet hvis </a:t>
            </a:r>
            <a:r>
              <a:rPr lang="nb-NO" dirty="0" err="1"/>
              <a:t>gravitasjonsssenteret</a:t>
            </a:r>
            <a:r>
              <a:rPr lang="nb-NO" dirty="0"/>
              <a:t>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gravity</a:t>
            </a:r>
            <a:r>
              <a:rPr lang="nb-NO" dirty="0"/>
              <a:t>, CG) ligger </a:t>
            </a:r>
          </a:p>
          <a:p>
            <a:r>
              <a:rPr lang="nb-NO" dirty="0"/>
              <a:t>under oppdriftssenteret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buoyancy</a:t>
            </a:r>
            <a:r>
              <a:rPr lang="nb-NO" dirty="0"/>
              <a:t>, CB)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CD2C74-FDCC-714F-85F1-F20AB9AEC73B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90A9249-A23B-1549-9D50-5B52D0A3CADD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7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8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A901FF3-EB9B-4E4F-8E70-FC97C4E45D64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blipFill>
                <a:blip r:embed="rId9"/>
                <a:stretch>
                  <a:fillRect l="-4938" r="-617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C249E99-B1B3-CA46-92CC-71B7D39D70AB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10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3EC332C-8302-5241-8747-CBBACD71B7FC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DA740ED-5003-3246-AAD7-01C2DC03D66E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771BCB-EBC7-2146-913A-921B1A65D33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06F368-563E-0B47-8CF7-BE6935C88646}"/>
              </a:ext>
            </a:extLst>
          </p:cNvPr>
          <p:cNvSpPr txBox="1"/>
          <p:nvPr/>
        </p:nvSpPr>
        <p:spPr>
          <a:xfrm>
            <a:off x="8788158" y="5942849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Har bøyen flytestabilitet?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FB77ED-9F03-7246-8264-17A1CC9E23DF}"/>
              </a:ext>
            </a:extLst>
          </p:cNvPr>
          <p:cNvSpPr txBox="1"/>
          <p:nvPr/>
        </p:nvSpPr>
        <p:spPr>
          <a:xfrm>
            <a:off x="9930422" y="2555668"/>
            <a:ext cx="505267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CB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D619F5F-B195-D34A-BF4E-6967ABFFDB05}"/>
              </a:ext>
            </a:extLst>
          </p:cNvPr>
          <p:cNvSpPr txBox="1"/>
          <p:nvPr/>
        </p:nvSpPr>
        <p:spPr>
          <a:xfrm>
            <a:off x="4431924" y="6489308"/>
            <a:ext cx="405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Merk at i EFM kalles CG for G og CB for C</a:t>
            </a:r>
          </a:p>
        </p:txBody>
      </p:sp>
    </p:spTree>
    <p:extLst>
      <p:ext uri="{BB962C8B-B14F-4D97-AF65-F5344CB8AC3E}">
        <p14:creationId xmlns:p14="http://schemas.microsoft.com/office/powerpoint/2010/main" val="67942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en-US" sz="4000" dirty="0"/>
              <a:t>Har </a:t>
            </a:r>
            <a:r>
              <a:rPr lang="en-US" sz="4000" dirty="0" err="1"/>
              <a:t>bøyen</a:t>
            </a:r>
            <a:r>
              <a:rPr lang="en-US" sz="4000" dirty="0"/>
              <a:t> </a:t>
            </a:r>
            <a:r>
              <a:rPr lang="en-US" sz="4000" dirty="0" err="1"/>
              <a:t>til</a:t>
            </a:r>
            <a:r>
              <a:rPr lang="en-US" sz="4000" dirty="0"/>
              <a:t> </a:t>
            </a:r>
            <a:r>
              <a:rPr lang="en-US" sz="4000" dirty="0" err="1"/>
              <a:t>høyre</a:t>
            </a:r>
            <a:r>
              <a:rPr lang="en-US" sz="4000" dirty="0"/>
              <a:t> </a:t>
            </a:r>
            <a:r>
              <a:rPr lang="en-US" sz="4000" dirty="0" err="1"/>
              <a:t>flytestabilitet</a:t>
            </a:r>
            <a:r>
              <a:rPr lang="en-US" sz="4000" dirty="0"/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blipFill>
                <a:blip r:embed="rId3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D99A46A-0E41-B14E-821C-434CDDC4B16A}"/>
              </a:ext>
            </a:extLst>
          </p:cNvPr>
          <p:cNvSpPr txBox="1"/>
          <p:nvPr/>
        </p:nvSpPr>
        <p:spPr>
          <a:xfrm>
            <a:off x="2698230" y="149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7" name="Picture 6" descr="A picture containing text, queen, vector graphics&#10;&#10;Description automatically generated">
            <a:extLst>
              <a:ext uri="{FF2B5EF4-FFF2-40B4-BE49-F238E27FC236}">
                <a16:creationId xmlns:a16="http://schemas.microsoft.com/office/drawing/2014/main" id="{A26F23AB-2D4B-F14F-B3CF-2CE8A32BA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6725" y="2559133"/>
            <a:ext cx="3805213" cy="3805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802E4E-9784-D546-9B48-C0DC1F003CE0}"/>
              </a:ext>
            </a:extLst>
          </p:cNvPr>
          <p:cNvSpPr txBox="1"/>
          <p:nvPr/>
        </p:nvSpPr>
        <p:spPr>
          <a:xfrm>
            <a:off x="696000" y="6442240"/>
            <a:ext cx="389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s://en.m.wikipedia.org/wiki/Buoyancy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3BA6C9-92AB-B949-8E4F-8041B2370276}"/>
              </a:ext>
            </a:extLst>
          </p:cNvPr>
          <p:cNvSpPr txBox="1"/>
          <p:nvPr/>
        </p:nvSpPr>
        <p:spPr>
          <a:xfrm>
            <a:off x="696000" y="1917000"/>
            <a:ext cx="8541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Et objekt har flytestabilitet hvis </a:t>
            </a:r>
            <a:r>
              <a:rPr lang="nb-NO" dirty="0" err="1"/>
              <a:t>gravitasjonsssenteret</a:t>
            </a:r>
            <a:r>
              <a:rPr lang="nb-NO" dirty="0"/>
              <a:t>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gravity</a:t>
            </a:r>
            <a:r>
              <a:rPr lang="nb-NO" dirty="0"/>
              <a:t>, CG) ligger </a:t>
            </a:r>
          </a:p>
          <a:p>
            <a:r>
              <a:rPr lang="nb-NO" dirty="0"/>
              <a:t>under oppdriftssenteret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buoyancy</a:t>
            </a:r>
            <a:r>
              <a:rPr lang="nb-NO" dirty="0"/>
              <a:t>, CB)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CD2C74-FDCC-714F-85F1-F20AB9AEC73B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90A9249-A23B-1549-9D50-5B52D0A3CADD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7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8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A901FF3-EB9B-4E4F-8E70-FC97C4E45D64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blipFill>
                <a:blip r:embed="rId9"/>
                <a:stretch>
                  <a:fillRect l="-4938" r="-617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C249E99-B1B3-CA46-92CC-71B7D39D70AB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10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3EC332C-8302-5241-8747-CBBACD71B7FC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DA740ED-5003-3246-AAD7-01C2DC03D66E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771BCB-EBC7-2146-913A-921B1A65D33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06F368-563E-0B47-8CF7-BE6935C88646}"/>
              </a:ext>
            </a:extLst>
          </p:cNvPr>
          <p:cNvSpPr txBox="1"/>
          <p:nvPr/>
        </p:nvSpPr>
        <p:spPr>
          <a:xfrm>
            <a:off x="8788158" y="5942849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Har bøyen flytestabilitet?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FB77ED-9F03-7246-8264-17A1CC9E23DF}"/>
              </a:ext>
            </a:extLst>
          </p:cNvPr>
          <p:cNvSpPr txBox="1"/>
          <p:nvPr/>
        </p:nvSpPr>
        <p:spPr>
          <a:xfrm>
            <a:off x="9930422" y="2555668"/>
            <a:ext cx="505267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CB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D619F5F-B195-D34A-BF4E-6967ABFFDB05}"/>
              </a:ext>
            </a:extLst>
          </p:cNvPr>
          <p:cNvSpPr txBox="1"/>
          <p:nvPr/>
        </p:nvSpPr>
        <p:spPr>
          <a:xfrm>
            <a:off x="4431924" y="6489308"/>
            <a:ext cx="405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Merk at i EFM kalles CG for G og CB for C</a:t>
            </a:r>
          </a:p>
        </p:txBody>
      </p:sp>
    </p:spTree>
    <p:extLst>
      <p:ext uri="{BB962C8B-B14F-4D97-AF65-F5344CB8AC3E}">
        <p14:creationId xmlns:p14="http://schemas.microsoft.com/office/powerpoint/2010/main" val="3173164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en-US" sz="4000" dirty="0"/>
              <a:t>Har </a:t>
            </a:r>
            <a:r>
              <a:rPr lang="en-US" sz="4000" dirty="0" err="1"/>
              <a:t>bøyen</a:t>
            </a:r>
            <a:r>
              <a:rPr lang="en-US" sz="4000" dirty="0"/>
              <a:t> </a:t>
            </a:r>
            <a:r>
              <a:rPr lang="en-US" sz="4000" dirty="0" err="1"/>
              <a:t>til</a:t>
            </a:r>
            <a:r>
              <a:rPr lang="en-US" sz="4000" dirty="0"/>
              <a:t> </a:t>
            </a:r>
            <a:r>
              <a:rPr lang="en-US" sz="4000" dirty="0" err="1"/>
              <a:t>høyre</a:t>
            </a:r>
            <a:r>
              <a:rPr lang="en-US" sz="4000" dirty="0"/>
              <a:t> </a:t>
            </a:r>
            <a:r>
              <a:rPr lang="en-US" sz="4000" dirty="0" err="1"/>
              <a:t>flytestabilitet</a:t>
            </a:r>
            <a:r>
              <a:rPr lang="en-US" sz="4000" dirty="0"/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blipFill>
                <a:blip r:embed="rId3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D99A46A-0E41-B14E-821C-434CDDC4B16A}"/>
              </a:ext>
            </a:extLst>
          </p:cNvPr>
          <p:cNvSpPr txBox="1"/>
          <p:nvPr/>
        </p:nvSpPr>
        <p:spPr>
          <a:xfrm>
            <a:off x="2698230" y="149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7" name="Picture 6" descr="A picture containing text, queen, vector graphics&#10;&#10;Description automatically generated">
            <a:extLst>
              <a:ext uri="{FF2B5EF4-FFF2-40B4-BE49-F238E27FC236}">
                <a16:creationId xmlns:a16="http://schemas.microsoft.com/office/drawing/2014/main" id="{A26F23AB-2D4B-F14F-B3CF-2CE8A32BA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6725" y="2559133"/>
            <a:ext cx="3805213" cy="3805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802E4E-9784-D546-9B48-C0DC1F003CE0}"/>
              </a:ext>
            </a:extLst>
          </p:cNvPr>
          <p:cNvSpPr txBox="1"/>
          <p:nvPr/>
        </p:nvSpPr>
        <p:spPr>
          <a:xfrm>
            <a:off x="696000" y="6442240"/>
            <a:ext cx="389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s://en.m.wikipedia.org/wiki/Buoyancy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3BA6C9-92AB-B949-8E4F-8041B2370276}"/>
              </a:ext>
            </a:extLst>
          </p:cNvPr>
          <p:cNvSpPr txBox="1"/>
          <p:nvPr/>
        </p:nvSpPr>
        <p:spPr>
          <a:xfrm>
            <a:off x="696000" y="1917000"/>
            <a:ext cx="8541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Et objekt har flytestabilitet hvis </a:t>
            </a:r>
            <a:r>
              <a:rPr lang="nb-NO" dirty="0" err="1"/>
              <a:t>gravitasjonsssenteret</a:t>
            </a:r>
            <a:r>
              <a:rPr lang="nb-NO" dirty="0"/>
              <a:t>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gravity</a:t>
            </a:r>
            <a:r>
              <a:rPr lang="nb-NO" dirty="0"/>
              <a:t>, CG) ligger </a:t>
            </a:r>
          </a:p>
          <a:p>
            <a:r>
              <a:rPr lang="nb-NO" dirty="0"/>
              <a:t>under oppdriftssenteret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buoyancy</a:t>
            </a:r>
            <a:r>
              <a:rPr lang="nb-NO" dirty="0"/>
              <a:t>, CB)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CD2C74-FDCC-714F-85F1-F20AB9AEC73B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90A9249-A23B-1549-9D50-5B52D0A3CADD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7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8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A901FF3-EB9B-4E4F-8E70-FC97C4E45D64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blipFill>
                <a:blip r:embed="rId9"/>
                <a:stretch>
                  <a:fillRect l="-4938" r="-617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C249E99-B1B3-CA46-92CC-71B7D39D70AB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10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3EC332C-8302-5241-8747-CBBACD71B7FC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DA740ED-5003-3246-AAD7-01C2DC03D66E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771BCB-EBC7-2146-913A-921B1A65D33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06F368-563E-0B47-8CF7-BE6935C88646}"/>
              </a:ext>
            </a:extLst>
          </p:cNvPr>
          <p:cNvSpPr txBox="1"/>
          <p:nvPr/>
        </p:nvSpPr>
        <p:spPr>
          <a:xfrm>
            <a:off x="8788158" y="5942849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Har bøyen flytestabilitet?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7CC4FC-4122-2140-98B1-D50F455C813A}"/>
              </a:ext>
            </a:extLst>
          </p:cNvPr>
          <p:cNvSpPr txBox="1"/>
          <p:nvPr/>
        </p:nvSpPr>
        <p:spPr>
          <a:xfrm>
            <a:off x="9930422" y="2555668"/>
            <a:ext cx="505267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CB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00023D7-6A15-2E4B-A19F-80437DCB7FFD}"/>
              </a:ext>
            </a:extLst>
          </p:cNvPr>
          <p:cNvSpPr txBox="1"/>
          <p:nvPr/>
        </p:nvSpPr>
        <p:spPr>
          <a:xfrm>
            <a:off x="4431924" y="6489308"/>
            <a:ext cx="405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Merk at i EFM kalles CG for G og CB for 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31ADEB7-DD25-E94B-96B6-13F7280657B3}"/>
              </a:ext>
            </a:extLst>
          </p:cNvPr>
          <p:cNvSpPr txBox="1"/>
          <p:nvPr/>
        </p:nvSpPr>
        <p:spPr>
          <a:xfrm>
            <a:off x="9957085" y="2195668"/>
            <a:ext cx="530915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CG</a:t>
            </a:r>
          </a:p>
        </p:txBody>
      </p:sp>
    </p:spTree>
    <p:extLst>
      <p:ext uri="{BB962C8B-B14F-4D97-AF65-F5344CB8AC3E}">
        <p14:creationId xmlns:p14="http://schemas.microsoft.com/office/powerpoint/2010/main" val="26291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en-US" sz="4000" dirty="0" err="1"/>
              <a:t>Bøyen</a:t>
            </a:r>
            <a:r>
              <a:rPr lang="en-US" sz="4000" dirty="0"/>
              <a:t> har </a:t>
            </a:r>
            <a:r>
              <a:rPr lang="en-US" sz="4000" dirty="0" err="1"/>
              <a:t>ikke</a:t>
            </a:r>
            <a:r>
              <a:rPr lang="en-US" sz="4000" dirty="0"/>
              <a:t> </a:t>
            </a:r>
            <a:r>
              <a:rPr lang="en-US" sz="4000" dirty="0" err="1"/>
              <a:t>flytestabilitet</a:t>
            </a:r>
            <a:r>
              <a:rPr lang="en-US" sz="4000" dirty="0"/>
              <a:t> </a:t>
            </a:r>
            <a:r>
              <a:rPr lang="en-US" sz="4000" dirty="0" err="1"/>
              <a:t>siden</a:t>
            </a:r>
            <a:r>
              <a:rPr lang="en-US" sz="4000" dirty="0"/>
              <a:t> </a:t>
            </a:r>
            <a:br>
              <a:rPr lang="en-US" sz="4000" dirty="0"/>
            </a:br>
            <a:r>
              <a:rPr lang="en-US" sz="4000" dirty="0"/>
              <a:t>CG ligger over CB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blipFill>
                <a:blip r:embed="rId3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D99A46A-0E41-B14E-821C-434CDDC4B16A}"/>
              </a:ext>
            </a:extLst>
          </p:cNvPr>
          <p:cNvSpPr txBox="1"/>
          <p:nvPr/>
        </p:nvSpPr>
        <p:spPr>
          <a:xfrm>
            <a:off x="2698230" y="149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7" name="Picture 6" descr="A picture containing text, queen, vector graphics&#10;&#10;Description automatically generated">
            <a:extLst>
              <a:ext uri="{FF2B5EF4-FFF2-40B4-BE49-F238E27FC236}">
                <a16:creationId xmlns:a16="http://schemas.microsoft.com/office/drawing/2014/main" id="{A26F23AB-2D4B-F14F-B3CF-2CE8A32BA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6725" y="2559133"/>
            <a:ext cx="3805213" cy="3805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802E4E-9784-D546-9B48-C0DC1F003CE0}"/>
              </a:ext>
            </a:extLst>
          </p:cNvPr>
          <p:cNvSpPr txBox="1"/>
          <p:nvPr/>
        </p:nvSpPr>
        <p:spPr>
          <a:xfrm>
            <a:off x="696000" y="6442240"/>
            <a:ext cx="389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s://en.m.wikipedia.org/wiki/Buoyancy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3BA6C9-92AB-B949-8E4F-8041B2370276}"/>
              </a:ext>
            </a:extLst>
          </p:cNvPr>
          <p:cNvSpPr txBox="1"/>
          <p:nvPr/>
        </p:nvSpPr>
        <p:spPr>
          <a:xfrm>
            <a:off x="696000" y="1917000"/>
            <a:ext cx="8541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Et objekt har flytestabilitet hvis </a:t>
            </a:r>
            <a:r>
              <a:rPr lang="nb-NO" dirty="0" err="1"/>
              <a:t>gravitasjonsssenteret</a:t>
            </a:r>
            <a:r>
              <a:rPr lang="nb-NO" dirty="0"/>
              <a:t>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gravity</a:t>
            </a:r>
            <a:r>
              <a:rPr lang="nb-NO" dirty="0"/>
              <a:t>, CG) ligger </a:t>
            </a:r>
          </a:p>
          <a:p>
            <a:r>
              <a:rPr lang="nb-NO" dirty="0"/>
              <a:t>under oppdriftssenteret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buoyancy</a:t>
            </a:r>
            <a:r>
              <a:rPr lang="nb-NO" dirty="0"/>
              <a:t>, CB)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CD2C74-FDCC-714F-85F1-F20AB9AEC73B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90A9249-A23B-1549-9D50-5B52D0A3CADD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7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8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A901FF3-EB9B-4E4F-8E70-FC97C4E45D64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blipFill>
                <a:blip r:embed="rId9"/>
                <a:stretch>
                  <a:fillRect l="-4938" r="-617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C249E99-B1B3-CA46-92CC-71B7D39D70AB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10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3EC332C-8302-5241-8747-CBBACD71B7FC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DA740ED-5003-3246-AAD7-01C2DC03D66E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771BCB-EBC7-2146-913A-921B1A65D33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06F368-563E-0B47-8CF7-BE6935C88646}"/>
              </a:ext>
            </a:extLst>
          </p:cNvPr>
          <p:cNvSpPr txBox="1"/>
          <p:nvPr/>
        </p:nvSpPr>
        <p:spPr>
          <a:xfrm>
            <a:off x="8788158" y="5942849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Har bøyen flytestabilitet?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1B60F0-4F9F-BB41-9ADC-BBD97861FCEE}"/>
              </a:ext>
            </a:extLst>
          </p:cNvPr>
          <p:cNvSpPr txBox="1"/>
          <p:nvPr/>
        </p:nvSpPr>
        <p:spPr>
          <a:xfrm>
            <a:off x="9930422" y="2555668"/>
            <a:ext cx="505267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CB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A9BD7B-714A-6748-BC93-75F8AA0C14AC}"/>
              </a:ext>
            </a:extLst>
          </p:cNvPr>
          <p:cNvSpPr txBox="1"/>
          <p:nvPr/>
        </p:nvSpPr>
        <p:spPr>
          <a:xfrm>
            <a:off x="4431924" y="6489308"/>
            <a:ext cx="405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Merk at i EFM kalles CG for G og CB for C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02A3688-281E-5D46-B669-6AE87261196D}"/>
              </a:ext>
            </a:extLst>
          </p:cNvPr>
          <p:cNvSpPr txBox="1"/>
          <p:nvPr/>
        </p:nvSpPr>
        <p:spPr>
          <a:xfrm>
            <a:off x="9957085" y="2195668"/>
            <a:ext cx="530915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CG</a:t>
            </a:r>
          </a:p>
        </p:txBody>
      </p:sp>
    </p:spTree>
    <p:extLst>
      <p:ext uri="{BB962C8B-B14F-4D97-AF65-F5344CB8AC3E}">
        <p14:creationId xmlns:p14="http://schemas.microsoft.com/office/powerpoint/2010/main" val="361009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en-US" sz="4000" dirty="0" err="1"/>
              <a:t>Siden</a:t>
            </a:r>
            <a:r>
              <a:rPr lang="en-US" sz="4000" dirty="0"/>
              <a:t> CG ligger over CB </a:t>
            </a:r>
            <a:r>
              <a:rPr lang="en-US" sz="4000" dirty="0" err="1"/>
              <a:t>og</a:t>
            </a:r>
            <a:r>
              <a:rPr lang="en-US" sz="4000" dirty="0"/>
              <a:t> </a:t>
            </a:r>
            <a:r>
              <a:rPr lang="en-US" sz="4000" dirty="0" err="1"/>
              <a:t>til</a:t>
            </a:r>
            <a:r>
              <a:rPr lang="en-US" sz="4000" dirty="0"/>
              <a:t> </a:t>
            </a:r>
            <a:r>
              <a:rPr lang="en-US" sz="4000" dirty="0" err="1"/>
              <a:t>høyre</a:t>
            </a:r>
            <a:br>
              <a:rPr lang="en-US" sz="4000" dirty="0"/>
            </a:br>
            <a:r>
              <a:rPr lang="en-US" sz="4000" dirty="0" err="1"/>
              <a:t>får</a:t>
            </a:r>
            <a:r>
              <a:rPr lang="en-US" sz="4000" dirty="0"/>
              <a:t> vi et </a:t>
            </a:r>
            <a:r>
              <a:rPr lang="en-US" sz="4000" dirty="0" err="1"/>
              <a:t>dreiemoment</a:t>
            </a:r>
            <a:r>
              <a:rPr lang="en-US" sz="4000" dirty="0"/>
              <a:t> </a:t>
            </a:r>
            <a:r>
              <a:rPr lang="en-US" sz="4000" dirty="0" err="1"/>
              <a:t>til</a:t>
            </a:r>
            <a:r>
              <a:rPr lang="en-US" sz="4000" dirty="0"/>
              <a:t> </a:t>
            </a:r>
            <a:r>
              <a:rPr lang="en-US" sz="4000" dirty="0" err="1"/>
              <a:t>høyre</a:t>
            </a:r>
            <a:endParaRPr lang="en-US" sz="4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blipFill>
                <a:blip r:embed="rId3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D99A46A-0E41-B14E-821C-434CDDC4B16A}"/>
              </a:ext>
            </a:extLst>
          </p:cNvPr>
          <p:cNvSpPr txBox="1"/>
          <p:nvPr/>
        </p:nvSpPr>
        <p:spPr>
          <a:xfrm>
            <a:off x="2698230" y="149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7" name="Picture 6" descr="A picture containing text, queen, vector graphics&#10;&#10;Description automatically generated">
            <a:extLst>
              <a:ext uri="{FF2B5EF4-FFF2-40B4-BE49-F238E27FC236}">
                <a16:creationId xmlns:a16="http://schemas.microsoft.com/office/drawing/2014/main" id="{A26F23AB-2D4B-F14F-B3CF-2CE8A32BA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6725" y="2559133"/>
            <a:ext cx="3805213" cy="3805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802E4E-9784-D546-9B48-C0DC1F003CE0}"/>
              </a:ext>
            </a:extLst>
          </p:cNvPr>
          <p:cNvSpPr txBox="1"/>
          <p:nvPr/>
        </p:nvSpPr>
        <p:spPr>
          <a:xfrm>
            <a:off x="696000" y="6442240"/>
            <a:ext cx="389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s://en.m.wikipedia.org/wiki/Buoyancy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3BA6C9-92AB-B949-8E4F-8041B2370276}"/>
              </a:ext>
            </a:extLst>
          </p:cNvPr>
          <p:cNvSpPr txBox="1"/>
          <p:nvPr/>
        </p:nvSpPr>
        <p:spPr>
          <a:xfrm>
            <a:off x="696000" y="1917000"/>
            <a:ext cx="8541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Et objekt har flytestabilitet hvis </a:t>
            </a:r>
            <a:r>
              <a:rPr lang="nb-NO" dirty="0" err="1"/>
              <a:t>gravitasjonsssenteret</a:t>
            </a:r>
            <a:r>
              <a:rPr lang="nb-NO" dirty="0"/>
              <a:t>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gravity</a:t>
            </a:r>
            <a:r>
              <a:rPr lang="nb-NO" dirty="0"/>
              <a:t>, CG) ligger </a:t>
            </a:r>
          </a:p>
          <a:p>
            <a:r>
              <a:rPr lang="nb-NO" dirty="0"/>
              <a:t>under oppdriftssenteret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buoyancy</a:t>
            </a:r>
            <a:r>
              <a:rPr lang="nb-NO" dirty="0"/>
              <a:t>, CB)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CD2C74-FDCC-714F-85F1-F20AB9AEC73B}"/>
              </a:ext>
            </a:extLst>
          </p:cNvPr>
          <p:cNvSpPr/>
          <p:nvPr/>
        </p:nvSpPr>
        <p:spPr>
          <a:xfrm>
            <a:off x="8767416" y="2349000"/>
            <a:ext cx="2728722" cy="34807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90A9249-A23B-1549-9D50-5B52D0A3CADD}"/>
              </a:ext>
            </a:extLst>
          </p:cNvPr>
          <p:cNvSpPr/>
          <p:nvPr/>
        </p:nvSpPr>
        <p:spPr>
          <a:xfrm>
            <a:off x="9339890" y="1760778"/>
            <a:ext cx="1620360" cy="144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/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60E856-6267-054F-BF4B-4BC775978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934" y="2447793"/>
                <a:ext cx="196784" cy="276999"/>
              </a:xfrm>
              <a:prstGeom prst="rect">
                <a:avLst/>
              </a:prstGeom>
              <a:blipFill>
                <a:blip r:embed="rId7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/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190419-BAF8-344B-80BD-6CB13FDEA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7239" y="2646780"/>
                <a:ext cx="616900" cy="276999"/>
              </a:xfrm>
              <a:prstGeom prst="rect">
                <a:avLst/>
              </a:prstGeom>
              <a:blipFill>
                <a:blip r:embed="rId8"/>
                <a:stretch>
                  <a:fillRect l="-8163" r="-2041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A901FF3-EB9B-4E4F-8E70-FC97C4E45D64}"/>
              </a:ext>
            </a:extLst>
          </p:cNvPr>
          <p:cNvCxnSpPr/>
          <p:nvPr/>
        </p:nvCxnSpPr>
        <p:spPr>
          <a:xfrm flipV="1">
            <a:off x="10150070" y="1056570"/>
            <a:ext cx="0" cy="13514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/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𝑔𝐶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0A598C-1F56-A74D-8CDC-00F4CB86C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2976" y="1829710"/>
                <a:ext cx="1015214" cy="276999"/>
              </a:xfrm>
              <a:prstGeom prst="rect">
                <a:avLst/>
              </a:prstGeom>
              <a:blipFill>
                <a:blip r:embed="rId9"/>
                <a:stretch>
                  <a:fillRect l="-4938" r="-617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C249E99-B1B3-CA46-92CC-71B7D39D70AB}"/>
              </a:ext>
            </a:extLst>
          </p:cNvPr>
          <p:cNvCxnSpPr>
            <a:cxnSpLocks/>
          </p:cNvCxnSpPr>
          <p:nvPr/>
        </p:nvCxnSpPr>
        <p:spPr>
          <a:xfrm>
            <a:off x="10002955" y="2845899"/>
            <a:ext cx="0" cy="13556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/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FE17B6-328D-6C47-97F1-229BDA4F7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2955" y="3581568"/>
                <a:ext cx="1185901" cy="299569"/>
              </a:xfrm>
              <a:prstGeom prst="rect">
                <a:avLst/>
              </a:prstGeom>
              <a:blipFill>
                <a:blip r:embed="rId10"/>
                <a:stretch>
                  <a:fillRect l="-3191" r="-1064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3EC332C-8302-5241-8747-CBBACD71B7FC}"/>
              </a:ext>
            </a:extLst>
          </p:cNvPr>
          <p:cNvCxnSpPr/>
          <p:nvPr/>
        </p:nvCxnSpPr>
        <p:spPr>
          <a:xfrm>
            <a:off x="9357236" y="2349000"/>
            <a:ext cx="1569527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DA740ED-5003-3246-AAD7-01C2DC03D66E}"/>
              </a:ext>
            </a:extLst>
          </p:cNvPr>
          <p:cNvSpPr txBox="1"/>
          <p:nvPr/>
        </p:nvSpPr>
        <p:spPr>
          <a:xfrm>
            <a:off x="9704442" y="1851750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endParaRPr lang="nb-NO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771BCB-EBC7-2146-913A-921B1A65D338}"/>
              </a:ext>
            </a:extLst>
          </p:cNvPr>
          <p:cNvSpPr txBox="1"/>
          <p:nvPr/>
        </p:nvSpPr>
        <p:spPr>
          <a:xfrm>
            <a:off x="9648403" y="2407588"/>
            <a:ext cx="30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endParaRPr lang="nb-N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06F368-563E-0B47-8CF7-BE6935C88646}"/>
              </a:ext>
            </a:extLst>
          </p:cNvPr>
          <p:cNvSpPr txBox="1"/>
          <p:nvPr/>
        </p:nvSpPr>
        <p:spPr>
          <a:xfrm>
            <a:off x="8788158" y="5942849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Har bøyen flytestabilitet?</a:t>
            </a:r>
          </a:p>
        </p:txBody>
      </p:sp>
      <p:sp>
        <p:nvSpPr>
          <p:cNvPr id="4" name="U-Turn Arrow 3">
            <a:extLst>
              <a:ext uri="{FF2B5EF4-FFF2-40B4-BE49-F238E27FC236}">
                <a16:creationId xmlns:a16="http://schemas.microsoft.com/office/drawing/2014/main" id="{204B8A83-7664-6C41-A3E8-80C6918A7762}"/>
              </a:ext>
            </a:extLst>
          </p:cNvPr>
          <p:cNvSpPr/>
          <p:nvPr/>
        </p:nvSpPr>
        <p:spPr>
          <a:xfrm rot="5400000">
            <a:off x="10569506" y="2244633"/>
            <a:ext cx="369330" cy="250530"/>
          </a:xfrm>
          <a:prstGeom prst="utur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ED5419-A239-CC4E-AF19-85B261C567BB}"/>
              </a:ext>
            </a:extLst>
          </p:cNvPr>
          <p:cNvSpPr txBox="1"/>
          <p:nvPr/>
        </p:nvSpPr>
        <p:spPr>
          <a:xfrm>
            <a:off x="9930422" y="2555668"/>
            <a:ext cx="505267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CB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91C233-638E-DA46-AFCB-0A2ABE2529DE}"/>
              </a:ext>
            </a:extLst>
          </p:cNvPr>
          <p:cNvSpPr txBox="1"/>
          <p:nvPr/>
        </p:nvSpPr>
        <p:spPr>
          <a:xfrm>
            <a:off x="4431924" y="6489308"/>
            <a:ext cx="405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Merk at i EFM kalles CG for G og CB for 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F90B37F-85B7-2542-A40E-3E05739F0833}"/>
              </a:ext>
            </a:extLst>
          </p:cNvPr>
          <p:cNvSpPr txBox="1"/>
          <p:nvPr/>
        </p:nvSpPr>
        <p:spPr>
          <a:xfrm>
            <a:off x="9957085" y="2195668"/>
            <a:ext cx="530915" cy="36933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CG</a:t>
            </a:r>
          </a:p>
        </p:txBody>
      </p:sp>
    </p:spTree>
    <p:extLst>
      <p:ext uri="{BB962C8B-B14F-4D97-AF65-F5344CB8AC3E}">
        <p14:creationId xmlns:p14="http://schemas.microsoft.com/office/powerpoint/2010/main" val="327206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/>
          </a:bodyPr>
          <a:lstStyle/>
          <a:p>
            <a:r>
              <a:rPr lang="en-US" sz="4000" dirty="0" err="1"/>
              <a:t>Hvorfor</a:t>
            </a:r>
            <a:r>
              <a:rPr lang="en-US" sz="4000" dirty="0"/>
              <a:t> tipper </a:t>
            </a:r>
            <a:r>
              <a:rPr lang="en-US" sz="4000" dirty="0" err="1"/>
              <a:t>ikke</a:t>
            </a:r>
            <a:r>
              <a:rPr lang="en-US" sz="4000" dirty="0"/>
              <a:t> </a:t>
            </a:r>
            <a:r>
              <a:rPr lang="en-US" sz="4000" dirty="0" err="1"/>
              <a:t>dette</a:t>
            </a:r>
            <a:r>
              <a:rPr lang="en-US" sz="4000" dirty="0"/>
              <a:t> </a:t>
            </a:r>
            <a:r>
              <a:rPr lang="en-US" sz="4000" dirty="0" err="1"/>
              <a:t>skipet</a:t>
            </a:r>
            <a:r>
              <a:rPr lang="en-US" sz="4000" dirty="0"/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blipFill>
                <a:blip r:embed="rId3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D99A46A-0E41-B14E-821C-434CDDC4B16A}"/>
              </a:ext>
            </a:extLst>
          </p:cNvPr>
          <p:cNvSpPr txBox="1"/>
          <p:nvPr/>
        </p:nvSpPr>
        <p:spPr>
          <a:xfrm>
            <a:off x="2698230" y="149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7" name="Picture 6" descr="A picture containing text, queen, vector graphics&#10;&#10;Description automatically generated">
            <a:extLst>
              <a:ext uri="{FF2B5EF4-FFF2-40B4-BE49-F238E27FC236}">
                <a16:creationId xmlns:a16="http://schemas.microsoft.com/office/drawing/2014/main" id="{A26F23AB-2D4B-F14F-B3CF-2CE8A32BA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6725" y="2559133"/>
            <a:ext cx="3805213" cy="3805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802E4E-9784-D546-9B48-C0DC1F003CE0}"/>
              </a:ext>
            </a:extLst>
          </p:cNvPr>
          <p:cNvSpPr txBox="1"/>
          <p:nvPr/>
        </p:nvSpPr>
        <p:spPr>
          <a:xfrm>
            <a:off x="696000" y="6442240"/>
            <a:ext cx="389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s://en.m.wikipedia.org/wiki/Buoyancy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sa/3.0/"/>
              </a:rPr>
              <a:t>CC BY-SA</a:t>
            </a:r>
            <a:endParaRPr lang="nb-NO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3BA6C9-92AB-B949-8E4F-8041B2370276}"/>
              </a:ext>
            </a:extLst>
          </p:cNvPr>
          <p:cNvSpPr txBox="1"/>
          <p:nvPr/>
        </p:nvSpPr>
        <p:spPr>
          <a:xfrm>
            <a:off x="696000" y="1917000"/>
            <a:ext cx="8541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Et objekt har flytestabilitet hvis </a:t>
            </a:r>
            <a:r>
              <a:rPr lang="nb-NO" dirty="0" err="1"/>
              <a:t>gravitasjonsssenteret</a:t>
            </a:r>
            <a:r>
              <a:rPr lang="nb-NO" dirty="0"/>
              <a:t>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gravity</a:t>
            </a:r>
            <a:r>
              <a:rPr lang="nb-NO" dirty="0"/>
              <a:t>, CG) ligger </a:t>
            </a:r>
          </a:p>
          <a:p>
            <a:r>
              <a:rPr lang="nb-NO" dirty="0"/>
              <a:t>under oppdriftssenteret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buoyancy</a:t>
            </a:r>
            <a:r>
              <a:rPr lang="nb-NO" dirty="0"/>
              <a:t>, CB)</a:t>
            </a:r>
          </a:p>
        </p:txBody>
      </p:sp>
      <p:pic>
        <p:nvPicPr>
          <p:cNvPr id="12" name="Picture 11" descr="A picture containing boat, sky, water, outdoor&#10;&#10;Description automatically generated">
            <a:extLst>
              <a:ext uri="{FF2B5EF4-FFF2-40B4-BE49-F238E27FC236}">
                <a16:creationId xmlns:a16="http://schemas.microsoft.com/office/drawing/2014/main" id="{60E06405-52F4-DD47-BD16-C20D2CEDEB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897346" y="3055386"/>
            <a:ext cx="4998094" cy="33320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EEF7944-DE0B-CD40-A3A7-D2B33F04E7F6}"/>
              </a:ext>
            </a:extLst>
          </p:cNvPr>
          <p:cNvSpPr txBox="1"/>
          <p:nvPr/>
        </p:nvSpPr>
        <p:spPr>
          <a:xfrm>
            <a:off x="7236827" y="6416322"/>
            <a:ext cx="49980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8" tooltip="https://www.middleeastmonitor.com/20171011-number-of-cargo-ships-arriving-in-qatar-rises-by-47/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9" tooltip="https://creativecommons.org/licenses/by-nc-sa/3.0/"/>
              </a:rPr>
              <a:t>CC BY-SA-NC</a:t>
            </a:r>
            <a:endParaRPr lang="nb-NO" sz="9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6B41E8-38F1-6442-B641-EAF50A2ACBD5}"/>
              </a:ext>
            </a:extLst>
          </p:cNvPr>
          <p:cNvSpPr txBox="1"/>
          <p:nvPr/>
        </p:nvSpPr>
        <p:spPr>
          <a:xfrm>
            <a:off x="4431924" y="6489308"/>
            <a:ext cx="405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Merk at i EFM kalles CG for G og CB for C</a:t>
            </a:r>
          </a:p>
        </p:txBody>
      </p:sp>
    </p:spTree>
    <p:extLst>
      <p:ext uri="{BB962C8B-B14F-4D97-AF65-F5344CB8AC3E}">
        <p14:creationId xmlns:p14="http://schemas.microsoft.com/office/powerpoint/2010/main" val="57043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en-US" sz="4000" dirty="0" err="1"/>
              <a:t>Når</a:t>
            </a:r>
            <a:r>
              <a:rPr lang="en-US" sz="4000" dirty="0"/>
              <a:t> </a:t>
            </a:r>
            <a:r>
              <a:rPr lang="en-US" sz="4000" dirty="0" err="1"/>
              <a:t>skipet</a:t>
            </a:r>
            <a:r>
              <a:rPr lang="en-US" sz="4000" dirty="0"/>
              <a:t> </a:t>
            </a:r>
            <a:r>
              <a:rPr lang="en-US" sz="4000" dirty="0" err="1"/>
              <a:t>krenger</a:t>
            </a:r>
            <a:r>
              <a:rPr lang="en-US" sz="4000" dirty="0"/>
              <a:t> </a:t>
            </a:r>
            <a:r>
              <a:rPr lang="en-US" sz="4000" dirty="0" err="1"/>
              <a:t>skapes</a:t>
            </a:r>
            <a:r>
              <a:rPr lang="en-US" sz="4000" dirty="0"/>
              <a:t> det et </a:t>
            </a:r>
            <a:r>
              <a:rPr lang="en-US" sz="4000" dirty="0" err="1"/>
              <a:t>dreiemoment</a:t>
            </a:r>
            <a:br>
              <a:rPr lang="en-US" sz="4000" dirty="0"/>
            </a:br>
            <a:r>
              <a:rPr lang="en-US" sz="4000" dirty="0"/>
              <a:t>(</a:t>
            </a:r>
            <a:r>
              <a:rPr lang="en-US" sz="4000" dirty="0" err="1"/>
              <a:t>opprettingsmoment</a:t>
            </a:r>
            <a:r>
              <a:rPr lang="en-US" sz="4000" dirty="0"/>
              <a:t>) </a:t>
            </a:r>
            <a:r>
              <a:rPr lang="en-US" sz="4000" dirty="0" err="1"/>
              <a:t>som</a:t>
            </a:r>
            <a:r>
              <a:rPr lang="en-US" sz="4000" dirty="0"/>
              <a:t> bringer det </a:t>
            </a:r>
            <a:r>
              <a:rPr lang="en-US" sz="4000" dirty="0" err="1"/>
              <a:t>på</a:t>
            </a:r>
            <a:r>
              <a:rPr lang="en-US" sz="4000" dirty="0"/>
              <a:t> </a:t>
            </a:r>
            <a:r>
              <a:rPr lang="en-US" sz="4000" dirty="0" err="1"/>
              <a:t>rett</a:t>
            </a:r>
            <a:r>
              <a:rPr lang="en-US" sz="4000" dirty="0"/>
              <a:t> </a:t>
            </a:r>
            <a:r>
              <a:rPr lang="en-US" sz="4000" dirty="0" err="1"/>
              <a:t>kjøl</a:t>
            </a:r>
            <a:endParaRPr lang="en-US" sz="4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C0CBC-39D1-8649-A304-28B034978279}"/>
              </a:ext>
            </a:extLst>
          </p:cNvPr>
          <p:cNvSpPr/>
          <p:nvPr/>
        </p:nvSpPr>
        <p:spPr>
          <a:xfrm>
            <a:off x="4477172" y="-926328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DD56EA-C836-E54A-AD2E-CD85295B8FAD}"/>
              </a:ext>
            </a:extLst>
          </p:cNvPr>
          <p:cNvSpPr txBox="1"/>
          <p:nvPr/>
        </p:nvSpPr>
        <p:spPr>
          <a:xfrm>
            <a:off x="5786412" y="-1046584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6EC179-65AD-954F-A22F-64C297946788}"/>
              </a:ext>
            </a:extLst>
          </p:cNvPr>
          <p:cNvCxnSpPr/>
          <p:nvPr/>
        </p:nvCxnSpPr>
        <p:spPr>
          <a:xfrm flipH="1">
            <a:off x="7136874" y="-1259824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E17EFE-43F0-D042-A649-F50D117EA5E9}"/>
              </a:ext>
            </a:extLst>
          </p:cNvPr>
          <p:cNvSpPr txBox="1"/>
          <p:nvPr/>
        </p:nvSpPr>
        <p:spPr>
          <a:xfrm>
            <a:off x="7236827" y="-1615744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sp>
        <p:nvSpPr>
          <p:cNvPr id="70" name="Subtitle 6">
            <a:extLst>
              <a:ext uri="{FF2B5EF4-FFF2-40B4-BE49-F238E27FC236}">
                <a16:creationId xmlns:a16="http://schemas.microsoft.com/office/drawing/2014/main" id="{1285A99B-A1FA-CF4D-81EF-04B779DBFB73}"/>
              </a:ext>
            </a:extLst>
          </p:cNvPr>
          <p:cNvSpPr txBox="1">
            <a:spLocks/>
          </p:cNvSpPr>
          <p:nvPr/>
        </p:nvSpPr>
        <p:spPr>
          <a:xfrm>
            <a:off x="1023046" y="582973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Oppdrift</a:t>
            </a:r>
            <a:endParaRPr lang="en-US" b="1" dirty="0"/>
          </a:p>
          <a:p>
            <a:pPr algn="ctr"/>
            <a:r>
              <a:rPr lang="en-US" sz="1600" dirty="0"/>
              <a:t>EFM 3.6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71" name="Subtitle 6">
            <a:extLst>
              <a:ext uri="{FF2B5EF4-FFF2-40B4-BE49-F238E27FC236}">
                <a16:creationId xmlns:a16="http://schemas.microsoft.com/office/drawing/2014/main" id="{C9B8092E-DB61-2B45-9A88-D9F05838EAA3}"/>
              </a:ext>
            </a:extLst>
          </p:cNvPr>
          <p:cNvSpPr txBox="1">
            <a:spLocks/>
          </p:cNvSpPr>
          <p:nvPr/>
        </p:nvSpPr>
        <p:spPr>
          <a:xfrm>
            <a:off x="6766760" y="-98578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>
                <a:solidFill>
                  <a:srgbClr val="009D7F"/>
                </a:solidFill>
              </a:rPr>
              <a:t>Oppdrift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EFM 3.6</a:t>
            </a:r>
          </a:p>
          <a:p>
            <a:pPr algn="ctr"/>
            <a:r>
              <a:rPr lang="en-US" sz="1200" dirty="0">
                <a:solidFill>
                  <a:srgbClr val="009D7F"/>
                </a:solidFill>
              </a:rPr>
              <a:t>Credit: Creative Commons</a:t>
            </a:r>
            <a:endParaRPr lang="en-US" sz="2000" dirty="0">
              <a:solidFill>
                <a:srgbClr val="009D7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/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/>
                  <a:t>V</a:t>
                </a:r>
                <a:r>
                  <a:rPr lang="nb-NO" baseline="-25000" dirty="0" err="1"/>
                  <a:t>b</a:t>
                </a:r>
                <a:r>
                  <a:rPr lang="nb-NO" dirty="0"/>
                  <a:t> = volumet av objektet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 er egenvekten til fluidet,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nb-NO" dirty="0"/>
                  <a:t> er egenvekten til objektet</a:t>
                </a:r>
              </a:p>
              <a:p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89FEC3-FD00-7B49-9CC3-C324844D5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25" y="6879504"/>
                <a:ext cx="5940985" cy="923330"/>
              </a:xfrm>
              <a:prstGeom prst="rect">
                <a:avLst/>
              </a:prstGeom>
              <a:blipFill>
                <a:blip r:embed="rId3"/>
                <a:stretch>
                  <a:fillRect l="-1068"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D99A46A-0E41-B14E-821C-434CDDC4B16A}"/>
              </a:ext>
            </a:extLst>
          </p:cNvPr>
          <p:cNvSpPr txBox="1"/>
          <p:nvPr/>
        </p:nvSpPr>
        <p:spPr>
          <a:xfrm>
            <a:off x="2698230" y="1499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3BA6C9-92AB-B949-8E4F-8041B2370276}"/>
              </a:ext>
            </a:extLst>
          </p:cNvPr>
          <p:cNvSpPr txBox="1"/>
          <p:nvPr/>
        </p:nvSpPr>
        <p:spPr>
          <a:xfrm>
            <a:off x="696000" y="1917000"/>
            <a:ext cx="8855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Et objekt har flytestabilitet hvis </a:t>
            </a:r>
            <a:r>
              <a:rPr lang="nb-NO" dirty="0" err="1"/>
              <a:t>gravitasjonsssenteret</a:t>
            </a:r>
            <a:r>
              <a:rPr lang="nb-NO" dirty="0"/>
              <a:t>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gravity</a:t>
            </a:r>
            <a:r>
              <a:rPr lang="nb-NO" dirty="0"/>
              <a:t>, CG=G) ligger </a:t>
            </a:r>
          </a:p>
          <a:p>
            <a:r>
              <a:rPr lang="nb-NO" dirty="0"/>
              <a:t>under oppdriftssenteret (</a:t>
            </a:r>
            <a:r>
              <a:rPr lang="nb-NO" dirty="0" err="1"/>
              <a:t>center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buoyancy</a:t>
            </a:r>
            <a:r>
              <a:rPr lang="nb-NO" dirty="0"/>
              <a:t>, CB=C)</a:t>
            </a:r>
          </a:p>
        </p:txBody>
      </p:sp>
      <p:pic>
        <p:nvPicPr>
          <p:cNvPr id="12" name="Picture 11" descr="A picture containing boat, sky, water, outdoor&#10;&#10;Description automatically generated">
            <a:extLst>
              <a:ext uri="{FF2B5EF4-FFF2-40B4-BE49-F238E27FC236}">
                <a16:creationId xmlns:a16="http://schemas.microsoft.com/office/drawing/2014/main" id="{60E06405-52F4-DD47-BD16-C20D2CEDEB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97346" y="3055386"/>
            <a:ext cx="4998094" cy="33320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EEF7944-DE0B-CD40-A3A7-D2B33F04E7F6}"/>
              </a:ext>
            </a:extLst>
          </p:cNvPr>
          <p:cNvSpPr txBox="1"/>
          <p:nvPr/>
        </p:nvSpPr>
        <p:spPr>
          <a:xfrm>
            <a:off x="7236827" y="6416322"/>
            <a:ext cx="49980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 tooltip="https://www.middleeastmonitor.com/20171011-number-of-cargo-ships-arriving-in-qatar-rises-by-47/"/>
              </a:rPr>
              <a:t>This Photo</a:t>
            </a:r>
            <a:r>
              <a:rPr lang="nb-NO" sz="900" dirty="0"/>
              <a:t> by </a:t>
            </a:r>
            <a:r>
              <a:rPr lang="nb-NO" sz="900" dirty="0" err="1"/>
              <a:t>Unknown</a:t>
            </a:r>
            <a:r>
              <a:rPr lang="nb-NO" sz="900" dirty="0"/>
              <a:t> Author is </a:t>
            </a:r>
            <a:r>
              <a:rPr lang="nb-NO" sz="900" dirty="0" err="1"/>
              <a:t>licensed</a:t>
            </a:r>
            <a:r>
              <a:rPr lang="nb-NO" sz="900" dirty="0"/>
              <a:t> under </a:t>
            </a:r>
            <a:r>
              <a:rPr lang="nb-NO" sz="900" dirty="0">
                <a:hlinkClick r:id="rId6" tooltip="https://creativecommons.org/licenses/by-nc-sa/3.0/"/>
              </a:rPr>
              <a:t>CC BY-SA-NC</a:t>
            </a:r>
            <a:endParaRPr lang="nb-NO" sz="900" dirty="0"/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D6F20B96-D181-0C4D-82C0-3D6F7557A9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74" y="3628097"/>
            <a:ext cx="5111750" cy="301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63A1121-6F46-DA4B-A7ED-F5A233163CFF}"/>
                  </a:ext>
                </a:extLst>
              </p:cNvPr>
              <p:cNvSpPr txBox="1"/>
              <p:nvPr/>
            </p:nvSpPr>
            <p:spPr>
              <a:xfrm>
                <a:off x="766520" y="2566252"/>
                <a:ext cx="5617480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sz="1600" dirty="0"/>
                  <a:t> (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dirty="0"/>
                  <a:t>) – oppdriftssenter = volumsenter til fortrengt volum</a:t>
                </a:r>
              </a:p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𝐶𝐺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1600" dirty="0"/>
                  <a:t> – tyngdepunkt = massesenter til flytende objekt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63A1121-6F46-DA4B-A7ED-F5A233163C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20" y="2566252"/>
                <a:ext cx="5617480" cy="584775"/>
              </a:xfrm>
              <a:prstGeom prst="rect">
                <a:avLst/>
              </a:prstGeom>
              <a:blipFill>
                <a:blip r:embed="rId8"/>
                <a:stretch>
                  <a:fillRect t="-2083" b="-125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56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Stabilitet for flytende legemer (eks. skip)</a:t>
            </a:r>
            <a:endParaRPr lang="en-US" dirty="0"/>
          </a:p>
        </p:txBody>
      </p:sp>
      <p:pic>
        <p:nvPicPr>
          <p:cNvPr id="6" name="Picture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254" y="2692469"/>
            <a:ext cx="5111750" cy="301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Plassholder for innhold 3">
                <a:extLst>
                  <a:ext uri="{FF2B5EF4-FFF2-40B4-BE49-F238E27FC236}">
                    <a16:creationId xmlns:a16="http://schemas.microsoft.com/office/drawing/2014/main" id="{E64E0950-E67F-46FB-91F8-EF0925DB877A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i="1" dirty="0"/>
                  <a:t>Metasenteret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nb-NO" dirty="0"/>
                  <a:t>: Skjæringspunktet mellom oppdriftskraftens virkelinje </a:t>
                </a:r>
                <a:r>
                  <a:rPr lang="nb-NO" dirty="0">
                    <a:solidFill>
                      <a:srgbClr val="FF0000"/>
                    </a:solidFill>
                  </a:rPr>
                  <a:t>før</a:t>
                </a:r>
                <a:r>
                  <a:rPr lang="nb-NO" dirty="0"/>
                  <a:t> og </a:t>
                </a:r>
                <a:r>
                  <a:rPr lang="nb-NO" dirty="0">
                    <a:solidFill>
                      <a:srgbClr val="0070C0"/>
                    </a:solidFill>
                  </a:rPr>
                  <a:t>etter</a:t>
                </a:r>
                <a:r>
                  <a:rPr lang="nb-NO" dirty="0"/>
                  <a:t> </a:t>
                </a:r>
                <a:r>
                  <a:rPr lang="nb-NO" dirty="0" err="1"/>
                  <a:t>krenging</a:t>
                </a:r>
                <a:endParaRPr lang="nb-NO" dirty="0"/>
              </a:p>
              <a:p>
                <a:r>
                  <a:rPr lang="nb-NO" dirty="0"/>
                  <a:t>Stabiliserende moment hvis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nb-NO" dirty="0"/>
                  <a:t> ligger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nb-NO" dirty="0"/>
                  <a:t> </a:t>
                </a:r>
              </a:p>
              <a:p>
                <a:r>
                  <a:rPr lang="nb-NO" dirty="0"/>
                  <a:t>Avstanden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𝐺𝑀</m:t>
                    </m:r>
                  </m:oMath>
                </a14:m>
                <a:r>
                  <a:rPr lang="nb-NO" dirty="0"/>
                  <a:t> kalles metasenterhøyden og er et mål for stabiliteten – jo større, jo mer stabilt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Plassholder for innhold 3">
                <a:extLst>
                  <a:ext uri="{FF2B5EF4-FFF2-40B4-BE49-F238E27FC236}">
                    <a16:creationId xmlns:a16="http://schemas.microsoft.com/office/drawing/2014/main" id="{E64E0950-E67F-46FB-91F8-EF0925DB87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9CA6B1-107F-4C8D-9E3C-B128C42C8F88}"/>
              </a:ext>
            </a:extLst>
          </p:cNvPr>
          <p:cNvCxnSpPr>
            <a:cxnSpLocks/>
          </p:cNvCxnSpPr>
          <p:nvPr/>
        </p:nvCxnSpPr>
        <p:spPr>
          <a:xfrm flipH="1">
            <a:off x="10048241" y="3889750"/>
            <a:ext cx="270000" cy="129322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F2656B-7E53-414C-851B-70533D197B85}"/>
              </a:ext>
            </a:extLst>
          </p:cNvPr>
          <p:cNvCxnSpPr>
            <a:cxnSpLocks/>
          </p:cNvCxnSpPr>
          <p:nvPr/>
        </p:nvCxnSpPr>
        <p:spPr>
          <a:xfrm>
            <a:off x="10258916" y="3886979"/>
            <a:ext cx="0" cy="1296000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73C293F-B581-4B5A-9D39-FF6C517594C1}"/>
              </a:ext>
            </a:extLst>
          </p:cNvPr>
          <p:cNvCxnSpPr>
            <a:cxnSpLocks/>
          </p:cNvCxnSpPr>
          <p:nvPr/>
        </p:nvCxnSpPr>
        <p:spPr>
          <a:xfrm>
            <a:off x="7522916" y="3814979"/>
            <a:ext cx="0" cy="12960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E17230-19AF-4E5B-A54C-5699894CA327}"/>
                  </a:ext>
                </a:extLst>
              </p:cNvPr>
              <p:cNvSpPr txBox="1"/>
              <p:nvPr/>
            </p:nvSpPr>
            <p:spPr>
              <a:xfrm>
                <a:off x="6456000" y="1630624"/>
                <a:ext cx="5112000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sz="1600" dirty="0"/>
                  <a:t> – oppdriftssenter = volumsenter til fortrengt volum</a:t>
                </a:r>
              </a:p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nb-NO" sz="1600" dirty="0"/>
                  <a:t> – tyngdepunkt = massesenter til flytende objekt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1E17230-19AF-4E5B-A54C-5699894CA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630624"/>
                <a:ext cx="5112000" cy="584775"/>
              </a:xfrm>
              <a:prstGeom prst="rect">
                <a:avLst/>
              </a:prstGeom>
              <a:blipFill>
                <a:blip r:embed="rId5"/>
                <a:stretch>
                  <a:fillRect t="-2041" b="-1122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46CF857-6CFA-48FA-B1F7-EB7FEB19AB6A}"/>
              </a:ext>
            </a:extLst>
          </p:cNvPr>
          <p:cNvCxnSpPr/>
          <p:nvPr/>
        </p:nvCxnSpPr>
        <p:spPr>
          <a:xfrm>
            <a:off x="5664000" y="2493000"/>
            <a:ext cx="4384241" cy="151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64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3137</Words>
  <Application>Microsoft Macintosh PowerPoint</Application>
  <PresentationFormat>Widescreen</PresentationFormat>
  <Paragraphs>830</Paragraphs>
  <Slides>38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Cambria Math</vt:lpstr>
      <vt:lpstr>NMBU 16:9</vt:lpstr>
      <vt:lpstr>7.feb. 2022: 4. forelesning i fluidmekanikk</vt:lpstr>
      <vt:lpstr>Uklart fra sist: U-rør utregning for trykk (tavle)</vt:lpstr>
      <vt:lpstr>Individuell: Kraftbalanse i hjemmelaget U-rør med vann og rapsolje. </vt:lpstr>
      <vt:lpstr>Individuell: Kraftbalanse i hjemmelaget U-rør med vann og rapsolje. </vt:lpstr>
      <vt:lpstr>Svar: Kraftbalanse i hjemmelaget U-rør med vann og rapsolje. </vt:lpstr>
      <vt:lpstr>Diskuter med sidemann: Kraftbalanse i hjemmelaget  U-rør med vann og rapsolje. </vt:lpstr>
      <vt:lpstr>Individuell: Kraftbalanse i hjemmelaget U-rør med vann og rapsolje. </vt:lpstr>
      <vt:lpstr>Individuell: Kraftbalanse i hjemmelaget U-rør med vann og rapsolje. </vt:lpstr>
      <vt:lpstr>Eksperiment!</vt:lpstr>
      <vt:lpstr>Gjennomgang: Væskesøyle i venstre og høyre rørbend (tavle)</vt:lpstr>
      <vt:lpstr>Kraft på buede flater (EFM 3.5)</vt:lpstr>
      <vt:lpstr>Kraft på buede flater (EFM 3.5)</vt:lpstr>
      <vt:lpstr>Kraft på buede flater (EFM 3.5)</vt:lpstr>
      <vt:lpstr>Kraft på buede flater (EFM 3.5)</vt:lpstr>
      <vt:lpstr>Trinn 1: Belastningsdiagram (EFM 3.5)</vt:lpstr>
      <vt:lpstr>Trinn 2: Regn ut Fy og Fx (EFM 3.5)</vt:lpstr>
      <vt:lpstr>Individuell: Hva er (p_x ) ̅ ? Uttrykk ved pc og pA Hint: px er et hydrostatisk trykk som avhenger  lineært av dybden.</vt:lpstr>
      <vt:lpstr>Svar: (p_x ) ̅=1/2(p_A+p_C) </vt:lpstr>
      <vt:lpstr>Trinn 3 (finn kraften F): F= √(F_x^2+F_y^2 ) </vt:lpstr>
      <vt:lpstr>Individuell: Hvor er angrepspunktet til Fx? Hvor langt fra A angriper Fx?</vt:lpstr>
      <vt:lpstr>Svar: Siden px er en «trekanttrykk» (p=ρgh)  angriper Fx xc=1/3 AC fra A</vt:lpstr>
      <vt:lpstr>Oppdrift (EFM 3.6) Oppdrift er en kraft som virker oppover på et delvis  eller helt nedsenket object. Oppdriftskraften F_b  =ρgV_b </vt:lpstr>
      <vt:lpstr>Oppdrift (EFM 3.6) Et objekt flyter hvis oppdriftskraften F_b  =ρgV_b &gt; tyngdekraften F_g  =ρ_b gV_b  </vt:lpstr>
      <vt:lpstr>Individuell: Hva er Fb hvis objektet er delvis nedsenket? </vt:lpstr>
      <vt:lpstr> Fb er vekten til det fortrengte volumet:  F_b=ρgC </vt:lpstr>
      <vt:lpstr> Individuell: Objektet t.h. har nøytral oppdrift  (Fb = Fg). Hva er egenvekten ρ_b til objektet uttrykt ved ρ,C,V_b?  </vt:lpstr>
      <vt:lpstr> Svar: Egenvekten ρ_b til objektet uttrykt ved ρ,C,V_b er … </vt:lpstr>
      <vt:lpstr> Felles: Hvordan kan vi måle C og V_b?</vt:lpstr>
      <vt:lpstr>Flytestabilitet (EFM 3.7)</vt:lpstr>
      <vt:lpstr>Har bøyen til høyre flytestabilitet?</vt:lpstr>
      <vt:lpstr>Har bøyen til høyre flytestabilitet?</vt:lpstr>
      <vt:lpstr>Har bøyen til høyre flytestabilitet?</vt:lpstr>
      <vt:lpstr>Har bøyen til høyre flytestabilitet?</vt:lpstr>
      <vt:lpstr>Bøyen har ikke flytestabilitet siden  CG ligger over CB</vt:lpstr>
      <vt:lpstr>Siden CG ligger over CB og til høyre får vi et dreiemoment til høyre</vt:lpstr>
      <vt:lpstr>Hvorfor tipper ikke dette skipet?</vt:lpstr>
      <vt:lpstr>Når skipet krenger skapes det et dreiemoment (opprettingsmoment) som bringer det på rett kjøl</vt:lpstr>
      <vt:lpstr>Stabilitet for flytende legemer (eks. skip)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cp:lastPrinted>2022-01-20T10:57:12Z</cp:lastPrinted>
  <dcterms:created xsi:type="dcterms:W3CDTF">2017-01-04T09:15:10Z</dcterms:created>
  <dcterms:modified xsi:type="dcterms:W3CDTF">2022-02-07T17:43:56Z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2019-09-12T08:41:24.9383346Z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15b77e89-d623-4600-9a11-deb1dff5ea80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