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hp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36"/>
  </p:notesMasterIdLst>
  <p:sldIdLst>
    <p:sldId id="262" r:id="rId2"/>
    <p:sldId id="511" r:id="rId3"/>
    <p:sldId id="579" r:id="rId4"/>
    <p:sldId id="553" r:id="rId5"/>
    <p:sldId id="552" r:id="rId6"/>
    <p:sldId id="568" r:id="rId7"/>
    <p:sldId id="569" r:id="rId8"/>
    <p:sldId id="570" r:id="rId9"/>
    <p:sldId id="555" r:id="rId10"/>
    <p:sldId id="556" r:id="rId11"/>
    <p:sldId id="557" r:id="rId12"/>
    <p:sldId id="574" r:id="rId13"/>
    <p:sldId id="573" r:id="rId14"/>
    <p:sldId id="596" r:id="rId15"/>
    <p:sldId id="558" r:id="rId16"/>
    <p:sldId id="559" r:id="rId17"/>
    <p:sldId id="564" r:id="rId18"/>
    <p:sldId id="565" r:id="rId19"/>
    <p:sldId id="560" r:id="rId20"/>
    <p:sldId id="566" r:id="rId21"/>
    <p:sldId id="567" r:id="rId22"/>
    <p:sldId id="576" r:id="rId23"/>
    <p:sldId id="572" r:id="rId24"/>
    <p:sldId id="581" r:id="rId25"/>
    <p:sldId id="582" r:id="rId26"/>
    <p:sldId id="464" r:id="rId27"/>
    <p:sldId id="580" r:id="rId28"/>
    <p:sldId id="583" r:id="rId29"/>
    <p:sldId id="584" r:id="rId30"/>
    <p:sldId id="585" r:id="rId31"/>
    <p:sldId id="586" r:id="rId32"/>
    <p:sldId id="597" r:id="rId33"/>
    <p:sldId id="592" r:id="rId34"/>
    <p:sldId id="595" r:id="rId35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7F"/>
    <a:srgbClr val="E7F0EC"/>
    <a:srgbClr val="CBD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1" autoAdjust="0"/>
    <p:restoredTop sz="76543"/>
  </p:normalViewPr>
  <p:slideViewPr>
    <p:cSldViewPr>
      <p:cViewPr varScale="1">
        <p:scale>
          <a:sx n="95" d="100"/>
          <a:sy n="95" d="100"/>
        </p:scale>
        <p:origin x="1160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2744" y="20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10.02.2022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800" dirty="0"/>
          </a:p>
          <a:p>
            <a:endParaRPr lang="nb-NO" sz="1000" dirty="0"/>
          </a:p>
          <a:p>
            <a:endParaRPr lang="nb-NO" sz="1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1863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8546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2759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1595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1630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8447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43361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04642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819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7901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34553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79959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3952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87452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70559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58659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27923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23958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44190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82870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4305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95179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85261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3208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jp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gif"/><Relationship Id="rId5" Type="http://schemas.openxmlformats.org/officeDocument/2006/relationships/image" Target="../media/image8.jpeg"/><Relationship Id="rId4" Type="http://schemas.openxmlformats.org/officeDocument/2006/relationships/hyperlink" Target="http://physics.stackexchange.com/questions/320269/how-is-water-able-to-bend-around-corners-and-violate-the-laws-of-inertia" TargetMode="External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physics.stackexchange.com/questions/320269/how-is-water-able-to-bend-around-corners-and-violate-the-laws-of-inertia" TargetMode="External"/><Relationship Id="rId3" Type="http://schemas.openxmlformats.org/officeDocument/2006/relationships/image" Target="../media/image13.jpe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ap.cooper.edu/doku.php?id=start:classes:principlesofdesign:flow_visualization:start" TargetMode="External"/><Relationship Id="rId5" Type="http://schemas.openxmlformats.org/officeDocument/2006/relationships/image" Target="../media/image15.php"/><Relationship Id="rId4" Type="http://schemas.openxmlformats.org/officeDocument/2006/relationships/image" Target="../media/image14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3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hysics.stackexchange.com/questions/320269/how-is-water-able-to-bend-around-corners-and-violate-the-laws-of-inertia" TargetMode="External"/><Relationship Id="rId5" Type="http://schemas.openxmlformats.org/officeDocument/2006/relationships/image" Target="../media/image7.jp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axxchan/8168066660/" TargetMode="External"/><Relationship Id="rId3" Type="http://schemas.openxmlformats.org/officeDocument/2006/relationships/image" Target="../media/image13.jpe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hysics.stackexchange.com/questions/320269/how-is-water-able-to-bend-around-corners-and-violate-the-laws-of-inertia" TargetMode="External"/><Relationship Id="rId5" Type="http://schemas.openxmlformats.org/officeDocument/2006/relationships/image" Target="../media/image7.jpg"/><Relationship Id="rId4" Type="http://schemas.openxmlformats.org/officeDocument/2006/relationships/image" Target="../media/image14.jpe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ja.wikibooks.org/wiki/%E3%83%95%E3%82%A1%E3%82%A4%E3%83%AB:Reynolds_observations_turbulence_1883.svg" TargetMode="External"/><Relationship Id="rId3" Type="http://schemas.openxmlformats.org/officeDocument/2006/relationships/image" Target="../media/image13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File:Reynolds_fluid_turbulence_experiment_1883.jpg" TargetMode="External"/><Relationship Id="rId5" Type="http://schemas.openxmlformats.org/officeDocument/2006/relationships/image" Target="../media/image18.jp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hyperlink" Target="https://pixnio.com/vintage-photography/people-history-portrait-monochrome-retro-photo-model-crowd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xels.com/photo/woman-street-friends-fun-23591/" TargetMode="External"/><Relationship Id="rId3" Type="http://schemas.openxmlformats.org/officeDocument/2006/relationships/image" Target="../media/image13.jpe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ixnio.com/vintage-photography/people-history-portrait-monochrome-retro-photo-model-crowd" TargetMode="External"/><Relationship Id="rId5" Type="http://schemas.openxmlformats.org/officeDocument/2006/relationships/image" Target="../media/image21.jp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3.jpe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3.jpe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23.jpe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ommons.wikimedia.org/wiki/File:Streamlines_around_a_cylinder.png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ommons.wikimedia.org/wiki/File:Streamlines_around_a_cylinder.png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ommons.wikimedia.org/wiki/File:Streamlines_around_a_cylinder.png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xels.com/photo/alone-beach-boy-chair-375802/" TargetMode="External"/><Relationship Id="rId3" Type="http://schemas.openxmlformats.org/officeDocument/2006/relationships/image" Target="../media/image13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ublicdomainpictures.net/view-image.php?image=2662&amp;picture=longboard-surfer-does-a-headstand" TargetMode="External"/><Relationship Id="rId5" Type="http://schemas.openxmlformats.org/officeDocument/2006/relationships/image" Target="../media/image27.jpg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png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64000" y="1006501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9.feb. 2022: 5. forelesning i fluidmekanikk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1" name="Subtitle 6">
            <a:extLst>
              <a:ext uri="{FF2B5EF4-FFF2-40B4-BE49-F238E27FC236}">
                <a16:creationId xmlns:a16="http://schemas.microsoft.com/office/drawing/2014/main" id="{89E254F0-5133-0F40-9CFD-F3D99461315E}"/>
              </a:ext>
            </a:extLst>
          </p:cNvPr>
          <p:cNvSpPr txBox="1">
            <a:spLocks/>
          </p:cNvSpPr>
          <p:nvPr/>
        </p:nvSpPr>
        <p:spPr>
          <a:xfrm>
            <a:off x="7200811" y="5868722"/>
            <a:ext cx="456098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Beskrivelse av hastighetsfelt</a:t>
            </a:r>
            <a:endParaRPr lang="en-US" b="1" dirty="0"/>
          </a:p>
          <a:p>
            <a:pPr algn="ctr"/>
            <a:r>
              <a:rPr lang="en-US" sz="1600" dirty="0"/>
              <a:t> (</a:t>
            </a:r>
            <a:r>
              <a:rPr lang="en-US" sz="1600" dirty="0" err="1"/>
              <a:t>Kvantitativt</a:t>
            </a:r>
            <a:r>
              <a:rPr lang="en-US" sz="1600" dirty="0"/>
              <a:t>, </a:t>
            </a:r>
            <a:r>
              <a:rPr lang="nb-NO" sz="1600" dirty="0"/>
              <a:t>kinematikk</a:t>
            </a:r>
            <a:r>
              <a:rPr lang="en-US" sz="1600" dirty="0"/>
              <a:t>) EFM 4.2-4.4</a:t>
            </a:r>
          </a:p>
          <a:p>
            <a:pPr algn="ctr"/>
            <a:r>
              <a:rPr lang="en-US" sz="1200" dirty="0"/>
              <a:t>Courtesy of Adam Burbidge</a:t>
            </a:r>
            <a:endParaRPr lang="en-US" sz="2000" dirty="0"/>
          </a:p>
        </p:txBody>
      </p:sp>
      <p:sp>
        <p:nvSpPr>
          <p:cNvPr id="14" name="Subtitle 6">
            <a:extLst>
              <a:ext uri="{FF2B5EF4-FFF2-40B4-BE49-F238E27FC236}">
                <a16:creationId xmlns:a16="http://schemas.microsoft.com/office/drawing/2014/main" id="{F7A0C4EE-66EC-8C4F-8EFD-D8B9DB1AAB0A}"/>
              </a:ext>
            </a:extLst>
          </p:cNvPr>
          <p:cNvSpPr txBox="1">
            <a:spLocks/>
          </p:cNvSpPr>
          <p:nvPr/>
        </p:nvSpPr>
        <p:spPr>
          <a:xfrm>
            <a:off x="1252582" y="5856380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 dirty="0"/>
              <a:t>Strømningsvisualisering</a:t>
            </a:r>
            <a:endParaRPr lang="en-US" b="1" dirty="0"/>
          </a:p>
          <a:p>
            <a:pPr algn="ctr"/>
            <a:r>
              <a:rPr lang="en-US" sz="1600" dirty="0"/>
              <a:t>(</a:t>
            </a:r>
            <a:r>
              <a:rPr lang="en-US" sz="1600" dirty="0" err="1"/>
              <a:t>Kvalitativt</a:t>
            </a:r>
            <a:r>
              <a:rPr lang="en-US" sz="1600" dirty="0"/>
              <a:t>) EFM 4.1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pic>
        <p:nvPicPr>
          <p:cNvPr id="9" name="Picture 8" descr="A close-up of a drop of water&#10;&#10;Description automatically generated with low confidence">
            <a:extLst>
              <a:ext uri="{FF2B5EF4-FFF2-40B4-BE49-F238E27FC236}">
                <a16:creationId xmlns:a16="http://schemas.microsoft.com/office/drawing/2014/main" id="{E5ECE331-78A1-6744-B067-C6CA48F9BF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5170784" y="3967729"/>
            <a:ext cx="5408064" cy="3499802"/>
          </a:xfrm>
          <a:prstGeom prst="rect">
            <a:avLst/>
          </a:prstGeom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B6AD6724-037E-6C43-A404-148AF8943E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159" t="42546" r="18203" b="7479"/>
          <a:stretch/>
        </p:blipFill>
        <p:spPr>
          <a:xfrm>
            <a:off x="10236000" y="7389000"/>
            <a:ext cx="5831999" cy="349980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7B2179E-7D9C-DD41-9154-7B507D9F0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8604" y="-2865259"/>
            <a:ext cx="3916314" cy="313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60EA214-2EDE-D545-ACDD-B6EED6745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8741" y="611777"/>
            <a:ext cx="5041500" cy="351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turbulent wake - Encyclopedia of the Environment">
            <a:extLst>
              <a:ext uri="{FF2B5EF4-FFF2-40B4-BE49-F238E27FC236}">
                <a16:creationId xmlns:a16="http://schemas.microsoft.com/office/drawing/2014/main" id="{A735933E-4B82-2641-924B-9C708CE56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00" y="1863610"/>
            <a:ext cx="3982656" cy="398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Velocity vectors illustrating flow boundary layer detachment from an... |  Download Scientific Diagram">
            <a:extLst>
              <a:ext uri="{FF2B5EF4-FFF2-40B4-BE49-F238E27FC236}">
                <a16:creationId xmlns:a16="http://schemas.microsoft.com/office/drawing/2014/main" id="{B5F5CD25-8FE6-8440-9E81-339E7438A2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1" t="18133" r="7086" b="16667"/>
          <a:stretch/>
        </p:blipFill>
        <p:spPr bwMode="auto">
          <a:xfrm>
            <a:off x="6853763" y="2094311"/>
            <a:ext cx="4560980" cy="374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Sporlinjer brukes til å </a:t>
            </a:r>
            <a:br>
              <a:rPr lang="nb-NO" sz="4000" dirty="0"/>
            </a:br>
            <a:r>
              <a:rPr lang="nb-NO" sz="4000" dirty="0"/>
              <a:t>visualisere strømning </a:t>
            </a:r>
            <a:endParaRPr lang="en-US" sz="40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3CA7469-1A96-0B47-ADE4-A39269C1FBCE}"/>
              </a:ext>
            </a:extLst>
          </p:cNvPr>
          <p:cNvSpPr txBox="1"/>
          <p:nvPr/>
        </p:nvSpPr>
        <p:spPr>
          <a:xfrm>
            <a:off x="3936000" y="6510783"/>
            <a:ext cx="5422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Partikkelbaner</a:t>
            </a:r>
            <a:r>
              <a:rPr lang="en-US" sz="1400" dirty="0"/>
              <a:t> = </a:t>
            </a:r>
            <a:r>
              <a:rPr lang="en-US" sz="1400" dirty="0" err="1"/>
              <a:t>pathlines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). </a:t>
            </a:r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766C815-1ACD-F147-BC25-CA4C67219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167" y="7082099"/>
            <a:ext cx="8128000" cy="410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3F3C992-5F24-5C4F-B3D9-3625C42CAD58}"/>
              </a:ext>
            </a:extLst>
          </p:cNvPr>
          <p:cNvSpPr txBox="1"/>
          <p:nvPr/>
        </p:nvSpPr>
        <p:spPr>
          <a:xfrm>
            <a:off x="6572190" y="2363968"/>
            <a:ext cx="1072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farget</a:t>
            </a:r>
            <a:r>
              <a:rPr lang="en-US" sz="1200" dirty="0"/>
              <a:t> </a:t>
            </a:r>
            <a:r>
              <a:rPr lang="en-US" sz="1200" dirty="0" err="1"/>
              <a:t>væske</a:t>
            </a:r>
            <a:endParaRPr lang="en-US" sz="12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FF2CF4A-6AE4-BE4F-9133-545B82D6A076}"/>
              </a:ext>
            </a:extLst>
          </p:cNvPr>
          <p:cNvCxnSpPr/>
          <p:nvPr/>
        </p:nvCxnSpPr>
        <p:spPr>
          <a:xfrm>
            <a:off x="6797950" y="2218478"/>
            <a:ext cx="57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 descr="A close up of a person's eye&#10;&#10;Description automatically generated with medium confidence">
            <a:extLst>
              <a:ext uri="{FF2B5EF4-FFF2-40B4-BE49-F238E27FC236}">
                <a16:creationId xmlns:a16="http://schemas.microsoft.com/office/drawing/2014/main" id="{60FCABAE-72E5-ED4E-9AEE-E5835141B8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817605" y="4191406"/>
            <a:ext cx="4895748" cy="2175888"/>
          </a:xfrm>
          <a:prstGeom prst="rect">
            <a:avLst/>
          </a:prstGeom>
        </p:spPr>
      </p:pic>
      <p:sp>
        <p:nvSpPr>
          <p:cNvPr id="54" name="Subtitle 6">
            <a:extLst>
              <a:ext uri="{FF2B5EF4-FFF2-40B4-BE49-F238E27FC236}">
                <a16:creationId xmlns:a16="http://schemas.microsoft.com/office/drawing/2014/main" id="{EEEA202B-87C0-1048-9E6C-52E7601330FF}"/>
              </a:ext>
            </a:extLst>
          </p:cNvPr>
          <p:cNvSpPr txBox="1">
            <a:spLocks/>
          </p:cNvSpPr>
          <p:nvPr/>
        </p:nvSpPr>
        <p:spPr>
          <a:xfrm>
            <a:off x="779161" y="5547725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Sporlinjer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Eks</a:t>
            </a:r>
            <a:r>
              <a:rPr lang="en-US" sz="1600" dirty="0">
                <a:solidFill>
                  <a:srgbClr val="009D7F"/>
                </a:solidFill>
              </a:rPr>
              <a:t>. </a:t>
            </a:r>
            <a:r>
              <a:rPr lang="en-US" sz="1600" dirty="0" err="1">
                <a:solidFill>
                  <a:srgbClr val="009D7F"/>
                </a:solidFill>
              </a:rPr>
              <a:t>Brukes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å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bestemme</a:t>
            </a:r>
            <a:r>
              <a:rPr lang="en-US" sz="1600" dirty="0">
                <a:solidFill>
                  <a:srgbClr val="009D7F"/>
                </a:solidFill>
              </a:rPr>
              <a:t> om </a:t>
            </a:r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separerer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pic>
        <p:nvPicPr>
          <p:cNvPr id="55" name="Picture 54" descr="A close-up of a drop of water&#10;&#10;Description automatically generated with low confidence">
            <a:extLst>
              <a:ext uri="{FF2B5EF4-FFF2-40B4-BE49-F238E27FC236}">
                <a16:creationId xmlns:a16="http://schemas.microsoft.com/office/drawing/2014/main" id="{D838A69C-58F1-BD42-A4B2-5B52A145E5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5817605" y="1410934"/>
            <a:ext cx="4074796" cy="2636984"/>
          </a:xfrm>
          <a:prstGeom prst="rect">
            <a:avLst/>
          </a:prstGeom>
        </p:spPr>
      </p:pic>
      <p:pic>
        <p:nvPicPr>
          <p:cNvPr id="56" name="Picture 6" descr="The turbulent wake - Encyclopedia of the Environment">
            <a:extLst>
              <a:ext uri="{FF2B5EF4-FFF2-40B4-BE49-F238E27FC236}">
                <a16:creationId xmlns:a16="http://schemas.microsoft.com/office/drawing/2014/main" id="{BA90A563-D312-0340-A1AF-AAE32FCDF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29" y="1956186"/>
            <a:ext cx="3591539" cy="359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5B4C6546-CA5D-EE40-A7B1-57CE822F35C2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</p:spTree>
    <p:extLst>
      <p:ext uri="{BB962C8B-B14F-4D97-AF65-F5344CB8AC3E}">
        <p14:creationId xmlns:p14="http://schemas.microsoft.com/office/powerpoint/2010/main" val="205349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Sporlinjer brukes til å </a:t>
            </a:r>
            <a:br>
              <a:rPr lang="nb-NO" sz="4000" dirty="0"/>
            </a:br>
            <a:r>
              <a:rPr lang="nb-NO" sz="4000" dirty="0"/>
              <a:t>visualisere strømning </a:t>
            </a:r>
            <a:endParaRPr lang="en-US" sz="40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3CA7469-1A96-0B47-ADE4-A39269C1FBCE}"/>
              </a:ext>
            </a:extLst>
          </p:cNvPr>
          <p:cNvSpPr txBox="1"/>
          <p:nvPr/>
        </p:nvSpPr>
        <p:spPr>
          <a:xfrm>
            <a:off x="3936000" y="6510783"/>
            <a:ext cx="5422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Partikkelbaner</a:t>
            </a:r>
            <a:r>
              <a:rPr lang="en-US" sz="1400" dirty="0"/>
              <a:t> = </a:t>
            </a:r>
            <a:r>
              <a:rPr lang="en-US" sz="1400" dirty="0" err="1"/>
              <a:t>pathlines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). </a:t>
            </a:r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766C815-1ACD-F147-BC25-CA4C67219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167" y="7082099"/>
            <a:ext cx="8128000" cy="410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3F3C992-5F24-5C4F-B3D9-3625C42CAD58}"/>
              </a:ext>
            </a:extLst>
          </p:cNvPr>
          <p:cNvSpPr txBox="1"/>
          <p:nvPr/>
        </p:nvSpPr>
        <p:spPr>
          <a:xfrm>
            <a:off x="6572190" y="2363968"/>
            <a:ext cx="1072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farget</a:t>
            </a:r>
            <a:r>
              <a:rPr lang="en-US" sz="1200" dirty="0"/>
              <a:t> </a:t>
            </a:r>
            <a:r>
              <a:rPr lang="en-US" sz="1200" dirty="0" err="1"/>
              <a:t>væske</a:t>
            </a:r>
            <a:endParaRPr lang="en-US" sz="12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FF2CF4A-6AE4-BE4F-9133-545B82D6A076}"/>
              </a:ext>
            </a:extLst>
          </p:cNvPr>
          <p:cNvCxnSpPr/>
          <p:nvPr/>
        </p:nvCxnSpPr>
        <p:spPr>
          <a:xfrm>
            <a:off x="6797950" y="2218478"/>
            <a:ext cx="57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Subtitle 6">
            <a:extLst>
              <a:ext uri="{FF2B5EF4-FFF2-40B4-BE49-F238E27FC236}">
                <a16:creationId xmlns:a16="http://schemas.microsoft.com/office/drawing/2014/main" id="{EEEA202B-87C0-1048-9E6C-52E7601330FF}"/>
              </a:ext>
            </a:extLst>
          </p:cNvPr>
          <p:cNvSpPr txBox="1">
            <a:spLocks/>
          </p:cNvSpPr>
          <p:nvPr/>
        </p:nvSpPr>
        <p:spPr>
          <a:xfrm>
            <a:off x="779161" y="5547725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Sporlinjer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Eks</a:t>
            </a:r>
            <a:r>
              <a:rPr lang="en-US" sz="1600" dirty="0">
                <a:solidFill>
                  <a:srgbClr val="009D7F"/>
                </a:solidFill>
              </a:rPr>
              <a:t>. </a:t>
            </a:r>
            <a:r>
              <a:rPr lang="en-US" sz="1600" dirty="0" err="1">
                <a:solidFill>
                  <a:srgbClr val="009D7F"/>
                </a:solidFill>
              </a:rPr>
              <a:t>Brukes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å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bestemme</a:t>
            </a:r>
            <a:r>
              <a:rPr lang="en-US" sz="1600" dirty="0">
                <a:solidFill>
                  <a:srgbClr val="009D7F"/>
                </a:solidFill>
              </a:rPr>
              <a:t> om </a:t>
            </a:r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separerer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pic>
        <p:nvPicPr>
          <p:cNvPr id="55" name="Picture 54" descr="A close-up of a drop of water&#10;&#10;Description automatically generated with low confidence">
            <a:extLst>
              <a:ext uri="{FF2B5EF4-FFF2-40B4-BE49-F238E27FC236}">
                <a16:creationId xmlns:a16="http://schemas.microsoft.com/office/drawing/2014/main" id="{D838A69C-58F1-BD42-A4B2-5B52A145E5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817605" y="1410934"/>
            <a:ext cx="4074796" cy="2636984"/>
          </a:xfrm>
          <a:prstGeom prst="rect">
            <a:avLst/>
          </a:prstGeom>
        </p:spPr>
      </p:pic>
      <p:pic>
        <p:nvPicPr>
          <p:cNvPr id="56" name="Picture 6" descr="The turbulent wake - Encyclopedia of the Environment">
            <a:extLst>
              <a:ext uri="{FF2B5EF4-FFF2-40B4-BE49-F238E27FC236}">
                <a16:creationId xmlns:a16="http://schemas.microsoft.com/office/drawing/2014/main" id="{BA90A563-D312-0340-A1AF-AAE32FCDF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29" y="1956186"/>
            <a:ext cx="3591539" cy="359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5B4C6546-CA5D-EE40-A7B1-57CE822F35C2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5" name="Content Placeholder 5">
            <a:extLst>
              <a:ext uri="{FF2B5EF4-FFF2-40B4-BE49-F238E27FC236}">
                <a16:creationId xmlns:a16="http://schemas.microsoft.com/office/drawing/2014/main" id="{4A47DB90-86BA-574C-88C8-8959BAE036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000" y="1410934"/>
            <a:ext cx="6232328" cy="4784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082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3CA7469-1A96-0B47-ADE4-A39269C1FBCE}"/>
              </a:ext>
            </a:extLst>
          </p:cNvPr>
          <p:cNvSpPr txBox="1"/>
          <p:nvPr/>
        </p:nvSpPr>
        <p:spPr>
          <a:xfrm>
            <a:off x="3936000" y="6510783"/>
            <a:ext cx="5422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Partikkelbaner</a:t>
            </a:r>
            <a:r>
              <a:rPr lang="en-US" sz="1400" dirty="0"/>
              <a:t> = </a:t>
            </a:r>
            <a:r>
              <a:rPr lang="en-US" sz="1400" dirty="0" err="1"/>
              <a:t>pathlines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). </a:t>
            </a:r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766C815-1ACD-F147-BC25-CA4C67219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167" y="7082099"/>
            <a:ext cx="8128000" cy="410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3F3C992-5F24-5C4F-B3D9-3625C42CAD58}"/>
              </a:ext>
            </a:extLst>
          </p:cNvPr>
          <p:cNvSpPr txBox="1"/>
          <p:nvPr/>
        </p:nvSpPr>
        <p:spPr>
          <a:xfrm>
            <a:off x="6572190" y="2363968"/>
            <a:ext cx="1072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farget</a:t>
            </a:r>
            <a:r>
              <a:rPr lang="en-US" sz="1200" dirty="0"/>
              <a:t> </a:t>
            </a:r>
            <a:r>
              <a:rPr lang="en-US" sz="1200" dirty="0" err="1"/>
              <a:t>væske</a:t>
            </a:r>
            <a:endParaRPr lang="en-US" sz="12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FF2CF4A-6AE4-BE4F-9133-545B82D6A076}"/>
              </a:ext>
            </a:extLst>
          </p:cNvPr>
          <p:cNvCxnSpPr/>
          <p:nvPr/>
        </p:nvCxnSpPr>
        <p:spPr>
          <a:xfrm>
            <a:off x="6797950" y="2218478"/>
            <a:ext cx="57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4" descr="A close-up of a drop of water&#10;&#10;Description automatically generated with low confidence">
            <a:extLst>
              <a:ext uri="{FF2B5EF4-FFF2-40B4-BE49-F238E27FC236}">
                <a16:creationId xmlns:a16="http://schemas.microsoft.com/office/drawing/2014/main" id="{D838A69C-58F1-BD42-A4B2-5B52A145E5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817605" y="1410934"/>
            <a:ext cx="4074796" cy="2636984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5B4C6546-CA5D-EE40-A7B1-57CE822F35C2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4" name="Picture 3" descr="A picture containing track, scene, train, way&#10;&#10;Description automatically generated">
            <a:extLst>
              <a:ext uri="{FF2B5EF4-FFF2-40B4-BE49-F238E27FC236}">
                <a16:creationId xmlns:a16="http://schemas.microsoft.com/office/drawing/2014/main" id="{1161E538-0844-094E-A003-266CD900E7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210240" y="2411111"/>
            <a:ext cx="4953324" cy="3064869"/>
          </a:xfrm>
          <a:prstGeom prst="rect">
            <a:avLst/>
          </a:prstGeom>
        </p:spPr>
      </p:pic>
      <p:sp>
        <p:nvSpPr>
          <p:cNvPr id="18" name="Subtitle 6">
            <a:extLst>
              <a:ext uri="{FF2B5EF4-FFF2-40B4-BE49-F238E27FC236}">
                <a16:creationId xmlns:a16="http://schemas.microsoft.com/office/drawing/2014/main" id="{1A3A7637-40E6-0547-961B-84EDADA4BFE2}"/>
              </a:ext>
            </a:extLst>
          </p:cNvPr>
          <p:cNvSpPr txBox="1">
            <a:spLocks/>
          </p:cNvSpPr>
          <p:nvPr/>
        </p:nvSpPr>
        <p:spPr>
          <a:xfrm>
            <a:off x="779161" y="5547725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Sporlinjer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Eks</a:t>
            </a:r>
            <a:r>
              <a:rPr lang="en-US" sz="1600" dirty="0">
                <a:solidFill>
                  <a:srgbClr val="009D7F"/>
                </a:solidFill>
              </a:rPr>
              <a:t>. </a:t>
            </a:r>
            <a:r>
              <a:rPr lang="en-US" sz="1600" dirty="0" err="1">
                <a:solidFill>
                  <a:srgbClr val="009D7F"/>
                </a:solidFill>
              </a:rPr>
              <a:t>Brukes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å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visualisere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trafikkflyt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7D9174A-9651-D447-9473-897CFF6DD083}"/>
              </a:ext>
            </a:extLst>
          </p:cNvPr>
          <p:cNvSpPr txBox="1">
            <a:spLocks/>
          </p:cNvSpPr>
          <p:nvPr/>
        </p:nvSpPr>
        <p:spPr>
          <a:xfrm>
            <a:off x="696000" y="837000"/>
            <a:ext cx="10008675" cy="900000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dirty="0"/>
              <a:t>Sporlinjer brukes også til å </a:t>
            </a:r>
            <a:br>
              <a:rPr lang="nb-NO" sz="4000" dirty="0"/>
            </a:br>
            <a:r>
              <a:rPr lang="nb-NO" sz="4000" dirty="0"/>
              <a:t>visualisere trafikkflyt </a:t>
            </a:r>
            <a:endParaRPr lang="en-US" sz="4000" dirty="0"/>
          </a:p>
        </p:txBody>
      </p:sp>
      <p:pic>
        <p:nvPicPr>
          <p:cNvPr id="15" name="Content Placeholder 5">
            <a:extLst>
              <a:ext uri="{FF2B5EF4-FFF2-40B4-BE49-F238E27FC236}">
                <a16:creationId xmlns:a16="http://schemas.microsoft.com/office/drawing/2014/main" id="{89661EC1-F126-C345-9C8F-C75D699DCA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000" y="1410934"/>
            <a:ext cx="6232328" cy="4784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975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A766C815-1ACD-F147-BC25-CA4C67219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167" y="7082099"/>
            <a:ext cx="8128000" cy="410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 descr="A picture containing diagram&#10;&#10;Description automatically generated">
            <a:extLst>
              <a:ext uri="{FF2B5EF4-FFF2-40B4-BE49-F238E27FC236}">
                <a16:creationId xmlns:a16="http://schemas.microsoft.com/office/drawing/2014/main" id="{5CFDDDAA-C8D7-814C-873E-A35FA065E4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700977" y="2000539"/>
            <a:ext cx="4061284" cy="3930275"/>
          </a:xfrm>
          <a:prstGeom prst="rect">
            <a:avLst/>
          </a:prstGeom>
        </p:spPr>
      </p:pic>
      <p:pic>
        <p:nvPicPr>
          <p:cNvPr id="47" name="Picture 46" descr="Diagram&#10;&#10;Description automatically generated">
            <a:extLst>
              <a:ext uri="{FF2B5EF4-FFF2-40B4-BE49-F238E27FC236}">
                <a16:creationId xmlns:a16="http://schemas.microsoft.com/office/drawing/2014/main" id="{10211EBF-8EF6-384E-8DD6-5ED182265F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54294" y="1819873"/>
            <a:ext cx="4343400" cy="379730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3F3C992-5F24-5C4F-B3D9-3625C42CAD58}"/>
              </a:ext>
            </a:extLst>
          </p:cNvPr>
          <p:cNvSpPr txBox="1"/>
          <p:nvPr/>
        </p:nvSpPr>
        <p:spPr>
          <a:xfrm>
            <a:off x="0" y="2477555"/>
            <a:ext cx="1072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farget</a:t>
            </a:r>
            <a:r>
              <a:rPr lang="en-US" sz="1200" dirty="0"/>
              <a:t> </a:t>
            </a:r>
            <a:r>
              <a:rPr lang="en-US" sz="1200" dirty="0" err="1"/>
              <a:t>væske</a:t>
            </a:r>
            <a:endParaRPr lang="en-US" sz="1200" dirty="0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FF2CF4A-6AE4-BE4F-9133-545B82D6A076}"/>
              </a:ext>
            </a:extLst>
          </p:cNvPr>
          <p:cNvCxnSpPr/>
          <p:nvPr/>
        </p:nvCxnSpPr>
        <p:spPr>
          <a:xfrm>
            <a:off x="225760" y="2332065"/>
            <a:ext cx="57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ubtitle 6">
            <a:extLst>
              <a:ext uri="{FF2B5EF4-FFF2-40B4-BE49-F238E27FC236}">
                <a16:creationId xmlns:a16="http://schemas.microsoft.com/office/drawing/2014/main" id="{1AEDCA2D-D60E-0749-B9D2-E84B59F356AA}"/>
              </a:ext>
            </a:extLst>
          </p:cNvPr>
          <p:cNvSpPr txBox="1">
            <a:spLocks/>
          </p:cNvSpPr>
          <p:nvPr/>
        </p:nvSpPr>
        <p:spPr>
          <a:xfrm>
            <a:off x="779161" y="5547725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Sporlinjer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Eks</a:t>
            </a:r>
            <a:r>
              <a:rPr lang="en-US" sz="1600" dirty="0">
                <a:solidFill>
                  <a:srgbClr val="009D7F"/>
                </a:solidFill>
              </a:rPr>
              <a:t>. </a:t>
            </a:r>
            <a:r>
              <a:rPr lang="en-US" sz="1600" dirty="0" err="1">
                <a:solidFill>
                  <a:srgbClr val="009D7F"/>
                </a:solidFill>
              </a:rPr>
              <a:t>Brukes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å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bestemme</a:t>
            </a:r>
            <a:r>
              <a:rPr lang="en-US" sz="1600" dirty="0">
                <a:solidFill>
                  <a:srgbClr val="009D7F"/>
                </a:solidFill>
              </a:rPr>
              <a:t> om</a:t>
            </a: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</a:t>
            </a:r>
            <a:r>
              <a:rPr lang="en-US" sz="1600" dirty="0">
                <a:solidFill>
                  <a:srgbClr val="009D7F"/>
                </a:solidFill>
              </a:rPr>
              <a:t> er turbulent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A74054-F728-DD44-9113-F8D7D56DB8D2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5433A56-D9C2-6C43-9293-9B3D12A96375}"/>
              </a:ext>
            </a:extLst>
          </p:cNvPr>
          <p:cNvSpPr txBox="1">
            <a:spLocks/>
          </p:cNvSpPr>
          <p:nvPr/>
        </p:nvSpPr>
        <p:spPr>
          <a:xfrm>
            <a:off x="696000" y="837000"/>
            <a:ext cx="10008675" cy="900000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dirty="0"/>
              <a:t>Sporlinjer brukes til å avgjøre om en strømning er</a:t>
            </a:r>
          </a:p>
          <a:p>
            <a:r>
              <a:rPr lang="nb-NO" sz="4000" dirty="0"/>
              <a:t>turbulent</a:t>
            </a:r>
            <a:endParaRPr lang="en-US" sz="4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0F711F-06FC-2B40-9A70-8C6608A330E0}"/>
              </a:ext>
            </a:extLst>
          </p:cNvPr>
          <p:cNvSpPr txBox="1"/>
          <p:nvPr/>
        </p:nvSpPr>
        <p:spPr>
          <a:xfrm>
            <a:off x="3936000" y="6510783"/>
            <a:ext cx="2590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7407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A766C815-1ACD-F147-BC25-CA4C67219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167" y="7082099"/>
            <a:ext cx="8128000" cy="410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ubtitle 6">
            <a:extLst>
              <a:ext uri="{FF2B5EF4-FFF2-40B4-BE49-F238E27FC236}">
                <a16:creationId xmlns:a16="http://schemas.microsoft.com/office/drawing/2014/main" id="{1AEDCA2D-D60E-0749-B9D2-E84B59F356AA}"/>
              </a:ext>
            </a:extLst>
          </p:cNvPr>
          <p:cNvSpPr txBox="1">
            <a:spLocks/>
          </p:cNvSpPr>
          <p:nvPr/>
        </p:nvSpPr>
        <p:spPr>
          <a:xfrm>
            <a:off x="779160" y="5547725"/>
            <a:ext cx="4380840" cy="4732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Tidsuavhengig</a:t>
            </a:r>
            <a:r>
              <a:rPr lang="en-US" b="1" dirty="0">
                <a:solidFill>
                  <a:srgbClr val="009D7F"/>
                </a:solidFill>
              </a:rPr>
              <a:t> </a:t>
            </a:r>
            <a:r>
              <a:rPr lang="en-US" b="1" dirty="0" err="1">
                <a:solidFill>
                  <a:srgbClr val="009D7F"/>
                </a:solidFill>
              </a:rPr>
              <a:t>strømning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Ved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langeksponering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gir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tidsuavhengig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gi</a:t>
            </a:r>
            <a:r>
              <a:rPr lang="en-US" sz="1600" dirty="0">
                <a:solidFill>
                  <a:srgbClr val="009D7F"/>
                </a:solidFill>
              </a:rPr>
              <a:t> et </a:t>
            </a:r>
            <a:r>
              <a:rPr lang="en-US" sz="1600" dirty="0" err="1">
                <a:solidFill>
                  <a:srgbClr val="009D7F"/>
                </a:solidFill>
              </a:rPr>
              <a:t>klart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bilde</a:t>
            </a:r>
            <a:r>
              <a:rPr lang="en-US" sz="1600" dirty="0">
                <a:solidFill>
                  <a:srgbClr val="009D7F"/>
                </a:solidFill>
              </a:rPr>
              <a:t> (Mossige et al., 2016)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A74054-F728-DD44-9113-F8D7D56DB8D2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5433A56-D9C2-6C43-9293-9B3D12A96375}"/>
              </a:ext>
            </a:extLst>
          </p:cNvPr>
          <p:cNvSpPr txBox="1">
            <a:spLocks/>
          </p:cNvSpPr>
          <p:nvPr/>
        </p:nvSpPr>
        <p:spPr>
          <a:xfrm>
            <a:off x="696000" y="837000"/>
            <a:ext cx="10008675" cy="900000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dirty="0"/>
              <a:t>Sporlinjer kan brukes til å avgjøre om en strømning er</a:t>
            </a:r>
          </a:p>
          <a:p>
            <a:r>
              <a:rPr lang="nb-NO" sz="4000" dirty="0"/>
              <a:t>stasjonær (tidsuavhengig)</a:t>
            </a:r>
            <a:endParaRPr lang="en-US" sz="4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0F711F-06FC-2B40-9A70-8C6608A330E0}"/>
              </a:ext>
            </a:extLst>
          </p:cNvPr>
          <p:cNvSpPr txBox="1"/>
          <p:nvPr/>
        </p:nvSpPr>
        <p:spPr>
          <a:xfrm>
            <a:off x="3936000" y="6510783"/>
            <a:ext cx="2590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AC979AC2-3778-6147-B35E-9C3814927A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383" t="23095" r="50001" b="35274"/>
          <a:stretch/>
        </p:blipFill>
        <p:spPr>
          <a:xfrm>
            <a:off x="939255" y="2925000"/>
            <a:ext cx="4052332" cy="245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3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A766C815-1ACD-F147-BC25-CA4C67219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167" y="7082099"/>
            <a:ext cx="8128000" cy="410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ubtitle 6">
            <a:extLst>
              <a:ext uri="{FF2B5EF4-FFF2-40B4-BE49-F238E27FC236}">
                <a16:creationId xmlns:a16="http://schemas.microsoft.com/office/drawing/2014/main" id="{1AEDCA2D-D60E-0749-B9D2-E84B59F356AA}"/>
              </a:ext>
            </a:extLst>
          </p:cNvPr>
          <p:cNvSpPr txBox="1">
            <a:spLocks/>
          </p:cNvSpPr>
          <p:nvPr/>
        </p:nvSpPr>
        <p:spPr>
          <a:xfrm>
            <a:off x="779160" y="5547725"/>
            <a:ext cx="4380840" cy="4732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Tidsuavhengig</a:t>
            </a:r>
            <a:r>
              <a:rPr lang="en-US" b="1" dirty="0">
                <a:solidFill>
                  <a:srgbClr val="009D7F"/>
                </a:solidFill>
              </a:rPr>
              <a:t> </a:t>
            </a:r>
            <a:r>
              <a:rPr lang="en-US" b="1" dirty="0" err="1">
                <a:solidFill>
                  <a:srgbClr val="009D7F"/>
                </a:solidFill>
              </a:rPr>
              <a:t>strømning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Ved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langeksponering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gir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tidsuavhengig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gi</a:t>
            </a:r>
            <a:r>
              <a:rPr lang="en-US" sz="1600" dirty="0">
                <a:solidFill>
                  <a:srgbClr val="009D7F"/>
                </a:solidFill>
              </a:rPr>
              <a:t> et </a:t>
            </a:r>
            <a:r>
              <a:rPr lang="en-US" sz="1600" dirty="0" err="1">
                <a:solidFill>
                  <a:srgbClr val="009D7F"/>
                </a:solidFill>
              </a:rPr>
              <a:t>klart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bilde</a:t>
            </a:r>
            <a:r>
              <a:rPr lang="en-US" sz="1600" dirty="0">
                <a:solidFill>
                  <a:srgbClr val="009D7F"/>
                </a:solidFill>
              </a:rPr>
              <a:t> (Mossige et al., 2016)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A74054-F728-DD44-9113-F8D7D56DB8D2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5433A56-D9C2-6C43-9293-9B3D12A96375}"/>
              </a:ext>
            </a:extLst>
          </p:cNvPr>
          <p:cNvSpPr txBox="1">
            <a:spLocks/>
          </p:cNvSpPr>
          <p:nvPr/>
        </p:nvSpPr>
        <p:spPr>
          <a:xfrm>
            <a:off x="696000" y="837000"/>
            <a:ext cx="10008675" cy="900000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dirty="0"/>
              <a:t>Sporlinjer kan brukes til å avgjøre om et motiv er</a:t>
            </a:r>
          </a:p>
          <a:p>
            <a:r>
              <a:rPr lang="nb-NO" sz="4000" dirty="0"/>
              <a:t>stasjonært (tidsuavhengig)</a:t>
            </a:r>
            <a:endParaRPr lang="en-US" sz="4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0F711F-06FC-2B40-9A70-8C6608A330E0}"/>
              </a:ext>
            </a:extLst>
          </p:cNvPr>
          <p:cNvSpPr txBox="1"/>
          <p:nvPr/>
        </p:nvSpPr>
        <p:spPr>
          <a:xfrm>
            <a:off x="3936000" y="6510783"/>
            <a:ext cx="2590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AC979AC2-3778-6147-B35E-9C3814927A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383" t="23095" r="50001" b="35274"/>
          <a:stretch/>
        </p:blipFill>
        <p:spPr>
          <a:xfrm>
            <a:off x="939255" y="2925000"/>
            <a:ext cx="4052332" cy="2455042"/>
          </a:xfrm>
          <a:prstGeom prst="rect">
            <a:avLst/>
          </a:prstGeom>
        </p:spPr>
      </p:pic>
      <p:pic>
        <p:nvPicPr>
          <p:cNvPr id="5" name="Picture 4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2CD7DCF0-31A8-FD48-B734-0A45E96181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234805" y="1787383"/>
            <a:ext cx="5104305" cy="3709958"/>
          </a:xfrm>
          <a:prstGeom prst="rect">
            <a:avLst/>
          </a:prstGeom>
        </p:spPr>
      </p:pic>
      <p:sp>
        <p:nvSpPr>
          <p:cNvPr id="19" name="Subtitle 6">
            <a:extLst>
              <a:ext uri="{FF2B5EF4-FFF2-40B4-BE49-F238E27FC236}">
                <a16:creationId xmlns:a16="http://schemas.microsoft.com/office/drawing/2014/main" id="{31081894-2375-3048-9192-AB363E08C1E2}"/>
              </a:ext>
            </a:extLst>
          </p:cNvPr>
          <p:cNvSpPr txBox="1">
            <a:spLocks/>
          </p:cNvSpPr>
          <p:nvPr/>
        </p:nvSpPr>
        <p:spPr>
          <a:xfrm>
            <a:off x="6607696" y="5640813"/>
            <a:ext cx="4380840" cy="4732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Tidsuavhengige</a:t>
            </a:r>
            <a:r>
              <a:rPr lang="en-US" b="1" dirty="0">
                <a:solidFill>
                  <a:srgbClr val="009D7F"/>
                </a:solidFill>
              </a:rPr>
              <a:t> </a:t>
            </a:r>
            <a:r>
              <a:rPr lang="en-US" b="1" dirty="0" err="1">
                <a:solidFill>
                  <a:srgbClr val="009D7F"/>
                </a:solidFill>
              </a:rPr>
              <a:t>motiver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I </a:t>
            </a:r>
            <a:r>
              <a:rPr lang="en-US" sz="1600" dirty="0" err="1">
                <a:solidFill>
                  <a:srgbClr val="009D7F"/>
                </a:solidFill>
              </a:rPr>
              <a:t>gamle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dager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måtte</a:t>
            </a:r>
            <a:r>
              <a:rPr lang="en-US" sz="1600" dirty="0">
                <a:solidFill>
                  <a:srgbClr val="009D7F"/>
                </a:solidFill>
              </a:rPr>
              <a:t> man </a:t>
            </a:r>
            <a:r>
              <a:rPr lang="en-US" sz="1600" dirty="0" err="1">
                <a:solidFill>
                  <a:srgbClr val="009D7F"/>
                </a:solidFill>
              </a:rPr>
              <a:t>bruke</a:t>
            </a:r>
            <a:r>
              <a:rPr lang="en-US" sz="1600" dirty="0">
                <a:solidFill>
                  <a:srgbClr val="009D7F"/>
                </a:solidFill>
              </a:rPr>
              <a:t> lang </a:t>
            </a:r>
            <a:r>
              <a:rPr lang="en-US" sz="1600" dirty="0" err="1">
                <a:solidFill>
                  <a:srgbClr val="009D7F"/>
                </a:solidFill>
              </a:rPr>
              <a:t>eksponering</a:t>
            </a:r>
            <a:r>
              <a:rPr lang="en-US" sz="1600" dirty="0">
                <a:solidFill>
                  <a:srgbClr val="009D7F"/>
                </a:solidFill>
              </a:rPr>
              <a:t> for </a:t>
            </a:r>
            <a:r>
              <a:rPr lang="en-US" sz="1600" dirty="0" err="1">
                <a:solidFill>
                  <a:srgbClr val="009D7F"/>
                </a:solidFill>
              </a:rPr>
              <a:t>å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få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nok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lys</a:t>
            </a:r>
            <a:r>
              <a:rPr lang="en-US" sz="1600" dirty="0">
                <a:solidFill>
                  <a:srgbClr val="009D7F"/>
                </a:solidFill>
              </a:rPr>
              <a:t>. </a:t>
            </a:r>
            <a:r>
              <a:rPr lang="en-US" sz="1600" dirty="0" err="1">
                <a:solidFill>
                  <a:srgbClr val="009D7F"/>
                </a:solidFill>
              </a:rPr>
              <a:t>Derfor</a:t>
            </a:r>
            <a:r>
              <a:rPr lang="en-US" sz="1600" dirty="0">
                <a:solidFill>
                  <a:srgbClr val="009D7F"/>
                </a:solidFill>
              </a:rPr>
              <a:t> er det </a:t>
            </a:r>
            <a:r>
              <a:rPr lang="en-US" sz="1600" dirty="0" err="1">
                <a:solidFill>
                  <a:srgbClr val="009D7F"/>
                </a:solidFill>
              </a:rPr>
              <a:t>ingen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som</a:t>
            </a:r>
            <a:r>
              <a:rPr lang="en-US" sz="1600" dirty="0">
                <a:solidFill>
                  <a:srgbClr val="009D7F"/>
                </a:solidFill>
              </a:rPr>
              <a:t> smiler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3243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A766C815-1ACD-F147-BC25-CA4C67219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167" y="7082099"/>
            <a:ext cx="8128000" cy="410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ubtitle 6">
            <a:extLst>
              <a:ext uri="{FF2B5EF4-FFF2-40B4-BE49-F238E27FC236}">
                <a16:creationId xmlns:a16="http://schemas.microsoft.com/office/drawing/2014/main" id="{1AEDCA2D-D60E-0749-B9D2-E84B59F356AA}"/>
              </a:ext>
            </a:extLst>
          </p:cNvPr>
          <p:cNvSpPr txBox="1">
            <a:spLocks/>
          </p:cNvSpPr>
          <p:nvPr/>
        </p:nvSpPr>
        <p:spPr>
          <a:xfrm>
            <a:off x="779160" y="5547725"/>
            <a:ext cx="4380840" cy="4732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Tidsavhengige</a:t>
            </a:r>
            <a:r>
              <a:rPr lang="en-US" b="1" dirty="0">
                <a:solidFill>
                  <a:srgbClr val="009D7F"/>
                </a:solidFill>
              </a:rPr>
              <a:t> </a:t>
            </a:r>
            <a:r>
              <a:rPr lang="en-US" b="1" dirty="0" err="1">
                <a:solidFill>
                  <a:srgbClr val="009D7F"/>
                </a:solidFill>
              </a:rPr>
              <a:t>motiver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Motivene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blir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uklare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fordi</a:t>
            </a:r>
            <a:r>
              <a:rPr lang="en-US" sz="1600" dirty="0">
                <a:solidFill>
                  <a:srgbClr val="009D7F"/>
                </a:solidFill>
              </a:rPr>
              <a:t> de </a:t>
            </a:r>
            <a:r>
              <a:rPr lang="en-US" sz="1600" dirty="0" err="1">
                <a:solidFill>
                  <a:srgbClr val="009D7F"/>
                </a:solidFill>
              </a:rPr>
              <a:t>beveger</a:t>
            </a:r>
            <a:r>
              <a:rPr lang="en-US" sz="1600" dirty="0">
                <a:solidFill>
                  <a:srgbClr val="009D7F"/>
                </a:solidFill>
              </a:rPr>
              <a:t> seg </a:t>
            </a:r>
            <a:r>
              <a:rPr lang="en-US" sz="1600" dirty="0" err="1">
                <a:solidFill>
                  <a:srgbClr val="009D7F"/>
                </a:solidFill>
              </a:rPr>
              <a:t>i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løpet</a:t>
            </a:r>
            <a:r>
              <a:rPr lang="en-US" sz="1600" dirty="0">
                <a:solidFill>
                  <a:srgbClr val="009D7F"/>
                </a:solidFill>
              </a:rPr>
              <a:t> av </a:t>
            </a:r>
            <a:r>
              <a:rPr lang="en-US" sz="1600" dirty="0" err="1">
                <a:solidFill>
                  <a:srgbClr val="009D7F"/>
                </a:solidFill>
              </a:rPr>
              <a:t>eksponeringstiden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kameraet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A74054-F728-DD44-9113-F8D7D56DB8D2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5433A56-D9C2-6C43-9293-9B3D12A96375}"/>
              </a:ext>
            </a:extLst>
          </p:cNvPr>
          <p:cNvSpPr txBox="1">
            <a:spLocks/>
          </p:cNvSpPr>
          <p:nvPr/>
        </p:nvSpPr>
        <p:spPr>
          <a:xfrm>
            <a:off x="696000" y="837000"/>
            <a:ext cx="10008675" cy="900000"/>
          </a:xfrm>
          <a:prstGeom prst="rect">
            <a:avLst/>
          </a:prstGeom>
        </p:spPr>
        <p:txBody>
          <a:bodyPr vert="horz" wrap="none" lIns="0" tIns="0" rIns="0" bIns="0" rtlCol="0" anchor="ctr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009D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dirty="0"/>
              <a:t>Sporlinjer kan brukes til å avgjøre om et motiv er</a:t>
            </a:r>
          </a:p>
          <a:p>
            <a:r>
              <a:rPr lang="nb-NO" sz="4000" dirty="0"/>
              <a:t>stasjonært (tidsuavhengig)</a:t>
            </a:r>
            <a:endParaRPr lang="en-US" sz="4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0F711F-06FC-2B40-9A70-8C6608A330E0}"/>
              </a:ext>
            </a:extLst>
          </p:cNvPr>
          <p:cNvSpPr txBox="1"/>
          <p:nvPr/>
        </p:nvSpPr>
        <p:spPr>
          <a:xfrm>
            <a:off x="3936000" y="6510783"/>
            <a:ext cx="2590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  <p:pic>
        <p:nvPicPr>
          <p:cNvPr id="5" name="Picture 4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2CD7DCF0-31A8-FD48-B734-0A45E96181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234805" y="1787383"/>
            <a:ext cx="5104305" cy="3709958"/>
          </a:xfrm>
          <a:prstGeom prst="rect">
            <a:avLst/>
          </a:prstGeom>
        </p:spPr>
      </p:pic>
      <p:sp>
        <p:nvSpPr>
          <p:cNvPr id="19" name="Subtitle 6">
            <a:extLst>
              <a:ext uri="{FF2B5EF4-FFF2-40B4-BE49-F238E27FC236}">
                <a16:creationId xmlns:a16="http://schemas.microsoft.com/office/drawing/2014/main" id="{31081894-2375-3048-9192-AB363E08C1E2}"/>
              </a:ext>
            </a:extLst>
          </p:cNvPr>
          <p:cNvSpPr txBox="1">
            <a:spLocks/>
          </p:cNvSpPr>
          <p:nvPr/>
        </p:nvSpPr>
        <p:spPr>
          <a:xfrm>
            <a:off x="6607696" y="5640813"/>
            <a:ext cx="4380840" cy="4732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Tidsuavhengige</a:t>
            </a:r>
            <a:r>
              <a:rPr lang="en-US" b="1" dirty="0">
                <a:solidFill>
                  <a:srgbClr val="009D7F"/>
                </a:solidFill>
              </a:rPr>
              <a:t> </a:t>
            </a:r>
            <a:r>
              <a:rPr lang="en-US" b="1" dirty="0" err="1">
                <a:solidFill>
                  <a:srgbClr val="009D7F"/>
                </a:solidFill>
              </a:rPr>
              <a:t>motiver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>
                <a:solidFill>
                  <a:srgbClr val="009D7F"/>
                </a:solidFill>
              </a:rPr>
              <a:t>I </a:t>
            </a:r>
            <a:r>
              <a:rPr lang="en-US" sz="1600" dirty="0" err="1">
                <a:solidFill>
                  <a:srgbClr val="009D7F"/>
                </a:solidFill>
              </a:rPr>
              <a:t>gamle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dager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måtte</a:t>
            </a:r>
            <a:r>
              <a:rPr lang="en-US" sz="1600" dirty="0">
                <a:solidFill>
                  <a:srgbClr val="009D7F"/>
                </a:solidFill>
              </a:rPr>
              <a:t> man </a:t>
            </a:r>
            <a:r>
              <a:rPr lang="en-US" sz="1600" dirty="0" err="1">
                <a:solidFill>
                  <a:srgbClr val="009D7F"/>
                </a:solidFill>
              </a:rPr>
              <a:t>bruke</a:t>
            </a:r>
            <a:r>
              <a:rPr lang="en-US" sz="1600" dirty="0">
                <a:solidFill>
                  <a:srgbClr val="009D7F"/>
                </a:solidFill>
              </a:rPr>
              <a:t> lang </a:t>
            </a:r>
            <a:r>
              <a:rPr lang="en-US" sz="1600" dirty="0" err="1">
                <a:solidFill>
                  <a:srgbClr val="009D7F"/>
                </a:solidFill>
              </a:rPr>
              <a:t>eksponering</a:t>
            </a:r>
            <a:r>
              <a:rPr lang="en-US" sz="1600" dirty="0">
                <a:solidFill>
                  <a:srgbClr val="009D7F"/>
                </a:solidFill>
              </a:rPr>
              <a:t> for </a:t>
            </a:r>
            <a:r>
              <a:rPr lang="en-US" sz="1600" dirty="0" err="1">
                <a:solidFill>
                  <a:srgbClr val="009D7F"/>
                </a:solidFill>
              </a:rPr>
              <a:t>å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få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nok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lys</a:t>
            </a:r>
            <a:r>
              <a:rPr lang="en-US" sz="1600" dirty="0">
                <a:solidFill>
                  <a:srgbClr val="009D7F"/>
                </a:solidFill>
              </a:rPr>
              <a:t>. </a:t>
            </a:r>
            <a:r>
              <a:rPr lang="en-US" sz="1600" dirty="0" err="1">
                <a:solidFill>
                  <a:srgbClr val="009D7F"/>
                </a:solidFill>
              </a:rPr>
              <a:t>Derfor</a:t>
            </a:r>
            <a:r>
              <a:rPr lang="en-US" sz="1600" dirty="0">
                <a:solidFill>
                  <a:srgbClr val="009D7F"/>
                </a:solidFill>
              </a:rPr>
              <a:t> er det </a:t>
            </a:r>
            <a:r>
              <a:rPr lang="en-US" sz="1600" dirty="0" err="1">
                <a:solidFill>
                  <a:srgbClr val="009D7F"/>
                </a:solidFill>
              </a:rPr>
              <a:t>ingen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som</a:t>
            </a:r>
            <a:r>
              <a:rPr lang="en-US" sz="1600" dirty="0">
                <a:solidFill>
                  <a:srgbClr val="009D7F"/>
                </a:solidFill>
              </a:rPr>
              <a:t> smiler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pic>
        <p:nvPicPr>
          <p:cNvPr id="11" name="Picture 10" descr="A group of people walking in the fall&#10;&#10;Description automatically generated with low confidence">
            <a:extLst>
              <a:ext uri="{FF2B5EF4-FFF2-40B4-BE49-F238E27FC236}">
                <a16:creationId xmlns:a16="http://schemas.microsoft.com/office/drawing/2014/main" id="{D538EEF5-6772-D84B-90C3-55E3C61FEE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06321" y="1737000"/>
            <a:ext cx="5678165" cy="378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0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Hastighetsfeltet er hastigheten til fluidet i hver </a:t>
            </a:r>
            <a:br>
              <a:rPr lang="nb-NO" sz="4000" dirty="0"/>
            </a:br>
            <a:r>
              <a:rPr lang="nb-NO" sz="4000" dirty="0"/>
              <a:t>punkt i strømningen </a:t>
            </a:r>
            <a:endParaRPr lang="en-US" sz="40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17" name="Subtitle 6">
            <a:extLst>
              <a:ext uri="{FF2B5EF4-FFF2-40B4-BE49-F238E27FC236}">
                <a16:creationId xmlns:a16="http://schemas.microsoft.com/office/drawing/2014/main" id="{1AEDCA2D-D60E-0749-B9D2-E84B59F356AA}"/>
              </a:ext>
            </a:extLst>
          </p:cNvPr>
          <p:cNvSpPr txBox="1">
            <a:spLocks/>
          </p:cNvSpPr>
          <p:nvPr/>
        </p:nvSpPr>
        <p:spPr>
          <a:xfrm>
            <a:off x="779161" y="5547725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Sporlinjer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Eks</a:t>
            </a:r>
            <a:r>
              <a:rPr lang="en-US" sz="1600" dirty="0">
                <a:solidFill>
                  <a:srgbClr val="009D7F"/>
                </a:solidFill>
              </a:rPr>
              <a:t>. </a:t>
            </a:r>
            <a:r>
              <a:rPr lang="en-US" sz="1600" dirty="0" err="1">
                <a:solidFill>
                  <a:srgbClr val="009D7F"/>
                </a:solidFill>
              </a:rPr>
              <a:t>Brukes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å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bestemme</a:t>
            </a:r>
            <a:r>
              <a:rPr lang="en-US" sz="1600" dirty="0">
                <a:solidFill>
                  <a:srgbClr val="009D7F"/>
                </a:solidFill>
              </a:rPr>
              <a:t> om</a:t>
            </a: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</a:t>
            </a:r>
            <a:r>
              <a:rPr lang="en-US" sz="1600" dirty="0">
                <a:solidFill>
                  <a:srgbClr val="009D7F"/>
                </a:solidFill>
              </a:rPr>
              <a:t> er turbulent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13" name="Subtitle 6">
            <a:extLst>
              <a:ext uri="{FF2B5EF4-FFF2-40B4-BE49-F238E27FC236}">
                <a16:creationId xmlns:a16="http://schemas.microsoft.com/office/drawing/2014/main" id="{AAB5476E-3D5F-3443-AB78-15D3D8825288}"/>
              </a:ext>
            </a:extLst>
          </p:cNvPr>
          <p:cNvSpPr txBox="1">
            <a:spLocks/>
          </p:cNvSpPr>
          <p:nvPr/>
        </p:nvSpPr>
        <p:spPr>
          <a:xfrm>
            <a:off x="7134601" y="5547724"/>
            <a:ext cx="4066236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Hastighetsfelt</a:t>
            </a:r>
            <a:r>
              <a:rPr lang="en-US" b="1" dirty="0">
                <a:solidFill>
                  <a:srgbClr val="009D7F"/>
                </a:solidFill>
              </a:rPr>
              <a:t> V(</a:t>
            </a:r>
            <a:r>
              <a:rPr lang="en-US" b="1" dirty="0" err="1">
                <a:solidFill>
                  <a:srgbClr val="009D7F"/>
                </a:solidFill>
              </a:rPr>
              <a:t>r</a:t>
            </a:r>
            <a:r>
              <a:rPr lang="en-US" dirty="0" err="1">
                <a:solidFill>
                  <a:srgbClr val="009D7F"/>
                </a:solidFill>
              </a:rPr>
              <a:t>,t</a:t>
            </a:r>
            <a:r>
              <a:rPr lang="en-US" b="1" dirty="0">
                <a:solidFill>
                  <a:srgbClr val="009D7F"/>
                </a:solidFill>
              </a:rPr>
              <a:t>)</a:t>
            </a: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Hastighetsfeltet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kan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bestemmes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ved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å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måle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forflytningen</a:t>
            </a:r>
            <a:r>
              <a:rPr lang="en-US" sz="1600" dirty="0">
                <a:solidFill>
                  <a:srgbClr val="009D7F"/>
                </a:solidFill>
              </a:rPr>
              <a:t> av </a:t>
            </a:r>
            <a:r>
              <a:rPr lang="en-US" sz="1600" dirty="0" err="1">
                <a:solidFill>
                  <a:srgbClr val="009D7F"/>
                </a:solidFill>
              </a:rPr>
              <a:t>små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partikler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i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strømningen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r</a:t>
            </a:r>
            <a:r>
              <a:rPr lang="en-US" sz="1600" dirty="0">
                <a:solidFill>
                  <a:srgbClr val="009D7F"/>
                </a:solidFill>
              </a:rPr>
              <a:t> = &lt;</a:t>
            </a:r>
            <a:r>
              <a:rPr lang="en-US" sz="1600" dirty="0" err="1">
                <a:solidFill>
                  <a:srgbClr val="009D7F"/>
                </a:solidFill>
              </a:rPr>
              <a:t>x,y,z</a:t>
            </a:r>
            <a:r>
              <a:rPr lang="en-US" sz="1600" dirty="0">
                <a:solidFill>
                  <a:srgbClr val="009D7F"/>
                </a:solidFill>
              </a:rPr>
              <a:t>&gt;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5" name="Picture 6" descr="The turbulent wake - Encyclopedia of the Environment">
            <a:extLst>
              <a:ext uri="{FF2B5EF4-FFF2-40B4-BE49-F238E27FC236}">
                <a16:creationId xmlns:a16="http://schemas.microsoft.com/office/drawing/2014/main" id="{0EDCCF46-9A13-F64B-830E-F038C75AB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34" y="1884070"/>
            <a:ext cx="3550646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Velocity vectors illustrating flow boundary layer detachment from an... |  Download Scientific Diagram">
            <a:extLst>
              <a:ext uri="{FF2B5EF4-FFF2-40B4-BE49-F238E27FC236}">
                <a16:creationId xmlns:a16="http://schemas.microsoft.com/office/drawing/2014/main" id="{252FD0E8-03FE-DF48-BFCF-D9943DFEE0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1" t="18133" r="7086" b="16667"/>
          <a:stretch/>
        </p:blipFill>
        <p:spPr bwMode="auto">
          <a:xfrm>
            <a:off x="6858884" y="2094311"/>
            <a:ext cx="4066237" cy="334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1811E5D-CBF7-F841-B4C9-DDE96CCCB85F}"/>
              </a:ext>
            </a:extLst>
          </p:cNvPr>
          <p:cNvSpPr txBox="1"/>
          <p:nvPr/>
        </p:nvSpPr>
        <p:spPr>
          <a:xfrm>
            <a:off x="3936000" y="6510783"/>
            <a:ext cx="2590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4986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Felles: Hva vil det si at </a:t>
            </a:r>
            <a:br>
              <a:rPr lang="nb-NO" sz="4000" dirty="0"/>
            </a:br>
            <a:r>
              <a:rPr lang="nb-NO" sz="4000" dirty="0"/>
              <a:t>noe er strømlinjeformet?</a:t>
            </a:r>
            <a:endParaRPr lang="en-US" sz="40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17" name="Subtitle 6">
            <a:extLst>
              <a:ext uri="{FF2B5EF4-FFF2-40B4-BE49-F238E27FC236}">
                <a16:creationId xmlns:a16="http://schemas.microsoft.com/office/drawing/2014/main" id="{1AEDCA2D-D60E-0749-B9D2-E84B59F356AA}"/>
              </a:ext>
            </a:extLst>
          </p:cNvPr>
          <p:cNvSpPr txBox="1">
            <a:spLocks/>
          </p:cNvSpPr>
          <p:nvPr/>
        </p:nvSpPr>
        <p:spPr>
          <a:xfrm>
            <a:off x="779161" y="5547725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Sporlinjer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Eks</a:t>
            </a:r>
            <a:r>
              <a:rPr lang="en-US" sz="1600" dirty="0">
                <a:solidFill>
                  <a:srgbClr val="009D7F"/>
                </a:solidFill>
              </a:rPr>
              <a:t>. </a:t>
            </a:r>
            <a:r>
              <a:rPr lang="en-US" sz="1600" dirty="0" err="1">
                <a:solidFill>
                  <a:srgbClr val="009D7F"/>
                </a:solidFill>
              </a:rPr>
              <a:t>Brukes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å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bestemme</a:t>
            </a:r>
            <a:r>
              <a:rPr lang="en-US" sz="1600" dirty="0">
                <a:solidFill>
                  <a:srgbClr val="009D7F"/>
                </a:solidFill>
              </a:rPr>
              <a:t> om</a:t>
            </a: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</a:t>
            </a:r>
            <a:r>
              <a:rPr lang="en-US" sz="1600" dirty="0">
                <a:solidFill>
                  <a:srgbClr val="009D7F"/>
                </a:solidFill>
              </a:rPr>
              <a:t> er turbulent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13" name="Subtitle 6">
            <a:extLst>
              <a:ext uri="{FF2B5EF4-FFF2-40B4-BE49-F238E27FC236}">
                <a16:creationId xmlns:a16="http://schemas.microsoft.com/office/drawing/2014/main" id="{AAB5476E-3D5F-3443-AB78-15D3D8825288}"/>
              </a:ext>
            </a:extLst>
          </p:cNvPr>
          <p:cNvSpPr txBox="1">
            <a:spLocks/>
          </p:cNvSpPr>
          <p:nvPr/>
        </p:nvSpPr>
        <p:spPr>
          <a:xfrm>
            <a:off x="7134601" y="5547724"/>
            <a:ext cx="4066236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Hastighetsfelt</a:t>
            </a:r>
            <a:r>
              <a:rPr lang="en-US" b="1" dirty="0">
                <a:solidFill>
                  <a:srgbClr val="009D7F"/>
                </a:solidFill>
              </a:rPr>
              <a:t> V(</a:t>
            </a:r>
            <a:r>
              <a:rPr lang="en-US" b="1" dirty="0" err="1">
                <a:solidFill>
                  <a:srgbClr val="009D7F"/>
                </a:solidFill>
              </a:rPr>
              <a:t>r</a:t>
            </a:r>
            <a:r>
              <a:rPr lang="en-US" dirty="0" err="1">
                <a:solidFill>
                  <a:srgbClr val="009D7F"/>
                </a:solidFill>
              </a:rPr>
              <a:t>,t</a:t>
            </a:r>
            <a:r>
              <a:rPr lang="en-US" b="1" dirty="0">
                <a:solidFill>
                  <a:srgbClr val="009D7F"/>
                </a:solidFill>
              </a:rPr>
              <a:t>)</a:t>
            </a: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Hastighetsfeltet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kan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bestemmes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ved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å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måle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forflytningen</a:t>
            </a:r>
            <a:r>
              <a:rPr lang="en-US" sz="1600" dirty="0">
                <a:solidFill>
                  <a:srgbClr val="009D7F"/>
                </a:solidFill>
              </a:rPr>
              <a:t> av </a:t>
            </a:r>
            <a:r>
              <a:rPr lang="en-US" sz="1600" dirty="0" err="1">
                <a:solidFill>
                  <a:srgbClr val="009D7F"/>
                </a:solidFill>
              </a:rPr>
              <a:t>små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partikler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i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strømningen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r</a:t>
            </a:r>
            <a:r>
              <a:rPr lang="en-US" sz="1600" dirty="0">
                <a:solidFill>
                  <a:srgbClr val="009D7F"/>
                </a:solidFill>
              </a:rPr>
              <a:t> = &lt;</a:t>
            </a:r>
            <a:r>
              <a:rPr lang="en-US" sz="1600" dirty="0" err="1">
                <a:solidFill>
                  <a:srgbClr val="009D7F"/>
                </a:solidFill>
              </a:rPr>
              <a:t>x,y,z</a:t>
            </a:r>
            <a:r>
              <a:rPr lang="en-US" sz="1600" dirty="0">
                <a:solidFill>
                  <a:srgbClr val="009D7F"/>
                </a:solidFill>
              </a:rPr>
              <a:t>&gt;</a:t>
            </a:r>
          </a:p>
          <a:p>
            <a:pPr algn="ctr"/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5" name="Picture 6" descr="The turbulent wake - Encyclopedia of the Environment">
            <a:extLst>
              <a:ext uri="{FF2B5EF4-FFF2-40B4-BE49-F238E27FC236}">
                <a16:creationId xmlns:a16="http://schemas.microsoft.com/office/drawing/2014/main" id="{0EDCCF46-9A13-F64B-830E-F038C75AB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34" y="1884070"/>
            <a:ext cx="3550646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Velocity vectors illustrating flow boundary layer detachment from an... |  Download Scientific Diagram">
            <a:extLst>
              <a:ext uri="{FF2B5EF4-FFF2-40B4-BE49-F238E27FC236}">
                <a16:creationId xmlns:a16="http://schemas.microsoft.com/office/drawing/2014/main" id="{252FD0E8-03FE-DF48-BFCF-D9943DFEE0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1" t="18133" r="7086" b="16667"/>
          <a:stretch/>
        </p:blipFill>
        <p:spPr bwMode="auto">
          <a:xfrm>
            <a:off x="6858884" y="2094311"/>
            <a:ext cx="4066237" cy="334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F345FAE-4190-C747-A793-C458469F374F}"/>
              </a:ext>
            </a:extLst>
          </p:cNvPr>
          <p:cNvSpPr txBox="1"/>
          <p:nvPr/>
        </p:nvSpPr>
        <p:spPr>
          <a:xfrm>
            <a:off x="3936000" y="6510783"/>
            <a:ext cx="2590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0216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>
                <a:solidFill>
                  <a:srgbClr val="FF0000"/>
                </a:solidFill>
              </a:rPr>
              <a:t>Strømlinjer</a:t>
            </a:r>
            <a:r>
              <a:rPr lang="nb-NO" sz="4000" dirty="0"/>
              <a:t> er linjer som er tangent til </a:t>
            </a:r>
            <a:br>
              <a:rPr lang="nb-NO" sz="4000" dirty="0"/>
            </a:br>
            <a:r>
              <a:rPr lang="nb-NO" sz="4000" dirty="0"/>
              <a:t>hastighetsvektorene</a:t>
            </a:r>
            <a:endParaRPr lang="en-US" sz="40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17" name="Subtitle 6">
            <a:extLst>
              <a:ext uri="{FF2B5EF4-FFF2-40B4-BE49-F238E27FC236}">
                <a16:creationId xmlns:a16="http://schemas.microsoft.com/office/drawing/2014/main" id="{1AEDCA2D-D60E-0749-B9D2-E84B59F356AA}"/>
              </a:ext>
            </a:extLst>
          </p:cNvPr>
          <p:cNvSpPr txBox="1">
            <a:spLocks/>
          </p:cNvSpPr>
          <p:nvPr/>
        </p:nvSpPr>
        <p:spPr>
          <a:xfrm>
            <a:off x="779161" y="5547725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009D7F"/>
                </a:solidFill>
              </a:rPr>
              <a:t>Sporlinjer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Eks</a:t>
            </a:r>
            <a:r>
              <a:rPr lang="en-US" sz="1600" dirty="0">
                <a:solidFill>
                  <a:srgbClr val="009D7F"/>
                </a:solidFill>
              </a:rPr>
              <a:t>. </a:t>
            </a:r>
            <a:r>
              <a:rPr lang="en-US" sz="1600" dirty="0" err="1">
                <a:solidFill>
                  <a:srgbClr val="009D7F"/>
                </a:solidFill>
              </a:rPr>
              <a:t>Brukes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å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bestemme</a:t>
            </a:r>
            <a:r>
              <a:rPr lang="en-US" sz="1600" dirty="0">
                <a:solidFill>
                  <a:srgbClr val="009D7F"/>
                </a:solidFill>
              </a:rPr>
              <a:t> om</a:t>
            </a: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</a:t>
            </a:r>
            <a:r>
              <a:rPr lang="en-US" sz="1600" dirty="0">
                <a:solidFill>
                  <a:srgbClr val="009D7F"/>
                </a:solidFill>
              </a:rPr>
              <a:t> er turbulent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13" name="Subtitle 6">
            <a:extLst>
              <a:ext uri="{FF2B5EF4-FFF2-40B4-BE49-F238E27FC236}">
                <a16:creationId xmlns:a16="http://schemas.microsoft.com/office/drawing/2014/main" id="{AAB5476E-3D5F-3443-AB78-15D3D8825288}"/>
              </a:ext>
            </a:extLst>
          </p:cNvPr>
          <p:cNvSpPr txBox="1">
            <a:spLocks/>
          </p:cNvSpPr>
          <p:nvPr/>
        </p:nvSpPr>
        <p:spPr>
          <a:xfrm>
            <a:off x="7134601" y="5547724"/>
            <a:ext cx="4066236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FF0000"/>
                </a:solidFill>
              </a:rPr>
              <a:t>Strømlinjer</a:t>
            </a:r>
            <a:endParaRPr lang="en-US" b="1" dirty="0">
              <a:solidFill>
                <a:srgbClr val="FF0000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Strømlinjene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kan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regnes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ut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fra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hastighetsfeltet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5" name="Picture 6" descr="The turbulent wake - Encyclopedia of the Environment">
            <a:extLst>
              <a:ext uri="{FF2B5EF4-FFF2-40B4-BE49-F238E27FC236}">
                <a16:creationId xmlns:a16="http://schemas.microsoft.com/office/drawing/2014/main" id="{0EDCCF46-9A13-F64B-830E-F038C75AB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34" y="1884070"/>
            <a:ext cx="3550646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Velocity vectors illustrating flow boundary layer detachment from an... |  Download Scientific Diagram">
            <a:extLst>
              <a:ext uri="{FF2B5EF4-FFF2-40B4-BE49-F238E27FC236}">
                <a16:creationId xmlns:a16="http://schemas.microsoft.com/office/drawing/2014/main" id="{252FD0E8-03FE-DF48-BFCF-D9943DFEE0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1" t="18133" r="7086" b="16667"/>
          <a:stretch/>
        </p:blipFill>
        <p:spPr bwMode="auto">
          <a:xfrm>
            <a:off x="6858884" y="2094311"/>
            <a:ext cx="4066237" cy="334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38CAA6F3-C46A-5E40-925D-71744E72566A}"/>
              </a:ext>
            </a:extLst>
          </p:cNvPr>
          <p:cNvSpPr/>
          <p:nvPr/>
        </p:nvSpPr>
        <p:spPr>
          <a:xfrm>
            <a:off x="6868160" y="4470400"/>
            <a:ext cx="3962400" cy="853440"/>
          </a:xfrm>
          <a:custGeom>
            <a:avLst/>
            <a:gdLst>
              <a:gd name="connsiteX0" fmla="*/ 0 w 3962400"/>
              <a:gd name="connsiteY0" fmla="*/ 0 h 853440"/>
              <a:gd name="connsiteX1" fmla="*/ 223520 w 3962400"/>
              <a:gd name="connsiteY1" fmla="*/ 121920 h 853440"/>
              <a:gd name="connsiteX2" fmla="*/ 284480 w 3962400"/>
              <a:gd name="connsiteY2" fmla="*/ 142240 h 853440"/>
              <a:gd name="connsiteX3" fmla="*/ 345440 w 3962400"/>
              <a:gd name="connsiteY3" fmla="*/ 182880 h 853440"/>
              <a:gd name="connsiteX4" fmla="*/ 406400 w 3962400"/>
              <a:gd name="connsiteY4" fmla="*/ 203200 h 853440"/>
              <a:gd name="connsiteX5" fmla="*/ 467360 w 3962400"/>
              <a:gd name="connsiteY5" fmla="*/ 243840 h 853440"/>
              <a:gd name="connsiteX6" fmla="*/ 589280 w 3962400"/>
              <a:gd name="connsiteY6" fmla="*/ 284480 h 853440"/>
              <a:gd name="connsiteX7" fmla="*/ 650240 w 3962400"/>
              <a:gd name="connsiteY7" fmla="*/ 304800 h 853440"/>
              <a:gd name="connsiteX8" fmla="*/ 772160 w 3962400"/>
              <a:gd name="connsiteY8" fmla="*/ 365760 h 853440"/>
              <a:gd name="connsiteX9" fmla="*/ 833120 w 3962400"/>
              <a:gd name="connsiteY9" fmla="*/ 406400 h 853440"/>
              <a:gd name="connsiteX10" fmla="*/ 894080 w 3962400"/>
              <a:gd name="connsiteY10" fmla="*/ 426720 h 853440"/>
              <a:gd name="connsiteX11" fmla="*/ 955040 w 3962400"/>
              <a:gd name="connsiteY11" fmla="*/ 467360 h 853440"/>
              <a:gd name="connsiteX12" fmla="*/ 1016000 w 3962400"/>
              <a:gd name="connsiteY12" fmla="*/ 487680 h 853440"/>
              <a:gd name="connsiteX13" fmla="*/ 1076960 w 3962400"/>
              <a:gd name="connsiteY13" fmla="*/ 528320 h 853440"/>
              <a:gd name="connsiteX14" fmla="*/ 1137920 w 3962400"/>
              <a:gd name="connsiteY14" fmla="*/ 548640 h 853440"/>
              <a:gd name="connsiteX15" fmla="*/ 1198880 w 3962400"/>
              <a:gd name="connsiteY15" fmla="*/ 589280 h 853440"/>
              <a:gd name="connsiteX16" fmla="*/ 1320800 w 3962400"/>
              <a:gd name="connsiteY16" fmla="*/ 650240 h 853440"/>
              <a:gd name="connsiteX17" fmla="*/ 1381760 w 3962400"/>
              <a:gd name="connsiteY17" fmla="*/ 711200 h 853440"/>
              <a:gd name="connsiteX18" fmla="*/ 1503680 w 3962400"/>
              <a:gd name="connsiteY18" fmla="*/ 751840 h 853440"/>
              <a:gd name="connsiteX19" fmla="*/ 1564640 w 3962400"/>
              <a:gd name="connsiteY19" fmla="*/ 772160 h 853440"/>
              <a:gd name="connsiteX20" fmla="*/ 1706880 w 3962400"/>
              <a:gd name="connsiteY20" fmla="*/ 792480 h 853440"/>
              <a:gd name="connsiteX21" fmla="*/ 1869440 w 3962400"/>
              <a:gd name="connsiteY21" fmla="*/ 812800 h 853440"/>
              <a:gd name="connsiteX22" fmla="*/ 1991360 w 3962400"/>
              <a:gd name="connsiteY22" fmla="*/ 833120 h 853440"/>
              <a:gd name="connsiteX23" fmla="*/ 2133600 w 3962400"/>
              <a:gd name="connsiteY23" fmla="*/ 853440 h 853440"/>
              <a:gd name="connsiteX24" fmla="*/ 2458720 w 3962400"/>
              <a:gd name="connsiteY24" fmla="*/ 833120 h 853440"/>
              <a:gd name="connsiteX25" fmla="*/ 2580640 w 3962400"/>
              <a:gd name="connsiteY25" fmla="*/ 792480 h 853440"/>
              <a:gd name="connsiteX26" fmla="*/ 2702560 w 3962400"/>
              <a:gd name="connsiteY26" fmla="*/ 751840 h 853440"/>
              <a:gd name="connsiteX27" fmla="*/ 2763520 w 3962400"/>
              <a:gd name="connsiteY27" fmla="*/ 731520 h 853440"/>
              <a:gd name="connsiteX28" fmla="*/ 2905760 w 3962400"/>
              <a:gd name="connsiteY28" fmla="*/ 711200 h 853440"/>
              <a:gd name="connsiteX29" fmla="*/ 2987040 w 3962400"/>
              <a:gd name="connsiteY29" fmla="*/ 690880 h 853440"/>
              <a:gd name="connsiteX30" fmla="*/ 3291840 w 3962400"/>
              <a:gd name="connsiteY30" fmla="*/ 650240 h 853440"/>
              <a:gd name="connsiteX31" fmla="*/ 3576320 w 3962400"/>
              <a:gd name="connsiteY31" fmla="*/ 589280 h 853440"/>
              <a:gd name="connsiteX32" fmla="*/ 3840480 w 3962400"/>
              <a:gd name="connsiteY32" fmla="*/ 528320 h 853440"/>
              <a:gd name="connsiteX33" fmla="*/ 3962400 w 3962400"/>
              <a:gd name="connsiteY33" fmla="*/ 487680 h 85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962400" h="853440">
                <a:moveTo>
                  <a:pt x="0" y="0"/>
                </a:moveTo>
                <a:cubicBezTo>
                  <a:pt x="51249" y="29285"/>
                  <a:pt x="158458" y="94036"/>
                  <a:pt x="223520" y="121920"/>
                </a:cubicBezTo>
                <a:cubicBezTo>
                  <a:pt x="243207" y="130357"/>
                  <a:pt x="265322" y="132661"/>
                  <a:pt x="284480" y="142240"/>
                </a:cubicBezTo>
                <a:cubicBezTo>
                  <a:pt x="306323" y="153162"/>
                  <a:pt x="323597" y="171958"/>
                  <a:pt x="345440" y="182880"/>
                </a:cubicBezTo>
                <a:cubicBezTo>
                  <a:pt x="364598" y="192459"/>
                  <a:pt x="387242" y="193621"/>
                  <a:pt x="406400" y="203200"/>
                </a:cubicBezTo>
                <a:cubicBezTo>
                  <a:pt x="428243" y="214122"/>
                  <a:pt x="445043" y="233921"/>
                  <a:pt x="467360" y="243840"/>
                </a:cubicBezTo>
                <a:cubicBezTo>
                  <a:pt x="506506" y="261238"/>
                  <a:pt x="548640" y="270933"/>
                  <a:pt x="589280" y="284480"/>
                </a:cubicBezTo>
                <a:cubicBezTo>
                  <a:pt x="609600" y="291253"/>
                  <a:pt x="632418" y="292919"/>
                  <a:pt x="650240" y="304800"/>
                </a:cubicBezTo>
                <a:cubicBezTo>
                  <a:pt x="824943" y="421269"/>
                  <a:pt x="603903" y="281632"/>
                  <a:pt x="772160" y="365760"/>
                </a:cubicBezTo>
                <a:cubicBezTo>
                  <a:pt x="794003" y="376682"/>
                  <a:pt x="811277" y="395478"/>
                  <a:pt x="833120" y="406400"/>
                </a:cubicBezTo>
                <a:cubicBezTo>
                  <a:pt x="852278" y="415979"/>
                  <a:pt x="874922" y="417141"/>
                  <a:pt x="894080" y="426720"/>
                </a:cubicBezTo>
                <a:cubicBezTo>
                  <a:pt x="915923" y="437642"/>
                  <a:pt x="933197" y="456438"/>
                  <a:pt x="955040" y="467360"/>
                </a:cubicBezTo>
                <a:cubicBezTo>
                  <a:pt x="974198" y="476939"/>
                  <a:pt x="996842" y="478101"/>
                  <a:pt x="1016000" y="487680"/>
                </a:cubicBezTo>
                <a:cubicBezTo>
                  <a:pt x="1037843" y="498602"/>
                  <a:pt x="1055117" y="517398"/>
                  <a:pt x="1076960" y="528320"/>
                </a:cubicBezTo>
                <a:cubicBezTo>
                  <a:pt x="1096118" y="537899"/>
                  <a:pt x="1118762" y="539061"/>
                  <a:pt x="1137920" y="548640"/>
                </a:cubicBezTo>
                <a:cubicBezTo>
                  <a:pt x="1159763" y="559562"/>
                  <a:pt x="1177037" y="578358"/>
                  <a:pt x="1198880" y="589280"/>
                </a:cubicBezTo>
                <a:cubicBezTo>
                  <a:pt x="1290524" y="635102"/>
                  <a:pt x="1233449" y="577447"/>
                  <a:pt x="1320800" y="650240"/>
                </a:cubicBezTo>
                <a:cubicBezTo>
                  <a:pt x="1342876" y="668637"/>
                  <a:pt x="1356640" y="697244"/>
                  <a:pt x="1381760" y="711200"/>
                </a:cubicBezTo>
                <a:cubicBezTo>
                  <a:pt x="1419207" y="732004"/>
                  <a:pt x="1463040" y="738293"/>
                  <a:pt x="1503680" y="751840"/>
                </a:cubicBezTo>
                <a:cubicBezTo>
                  <a:pt x="1524000" y="758613"/>
                  <a:pt x="1543436" y="769131"/>
                  <a:pt x="1564640" y="772160"/>
                </a:cubicBezTo>
                <a:lnTo>
                  <a:pt x="1706880" y="792480"/>
                </a:lnTo>
                <a:lnTo>
                  <a:pt x="1869440" y="812800"/>
                </a:lnTo>
                <a:cubicBezTo>
                  <a:pt x="1910226" y="818627"/>
                  <a:pt x="1950639" y="826855"/>
                  <a:pt x="1991360" y="833120"/>
                </a:cubicBezTo>
                <a:cubicBezTo>
                  <a:pt x="2038698" y="840403"/>
                  <a:pt x="2086187" y="846667"/>
                  <a:pt x="2133600" y="853440"/>
                </a:cubicBezTo>
                <a:cubicBezTo>
                  <a:pt x="2241973" y="846667"/>
                  <a:pt x="2351131" y="847791"/>
                  <a:pt x="2458720" y="833120"/>
                </a:cubicBezTo>
                <a:cubicBezTo>
                  <a:pt x="2501166" y="827332"/>
                  <a:pt x="2540000" y="806027"/>
                  <a:pt x="2580640" y="792480"/>
                </a:cubicBezTo>
                <a:lnTo>
                  <a:pt x="2702560" y="751840"/>
                </a:lnTo>
                <a:cubicBezTo>
                  <a:pt x="2722880" y="745067"/>
                  <a:pt x="2742316" y="734549"/>
                  <a:pt x="2763520" y="731520"/>
                </a:cubicBezTo>
                <a:cubicBezTo>
                  <a:pt x="2810933" y="724747"/>
                  <a:pt x="2858638" y="719768"/>
                  <a:pt x="2905760" y="711200"/>
                </a:cubicBezTo>
                <a:cubicBezTo>
                  <a:pt x="2933237" y="706204"/>
                  <a:pt x="2959563" y="695876"/>
                  <a:pt x="2987040" y="690880"/>
                </a:cubicBezTo>
                <a:cubicBezTo>
                  <a:pt x="3185275" y="654837"/>
                  <a:pt x="3079548" y="685622"/>
                  <a:pt x="3291840" y="650240"/>
                </a:cubicBezTo>
                <a:cubicBezTo>
                  <a:pt x="3567466" y="604302"/>
                  <a:pt x="3409817" y="626281"/>
                  <a:pt x="3576320" y="589280"/>
                </a:cubicBezTo>
                <a:cubicBezTo>
                  <a:pt x="3857785" y="526732"/>
                  <a:pt x="3442107" y="627913"/>
                  <a:pt x="3840480" y="528320"/>
                </a:cubicBezTo>
                <a:cubicBezTo>
                  <a:pt x="3936453" y="504327"/>
                  <a:pt x="3896781" y="520489"/>
                  <a:pt x="3962400" y="48768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79DEB3E-847F-DA4C-82F8-08F79E69BDF2}"/>
              </a:ext>
            </a:extLst>
          </p:cNvPr>
          <p:cNvSpPr/>
          <p:nvPr/>
        </p:nvSpPr>
        <p:spPr>
          <a:xfrm>
            <a:off x="6847840" y="2600960"/>
            <a:ext cx="4023360" cy="955040"/>
          </a:xfrm>
          <a:custGeom>
            <a:avLst/>
            <a:gdLst>
              <a:gd name="connsiteX0" fmla="*/ 0 w 4023360"/>
              <a:gd name="connsiteY0" fmla="*/ 955040 h 955040"/>
              <a:gd name="connsiteX1" fmla="*/ 223520 w 4023360"/>
              <a:gd name="connsiteY1" fmla="*/ 772160 h 955040"/>
              <a:gd name="connsiteX2" fmla="*/ 284480 w 4023360"/>
              <a:gd name="connsiteY2" fmla="*/ 711200 h 955040"/>
              <a:gd name="connsiteX3" fmla="*/ 325120 w 4023360"/>
              <a:gd name="connsiteY3" fmla="*/ 650240 h 955040"/>
              <a:gd name="connsiteX4" fmla="*/ 447040 w 4023360"/>
              <a:gd name="connsiteY4" fmla="*/ 568960 h 955040"/>
              <a:gd name="connsiteX5" fmla="*/ 508000 w 4023360"/>
              <a:gd name="connsiteY5" fmla="*/ 548640 h 955040"/>
              <a:gd name="connsiteX6" fmla="*/ 629920 w 4023360"/>
              <a:gd name="connsiteY6" fmla="*/ 467360 h 955040"/>
              <a:gd name="connsiteX7" fmla="*/ 995680 w 4023360"/>
              <a:gd name="connsiteY7" fmla="*/ 345440 h 955040"/>
              <a:gd name="connsiteX8" fmla="*/ 1117600 w 4023360"/>
              <a:gd name="connsiteY8" fmla="*/ 304800 h 955040"/>
              <a:gd name="connsiteX9" fmla="*/ 1178560 w 4023360"/>
              <a:gd name="connsiteY9" fmla="*/ 284480 h 955040"/>
              <a:gd name="connsiteX10" fmla="*/ 1300480 w 4023360"/>
              <a:gd name="connsiteY10" fmla="*/ 203200 h 955040"/>
              <a:gd name="connsiteX11" fmla="*/ 1605280 w 4023360"/>
              <a:gd name="connsiteY11" fmla="*/ 101600 h 955040"/>
              <a:gd name="connsiteX12" fmla="*/ 1788160 w 4023360"/>
              <a:gd name="connsiteY12" fmla="*/ 40640 h 955040"/>
              <a:gd name="connsiteX13" fmla="*/ 1849120 w 4023360"/>
              <a:gd name="connsiteY13" fmla="*/ 20320 h 955040"/>
              <a:gd name="connsiteX14" fmla="*/ 1930400 w 4023360"/>
              <a:gd name="connsiteY14" fmla="*/ 0 h 955040"/>
              <a:gd name="connsiteX15" fmla="*/ 2377440 w 4023360"/>
              <a:gd name="connsiteY15" fmla="*/ 60960 h 955040"/>
              <a:gd name="connsiteX16" fmla="*/ 2438400 w 4023360"/>
              <a:gd name="connsiteY16" fmla="*/ 81280 h 955040"/>
              <a:gd name="connsiteX17" fmla="*/ 2499360 w 4023360"/>
              <a:gd name="connsiteY17" fmla="*/ 101600 h 955040"/>
              <a:gd name="connsiteX18" fmla="*/ 2621280 w 4023360"/>
              <a:gd name="connsiteY18" fmla="*/ 182880 h 955040"/>
              <a:gd name="connsiteX19" fmla="*/ 2682240 w 4023360"/>
              <a:gd name="connsiteY19" fmla="*/ 203200 h 955040"/>
              <a:gd name="connsiteX20" fmla="*/ 2743200 w 4023360"/>
              <a:gd name="connsiteY20" fmla="*/ 243840 h 955040"/>
              <a:gd name="connsiteX21" fmla="*/ 2804160 w 4023360"/>
              <a:gd name="connsiteY21" fmla="*/ 264160 h 955040"/>
              <a:gd name="connsiteX22" fmla="*/ 2926080 w 4023360"/>
              <a:gd name="connsiteY22" fmla="*/ 345440 h 955040"/>
              <a:gd name="connsiteX23" fmla="*/ 3108960 w 4023360"/>
              <a:gd name="connsiteY23" fmla="*/ 467360 h 955040"/>
              <a:gd name="connsiteX24" fmla="*/ 3169920 w 4023360"/>
              <a:gd name="connsiteY24" fmla="*/ 508000 h 955040"/>
              <a:gd name="connsiteX25" fmla="*/ 3230880 w 4023360"/>
              <a:gd name="connsiteY25" fmla="*/ 548640 h 955040"/>
              <a:gd name="connsiteX26" fmla="*/ 3373120 w 4023360"/>
              <a:gd name="connsiteY26" fmla="*/ 609600 h 955040"/>
              <a:gd name="connsiteX27" fmla="*/ 3495040 w 4023360"/>
              <a:gd name="connsiteY27" fmla="*/ 650240 h 955040"/>
              <a:gd name="connsiteX28" fmla="*/ 3556000 w 4023360"/>
              <a:gd name="connsiteY28" fmla="*/ 670560 h 955040"/>
              <a:gd name="connsiteX29" fmla="*/ 3616960 w 4023360"/>
              <a:gd name="connsiteY29" fmla="*/ 690880 h 955040"/>
              <a:gd name="connsiteX30" fmla="*/ 3738880 w 4023360"/>
              <a:gd name="connsiteY30" fmla="*/ 731520 h 955040"/>
              <a:gd name="connsiteX31" fmla="*/ 3820160 w 4023360"/>
              <a:gd name="connsiteY31" fmla="*/ 751840 h 955040"/>
              <a:gd name="connsiteX32" fmla="*/ 4023360 w 4023360"/>
              <a:gd name="connsiteY32" fmla="*/ 772160 h 95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023360" h="955040">
                <a:moveTo>
                  <a:pt x="0" y="955040"/>
                </a:moveTo>
                <a:cubicBezTo>
                  <a:pt x="74507" y="894080"/>
                  <a:pt x="150429" y="834810"/>
                  <a:pt x="223520" y="772160"/>
                </a:cubicBezTo>
                <a:cubicBezTo>
                  <a:pt x="245339" y="753458"/>
                  <a:pt x="266083" y="733276"/>
                  <a:pt x="284480" y="711200"/>
                </a:cubicBezTo>
                <a:cubicBezTo>
                  <a:pt x="300114" y="692439"/>
                  <a:pt x="306741" y="666322"/>
                  <a:pt x="325120" y="650240"/>
                </a:cubicBezTo>
                <a:cubicBezTo>
                  <a:pt x="361878" y="618077"/>
                  <a:pt x="400703" y="584406"/>
                  <a:pt x="447040" y="568960"/>
                </a:cubicBezTo>
                <a:cubicBezTo>
                  <a:pt x="467360" y="562187"/>
                  <a:pt x="489276" y="559042"/>
                  <a:pt x="508000" y="548640"/>
                </a:cubicBezTo>
                <a:cubicBezTo>
                  <a:pt x="550697" y="524920"/>
                  <a:pt x="583583" y="482806"/>
                  <a:pt x="629920" y="467360"/>
                </a:cubicBezTo>
                <a:lnTo>
                  <a:pt x="995680" y="345440"/>
                </a:lnTo>
                <a:lnTo>
                  <a:pt x="1117600" y="304800"/>
                </a:lnTo>
                <a:cubicBezTo>
                  <a:pt x="1137920" y="298027"/>
                  <a:pt x="1160738" y="296361"/>
                  <a:pt x="1178560" y="284480"/>
                </a:cubicBezTo>
                <a:cubicBezTo>
                  <a:pt x="1219200" y="257387"/>
                  <a:pt x="1254143" y="218646"/>
                  <a:pt x="1300480" y="203200"/>
                </a:cubicBezTo>
                <a:lnTo>
                  <a:pt x="1605280" y="101600"/>
                </a:lnTo>
                <a:lnTo>
                  <a:pt x="1788160" y="40640"/>
                </a:lnTo>
                <a:cubicBezTo>
                  <a:pt x="1808480" y="33867"/>
                  <a:pt x="1828340" y="25515"/>
                  <a:pt x="1849120" y="20320"/>
                </a:cubicBezTo>
                <a:lnTo>
                  <a:pt x="1930400" y="0"/>
                </a:lnTo>
                <a:cubicBezTo>
                  <a:pt x="2298275" y="22992"/>
                  <a:pt x="2152507" y="-14018"/>
                  <a:pt x="2377440" y="60960"/>
                </a:cubicBezTo>
                <a:lnTo>
                  <a:pt x="2438400" y="81280"/>
                </a:lnTo>
                <a:cubicBezTo>
                  <a:pt x="2458720" y="88053"/>
                  <a:pt x="2481538" y="89719"/>
                  <a:pt x="2499360" y="101600"/>
                </a:cubicBezTo>
                <a:cubicBezTo>
                  <a:pt x="2540000" y="128693"/>
                  <a:pt x="2574943" y="167434"/>
                  <a:pt x="2621280" y="182880"/>
                </a:cubicBezTo>
                <a:cubicBezTo>
                  <a:pt x="2641600" y="189653"/>
                  <a:pt x="2663082" y="193621"/>
                  <a:pt x="2682240" y="203200"/>
                </a:cubicBezTo>
                <a:cubicBezTo>
                  <a:pt x="2704083" y="214122"/>
                  <a:pt x="2721357" y="232918"/>
                  <a:pt x="2743200" y="243840"/>
                </a:cubicBezTo>
                <a:cubicBezTo>
                  <a:pt x="2762358" y="253419"/>
                  <a:pt x="2785436" y="253758"/>
                  <a:pt x="2804160" y="264160"/>
                </a:cubicBezTo>
                <a:cubicBezTo>
                  <a:pt x="2846857" y="287880"/>
                  <a:pt x="2885440" y="318347"/>
                  <a:pt x="2926080" y="345440"/>
                </a:cubicBezTo>
                <a:lnTo>
                  <a:pt x="3108960" y="467360"/>
                </a:lnTo>
                <a:lnTo>
                  <a:pt x="3169920" y="508000"/>
                </a:lnTo>
                <a:cubicBezTo>
                  <a:pt x="3190240" y="521547"/>
                  <a:pt x="3207712" y="540917"/>
                  <a:pt x="3230880" y="548640"/>
                </a:cubicBezTo>
                <a:cubicBezTo>
                  <a:pt x="3427107" y="614049"/>
                  <a:pt x="3122025" y="509162"/>
                  <a:pt x="3373120" y="609600"/>
                </a:cubicBezTo>
                <a:cubicBezTo>
                  <a:pt x="3412894" y="625510"/>
                  <a:pt x="3454400" y="636693"/>
                  <a:pt x="3495040" y="650240"/>
                </a:cubicBezTo>
                <a:lnTo>
                  <a:pt x="3556000" y="670560"/>
                </a:lnTo>
                <a:lnTo>
                  <a:pt x="3616960" y="690880"/>
                </a:lnTo>
                <a:cubicBezTo>
                  <a:pt x="3657600" y="704427"/>
                  <a:pt x="3697321" y="721130"/>
                  <a:pt x="3738880" y="731520"/>
                </a:cubicBezTo>
                <a:cubicBezTo>
                  <a:pt x="3765973" y="738293"/>
                  <a:pt x="3792558" y="747593"/>
                  <a:pt x="3820160" y="751840"/>
                </a:cubicBezTo>
                <a:cubicBezTo>
                  <a:pt x="3957102" y="772908"/>
                  <a:pt x="3947521" y="772160"/>
                  <a:pt x="4023360" y="77216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5FD93CA-19BF-0F44-8103-51033DB53FF8}"/>
              </a:ext>
            </a:extLst>
          </p:cNvPr>
          <p:cNvSpPr/>
          <p:nvPr/>
        </p:nvSpPr>
        <p:spPr>
          <a:xfrm>
            <a:off x="6868160" y="2255520"/>
            <a:ext cx="4003040" cy="873760"/>
          </a:xfrm>
          <a:custGeom>
            <a:avLst/>
            <a:gdLst>
              <a:gd name="connsiteX0" fmla="*/ 0 w 4003040"/>
              <a:gd name="connsiteY0" fmla="*/ 873760 h 873760"/>
              <a:gd name="connsiteX1" fmla="*/ 142240 w 4003040"/>
              <a:gd name="connsiteY1" fmla="*/ 833120 h 873760"/>
              <a:gd name="connsiteX2" fmla="*/ 203200 w 4003040"/>
              <a:gd name="connsiteY2" fmla="*/ 812800 h 873760"/>
              <a:gd name="connsiteX3" fmla="*/ 264160 w 4003040"/>
              <a:gd name="connsiteY3" fmla="*/ 772160 h 873760"/>
              <a:gd name="connsiteX4" fmla="*/ 325120 w 4003040"/>
              <a:gd name="connsiteY4" fmla="*/ 751840 h 873760"/>
              <a:gd name="connsiteX5" fmla="*/ 447040 w 4003040"/>
              <a:gd name="connsiteY5" fmla="*/ 670560 h 873760"/>
              <a:gd name="connsiteX6" fmla="*/ 568960 w 4003040"/>
              <a:gd name="connsiteY6" fmla="*/ 589280 h 873760"/>
              <a:gd name="connsiteX7" fmla="*/ 629920 w 4003040"/>
              <a:gd name="connsiteY7" fmla="*/ 548640 h 873760"/>
              <a:gd name="connsiteX8" fmla="*/ 690880 w 4003040"/>
              <a:gd name="connsiteY8" fmla="*/ 508000 h 873760"/>
              <a:gd name="connsiteX9" fmla="*/ 812800 w 4003040"/>
              <a:gd name="connsiteY9" fmla="*/ 447040 h 873760"/>
              <a:gd name="connsiteX10" fmla="*/ 934720 w 4003040"/>
              <a:gd name="connsiteY10" fmla="*/ 406400 h 873760"/>
              <a:gd name="connsiteX11" fmla="*/ 1056640 w 4003040"/>
              <a:gd name="connsiteY11" fmla="*/ 325120 h 873760"/>
              <a:gd name="connsiteX12" fmla="*/ 1117600 w 4003040"/>
              <a:gd name="connsiteY12" fmla="*/ 304800 h 873760"/>
              <a:gd name="connsiteX13" fmla="*/ 1178560 w 4003040"/>
              <a:gd name="connsiteY13" fmla="*/ 264160 h 873760"/>
              <a:gd name="connsiteX14" fmla="*/ 1300480 w 4003040"/>
              <a:gd name="connsiteY14" fmla="*/ 223520 h 873760"/>
              <a:gd name="connsiteX15" fmla="*/ 1361440 w 4003040"/>
              <a:gd name="connsiteY15" fmla="*/ 182880 h 873760"/>
              <a:gd name="connsiteX16" fmla="*/ 1544320 w 4003040"/>
              <a:gd name="connsiteY16" fmla="*/ 121920 h 873760"/>
              <a:gd name="connsiteX17" fmla="*/ 1727200 w 4003040"/>
              <a:gd name="connsiteY17" fmla="*/ 60960 h 873760"/>
              <a:gd name="connsiteX18" fmla="*/ 1788160 w 4003040"/>
              <a:gd name="connsiteY18" fmla="*/ 40640 h 873760"/>
              <a:gd name="connsiteX19" fmla="*/ 1849120 w 4003040"/>
              <a:gd name="connsiteY19" fmla="*/ 20320 h 873760"/>
              <a:gd name="connsiteX20" fmla="*/ 1930400 w 4003040"/>
              <a:gd name="connsiteY20" fmla="*/ 0 h 873760"/>
              <a:gd name="connsiteX21" fmla="*/ 2519680 w 4003040"/>
              <a:gd name="connsiteY21" fmla="*/ 20320 h 873760"/>
              <a:gd name="connsiteX22" fmla="*/ 2580640 w 4003040"/>
              <a:gd name="connsiteY22" fmla="*/ 40640 h 873760"/>
              <a:gd name="connsiteX23" fmla="*/ 2743200 w 4003040"/>
              <a:gd name="connsiteY23" fmla="*/ 81280 h 873760"/>
              <a:gd name="connsiteX24" fmla="*/ 2865120 w 4003040"/>
              <a:gd name="connsiteY24" fmla="*/ 121920 h 873760"/>
              <a:gd name="connsiteX25" fmla="*/ 2926080 w 4003040"/>
              <a:gd name="connsiteY25" fmla="*/ 142240 h 873760"/>
              <a:gd name="connsiteX26" fmla="*/ 3027680 w 4003040"/>
              <a:gd name="connsiteY26" fmla="*/ 162560 h 873760"/>
              <a:gd name="connsiteX27" fmla="*/ 3230880 w 4003040"/>
              <a:gd name="connsiteY27" fmla="*/ 203200 h 873760"/>
              <a:gd name="connsiteX28" fmla="*/ 3352800 w 4003040"/>
              <a:gd name="connsiteY28" fmla="*/ 243840 h 873760"/>
              <a:gd name="connsiteX29" fmla="*/ 3556000 w 4003040"/>
              <a:gd name="connsiteY29" fmla="*/ 284480 h 873760"/>
              <a:gd name="connsiteX30" fmla="*/ 3677920 w 4003040"/>
              <a:gd name="connsiteY30" fmla="*/ 304800 h 873760"/>
              <a:gd name="connsiteX31" fmla="*/ 3881120 w 4003040"/>
              <a:gd name="connsiteY31" fmla="*/ 345440 h 873760"/>
              <a:gd name="connsiteX32" fmla="*/ 4003040 w 4003040"/>
              <a:gd name="connsiteY32" fmla="*/ 365760 h 87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003040" h="873760">
                <a:moveTo>
                  <a:pt x="0" y="873760"/>
                </a:moveTo>
                <a:lnTo>
                  <a:pt x="142240" y="833120"/>
                </a:lnTo>
                <a:cubicBezTo>
                  <a:pt x="162756" y="826965"/>
                  <a:pt x="184042" y="822379"/>
                  <a:pt x="203200" y="812800"/>
                </a:cubicBezTo>
                <a:cubicBezTo>
                  <a:pt x="225043" y="801878"/>
                  <a:pt x="242317" y="783082"/>
                  <a:pt x="264160" y="772160"/>
                </a:cubicBezTo>
                <a:cubicBezTo>
                  <a:pt x="283318" y="762581"/>
                  <a:pt x="306396" y="762242"/>
                  <a:pt x="325120" y="751840"/>
                </a:cubicBezTo>
                <a:cubicBezTo>
                  <a:pt x="367817" y="728120"/>
                  <a:pt x="406400" y="697653"/>
                  <a:pt x="447040" y="670560"/>
                </a:cubicBezTo>
                <a:lnTo>
                  <a:pt x="568960" y="589280"/>
                </a:lnTo>
                <a:lnTo>
                  <a:pt x="629920" y="548640"/>
                </a:lnTo>
                <a:cubicBezTo>
                  <a:pt x="650240" y="535093"/>
                  <a:pt x="667712" y="515723"/>
                  <a:pt x="690880" y="508000"/>
                </a:cubicBezTo>
                <a:cubicBezTo>
                  <a:pt x="913201" y="433893"/>
                  <a:pt x="576455" y="552082"/>
                  <a:pt x="812800" y="447040"/>
                </a:cubicBezTo>
                <a:cubicBezTo>
                  <a:pt x="851946" y="429642"/>
                  <a:pt x="899076" y="430162"/>
                  <a:pt x="934720" y="406400"/>
                </a:cubicBezTo>
                <a:cubicBezTo>
                  <a:pt x="975360" y="379307"/>
                  <a:pt x="1010303" y="340566"/>
                  <a:pt x="1056640" y="325120"/>
                </a:cubicBezTo>
                <a:cubicBezTo>
                  <a:pt x="1076960" y="318347"/>
                  <a:pt x="1098442" y="314379"/>
                  <a:pt x="1117600" y="304800"/>
                </a:cubicBezTo>
                <a:cubicBezTo>
                  <a:pt x="1139443" y="293878"/>
                  <a:pt x="1156243" y="274079"/>
                  <a:pt x="1178560" y="264160"/>
                </a:cubicBezTo>
                <a:cubicBezTo>
                  <a:pt x="1217706" y="246762"/>
                  <a:pt x="1264836" y="247282"/>
                  <a:pt x="1300480" y="223520"/>
                </a:cubicBezTo>
                <a:cubicBezTo>
                  <a:pt x="1320800" y="209973"/>
                  <a:pt x="1339123" y="192799"/>
                  <a:pt x="1361440" y="182880"/>
                </a:cubicBezTo>
                <a:lnTo>
                  <a:pt x="1544320" y="121920"/>
                </a:lnTo>
                <a:lnTo>
                  <a:pt x="1727200" y="60960"/>
                </a:lnTo>
                <a:lnTo>
                  <a:pt x="1788160" y="40640"/>
                </a:lnTo>
                <a:cubicBezTo>
                  <a:pt x="1808480" y="33867"/>
                  <a:pt x="1828340" y="25515"/>
                  <a:pt x="1849120" y="20320"/>
                </a:cubicBezTo>
                <a:lnTo>
                  <a:pt x="1930400" y="0"/>
                </a:lnTo>
                <a:cubicBezTo>
                  <a:pt x="2126827" y="6773"/>
                  <a:pt x="2323519" y="8060"/>
                  <a:pt x="2519680" y="20320"/>
                </a:cubicBezTo>
                <a:cubicBezTo>
                  <a:pt x="2541057" y="21656"/>
                  <a:pt x="2559976" y="35004"/>
                  <a:pt x="2580640" y="40640"/>
                </a:cubicBezTo>
                <a:cubicBezTo>
                  <a:pt x="2634526" y="55336"/>
                  <a:pt x="2690212" y="63617"/>
                  <a:pt x="2743200" y="81280"/>
                </a:cubicBezTo>
                <a:lnTo>
                  <a:pt x="2865120" y="121920"/>
                </a:lnTo>
                <a:cubicBezTo>
                  <a:pt x="2885440" y="128693"/>
                  <a:pt x="2905077" y="138039"/>
                  <a:pt x="2926080" y="142240"/>
                </a:cubicBezTo>
                <a:lnTo>
                  <a:pt x="3027680" y="162560"/>
                </a:lnTo>
                <a:cubicBezTo>
                  <a:pt x="3120630" y="179460"/>
                  <a:pt x="3147939" y="178318"/>
                  <a:pt x="3230880" y="203200"/>
                </a:cubicBezTo>
                <a:cubicBezTo>
                  <a:pt x="3271912" y="215510"/>
                  <a:pt x="3310794" y="235439"/>
                  <a:pt x="3352800" y="243840"/>
                </a:cubicBezTo>
                <a:cubicBezTo>
                  <a:pt x="3420533" y="257387"/>
                  <a:pt x="3487865" y="273124"/>
                  <a:pt x="3556000" y="284480"/>
                </a:cubicBezTo>
                <a:cubicBezTo>
                  <a:pt x="3596640" y="291253"/>
                  <a:pt x="3637425" y="297207"/>
                  <a:pt x="3677920" y="304800"/>
                </a:cubicBezTo>
                <a:cubicBezTo>
                  <a:pt x="3745812" y="317530"/>
                  <a:pt x="3815590" y="323597"/>
                  <a:pt x="3881120" y="345440"/>
                </a:cubicBezTo>
                <a:cubicBezTo>
                  <a:pt x="3961357" y="372186"/>
                  <a:pt x="3920661" y="365760"/>
                  <a:pt x="4003040" y="36576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CB935B8E-18E1-BB42-BF66-93712E18011B}"/>
              </a:ext>
            </a:extLst>
          </p:cNvPr>
          <p:cNvSpPr/>
          <p:nvPr/>
        </p:nvSpPr>
        <p:spPr>
          <a:xfrm>
            <a:off x="6888480" y="4246880"/>
            <a:ext cx="4064000" cy="914400"/>
          </a:xfrm>
          <a:custGeom>
            <a:avLst/>
            <a:gdLst>
              <a:gd name="connsiteX0" fmla="*/ 0 w 4064000"/>
              <a:gd name="connsiteY0" fmla="*/ 0 h 914400"/>
              <a:gd name="connsiteX1" fmla="*/ 264160 w 4064000"/>
              <a:gd name="connsiteY1" fmla="*/ 203200 h 914400"/>
              <a:gd name="connsiteX2" fmla="*/ 386080 w 4064000"/>
              <a:gd name="connsiteY2" fmla="*/ 264160 h 914400"/>
              <a:gd name="connsiteX3" fmla="*/ 508000 w 4064000"/>
              <a:gd name="connsiteY3" fmla="*/ 304800 h 914400"/>
              <a:gd name="connsiteX4" fmla="*/ 629920 w 4064000"/>
              <a:gd name="connsiteY4" fmla="*/ 386080 h 914400"/>
              <a:gd name="connsiteX5" fmla="*/ 751840 w 4064000"/>
              <a:gd name="connsiteY5" fmla="*/ 426720 h 914400"/>
              <a:gd name="connsiteX6" fmla="*/ 812800 w 4064000"/>
              <a:gd name="connsiteY6" fmla="*/ 467360 h 914400"/>
              <a:gd name="connsiteX7" fmla="*/ 934720 w 4064000"/>
              <a:gd name="connsiteY7" fmla="*/ 508000 h 914400"/>
              <a:gd name="connsiteX8" fmla="*/ 995680 w 4064000"/>
              <a:gd name="connsiteY8" fmla="*/ 528320 h 914400"/>
              <a:gd name="connsiteX9" fmla="*/ 1056640 w 4064000"/>
              <a:gd name="connsiteY9" fmla="*/ 568960 h 914400"/>
              <a:gd name="connsiteX10" fmla="*/ 1178560 w 4064000"/>
              <a:gd name="connsiteY10" fmla="*/ 609600 h 914400"/>
              <a:gd name="connsiteX11" fmla="*/ 1239520 w 4064000"/>
              <a:gd name="connsiteY11" fmla="*/ 650240 h 914400"/>
              <a:gd name="connsiteX12" fmla="*/ 1300480 w 4064000"/>
              <a:gd name="connsiteY12" fmla="*/ 670560 h 914400"/>
              <a:gd name="connsiteX13" fmla="*/ 1422400 w 4064000"/>
              <a:gd name="connsiteY13" fmla="*/ 751840 h 914400"/>
              <a:gd name="connsiteX14" fmla="*/ 1483360 w 4064000"/>
              <a:gd name="connsiteY14" fmla="*/ 792480 h 914400"/>
              <a:gd name="connsiteX15" fmla="*/ 1605280 w 4064000"/>
              <a:gd name="connsiteY15" fmla="*/ 833120 h 914400"/>
              <a:gd name="connsiteX16" fmla="*/ 1747520 w 4064000"/>
              <a:gd name="connsiteY16" fmla="*/ 873760 h 914400"/>
              <a:gd name="connsiteX17" fmla="*/ 1950720 w 4064000"/>
              <a:gd name="connsiteY17" fmla="*/ 914400 h 914400"/>
              <a:gd name="connsiteX18" fmla="*/ 2214880 w 4064000"/>
              <a:gd name="connsiteY18" fmla="*/ 894080 h 914400"/>
              <a:gd name="connsiteX19" fmla="*/ 2275840 w 4064000"/>
              <a:gd name="connsiteY19" fmla="*/ 873760 h 914400"/>
              <a:gd name="connsiteX20" fmla="*/ 2357120 w 4064000"/>
              <a:gd name="connsiteY20" fmla="*/ 853440 h 914400"/>
              <a:gd name="connsiteX21" fmla="*/ 2418080 w 4064000"/>
              <a:gd name="connsiteY21" fmla="*/ 833120 h 914400"/>
              <a:gd name="connsiteX22" fmla="*/ 2621280 w 4064000"/>
              <a:gd name="connsiteY22" fmla="*/ 772160 h 914400"/>
              <a:gd name="connsiteX23" fmla="*/ 2743200 w 4064000"/>
              <a:gd name="connsiteY23" fmla="*/ 731520 h 914400"/>
              <a:gd name="connsiteX24" fmla="*/ 2804160 w 4064000"/>
              <a:gd name="connsiteY24" fmla="*/ 711200 h 914400"/>
              <a:gd name="connsiteX25" fmla="*/ 2926080 w 4064000"/>
              <a:gd name="connsiteY25" fmla="*/ 650240 h 914400"/>
              <a:gd name="connsiteX26" fmla="*/ 2987040 w 4064000"/>
              <a:gd name="connsiteY26" fmla="*/ 609600 h 914400"/>
              <a:gd name="connsiteX27" fmla="*/ 3048000 w 4064000"/>
              <a:gd name="connsiteY27" fmla="*/ 589280 h 914400"/>
              <a:gd name="connsiteX28" fmla="*/ 3108960 w 4064000"/>
              <a:gd name="connsiteY28" fmla="*/ 548640 h 914400"/>
              <a:gd name="connsiteX29" fmla="*/ 3230880 w 4064000"/>
              <a:gd name="connsiteY29" fmla="*/ 508000 h 914400"/>
              <a:gd name="connsiteX30" fmla="*/ 3352800 w 4064000"/>
              <a:gd name="connsiteY30" fmla="*/ 467360 h 914400"/>
              <a:gd name="connsiteX31" fmla="*/ 3535680 w 4064000"/>
              <a:gd name="connsiteY31" fmla="*/ 406400 h 914400"/>
              <a:gd name="connsiteX32" fmla="*/ 3596640 w 4064000"/>
              <a:gd name="connsiteY32" fmla="*/ 386080 h 914400"/>
              <a:gd name="connsiteX33" fmla="*/ 3698240 w 4064000"/>
              <a:gd name="connsiteY33" fmla="*/ 365760 h 914400"/>
              <a:gd name="connsiteX34" fmla="*/ 3779520 w 4064000"/>
              <a:gd name="connsiteY34" fmla="*/ 345440 h 914400"/>
              <a:gd name="connsiteX35" fmla="*/ 4064000 w 4064000"/>
              <a:gd name="connsiteY35" fmla="*/ 3048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064000" h="914400">
                <a:moveTo>
                  <a:pt x="0" y="0"/>
                </a:moveTo>
                <a:cubicBezTo>
                  <a:pt x="37856" y="32448"/>
                  <a:pt x="200931" y="182124"/>
                  <a:pt x="264160" y="203200"/>
                </a:cubicBezTo>
                <a:cubicBezTo>
                  <a:pt x="486481" y="277307"/>
                  <a:pt x="149735" y="159118"/>
                  <a:pt x="386080" y="264160"/>
                </a:cubicBezTo>
                <a:cubicBezTo>
                  <a:pt x="425226" y="281558"/>
                  <a:pt x="472356" y="281038"/>
                  <a:pt x="508000" y="304800"/>
                </a:cubicBezTo>
                <a:cubicBezTo>
                  <a:pt x="548640" y="331893"/>
                  <a:pt x="583583" y="370634"/>
                  <a:pt x="629920" y="386080"/>
                </a:cubicBezTo>
                <a:cubicBezTo>
                  <a:pt x="670560" y="399627"/>
                  <a:pt x="716196" y="402958"/>
                  <a:pt x="751840" y="426720"/>
                </a:cubicBezTo>
                <a:cubicBezTo>
                  <a:pt x="772160" y="440267"/>
                  <a:pt x="790483" y="457441"/>
                  <a:pt x="812800" y="467360"/>
                </a:cubicBezTo>
                <a:cubicBezTo>
                  <a:pt x="851946" y="484758"/>
                  <a:pt x="894080" y="494453"/>
                  <a:pt x="934720" y="508000"/>
                </a:cubicBezTo>
                <a:cubicBezTo>
                  <a:pt x="955040" y="514773"/>
                  <a:pt x="977858" y="516439"/>
                  <a:pt x="995680" y="528320"/>
                </a:cubicBezTo>
                <a:cubicBezTo>
                  <a:pt x="1016000" y="541867"/>
                  <a:pt x="1034323" y="559041"/>
                  <a:pt x="1056640" y="568960"/>
                </a:cubicBezTo>
                <a:cubicBezTo>
                  <a:pt x="1095786" y="586358"/>
                  <a:pt x="1142916" y="585838"/>
                  <a:pt x="1178560" y="609600"/>
                </a:cubicBezTo>
                <a:cubicBezTo>
                  <a:pt x="1198880" y="623147"/>
                  <a:pt x="1217677" y="639318"/>
                  <a:pt x="1239520" y="650240"/>
                </a:cubicBezTo>
                <a:cubicBezTo>
                  <a:pt x="1258678" y="659819"/>
                  <a:pt x="1281756" y="660158"/>
                  <a:pt x="1300480" y="670560"/>
                </a:cubicBezTo>
                <a:cubicBezTo>
                  <a:pt x="1343177" y="694280"/>
                  <a:pt x="1381760" y="724747"/>
                  <a:pt x="1422400" y="751840"/>
                </a:cubicBezTo>
                <a:cubicBezTo>
                  <a:pt x="1442720" y="765387"/>
                  <a:pt x="1460192" y="784757"/>
                  <a:pt x="1483360" y="792480"/>
                </a:cubicBezTo>
                <a:lnTo>
                  <a:pt x="1605280" y="833120"/>
                </a:lnTo>
                <a:cubicBezTo>
                  <a:pt x="1669251" y="854444"/>
                  <a:pt x="1676078" y="858451"/>
                  <a:pt x="1747520" y="873760"/>
                </a:cubicBezTo>
                <a:cubicBezTo>
                  <a:pt x="1815061" y="888233"/>
                  <a:pt x="1950720" y="914400"/>
                  <a:pt x="1950720" y="914400"/>
                </a:cubicBezTo>
                <a:cubicBezTo>
                  <a:pt x="2038773" y="907627"/>
                  <a:pt x="2127249" y="905034"/>
                  <a:pt x="2214880" y="894080"/>
                </a:cubicBezTo>
                <a:cubicBezTo>
                  <a:pt x="2236134" y="891423"/>
                  <a:pt x="2255245" y="879644"/>
                  <a:pt x="2275840" y="873760"/>
                </a:cubicBezTo>
                <a:cubicBezTo>
                  <a:pt x="2302693" y="866088"/>
                  <a:pt x="2330267" y="861112"/>
                  <a:pt x="2357120" y="853440"/>
                </a:cubicBezTo>
                <a:cubicBezTo>
                  <a:pt x="2377715" y="847556"/>
                  <a:pt x="2397485" y="839004"/>
                  <a:pt x="2418080" y="833120"/>
                </a:cubicBezTo>
                <a:cubicBezTo>
                  <a:pt x="2633049" y="771700"/>
                  <a:pt x="2331546" y="868738"/>
                  <a:pt x="2621280" y="772160"/>
                </a:cubicBezTo>
                <a:lnTo>
                  <a:pt x="2743200" y="731520"/>
                </a:lnTo>
                <a:cubicBezTo>
                  <a:pt x="2763520" y="724747"/>
                  <a:pt x="2786338" y="723081"/>
                  <a:pt x="2804160" y="711200"/>
                </a:cubicBezTo>
                <a:cubicBezTo>
                  <a:pt x="2978863" y="594731"/>
                  <a:pt x="2757823" y="734368"/>
                  <a:pt x="2926080" y="650240"/>
                </a:cubicBezTo>
                <a:cubicBezTo>
                  <a:pt x="2947923" y="639318"/>
                  <a:pt x="2965197" y="620522"/>
                  <a:pt x="2987040" y="609600"/>
                </a:cubicBezTo>
                <a:cubicBezTo>
                  <a:pt x="3006198" y="600021"/>
                  <a:pt x="3028842" y="598859"/>
                  <a:pt x="3048000" y="589280"/>
                </a:cubicBezTo>
                <a:cubicBezTo>
                  <a:pt x="3069843" y="578358"/>
                  <a:pt x="3086643" y="558559"/>
                  <a:pt x="3108960" y="548640"/>
                </a:cubicBezTo>
                <a:cubicBezTo>
                  <a:pt x="3148106" y="531242"/>
                  <a:pt x="3190240" y="521547"/>
                  <a:pt x="3230880" y="508000"/>
                </a:cubicBezTo>
                <a:lnTo>
                  <a:pt x="3352800" y="467360"/>
                </a:lnTo>
                <a:lnTo>
                  <a:pt x="3535680" y="406400"/>
                </a:lnTo>
                <a:cubicBezTo>
                  <a:pt x="3556000" y="399627"/>
                  <a:pt x="3575637" y="390281"/>
                  <a:pt x="3596640" y="386080"/>
                </a:cubicBezTo>
                <a:cubicBezTo>
                  <a:pt x="3630507" y="379307"/>
                  <a:pt x="3664525" y="373252"/>
                  <a:pt x="3698240" y="365760"/>
                </a:cubicBezTo>
                <a:cubicBezTo>
                  <a:pt x="3725502" y="359702"/>
                  <a:pt x="3751973" y="350031"/>
                  <a:pt x="3779520" y="345440"/>
                </a:cubicBezTo>
                <a:cubicBezTo>
                  <a:pt x="3874006" y="329692"/>
                  <a:pt x="4064000" y="304800"/>
                  <a:pt x="4064000" y="30480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E5CFE5-B379-FF43-9455-4C2D2E56C37D}"/>
              </a:ext>
            </a:extLst>
          </p:cNvPr>
          <p:cNvSpPr txBox="1"/>
          <p:nvPr/>
        </p:nvSpPr>
        <p:spPr>
          <a:xfrm>
            <a:off x="3936000" y="6510783"/>
            <a:ext cx="2590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7628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>
                <a:solidFill>
                  <a:srgbClr val="FF0000"/>
                </a:solidFill>
              </a:rPr>
              <a:t>Strømlinjer</a:t>
            </a:r>
            <a:r>
              <a:rPr lang="nb-NO" sz="4000" dirty="0"/>
              <a:t> er linjer som er tangent til </a:t>
            </a:r>
            <a:br>
              <a:rPr lang="nb-NO" sz="4000" dirty="0"/>
            </a:br>
            <a:r>
              <a:rPr lang="nb-NO" sz="4000" dirty="0"/>
              <a:t>hastighetsvektorene</a:t>
            </a:r>
            <a:endParaRPr lang="en-US" sz="40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13" name="Subtitle 6">
            <a:extLst>
              <a:ext uri="{FF2B5EF4-FFF2-40B4-BE49-F238E27FC236}">
                <a16:creationId xmlns:a16="http://schemas.microsoft.com/office/drawing/2014/main" id="{AAB5476E-3D5F-3443-AB78-15D3D8825288}"/>
              </a:ext>
            </a:extLst>
          </p:cNvPr>
          <p:cNvSpPr txBox="1">
            <a:spLocks/>
          </p:cNvSpPr>
          <p:nvPr/>
        </p:nvSpPr>
        <p:spPr>
          <a:xfrm>
            <a:off x="7134601" y="5547724"/>
            <a:ext cx="4066236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FF0000"/>
                </a:solidFill>
              </a:rPr>
              <a:t>Strømlinjer</a:t>
            </a:r>
            <a:endParaRPr lang="en-US" b="1" dirty="0">
              <a:solidFill>
                <a:srgbClr val="FF0000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Strømlinjene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kan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regnes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ut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fra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hastighetsfeltet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5" name="Picture 6" descr="The turbulent wake - Encyclopedia of the Environment">
            <a:extLst>
              <a:ext uri="{FF2B5EF4-FFF2-40B4-BE49-F238E27FC236}">
                <a16:creationId xmlns:a16="http://schemas.microsoft.com/office/drawing/2014/main" id="{0EDCCF46-9A13-F64B-830E-F038C75AB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34" y="1884070"/>
            <a:ext cx="3550646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Velocity vectors illustrating flow boundary layer detachment from an... |  Download Scientific Diagram">
            <a:extLst>
              <a:ext uri="{FF2B5EF4-FFF2-40B4-BE49-F238E27FC236}">
                <a16:creationId xmlns:a16="http://schemas.microsoft.com/office/drawing/2014/main" id="{252FD0E8-03FE-DF48-BFCF-D9943DFEE0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1" t="18133" r="7086" b="16667"/>
          <a:stretch/>
        </p:blipFill>
        <p:spPr bwMode="auto">
          <a:xfrm>
            <a:off x="6858884" y="2094311"/>
            <a:ext cx="4066237" cy="334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38CAA6F3-C46A-5E40-925D-71744E72566A}"/>
              </a:ext>
            </a:extLst>
          </p:cNvPr>
          <p:cNvSpPr/>
          <p:nvPr/>
        </p:nvSpPr>
        <p:spPr>
          <a:xfrm>
            <a:off x="6868160" y="4470400"/>
            <a:ext cx="3962400" cy="853440"/>
          </a:xfrm>
          <a:custGeom>
            <a:avLst/>
            <a:gdLst>
              <a:gd name="connsiteX0" fmla="*/ 0 w 3962400"/>
              <a:gd name="connsiteY0" fmla="*/ 0 h 853440"/>
              <a:gd name="connsiteX1" fmla="*/ 223520 w 3962400"/>
              <a:gd name="connsiteY1" fmla="*/ 121920 h 853440"/>
              <a:gd name="connsiteX2" fmla="*/ 284480 w 3962400"/>
              <a:gd name="connsiteY2" fmla="*/ 142240 h 853440"/>
              <a:gd name="connsiteX3" fmla="*/ 345440 w 3962400"/>
              <a:gd name="connsiteY3" fmla="*/ 182880 h 853440"/>
              <a:gd name="connsiteX4" fmla="*/ 406400 w 3962400"/>
              <a:gd name="connsiteY4" fmla="*/ 203200 h 853440"/>
              <a:gd name="connsiteX5" fmla="*/ 467360 w 3962400"/>
              <a:gd name="connsiteY5" fmla="*/ 243840 h 853440"/>
              <a:gd name="connsiteX6" fmla="*/ 589280 w 3962400"/>
              <a:gd name="connsiteY6" fmla="*/ 284480 h 853440"/>
              <a:gd name="connsiteX7" fmla="*/ 650240 w 3962400"/>
              <a:gd name="connsiteY7" fmla="*/ 304800 h 853440"/>
              <a:gd name="connsiteX8" fmla="*/ 772160 w 3962400"/>
              <a:gd name="connsiteY8" fmla="*/ 365760 h 853440"/>
              <a:gd name="connsiteX9" fmla="*/ 833120 w 3962400"/>
              <a:gd name="connsiteY9" fmla="*/ 406400 h 853440"/>
              <a:gd name="connsiteX10" fmla="*/ 894080 w 3962400"/>
              <a:gd name="connsiteY10" fmla="*/ 426720 h 853440"/>
              <a:gd name="connsiteX11" fmla="*/ 955040 w 3962400"/>
              <a:gd name="connsiteY11" fmla="*/ 467360 h 853440"/>
              <a:gd name="connsiteX12" fmla="*/ 1016000 w 3962400"/>
              <a:gd name="connsiteY12" fmla="*/ 487680 h 853440"/>
              <a:gd name="connsiteX13" fmla="*/ 1076960 w 3962400"/>
              <a:gd name="connsiteY13" fmla="*/ 528320 h 853440"/>
              <a:gd name="connsiteX14" fmla="*/ 1137920 w 3962400"/>
              <a:gd name="connsiteY14" fmla="*/ 548640 h 853440"/>
              <a:gd name="connsiteX15" fmla="*/ 1198880 w 3962400"/>
              <a:gd name="connsiteY15" fmla="*/ 589280 h 853440"/>
              <a:gd name="connsiteX16" fmla="*/ 1320800 w 3962400"/>
              <a:gd name="connsiteY16" fmla="*/ 650240 h 853440"/>
              <a:gd name="connsiteX17" fmla="*/ 1381760 w 3962400"/>
              <a:gd name="connsiteY17" fmla="*/ 711200 h 853440"/>
              <a:gd name="connsiteX18" fmla="*/ 1503680 w 3962400"/>
              <a:gd name="connsiteY18" fmla="*/ 751840 h 853440"/>
              <a:gd name="connsiteX19" fmla="*/ 1564640 w 3962400"/>
              <a:gd name="connsiteY19" fmla="*/ 772160 h 853440"/>
              <a:gd name="connsiteX20" fmla="*/ 1706880 w 3962400"/>
              <a:gd name="connsiteY20" fmla="*/ 792480 h 853440"/>
              <a:gd name="connsiteX21" fmla="*/ 1869440 w 3962400"/>
              <a:gd name="connsiteY21" fmla="*/ 812800 h 853440"/>
              <a:gd name="connsiteX22" fmla="*/ 1991360 w 3962400"/>
              <a:gd name="connsiteY22" fmla="*/ 833120 h 853440"/>
              <a:gd name="connsiteX23" fmla="*/ 2133600 w 3962400"/>
              <a:gd name="connsiteY23" fmla="*/ 853440 h 853440"/>
              <a:gd name="connsiteX24" fmla="*/ 2458720 w 3962400"/>
              <a:gd name="connsiteY24" fmla="*/ 833120 h 853440"/>
              <a:gd name="connsiteX25" fmla="*/ 2580640 w 3962400"/>
              <a:gd name="connsiteY25" fmla="*/ 792480 h 853440"/>
              <a:gd name="connsiteX26" fmla="*/ 2702560 w 3962400"/>
              <a:gd name="connsiteY26" fmla="*/ 751840 h 853440"/>
              <a:gd name="connsiteX27" fmla="*/ 2763520 w 3962400"/>
              <a:gd name="connsiteY27" fmla="*/ 731520 h 853440"/>
              <a:gd name="connsiteX28" fmla="*/ 2905760 w 3962400"/>
              <a:gd name="connsiteY28" fmla="*/ 711200 h 853440"/>
              <a:gd name="connsiteX29" fmla="*/ 2987040 w 3962400"/>
              <a:gd name="connsiteY29" fmla="*/ 690880 h 853440"/>
              <a:gd name="connsiteX30" fmla="*/ 3291840 w 3962400"/>
              <a:gd name="connsiteY30" fmla="*/ 650240 h 853440"/>
              <a:gd name="connsiteX31" fmla="*/ 3576320 w 3962400"/>
              <a:gd name="connsiteY31" fmla="*/ 589280 h 853440"/>
              <a:gd name="connsiteX32" fmla="*/ 3840480 w 3962400"/>
              <a:gd name="connsiteY32" fmla="*/ 528320 h 853440"/>
              <a:gd name="connsiteX33" fmla="*/ 3962400 w 3962400"/>
              <a:gd name="connsiteY33" fmla="*/ 487680 h 85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962400" h="853440">
                <a:moveTo>
                  <a:pt x="0" y="0"/>
                </a:moveTo>
                <a:cubicBezTo>
                  <a:pt x="51249" y="29285"/>
                  <a:pt x="158458" y="94036"/>
                  <a:pt x="223520" y="121920"/>
                </a:cubicBezTo>
                <a:cubicBezTo>
                  <a:pt x="243207" y="130357"/>
                  <a:pt x="265322" y="132661"/>
                  <a:pt x="284480" y="142240"/>
                </a:cubicBezTo>
                <a:cubicBezTo>
                  <a:pt x="306323" y="153162"/>
                  <a:pt x="323597" y="171958"/>
                  <a:pt x="345440" y="182880"/>
                </a:cubicBezTo>
                <a:cubicBezTo>
                  <a:pt x="364598" y="192459"/>
                  <a:pt x="387242" y="193621"/>
                  <a:pt x="406400" y="203200"/>
                </a:cubicBezTo>
                <a:cubicBezTo>
                  <a:pt x="428243" y="214122"/>
                  <a:pt x="445043" y="233921"/>
                  <a:pt x="467360" y="243840"/>
                </a:cubicBezTo>
                <a:cubicBezTo>
                  <a:pt x="506506" y="261238"/>
                  <a:pt x="548640" y="270933"/>
                  <a:pt x="589280" y="284480"/>
                </a:cubicBezTo>
                <a:cubicBezTo>
                  <a:pt x="609600" y="291253"/>
                  <a:pt x="632418" y="292919"/>
                  <a:pt x="650240" y="304800"/>
                </a:cubicBezTo>
                <a:cubicBezTo>
                  <a:pt x="824943" y="421269"/>
                  <a:pt x="603903" y="281632"/>
                  <a:pt x="772160" y="365760"/>
                </a:cubicBezTo>
                <a:cubicBezTo>
                  <a:pt x="794003" y="376682"/>
                  <a:pt x="811277" y="395478"/>
                  <a:pt x="833120" y="406400"/>
                </a:cubicBezTo>
                <a:cubicBezTo>
                  <a:pt x="852278" y="415979"/>
                  <a:pt x="874922" y="417141"/>
                  <a:pt x="894080" y="426720"/>
                </a:cubicBezTo>
                <a:cubicBezTo>
                  <a:pt x="915923" y="437642"/>
                  <a:pt x="933197" y="456438"/>
                  <a:pt x="955040" y="467360"/>
                </a:cubicBezTo>
                <a:cubicBezTo>
                  <a:pt x="974198" y="476939"/>
                  <a:pt x="996842" y="478101"/>
                  <a:pt x="1016000" y="487680"/>
                </a:cubicBezTo>
                <a:cubicBezTo>
                  <a:pt x="1037843" y="498602"/>
                  <a:pt x="1055117" y="517398"/>
                  <a:pt x="1076960" y="528320"/>
                </a:cubicBezTo>
                <a:cubicBezTo>
                  <a:pt x="1096118" y="537899"/>
                  <a:pt x="1118762" y="539061"/>
                  <a:pt x="1137920" y="548640"/>
                </a:cubicBezTo>
                <a:cubicBezTo>
                  <a:pt x="1159763" y="559562"/>
                  <a:pt x="1177037" y="578358"/>
                  <a:pt x="1198880" y="589280"/>
                </a:cubicBezTo>
                <a:cubicBezTo>
                  <a:pt x="1290524" y="635102"/>
                  <a:pt x="1233449" y="577447"/>
                  <a:pt x="1320800" y="650240"/>
                </a:cubicBezTo>
                <a:cubicBezTo>
                  <a:pt x="1342876" y="668637"/>
                  <a:pt x="1356640" y="697244"/>
                  <a:pt x="1381760" y="711200"/>
                </a:cubicBezTo>
                <a:cubicBezTo>
                  <a:pt x="1419207" y="732004"/>
                  <a:pt x="1463040" y="738293"/>
                  <a:pt x="1503680" y="751840"/>
                </a:cubicBezTo>
                <a:cubicBezTo>
                  <a:pt x="1524000" y="758613"/>
                  <a:pt x="1543436" y="769131"/>
                  <a:pt x="1564640" y="772160"/>
                </a:cubicBezTo>
                <a:lnTo>
                  <a:pt x="1706880" y="792480"/>
                </a:lnTo>
                <a:lnTo>
                  <a:pt x="1869440" y="812800"/>
                </a:lnTo>
                <a:cubicBezTo>
                  <a:pt x="1910226" y="818627"/>
                  <a:pt x="1950639" y="826855"/>
                  <a:pt x="1991360" y="833120"/>
                </a:cubicBezTo>
                <a:cubicBezTo>
                  <a:pt x="2038698" y="840403"/>
                  <a:pt x="2086187" y="846667"/>
                  <a:pt x="2133600" y="853440"/>
                </a:cubicBezTo>
                <a:cubicBezTo>
                  <a:pt x="2241973" y="846667"/>
                  <a:pt x="2351131" y="847791"/>
                  <a:pt x="2458720" y="833120"/>
                </a:cubicBezTo>
                <a:cubicBezTo>
                  <a:pt x="2501166" y="827332"/>
                  <a:pt x="2540000" y="806027"/>
                  <a:pt x="2580640" y="792480"/>
                </a:cubicBezTo>
                <a:lnTo>
                  <a:pt x="2702560" y="751840"/>
                </a:lnTo>
                <a:cubicBezTo>
                  <a:pt x="2722880" y="745067"/>
                  <a:pt x="2742316" y="734549"/>
                  <a:pt x="2763520" y="731520"/>
                </a:cubicBezTo>
                <a:cubicBezTo>
                  <a:pt x="2810933" y="724747"/>
                  <a:pt x="2858638" y="719768"/>
                  <a:pt x="2905760" y="711200"/>
                </a:cubicBezTo>
                <a:cubicBezTo>
                  <a:pt x="2933237" y="706204"/>
                  <a:pt x="2959563" y="695876"/>
                  <a:pt x="2987040" y="690880"/>
                </a:cubicBezTo>
                <a:cubicBezTo>
                  <a:pt x="3185275" y="654837"/>
                  <a:pt x="3079548" y="685622"/>
                  <a:pt x="3291840" y="650240"/>
                </a:cubicBezTo>
                <a:cubicBezTo>
                  <a:pt x="3567466" y="604302"/>
                  <a:pt x="3409817" y="626281"/>
                  <a:pt x="3576320" y="589280"/>
                </a:cubicBezTo>
                <a:cubicBezTo>
                  <a:pt x="3857785" y="526732"/>
                  <a:pt x="3442107" y="627913"/>
                  <a:pt x="3840480" y="528320"/>
                </a:cubicBezTo>
                <a:cubicBezTo>
                  <a:pt x="3936453" y="504327"/>
                  <a:pt x="3896781" y="520489"/>
                  <a:pt x="3962400" y="48768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79DEB3E-847F-DA4C-82F8-08F79E69BDF2}"/>
              </a:ext>
            </a:extLst>
          </p:cNvPr>
          <p:cNvSpPr/>
          <p:nvPr/>
        </p:nvSpPr>
        <p:spPr>
          <a:xfrm>
            <a:off x="6847840" y="2600960"/>
            <a:ext cx="4023360" cy="955040"/>
          </a:xfrm>
          <a:custGeom>
            <a:avLst/>
            <a:gdLst>
              <a:gd name="connsiteX0" fmla="*/ 0 w 4023360"/>
              <a:gd name="connsiteY0" fmla="*/ 955040 h 955040"/>
              <a:gd name="connsiteX1" fmla="*/ 223520 w 4023360"/>
              <a:gd name="connsiteY1" fmla="*/ 772160 h 955040"/>
              <a:gd name="connsiteX2" fmla="*/ 284480 w 4023360"/>
              <a:gd name="connsiteY2" fmla="*/ 711200 h 955040"/>
              <a:gd name="connsiteX3" fmla="*/ 325120 w 4023360"/>
              <a:gd name="connsiteY3" fmla="*/ 650240 h 955040"/>
              <a:gd name="connsiteX4" fmla="*/ 447040 w 4023360"/>
              <a:gd name="connsiteY4" fmla="*/ 568960 h 955040"/>
              <a:gd name="connsiteX5" fmla="*/ 508000 w 4023360"/>
              <a:gd name="connsiteY5" fmla="*/ 548640 h 955040"/>
              <a:gd name="connsiteX6" fmla="*/ 629920 w 4023360"/>
              <a:gd name="connsiteY6" fmla="*/ 467360 h 955040"/>
              <a:gd name="connsiteX7" fmla="*/ 995680 w 4023360"/>
              <a:gd name="connsiteY7" fmla="*/ 345440 h 955040"/>
              <a:gd name="connsiteX8" fmla="*/ 1117600 w 4023360"/>
              <a:gd name="connsiteY8" fmla="*/ 304800 h 955040"/>
              <a:gd name="connsiteX9" fmla="*/ 1178560 w 4023360"/>
              <a:gd name="connsiteY9" fmla="*/ 284480 h 955040"/>
              <a:gd name="connsiteX10" fmla="*/ 1300480 w 4023360"/>
              <a:gd name="connsiteY10" fmla="*/ 203200 h 955040"/>
              <a:gd name="connsiteX11" fmla="*/ 1605280 w 4023360"/>
              <a:gd name="connsiteY11" fmla="*/ 101600 h 955040"/>
              <a:gd name="connsiteX12" fmla="*/ 1788160 w 4023360"/>
              <a:gd name="connsiteY12" fmla="*/ 40640 h 955040"/>
              <a:gd name="connsiteX13" fmla="*/ 1849120 w 4023360"/>
              <a:gd name="connsiteY13" fmla="*/ 20320 h 955040"/>
              <a:gd name="connsiteX14" fmla="*/ 1930400 w 4023360"/>
              <a:gd name="connsiteY14" fmla="*/ 0 h 955040"/>
              <a:gd name="connsiteX15" fmla="*/ 2377440 w 4023360"/>
              <a:gd name="connsiteY15" fmla="*/ 60960 h 955040"/>
              <a:gd name="connsiteX16" fmla="*/ 2438400 w 4023360"/>
              <a:gd name="connsiteY16" fmla="*/ 81280 h 955040"/>
              <a:gd name="connsiteX17" fmla="*/ 2499360 w 4023360"/>
              <a:gd name="connsiteY17" fmla="*/ 101600 h 955040"/>
              <a:gd name="connsiteX18" fmla="*/ 2621280 w 4023360"/>
              <a:gd name="connsiteY18" fmla="*/ 182880 h 955040"/>
              <a:gd name="connsiteX19" fmla="*/ 2682240 w 4023360"/>
              <a:gd name="connsiteY19" fmla="*/ 203200 h 955040"/>
              <a:gd name="connsiteX20" fmla="*/ 2743200 w 4023360"/>
              <a:gd name="connsiteY20" fmla="*/ 243840 h 955040"/>
              <a:gd name="connsiteX21" fmla="*/ 2804160 w 4023360"/>
              <a:gd name="connsiteY21" fmla="*/ 264160 h 955040"/>
              <a:gd name="connsiteX22" fmla="*/ 2926080 w 4023360"/>
              <a:gd name="connsiteY22" fmla="*/ 345440 h 955040"/>
              <a:gd name="connsiteX23" fmla="*/ 3108960 w 4023360"/>
              <a:gd name="connsiteY23" fmla="*/ 467360 h 955040"/>
              <a:gd name="connsiteX24" fmla="*/ 3169920 w 4023360"/>
              <a:gd name="connsiteY24" fmla="*/ 508000 h 955040"/>
              <a:gd name="connsiteX25" fmla="*/ 3230880 w 4023360"/>
              <a:gd name="connsiteY25" fmla="*/ 548640 h 955040"/>
              <a:gd name="connsiteX26" fmla="*/ 3373120 w 4023360"/>
              <a:gd name="connsiteY26" fmla="*/ 609600 h 955040"/>
              <a:gd name="connsiteX27" fmla="*/ 3495040 w 4023360"/>
              <a:gd name="connsiteY27" fmla="*/ 650240 h 955040"/>
              <a:gd name="connsiteX28" fmla="*/ 3556000 w 4023360"/>
              <a:gd name="connsiteY28" fmla="*/ 670560 h 955040"/>
              <a:gd name="connsiteX29" fmla="*/ 3616960 w 4023360"/>
              <a:gd name="connsiteY29" fmla="*/ 690880 h 955040"/>
              <a:gd name="connsiteX30" fmla="*/ 3738880 w 4023360"/>
              <a:gd name="connsiteY30" fmla="*/ 731520 h 955040"/>
              <a:gd name="connsiteX31" fmla="*/ 3820160 w 4023360"/>
              <a:gd name="connsiteY31" fmla="*/ 751840 h 955040"/>
              <a:gd name="connsiteX32" fmla="*/ 4023360 w 4023360"/>
              <a:gd name="connsiteY32" fmla="*/ 772160 h 95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023360" h="955040">
                <a:moveTo>
                  <a:pt x="0" y="955040"/>
                </a:moveTo>
                <a:cubicBezTo>
                  <a:pt x="74507" y="894080"/>
                  <a:pt x="150429" y="834810"/>
                  <a:pt x="223520" y="772160"/>
                </a:cubicBezTo>
                <a:cubicBezTo>
                  <a:pt x="245339" y="753458"/>
                  <a:pt x="266083" y="733276"/>
                  <a:pt x="284480" y="711200"/>
                </a:cubicBezTo>
                <a:cubicBezTo>
                  <a:pt x="300114" y="692439"/>
                  <a:pt x="306741" y="666322"/>
                  <a:pt x="325120" y="650240"/>
                </a:cubicBezTo>
                <a:cubicBezTo>
                  <a:pt x="361878" y="618077"/>
                  <a:pt x="400703" y="584406"/>
                  <a:pt x="447040" y="568960"/>
                </a:cubicBezTo>
                <a:cubicBezTo>
                  <a:pt x="467360" y="562187"/>
                  <a:pt x="489276" y="559042"/>
                  <a:pt x="508000" y="548640"/>
                </a:cubicBezTo>
                <a:cubicBezTo>
                  <a:pt x="550697" y="524920"/>
                  <a:pt x="583583" y="482806"/>
                  <a:pt x="629920" y="467360"/>
                </a:cubicBezTo>
                <a:lnTo>
                  <a:pt x="995680" y="345440"/>
                </a:lnTo>
                <a:lnTo>
                  <a:pt x="1117600" y="304800"/>
                </a:lnTo>
                <a:cubicBezTo>
                  <a:pt x="1137920" y="298027"/>
                  <a:pt x="1160738" y="296361"/>
                  <a:pt x="1178560" y="284480"/>
                </a:cubicBezTo>
                <a:cubicBezTo>
                  <a:pt x="1219200" y="257387"/>
                  <a:pt x="1254143" y="218646"/>
                  <a:pt x="1300480" y="203200"/>
                </a:cubicBezTo>
                <a:lnTo>
                  <a:pt x="1605280" y="101600"/>
                </a:lnTo>
                <a:lnTo>
                  <a:pt x="1788160" y="40640"/>
                </a:lnTo>
                <a:cubicBezTo>
                  <a:pt x="1808480" y="33867"/>
                  <a:pt x="1828340" y="25515"/>
                  <a:pt x="1849120" y="20320"/>
                </a:cubicBezTo>
                <a:lnTo>
                  <a:pt x="1930400" y="0"/>
                </a:lnTo>
                <a:cubicBezTo>
                  <a:pt x="2298275" y="22992"/>
                  <a:pt x="2152507" y="-14018"/>
                  <a:pt x="2377440" y="60960"/>
                </a:cubicBezTo>
                <a:lnTo>
                  <a:pt x="2438400" y="81280"/>
                </a:lnTo>
                <a:cubicBezTo>
                  <a:pt x="2458720" y="88053"/>
                  <a:pt x="2481538" y="89719"/>
                  <a:pt x="2499360" y="101600"/>
                </a:cubicBezTo>
                <a:cubicBezTo>
                  <a:pt x="2540000" y="128693"/>
                  <a:pt x="2574943" y="167434"/>
                  <a:pt x="2621280" y="182880"/>
                </a:cubicBezTo>
                <a:cubicBezTo>
                  <a:pt x="2641600" y="189653"/>
                  <a:pt x="2663082" y="193621"/>
                  <a:pt x="2682240" y="203200"/>
                </a:cubicBezTo>
                <a:cubicBezTo>
                  <a:pt x="2704083" y="214122"/>
                  <a:pt x="2721357" y="232918"/>
                  <a:pt x="2743200" y="243840"/>
                </a:cubicBezTo>
                <a:cubicBezTo>
                  <a:pt x="2762358" y="253419"/>
                  <a:pt x="2785436" y="253758"/>
                  <a:pt x="2804160" y="264160"/>
                </a:cubicBezTo>
                <a:cubicBezTo>
                  <a:pt x="2846857" y="287880"/>
                  <a:pt x="2885440" y="318347"/>
                  <a:pt x="2926080" y="345440"/>
                </a:cubicBezTo>
                <a:lnTo>
                  <a:pt x="3108960" y="467360"/>
                </a:lnTo>
                <a:lnTo>
                  <a:pt x="3169920" y="508000"/>
                </a:lnTo>
                <a:cubicBezTo>
                  <a:pt x="3190240" y="521547"/>
                  <a:pt x="3207712" y="540917"/>
                  <a:pt x="3230880" y="548640"/>
                </a:cubicBezTo>
                <a:cubicBezTo>
                  <a:pt x="3427107" y="614049"/>
                  <a:pt x="3122025" y="509162"/>
                  <a:pt x="3373120" y="609600"/>
                </a:cubicBezTo>
                <a:cubicBezTo>
                  <a:pt x="3412894" y="625510"/>
                  <a:pt x="3454400" y="636693"/>
                  <a:pt x="3495040" y="650240"/>
                </a:cubicBezTo>
                <a:lnTo>
                  <a:pt x="3556000" y="670560"/>
                </a:lnTo>
                <a:lnTo>
                  <a:pt x="3616960" y="690880"/>
                </a:lnTo>
                <a:cubicBezTo>
                  <a:pt x="3657600" y="704427"/>
                  <a:pt x="3697321" y="721130"/>
                  <a:pt x="3738880" y="731520"/>
                </a:cubicBezTo>
                <a:cubicBezTo>
                  <a:pt x="3765973" y="738293"/>
                  <a:pt x="3792558" y="747593"/>
                  <a:pt x="3820160" y="751840"/>
                </a:cubicBezTo>
                <a:cubicBezTo>
                  <a:pt x="3957102" y="772908"/>
                  <a:pt x="3947521" y="772160"/>
                  <a:pt x="4023360" y="77216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5FD93CA-19BF-0F44-8103-51033DB53FF8}"/>
              </a:ext>
            </a:extLst>
          </p:cNvPr>
          <p:cNvSpPr/>
          <p:nvPr/>
        </p:nvSpPr>
        <p:spPr>
          <a:xfrm>
            <a:off x="6868160" y="2255520"/>
            <a:ext cx="4003040" cy="873760"/>
          </a:xfrm>
          <a:custGeom>
            <a:avLst/>
            <a:gdLst>
              <a:gd name="connsiteX0" fmla="*/ 0 w 4003040"/>
              <a:gd name="connsiteY0" fmla="*/ 873760 h 873760"/>
              <a:gd name="connsiteX1" fmla="*/ 142240 w 4003040"/>
              <a:gd name="connsiteY1" fmla="*/ 833120 h 873760"/>
              <a:gd name="connsiteX2" fmla="*/ 203200 w 4003040"/>
              <a:gd name="connsiteY2" fmla="*/ 812800 h 873760"/>
              <a:gd name="connsiteX3" fmla="*/ 264160 w 4003040"/>
              <a:gd name="connsiteY3" fmla="*/ 772160 h 873760"/>
              <a:gd name="connsiteX4" fmla="*/ 325120 w 4003040"/>
              <a:gd name="connsiteY4" fmla="*/ 751840 h 873760"/>
              <a:gd name="connsiteX5" fmla="*/ 447040 w 4003040"/>
              <a:gd name="connsiteY5" fmla="*/ 670560 h 873760"/>
              <a:gd name="connsiteX6" fmla="*/ 568960 w 4003040"/>
              <a:gd name="connsiteY6" fmla="*/ 589280 h 873760"/>
              <a:gd name="connsiteX7" fmla="*/ 629920 w 4003040"/>
              <a:gd name="connsiteY7" fmla="*/ 548640 h 873760"/>
              <a:gd name="connsiteX8" fmla="*/ 690880 w 4003040"/>
              <a:gd name="connsiteY8" fmla="*/ 508000 h 873760"/>
              <a:gd name="connsiteX9" fmla="*/ 812800 w 4003040"/>
              <a:gd name="connsiteY9" fmla="*/ 447040 h 873760"/>
              <a:gd name="connsiteX10" fmla="*/ 934720 w 4003040"/>
              <a:gd name="connsiteY10" fmla="*/ 406400 h 873760"/>
              <a:gd name="connsiteX11" fmla="*/ 1056640 w 4003040"/>
              <a:gd name="connsiteY11" fmla="*/ 325120 h 873760"/>
              <a:gd name="connsiteX12" fmla="*/ 1117600 w 4003040"/>
              <a:gd name="connsiteY12" fmla="*/ 304800 h 873760"/>
              <a:gd name="connsiteX13" fmla="*/ 1178560 w 4003040"/>
              <a:gd name="connsiteY13" fmla="*/ 264160 h 873760"/>
              <a:gd name="connsiteX14" fmla="*/ 1300480 w 4003040"/>
              <a:gd name="connsiteY14" fmla="*/ 223520 h 873760"/>
              <a:gd name="connsiteX15" fmla="*/ 1361440 w 4003040"/>
              <a:gd name="connsiteY15" fmla="*/ 182880 h 873760"/>
              <a:gd name="connsiteX16" fmla="*/ 1544320 w 4003040"/>
              <a:gd name="connsiteY16" fmla="*/ 121920 h 873760"/>
              <a:gd name="connsiteX17" fmla="*/ 1727200 w 4003040"/>
              <a:gd name="connsiteY17" fmla="*/ 60960 h 873760"/>
              <a:gd name="connsiteX18" fmla="*/ 1788160 w 4003040"/>
              <a:gd name="connsiteY18" fmla="*/ 40640 h 873760"/>
              <a:gd name="connsiteX19" fmla="*/ 1849120 w 4003040"/>
              <a:gd name="connsiteY19" fmla="*/ 20320 h 873760"/>
              <a:gd name="connsiteX20" fmla="*/ 1930400 w 4003040"/>
              <a:gd name="connsiteY20" fmla="*/ 0 h 873760"/>
              <a:gd name="connsiteX21" fmla="*/ 2519680 w 4003040"/>
              <a:gd name="connsiteY21" fmla="*/ 20320 h 873760"/>
              <a:gd name="connsiteX22" fmla="*/ 2580640 w 4003040"/>
              <a:gd name="connsiteY22" fmla="*/ 40640 h 873760"/>
              <a:gd name="connsiteX23" fmla="*/ 2743200 w 4003040"/>
              <a:gd name="connsiteY23" fmla="*/ 81280 h 873760"/>
              <a:gd name="connsiteX24" fmla="*/ 2865120 w 4003040"/>
              <a:gd name="connsiteY24" fmla="*/ 121920 h 873760"/>
              <a:gd name="connsiteX25" fmla="*/ 2926080 w 4003040"/>
              <a:gd name="connsiteY25" fmla="*/ 142240 h 873760"/>
              <a:gd name="connsiteX26" fmla="*/ 3027680 w 4003040"/>
              <a:gd name="connsiteY26" fmla="*/ 162560 h 873760"/>
              <a:gd name="connsiteX27" fmla="*/ 3230880 w 4003040"/>
              <a:gd name="connsiteY27" fmla="*/ 203200 h 873760"/>
              <a:gd name="connsiteX28" fmla="*/ 3352800 w 4003040"/>
              <a:gd name="connsiteY28" fmla="*/ 243840 h 873760"/>
              <a:gd name="connsiteX29" fmla="*/ 3556000 w 4003040"/>
              <a:gd name="connsiteY29" fmla="*/ 284480 h 873760"/>
              <a:gd name="connsiteX30" fmla="*/ 3677920 w 4003040"/>
              <a:gd name="connsiteY30" fmla="*/ 304800 h 873760"/>
              <a:gd name="connsiteX31" fmla="*/ 3881120 w 4003040"/>
              <a:gd name="connsiteY31" fmla="*/ 345440 h 873760"/>
              <a:gd name="connsiteX32" fmla="*/ 4003040 w 4003040"/>
              <a:gd name="connsiteY32" fmla="*/ 365760 h 87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003040" h="873760">
                <a:moveTo>
                  <a:pt x="0" y="873760"/>
                </a:moveTo>
                <a:lnTo>
                  <a:pt x="142240" y="833120"/>
                </a:lnTo>
                <a:cubicBezTo>
                  <a:pt x="162756" y="826965"/>
                  <a:pt x="184042" y="822379"/>
                  <a:pt x="203200" y="812800"/>
                </a:cubicBezTo>
                <a:cubicBezTo>
                  <a:pt x="225043" y="801878"/>
                  <a:pt x="242317" y="783082"/>
                  <a:pt x="264160" y="772160"/>
                </a:cubicBezTo>
                <a:cubicBezTo>
                  <a:pt x="283318" y="762581"/>
                  <a:pt x="306396" y="762242"/>
                  <a:pt x="325120" y="751840"/>
                </a:cubicBezTo>
                <a:cubicBezTo>
                  <a:pt x="367817" y="728120"/>
                  <a:pt x="406400" y="697653"/>
                  <a:pt x="447040" y="670560"/>
                </a:cubicBezTo>
                <a:lnTo>
                  <a:pt x="568960" y="589280"/>
                </a:lnTo>
                <a:lnTo>
                  <a:pt x="629920" y="548640"/>
                </a:lnTo>
                <a:cubicBezTo>
                  <a:pt x="650240" y="535093"/>
                  <a:pt x="667712" y="515723"/>
                  <a:pt x="690880" y="508000"/>
                </a:cubicBezTo>
                <a:cubicBezTo>
                  <a:pt x="913201" y="433893"/>
                  <a:pt x="576455" y="552082"/>
                  <a:pt x="812800" y="447040"/>
                </a:cubicBezTo>
                <a:cubicBezTo>
                  <a:pt x="851946" y="429642"/>
                  <a:pt x="899076" y="430162"/>
                  <a:pt x="934720" y="406400"/>
                </a:cubicBezTo>
                <a:cubicBezTo>
                  <a:pt x="975360" y="379307"/>
                  <a:pt x="1010303" y="340566"/>
                  <a:pt x="1056640" y="325120"/>
                </a:cubicBezTo>
                <a:cubicBezTo>
                  <a:pt x="1076960" y="318347"/>
                  <a:pt x="1098442" y="314379"/>
                  <a:pt x="1117600" y="304800"/>
                </a:cubicBezTo>
                <a:cubicBezTo>
                  <a:pt x="1139443" y="293878"/>
                  <a:pt x="1156243" y="274079"/>
                  <a:pt x="1178560" y="264160"/>
                </a:cubicBezTo>
                <a:cubicBezTo>
                  <a:pt x="1217706" y="246762"/>
                  <a:pt x="1264836" y="247282"/>
                  <a:pt x="1300480" y="223520"/>
                </a:cubicBezTo>
                <a:cubicBezTo>
                  <a:pt x="1320800" y="209973"/>
                  <a:pt x="1339123" y="192799"/>
                  <a:pt x="1361440" y="182880"/>
                </a:cubicBezTo>
                <a:lnTo>
                  <a:pt x="1544320" y="121920"/>
                </a:lnTo>
                <a:lnTo>
                  <a:pt x="1727200" y="60960"/>
                </a:lnTo>
                <a:lnTo>
                  <a:pt x="1788160" y="40640"/>
                </a:lnTo>
                <a:cubicBezTo>
                  <a:pt x="1808480" y="33867"/>
                  <a:pt x="1828340" y="25515"/>
                  <a:pt x="1849120" y="20320"/>
                </a:cubicBezTo>
                <a:lnTo>
                  <a:pt x="1930400" y="0"/>
                </a:lnTo>
                <a:cubicBezTo>
                  <a:pt x="2126827" y="6773"/>
                  <a:pt x="2323519" y="8060"/>
                  <a:pt x="2519680" y="20320"/>
                </a:cubicBezTo>
                <a:cubicBezTo>
                  <a:pt x="2541057" y="21656"/>
                  <a:pt x="2559976" y="35004"/>
                  <a:pt x="2580640" y="40640"/>
                </a:cubicBezTo>
                <a:cubicBezTo>
                  <a:pt x="2634526" y="55336"/>
                  <a:pt x="2690212" y="63617"/>
                  <a:pt x="2743200" y="81280"/>
                </a:cubicBezTo>
                <a:lnTo>
                  <a:pt x="2865120" y="121920"/>
                </a:lnTo>
                <a:cubicBezTo>
                  <a:pt x="2885440" y="128693"/>
                  <a:pt x="2905077" y="138039"/>
                  <a:pt x="2926080" y="142240"/>
                </a:cubicBezTo>
                <a:lnTo>
                  <a:pt x="3027680" y="162560"/>
                </a:lnTo>
                <a:cubicBezTo>
                  <a:pt x="3120630" y="179460"/>
                  <a:pt x="3147939" y="178318"/>
                  <a:pt x="3230880" y="203200"/>
                </a:cubicBezTo>
                <a:cubicBezTo>
                  <a:pt x="3271912" y="215510"/>
                  <a:pt x="3310794" y="235439"/>
                  <a:pt x="3352800" y="243840"/>
                </a:cubicBezTo>
                <a:cubicBezTo>
                  <a:pt x="3420533" y="257387"/>
                  <a:pt x="3487865" y="273124"/>
                  <a:pt x="3556000" y="284480"/>
                </a:cubicBezTo>
                <a:cubicBezTo>
                  <a:pt x="3596640" y="291253"/>
                  <a:pt x="3637425" y="297207"/>
                  <a:pt x="3677920" y="304800"/>
                </a:cubicBezTo>
                <a:cubicBezTo>
                  <a:pt x="3745812" y="317530"/>
                  <a:pt x="3815590" y="323597"/>
                  <a:pt x="3881120" y="345440"/>
                </a:cubicBezTo>
                <a:cubicBezTo>
                  <a:pt x="3961357" y="372186"/>
                  <a:pt x="3920661" y="365760"/>
                  <a:pt x="4003040" y="36576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CB935B8E-18E1-BB42-BF66-93712E18011B}"/>
              </a:ext>
            </a:extLst>
          </p:cNvPr>
          <p:cNvSpPr/>
          <p:nvPr/>
        </p:nvSpPr>
        <p:spPr>
          <a:xfrm>
            <a:off x="6888480" y="4246880"/>
            <a:ext cx="4064000" cy="914400"/>
          </a:xfrm>
          <a:custGeom>
            <a:avLst/>
            <a:gdLst>
              <a:gd name="connsiteX0" fmla="*/ 0 w 4064000"/>
              <a:gd name="connsiteY0" fmla="*/ 0 h 914400"/>
              <a:gd name="connsiteX1" fmla="*/ 264160 w 4064000"/>
              <a:gd name="connsiteY1" fmla="*/ 203200 h 914400"/>
              <a:gd name="connsiteX2" fmla="*/ 386080 w 4064000"/>
              <a:gd name="connsiteY2" fmla="*/ 264160 h 914400"/>
              <a:gd name="connsiteX3" fmla="*/ 508000 w 4064000"/>
              <a:gd name="connsiteY3" fmla="*/ 304800 h 914400"/>
              <a:gd name="connsiteX4" fmla="*/ 629920 w 4064000"/>
              <a:gd name="connsiteY4" fmla="*/ 386080 h 914400"/>
              <a:gd name="connsiteX5" fmla="*/ 751840 w 4064000"/>
              <a:gd name="connsiteY5" fmla="*/ 426720 h 914400"/>
              <a:gd name="connsiteX6" fmla="*/ 812800 w 4064000"/>
              <a:gd name="connsiteY6" fmla="*/ 467360 h 914400"/>
              <a:gd name="connsiteX7" fmla="*/ 934720 w 4064000"/>
              <a:gd name="connsiteY7" fmla="*/ 508000 h 914400"/>
              <a:gd name="connsiteX8" fmla="*/ 995680 w 4064000"/>
              <a:gd name="connsiteY8" fmla="*/ 528320 h 914400"/>
              <a:gd name="connsiteX9" fmla="*/ 1056640 w 4064000"/>
              <a:gd name="connsiteY9" fmla="*/ 568960 h 914400"/>
              <a:gd name="connsiteX10" fmla="*/ 1178560 w 4064000"/>
              <a:gd name="connsiteY10" fmla="*/ 609600 h 914400"/>
              <a:gd name="connsiteX11" fmla="*/ 1239520 w 4064000"/>
              <a:gd name="connsiteY11" fmla="*/ 650240 h 914400"/>
              <a:gd name="connsiteX12" fmla="*/ 1300480 w 4064000"/>
              <a:gd name="connsiteY12" fmla="*/ 670560 h 914400"/>
              <a:gd name="connsiteX13" fmla="*/ 1422400 w 4064000"/>
              <a:gd name="connsiteY13" fmla="*/ 751840 h 914400"/>
              <a:gd name="connsiteX14" fmla="*/ 1483360 w 4064000"/>
              <a:gd name="connsiteY14" fmla="*/ 792480 h 914400"/>
              <a:gd name="connsiteX15" fmla="*/ 1605280 w 4064000"/>
              <a:gd name="connsiteY15" fmla="*/ 833120 h 914400"/>
              <a:gd name="connsiteX16" fmla="*/ 1747520 w 4064000"/>
              <a:gd name="connsiteY16" fmla="*/ 873760 h 914400"/>
              <a:gd name="connsiteX17" fmla="*/ 1950720 w 4064000"/>
              <a:gd name="connsiteY17" fmla="*/ 914400 h 914400"/>
              <a:gd name="connsiteX18" fmla="*/ 2214880 w 4064000"/>
              <a:gd name="connsiteY18" fmla="*/ 894080 h 914400"/>
              <a:gd name="connsiteX19" fmla="*/ 2275840 w 4064000"/>
              <a:gd name="connsiteY19" fmla="*/ 873760 h 914400"/>
              <a:gd name="connsiteX20" fmla="*/ 2357120 w 4064000"/>
              <a:gd name="connsiteY20" fmla="*/ 853440 h 914400"/>
              <a:gd name="connsiteX21" fmla="*/ 2418080 w 4064000"/>
              <a:gd name="connsiteY21" fmla="*/ 833120 h 914400"/>
              <a:gd name="connsiteX22" fmla="*/ 2621280 w 4064000"/>
              <a:gd name="connsiteY22" fmla="*/ 772160 h 914400"/>
              <a:gd name="connsiteX23" fmla="*/ 2743200 w 4064000"/>
              <a:gd name="connsiteY23" fmla="*/ 731520 h 914400"/>
              <a:gd name="connsiteX24" fmla="*/ 2804160 w 4064000"/>
              <a:gd name="connsiteY24" fmla="*/ 711200 h 914400"/>
              <a:gd name="connsiteX25" fmla="*/ 2926080 w 4064000"/>
              <a:gd name="connsiteY25" fmla="*/ 650240 h 914400"/>
              <a:gd name="connsiteX26" fmla="*/ 2987040 w 4064000"/>
              <a:gd name="connsiteY26" fmla="*/ 609600 h 914400"/>
              <a:gd name="connsiteX27" fmla="*/ 3048000 w 4064000"/>
              <a:gd name="connsiteY27" fmla="*/ 589280 h 914400"/>
              <a:gd name="connsiteX28" fmla="*/ 3108960 w 4064000"/>
              <a:gd name="connsiteY28" fmla="*/ 548640 h 914400"/>
              <a:gd name="connsiteX29" fmla="*/ 3230880 w 4064000"/>
              <a:gd name="connsiteY29" fmla="*/ 508000 h 914400"/>
              <a:gd name="connsiteX30" fmla="*/ 3352800 w 4064000"/>
              <a:gd name="connsiteY30" fmla="*/ 467360 h 914400"/>
              <a:gd name="connsiteX31" fmla="*/ 3535680 w 4064000"/>
              <a:gd name="connsiteY31" fmla="*/ 406400 h 914400"/>
              <a:gd name="connsiteX32" fmla="*/ 3596640 w 4064000"/>
              <a:gd name="connsiteY32" fmla="*/ 386080 h 914400"/>
              <a:gd name="connsiteX33" fmla="*/ 3698240 w 4064000"/>
              <a:gd name="connsiteY33" fmla="*/ 365760 h 914400"/>
              <a:gd name="connsiteX34" fmla="*/ 3779520 w 4064000"/>
              <a:gd name="connsiteY34" fmla="*/ 345440 h 914400"/>
              <a:gd name="connsiteX35" fmla="*/ 4064000 w 4064000"/>
              <a:gd name="connsiteY35" fmla="*/ 3048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064000" h="914400">
                <a:moveTo>
                  <a:pt x="0" y="0"/>
                </a:moveTo>
                <a:cubicBezTo>
                  <a:pt x="37856" y="32448"/>
                  <a:pt x="200931" y="182124"/>
                  <a:pt x="264160" y="203200"/>
                </a:cubicBezTo>
                <a:cubicBezTo>
                  <a:pt x="486481" y="277307"/>
                  <a:pt x="149735" y="159118"/>
                  <a:pt x="386080" y="264160"/>
                </a:cubicBezTo>
                <a:cubicBezTo>
                  <a:pt x="425226" y="281558"/>
                  <a:pt x="472356" y="281038"/>
                  <a:pt x="508000" y="304800"/>
                </a:cubicBezTo>
                <a:cubicBezTo>
                  <a:pt x="548640" y="331893"/>
                  <a:pt x="583583" y="370634"/>
                  <a:pt x="629920" y="386080"/>
                </a:cubicBezTo>
                <a:cubicBezTo>
                  <a:pt x="670560" y="399627"/>
                  <a:pt x="716196" y="402958"/>
                  <a:pt x="751840" y="426720"/>
                </a:cubicBezTo>
                <a:cubicBezTo>
                  <a:pt x="772160" y="440267"/>
                  <a:pt x="790483" y="457441"/>
                  <a:pt x="812800" y="467360"/>
                </a:cubicBezTo>
                <a:cubicBezTo>
                  <a:pt x="851946" y="484758"/>
                  <a:pt x="894080" y="494453"/>
                  <a:pt x="934720" y="508000"/>
                </a:cubicBezTo>
                <a:cubicBezTo>
                  <a:pt x="955040" y="514773"/>
                  <a:pt x="977858" y="516439"/>
                  <a:pt x="995680" y="528320"/>
                </a:cubicBezTo>
                <a:cubicBezTo>
                  <a:pt x="1016000" y="541867"/>
                  <a:pt x="1034323" y="559041"/>
                  <a:pt x="1056640" y="568960"/>
                </a:cubicBezTo>
                <a:cubicBezTo>
                  <a:pt x="1095786" y="586358"/>
                  <a:pt x="1142916" y="585838"/>
                  <a:pt x="1178560" y="609600"/>
                </a:cubicBezTo>
                <a:cubicBezTo>
                  <a:pt x="1198880" y="623147"/>
                  <a:pt x="1217677" y="639318"/>
                  <a:pt x="1239520" y="650240"/>
                </a:cubicBezTo>
                <a:cubicBezTo>
                  <a:pt x="1258678" y="659819"/>
                  <a:pt x="1281756" y="660158"/>
                  <a:pt x="1300480" y="670560"/>
                </a:cubicBezTo>
                <a:cubicBezTo>
                  <a:pt x="1343177" y="694280"/>
                  <a:pt x="1381760" y="724747"/>
                  <a:pt x="1422400" y="751840"/>
                </a:cubicBezTo>
                <a:cubicBezTo>
                  <a:pt x="1442720" y="765387"/>
                  <a:pt x="1460192" y="784757"/>
                  <a:pt x="1483360" y="792480"/>
                </a:cubicBezTo>
                <a:lnTo>
                  <a:pt x="1605280" y="833120"/>
                </a:lnTo>
                <a:cubicBezTo>
                  <a:pt x="1669251" y="854444"/>
                  <a:pt x="1676078" y="858451"/>
                  <a:pt x="1747520" y="873760"/>
                </a:cubicBezTo>
                <a:cubicBezTo>
                  <a:pt x="1815061" y="888233"/>
                  <a:pt x="1950720" y="914400"/>
                  <a:pt x="1950720" y="914400"/>
                </a:cubicBezTo>
                <a:cubicBezTo>
                  <a:pt x="2038773" y="907627"/>
                  <a:pt x="2127249" y="905034"/>
                  <a:pt x="2214880" y="894080"/>
                </a:cubicBezTo>
                <a:cubicBezTo>
                  <a:pt x="2236134" y="891423"/>
                  <a:pt x="2255245" y="879644"/>
                  <a:pt x="2275840" y="873760"/>
                </a:cubicBezTo>
                <a:cubicBezTo>
                  <a:pt x="2302693" y="866088"/>
                  <a:pt x="2330267" y="861112"/>
                  <a:pt x="2357120" y="853440"/>
                </a:cubicBezTo>
                <a:cubicBezTo>
                  <a:pt x="2377715" y="847556"/>
                  <a:pt x="2397485" y="839004"/>
                  <a:pt x="2418080" y="833120"/>
                </a:cubicBezTo>
                <a:cubicBezTo>
                  <a:pt x="2633049" y="771700"/>
                  <a:pt x="2331546" y="868738"/>
                  <a:pt x="2621280" y="772160"/>
                </a:cubicBezTo>
                <a:lnTo>
                  <a:pt x="2743200" y="731520"/>
                </a:lnTo>
                <a:cubicBezTo>
                  <a:pt x="2763520" y="724747"/>
                  <a:pt x="2786338" y="723081"/>
                  <a:pt x="2804160" y="711200"/>
                </a:cubicBezTo>
                <a:cubicBezTo>
                  <a:pt x="2978863" y="594731"/>
                  <a:pt x="2757823" y="734368"/>
                  <a:pt x="2926080" y="650240"/>
                </a:cubicBezTo>
                <a:cubicBezTo>
                  <a:pt x="2947923" y="639318"/>
                  <a:pt x="2965197" y="620522"/>
                  <a:pt x="2987040" y="609600"/>
                </a:cubicBezTo>
                <a:cubicBezTo>
                  <a:pt x="3006198" y="600021"/>
                  <a:pt x="3028842" y="598859"/>
                  <a:pt x="3048000" y="589280"/>
                </a:cubicBezTo>
                <a:cubicBezTo>
                  <a:pt x="3069843" y="578358"/>
                  <a:pt x="3086643" y="558559"/>
                  <a:pt x="3108960" y="548640"/>
                </a:cubicBezTo>
                <a:cubicBezTo>
                  <a:pt x="3148106" y="531242"/>
                  <a:pt x="3190240" y="521547"/>
                  <a:pt x="3230880" y="508000"/>
                </a:cubicBezTo>
                <a:lnTo>
                  <a:pt x="3352800" y="467360"/>
                </a:lnTo>
                <a:lnTo>
                  <a:pt x="3535680" y="406400"/>
                </a:lnTo>
                <a:cubicBezTo>
                  <a:pt x="3556000" y="399627"/>
                  <a:pt x="3575637" y="390281"/>
                  <a:pt x="3596640" y="386080"/>
                </a:cubicBezTo>
                <a:cubicBezTo>
                  <a:pt x="3630507" y="379307"/>
                  <a:pt x="3664525" y="373252"/>
                  <a:pt x="3698240" y="365760"/>
                </a:cubicBezTo>
                <a:cubicBezTo>
                  <a:pt x="3725502" y="359702"/>
                  <a:pt x="3751973" y="350031"/>
                  <a:pt x="3779520" y="345440"/>
                </a:cubicBezTo>
                <a:cubicBezTo>
                  <a:pt x="3874006" y="329692"/>
                  <a:pt x="4064000" y="304800"/>
                  <a:pt x="4064000" y="30480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E5CFE5-B379-FF43-9455-4C2D2E56C37D}"/>
              </a:ext>
            </a:extLst>
          </p:cNvPr>
          <p:cNvSpPr txBox="1"/>
          <p:nvPr/>
        </p:nvSpPr>
        <p:spPr>
          <a:xfrm>
            <a:off x="3936000" y="6510783"/>
            <a:ext cx="2590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5CD9A35-9F34-2044-B0A6-4CF46D2CD0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336" y="1798114"/>
            <a:ext cx="5048492" cy="37178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E6F0FC-CC11-7D4B-B7BB-15B2A4B26C6C}"/>
              </a:ext>
            </a:extLst>
          </p:cNvPr>
          <p:cNvSpPr txBox="1"/>
          <p:nvPr/>
        </p:nvSpPr>
        <p:spPr>
          <a:xfrm>
            <a:off x="519306" y="5534988"/>
            <a:ext cx="6348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Strømlinjer er et matematisk konsept: Vi kan regne ut strøm-</a:t>
            </a:r>
          </a:p>
          <a:p>
            <a:r>
              <a:rPr lang="en-US" dirty="0" err="1"/>
              <a:t>linjene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potensialteori</a:t>
            </a:r>
            <a:r>
              <a:rPr lang="en-US" dirty="0"/>
              <a:t> (</a:t>
            </a:r>
            <a:r>
              <a:rPr lang="en-US" dirty="0" err="1"/>
              <a:t>ikke</a:t>
            </a:r>
            <a:r>
              <a:rPr lang="en-US" dirty="0"/>
              <a:t> pensum)</a:t>
            </a:r>
          </a:p>
        </p:txBody>
      </p:sp>
    </p:spTree>
    <p:extLst>
      <p:ext uri="{BB962C8B-B14F-4D97-AF65-F5344CB8AC3E}">
        <p14:creationId xmlns:p14="http://schemas.microsoft.com/office/powerpoint/2010/main" val="154393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3CA7469-1A96-0B47-ADE4-A39269C1FBCE}"/>
              </a:ext>
            </a:extLst>
          </p:cNvPr>
          <p:cNvSpPr txBox="1"/>
          <p:nvPr/>
        </p:nvSpPr>
        <p:spPr>
          <a:xfrm>
            <a:off x="3936000" y="6510783"/>
            <a:ext cx="2590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  <p:sp>
        <p:nvSpPr>
          <p:cNvPr id="13" name="Subtitle 6">
            <a:extLst>
              <a:ext uri="{FF2B5EF4-FFF2-40B4-BE49-F238E27FC236}">
                <a16:creationId xmlns:a16="http://schemas.microsoft.com/office/drawing/2014/main" id="{AAB5476E-3D5F-3443-AB78-15D3D8825288}"/>
              </a:ext>
            </a:extLst>
          </p:cNvPr>
          <p:cNvSpPr txBox="1">
            <a:spLocks/>
          </p:cNvSpPr>
          <p:nvPr/>
        </p:nvSpPr>
        <p:spPr>
          <a:xfrm>
            <a:off x="7134601" y="5547724"/>
            <a:ext cx="4066236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FF0000"/>
                </a:solidFill>
              </a:rPr>
              <a:t>Strømlinjer</a:t>
            </a:r>
            <a:endParaRPr lang="en-US" b="1" dirty="0">
              <a:solidFill>
                <a:srgbClr val="FF0000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Strømningsraten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gjennom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tverrsnitt</a:t>
            </a:r>
            <a:r>
              <a:rPr lang="en-US" sz="1600" dirty="0">
                <a:solidFill>
                  <a:srgbClr val="009D7F"/>
                </a:solidFill>
              </a:rPr>
              <a:t> a er </a:t>
            </a:r>
            <a:r>
              <a:rPr lang="en-US" sz="1600" dirty="0" err="1">
                <a:solidFill>
                  <a:srgbClr val="009D7F"/>
                </a:solidFill>
              </a:rPr>
              <a:t>lik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strømningsraten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gjennom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tverrsnitt</a:t>
            </a:r>
            <a:r>
              <a:rPr lang="en-US" sz="1600" dirty="0">
                <a:solidFill>
                  <a:srgbClr val="009D7F"/>
                </a:solidFill>
              </a:rPr>
              <a:t> b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6" name="Picture 9" descr="Velocity vectors illustrating flow boundary layer detachment from an... |  Download Scientific Diagram">
            <a:extLst>
              <a:ext uri="{FF2B5EF4-FFF2-40B4-BE49-F238E27FC236}">
                <a16:creationId xmlns:a16="http://schemas.microsoft.com/office/drawing/2014/main" id="{252FD0E8-03FE-DF48-BFCF-D9943DFEE0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1" t="18133" r="7086" b="16667"/>
          <a:stretch/>
        </p:blipFill>
        <p:spPr bwMode="auto">
          <a:xfrm>
            <a:off x="6858884" y="2094311"/>
            <a:ext cx="4066237" cy="334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38CAA6F3-C46A-5E40-925D-71744E72566A}"/>
              </a:ext>
            </a:extLst>
          </p:cNvPr>
          <p:cNvSpPr/>
          <p:nvPr/>
        </p:nvSpPr>
        <p:spPr>
          <a:xfrm>
            <a:off x="6868160" y="4470400"/>
            <a:ext cx="3962400" cy="853440"/>
          </a:xfrm>
          <a:custGeom>
            <a:avLst/>
            <a:gdLst>
              <a:gd name="connsiteX0" fmla="*/ 0 w 3962400"/>
              <a:gd name="connsiteY0" fmla="*/ 0 h 853440"/>
              <a:gd name="connsiteX1" fmla="*/ 223520 w 3962400"/>
              <a:gd name="connsiteY1" fmla="*/ 121920 h 853440"/>
              <a:gd name="connsiteX2" fmla="*/ 284480 w 3962400"/>
              <a:gd name="connsiteY2" fmla="*/ 142240 h 853440"/>
              <a:gd name="connsiteX3" fmla="*/ 345440 w 3962400"/>
              <a:gd name="connsiteY3" fmla="*/ 182880 h 853440"/>
              <a:gd name="connsiteX4" fmla="*/ 406400 w 3962400"/>
              <a:gd name="connsiteY4" fmla="*/ 203200 h 853440"/>
              <a:gd name="connsiteX5" fmla="*/ 467360 w 3962400"/>
              <a:gd name="connsiteY5" fmla="*/ 243840 h 853440"/>
              <a:gd name="connsiteX6" fmla="*/ 589280 w 3962400"/>
              <a:gd name="connsiteY6" fmla="*/ 284480 h 853440"/>
              <a:gd name="connsiteX7" fmla="*/ 650240 w 3962400"/>
              <a:gd name="connsiteY7" fmla="*/ 304800 h 853440"/>
              <a:gd name="connsiteX8" fmla="*/ 772160 w 3962400"/>
              <a:gd name="connsiteY8" fmla="*/ 365760 h 853440"/>
              <a:gd name="connsiteX9" fmla="*/ 833120 w 3962400"/>
              <a:gd name="connsiteY9" fmla="*/ 406400 h 853440"/>
              <a:gd name="connsiteX10" fmla="*/ 894080 w 3962400"/>
              <a:gd name="connsiteY10" fmla="*/ 426720 h 853440"/>
              <a:gd name="connsiteX11" fmla="*/ 955040 w 3962400"/>
              <a:gd name="connsiteY11" fmla="*/ 467360 h 853440"/>
              <a:gd name="connsiteX12" fmla="*/ 1016000 w 3962400"/>
              <a:gd name="connsiteY12" fmla="*/ 487680 h 853440"/>
              <a:gd name="connsiteX13" fmla="*/ 1076960 w 3962400"/>
              <a:gd name="connsiteY13" fmla="*/ 528320 h 853440"/>
              <a:gd name="connsiteX14" fmla="*/ 1137920 w 3962400"/>
              <a:gd name="connsiteY14" fmla="*/ 548640 h 853440"/>
              <a:gd name="connsiteX15" fmla="*/ 1198880 w 3962400"/>
              <a:gd name="connsiteY15" fmla="*/ 589280 h 853440"/>
              <a:gd name="connsiteX16" fmla="*/ 1320800 w 3962400"/>
              <a:gd name="connsiteY16" fmla="*/ 650240 h 853440"/>
              <a:gd name="connsiteX17" fmla="*/ 1381760 w 3962400"/>
              <a:gd name="connsiteY17" fmla="*/ 711200 h 853440"/>
              <a:gd name="connsiteX18" fmla="*/ 1503680 w 3962400"/>
              <a:gd name="connsiteY18" fmla="*/ 751840 h 853440"/>
              <a:gd name="connsiteX19" fmla="*/ 1564640 w 3962400"/>
              <a:gd name="connsiteY19" fmla="*/ 772160 h 853440"/>
              <a:gd name="connsiteX20" fmla="*/ 1706880 w 3962400"/>
              <a:gd name="connsiteY20" fmla="*/ 792480 h 853440"/>
              <a:gd name="connsiteX21" fmla="*/ 1869440 w 3962400"/>
              <a:gd name="connsiteY21" fmla="*/ 812800 h 853440"/>
              <a:gd name="connsiteX22" fmla="*/ 1991360 w 3962400"/>
              <a:gd name="connsiteY22" fmla="*/ 833120 h 853440"/>
              <a:gd name="connsiteX23" fmla="*/ 2133600 w 3962400"/>
              <a:gd name="connsiteY23" fmla="*/ 853440 h 853440"/>
              <a:gd name="connsiteX24" fmla="*/ 2458720 w 3962400"/>
              <a:gd name="connsiteY24" fmla="*/ 833120 h 853440"/>
              <a:gd name="connsiteX25" fmla="*/ 2580640 w 3962400"/>
              <a:gd name="connsiteY25" fmla="*/ 792480 h 853440"/>
              <a:gd name="connsiteX26" fmla="*/ 2702560 w 3962400"/>
              <a:gd name="connsiteY26" fmla="*/ 751840 h 853440"/>
              <a:gd name="connsiteX27" fmla="*/ 2763520 w 3962400"/>
              <a:gd name="connsiteY27" fmla="*/ 731520 h 853440"/>
              <a:gd name="connsiteX28" fmla="*/ 2905760 w 3962400"/>
              <a:gd name="connsiteY28" fmla="*/ 711200 h 853440"/>
              <a:gd name="connsiteX29" fmla="*/ 2987040 w 3962400"/>
              <a:gd name="connsiteY29" fmla="*/ 690880 h 853440"/>
              <a:gd name="connsiteX30" fmla="*/ 3291840 w 3962400"/>
              <a:gd name="connsiteY30" fmla="*/ 650240 h 853440"/>
              <a:gd name="connsiteX31" fmla="*/ 3576320 w 3962400"/>
              <a:gd name="connsiteY31" fmla="*/ 589280 h 853440"/>
              <a:gd name="connsiteX32" fmla="*/ 3840480 w 3962400"/>
              <a:gd name="connsiteY32" fmla="*/ 528320 h 853440"/>
              <a:gd name="connsiteX33" fmla="*/ 3962400 w 3962400"/>
              <a:gd name="connsiteY33" fmla="*/ 487680 h 85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962400" h="853440">
                <a:moveTo>
                  <a:pt x="0" y="0"/>
                </a:moveTo>
                <a:cubicBezTo>
                  <a:pt x="51249" y="29285"/>
                  <a:pt x="158458" y="94036"/>
                  <a:pt x="223520" y="121920"/>
                </a:cubicBezTo>
                <a:cubicBezTo>
                  <a:pt x="243207" y="130357"/>
                  <a:pt x="265322" y="132661"/>
                  <a:pt x="284480" y="142240"/>
                </a:cubicBezTo>
                <a:cubicBezTo>
                  <a:pt x="306323" y="153162"/>
                  <a:pt x="323597" y="171958"/>
                  <a:pt x="345440" y="182880"/>
                </a:cubicBezTo>
                <a:cubicBezTo>
                  <a:pt x="364598" y="192459"/>
                  <a:pt x="387242" y="193621"/>
                  <a:pt x="406400" y="203200"/>
                </a:cubicBezTo>
                <a:cubicBezTo>
                  <a:pt x="428243" y="214122"/>
                  <a:pt x="445043" y="233921"/>
                  <a:pt x="467360" y="243840"/>
                </a:cubicBezTo>
                <a:cubicBezTo>
                  <a:pt x="506506" y="261238"/>
                  <a:pt x="548640" y="270933"/>
                  <a:pt x="589280" y="284480"/>
                </a:cubicBezTo>
                <a:cubicBezTo>
                  <a:pt x="609600" y="291253"/>
                  <a:pt x="632418" y="292919"/>
                  <a:pt x="650240" y="304800"/>
                </a:cubicBezTo>
                <a:cubicBezTo>
                  <a:pt x="824943" y="421269"/>
                  <a:pt x="603903" y="281632"/>
                  <a:pt x="772160" y="365760"/>
                </a:cubicBezTo>
                <a:cubicBezTo>
                  <a:pt x="794003" y="376682"/>
                  <a:pt x="811277" y="395478"/>
                  <a:pt x="833120" y="406400"/>
                </a:cubicBezTo>
                <a:cubicBezTo>
                  <a:pt x="852278" y="415979"/>
                  <a:pt x="874922" y="417141"/>
                  <a:pt x="894080" y="426720"/>
                </a:cubicBezTo>
                <a:cubicBezTo>
                  <a:pt x="915923" y="437642"/>
                  <a:pt x="933197" y="456438"/>
                  <a:pt x="955040" y="467360"/>
                </a:cubicBezTo>
                <a:cubicBezTo>
                  <a:pt x="974198" y="476939"/>
                  <a:pt x="996842" y="478101"/>
                  <a:pt x="1016000" y="487680"/>
                </a:cubicBezTo>
                <a:cubicBezTo>
                  <a:pt x="1037843" y="498602"/>
                  <a:pt x="1055117" y="517398"/>
                  <a:pt x="1076960" y="528320"/>
                </a:cubicBezTo>
                <a:cubicBezTo>
                  <a:pt x="1096118" y="537899"/>
                  <a:pt x="1118762" y="539061"/>
                  <a:pt x="1137920" y="548640"/>
                </a:cubicBezTo>
                <a:cubicBezTo>
                  <a:pt x="1159763" y="559562"/>
                  <a:pt x="1177037" y="578358"/>
                  <a:pt x="1198880" y="589280"/>
                </a:cubicBezTo>
                <a:cubicBezTo>
                  <a:pt x="1290524" y="635102"/>
                  <a:pt x="1233449" y="577447"/>
                  <a:pt x="1320800" y="650240"/>
                </a:cubicBezTo>
                <a:cubicBezTo>
                  <a:pt x="1342876" y="668637"/>
                  <a:pt x="1356640" y="697244"/>
                  <a:pt x="1381760" y="711200"/>
                </a:cubicBezTo>
                <a:cubicBezTo>
                  <a:pt x="1419207" y="732004"/>
                  <a:pt x="1463040" y="738293"/>
                  <a:pt x="1503680" y="751840"/>
                </a:cubicBezTo>
                <a:cubicBezTo>
                  <a:pt x="1524000" y="758613"/>
                  <a:pt x="1543436" y="769131"/>
                  <a:pt x="1564640" y="772160"/>
                </a:cubicBezTo>
                <a:lnTo>
                  <a:pt x="1706880" y="792480"/>
                </a:lnTo>
                <a:lnTo>
                  <a:pt x="1869440" y="812800"/>
                </a:lnTo>
                <a:cubicBezTo>
                  <a:pt x="1910226" y="818627"/>
                  <a:pt x="1950639" y="826855"/>
                  <a:pt x="1991360" y="833120"/>
                </a:cubicBezTo>
                <a:cubicBezTo>
                  <a:pt x="2038698" y="840403"/>
                  <a:pt x="2086187" y="846667"/>
                  <a:pt x="2133600" y="853440"/>
                </a:cubicBezTo>
                <a:cubicBezTo>
                  <a:pt x="2241973" y="846667"/>
                  <a:pt x="2351131" y="847791"/>
                  <a:pt x="2458720" y="833120"/>
                </a:cubicBezTo>
                <a:cubicBezTo>
                  <a:pt x="2501166" y="827332"/>
                  <a:pt x="2540000" y="806027"/>
                  <a:pt x="2580640" y="792480"/>
                </a:cubicBezTo>
                <a:lnTo>
                  <a:pt x="2702560" y="751840"/>
                </a:lnTo>
                <a:cubicBezTo>
                  <a:pt x="2722880" y="745067"/>
                  <a:pt x="2742316" y="734549"/>
                  <a:pt x="2763520" y="731520"/>
                </a:cubicBezTo>
                <a:cubicBezTo>
                  <a:pt x="2810933" y="724747"/>
                  <a:pt x="2858638" y="719768"/>
                  <a:pt x="2905760" y="711200"/>
                </a:cubicBezTo>
                <a:cubicBezTo>
                  <a:pt x="2933237" y="706204"/>
                  <a:pt x="2959563" y="695876"/>
                  <a:pt x="2987040" y="690880"/>
                </a:cubicBezTo>
                <a:cubicBezTo>
                  <a:pt x="3185275" y="654837"/>
                  <a:pt x="3079548" y="685622"/>
                  <a:pt x="3291840" y="650240"/>
                </a:cubicBezTo>
                <a:cubicBezTo>
                  <a:pt x="3567466" y="604302"/>
                  <a:pt x="3409817" y="626281"/>
                  <a:pt x="3576320" y="589280"/>
                </a:cubicBezTo>
                <a:cubicBezTo>
                  <a:pt x="3857785" y="526732"/>
                  <a:pt x="3442107" y="627913"/>
                  <a:pt x="3840480" y="528320"/>
                </a:cubicBezTo>
                <a:cubicBezTo>
                  <a:pt x="3936453" y="504327"/>
                  <a:pt x="3896781" y="520489"/>
                  <a:pt x="3962400" y="48768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79DEB3E-847F-DA4C-82F8-08F79E69BDF2}"/>
              </a:ext>
            </a:extLst>
          </p:cNvPr>
          <p:cNvSpPr/>
          <p:nvPr/>
        </p:nvSpPr>
        <p:spPr>
          <a:xfrm>
            <a:off x="6847840" y="2600960"/>
            <a:ext cx="4023360" cy="955040"/>
          </a:xfrm>
          <a:custGeom>
            <a:avLst/>
            <a:gdLst>
              <a:gd name="connsiteX0" fmla="*/ 0 w 4023360"/>
              <a:gd name="connsiteY0" fmla="*/ 955040 h 955040"/>
              <a:gd name="connsiteX1" fmla="*/ 223520 w 4023360"/>
              <a:gd name="connsiteY1" fmla="*/ 772160 h 955040"/>
              <a:gd name="connsiteX2" fmla="*/ 284480 w 4023360"/>
              <a:gd name="connsiteY2" fmla="*/ 711200 h 955040"/>
              <a:gd name="connsiteX3" fmla="*/ 325120 w 4023360"/>
              <a:gd name="connsiteY3" fmla="*/ 650240 h 955040"/>
              <a:gd name="connsiteX4" fmla="*/ 447040 w 4023360"/>
              <a:gd name="connsiteY4" fmla="*/ 568960 h 955040"/>
              <a:gd name="connsiteX5" fmla="*/ 508000 w 4023360"/>
              <a:gd name="connsiteY5" fmla="*/ 548640 h 955040"/>
              <a:gd name="connsiteX6" fmla="*/ 629920 w 4023360"/>
              <a:gd name="connsiteY6" fmla="*/ 467360 h 955040"/>
              <a:gd name="connsiteX7" fmla="*/ 995680 w 4023360"/>
              <a:gd name="connsiteY7" fmla="*/ 345440 h 955040"/>
              <a:gd name="connsiteX8" fmla="*/ 1117600 w 4023360"/>
              <a:gd name="connsiteY8" fmla="*/ 304800 h 955040"/>
              <a:gd name="connsiteX9" fmla="*/ 1178560 w 4023360"/>
              <a:gd name="connsiteY9" fmla="*/ 284480 h 955040"/>
              <a:gd name="connsiteX10" fmla="*/ 1300480 w 4023360"/>
              <a:gd name="connsiteY10" fmla="*/ 203200 h 955040"/>
              <a:gd name="connsiteX11" fmla="*/ 1605280 w 4023360"/>
              <a:gd name="connsiteY11" fmla="*/ 101600 h 955040"/>
              <a:gd name="connsiteX12" fmla="*/ 1788160 w 4023360"/>
              <a:gd name="connsiteY12" fmla="*/ 40640 h 955040"/>
              <a:gd name="connsiteX13" fmla="*/ 1849120 w 4023360"/>
              <a:gd name="connsiteY13" fmla="*/ 20320 h 955040"/>
              <a:gd name="connsiteX14" fmla="*/ 1930400 w 4023360"/>
              <a:gd name="connsiteY14" fmla="*/ 0 h 955040"/>
              <a:gd name="connsiteX15" fmla="*/ 2377440 w 4023360"/>
              <a:gd name="connsiteY15" fmla="*/ 60960 h 955040"/>
              <a:gd name="connsiteX16" fmla="*/ 2438400 w 4023360"/>
              <a:gd name="connsiteY16" fmla="*/ 81280 h 955040"/>
              <a:gd name="connsiteX17" fmla="*/ 2499360 w 4023360"/>
              <a:gd name="connsiteY17" fmla="*/ 101600 h 955040"/>
              <a:gd name="connsiteX18" fmla="*/ 2621280 w 4023360"/>
              <a:gd name="connsiteY18" fmla="*/ 182880 h 955040"/>
              <a:gd name="connsiteX19" fmla="*/ 2682240 w 4023360"/>
              <a:gd name="connsiteY19" fmla="*/ 203200 h 955040"/>
              <a:gd name="connsiteX20" fmla="*/ 2743200 w 4023360"/>
              <a:gd name="connsiteY20" fmla="*/ 243840 h 955040"/>
              <a:gd name="connsiteX21" fmla="*/ 2804160 w 4023360"/>
              <a:gd name="connsiteY21" fmla="*/ 264160 h 955040"/>
              <a:gd name="connsiteX22" fmla="*/ 2926080 w 4023360"/>
              <a:gd name="connsiteY22" fmla="*/ 345440 h 955040"/>
              <a:gd name="connsiteX23" fmla="*/ 3108960 w 4023360"/>
              <a:gd name="connsiteY23" fmla="*/ 467360 h 955040"/>
              <a:gd name="connsiteX24" fmla="*/ 3169920 w 4023360"/>
              <a:gd name="connsiteY24" fmla="*/ 508000 h 955040"/>
              <a:gd name="connsiteX25" fmla="*/ 3230880 w 4023360"/>
              <a:gd name="connsiteY25" fmla="*/ 548640 h 955040"/>
              <a:gd name="connsiteX26" fmla="*/ 3373120 w 4023360"/>
              <a:gd name="connsiteY26" fmla="*/ 609600 h 955040"/>
              <a:gd name="connsiteX27" fmla="*/ 3495040 w 4023360"/>
              <a:gd name="connsiteY27" fmla="*/ 650240 h 955040"/>
              <a:gd name="connsiteX28" fmla="*/ 3556000 w 4023360"/>
              <a:gd name="connsiteY28" fmla="*/ 670560 h 955040"/>
              <a:gd name="connsiteX29" fmla="*/ 3616960 w 4023360"/>
              <a:gd name="connsiteY29" fmla="*/ 690880 h 955040"/>
              <a:gd name="connsiteX30" fmla="*/ 3738880 w 4023360"/>
              <a:gd name="connsiteY30" fmla="*/ 731520 h 955040"/>
              <a:gd name="connsiteX31" fmla="*/ 3820160 w 4023360"/>
              <a:gd name="connsiteY31" fmla="*/ 751840 h 955040"/>
              <a:gd name="connsiteX32" fmla="*/ 4023360 w 4023360"/>
              <a:gd name="connsiteY32" fmla="*/ 772160 h 95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023360" h="955040">
                <a:moveTo>
                  <a:pt x="0" y="955040"/>
                </a:moveTo>
                <a:cubicBezTo>
                  <a:pt x="74507" y="894080"/>
                  <a:pt x="150429" y="834810"/>
                  <a:pt x="223520" y="772160"/>
                </a:cubicBezTo>
                <a:cubicBezTo>
                  <a:pt x="245339" y="753458"/>
                  <a:pt x="266083" y="733276"/>
                  <a:pt x="284480" y="711200"/>
                </a:cubicBezTo>
                <a:cubicBezTo>
                  <a:pt x="300114" y="692439"/>
                  <a:pt x="306741" y="666322"/>
                  <a:pt x="325120" y="650240"/>
                </a:cubicBezTo>
                <a:cubicBezTo>
                  <a:pt x="361878" y="618077"/>
                  <a:pt x="400703" y="584406"/>
                  <a:pt x="447040" y="568960"/>
                </a:cubicBezTo>
                <a:cubicBezTo>
                  <a:pt x="467360" y="562187"/>
                  <a:pt x="489276" y="559042"/>
                  <a:pt x="508000" y="548640"/>
                </a:cubicBezTo>
                <a:cubicBezTo>
                  <a:pt x="550697" y="524920"/>
                  <a:pt x="583583" y="482806"/>
                  <a:pt x="629920" y="467360"/>
                </a:cubicBezTo>
                <a:lnTo>
                  <a:pt x="995680" y="345440"/>
                </a:lnTo>
                <a:lnTo>
                  <a:pt x="1117600" y="304800"/>
                </a:lnTo>
                <a:cubicBezTo>
                  <a:pt x="1137920" y="298027"/>
                  <a:pt x="1160738" y="296361"/>
                  <a:pt x="1178560" y="284480"/>
                </a:cubicBezTo>
                <a:cubicBezTo>
                  <a:pt x="1219200" y="257387"/>
                  <a:pt x="1254143" y="218646"/>
                  <a:pt x="1300480" y="203200"/>
                </a:cubicBezTo>
                <a:lnTo>
                  <a:pt x="1605280" y="101600"/>
                </a:lnTo>
                <a:lnTo>
                  <a:pt x="1788160" y="40640"/>
                </a:lnTo>
                <a:cubicBezTo>
                  <a:pt x="1808480" y="33867"/>
                  <a:pt x="1828340" y="25515"/>
                  <a:pt x="1849120" y="20320"/>
                </a:cubicBezTo>
                <a:lnTo>
                  <a:pt x="1930400" y="0"/>
                </a:lnTo>
                <a:cubicBezTo>
                  <a:pt x="2298275" y="22992"/>
                  <a:pt x="2152507" y="-14018"/>
                  <a:pt x="2377440" y="60960"/>
                </a:cubicBezTo>
                <a:lnTo>
                  <a:pt x="2438400" y="81280"/>
                </a:lnTo>
                <a:cubicBezTo>
                  <a:pt x="2458720" y="88053"/>
                  <a:pt x="2481538" y="89719"/>
                  <a:pt x="2499360" y="101600"/>
                </a:cubicBezTo>
                <a:cubicBezTo>
                  <a:pt x="2540000" y="128693"/>
                  <a:pt x="2574943" y="167434"/>
                  <a:pt x="2621280" y="182880"/>
                </a:cubicBezTo>
                <a:cubicBezTo>
                  <a:pt x="2641600" y="189653"/>
                  <a:pt x="2663082" y="193621"/>
                  <a:pt x="2682240" y="203200"/>
                </a:cubicBezTo>
                <a:cubicBezTo>
                  <a:pt x="2704083" y="214122"/>
                  <a:pt x="2721357" y="232918"/>
                  <a:pt x="2743200" y="243840"/>
                </a:cubicBezTo>
                <a:cubicBezTo>
                  <a:pt x="2762358" y="253419"/>
                  <a:pt x="2785436" y="253758"/>
                  <a:pt x="2804160" y="264160"/>
                </a:cubicBezTo>
                <a:cubicBezTo>
                  <a:pt x="2846857" y="287880"/>
                  <a:pt x="2885440" y="318347"/>
                  <a:pt x="2926080" y="345440"/>
                </a:cubicBezTo>
                <a:lnTo>
                  <a:pt x="3108960" y="467360"/>
                </a:lnTo>
                <a:lnTo>
                  <a:pt x="3169920" y="508000"/>
                </a:lnTo>
                <a:cubicBezTo>
                  <a:pt x="3190240" y="521547"/>
                  <a:pt x="3207712" y="540917"/>
                  <a:pt x="3230880" y="548640"/>
                </a:cubicBezTo>
                <a:cubicBezTo>
                  <a:pt x="3427107" y="614049"/>
                  <a:pt x="3122025" y="509162"/>
                  <a:pt x="3373120" y="609600"/>
                </a:cubicBezTo>
                <a:cubicBezTo>
                  <a:pt x="3412894" y="625510"/>
                  <a:pt x="3454400" y="636693"/>
                  <a:pt x="3495040" y="650240"/>
                </a:cubicBezTo>
                <a:lnTo>
                  <a:pt x="3556000" y="670560"/>
                </a:lnTo>
                <a:lnTo>
                  <a:pt x="3616960" y="690880"/>
                </a:lnTo>
                <a:cubicBezTo>
                  <a:pt x="3657600" y="704427"/>
                  <a:pt x="3697321" y="721130"/>
                  <a:pt x="3738880" y="731520"/>
                </a:cubicBezTo>
                <a:cubicBezTo>
                  <a:pt x="3765973" y="738293"/>
                  <a:pt x="3792558" y="747593"/>
                  <a:pt x="3820160" y="751840"/>
                </a:cubicBezTo>
                <a:cubicBezTo>
                  <a:pt x="3957102" y="772908"/>
                  <a:pt x="3947521" y="772160"/>
                  <a:pt x="4023360" y="77216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5FD93CA-19BF-0F44-8103-51033DB53FF8}"/>
              </a:ext>
            </a:extLst>
          </p:cNvPr>
          <p:cNvSpPr/>
          <p:nvPr/>
        </p:nvSpPr>
        <p:spPr>
          <a:xfrm>
            <a:off x="6868160" y="2255520"/>
            <a:ext cx="4003040" cy="873760"/>
          </a:xfrm>
          <a:custGeom>
            <a:avLst/>
            <a:gdLst>
              <a:gd name="connsiteX0" fmla="*/ 0 w 4003040"/>
              <a:gd name="connsiteY0" fmla="*/ 873760 h 873760"/>
              <a:gd name="connsiteX1" fmla="*/ 142240 w 4003040"/>
              <a:gd name="connsiteY1" fmla="*/ 833120 h 873760"/>
              <a:gd name="connsiteX2" fmla="*/ 203200 w 4003040"/>
              <a:gd name="connsiteY2" fmla="*/ 812800 h 873760"/>
              <a:gd name="connsiteX3" fmla="*/ 264160 w 4003040"/>
              <a:gd name="connsiteY3" fmla="*/ 772160 h 873760"/>
              <a:gd name="connsiteX4" fmla="*/ 325120 w 4003040"/>
              <a:gd name="connsiteY4" fmla="*/ 751840 h 873760"/>
              <a:gd name="connsiteX5" fmla="*/ 447040 w 4003040"/>
              <a:gd name="connsiteY5" fmla="*/ 670560 h 873760"/>
              <a:gd name="connsiteX6" fmla="*/ 568960 w 4003040"/>
              <a:gd name="connsiteY6" fmla="*/ 589280 h 873760"/>
              <a:gd name="connsiteX7" fmla="*/ 629920 w 4003040"/>
              <a:gd name="connsiteY7" fmla="*/ 548640 h 873760"/>
              <a:gd name="connsiteX8" fmla="*/ 690880 w 4003040"/>
              <a:gd name="connsiteY8" fmla="*/ 508000 h 873760"/>
              <a:gd name="connsiteX9" fmla="*/ 812800 w 4003040"/>
              <a:gd name="connsiteY9" fmla="*/ 447040 h 873760"/>
              <a:gd name="connsiteX10" fmla="*/ 934720 w 4003040"/>
              <a:gd name="connsiteY10" fmla="*/ 406400 h 873760"/>
              <a:gd name="connsiteX11" fmla="*/ 1056640 w 4003040"/>
              <a:gd name="connsiteY11" fmla="*/ 325120 h 873760"/>
              <a:gd name="connsiteX12" fmla="*/ 1117600 w 4003040"/>
              <a:gd name="connsiteY12" fmla="*/ 304800 h 873760"/>
              <a:gd name="connsiteX13" fmla="*/ 1178560 w 4003040"/>
              <a:gd name="connsiteY13" fmla="*/ 264160 h 873760"/>
              <a:gd name="connsiteX14" fmla="*/ 1300480 w 4003040"/>
              <a:gd name="connsiteY14" fmla="*/ 223520 h 873760"/>
              <a:gd name="connsiteX15" fmla="*/ 1361440 w 4003040"/>
              <a:gd name="connsiteY15" fmla="*/ 182880 h 873760"/>
              <a:gd name="connsiteX16" fmla="*/ 1544320 w 4003040"/>
              <a:gd name="connsiteY16" fmla="*/ 121920 h 873760"/>
              <a:gd name="connsiteX17" fmla="*/ 1727200 w 4003040"/>
              <a:gd name="connsiteY17" fmla="*/ 60960 h 873760"/>
              <a:gd name="connsiteX18" fmla="*/ 1788160 w 4003040"/>
              <a:gd name="connsiteY18" fmla="*/ 40640 h 873760"/>
              <a:gd name="connsiteX19" fmla="*/ 1849120 w 4003040"/>
              <a:gd name="connsiteY19" fmla="*/ 20320 h 873760"/>
              <a:gd name="connsiteX20" fmla="*/ 1930400 w 4003040"/>
              <a:gd name="connsiteY20" fmla="*/ 0 h 873760"/>
              <a:gd name="connsiteX21" fmla="*/ 2519680 w 4003040"/>
              <a:gd name="connsiteY21" fmla="*/ 20320 h 873760"/>
              <a:gd name="connsiteX22" fmla="*/ 2580640 w 4003040"/>
              <a:gd name="connsiteY22" fmla="*/ 40640 h 873760"/>
              <a:gd name="connsiteX23" fmla="*/ 2743200 w 4003040"/>
              <a:gd name="connsiteY23" fmla="*/ 81280 h 873760"/>
              <a:gd name="connsiteX24" fmla="*/ 2865120 w 4003040"/>
              <a:gd name="connsiteY24" fmla="*/ 121920 h 873760"/>
              <a:gd name="connsiteX25" fmla="*/ 2926080 w 4003040"/>
              <a:gd name="connsiteY25" fmla="*/ 142240 h 873760"/>
              <a:gd name="connsiteX26" fmla="*/ 3027680 w 4003040"/>
              <a:gd name="connsiteY26" fmla="*/ 162560 h 873760"/>
              <a:gd name="connsiteX27" fmla="*/ 3230880 w 4003040"/>
              <a:gd name="connsiteY27" fmla="*/ 203200 h 873760"/>
              <a:gd name="connsiteX28" fmla="*/ 3352800 w 4003040"/>
              <a:gd name="connsiteY28" fmla="*/ 243840 h 873760"/>
              <a:gd name="connsiteX29" fmla="*/ 3556000 w 4003040"/>
              <a:gd name="connsiteY29" fmla="*/ 284480 h 873760"/>
              <a:gd name="connsiteX30" fmla="*/ 3677920 w 4003040"/>
              <a:gd name="connsiteY30" fmla="*/ 304800 h 873760"/>
              <a:gd name="connsiteX31" fmla="*/ 3881120 w 4003040"/>
              <a:gd name="connsiteY31" fmla="*/ 345440 h 873760"/>
              <a:gd name="connsiteX32" fmla="*/ 4003040 w 4003040"/>
              <a:gd name="connsiteY32" fmla="*/ 365760 h 87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003040" h="873760">
                <a:moveTo>
                  <a:pt x="0" y="873760"/>
                </a:moveTo>
                <a:lnTo>
                  <a:pt x="142240" y="833120"/>
                </a:lnTo>
                <a:cubicBezTo>
                  <a:pt x="162756" y="826965"/>
                  <a:pt x="184042" y="822379"/>
                  <a:pt x="203200" y="812800"/>
                </a:cubicBezTo>
                <a:cubicBezTo>
                  <a:pt x="225043" y="801878"/>
                  <a:pt x="242317" y="783082"/>
                  <a:pt x="264160" y="772160"/>
                </a:cubicBezTo>
                <a:cubicBezTo>
                  <a:pt x="283318" y="762581"/>
                  <a:pt x="306396" y="762242"/>
                  <a:pt x="325120" y="751840"/>
                </a:cubicBezTo>
                <a:cubicBezTo>
                  <a:pt x="367817" y="728120"/>
                  <a:pt x="406400" y="697653"/>
                  <a:pt x="447040" y="670560"/>
                </a:cubicBezTo>
                <a:lnTo>
                  <a:pt x="568960" y="589280"/>
                </a:lnTo>
                <a:lnTo>
                  <a:pt x="629920" y="548640"/>
                </a:lnTo>
                <a:cubicBezTo>
                  <a:pt x="650240" y="535093"/>
                  <a:pt x="667712" y="515723"/>
                  <a:pt x="690880" y="508000"/>
                </a:cubicBezTo>
                <a:cubicBezTo>
                  <a:pt x="913201" y="433893"/>
                  <a:pt x="576455" y="552082"/>
                  <a:pt x="812800" y="447040"/>
                </a:cubicBezTo>
                <a:cubicBezTo>
                  <a:pt x="851946" y="429642"/>
                  <a:pt x="899076" y="430162"/>
                  <a:pt x="934720" y="406400"/>
                </a:cubicBezTo>
                <a:cubicBezTo>
                  <a:pt x="975360" y="379307"/>
                  <a:pt x="1010303" y="340566"/>
                  <a:pt x="1056640" y="325120"/>
                </a:cubicBezTo>
                <a:cubicBezTo>
                  <a:pt x="1076960" y="318347"/>
                  <a:pt x="1098442" y="314379"/>
                  <a:pt x="1117600" y="304800"/>
                </a:cubicBezTo>
                <a:cubicBezTo>
                  <a:pt x="1139443" y="293878"/>
                  <a:pt x="1156243" y="274079"/>
                  <a:pt x="1178560" y="264160"/>
                </a:cubicBezTo>
                <a:cubicBezTo>
                  <a:pt x="1217706" y="246762"/>
                  <a:pt x="1264836" y="247282"/>
                  <a:pt x="1300480" y="223520"/>
                </a:cubicBezTo>
                <a:cubicBezTo>
                  <a:pt x="1320800" y="209973"/>
                  <a:pt x="1339123" y="192799"/>
                  <a:pt x="1361440" y="182880"/>
                </a:cubicBezTo>
                <a:lnTo>
                  <a:pt x="1544320" y="121920"/>
                </a:lnTo>
                <a:lnTo>
                  <a:pt x="1727200" y="60960"/>
                </a:lnTo>
                <a:lnTo>
                  <a:pt x="1788160" y="40640"/>
                </a:lnTo>
                <a:cubicBezTo>
                  <a:pt x="1808480" y="33867"/>
                  <a:pt x="1828340" y="25515"/>
                  <a:pt x="1849120" y="20320"/>
                </a:cubicBezTo>
                <a:lnTo>
                  <a:pt x="1930400" y="0"/>
                </a:lnTo>
                <a:cubicBezTo>
                  <a:pt x="2126827" y="6773"/>
                  <a:pt x="2323519" y="8060"/>
                  <a:pt x="2519680" y="20320"/>
                </a:cubicBezTo>
                <a:cubicBezTo>
                  <a:pt x="2541057" y="21656"/>
                  <a:pt x="2559976" y="35004"/>
                  <a:pt x="2580640" y="40640"/>
                </a:cubicBezTo>
                <a:cubicBezTo>
                  <a:pt x="2634526" y="55336"/>
                  <a:pt x="2690212" y="63617"/>
                  <a:pt x="2743200" y="81280"/>
                </a:cubicBezTo>
                <a:lnTo>
                  <a:pt x="2865120" y="121920"/>
                </a:lnTo>
                <a:cubicBezTo>
                  <a:pt x="2885440" y="128693"/>
                  <a:pt x="2905077" y="138039"/>
                  <a:pt x="2926080" y="142240"/>
                </a:cubicBezTo>
                <a:lnTo>
                  <a:pt x="3027680" y="162560"/>
                </a:lnTo>
                <a:cubicBezTo>
                  <a:pt x="3120630" y="179460"/>
                  <a:pt x="3147939" y="178318"/>
                  <a:pt x="3230880" y="203200"/>
                </a:cubicBezTo>
                <a:cubicBezTo>
                  <a:pt x="3271912" y="215510"/>
                  <a:pt x="3310794" y="235439"/>
                  <a:pt x="3352800" y="243840"/>
                </a:cubicBezTo>
                <a:cubicBezTo>
                  <a:pt x="3420533" y="257387"/>
                  <a:pt x="3487865" y="273124"/>
                  <a:pt x="3556000" y="284480"/>
                </a:cubicBezTo>
                <a:cubicBezTo>
                  <a:pt x="3596640" y="291253"/>
                  <a:pt x="3637425" y="297207"/>
                  <a:pt x="3677920" y="304800"/>
                </a:cubicBezTo>
                <a:cubicBezTo>
                  <a:pt x="3745812" y="317530"/>
                  <a:pt x="3815590" y="323597"/>
                  <a:pt x="3881120" y="345440"/>
                </a:cubicBezTo>
                <a:cubicBezTo>
                  <a:pt x="3961357" y="372186"/>
                  <a:pt x="3920661" y="365760"/>
                  <a:pt x="4003040" y="36576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CB935B8E-18E1-BB42-BF66-93712E18011B}"/>
              </a:ext>
            </a:extLst>
          </p:cNvPr>
          <p:cNvSpPr/>
          <p:nvPr/>
        </p:nvSpPr>
        <p:spPr>
          <a:xfrm>
            <a:off x="6888480" y="4246880"/>
            <a:ext cx="4064000" cy="914400"/>
          </a:xfrm>
          <a:custGeom>
            <a:avLst/>
            <a:gdLst>
              <a:gd name="connsiteX0" fmla="*/ 0 w 4064000"/>
              <a:gd name="connsiteY0" fmla="*/ 0 h 914400"/>
              <a:gd name="connsiteX1" fmla="*/ 264160 w 4064000"/>
              <a:gd name="connsiteY1" fmla="*/ 203200 h 914400"/>
              <a:gd name="connsiteX2" fmla="*/ 386080 w 4064000"/>
              <a:gd name="connsiteY2" fmla="*/ 264160 h 914400"/>
              <a:gd name="connsiteX3" fmla="*/ 508000 w 4064000"/>
              <a:gd name="connsiteY3" fmla="*/ 304800 h 914400"/>
              <a:gd name="connsiteX4" fmla="*/ 629920 w 4064000"/>
              <a:gd name="connsiteY4" fmla="*/ 386080 h 914400"/>
              <a:gd name="connsiteX5" fmla="*/ 751840 w 4064000"/>
              <a:gd name="connsiteY5" fmla="*/ 426720 h 914400"/>
              <a:gd name="connsiteX6" fmla="*/ 812800 w 4064000"/>
              <a:gd name="connsiteY6" fmla="*/ 467360 h 914400"/>
              <a:gd name="connsiteX7" fmla="*/ 934720 w 4064000"/>
              <a:gd name="connsiteY7" fmla="*/ 508000 h 914400"/>
              <a:gd name="connsiteX8" fmla="*/ 995680 w 4064000"/>
              <a:gd name="connsiteY8" fmla="*/ 528320 h 914400"/>
              <a:gd name="connsiteX9" fmla="*/ 1056640 w 4064000"/>
              <a:gd name="connsiteY9" fmla="*/ 568960 h 914400"/>
              <a:gd name="connsiteX10" fmla="*/ 1178560 w 4064000"/>
              <a:gd name="connsiteY10" fmla="*/ 609600 h 914400"/>
              <a:gd name="connsiteX11" fmla="*/ 1239520 w 4064000"/>
              <a:gd name="connsiteY11" fmla="*/ 650240 h 914400"/>
              <a:gd name="connsiteX12" fmla="*/ 1300480 w 4064000"/>
              <a:gd name="connsiteY12" fmla="*/ 670560 h 914400"/>
              <a:gd name="connsiteX13" fmla="*/ 1422400 w 4064000"/>
              <a:gd name="connsiteY13" fmla="*/ 751840 h 914400"/>
              <a:gd name="connsiteX14" fmla="*/ 1483360 w 4064000"/>
              <a:gd name="connsiteY14" fmla="*/ 792480 h 914400"/>
              <a:gd name="connsiteX15" fmla="*/ 1605280 w 4064000"/>
              <a:gd name="connsiteY15" fmla="*/ 833120 h 914400"/>
              <a:gd name="connsiteX16" fmla="*/ 1747520 w 4064000"/>
              <a:gd name="connsiteY16" fmla="*/ 873760 h 914400"/>
              <a:gd name="connsiteX17" fmla="*/ 1950720 w 4064000"/>
              <a:gd name="connsiteY17" fmla="*/ 914400 h 914400"/>
              <a:gd name="connsiteX18" fmla="*/ 2214880 w 4064000"/>
              <a:gd name="connsiteY18" fmla="*/ 894080 h 914400"/>
              <a:gd name="connsiteX19" fmla="*/ 2275840 w 4064000"/>
              <a:gd name="connsiteY19" fmla="*/ 873760 h 914400"/>
              <a:gd name="connsiteX20" fmla="*/ 2357120 w 4064000"/>
              <a:gd name="connsiteY20" fmla="*/ 853440 h 914400"/>
              <a:gd name="connsiteX21" fmla="*/ 2418080 w 4064000"/>
              <a:gd name="connsiteY21" fmla="*/ 833120 h 914400"/>
              <a:gd name="connsiteX22" fmla="*/ 2621280 w 4064000"/>
              <a:gd name="connsiteY22" fmla="*/ 772160 h 914400"/>
              <a:gd name="connsiteX23" fmla="*/ 2743200 w 4064000"/>
              <a:gd name="connsiteY23" fmla="*/ 731520 h 914400"/>
              <a:gd name="connsiteX24" fmla="*/ 2804160 w 4064000"/>
              <a:gd name="connsiteY24" fmla="*/ 711200 h 914400"/>
              <a:gd name="connsiteX25" fmla="*/ 2926080 w 4064000"/>
              <a:gd name="connsiteY25" fmla="*/ 650240 h 914400"/>
              <a:gd name="connsiteX26" fmla="*/ 2987040 w 4064000"/>
              <a:gd name="connsiteY26" fmla="*/ 609600 h 914400"/>
              <a:gd name="connsiteX27" fmla="*/ 3048000 w 4064000"/>
              <a:gd name="connsiteY27" fmla="*/ 589280 h 914400"/>
              <a:gd name="connsiteX28" fmla="*/ 3108960 w 4064000"/>
              <a:gd name="connsiteY28" fmla="*/ 548640 h 914400"/>
              <a:gd name="connsiteX29" fmla="*/ 3230880 w 4064000"/>
              <a:gd name="connsiteY29" fmla="*/ 508000 h 914400"/>
              <a:gd name="connsiteX30" fmla="*/ 3352800 w 4064000"/>
              <a:gd name="connsiteY30" fmla="*/ 467360 h 914400"/>
              <a:gd name="connsiteX31" fmla="*/ 3535680 w 4064000"/>
              <a:gd name="connsiteY31" fmla="*/ 406400 h 914400"/>
              <a:gd name="connsiteX32" fmla="*/ 3596640 w 4064000"/>
              <a:gd name="connsiteY32" fmla="*/ 386080 h 914400"/>
              <a:gd name="connsiteX33" fmla="*/ 3698240 w 4064000"/>
              <a:gd name="connsiteY33" fmla="*/ 365760 h 914400"/>
              <a:gd name="connsiteX34" fmla="*/ 3779520 w 4064000"/>
              <a:gd name="connsiteY34" fmla="*/ 345440 h 914400"/>
              <a:gd name="connsiteX35" fmla="*/ 4064000 w 4064000"/>
              <a:gd name="connsiteY35" fmla="*/ 3048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064000" h="914400">
                <a:moveTo>
                  <a:pt x="0" y="0"/>
                </a:moveTo>
                <a:cubicBezTo>
                  <a:pt x="37856" y="32448"/>
                  <a:pt x="200931" y="182124"/>
                  <a:pt x="264160" y="203200"/>
                </a:cubicBezTo>
                <a:cubicBezTo>
                  <a:pt x="486481" y="277307"/>
                  <a:pt x="149735" y="159118"/>
                  <a:pt x="386080" y="264160"/>
                </a:cubicBezTo>
                <a:cubicBezTo>
                  <a:pt x="425226" y="281558"/>
                  <a:pt x="472356" y="281038"/>
                  <a:pt x="508000" y="304800"/>
                </a:cubicBezTo>
                <a:cubicBezTo>
                  <a:pt x="548640" y="331893"/>
                  <a:pt x="583583" y="370634"/>
                  <a:pt x="629920" y="386080"/>
                </a:cubicBezTo>
                <a:cubicBezTo>
                  <a:pt x="670560" y="399627"/>
                  <a:pt x="716196" y="402958"/>
                  <a:pt x="751840" y="426720"/>
                </a:cubicBezTo>
                <a:cubicBezTo>
                  <a:pt x="772160" y="440267"/>
                  <a:pt x="790483" y="457441"/>
                  <a:pt x="812800" y="467360"/>
                </a:cubicBezTo>
                <a:cubicBezTo>
                  <a:pt x="851946" y="484758"/>
                  <a:pt x="894080" y="494453"/>
                  <a:pt x="934720" y="508000"/>
                </a:cubicBezTo>
                <a:cubicBezTo>
                  <a:pt x="955040" y="514773"/>
                  <a:pt x="977858" y="516439"/>
                  <a:pt x="995680" y="528320"/>
                </a:cubicBezTo>
                <a:cubicBezTo>
                  <a:pt x="1016000" y="541867"/>
                  <a:pt x="1034323" y="559041"/>
                  <a:pt x="1056640" y="568960"/>
                </a:cubicBezTo>
                <a:cubicBezTo>
                  <a:pt x="1095786" y="586358"/>
                  <a:pt x="1142916" y="585838"/>
                  <a:pt x="1178560" y="609600"/>
                </a:cubicBezTo>
                <a:cubicBezTo>
                  <a:pt x="1198880" y="623147"/>
                  <a:pt x="1217677" y="639318"/>
                  <a:pt x="1239520" y="650240"/>
                </a:cubicBezTo>
                <a:cubicBezTo>
                  <a:pt x="1258678" y="659819"/>
                  <a:pt x="1281756" y="660158"/>
                  <a:pt x="1300480" y="670560"/>
                </a:cubicBezTo>
                <a:cubicBezTo>
                  <a:pt x="1343177" y="694280"/>
                  <a:pt x="1381760" y="724747"/>
                  <a:pt x="1422400" y="751840"/>
                </a:cubicBezTo>
                <a:cubicBezTo>
                  <a:pt x="1442720" y="765387"/>
                  <a:pt x="1460192" y="784757"/>
                  <a:pt x="1483360" y="792480"/>
                </a:cubicBezTo>
                <a:lnTo>
                  <a:pt x="1605280" y="833120"/>
                </a:lnTo>
                <a:cubicBezTo>
                  <a:pt x="1669251" y="854444"/>
                  <a:pt x="1676078" y="858451"/>
                  <a:pt x="1747520" y="873760"/>
                </a:cubicBezTo>
                <a:cubicBezTo>
                  <a:pt x="1815061" y="888233"/>
                  <a:pt x="1950720" y="914400"/>
                  <a:pt x="1950720" y="914400"/>
                </a:cubicBezTo>
                <a:cubicBezTo>
                  <a:pt x="2038773" y="907627"/>
                  <a:pt x="2127249" y="905034"/>
                  <a:pt x="2214880" y="894080"/>
                </a:cubicBezTo>
                <a:cubicBezTo>
                  <a:pt x="2236134" y="891423"/>
                  <a:pt x="2255245" y="879644"/>
                  <a:pt x="2275840" y="873760"/>
                </a:cubicBezTo>
                <a:cubicBezTo>
                  <a:pt x="2302693" y="866088"/>
                  <a:pt x="2330267" y="861112"/>
                  <a:pt x="2357120" y="853440"/>
                </a:cubicBezTo>
                <a:cubicBezTo>
                  <a:pt x="2377715" y="847556"/>
                  <a:pt x="2397485" y="839004"/>
                  <a:pt x="2418080" y="833120"/>
                </a:cubicBezTo>
                <a:cubicBezTo>
                  <a:pt x="2633049" y="771700"/>
                  <a:pt x="2331546" y="868738"/>
                  <a:pt x="2621280" y="772160"/>
                </a:cubicBezTo>
                <a:lnTo>
                  <a:pt x="2743200" y="731520"/>
                </a:lnTo>
                <a:cubicBezTo>
                  <a:pt x="2763520" y="724747"/>
                  <a:pt x="2786338" y="723081"/>
                  <a:pt x="2804160" y="711200"/>
                </a:cubicBezTo>
                <a:cubicBezTo>
                  <a:pt x="2978863" y="594731"/>
                  <a:pt x="2757823" y="734368"/>
                  <a:pt x="2926080" y="650240"/>
                </a:cubicBezTo>
                <a:cubicBezTo>
                  <a:pt x="2947923" y="639318"/>
                  <a:pt x="2965197" y="620522"/>
                  <a:pt x="2987040" y="609600"/>
                </a:cubicBezTo>
                <a:cubicBezTo>
                  <a:pt x="3006198" y="600021"/>
                  <a:pt x="3028842" y="598859"/>
                  <a:pt x="3048000" y="589280"/>
                </a:cubicBezTo>
                <a:cubicBezTo>
                  <a:pt x="3069843" y="578358"/>
                  <a:pt x="3086643" y="558559"/>
                  <a:pt x="3108960" y="548640"/>
                </a:cubicBezTo>
                <a:cubicBezTo>
                  <a:pt x="3148106" y="531242"/>
                  <a:pt x="3190240" y="521547"/>
                  <a:pt x="3230880" y="508000"/>
                </a:cubicBezTo>
                <a:lnTo>
                  <a:pt x="3352800" y="467360"/>
                </a:lnTo>
                <a:lnTo>
                  <a:pt x="3535680" y="406400"/>
                </a:lnTo>
                <a:cubicBezTo>
                  <a:pt x="3556000" y="399627"/>
                  <a:pt x="3575637" y="390281"/>
                  <a:pt x="3596640" y="386080"/>
                </a:cubicBezTo>
                <a:cubicBezTo>
                  <a:pt x="3630507" y="379307"/>
                  <a:pt x="3664525" y="373252"/>
                  <a:pt x="3698240" y="365760"/>
                </a:cubicBezTo>
                <a:cubicBezTo>
                  <a:pt x="3725502" y="359702"/>
                  <a:pt x="3751973" y="350031"/>
                  <a:pt x="3779520" y="345440"/>
                </a:cubicBezTo>
                <a:cubicBezTo>
                  <a:pt x="3874006" y="329692"/>
                  <a:pt x="4064000" y="304800"/>
                  <a:pt x="4064000" y="30480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D94421-AC16-2646-A963-D1309BA9DC4E}"/>
              </a:ext>
            </a:extLst>
          </p:cNvPr>
          <p:cNvCxnSpPr/>
          <p:nvPr/>
        </p:nvCxnSpPr>
        <p:spPr>
          <a:xfrm>
            <a:off x="6672000" y="3129280"/>
            <a:ext cx="0" cy="42672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D9E32AA-11D7-8F4A-B0D9-56E623339C9F}"/>
              </a:ext>
            </a:extLst>
          </p:cNvPr>
          <p:cNvCxnSpPr>
            <a:cxnSpLocks/>
          </p:cNvCxnSpPr>
          <p:nvPr/>
        </p:nvCxnSpPr>
        <p:spPr>
          <a:xfrm>
            <a:off x="10969680" y="2600960"/>
            <a:ext cx="0" cy="82804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617E9F1-D82D-5449-BF77-6746CD98976B}"/>
              </a:ext>
            </a:extLst>
          </p:cNvPr>
          <p:cNvSpPr txBox="1"/>
          <p:nvPr/>
        </p:nvSpPr>
        <p:spPr>
          <a:xfrm>
            <a:off x="6213735" y="31496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72614F-3945-EE41-BBF8-81EE2DBD27DC}"/>
              </a:ext>
            </a:extLst>
          </p:cNvPr>
          <p:cNvSpPr txBox="1"/>
          <p:nvPr/>
        </p:nvSpPr>
        <p:spPr>
          <a:xfrm>
            <a:off x="11054106" y="2830314"/>
            <a:ext cx="31290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b</a:t>
            </a:r>
          </a:p>
        </p:txBody>
      </p:sp>
      <p:pic>
        <p:nvPicPr>
          <p:cNvPr id="21" name="Content Placeholder 7">
            <a:extLst>
              <a:ext uri="{FF2B5EF4-FFF2-40B4-BE49-F238E27FC236}">
                <a16:creationId xmlns:a16="http://schemas.microsoft.com/office/drawing/2014/main" id="{555B5A44-79BB-444F-B033-CA3D2193CA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845" y="1893070"/>
            <a:ext cx="6980721" cy="3605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F53617A-AB63-5E4C-A341-6F831E6ADB9B}"/>
              </a:ext>
            </a:extLst>
          </p:cNvPr>
          <p:cNvCxnSpPr>
            <a:cxnSpLocks/>
          </p:cNvCxnSpPr>
          <p:nvPr/>
        </p:nvCxnSpPr>
        <p:spPr>
          <a:xfrm>
            <a:off x="4656000" y="2600960"/>
            <a:ext cx="1710275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9196876-B500-6E46-B0FA-C9EB900402C4}"/>
              </a:ext>
            </a:extLst>
          </p:cNvPr>
          <p:cNvSpPr txBox="1"/>
          <p:nvPr/>
        </p:nvSpPr>
        <p:spPr>
          <a:xfrm>
            <a:off x="5511137" y="221040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22D4652-F9EC-C544-B617-7FD3E7587E6D}"/>
              </a:ext>
            </a:extLst>
          </p:cNvPr>
          <p:cNvCxnSpPr>
            <a:cxnSpLocks/>
          </p:cNvCxnSpPr>
          <p:nvPr/>
        </p:nvCxnSpPr>
        <p:spPr>
          <a:xfrm flipH="1">
            <a:off x="7392000" y="4186058"/>
            <a:ext cx="18402" cy="652117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6357CFD4-7A5C-3C48-86B7-4F52C16C01E3}"/>
              </a:ext>
            </a:extLst>
          </p:cNvPr>
          <p:cNvSpPr txBox="1"/>
          <p:nvPr/>
        </p:nvSpPr>
        <p:spPr>
          <a:xfrm>
            <a:off x="7392000" y="4278539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CC87476-185B-774E-B797-6BED16F2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Individuell: Hvis vi har strømlinjene kan vi finne </a:t>
            </a:r>
            <a:br>
              <a:rPr lang="nb-NO" dirty="0"/>
            </a:br>
            <a:r>
              <a:rPr lang="nb-NO" dirty="0" err="1"/>
              <a:t>strømninghastigheten</a:t>
            </a:r>
            <a:r>
              <a:rPr lang="nb-NO" dirty="0"/>
              <a:t> gjennom tverrsnitt a og b. </a:t>
            </a:r>
            <a:br>
              <a:rPr lang="nb-NO" dirty="0"/>
            </a:br>
            <a:r>
              <a:rPr lang="nb-NO" dirty="0"/>
              <a:t>Hvordan?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45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Svar: Avstanden mellom strømlinjer brukes for å finne</a:t>
            </a:r>
            <a:br>
              <a:rPr lang="nb-NO" sz="4000" dirty="0"/>
            </a:br>
            <a:r>
              <a:rPr lang="nb-NO" sz="4000" dirty="0" err="1"/>
              <a:t>strømninghastighet</a:t>
            </a:r>
            <a:r>
              <a:rPr lang="nb-NO" sz="4000" dirty="0"/>
              <a:t>. Liten avstand betyr stor hastighet.</a:t>
            </a:r>
            <a:endParaRPr lang="en-US" sz="40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3CA7469-1A96-0B47-ADE4-A39269C1FBCE}"/>
              </a:ext>
            </a:extLst>
          </p:cNvPr>
          <p:cNvSpPr txBox="1"/>
          <p:nvPr/>
        </p:nvSpPr>
        <p:spPr>
          <a:xfrm>
            <a:off x="3936000" y="6510783"/>
            <a:ext cx="2590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  <p:sp>
        <p:nvSpPr>
          <p:cNvPr id="13" name="Subtitle 6">
            <a:extLst>
              <a:ext uri="{FF2B5EF4-FFF2-40B4-BE49-F238E27FC236}">
                <a16:creationId xmlns:a16="http://schemas.microsoft.com/office/drawing/2014/main" id="{AAB5476E-3D5F-3443-AB78-15D3D8825288}"/>
              </a:ext>
            </a:extLst>
          </p:cNvPr>
          <p:cNvSpPr txBox="1">
            <a:spLocks/>
          </p:cNvSpPr>
          <p:nvPr/>
        </p:nvSpPr>
        <p:spPr>
          <a:xfrm>
            <a:off x="7134601" y="5547724"/>
            <a:ext cx="4066236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FF0000"/>
                </a:solidFill>
              </a:rPr>
              <a:t>Strømlinjer</a:t>
            </a:r>
            <a:endParaRPr lang="en-US" b="1" dirty="0">
              <a:solidFill>
                <a:srgbClr val="FF0000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Strømningsraten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gjennom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tverrsnitt</a:t>
            </a:r>
            <a:r>
              <a:rPr lang="en-US" sz="1600" dirty="0">
                <a:solidFill>
                  <a:srgbClr val="009D7F"/>
                </a:solidFill>
              </a:rPr>
              <a:t> a er </a:t>
            </a:r>
            <a:r>
              <a:rPr lang="en-US" sz="1600" dirty="0" err="1">
                <a:solidFill>
                  <a:srgbClr val="009D7F"/>
                </a:solidFill>
              </a:rPr>
              <a:t>lik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strømningsraten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gjennom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tverrsnitt</a:t>
            </a:r>
            <a:r>
              <a:rPr lang="en-US" sz="1600" dirty="0">
                <a:solidFill>
                  <a:srgbClr val="009D7F"/>
                </a:solidFill>
              </a:rPr>
              <a:t> b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6" name="Picture 9" descr="Velocity vectors illustrating flow boundary layer detachment from an... |  Download Scientific Diagram">
            <a:extLst>
              <a:ext uri="{FF2B5EF4-FFF2-40B4-BE49-F238E27FC236}">
                <a16:creationId xmlns:a16="http://schemas.microsoft.com/office/drawing/2014/main" id="{252FD0E8-03FE-DF48-BFCF-D9943DFEE0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1" t="18133" r="7086" b="16667"/>
          <a:stretch/>
        </p:blipFill>
        <p:spPr bwMode="auto">
          <a:xfrm>
            <a:off x="6858884" y="2094311"/>
            <a:ext cx="4066237" cy="334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38CAA6F3-C46A-5E40-925D-71744E72566A}"/>
              </a:ext>
            </a:extLst>
          </p:cNvPr>
          <p:cNvSpPr/>
          <p:nvPr/>
        </p:nvSpPr>
        <p:spPr>
          <a:xfrm>
            <a:off x="6868160" y="4470400"/>
            <a:ext cx="3962400" cy="853440"/>
          </a:xfrm>
          <a:custGeom>
            <a:avLst/>
            <a:gdLst>
              <a:gd name="connsiteX0" fmla="*/ 0 w 3962400"/>
              <a:gd name="connsiteY0" fmla="*/ 0 h 853440"/>
              <a:gd name="connsiteX1" fmla="*/ 223520 w 3962400"/>
              <a:gd name="connsiteY1" fmla="*/ 121920 h 853440"/>
              <a:gd name="connsiteX2" fmla="*/ 284480 w 3962400"/>
              <a:gd name="connsiteY2" fmla="*/ 142240 h 853440"/>
              <a:gd name="connsiteX3" fmla="*/ 345440 w 3962400"/>
              <a:gd name="connsiteY3" fmla="*/ 182880 h 853440"/>
              <a:gd name="connsiteX4" fmla="*/ 406400 w 3962400"/>
              <a:gd name="connsiteY4" fmla="*/ 203200 h 853440"/>
              <a:gd name="connsiteX5" fmla="*/ 467360 w 3962400"/>
              <a:gd name="connsiteY5" fmla="*/ 243840 h 853440"/>
              <a:gd name="connsiteX6" fmla="*/ 589280 w 3962400"/>
              <a:gd name="connsiteY6" fmla="*/ 284480 h 853440"/>
              <a:gd name="connsiteX7" fmla="*/ 650240 w 3962400"/>
              <a:gd name="connsiteY7" fmla="*/ 304800 h 853440"/>
              <a:gd name="connsiteX8" fmla="*/ 772160 w 3962400"/>
              <a:gd name="connsiteY8" fmla="*/ 365760 h 853440"/>
              <a:gd name="connsiteX9" fmla="*/ 833120 w 3962400"/>
              <a:gd name="connsiteY9" fmla="*/ 406400 h 853440"/>
              <a:gd name="connsiteX10" fmla="*/ 894080 w 3962400"/>
              <a:gd name="connsiteY10" fmla="*/ 426720 h 853440"/>
              <a:gd name="connsiteX11" fmla="*/ 955040 w 3962400"/>
              <a:gd name="connsiteY11" fmla="*/ 467360 h 853440"/>
              <a:gd name="connsiteX12" fmla="*/ 1016000 w 3962400"/>
              <a:gd name="connsiteY12" fmla="*/ 487680 h 853440"/>
              <a:gd name="connsiteX13" fmla="*/ 1076960 w 3962400"/>
              <a:gd name="connsiteY13" fmla="*/ 528320 h 853440"/>
              <a:gd name="connsiteX14" fmla="*/ 1137920 w 3962400"/>
              <a:gd name="connsiteY14" fmla="*/ 548640 h 853440"/>
              <a:gd name="connsiteX15" fmla="*/ 1198880 w 3962400"/>
              <a:gd name="connsiteY15" fmla="*/ 589280 h 853440"/>
              <a:gd name="connsiteX16" fmla="*/ 1320800 w 3962400"/>
              <a:gd name="connsiteY16" fmla="*/ 650240 h 853440"/>
              <a:gd name="connsiteX17" fmla="*/ 1381760 w 3962400"/>
              <a:gd name="connsiteY17" fmla="*/ 711200 h 853440"/>
              <a:gd name="connsiteX18" fmla="*/ 1503680 w 3962400"/>
              <a:gd name="connsiteY18" fmla="*/ 751840 h 853440"/>
              <a:gd name="connsiteX19" fmla="*/ 1564640 w 3962400"/>
              <a:gd name="connsiteY19" fmla="*/ 772160 h 853440"/>
              <a:gd name="connsiteX20" fmla="*/ 1706880 w 3962400"/>
              <a:gd name="connsiteY20" fmla="*/ 792480 h 853440"/>
              <a:gd name="connsiteX21" fmla="*/ 1869440 w 3962400"/>
              <a:gd name="connsiteY21" fmla="*/ 812800 h 853440"/>
              <a:gd name="connsiteX22" fmla="*/ 1991360 w 3962400"/>
              <a:gd name="connsiteY22" fmla="*/ 833120 h 853440"/>
              <a:gd name="connsiteX23" fmla="*/ 2133600 w 3962400"/>
              <a:gd name="connsiteY23" fmla="*/ 853440 h 853440"/>
              <a:gd name="connsiteX24" fmla="*/ 2458720 w 3962400"/>
              <a:gd name="connsiteY24" fmla="*/ 833120 h 853440"/>
              <a:gd name="connsiteX25" fmla="*/ 2580640 w 3962400"/>
              <a:gd name="connsiteY25" fmla="*/ 792480 h 853440"/>
              <a:gd name="connsiteX26" fmla="*/ 2702560 w 3962400"/>
              <a:gd name="connsiteY26" fmla="*/ 751840 h 853440"/>
              <a:gd name="connsiteX27" fmla="*/ 2763520 w 3962400"/>
              <a:gd name="connsiteY27" fmla="*/ 731520 h 853440"/>
              <a:gd name="connsiteX28" fmla="*/ 2905760 w 3962400"/>
              <a:gd name="connsiteY28" fmla="*/ 711200 h 853440"/>
              <a:gd name="connsiteX29" fmla="*/ 2987040 w 3962400"/>
              <a:gd name="connsiteY29" fmla="*/ 690880 h 853440"/>
              <a:gd name="connsiteX30" fmla="*/ 3291840 w 3962400"/>
              <a:gd name="connsiteY30" fmla="*/ 650240 h 853440"/>
              <a:gd name="connsiteX31" fmla="*/ 3576320 w 3962400"/>
              <a:gd name="connsiteY31" fmla="*/ 589280 h 853440"/>
              <a:gd name="connsiteX32" fmla="*/ 3840480 w 3962400"/>
              <a:gd name="connsiteY32" fmla="*/ 528320 h 853440"/>
              <a:gd name="connsiteX33" fmla="*/ 3962400 w 3962400"/>
              <a:gd name="connsiteY33" fmla="*/ 487680 h 85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962400" h="853440">
                <a:moveTo>
                  <a:pt x="0" y="0"/>
                </a:moveTo>
                <a:cubicBezTo>
                  <a:pt x="51249" y="29285"/>
                  <a:pt x="158458" y="94036"/>
                  <a:pt x="223520" y="121920"/>
                </a:cubicBezTo>
                <a:cubicBezTo>
                  <a:pt x="243207" y="130357"/>
                  <a:pt x="265322" y="132661"/>
                  <a:pt x="284480" y="142240"/>
                </a:cubicBezTo>
                <a:cubicBezTo>
                  <a:pt x="306323" y="153162"/>
                  <a:pt x="323597" y="171958"/>
                  <a:pt x="345440" y="182880"/>
                </a:cubicBezTo>
                <a:cubicBezTo>
                  <a:pt x="364598" y="192459"/>
                  <a:pt x="387242" y="193621"/>
                  <a:pt x="406400" y="203200"/>
                </a:cubicBezTo>
                <a:cubicBezTo>
                  <a:pt x="428243" y="214122"/>
                  <a:pt x="445043" y="233921"/>
                  <a:pt x="467360" y="243840"/>
                </a:cubicBezTo>
                <a:cubicBezTo>
                  <a:pt x="506506" y="261238"/>
                  <a:pt x="548640" y="270933"/>
                  <a:pt x="589280" y="284480"/>
                </a:cubicBezTo>
                <a:cubicBezTo>
                  <a:pt x="609600" y="291253"/>
                  <a:pt x="632418" y="292919"/>
                  <a:pt x="650240" y="304800"/>
                </a:cubicBezTo>
                <a:cubicBezTo>
                  <a:pt x="824943" y="421269"/>
                  <a:pt x="603903" y="281632"/>
                  <a:pt x="772160" y="365760"/>
                </a:cubicBezTo>
                <a:cubicBezTo>
                  <a:pt x="794003" y="376682"/>
                  <a:pt x="811277" y="395478"/>
                  <a:pt x="833120" y="406400"/>
                </a:cubicBezTo>
                <a:cubicBezTo>
                  <a:pt x="852278" y="415979"/>
                  <a:pt x="874922" y="417141"/>
                  <a:pt x="894080" y="426720"/>
                </a:cubicBezTo>
                <a:cubicBezTo>
                  <a:pt x="915923" y="437642"/>
                  <a:pt x="933197" y="456438"/>
                  <a:pt x="955040" y="467360"/>
                </a:cubicBezTo>
                <a:cubicBezTo>
                  <a:pt x="974198" y="476939"/>
                  <a:pt x="996842" y="478101"/>
                  <a:pt x="1016000" y="487680"/>
                </a:cubicBezTo>
                <a:cubicBezTo>
                  <a:pt x="1037843" y="498602"/>
                  <a:pt x="1055117" y="517398"/>
                  <a:pt x="1076960" y="528320"/>
                </a:cubicBezTo>
                <a:cubicBezTo>
                  <a:pt x="1096118" y="537899"/>
                  <a:pt x="1118762" y="539061"/>
                  <a:pt x="1137920" y="548640"/>
                </a:cubicBezTo>
                <a:cubicBezTo>
                  <a:pt x="1159763" y="559562"/>
                  <a:pt x="1177037" y="578358"/>
                  <a:pt x="1198880" y="589280"/>
                </a:cubicBezTo>
                <a:cubicBezTo>
                  <a:pt x="1290524" y="635102"/>
                  <a:pt x="1233449" y="577447"/>
                  <a:pt x="1320800" y="650240"/>
                </a:cubicBezTo>
                <a:cubicBezTo>
                  <a:pt x="1342876" y="668637"/>
                  <a:pt x="1356640" y="697244"/>
                  <a:pt x="1381760" y="711200"/>
                </a:cubicBezTo>
                <a:cubicBezTo>
                  <a:pt x="1419207" y="732004"/>
                  <a:pt x="1463040" y="738293"/>
                  <a:pt x="1503680" y="751840"/>
                </a:cubicBezTo>
                <a:cubicBezTo>
                  <a:pt x="1524000" y="758613"/>
                  <a:pt x="1543436" y="769131"/>
                  <a:pt x="1564640" y="772160"/>
                </a:cubicBezTo>
                <a:lnTo>
                  <a:pt x="1706880" y="792480"/>
                </a:lnTo>
                <a:lnTo>
                  <a:pt x="1869440" y="812800"/>
                </a:lnTo>
                <a:cubicBezTo>
                  <a:pt x="1910226" y="818627"/>
                  <a:pt x="1950639" y="826855"/>
                  <a:pt x="1991360" y="833120"/>
                </a:cubicBezTo>
                <a:cubicBezTo>
                  <a:pt x="2038698" y="840403"/>
                  <a:pt x="2086187" y="846667"/>
                  <a:pt x="2133600" y="853440"/>
                </a:cubicBezTo>
                <a:cubicBezTo>
                  <a:pt x="2241973" y="846667"/>
                  <a:pt x="2351131" y="847791"/>
                  <a:pt x="2458720" y="833120"/>
                </a:cubicBezTo>
                <a:cubicBezTo>
                  <a:pt x="2501166" y="827332"/>
                  <a:pt x="2540000" y="806027"/>
                  <a:pt x="2580640" y="792480"/>
                </a:cubicBezTo>
                <a:lnTo>
                  <a:pt x="2702560" y="751840"/>
                </a:lnTo>
                <a:cubicBezTo>
                  <a:pt x="2722880" y="745067"/>
                  <a:pt x="2742316" y="734549"/>
                  <a:pt x="2763520" y="731520"/>
                </a:cubicBezTo>
                <a:cubicBezTo>
                  <a:pt x="2810933" y="724747"/>
                  <a:pt x="2858638" y="719768"/>
                  <a:pt x="2905760" y="711200"/>
                </a:cubicBezTo>
                <a:cubicBezTo>
                  <a:pt x="2933237" y="706204"/>
                  <a:pt x="2959563" y="695876"/>
                  <a:pt x="2987040" y="690880"/>
                </a:cubicBezTo>
                <a:cubicBezTo>
                  <a:pt x="3185275" y="654837"/>
                  <a:pt x="3079548" y="685622"/>
                  <a:pt x="3291840" y="650240"/>
                </a:cubicBezTo>
                <a:cubicBezTo>
                  <a:pt x="3567466" y="604302"/>
                  <a:pt x="3409817" y="626281"/>
                  <a:pt x="3576320" y="589280"/>
                </a:cubicBezTo>
                <a:cubicBezTo>
                  <a:pt x="3857785" y="526732"/>
                  <a:pt x="3442107" y="627913"/>
                  <a:pt x="3840480" y="528320"/>
                </a:cubicBezTo>
                <a:cubicBezTo>
                  <a:pt x="3936453" y="504327"/>
                  <a:pt x="3896781" y="520489"/>
                  <a:pt x="3962400" y="48768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79DEB3E-847F-DA4C-82F8-08F79E69BDF2}"/>
              </a:ext>
            </a:extLst>
          </p:cNvPr>
          <p:cNvSpPr/>
          <p:nvPr/>
        </p:nvSpPr>
        <p:spPr>
          <a:xfrm>
            <a:off x="6847840" y="2600960"/>
            <a:ext cx="4023360" cy="955040"/>
          </a:xfrm>
          <a:custGeom>
            <a:avLst/>
            <a:gdLst>
              <a:gd name="connsiteX0" fmla="*/ 0 w 4023360"/>
              <a:gd name="connsiteY0" fmla="*/ 955040 h 955040"/>
              <a:gd name="connsiteX1" fmla="*/ 223520 w 4023360"/>
              <a:gd name="connsiteY1" fmla="*/ 772160 h 955040"/>
              <a:gd name="connsiteX2" fmla="*/ 284480 w 4023360"/>
              <a:gd name="connsiteY2" fmla="*/ 711200 h 955040"/>
              <a:gd name="connsiteX3" fmla="*/ 325120 w 4023360"/>
              <a:gd name="connsiteY3" fmla="*/ 650240 h 955040"/>
              <a:gd name="connsiteX4" fmla="*/ 447040 w 4023360"/>
              <a:gd name="connsiteY4" fmla="*/ 568960 h 955040"/>
              <a:gd name="connsiteX5" fmla="*/ 508000 w 4023360"/>
              <a:gd name="connsiteY5" fmla="*/ 548640 h 955040"/>
              <a:gd name="connsiteX6" fmla="*/ 629920 w 4023360"/>
              <a:gd name="connsiteY6" fmla="*/ 467360 h 955040"/>
              <a:gd name="connsiteX7" fmla="*/ 995680 w 4023360"/>
              <a:gd name="connsiteY7" fmla="*/ 345440 h 955040"/>
              <a:gd name="connsiteX8" fmla="*/ 1117600 w 4023360"/>
              <a:gd name="connsiteY8" fmla="*/ 304800 h 955040"/>
              <a:gd name="connsiteX9" fmla="*/ 1178560 w 4023360"/>
              <a:gd name="connsiteY9" fmla="*/ 284480 h 955040"/>
              <a:gd name="connsiteX10" fmla="*/ 1300480 w 4023360"/>
              <a:gd name="connsiteY10" fmla="*/ 203200 h 955040"/>
              <a:gd name="connsiteX11" fmla="*/ 1605280 w 4023360"/>
              <a:gd name="connsiteY11" fmla="*/ 101600 h 955040"/>
              <a:gd name="connsiteX12" fmla="*/ 1788160 w 4023360"/>
              <a:gd name="connsiteY12" fmla="*/ 40640 h 955040"/>
              <a:gd name="connsiteX13" fmla="*/ 1849120 w 4023360"/>
              <a:gd name="connsiteY13" fmla="*/ 20320 h 955040"/>
              <a:gd name="connsiteX14" fmla="*/ 1930400 w 4023360"/>
              <a:gd name="connsiteY14" fmla="*/ 0 h 955040"/>
              <a:gd name="connsiteX15" fmla="*/ 2377440 w 4023360"/>
              <a:gd name="connsiteY15" fmla="*/ 60960 h 955040"/>
              <a:gd name="connsiteX16" fmla="*/ 2438400 w 4023360"/>
              <a:gd name="connsiteY16" fmla="*/ 81280 h 955040"/>
              <a:gd name="connsiteX17" fmla="*/ 2499360 w 4023360"/>
              <a:gd name="connsiteY17" fmla="*/ 101600 h 955040"/>
              <a:gd name="connsiteX18" fmla="*/ 2621280 w 4023360"/>
              <a:gd name="connsiteY18" fmla="*/ 182880 h 955040"/>
              <a:gd name="connsiteX19" fmla="*/ 2682240 w 4023360"/>
              <a:gd name="connsiteY19" fmla="*/ 203200 h 955040"/>
              <a:gd name="connsiteX20" fmla="*/ 2743200 w 4023360"/>
              <a:gd name="connsiteY20" fmla="*/ 243840 h 955040"/>
              <a:gd name="connsiteX21" fmla="*/ 2804160 w 4023360"/>
              <a:gd name="connsiteY21" fmla="*/ 264160 h 955040"/>
              <a:gd name="connsiteX22" fmla="*/ 2926080 w 4023360"/>
              <a:gd name="connsiteY22" fmla="*/ 345440 h 955040"/>
              <a:gd name="connsiteX23" fmla="*/ 3108960 w 4023360"/>
              <a:gd name="connsiteY23" fmla="*/ 467360 h 955040"/>
              <a:gd name="connsiteX24" fmla="*/ 3169920 w 4023360"/>
              <a:gd name="connsiteY24" fmla="*/ 508000 h 955040"/>
              <a:gd name="connsiteX25" fmla="*/ 3230880 w 4023360"/>
              <a:gd name="connsiteY25" fmla="*/ 548640 h 955040"/>
              <a:gd name="connsiteX26" fmla="*/ 3373120 w 4023360"/>
              <a:gd name="connsiteY26" fmla="*/ 609600 h 955040"/>
              <a:gd name="connsiteX27" fmla="*/ 3495040 w 4023360"/>
              <a:gd name="connsiteY27" fmla="*/ 650240 h 955040"/>
              <a:gd name="connsiteX28" fmla="*/ 3556000 w 4023360"/>
              <a:gd name="connsiteY28" fmla="*/ 670560 h 955040"/>
              <a:gd name="connsiteX29" fmla="*/ 3616960 w 4023360"/>
              <a:gd name="connsiteY29" fmla="*/ 690880 h 955040"/>
              <a:gd name="connsiteX30" fmla="*/ 3738880 w 4023360"/>
              <a:gd name="connsiteY30" fmla="*/ 731520 h 955040"/>
              <a:gd name="connsiteX31" fmla="*/ 3820160 w 4023360"/>
              <a:gd name="connsiteY31" fmla="*/ 751840 h 955040"/>
              <a:gd name="connsiteX32" fmla="*/ 4023360 w 4023360"/>
              <a:gd name="connsiteY32" fmla="*/ 772160 h 95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023360" h="955040">
                <a:moveTo>
                  <a:pt x="0" y="955040"/>
                </a:moveTo>
                <a:cubicBezTo>
                  <a:pt x="74507" y="894080"/>
                  <a:pt x="150429" y="834810"/>
                  <a:pt x="223520" y="772160"/>
                </a:cubicBezTo>
                <a:cubicBezTo>
                  <a:pt x="245339" y="753458"/>
                  <a:pt x="266083" y="733276"/>
                  <a:pt x="284480" y="711200"/>
                </a:cubicBezTo>
                <a:cubicBezTo>
                  <a:pt x="300114" y="692439"/>
                  <a:pt x="306741" y="666322"/>
                  <a:pt x="325120" y="650240"/>
                </a:cubicBezTo>
                <a:cubicBezTo>
                  <a:pt x="361878" y="618077"/>
                  <a:pt x="400703" y="584406"/>
                  <a:pt x="447040" y="568960"/>
                </a:cubicBezTo>
                <a:cubicBezTo>
                  <a:pt x="467360" y="562187"/>
                  <a:pt x="489276" y="559042"/>
                  <a:pt x="508000" y="548640"/>
                </a:cubicBezTo>
                <a:cubicBezTo>
                  <a:pt x="550697" y="524920"/>
                  <a:pt x="583583" y="482806"/>
                  <a:pt x="629920" y="467360"/>
                </a:cubicBezTo>
                <a:lnTo>
                  <a:pt x="995680" y="345440"/>
                </a:lnTo>
                <a:lnTo>
                  <a:pt x="1117600" y="304800"/>
                </a:lnTo>
                <a:cubicBezTo>
                  <a:pt x="1137920" y="298027"/>
                  <a:pt x="1160738" y="296361"/>
                  <a:pt x="1178560" y="284480"/>
                </a:cubicBezTo>
                <a:cubicBezTo>
                  <a:pt x="1219200" y="257387"/>
                  <a:pt x="1254143" y="218646"/>
                  <a:pt x="1300480" y="203200"/>
                </a:cubicBezTo>
                <a:lnTo>
                  <a:pt x="1605280" y="101600"/>
                </a:lnTo>
                <a:lnTo>
                  <a:pt x="1788160" y="40640"/>
                </a:lnTo>
                <a:cubicBezTo>
                  <a:pt x="1808480" y="33867"/>
                  <a:pt x="1828340" y="25515"/>
                  <a:pt x="1849120" y="20320"/>
                </a:cubicBezTo>
                <a:lnTo>
                  <a:pt x="1930400" y="0"/>
                </a:lnTo>
                <a:cubicBezTo>
                  <a:pt x="2298275" y="22992"/>
                  <a:pt x="2152507" y="-14018"/>
                  <a:pt x="2377440" y="60960"/>
                </a:cubicBezTo>
                <a:lnTo>
                  <a:pt x="2438400" y="81280"/>
                </a:lnTo>
                <a:cubicBezTo>
                  <a:pt x="2458720" y="88053"/>
                  <a:pt x="2481538" y="89719"/>
                  <a:pt x="2499360" y="101600"/>
                </a:cubicBezTo>
                <a:cubicBezTo>
                  <a:pt x="2540000" y="128693"/>
                  <a:pt x="2574943" y="167434"/>
                  <a:pt x="2621280" y="182880"/>
                </a:cubicBezTo>
                <a:cubicBezTo>
                  <a:pt x="2641600" y="189653"/>
                  <a:pt x="2663082" y="193621"/>
                  <a:pt x="2682240" y="203200"/>
                </a:cubicBezTo>
                <a:cubicBezTo>
                  <a:pt x="2704083" y="214122"/>
                  <a:pt x="2721357" y="232918"/>
                  <a:pt x="2743200" y="243840"/>
                </a:cubicBezTo>
                <a:cubicBezTo>
                  <a:pt x="2762358" y="253419"/>
                  <a:pt x="2785436" y="253758"/>
                  <a:pt x="2804160" y="264160"/>
                </a:cubicBezTo>
                <a:cubicBezTo>
                  <a:pt x="2846857" y="287880"/>
                  <a:pt x="2885440" y="318347"/>
                  <a:pt x="2926080" y="345440"/>
                </a:cubicBezTo>
                <a:lnTo>
                  <a:pt x="3108960" y="467360"/>
                </a:lnTo>
                <a:lnTo>
                  <a:pt x="3169920" y="508000"/>
                </a:lnTo>
                <a:cubicBezTo>
                  <a:pt x="3190240" y="521547"/>
                  <a:pt x="3207712" y="540917"/>
                  <a:pt x="3230880" y="548640"/>
                </a:cubicBezTo>
                <a:cubicBezTo>
                  <a:pt x="3427107" y="614049"/>
                  <a:pt x="3122025" y="509162"/>
                  <a:pt x="3373120" y="609600"/>
                </a:cubicBezTo>
                <a:cubicBezTo>
                  <a:pt x="3412894" y="625510"/>
                  <a:pt x="3454400" y="636693"/>
                  <a:pt x="3495040" y="650240"/>
                </a:cubicBezTo>
                <a:lnTo>
                  <a:pt x="3556000" y="670560"/>
                </a:lnTo>
                <a:lnTo>
                  <a:pt x="3616960" y="690880"/>
                </a:lnTo>
                <a:cubicBezTo>
                  <a:pt x="3657600" y="704427"/>
                  <a:pt x="3697321" y="721130"/>
                  <a:pt x="3738880" y="731520"/>
                </a:cubicBezTo>
                <a:cubicBezTo>
                  <a:pt x="3765973" y="738293"/>
                  <a:pt x="3792558" y="747593"/>
                  <a:pt x="3820160" y="751840"/>
                </a:cubicBezTo>
                <a:cubicBezTo>
                  <a:pt x="3957102" y="772908"/>
                  <a:pt x="3947521" y="772160"/>
                  <a:pt x="4023360" y="77216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5FD93CA-19BF-0F44-8103-51033DB53FF8}"/>
              </a:ext>
            </a:extLst>
          </p:cNvPr>
          <p:cNvSpPr/>
          <p:nvPr/>
        </p:nvSpPr>
        <p:spPr>
          <a:xfrm>
            <a:off x="6868160" y="2255520"/>
            <a:ext cx="4003040" cy="873760"/>
          </a:xfrm>
          <a:custGeom>
            <a:avLst/>
            <a:gdLst>
              <a:gd name="connsiteX0" fmla="*/ 0 w 4003040"/>
              <a:gd name="connsiteY0" fmla="*/ 873760 h 873760"/>
              <a:gd name="connsiteX1" fmla="*/ 142240 w 4003040"/>
              <a:gd name="connsiteY1" fmla="*/ 833120 h 873760"/>
              <a:gd name="connsiteX2" fmla="*/ 203200 w 4003040"/>
              <a:gd name="connsiteY2" fmla="*/ 812800 h 873760"/>
              <a:gd name="connsiteX3" fmla="*/ 264160 w 4003040"/>
              <a:gd name="connsiteY3" fmla="*/ 772160 h 873760"/>
              <a:gd name="connsiteX4" fmla="*/ 325120 w 4003040"/>
              <a:gd name="connsiteY4" fmla="*/ 751840 h 873760"/>
              <a:gd name="connsiteX5" fmla="*/ 447040 w 4003040"/>
              <a:gd name="connsiteY5" fmla="*/ 670560 h 873760"/>
              <a:gd name="connsiteX6" fmla="*/ 568960 w 4003040"/>
              <a:gd name="connsiteY6" fmla="*/ 589280 h 873760"/>
              <a:gd name="connsiteX7" fmla="*/ 629920 w 4003040"/>
              <a:gd name="connsiteY7" fmla="*/ 548640 h 873760"/>
              <a:gd name="connsiteX8" fmla="*/ 690880 w 4003040"/>
              <a:gd name="connsiteY8" fmla="*/ 508000 h 873760"/>
              <a:gd name="connsiteX9" fmla="*/ 812800 w 4003040"/>
              <a:gd name="connsiteY9" fmla="*/ 447040 h 873760"/>
              <a:gd name="connsiteX10" fmla="*/ 934720 w 4003040"/>
              <a:gd name="connsiteY10" fmla="*/ 406400 h 873760"/>
              <a:gd name="connsiteX11" fmla="*/ 1056640 w 4003040"/>
              <a:gd name="connsiteY11" fmla="*/ 325120 h 873760"/>
              <a:gd name="connsiteX12" fmla="*/ 1117600 w 4003040"/>
              <a:gd name="connsiteY12" fmla="*/ 304800 h 873760"/>
              <a:gd name="connsiteX13" fmla="*/ 1178560 w 4003040"/>
              <a:gd name="connsiteY13" fmla="*/ 264160 h 873760"/>
              <a:gd name="connsiteX14" fmla="*/ 1300480 w 4003040"/>
              <a:gd name="connsiteY14" fmla="*/ 223520 h 873760"/>
              <a:gd name="connsiteX15" fmla="*/ 1361440 w 4003040"/>
              <a:gd name="connsiteY15" fmla="*/ 182880 h 873760"/>
              <a:gd name="connsiteX16" fmla="*/ 1544320 w 4003040"/>
              <a:gd name="connsiteY16" fmla="*/ 121920 h 873760"/>
              <a:gd name="connsiteX17" fmla="*/ 1727200 w 4003040"/>
              <a:gd name="connsiteY17" fmla="*/ 60960 h 873760"/>
              <a:gd name="connsiteX18" fmla="*/ 1788160 w 4003040"/>
              <a:gd name="connsiteY18" fmla="*/ 40640 h 873760"/>
              <a:gd name="connsiteX19" fmla="*/ 1849120 w 4003040"/>
              <a:gd name="connsiteY19" fmla="*/ 20320 h 873760"/>
              <a:gd name="connsiteX20" fmla="*/ 1930400 w 4003040"/>
              <a:gd name="connsiteY20" fmla="*/ 0 h 873760"/>
              <a:gd name="connsiteX21" fmla="*/ 2519680 w 4003040"/>
              <a:gd name="connsiteY21" fmla="*/ 20320 h 873760"/>
              <a:gd name="connsiteX22" fmla="*/ 2580640 w 4003040"/>
              <a:gd name="connsiteY22" fmla="*/ 40640 h 873760"/>
              <a:gd name="connsiteX23" fmla="*/ 2743200 w 4003040"/>
              <a:gd name="connsiteY23" fmla="*/ 81280 h 873760"/>
              <a:gd name="connsiteX24" fmla="*/ 2865120 w 4003040"/>
              <a:gd name="connsiteY24" fmla="*/ 121920 h 873760"/>
              <a:gd name="connsiteX25" fmla="*/ 2926080 w 4003040"/>
              <a:gd name="connsiteY25" fmla="*/ 142240 h 873760"/>
              <a:gd name="connsiteX26" fmla="*/ 3027680 w 4003040"/>
              <a:gd name="connsiteY26" fmla="*/ 162560 h 873760"/>
              <a:gd name="connsiteX27" fmla="*/ 3230880 w 4003040"/>
              <a:gd name="connsiteY27" fmla="*/ 203200 h 873760"/>
              <a:gd name="connsiteX28" fmla="*/ 3352800 w 4003040"/>
              <a:gd name="connsiteY28" fmla="*/ 243840 h 873760"/>
              <a:gd name="connsiteX29" fmla="*/ 3556000 w 4003040"/>
              <a:gd name="connsiteY29" fmla="*/ 284480 h 873760"/>
              <a:gd name="connsiteX30" fmla="*/ 3677920 w 4003040"/>
              <a:gd name="connsiteY30" fmla="*/ 304800 h 873760"/>
              <a:gd name="connsiteX31" fmla="*/ 3881120 w 4003040"/>
              <a:gd name="connsiteY31" fmla="*/ 345440 h 873760"/>
              <a:gd name="connsiteX32" fmla="*/ 4003040 w 4003040"/>
              <a:gd name="connsiteY32" fmla="*/ 365760 h 87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003040" h="873760">
                <a:moveTo>
                  <a:pt x="0" y="873760"/>
                </a:moveTo>
                <a:lnTo>
                  <a:pt x="142240" y="833120"/>
                </a:lnTo>
                <a:cubicBezTo>
                  <a:pt x="162756" y="826965"/>
                  <a:pt x="184042" y="822379"/>
                  <a:pt x="203200" y="812800"/>
                </a:cubicBezTo>
                <a:cubicBezTo>
                  <a:pt x="225043" y="801878"/>
                  <a:pt x="242317" y="783082"/>
                  <a:pt x="264160" y="772160"/>
                </a:cubicBezTo>
                <a:cubicBezTo>
                  <a:pt x="283318" y="762581"/>
                  <a:pt x="306396" y="762242"/>
                  <a:pt x="325120" y="751840"/>
                </a:cubicBezTo>
                <a:cubicBezTo>
                  <a:pt x="367817" y="728120"/>
                  <a:pt x="406400" y="697653"/>
                  <a:pt x="447040" y="670560"/>
                </a:cubicBezTo>
                <a:lnTo>
                  <a:pt x="568960" y="589280"/>
                </a:lnTo>
                <a:lnTo>
                  <a:pt x="629920" y="548640"/>
                </a:lnTo>
                <a:cubicBezTo>
                  <a:pt x="650240" y="535093"/>
                  <a:pt x="667712" y="515723"/>
                  <a:pt x="690880" y="508000"/>
                </a:cubicBezTo>
                <a:cubicBezTo>
                  <a:pt x="913201" y="433893"/>
                  <a:pt x="576455" y="552082"/>
                  <a:pt x="812800" y="447040"/>
                </a:cubicBezTo>
                <a:cubicBezTo>
                  <a:pt x="851946" y="429642"/>
                  <a:pt x="899076" y="430162"/>
                  <a:pt x="934720" y="406400"/>
                </a:cubicBezTo>
                <a:cubicBezTo>
                  <a:pt x="975360" y="379307"/>
                  <a:pt x="1010303" y="340566"/>
                  <a:pt x="1056640" y="325120"/>
                </a:cubicBezTo>
                <a:cubicBezTo>
                  <a:pt x="1076960" y="318347"/>
                  <a:pt x="1098442" y="314379"/>
                  <a:pt x="1117600" y="304800"/>
                </a:cubicBezTo>
                <a:cubicBezTo>
                  <a:pt x="1139443" y="293878"/>
                  <a:pt x="1156243" y="274079"/>
                  <a:pt x="1178560" y="264160"/>
                </a:cubicBezTo>
                <a:cubicBezTo>
                  <a:pt x="1217706" y="246762"/>
                  <a:pt x="1264836" y="247282"/>
                  <a:pt x="1300480" y="223520"/>
                </a:cubicBezTo>
                <a:cubicBezTo>
                  <a:pt x="1320800" y="209973"/>
                  <a:pt x="1339123" y="192799"/>
                  <a:pt x="1361440" y="182880"/>
                </a:cubicBezTo>
                <a:lnTo>
                  <a:pt x="1544320" y="121920"/>
                </a:lnTo>
                <a:lnTo>
                  <a:pt x="1727200" y="60960"/>
                </a:lnTo>
                <a:lnTo>
                  <a:pt x="1788160" y="40640"/>
                </a:lnTo>
                <a:cubicBezTo>
                  <a:pt x="1808480" y="33867"/>
                  <a:pt x="1828340" y="25515"/>
                  <a:pt x="1849120" y="20320"/>
                </a:cubicBezTo>
                <a:lnTo>
                  <a:pt x="1930400" y="0"/>
                </a:lnTo>
                <a:cubicBezTo>
                  <a:pt x="2126827" y="6773"/>
                  <a:pt x="2323519" y="8060"/>
                  <a:pt x="2519680" y="20320"/>
                </a:cubicBezTo>
                <a:cubicBezTo>
                  <a:pt x="2541057" y="21656"/>
                  <a:pt x="2559976" y="35004"/>
                  <a:pt x="2580640" y="40640"/>
                </a:cubicBezTo>
                <a:cubicBezTo>
                  <a:pt x="2634526" y="55336"/>
                  <a:pt x="2690212" y="63617"/>
                  <a:pt x="2743200" y="81280"/>
                </a:cubicBezTo>
                <a:lnTo>
                  <a:pt x="2865120" y="121920"/>
                </a:lnTo>
                <a:cubicBezTo>
                  <a:pt x="2885440" y="128693"/>
                  <a:pt x="2905077" y="138039"/>
                  <a:pt x="2926080" y="142240"/>
                </a:cubicBezTo>
                <a:lnTo>
                  <a:pt x="3027680" y="162560"/>
                </a:lnTo>
                <a:cubicBezTo>
                  <a:pt x="3120630" y="179460"/>
                  <a:pt x="3147939" y="178318"/>
                  <a:pt x="3230880" y="203200"/>
                </a:cubicBezTo>
                <a:cubicBezTo>
                  <a:pt x="3271912" y="215510"/>
                  <a:pt x="3310794" y="235439"/>
                  <a:pt x="3352800" y="243840"/>
                </a:cubicBezTo>
                <a:cubicBezTo>
                  <a:pt x="3420533" y="257387"/>
                  <a:pt x="3487865" y="273124"/>
                  <a:pt x="3556000" y="284480"/>
                </a:cubicBezTo>
                <a:cubicBezTo>
                  <a:pt x="3596640" y="291253"/>
                  <a:pt x="3637425" y="297207"/>
                  <a:pt x="3677920" y="304800"/>
                </a:cubicBezTo>
                <a:cubicBezTo>
                  <a:pt x="3745812" y="317530"/>
                  <a:pt x="3815590" y="323597"/>
                  <a:pt x="3881120" y="345440"/>
                </a:cubicBezTo>
                <a:cubicBezTo>
                  <a:pt x="3961357" y="372186"/>
                  <a:pt x="3920661" y="365760"/>
                  <a:pt x="4003040" y="36576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CB935B8E-18E1-BB42-BF66-93712E18011B}"/>
              </a:ext>
            </a:extLst>
          </p:cNvPr>
          <p:cNvSpPr/>
          <p:nvPr/>
        </p:nvSpPr>
        <p:spPr>
          <a:xfrm>
            <a:off x="6888480" y="4246880"/>
            <a:ext cx="4064000" cy="914400"/>
          </a:xfrm>
          <a:custGeom>
            <a:avLst/>
            <a:gdLst>
              <a:gd name="connsiteX0" fmla="*/ 0 w 4064000"/>
              <a:gd name="connsiteY0" fmla="*/ 0 h 914400"/>
              <a:gd name="connsiteX1" fmla="*/ 264160 w 4064000"/>
              <a:gd name="connsiteY1" fmla="*/ 203200 h 914400"/>
              <a:gd name="connsiteX2" fmla="*/ 386080 w 4064000"/>
              <a:gd name="connsiteY2" fmla="*/ 264160 h 914400"/>
              <a:gd name="connsiteX3" fmla="*/ 508000 w 4064000"/>
              <a:gd name="connsiteY3" fmla="*/ 304800 h 914400"/>
              <a:gd name="connsiteX4" fmla="*/ 629920 w 4064000"/>
              <a:gd name="connsiteY4" fmla="*/ 386080 h 914400"/>
              <a:gd name="connsiteX5" fmla="*/ 751840 w 4064000"/>
              <a:gd name="connsiteY5" fmla="*/ 426720 h 914400"/>
              <a:gd name="connsiteX6" fmla="*/ 812800 w 4064000"/>
              <a:gd name="connsiteY6" fmla="*/ 467360 h 914400"/>
              <a:gd name="connsiteX7" fmla="*/ 934720 w 4064000"/>
              <a:gd name="connsiteY7" fmla="*/ 508000 h 914400"/>
              <a:gd name="connsiteX8" fmla="*/ 995680 w 4064000"/>
              <a:gd name="connsiteY8" fmla="*/ 528320 h 914400"/>
              <a:gd name="connsiteX9" fmla="*/ 1056640 w 4064000"/>
              <a:gd name="connsiteY9" fmla="*/ 568960 h 914400"/>
              <a:gd name="connsiteX10" fmla="*/ 1178560 w 4064000"/>
              <a:gd name="connsiteY10" fmla="*/ 609600 h 914400"/>
              <a:gd name="connsiteX11" fmla="*/ 1239520 w 4064000"/>
              <a:gd name="connsiteY11" fmla="*/ 650240 h 914400"/>
              <a:gd name="connsiteX12" fmla="*/ 1300480 w 4064000"/>
              <a:gd name="connsiteY12" fmla="*/ 670560 h 914400"/>
              <a:gd name="connsiteX13" fmla="*/ 1422400 w 4064000"/>
              <a:gd name="connsiteY13" fmla="*/ 751840 h 914400"/>
              <a:gd name="connsiteX14" fmla="*/ 1483360 w 4064000"/>
              <a:gd name="connsiteY14" fmla="*/ 792480 h 914400"/>
              <a:gd name="connsiteX15" fmla="*/ 1605280 w 4064000"/>
              <a:gd name="connsiteY15" fmla="*/ 833120 h 914400"/>
              <a:gd name="connsiteX16" fmla="*/ 1747520 w 4064000"/>
              <a:gd name="connsiteY16" fmla="*/ 873760 h 914400"/>
              <a:gd name="connsiteX17" fmla="*/ 1950720 w 4064000"/>
              <a:gd name="connsiteY17" fmla="*/ 914400 h 914400"/>
              <a:gd name="connsiteX18" fmla="*/ 2214880 w 4064000"/>
              <a:gd name="connsiteY18" fmla="*/ 894080 h 914400"/>
              <a:gd name="connsiteX19" fmla="*/ 2275840 w 4064000"/>
              <a:gd name="connsiteY19" fmla="*/ 873760 h 914400"/>
              <a:gd name="connsiteX20" fmla="*/ 2357120 w 4064000"/>
              <a:gd name="connsiteY20" fmla="*/ 853440 h 914400"/>
              <a:gd name="connsiteX21" fmla="*/ 2418080 w 4064000"/>
              <a:gd name="connsiteY21" fmla="*/ 833120 h 914400"/>
              <a:gd name="connsiteX22" fmla="*/ 2621280 w 4064000"/>
              <a:gd name="connsiteY22" fmla="*/ 772160 h 914400"/>
              <a:gd name="connsiteX23" fmla="*/ 2743200 w 4064000"/>
              <a:gd name="connsiteY23" fmla="*/ 731520 h 914400"/>
              <a:gd name="connsiteX24" fmla="*/ 2804160 w 4064000"/>
              <a:gd name="connsiteY24" fmla="*/ 711200 h 914400"/>
              <a:gd name="connsiteX25" fmla="*/ 2926080 w 4064000"/>
              <a:gd name="connsiteY25" fmla="*/ 650240 h 914400"/>
              <a:gd name="connsiteX26" fmla="*/ 2987040 w 4064000"/>
              <a:gd name="connsiteY26" fmla="*/ 609600 h 914400"/>
              <a:gd name="connsiteX27" fmla="*/ 3048000 w 4064000"/>
              <a:gd name="connsiteY27" fmla="*/ 589280 h 914400"/>
              <a:gd name="connsiteX28" fmla="*/ 3108960 w 4064000"/>
              <a:gd name="connsiteY28" fmla="*/ 548640 h 914400"/>
              <a:gd name="connsiteX29" fmla="*/ 3230880 w 4064000"/>
              <a:gd name="connsiteY29" fmla="*/ 508000 h 914400"/>
              <a:gd name="connsiteX30" fmla="*/ 3352800 w 4064000"/>
              <a:gd name="connsiteY30" fmla="*/ 467360 h 914400"/>
              <a:gd name="connsiteX31" fmla="*/ 3535680 w 4064000"/>
              <a:gd name="connsiteY31" fmla="*/ 406400 h 914400"/>
              <a:gd name="connsiteX32" fmla="*/ 3596640 w 4064000"/>
              <a:gd name="connsiteY32" fmla="*/ 386080 h 914400"/>
              <a:gd name="connsiteX33" fmla="*/ 3698240 w 4064000"/>
              <a:gd name="connsiteY33" fmla="*/ 365760 h 914400"/>
              <a:gd name="connsiteX34" fmla="*/ 3779520 w 4064000"/>
              <a:gd name="connsiteY34" fmla="*/ 345440 h 914400"/>
              <a:gd name="connsiteX35" fmla="*/ 4064000 w 4064000"/>
              <a:gd name="connsiteY35" fmla="*/ 3048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064000" h="914400">
                <a:moveTo>
                  <a:pt x="0" y="0"/>
                </a:moveTo>
                <a:cubicBezTo>
                  <a:pt x="37856" y="32448"/>
                  <a:pt x="200931" y="182124"/>
                  <a:pt x="264160" y="203200"/>
                </a:cubicBezTo>
                <a:cubicBezTo>
                  <a:pt x="486481" y="277307"/>
                  <a:pt x="149735" y="159118"/>
                  <a:pt x="386080" y="264160"/>
                </a:cubicBezTo>
                <a:cubicBezTo>
                  <a:pt x="425226" y="281558"/>
                  <a:pt x="472356" y="281038"/>
                  <a:pt x="508000" y="304800"/>
                </a:cubicBezTo>
                <a:cubicBezTo>
                  <a:pt x="548640" y="331893"/>
                  <a:pt x="583583" y="370634"/>
                  <a:pt x="629920" y="386080"/>
                </a:cubicBezTo>
                <a:cubicBezTo>
                  <a:pt x="670560" y="399627"/>
                  <a:pt x="716196" y="402958"/>
                  <a:pt x="751840" y="426720"/>
                </a:cubicBezTo>
                <a:cubicBezTo>
                  <a:pt x="772160" y="440267"/>
                  <a:pt x="790483" y="457441"/>
                  <a:pt x="812800" y="467360"/>
                </a:cubicBezTo>
                <a:cubicBezTo>
                  <a:pt x="851946" y="484758"/>
                  <a:pt x="894080" y="494453"/>
                  <a:pt x="934720" y="508000"/>
                </a:cubicBezTo>
                <a:cubicBezTo>
                  <a:pt x="955040" y="514773"/>
                  <a:pt x="977858" y="516439"/>
                  <a:pt x="995680" y="528320"/>
                </a:cubicBezTo>
                <a:cubicBezTo>
                  <a:pt x="1016000" y="541867"/>
                  <a:pt x="1034323" y="559041"/>
                  <a:pt x="1056640" y="568960"/>
                </a:cubicBezTo>
                <a:cubicBezTo>
                  <a:pt x="1095786" y="586358"/>
                  <a:pt x="1142916" y="585838"/>
                  <a:pt x="1178560" y="609600"/>
                </a:cubicBezTo>
                <a:cubicBezTo>
                  <a:pt x="1198880" y="623147"/>
                  <a:pt x="1217677" y="639318"/>
                  <a:pt x="1239520" y="650240"/>
                </a:cubicBezTo>
                <a:cubicBezTo>
                  <a:pt x="1258678" y="659819"/>
                  <a:pt x="1281756" y="660158"/>
                  <a:pt x="1300480" y="670560"/>
                </a:cubicBezTo>
                <a:cubicBezTo>
                  <a:pt x="1343177" y="694280"/>
                  <a:pt x="1381760" y="724747"/>
                  <a:pt x="1422400" y="751840"/>
                </a:cubicBezTo>
                <a:cubicBezTo>
                  <a:pt x="1442720" y="765387"/>
                  <a:pt x="1460192" y="784757"/>
                  <a:pt x="1483360" y="792480"/>
                </a:cubicBezTo>
                <a:lnTo>
                  <a:pt x="1605280" y="833120"/>
                </a:lnTo>
                <a:cubicBezTo>
                  <a:pt x="1669251" y="854444"/>
                  <a:pt x="1676078" y="858451"/>
                  <a:pt x="1747520" y="873760"/>
                </a:cubicBezTo>
                <a:cubicBezTo>
                  <a:pt x="1815061" y="888233"/>
                  <a:pt x="1950720" y="914400"/>
                  <a:pt x="1950720" y="914400"/>
                </a:cubicBezTo>
                <a:cubicBezTo>
                  <a:pt x="2038773" y="907627"/>
                  <a:pt x="2127249" y="905034"/>
                  <a:pt x="2214880" y="894080"/>
                </a:cubicBezTo>
                <a:cubicBezTo>
                  <a:pt x="2236134" y="891423"/>
                  <a:pt x="2255245" y="879644"/>
                  <a:pt x="2275840" y="873760"/>
                </a:cubicBezTo>
                <a:cubicBezTo>
                  <a:pt x="2302693" y="866088"/>
                  <a:pt x="2330267" y="861112"/>
                  <a:pt x="2357120" y="853440"/>
                </a:cubicBezTo>
                <a:cubicBezTo>
                  <a:pt x="2377715" y="847556"/>
                  <a:pt x="2397485" y="839004"/>
                  <a:pt x="2418080" y="833120"/>
                </a:cubicBezTo>
                <a:cubicBezTo>
                  <a:pt x="2633049" y="771700"/>
                  <a:pt x="2331546" y="868738"/>
                  <a:pt x="2621280" y="772160"/>
                </a:cubicBezTo>
                <a:lnTo>
                  <a:pt x="2743200" y="731520"/>
                </a:lnTo>
                <a:cubicBezTo>
                  <a:pt x="2763520" y="724747"/>
                  <a:pt x="2786338" y="723081"/>
                  <a:pt x="2804160" y="711200"/>
                </a:cubicBezTo>
                <a:cubicBezTo>
                  <a:pt x="2978863" y="594731"/>
                  <a:pt x="2757823" y="734368"/>
                  <a:pt x="2926080" y="650240"/>
                </a:cubicBezTo>
                <a:cubicBezTo>
                  <a:pt x="2947923" y="639318"/>
                  <a:pt x="2965197" y="620522"/>
                  <a:pt x="2987040" y="609600"/>
                </a:cubicBezTo>
                <a:cubicBezTo>
                  <a:pt x="3006198" y="600021"/>
                  <a:pt x="3028842" y="598859"/>
                  <a:pt x="3048000" y="589280"/>
                </a:cubicBezTo>
                <a:cubicBezTo>
                  <a:pt x="3069843" y="578358"/>
                  <a:pt x="3086643" y="558559"/>
                  <a:pt x="3108960" y="548640"/>
                </a:cubicBezTo>
                <a:cubicBezTo>
                  <a:pt x="3148106" y="531242"/>
                  <a:pt x="3190240" y="521547"/>
                  <a:pt x="3230880" y="508000"/>
                </a:cubicBezTo>
                <a:lnTo>
                  <a:pt x="3352800" y="467360"/>
                </a:lnTo>
                <a:lnTo>
                  <a:pt x="3535680" y="406400"/>
                </a:lnTo>
                <a:cubicBezTo>
                  <a:pt x="3556000" y="399627"/>
                  <a:pt x="3575637" y="390281"/>
                  <a:pt x="3596640" y="386080"/>
                </a:cubicBezTo>
                <a:cubicBezTo>
                  <a:pt x="3630507" y="379307"/>
                  <a:pt x="3664525" y="373252"/>
                  <a:pt x="3698240" y="365760"/>
                </a:cubicBezTo>
                <a:cubicBezTo>
                  <a:pt x="3725502" y="359702"/>
                  <a:pt x="3751973" y="350031"/>
                  <a:pt x="3779520" y="345440"/>
                </a:cubicBezTo>
                <a:cubicBezTo>
                  <a:pt x="3874006" y="329692"/>
                  <a:pt x="4064000" y="304800"/>
                  <a:pt x="4064000" y="30480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0D94421-AC16-2646-A963-D1309BA9DC4E}"/>
              </a:ext>
            </a:extLst>
          </p:cNvPr>
          <p:cNvCxnSpPr/>
          <p:nvPr/>
        </p:nvCxnSpPr>
        <p:spPr>
          <a:xfrm>
            <a:off x="6672000" y="3129280"/>
            <a:ext cx="0" cy="42672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D9E32AA-11D7-8F4A-B0D9-56E623339C9F}"/>
              </a:ext>
            </a:extLst>
          </p:cNvPr>
          <p:cNvCxnSpPr>
            <a:cxnSpLocks/>
          </p:cNvCxnSpPr>
          <p:nvPr/>
        </p:nvCxnSpPr>
        <p:spPr>
          <a:xfrm>
            <a:off x="10969680" y="2600960"/>
            <a:ext cx="0" cy="82804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617E9F1-D82D-5449-BF77-6746CD98976B}"/>
              </a:ext>
            </a:extLst>
          </p:cNvPr>
          <p:cNvSpPr txBox="1"/>
          <p:nvPr/>
        </p:nvSpPr>
        <p:spPr>
          <a:xfrm>
            <a:off x="6213735" y="31496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72614F-3945-EE41-BBF8-81EE2DBD27DC}"/>
              </a:ext>
            </a:extLst>
          </p:cNvPr>
          <p:cNvSpPr txBox="1"/>
          <p:nvPr/>
        </p:nvSpPr>
        <p:spPr>
          <a:xfrm>
            <a:off x="11054106" y="2830314"/>
            <a:ext cx="31290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b</a:t>
            </a:r>
          </a:p>
        </p:txBody>
      </p:sp>
      <p:pic>
        <p:nvPicPr>
          <p:cNvPr id="21" name="Content Placeholder 7">
            <a:extLst>
              <a:ext uri="{FF2B5EF4-FFF2-40B4-BE49-F238E27FC236}">
                <a16:creationId xmlns:a16="http://schemas.microsoft.com/office/drawing/2014/main" id="{555B5A44-79BB-444F-B033-CA3D2193CA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845" y="1893070"/>
            <a:ext cx="6980721" cy="3605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F53617A-AB63-5E4C-A341-6F831E6ADB9B}"/>
              </a:ext>
            </a:extLst>
          </p:cNvPr>
          <p:cNvCxnSpPr>
            <a:cxnSpLocks/>
          </p:cNvCxnSpPr>
          <p:nvPr/>
        </p:nvCxnSpPr>
        <p:spPr>
          <a:xfrm>
            <a:off x="4656000" y="2600960"/>
            <a:ext cx="1710275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9196876-B500-6E46-B0FA-C9EB900402C4}"/>
              </a:ext>
            </a:extLst>
          </p:cNvPr>
          <p:cNvSpPr txBox="1"/>
          <p:nvPr/>
        </p:nvSpPr>
        <p:spPr>
          <a:xfrm>
            <a:off x="5511137" y="221040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22D4652-F9EC-C544-B617-7FD3E7587E6D}"/>
              </a:ext>
            </a:extLst>
          </p:cNvPr>
          <p:cNvCxnSpPr>
            <a:cxnSpLocks/>
          </p:cNvCxnSpPr>
          <p:nvPr/>
        </p:nvCxnSpPr>
        <p:spPr>
          <a:xfrm flipH="1">
            <a:off x="7392000" y="4186058"/>
            <a:ext cx="18402" cy="652117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6357CFD4-7A5C-3C48-86B7-4F52C16C01E3}"/>
              </a:ext>
            </a:extLst>
          </p:cNvPr>
          <p:cNvSpPr txBox="1"/>
          <p:nvPr/>
        </p:nvSpPr>
        <p:spPr>
          <a:xfrm>
            <a:off x="7392000" y="4278539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3750E6-3C34-2A45-B05D-1965BB0308C3}"/>
              </a:ext>
            </a:extLst>
          </p:cNvPr>
          <p:cNvSpPr txBox="1"/>
          <p:nvPr/>
        </p:nvSpPr>
        <p:spPr>
          <a:xfrm>
            <a:off x="489952" y="5061695"/>
            <a:ext cx="10225876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Hver</a:t>
            </a:r>
            <a:r>
              <a:rPr lang="en-US" dirty="0"/>
              <a:t> </a:t>
            </a:r>
            <a:r>
              <a:rPr lang="en-US" dirty="0" err="1"/>
              <a:t>strømlinje</a:t>
            </a:r>
            <a:r>
              <a:rPr lang="en-US" dirty="0"/>
              <a:t> </a:t>
            </a:r>
            <a:r>
              <a:rPr lang="en-US" dirty="0" err="1"/>
              <a:t>representerer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gitt</a:t>
            </a:r>
            <a:r>
              <a:rPr lang="en-US" dirty="0"/>
              <a:t> </a:t>
            </a:r>
            <a:r>
              <a:rPr lang="en-US" dirty="0" err="1"/>
              <a:t>volumstrøm</a:t>
            </a:r>
            <a:r>
              <a:rPr lang="en-US" dirty="0"/>
              <a:t>, for </a:t>
            </a:r>
            <a:r>
              <a:rPr lang="en-US" dirty="0" err="1"/>
              <a:t>eksempel</a:t>
            </a:r>
            <a:endParaRPr lang="en-US" dirty="0"/>
          </a:p>
          <a:p>
            <a:r>
              <a:rPr lang="en-US" dirty="0"/>
              <a:t>1 m</a:t>
            </a:r>
            <a:r>
              <a:rPr lang="en-US" baseline="30000" dirty="0"/>
              <a:t>3</a:t>
            </a:r>
            <a:r>
              <a:rPr lang="en-US" dirty="0"/>
              <a:t>/s. </a:t>
            </a:r>
            <a:r>
              <a:rPr lang="en-US" dirty="0" err="1"/>
              <a:t>Siden</a:t>
            </a:r>
            <a:r>
              <a:rPr lang="en-US" dirty="0"/>
              <a:t> like mange </a:t>
            </a:r>
            <a:r>
              <a:rPr lang="en-US" dirty="0" err="1"/>
              <a:t>strømlinjer</a:t>
            </a:r>
            <a:r>
              <a:rPr lang="en-US" dirty="0"/>
              <a:t> </a:t>
            </a:r>
            <a:r>
              <a:rPr lang="en-US" dirty="0" err="1"/>
              <a:t>passerer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a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b (</a:t>
            </a:r>
            <a:r>
              <a:rPr lang="en-US" dirty="0" err="1"/>
              <a:t>massen</a:t>
            </a:r>
            <a:r>
              <a:rPr lang="en-US" dirty="0"/>
              <a:t> er </a:t>
            </a:r>
            <a:r>
              <a:rPr lang="en-US" dirty="0" err="1"/>
              <a:t>bevart</a:t>
            </a:r>
            <a:r>
              <a:rPr lang="en-US" dirty="0"/>
              <a:t>)</a:t>
            </a:r>
          </a:p>
          <a:p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hastigheten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b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høyere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a. </a:t>
            </a:r>
          </a:p>
          <a:p>
            <a:r>
              <a:rPr lang="en-US" dirty="0"/>
              <a:t>Dette er </a:t>
            </a:r>
            <a:r>
              <a:rPr lang="en-US" dirty="0" err="1"/>
              <a:t>ekvivalent</a:t>
            </a:r>
            <a:r>
              <a:rPr lang="en-US" dirty="0"/>
              <a:t> med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at </a:t>
            </a:r>
            <a:r>
              <a:rPr lang="en-US" dirty="0" err="1"/>
              <a:t>siden</a:t>
            </a:r>
            <a:r>
              <a:rPr lang="en-US" dirty="0"/>
              <a:t> like </a:t>
            </a:r>
            <a:r>
              <a:rPr lang="en-US" dirty="0" err="1"/>
              <a:t>mye</a:t>
            </a:r>
            <a:r>
              <a:rPr lang="en-US" dirty="0"/>
              <a:t> </a:t>
            </a:r>
            <a:r>
              <a:rPr lang="en-US" dirty="0" err="1"/>
              <a:t>væske</a:t>
            </a:r>
            <a:r>
              <a:rPr lang="en-US" dirty="0"/>
              <a:t> </a:t>
            </a:r>
            <a:r>
              <a:rPr lang="en-US" dirty="0" err="1"/>
              <a:t>strømmer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</a:t>
            </a:r>
            <a:r>
              <a:rPr lang="en-US" dirty="0" err="1"/>
              <a:t>tverrsnitt</a:t>
            </a:r>
            <a:r>
              <a:rPr lang="en-US" dirty="0"/>
              <a:t> a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</a:t>
            </a:r>
          </a:p>
          <a:p>
            <a:r>
              <a:rPr lang="en-US" dirty="0"/>
              <a:t>b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hastigheten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b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høyere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a.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88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Siste konsept: </a:t>
            </a:r>
            <a:r>
              <a:rPr lang="nb-NO" sz="4000" dirty="0">
                <a:solidFill>
                  <a:schemeClr val="tx1"/>
                </a:solidFill>
              </a:rPr>
              <a:t>Partikkelbaner</a:t>
            </a:r>
            <a:r>
              <a:rPr lang="nb-NO" sz="4000" dirty="0"/>
              <a:t> beskriver hastigheten</a:t>
            </a:r>
            <a:br>
              <a:rPr lang="nb-NO" sz="4000" dirty="0"/>
            </a:br>
            <a:r>
              <a:rPr lang="nb-NO" sz="4000" dirty="0"/>
              <a:t>til en fluidpartikkel som følger strømningen</a:t>
            </a:r>
            <a:endParaRPr lang="en-US" sz="40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3CA7469-1A96-0B47-ADE4-A39269C1FBCE}"/>
              </a:ext>
            </a:extLst>
          </p:cNvPr>
          <p:cNvSpPr txBox="1"/>
          <p:nvPr/>
        </p:nvSpPr>
        <p:spPr>
          <a:xfrm>
            <a:off x="3936000" y="6510783"/>
            <a:ext cx="5422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Partikkelbaner</a:t>
            </a:r>
            <a:r>
              <a:rPr lang="en-US" sz="1400" dirty="0"/>
              <a:t> = </a:t>
            </a:r>
            <a:r>
              <a:rPr lang="en-US" sz="1400" dirty="0" err="1"/>
              <a:t>pathlines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). </a:t>
            </a:r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6" name="Picture 9" descr="Velocity vectors illustrating flow boundary layer detachment from an... |  Download Scientific Diagram">
            <a:extLst>
              <a:ext uri="{FF2B5EF4-FFF2-40B4-BE49-F238E27FC236}">
                <a16:creationId xmlns:a16="http://schemas.microsoft.com/office/drawing/2014/main" id="{252FD0E8-03FE-DF48-BFCF-D9943DFEE0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1" t="18133" r="7086" b="16667"/>
          <a:stretch/>
        </p:blipFill>
        <p:spPr bwMode="auto">
          <a:xfrm>
            <a:off x="6858884" y="2094311"/>
            <a:ext cx="4066237" cy="334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38CAA6F3-C46A-5E40-925D-71744E72566A}"/>
              </a:ext>
            </a:extLst>
          </p:cNvPr>
          <p:cNvSpPr/>
          <p:nvPr/>
        </p:nvSpPr>
        <p:spPr>
          <a:xfrm>
            <a:off x="6868160" y="4470400"/>
            <a:ext cx="3962400" cy="853440"/>
          </a:xfrm>
          <a:custGeom>
            <a:avLst/>
            <a:gdLst>
              <a:gd name="connsiteX0" fmla="*/ 0 w 3962400"/>
              <a:gd name="connsiteY0" fmla="*/ 0 h 853440"/>
              <a:gd name="connsiteX1" fmla="*/ 223520 w 3962400"/>
              <a:gd name="connsiteY1" fmla="*/ 121920 h 853440"/>
              <a:gd name="connsiteX2" fmla="*/ 284480 w 3962400"/>
              <a:gd name="connsiteY2" fmla="*/ 142240 h 853440"/>
              <a:gd name="connsiteX3" fmla="*/ 345440 w 3962400"/>
              <a:gd name="connsiteY3" fmla="*/ 182880 h 853440"/>
              <a:gd name="connsiteX4" fmla="*/ 406400 w 3962400"/>
              <a:gd name="connsiteY4" fmla="*/ 203200 h 853440"/>
              <a:gd name="connsiteX5" fmla="*/ 467360 w 3962400"/>
              <a:gd name="connsiteY5" fmla="*/ 243840 h 853440"/>
              <a:gd name="connsiteX6" fmla="*/ 589280 w 3962400"/>
              <a:gd name="connsiteY6" fmla="*/ 284480 h 853440"/>
              <a:gd name="connsiteX7" fmla="*/ 650240 w 3962400"/>
              <a:gd name="connsiteY7" fmla="*/ 304800 h 853440"/>
              <a:gd name="connsiteX8" fmla="*/ 772160 w 3962400"/>
              <a:gd name="connsiteY8" fmla="*/ 365760 h 853440"/>
              <a:gd name="connsiteX9" fmla="*/ 833120 w 3962400"/>
              <a:gd name="connsiteY9" fmla="*/ 406400 h 853440"/>
              <a:gd name="connsiteX10" fmla="*/ 894080 w 3962400"/>
              <a:gd name="connsiteY10" fmla="*/ 426720 h 853440"/>
              <a:gd name="connsiteX11" fmla="*/ 955040 w 3962400"/>
              <a:gd name="connsiteY11" fmla="*/ 467360 h 853440"/>
              <a:gd name="connsiteX12" fmla="*/ 1016000 w 3962400"/>
              <a:gd name="connsiteY12" fmla="*/ 487680 h 853440"/>
              <a:gd name="connsiteX13" fmla="*/ 1076960 w 3962400"/>
              <a:gd name="connsiteY13" fmla="*/ 528320 h 853440"/>
              <a:gd name="connsiteX14" fmla="*/ 1137920 w 3962400"/>
              <a:gd name="connsiteY14" fmla="*/ 548640 h 853440"/>
              <a:gd name="connsiteX15" fmla="*/ 1198880 w 3962400"/>
              <a:gd name="connsiteY15" fmla="*/ 589280 h 853440"/>
              <a:gd name="connsiteX16" fmla="*/ 1320800 w 3962400"/>
              <a:gd name="connsiteY16" fmla="*/ 650240 h 853440"/>
              <a:gd name="connsiteX17" fmla="*/ 1381760 w 3962400"/>
              <a:gd name="connsiteY17" fmla="*/ 711200 h 853440"/>
              <a:gd name="connsiteX18" fmla="*/ 1503680 w 3962400"/>
              <a:gd name="connsiteY18" fmla="*/ 751840 h 853440"/>
              <a:gd name="connsiteX19" fmla="*/ 1564640 w 3962400"/>
              <a:gd name="connsiteY19" fmla="*/ 772160 h 853440"/>
              <a:gd name="connsiteX20" fmla="*/ 1706880 w 3962400"/>
              <a:gd name="connsiteY20" fmla="*/ 792480 h 853440"/>
              <a:gd name="connsiteX21" fmla="*/ 1869440 w 3962400"/>
              <a:gd name="connsiteY21" fmla="*/ 812800 h 853440"/>
              <a:gd name="connsiteX22" fmla="*/ 1991360 w 3962400"/>
              <a:gd name="connsiteY22" fmla="*/ 833120 h 853440"/>
              <a:gd name="connsiteX23" fmla="*/ 2133600 w 3962400"/>
              <a:gd name="connsiteY23" fmla="*/ 853440 h 853440"/>
              <a:gd name="connsiteX24" fmla="*/ 2458720 w 3962400"/>
              <a:gd name="connsiteY24" fmla="*/ 833120 h 853440"/>
              <a:gd name="connsiteX25" fmla="*/ 2580640 w 3962400"/>
              <a:gd name="connsiteY25" fmla="*/ 792480 h 853440"/>
              <a:gd name="connsiteX26" fmla="*/ 2702560 w 3962400"/>
              <a:gd name="connsiteY26" fmla="*/ 751840 h 853440"/>
              <a:gd name="connsiteX27" fmla="*/ 2763520 w 3962400"/>
              <a:gd name="connsiteY27" fmla="*/ 731520 h 853440"/>
              <a:gd name="connsiteX28" fmla="*/ 2905760 w 3962400"/>
              <a:gd name="connsiteY28" fmla="*/ 711200 h 853440"/>
              <a:gd name="connsiteX29" fmla="*/ 2987040 w 3962400"/>
              <a:gd name="connsiteY29" fmla="*/ 690880 h 853440"/>
              <a:gd name="connsiteX30" fmla="*/ 3291840 w 3962400"/>
              <a:gd name="connsiteY30" fmla="*/ 650240 h 853440"/>
              <a:gd name="connsiteX31" fmla="*/ 3576320 w 3962400"/>
              <a:gd name="connsiteY31" fmla="*/ 589280 h 853440"/>
              <a:gd name="connsiteX32" fmla="*/ 3840480 w 3962400"/>
              <a:gd name="connsiteY32" fmla="*/ 528320 h 853440"/>
              <a:gd name="connsiteX33" fmla="*/ 3962400 w 3962400"/>
              <a:gd name="connsiteY33" fmla="*/ 487680 h 85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962400" h="853440">
                <a:moveTo>
                  <a:pt x="0" y="0"/>
                </a:moveTo>
                <a:cubicBezTo>
                  <a:pt x="51249" y="29285"/>
                  <a:pt x="158458" y="94036"/>
                  <a:pt x="223520" y="121920"/>
                </a:cubicBezTo>
                <a:cubicBezTo>
                  <a:pt x="243207" y="130357"/>
                  <a:pt x="265322" y="132661"/>
                  <a:pt x="284480" y="142240"/>
                </a:cubicBezTo>
                <a:cubicBezTo>
                  <a:pt x="306323" y="153162"/>
                  <a:pt x="323597" y="171958"/>
                  <a:pt x="345440" y="182880"/>
                </a:cubicBezTo>
                <a:cubicBezTo>
                  <a:pt x="364598" y="192459"/>
                  <a:pt x="387242" y="193621"/>
                  <a:pt x="406400" y="203200"/>
                </a:cubicBezTo>
                <a:cubicBezTo>
                  <a:pt x="428243" y="214122"/>
                  <a:pt x="445043" y="233921"/>
                  <a:pt x="467360" y="243840"/>
                </a:cubicBezTo>
                <a:cubicBezTo>
                  <a:pt x="506506" y="261238"/>
                  <a:pt x="548640" y="270933"/>
                  <a:pt x="589280" y="284480"/>
                </a:cubicBezTo>
                <a:cubicBezTo>
                  <a:pt x="609600" y="291253"/>
                  <a:pt x="632418" y="292919"/>
                  <a:pt x="650240" y="304800"/>
                </a:cubicBezTo>
                <a:cubicBezTo>
                  <a:pt x="824943" y="421269"/>
                  <a:pt x="603903" y="281632"/>
                  <a:pt x="772160" y="365760"/>
                </a:cubicBezTo>
                <a:cubicBezTo>
                  <a:pt x="794003" y="376682"/>
                  <a:pt x="811277" y="395478"/>
                  <a:pt x="833120" y="406400"/>
                </a:cubicBezTo>
                <a:cubicBezTo>
                  <a:pt x="852278" y="415979"/>
                  <a:pt x="874922" y="417141"/>
                  <a:pt x="894080" y="426720"/>
                </a:cubicBezTo>
                <a:cubicBezTo>
                  <a:pt x="915923" y="437642"/>
                  <a:pt x="933197" y="456438"/>
                  <a:pt x="955040" y="467360"/>
                </a:cubicBezTo>
                <a:cubicBezTo>
                  <a:pt x="974198" y="476939"/>
                  <a:pt x="996842" y="478101"/>
                  <a:pt x="1016000" y="487680"/>
                </a:cubicBezTo>
                <a:cubicBezTo>
                  <a:pt x="1037843" y="498602"/>
                  <a:pt x="1055117" y="517398"/>
                  <a:pt x="1076960" y="528320"/>
                </a:cubicBezTo>
                <a:cubicBezTo>
                  <a:pt x="1096118" y="537899"/>
                  <a:pt x="1118762" y="539061"/>
                  <a:pt x="1137920" y="548640"/>
                </a:cubicBezTo>
                <a:cubicBezTo>
                  <a:pt x="1159763" y="559562"/>
                  <a:pt x="1177037" y="578358"/>
                  <a:pt x="1198880" y="589280"/>
                </a:cubicBezTo>
                <a:cubicBezTo>
                  <a:pt x="1290524" y="635102"/>
                  <a:pt x="1233449" y="577447"/>
                  <a:pt x="1320800" y="650240"/>
                </a:cubicBezTo>
                <a:cubicBezTo>
                  <a:pt x="1342876" y="668637"/>
                  <a:pt x="1356640" y="697244"/>
                  <a:pt x="1381760" y="711200"/>
                </a:cubicBezTo>
                <a:cubicBezTo>
                  <a:pt x="1419207" y="732004"/>
                  <a:pt x="1463040" y="738293"/>
                  <a:pt x="1503680" y="751840"/>
                </a:cubicBezTo>
                <a:cubicBezTo>
                  <a:pt x="1524000" y="758613"/>
                  <a:pt x="1543436" y="769131"/>
                  <a:pt x="1564640" y="772160"/>
                </a:cubicBezTo>
                <a:lnTo>
                  <a:pt x="1706880" y="792480"/>
                </a:lnTo>
                <a:lnTo>
                  <a:pt x="1869440" y="812800"/>
                </a:lnTo>
                <a:cubicBezTo>
                  <a:pt x="1910226" y="818627"/>
                  <a:pt x="1950639" y="826855"/>
                  <a:pt x="1991360" y="833120"/>
                </a:cubicBezTo>
                <a:cubicBezTo>
                  <a:pt x="2038698" y="840403"/>
                  <a:pt x="2086187" y="846667"/>
                  <a:pt x="2133600" y="853440"/>
                </a:cubicBezTo>
                <a:cubicBezTo>
                  <a:pt x="2241973" y="846667"/>
                  <a:pt x="2351131" y="847791"/>
                  <a:pt x="2458720" y="833120"/>
                </a:cubicBezTo>
                <a:cubicBezTo>
                  <a:pt x="2501166" y="827332"/>
                  <a:pt x="2540000" y="806027"/>
                  <a:pt x="2580640" y="792480"/>
                </a:cubicBezTo>
                <a:lnTo>
                  <a:pt x="2702560" y="751840"/>
                </a:lnTo>
                <a:cubicBezTo>
                  <a:pt x="2722880" y="745067"/>
                  <a:pt x="2742316" y="734549"/>
                  <a:pt x="2763520" y="731520"/>
                </a:cubicBezTo>
                <a:cubicBezTo>
                  <a:pt x="2810933" y="724747"/>
                  <a:pt x="2858638" y="719768"/>
                  <a:pt x="2905760" y="711200"/>
                </a:cubicBezTo>
                <a:cubicBezTo>
                  <a:pt x="2933237" y="706204"/>
                  <a:pt x="2959563" y="695876"/>
                  <a:pt x="2987040" y="690880"/>
                </a:cubicBezTo>
                <a:cubicBezTo>
                  <a:pt x="3185275" y="654837"/>
                  <a:pt x="3079548" y="685622"/>
                  <a:pt x="3291840" y="650240"/>
                </a:cubicBezTo>
                <a:cubicBezTo>
                  <a:pt x="3567466" y="604302"/>
                  <a:pt x="3409817" y="626281"/>
                  <a:pt x="3576320" y="589280"/>
                </a:cubicBezTo>
                <a:cubicBezTo>
                  <a:pt x="3857785" y="526732"/>
                  <a:pt x="3442107" y="627913"/>
                  <a:pt x="3840480" y="528320"/>
                </a:cubicBezTo>
                <a:cubicBezTo>
                  <a:pt x="3936453" y="504327"/>
                  <a:pt x="3896781" y="520489"/>
                  <a:pt x="3962400" y="48768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79DEB3E-847F-DA4C-82F8-08F79E69BDF2}"/>
              </a:ext>
            </a:extLst>
          </p:cNvPr>
          <p:cNvSpPr/>
          <p:nvPr/>
        </p:nvSpPr>
        <p:spPr>
          <a:xfrm>
            <a:off x="6847840" y="2600960"/>
            <a:ext cx="4023360" cy="955040"/>
          </a:xfrm>
          <a:custGeom>
            <a:avLst/>
            <a:gdLst>
              <a:gd name="connsiteX0" fmla="*/ 0 w 4023360"/>
              <a:gd name="connsiteY0" fmla="*/ 955040 h 955040"/>
              <a:gd name="connsiteX1" fmla="*/ 223520 w 4023360"/>
              <a:gd name="connsiteY1" fmla="*/ 772160 h 955040"/>
              <a:gd name="connsiteX2" fmla="*/ 284480 w 4023360"/>
              <a:gd name="connsiteY2" fmla="*/ 711200 h 955040"/>
              <a:gd name="connsiteX3" fmla="*/ 325120 w 4023360"/>
              <a:gd name="connsiteY3" fmla="*/ 650240 h 955040"/>
              <a:gd name="connsiteX4" fmla="*/ 447040 w 4023360"/>
              <a:gd name="connsiteY4" fmla="*/ 568960 h 955040"/>
              <a:gd name="connsiteX5" fmla="*/ 508000 w 4023360"/>
              <a:gd name="connsiteY5" fmla="*/ 548640 h 955040"/>
              <a:gd name="connsiteX6" fmla="*/ 629920 w 4023360"/>
              <a:gd name="connsiteY6" fmla="*/ 467360 h 955040"/>
              <a:gd name="connsiteX7" fmla="*/ 995680 w 4023360"/>
              <a:gd name="connsiteY7" fmla="*/ 345440 h 955040"/>
              <a:gd name="connsiteX8" fmla="*/ 1117600 w 4023360"/>
              <a:gd name="connsiteY8" fmla="*/ 304800 h 955040"/>
              <a:gd name="connsiteX9" fmla="*/ 1178560 w 4023360"/>
              <a:gd name="connsiteY9" fmla="*/ 284480 h 955040"/>
              <a:gd name="connsiteX10" fmla="*/ 1300480 w 4023360"/>
              <a:gd name="connsiteY10" fmla="*/ 203200 h 955040"/>
              <a:gd name="connsiteX11" fmla="*/ 1605280 w 4023360"/>
              <a:gd name="connsiteY11" fmla="*/ 101600 h 955040"/>
              <a:gd name="connsiteX12" fmla="*/ 1788160 w 4023360"/>
              <a:gd name="connsiteY12" fmla="*/ 40640 h 955040"/>
              <a:gd name="connsiteX13" fmla="*/ 1849120 w 4023360"/>
              <a:gd name="connsiteY13" fmla="*/ 20320 h 955040"/>
              <a:gd name="connsiteX14" fmla="*/ 1930400 w 4023360"/>
              <a:gd name="connsiteY14" fmla="*/ 0 h 955040"/>
              <a:gd name="connsiteX15" fmla="*/ 2377440 w 4023360"/>
              <a:gd name="connsiteY15" fmla="*/ 60960 h 955040"/>
              <a:gd name="connsiteX16" fmla="*/ 2438400 w 4023360"/>
              <a:gd name="connsiteY16" fmla="*/ 81280 h 955040"/>
              <a:gd name="connsiteX17" fmla="*/ 2499360 w 4023360"/>
              <a:gd name="connsiteY17" fmla="*/ 101600 h 955040"/>
              <a:gd name="connsiteX18" fmla="*/ 2621280 w 4023360"/>
              <a:gd name="connsiteY18" fmla="*/ 182880 h 955040"/>
              <a:gd name="connsiteX19" fmla="*/ 2682240 w 4023360"/>
              <a:gd name="connsiteY19" fmla="*/ 203200 h 955040"/>
              <a:gd name="connsiteX20" fmla="*/ 2743200 w 4023360"/>
              <a:gd name="connsiteY20" fmla="*/ 243840 h 955040"/>
              <a:gd name="connsiteX21" fmla="*/ 2804160 w 4023360"/>
              <a:gd name="connsiteY21" fmla="*/ 264160 h 955040"/>
              <a:gd name="connsiteX22" fmla="*/ 2926080 w 4023360"/>
              <a:gd name="connsiteY22" fmla="*/ 345440 h 955040"/>
              <a:gd name="connsiteX23" fmla="*/ 3108960 w 4023360"/>
              <a:gd name="connsiteY23" fmla="*/ 467360 h 955040"/>
              <a:gd name="connsiteX24" fmla="*/ 3169920 w 4023360"/>
              <a:gd name="connsiteY24" fmla="*/ 508000 h 955040"/>
              <a:gd name="connsiteX25" fmla="*/ 3230880 w 4023360"/>
              <a:gd name="connsiteY25" fmla="*/ 548640 h 955040"/>
              <a:gd name="connsiteX26" fmla="*/ 3373120 w 4023360"/>
              <a:gd name="connsiteY26" fmla="*/ 609600 h 955040"/>
              <a:gd name="connsiteX27" fmla="*/ 3495040 w 4023360"/>
              <a:gd name="connsiteY27" fmla="*/ 650240 h 955040"/>
              <a:gd name="connsiteX28" fmla="*/ 3556000 w 4023360"/>
              <a:gd name="connsiteY28" fmla="*/ 670560 h 955040"/>
              <a:gd name="connsiteX29" fmla="*/ 3616960 w 4023360"/>
              <a:gd name="connsiteY29" fmla="*/ 690880 h 955040"/>
              <a:gd name="connsiteX30" fmla="*/ 3738880 w 4023360"/>
              <a:gd name="connsiteY30" fmla="*/ 731520 h 955040"/>
              <a:gd name="connsiteX31" fmla="*/ 3820160 w 4023360"/>
              <a:gd name="connsiteY31" fmla="*/ 751840 h 955040"/>
              <a:gd name="connsiteX32" fmla="*/ 4023360 w 4023360"/>
              <a:gd name="connsiteY32" fmla="*/ 772160 h 95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023360" h="955040">
                <a:moveTo>
                  <a:pt x="0" y="955040"/>
                </a:moveTo>
                <a:cubicBezTo>
                  <a:pt x="74507" y="894080"/>
                  <a:pt x="150429" y="834810"/>
                  <a:pt x="223520" y="772160"/>
                </a:cubicBezTo>
                <a:cubicBezTo>
                  <a:pt x="245339" y="753458"/>
                  <a:pt x="266083" y="733276"/>
                  <a:pt x="284480" y="711200"/>
                </a:cubicBezTo>
                <a:cubicBezTo>
                  <a:pt x="300114" y="692439"/>
                  <a:pt x="306741" y="666322"/>
                  <a:pt x="325120" y="650240"/>
                </a:cubicBezTo>
                <a:cubicBezTo>
                  <a:pt x="361878" y="618077"/>
                  <a:pt x="400703" y="584406"/>
                  <a:pt x="447040" y="568960"/>
                </a:cubicBezTo>
                <a:cubicBezTo>
                  <a:pt x="467360" y="562187"/>
                  <a:pt x="489276" y="559042"/>
                  <a:pt x="508000" y="548640"/>
                </a:cubicBezTo>
                <a:cubicBezTo>
                  <a:pt x="550697" y="524920"/>
                  <a:pt x="583583" y="482806"/>
                  <a:pt x="629920" y="467360"/>
                </a:cubicBezTo>
                <a:lnTo>
                  <a:pt x="995680" y="345440"/>
                </a:lnTo>
                <a:lnTo>
                  <a:pt x="1117600" y="304800"/>
                </a:lnTo>
                <a:cubicBezTo>
                  <a:pt x="1137920" y="298027"/>
                  <a:pt x="1160738" y="296361"/>
                  <a:pt x="1178560" y="284480"/>
                </a:cubicBezTo>
                <a:cubicBezTo>
                  <a:pt x="1219200" y="257387"/>
                  <a:pt x="1254143" y="218646"/>
                  <a:pt x="1300480" y="203200"/>
                </a:cubicBezTo>
                <a:lnTo>
                  <a:pt x="1605280" y="101600"/>
                </a:lnTo>
                <a:lnTo>
                  <a:pt x="1788160" y="40640"/>
                </a:lnTo>
                <a:cubicBezTo>
                  <a:pt x="1808480" y="33867"/>
                  <a:pt x="1828340" y="25515"/>
                  <a:pt x="1849120" y="20320"/>
                </a:cubicBezTo>
                <a:lnTo>
                  <a:pt x="1930400" y="0"/>
                </a:lnTo>
                <a:cubicBezTo>
                  <a:pt x="2298275" y="22992"/>
                  <a:pt x="2152507" y="-14018"/>
                  <a:pt x="2377440" y="60960"/>
                </a:cubicBezTo>
                <a:lnTo>
                  <a:pt x="2438400" y="81280"/>
                </a:lnTo>
                <a:cubicBezTo>
                  <a:pt x="2458720" y="88053"/>
                  <a:pt x="2481538" y="89719"/>
                  <a:pt x="2499360" y="101600"/>
                </a:cubicBezTo>
                <a:cubicBezTo>
                  <a:pt x="2540000" y="128693"/>
                  <a:pt x="2574943" y="167434"/>
                  <a:pt x="2621280" y="182880"/>
                </a:cubicBezTo>
                <a:cubicBezTo>
                  <a:pt x="2641600" y="189653"/>
                  <a:pt x="2663082" y="193621"/>
                  <a:pt x="2682240" y="203200"/>
                </a:cubicBezTo>
                <a:cubicBezTo>
                  <a:pt x="2704083" y="214122"/>
                  <a:pt x="2721357" y="232918"/>
                  <a:pt x="2743200" y="243840"/>
                </a:cubicBezTo>
                <a:cubicBezTo>
                  <a:pt x="2762358" y="253419"/>
                  <a:pt x="2785436" y="253758"/>
                  <a:pt x="2804160" y="264160"/>
                </a:cubicBezTo>
                <a:cubicBezTo>
                  <a:pt x="2846857" y="287880"/>
                  <a:pt x="2885440" y="318347"/>
                  <a:pt x="2926080" y="345440"/>
                </a:cubicBezTo>
                <a:lnTo>
                  <a:pt x="3108960" y="467360"/>
                </a:lnTo>
                <a:lnTo>
                  <a:pt x="3169920" y="508000"/>
                </a:lnTo>
                <a:cubicBezTo>
                  <a:pt x="3190240" y="521547"/>
                  <a:pt x="3207712" y="540917"/>
                  <a:pt x="3230880" y="548640"/>
                </a:cubicBezTo>
                <a:cubicBezTo>
                  <a:pt x="3427107" y="614049"/>
                  <a:pt x="3122025" y="509162"/>
                  <a:pt x="3373120" y="609600"/>
                </a:cubicBezTo>
                <a:cubicBezTo>
                  <a:pt x="3412894" y="625510"/>
                  <a:pt x="3454400" y="636693"/>
                  <a:pt x="3495040" y="650240"/>
                </a:cubicBezTo>
                <a:lnTo>
                  <a:pt x="3556000" y="670560"/>
                </a:lnTo>
                <a:lnTo>
                  <a:pt x="3616960" y="690880"/>
                </a:lnTo>
                <a:cubicBezTo>
                  <a:pt x="3657600" y="704427"/>
                  <a:pt x="3697321" y="721130"/>
                  <a:pt x="3738880" y="731520"/>
                </a:cubicBezTo>
                <a:cubicBezTo>
                  <a:pt x="3765973" y="738293"/>
                  <a:pt x="3792558" y="747593"/>
                  <a:pt x="3820160" y="751840"/>
                </a:cubicBezTo>
                <a:cubicBezTo>
                  <a:pt x="3957102" y="772908"/>
                  <a:pt x="3947521" y="772160"/>
                  <a:pt x="4023360" y="77216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5FD93CA-19BF-0F44-8103-51033DB53FF8}"/>
              </a:ext>
            </a:extLst>
          </p:cNvPr>
          <p:cNvSpPr/>
          <p:nvPr/>
        </p:nvSpPr>
        <p:spPr>
          <a:xfrm>
            <a:off x="6868160" y="2255520"/>
            <a:ext cx="4003040" cy="873760"/>
          </a:xfrm>
          <a:custGeom>
            <a:avLst/>
            <a:gdLst>
              <a:gd name="connsiteX0" fmla="*/ 0 w 4003040"/>
              <a:gd name="connsiteY0" fmla="*/ 873760 h 873760"/>
              <a:gd name="connsiteX1" fmla="*/ 142240 w 4003040"/>
              <a:gd name="connsiteY1" fmla="*/ 833120 h 873760"/>
              <a:gd name="connsiteX2" fmla="*/ 203200 w 4003040"/>
              <a:gd name="connsiteY2" fmla="*/ 812800 h 873760"/>
              <a:gd name="connsiteX3" fmla="*/ 264160 w 4003040"/>
              <a:gd name="connsiteY3" fmla="*/ 772160 h 873760"/>
              <a:gd name="connsiteX4" fmla="*/ 325120 w 4003040"/>
              <a:gd name="connsiteY4" fmla="*/ 751840 h 873760"/>
              <a:gd name="connsiteX5" fmla="*/ 447040 w 4003040"/>
              <a:gd name="connsiteY5" fmla="*/ 670560 h 873760"/>
              <a:gd name="connsiteX6" fmla="*/ 568960 w 4003040"/>
              <a:gd name="connsiteY6" fmla="*/ 589280 h 873760"/>
              <a:gd name="connsiteX7" fmla="*/ 629920 w 4003040"/>
              <a:gd name="connsiteY7" fmla="*/ 548640 h 873760"/>
              <a:gd name="connsiteX8" fmla="*/ 690880 w 4003040"/>
              <a:gd name="connsiteY8" fmla="*/ 508000 h 873760"/>
              <a:gd name="connsiteX9" fmla="*/ 812800 w 4003040"/>
              <a:gd name="connsiteY9" fmla="*/ 447040 h 873760"/>
              <a:gd name="connsiteX10" fmla="*/ 934720 w 4003040"/>
              <a:gd name="connsiteY10" fmla="*/ 406400 h 873760"/>
              <a:gd name="connsiteX11" fmla="*/ 1056640 w 4003040"/>
              <a:gd name="connsiteY11" fmla="*/ 325120 h 873760"/>
              <a:gd name="connsiteX12" fmla="*/ 1117600 w 4003040"/>
              <a:gd name="connsiteY12" fmla="*/ 304800 h 873760"/>
              <a:gd name="connsiteX13" fmla="*/ 1178560 w 4003040"/>
              <a:gd name="connsiteY13" fmla="*/ 264160 h 873760"/>
              <a:gd name="connsiteX14" fmla="*/ 1300480 w 4003040"/>
              <a:gd name="connsiteY14" fmla="*/ 223520 h 873760"/>
              <a:gd name="connsiteX15" fmla="*/ 1361440 w 4003040"/>
              <a:gd name="connsiteY15" fmla="*/ 182880 h 873760"/>
              <a:gd name="connsiteX16" fmla="*/ 1544320 w 4003040"/>
              <a:gd name="connsiteY16" fmla="*/ 121920 h 873760"/>
              <a:gd name="connsiteX17" fmla="*/ 1727200 w 4003040"/>
              <a:gd name="connsiteY17" fmla="*/ 60960 h 873760"/>
              <a:gd name="connsiteX18" fmla="*/ 1788160 w 4003040"/>
              <a:gd name="connsiteY18" fmla="*/ 40640 h 873760"/>
              <a:gd name="connsiteX19" fmla="*/ 1849120 w 4003040"/>
              <a:gd name="connsiteY19" fmla="*/ 20320 h 873760"/>
              <a:gd name="connsiteX20" fmla="*/ 1930400 w 4003040"/>
              <a:gd name="connsiteY20" fmla="*/ 0 h 873760"/>
              <a:gd name="connsiteX21" fmla="*/ 2519680 w 4003040"/>
              <a:gd name="connsiteY21" fmla="*/ 20320 h 873760"/>
              <a:gd name="connsiteX22" fmla="*/ 2580640 w 4003040"/>
              <a:gd name="connsiteY22" fmla="*/ 40640 h 873760"/>
              <a:gd name="connsiteX23" fmla="*/ 2743200 w 4003040"/>
              <a:gd name="connsiteY23" fmla="*/ 81280 h 873760"/>
              <a:gd name="connsiteX24" fmla="*/ 2865120 w 4003040"/>
              <a:gd name="connsiteY24" fmla="*/ 121920 h 873760"/>
              <a:gd name="connsiteX25" fmla="*/ 2926080 w 4003040"/>
              <a:gd name="connsiteY25" fmla="*/ 142240 h 873760"/>
              <a:gd name="connsiteX26" fmla="*/ 3027680 w 4003040"/>
              <a:gd name="connsiteY26" fmla="*/ 162560 h 873760"/>
              <a:gd name="connsiteX27" fmla="*/ 3230880 w 4003040"/>
              <a:gd name="connsiteY27" fmla="*/ 203200 h 873760"/>
              <a:gd name="connsiteX28" fmla="*/ 3352800 w 4003040"/>
              <a:gd name="connsiteY28" fmla="*/ 243840 h 873760"/>
              <a:gd name="connsiteX29" fmla="*/ 3556000 w 4003040"/>
              <a:gd name="connsiteY29" fmla="*/ 284480 h 873760"/>
              <a:gd name="connsiteX30" fmla="*/ 3677920 w 4003040"/>
              <a:gd name="connsiteY30" fmla="*/ 304800 h 873760"/>
              <a:gd name="connsiteX31" fmla="*/ 3881120 w 4003040"/>
              <a:gd name="connsiteY31" fmla="*/ 345440 h 873760"/>
              <a:gd name="connsiteX32" fmla="*/ 4003040 w 4003040"/>
              <a:gd name="connsiteY32" fmla="*/ 365760 h 87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003040" h="873760">
                <a:moveTo>
                  <a:pt x="0" y="873760"/>
                </a:moveTo>
                <a:lnTo>
                  <a:pt x="142240" y="833120"/>
                </a:lnTo>
                <a:cubicBezTo>
                  <a:pt x="162756" y="826965"/>
                  <a:pt x="184042" y="822379"/>
                  <a:pt x="203200" y="812800"/>
                </a:cubicBezTo>
                <a:cubicBezTo>
                  <a:pt x="225043" y="801878"/>
                  <a:pt x="242317" y="783082"/>
                  <a:pt x="264160" y="772160"/>
                </a:cubicBezTo>
                <a:cubicBezTo>
                  <a:pt x="283318" y="762581"/>
                  <a:pt x="306396" y="762242"/>
                  <a:pt x="325120" y="751840"/>
                </a:cubicBezTo>
                <a:cubicBezTo>
                  <a:pt x="367817" y="728120"/>
                  <a:pt x="406400" y="697653"/>
                  <a:pt x="447040" y="670560"/>
                </a:cubicBezTo>
                <a:lnTo>
                  <a:pt x="568960" y="589280"/>
                </a:lnTo>
                <a:lnTo>
                  <a:pt x="629920" y="548640"/>
                </a:lnTo>
                <a:cubicBezTo>
                  <a:pt x="650240" y="535093"/>
                  <a:pt x="667712" y="515723"/>
                  <a:pt x="690880" y="508000"/>
                </a:cubicBezTo>
                <a:cubicBezTo>
                  <a:pt x="913201" y="433893"/>
                  <a:pt x="576455" y="552082"/>
                  <a:pt x="812800" y="447040"/>
                </a:cubicBezTo>
                <a:cubicBezTo>
                  <a:pt x="851946" y="429642"/>
                  <a:pt x="899076" y="430162"/>
                  <a:pt x="934720" y="406400"/>
                </a:cubicBezTo>
                <a:cubicBezTo>
                  <a:pt x="975360" y="379307"/>
                  <a:pt x="1010303" y="340566"/>
                  <a:pt x="1056640" y="325120"/>
                </a:cubicBezTo>
                <a:cubicBezTo>
                  <a:pt x="1076960" y="318347"/>
                  <a:pt x="1098442" y="314379"/>
                  <a:pt x="1117600" y="304800"/>
                </a:cubicBezTo>
                <a:cubicBezTo>
                  <a:pt x="1139443" y="293878"/>
                  <a:pt x="1156243" y="274079"/>
                  <a:pt x="1178560" y="264160"/>
                </a:cubicBezTo>
                <a:cubicBezTo>
                  <a:pt x="1217706" y="246762"/>
                  <a:pt x="1264836" y="247282"/>
                  <a:pt x="1300480" y="223520"/>
                </a:cubicBezTo>
                <a:cubicBezTo>
                  <a:pt x="1320800" y="209973"/>
                  <a:pt x="1339123" y="192799"/>
                  <a:pt x="1361440" y="182880"/>
                </a:cubicBezTo>
                <a:lnTo>
                  <a:pt x="1544320" y="121920"/>
                </a:lnTo>
                <a:lnTo>
                  <a:pt x="1727200" y="60960"/>
                </a:lnTo>
                <a:lnTo>
                  <a:pt x="1788160" y="40640"/>
                </a:lnTo>
                <a:cubicBezTo>
                  <a:pt x="1808480" y="33867"/>
                  <a:pt x="1828340" y="25515"/>
                  <a:pt x="1849120" y="20320"/>
                </a:cubicBezTo>
                <a:lnTo>
                  <a:pt x="1930400" y="0"/>
                </a:lnTo>
                <a:cubicBezTo>
                  <a:pt x="2126827" y="6773"/>
                  <a:pt x="2323519" y="8060"/>
                  <a:pt x="2519680" y="20320"/>
                </a:cubicBezTo>
                <a:cubicBezTo>
                  <a:pt x="2541057" y="21656"/>
                  <a:pt x="2559976" y="35004"/>
                  <a:pt x="2580640" y="40640"/>
                </a:cubicBezTo>
                <a:cubicBezTo>
                  <a:pt x="2634526" y="55336"/>
                  <a:pt x="2690212" y="63617"/>
                  <a:pt x="2743200" y="81280"/>
                </a:cubicBezTo>
                <a:lnTo>
                  <a:pt x="2865120" y="121920"/>
                </a:lnTo>
                <a:cubicBezTo>
                  <a:pt x="2885440" y="128693"/>
                  <a:pt x="2905077" y="138039"/>
                  <a:pt x="2926080" y="142240"/>
                </a:cubicBezTo>
                <a:lnTo>
                  <a:pt x="3027680" y="162560"/>
                </a:lnTo>
                <a:cubicBezTo>
                  <a:pt x="3120630" y="179460"/>
                  <a:pt x="3147939" y="178318"/>
                  <a:pt x="3230880" y="203200"/>
                </a:cubicBezTo>
                <a:cubicBezTo>
                  <a:pt x="3271912" y="215510"/>
                  <a:pt x="3310794" y="235439"/>
                  <a:pt x="3352800" y="243840"/>
                </a:cubicBezTo>
                <a:cubicBezTo>
                  <a:pt x="3420533" y="257387"/>
                  <a:pt x="3487865" y="273124"/>
                  <a:pt x="3556000" y="284480"/>
                </a:cubicBezTo>
                <a:cubicBezTo>
                  <a:pt x="3596640" y="291253"/>
                  <a:pt x="3637425" y="297207"/>
                  <a:pt x="3677920" y="304800"/>
                </a:cubicBezTo>
                <a:cubicBezTo>
                  <a:pt x="3745812" y="317530"/>
                  <a:pt x="3815590" y="323597"/>
                  <a:pt x="3881120" y="345440"/>
                </a:cubicBezTo>
                <a:cubicBezTo>
                  <a:pt x="3961357" y="372186"/>
                  <a:pt x="3920661" y="365760"/>
                  <a:pt x="4003040" y="36576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CB935B8E-18E1-BB42-BF66-93712E18011B}"/>
              </a:ext>
            </a:extLst>
          </p:cNvPr>
          <p:cNvSpPr/>
          <p:nvPr/>
        </p:nvSpPr>
        <p:spPr>
          <a:xfrm>
            <a:off x="6888480" y="4246880"/>
            <a:ext cx="4064000" cy="914400"/>
          </a:xfrm>
          <a:custGeom>
            <a:avLst/>
            <a:gdLst>
              <a:gd name="connsiteX0" fmla="*/ 0 w 4064000"/>
              <a:gd name="connsiteY0" fmla="*/ 0 h 914400"/>
              <a:gd name="connsiteX1" fmla="*/ 264160 w 4064000"/>
              <a:gd name="connsiteY1" fmla="*/ 203200 h 914400"/>
              <a:gd name="connsiteX2" fmla="*/ 386080 w 4064000"/>
              <a:gd name="connsiteY2" fmla="*/ 264160 h 914400"/>
              <a:gd name="connsiteX3" fmla="*/ 508000 w 4064000"/>
              <a:gd name="connsiteY3" fmla="*/ 304800 h 914400"/>
              <a:gd name="connsiteX4" fmla="*/ 629920 w 4064000"/>
              <a:gd name="connsiteY4" fmla="*/ 386080 h 914400"/>
              <a:gd name="connsiteX5" fmla="*/ 751840 w 4064000"/>
              <a:gd name="connsiteY5" fmla="*/ 426720 h 914400"/>
              <a:gd name="connsiteX6" fmla="*/ 812800 w 4064000"/>
              <a:gd name="connsiteY6" fmla="*/ 467360 h 914400"/>
              <a:gd name="connsiteX7" fmla="*/ 934720 w 4064000"/>
              <a:gd name="connsiteY7" fmla="*/ 508000 h 914400"/>
              <a:gd name="connsiteX8" fmla="*/ 995680 w 4064000"/>
              <a:gd name="connsiteY8" fmla="*/ 528320 h 914400"/>
              <a:gd name="connsiteX9" fmla="*/ 1056640 w 4064000"/>
              <a:gd name="connsiteY9" fmla="*/ 568960 h 914400"/>
              <a:gd name="connsiteX10" fmla="*/ 1178560 w 4064000"/>
              <a:gd name="connsiteY10" fmla="*/ 609600 h 914400"/>
              <a:gd name="connsiteX11" fmla="*/ 1239520 w 4064000"/>
              <a:gd name="connsiteY11" fmla="*/ 650240 h 914400"/>
              <a:gd name="connsiteX12" fmla="*/ 1300480 w 4064000"/>
              <a:gd name="connsiteY12" fmla="*/ 670560 h 914400"/>
              <a:gd name="connsiteX13" fmla="*/ 1422400 w 4064000"/>
              <a:gd name="connsiteY13" fmla="*/ 751840 h 914400"/>
              <a:gd name="connsiteX14" fmla="*/ 1483360 w 4064000"/>
              <a:gd name="connsiteY14" fmla="*/ 792480 h 914400"/>
              <a:gd name="connsiteX15" fmla="*/ 1605280 w 4064000"/>
              <a:gd name="connsiteY15" fmla="*/ 833120 h 914400"/>
              <a:gd name="connsiteX16" fmla="*/ 1747520 w 4064000"/>
              <a:gd name="connsiteY16" fmla="*/ 873760 h 914400"/>
              <a:gd name="connsiteX17" fmla="*/ 1950720 w 4064000"/>
              <a:gd name="connsiteY17" fmla="*/ 914400 h 914400"/>
              <a:gd name="connsiteX18" fmla="*/ 2214880 w 4064000"/>
              <a:gd name="connsiteY18" fmla="*/ 894080 h 914400"/>
              <a:gd name="connsiteX19" fmla="*/ 2275840 w 4064000"/>
              <a:gd name="connsiteY19" fmla="*/ 873760 h 914400"/>
              <a:gd name="connsiteX20" fmla="*/ 2357120 w 4064000"/>
              <a:gd name="connsiteY20" fmla="*/ 853440 h 914400"/>
              <a:gd name="connsiteX21" fmla="*/ 2418080 w 4064000"/>
              <a:gd name="connsiteY21" fmla="*/ 833120 h 914400"/>
              <a:gd name="connsiteX22" fmla="*/ 2621280 w 4064000"/>
              <a:gd name="connsiteY22" fmla="*/ 772160 h 914400"/>
              <a:gd name="connsiteX23" fmla="*/ 2743200 w 4064000"/>
              <a:gd name="connsiteY23" fmla="*/ 731520 h 914400"/>
              <a:gd name="connsiteX24" fmla="*/ 2804160 w 4064000"/>
              <a:gd name="connsiteY24" fmla="*/ 711200 h 914400"/>
              <a:gd name="connsiteX25" fmla="*/ 2926080 w 4064000"/>
              <a:gd name="connsiteY25" fmla="*/ 650240 h 914400"/>
              <a:gd name="connsiteX26" fmla="*/ 2987040 w 4064000"/>
              <a:gd name="connsiteY26" fmla="*/ 609600 h 914400"/>
              <a:gd name="connsiteX27" fmla="*/ 3048000 w 4064000"/>
              <a:gd name="connsiteY27" fmla="*/ 589280 h 914400"/>
              <a:gd name="connsiteX28" fmla="*/ 3108960 w 4064000"/>
              <a:gd name="connsiteY28" fmla="*/ 548640 h 914400"/>
              <a:gd name="connsiteX29" fmla="*/ 3230880 w 4064000"/>
              <a:gd name="connsiteY29" fmla="*/ 508000 h 914400"/>
              <a:gd name="connsiteX30" fmla="*/ 3352800 w 4064000"/>
              <a:gd name="connsiteY30" fmla="*/ 467360 h 914400"/>
              <a:gd name="connsiteX31" fmla="*/ 3535680 w 4064000"/>
              <a:gd name="connsiteY31" fmla="*/ 406400 h 914400"/>
              <a:gd name="connsiteX32" fmla="*/ 3596640 w 4064000"/>
              <a:gd name="connsiteY32" fmla="*/ 386080 h 914400"/>
              <a:gd name="connsiteX33" fmla="*/ 3698240 w 4064000"/>
              <a:gd name="connsiteY33" fmla="*/ 365760 h 914400"/>
              <a:gd name="connsiteX34" fmla="*/ 3779520 w 4064000"/>
              <a:gd name="connsiteY34" fmla="*/ 345440 h 914400"/>
              <a:gd name="connsiteX35" fmla="*/ 4064000 w 4064000"/>
              <a:gd name="connsiteY35" fmla="*/ 3048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064000" h="914400">
                <a:moveTo>
                  <a:pt x="0" y="0"/>
                </a:moveTo>
                <a:cubicBezTo>
                  <a:pt x="37856" y="32448"/>
                  <a:pt x="200931" y="182124"/>
                  <a:pt x="264160" y="203200"/>
                </a:cubicBezTo>
                <a:cubicBezTo>
                  <a:pt x="486481" y="277307"/>
                  <a:pt x="149735" y="159118"/>
                  <a:pt x="386080" y="264160"/>
                </a:cubicBezTo>
                <a:cubicBezTo>
                  <a:pt x="425226" y="281558"/>
                  <a:pt x="472356" y="281038"/>
                  <a:pt x="508000" y="304800"/>
                </a:cubicBezTo>
                <a:cubicBezTo>
                  <a:pt x="548640" y="331893"/>
                  <a:pt x="583583" y="370634"/>
                  <a:pt x="629920" y="386080"/>
                </a:cubicBezTo>
                <a:cubicBezTo>
                  <a:pt x="670560" y="399627"/>
                  <a:pt x="716196" y="402958"/>
                  <a:pt x="751840" y="426720"/>
                </a:cubicBezTo>
                <a:cubicBezTo>
                  <a:pt x="772160" y="440267"/>
                  <a:pt x="790483" y="457441"/>
                  <a:pt x="812800" y="467360"/>
                </a:cubicBezTo>
                <a:cubicBezTo>
                  <a:pt x="851946" y="484758"/>
                  <a:pt x="894080" y="494453"/>
                  <a:pt x="934720" y="508000"/>
                </a:cubicBezTo>
                <a:cubicBezTo>
                  <a:pt x="955040" y="514773"/>
                  <a:pt x="977858" y="516439"/>
                  <a:pt x="995680" y="528320"/>
                </a:cubicBezTo>
                <a:cubicBezTo>
                  <a:pt x="1016000" y="541867"/>
                  <a:pt x="1034323" y="559041"/>
                  <a:pt x="1056640" y="568960"/>
                </a:cubicBezTo>
                <a:cubicBezTo>
                  <a:pt x="1095786" y="586358"/>
                  <a:pt x="1142916" y="585838"/>
                  <a:pt x="1178560" y="609600"/>
                </a:cubicBezTo>
                <a:cubicBezTo>
                  <a:pt x="1198880" y="623147"/>
                  <a:pt x="1217677" y="639318"/>
                  <a:pt x="1239520" y="650240"/>
                </a:cubicBezTo>
                <a:cubicBezTo>
                  <a:pt x="1258678" y="659819"/>
                  <a:pt x="1281756" y="660158"/>
                  <a:pt x="1300480" y="670560"/>
                </a:cubicBezTo>
                <a:cubicBezTo>
                  <a:pt x="1343177" y="694280"/>
                  <a:pt x="1381760" y="724747"/>
                  <a:pt x="1422400" y="751840"/>
                </a:cubicBezTo>
                <a:cubicBezTo>
                  <a:pt x="1442720" y="765387"/>
                  <a:pt x="1460192" y="784757"/>
                  <a:pt x="1483360" y="792480"/>
                </a:cubicBezTo>
                <a:lnTo>
                  <a:pt x="1605280" y="833120"/>
                </a:lnTo>
                <a:cubicBezTo>
                  <a:pt x="1669251" y="854444"/>
                  <a:pt x="1676078" y="858451"/>
                  <a:pt x="1747520" y="873760"/>
                </a:cubicBezTo>
                <a:cubicBezTo>
                  <a:pt x="1815061" y="888233"/>
                  <a:pt x="1950720" y="914400"/>
                  <a:pt x="1950720" y="914400"/>
                </a:cubicBezTo>
                <a:cubicBezTo>
                  <a:pt x="2038773" y="907627"/>
                  <a:pt x="2127249" y="905034"/>
                  <a:pt x="2214880" y="894080"/>
                </a:cubicBezTo>
                <a:cubicBezTo>
                  <a:pt x="2236134" y="891423"/>
                  <a:pt x="2255245" y="879644"/>
                  <a:pt x="2275840" y="873760"/>
                </a:cubicBezTo>
                <a:cubicBezTo>
                  <a:pt x="2302693" y="866088"/>
                  <a:pt x="2330267" y="861112"/>
                  <a:pt x="2357120" y="853440"/>
                </a:cubicBezTo>
                <a:cubicBezTo>
                  <a:pt x="2377715" y="847556"/>
                  <a:pt x="2397485" y="839004"/>
                  <a:pt x="2418080" y="833120"/>
                </a:cubicBezTo>
                <a:cubicBezTo>
                  <a:pt x="2633049" y="771700"/>
                  <a:pt x="2331546" y="868738"/>
                  <a:pt x="2621280" y="772160"/>
                </a:cubicBezTo>
                <a:lnTo>
                  <a:pt x="2743200" y="731520"/>
                </a:lnTo>
                <a:cubicBezTo>
                  <a:pt x="2763520" y="724747"/>
                  <a:pt x="2786338" y="723081"/>
                  <a:pt x="2804160" y="711200"/>
                </a:cubicBezTo>
                <a:cubicBezTo>
                  <a:pt x="2978863" y="594731"/>
                  <a:pt x="2757823" y="734368"/>
                  <a:pt x="2926080" y="650240"/>
                </a:cubicBezTo>
                <a:cubicBezTo>
                  <a:pt x="2947923" y="639318"/>
                  <a:pt x="2965197" y="620522"/>
                  <a:pt x="2987040" y="609600"/>
                </a:cubicBezTo>
                <a:cubicBezTo>
                  <a:pt x="3006198" y="600021"/>
                  <a:pt x="3028842" y="598859"/>
                  <a:pt x="3048000" y="589280"/>
                </a:cubicBezTo>
                <a:cubicBezTo>
                  <a:pt x="3069843" y="578358"/>
                  <a:pt x="3086643" y="558559"/>
                  <a:pt x="3108960" y="548640"/>
                </a:cubicBezTo>
                <a:cubicBezTo>
                  <a:pt x="3148106" y="531242"/>
                  <a:pt x="3190240" y="521547"/>
                  <a:pt x="3230880" y="508000"/>
                </a:cubicBezTo>
                <a:lnTo>
                  <a:pt x="3352800" y="467360"/>
                </a:lnTo>
                <a:lnTo>
                  <a:pt x="3535680" y="406400"/>
                </a:lnTo>
                <a:cubicBezTo>
                  <a:pt x="3556000" y="399627"/>
                  <a:pt x="3575637" y="390281"/>
                  <a:pt x="3596640" y="386080"/>
                </a:cubicBezTo>
                <a:cubicBezTo>
                  <a:pt x="3630507" y="379307"/>
                  <a:pt x="3664525" y="373252"/>
                  <a:pt x="3698240" y="365760"/>
                </a:cubicBezTo>
                <a:cubicBezTo>
                  <a:pt x="3725502" y="359702"/>
                  <a:pt x="3751973" y="350031"/>
                  <a:pt x="3779520" y="345440"/>
                </a:cubicBezTo>
                <a:cubicBezTo>
                  <a:pt x="3874006" y="329692"/>
                  <a:pt x="4064000" y="304800"/>
                  <a:pt x="4064000" y="30480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9AC59260-C89F-6E46-8CB9-BA43753C13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12" b="50242"/>
          <a:stretch/>
        </p:blipFill>
        <p:spPr bwMode="auto">
          <a:xfrm>
            <a:off x="461246" y="2064054"/>
            <a:ext cx="5035318" cy="325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ubtitle 6">
            <a:extLst>
              <a:ext uri="{FF2B5EF4-FFF2-40B4-BE49-F238E27FC236}">
                <a16:creationId xmlns:a16="http://schemas.microsoft.com/office/drawing/2014/main" id="{3277F282-2865-434F-9ED5-FB458A4AC7D4}"/>
              </a:ext>
            </a:extLst>
          </p:cNvPr>
          <p:cNvSpPr txBox="1">
            <a:spLocks/>
          </p:cNvSpPr>
          <p:nvPr/>
        </p:nvSpPr>
        <p:spPr>
          <a:xfrm>
            <a:off x="1361440" y="5519081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chemeClr val="tx1"/>
                </a:solidFill>
              </a:rPr>
              <a:t>Partikkelbaner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Beskriver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hastigheten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partikkel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følger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strømningen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22" name="Subtitle 6">
            <a:extLst>
              <a:ext uri="{FF2B5EF4-FFF2-40B4-BE49-F238E27FC236}">
                <a16:creationId xmlns:a16="http://schemas.microsoft.com/office/drawing/2014/main" id="{624ECCCA-A8BA-4645-BDB3-34A8D1CF0740}"/>
              </a:ext>
            </a:extLst>
          </p:cNvPr>
          <p:cNvSpPr txBox="1">
            <a:spLocks/>
          </p:cNvSpPr>
          <p:nvPr/>
        </p:nvSpPr>
        <p:spPr>
          <a:xfrm>
            <a:off x="7134601" y="5547724"/>
            <a:ext cx="4066236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rgbClr val="FF0000"/>
                </a:solidFill>
              </a:rPr>
              <a:t>Strømlinjer</a:t>
            </a:r>
            <a:endParaRPr lang="en-US" b="1" dirty="0">
              <a:solidFill>
                <a:srgbClr val="FF0000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Strømlinjene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kan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regnes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ut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fra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hastighetsfeltet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690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Oppsummert: Partikkelbaner, strømlinjer </a:t>
            </a:r>
            <a:br>
              <a:rPr lang="nb-NO" sz="4000" dirty="0"/>
            </a:br>
            <a:r>
              <a:rPr lang="nb-NO" sz="4000" dirty="0"/>
              <a:t>og sporlinjer</a:t>
            </a:r>
            <a:endParaRPr lang="en-US" sz="40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3CA7469-1A96-0B47-ADE4-A39269C1FBCE}"/>
              </a:ext>
            </a:extLst>
          </p:cNvPr>
          <p:cNvSpPr txBox="1"/>
          <p:nvPr/>
        </p:nvSpPr>
        <p:spPr>
          <a:xfrm>
            <a:off x="3936000" y="6510783"/>
            <a:ext cx="5422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Partikkelbaner</a:t>
            </a:r>
            <a:r>
              <a:rPr lang="en-US" sz="1400" dirty="0"/>
              <a:t> = </a:t>
            </a:r>
            <a:r>
              <a:rPr lang="en-US" sz="1400" dirty="0" err="1"/>
              <a:t>pathlines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). </a:t>
            </a:r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9AC59260-C89F-6E46-8CB9-BA43753C13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" t="2688" r="64057" b="7276"/>
          <a:stretch/>
        </p:blipFill>
        <p:spPr bwMode="auto">
          <a:xfrm>
            <a:off x="8402446" y="1441349"/>
            <a:ext cx="3238438" cy="419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ubtitle 6">
            <a:extLst>
              <a:ext uri="{FF2B5EF4-FFF2-40B4-BE49-F238E27FC236}">
                <a16:creationId xmlns:a16="http://schemas.microsoft.com/office/drawing/2014/main" id="{3277F282-2865-434F-9ED5-FB458A4AC7D4}"/>
              </a:ext>
            </a:extLst>
          </p:cNvPr>
          <p:cNvSpPr txBox="1">
            <a:spLocks/>
          </p:cNvSpPr>
          <p:nvPr/>
        </p:nvSpPr>
        <p:spPr>
          <a:xfrm>
            <a:off x="-2081508" y="7173000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chemeClr val="tx1"/>
                </a:solidFill>
              </a:rPr>
              <a:t>Partikkelbaner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Beskriver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hastighetsendingen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partikkel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følger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strømningen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F420336D-6F6E-6F45-97F8-8E3BA31373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12" b="50242"/>
          <a:stretch/>
        </p:blipFill>
        <p:spPr bwMode="auto">
          <a:xfrm>
            <a:off x="461246" y="2064054"/>
            <a:ext cx="5035318" cy="325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Subtitle 6">
            <a:extLst>
              <a:ext uri="{FF2B5EF4-FFF2-40B4-BE49-F238E27FC236}">
                <a16:creationId xmlns:a16="http://schemas.microsoft.com/office/drawing/2014/main" id="{7AC72BB7-A120-F94B-BB98-B24ED174739C}"/>
              </a:ext>
            </a:extLst>
          </p:cNvPr>
          <p:cNvSpPr txBox="1">
            <a:spLocks/>
          </p:cNvSpPr>
          <p:nvPr/>
        </p:nvSpPr>
        <p:spPr>
          <a:xfrm>
            <a:off x="1361440" y="5519081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chemeClr val="tx1"/>
                </a:solidFill>
              </a:rPr>
              <a:t>Partikkelbaner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Beskriver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hastighetsendingen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partikkel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følger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strømningen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B0C674-B484-4D4C-9F43-8C88E91C55C9}"/>
              </a:ext>
            </a:extLst>
          </p:cNvPr>
          <p:cNvSpPr txBox="1"/>
          <p:nvPr/>
        </p:nvSpPr>
        <p:spPr>
          <a:xfrm>
            <a:off x="10704675" y="2205000"/>
            <a:ext cx="1188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hastighets</a:t>
            </a:r>
            <a:r>
              <a:rPr lang="en-US" sz="1600" dirty="0"/>
              <a:t>-</a:t>
            </a:r>
          </a:p>
          <a:p>
            <a:r>
              <a:rPr lang="en-US" sz="1600" dirty="0" err="1"/>
              <a:t>vektor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8854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Fortsatt nysgjerrig: </a:t>
            </a:r>
            <a:br>
              <a:rPr lang="nb-NO" sz="4000" dirty="0"/>
            </a:br>
            <a:r>
              <a:rPr lang="nb-NO" sz="4000" dirty="0"/>
              <a:t>Se video fra 50-tallet! </a:t>
            </a:r>
            <a:endParaRPr lang="en-US" sz="40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9AC59260-C89F-6E46-8CB9-BA43753C13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" t="2688" r="64057" b="7276"/>
          <a:stretch/>
        </p:blipFill>
        <p:spPr bwMode="auto">
          <a:xfrm>
            <a:off x="8402446" y="1441349"/>
            <a:ext cx="3238438" cy="419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ubtitle 6">
            <a:extLst>
              <a:ext uri="{FF2B5EF4-FFF2-40B4-BE49-F238E27FC236}">
                <a16:creationId xmlns:a16="http://schemas.microsoft.com/office/drawing/2014/main" id="{3277F282-2865-434F-9ED5-FB458A4AC7D4}"/>
              </a:ext>
            </a:extLst>
          </p:cNvPr>
          <p:cNvSpPr txBox="1">
            <a:spLocks/>
          </p:cNvSpPr>
          <p:nvPr/>
        </p:nvSpPr>
        <p:spPr>
          <a:xfrm>
            <a:off x="-2081508" y="7173000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chemeClr val="tx1"/>
                </a:solidFill>
              </a:rPr>
              <a:t>Partikkelbaner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Beskriver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hastighetsendingen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partikkel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følger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strømningen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F420336D-6F6E-6F45-97F8-8E3BA31373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12" b="50242"/>
          <a:stretch/>
        </p:blipFill>
        <p:spPr bwMode="auto">
          <a:xfrm>
            <a:off x="461246" y="2064054"/>
            <a:ext cx="5035318" cy="325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Subtitle 6">
            <a:extLst>
              <a:ext uri="{FF2B5EF4-FFF2-40B4-BE49-F238E27FC236}">
                <a16:creationId xmlns:a16="http://schemas.microsoft.com/office/drawing/2014/main" id="{7AC72BB7-A120-F94B-BB98-B24ED174739C}"/>
              </a:ext>
            </a:extLst>
          </p:cNvPr>
          <p:cNvSpPr txBox="1">
            <a:spLocks/>
          </p:cNvSpPr>
          <p:nvPr/>
        </p:nvSpPr>
        <p:spPr>
          <a:xfrm>
            <a:off x="1361440" y="5519081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chemeClr val="tx1"/>
                </a:solidFill>
              </a:rPr>
              <a:t>Partikkelbaner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Beskriver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hastighetsendingen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partikkel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følger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strømningen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B0C674-B484-4D4C-9F43-8C88E91C55C9}"/>
              </a:ext>
            </a:extLst>
          </p:cNvPr>
          <p:cNvSpPr txBox="1"/>
          <p:nvPr/>
        </p:nvSpPr>
        <p:spPr>
          <a:xfrm>
            <a:off x="10704675" y="2205000"/>
            <a:ext cx="1188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hastighets</a:t>
            </a:r>
            <a:r>
              <a:rPr lang="en-US" sz="1600" dirty="0"/>
              <a:t>-</a:t>
            </a:r>
          </a:p>
          <a:p>
            <a:r>
              <a:rPr lang="en-US" sz="1600" dirty="0" err="1"/>
              <a:t>vektor</a:t>
            </a:r>
            <a:endParaRPr lang="en-US" sz="16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3261759-AAFC-E94A-AE7F-61A4BB63A191}"/>
              </a:ext>
            </a:extLst>
          </p:cNvPr>
          <p:cNvGrpSpPr/>
          <p:nvPr/>
        </p:nvGrpSpPr>
        <p:grpSpPr>
          <a:xfrm>
            <a:off x="6528000" y="1217110"/>
            <a:ext cx="5282034" cy="5813563"/>
            <a:chOff x="9599788" y="1644201"/>
            <a:chExt cx="3670212" cy="4039544"/>
          </a:xfrm>
        </p:grpSpPr>
        <p:pic>
          <p:nvPicPr>
            <p:cNvPr id="16" name="Picture 15" descr="Qr code&#10;&#10;Description automatically generated">
              <a:extLst>
                <a:ext uri="{FF2B5EF4-FFF2-40B4-BE49-F238E27FC236}">
                  <a16:creationId xmlns:a16="http://schemas.microsoft.com/office/drawing/2014/main" id="{D970866F-6FA5-9840-8C1D-DE51931C4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416AA0D-36D7-F447-B95D-D945A8B1A2C7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274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Vi vet strømlinjene for en stasjonær </a:t>
            </a:r>
            <a:br>
              <a:rPr lang="nb-NO" sz="4000" dirty="0"/>
            </a:br>
            <a:r>
              <a:rPr lang="nb-NO" sz="4000" dirty="0"/>
              <a:t>(tidsuavhengig) strømning rundt en sylinder</a:t>
            </a:r>
            <a:endParaRPr lang="en-US" sz="40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ubtitle 6">
            <a:extLst>
              <a:ext uri="{FF2B5EF4-FFF2-40B4-BE49-F238E27FC236}">
                <a16:creationId xmlns:a16="http://schemas.microsoft.com/office/drawing/2014/main" id="{3277F282-2865-434F-9ED5-FB458A4AC7D4}"/>
              </a:ext>
            </a:extLst>
          </p:cNvPr>
          <p:cNvSpPr txBox="1">
            <a:spLocks/>
          </p:cNvSpPr>
          <p:nvPr/>
        </p:nvSpPr>
        <p:spPr>
          <a:xfrm>
            <a:off x="-2081508" y="7173000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chemeClr val="tx1"/>
                </a:solidFill>
              </a:rPr>
              <a:t>Partikkelbaner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Beskriver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hastighetsendingen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partikkel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følger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strømningen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sp>
        <p:nvSpPr>
          <p:cNvPr id="25" name="Subtitle 6">
            <a:extLst>
              <a:ext uri="{FF2B5EF4-FFF2-40B4-BE49-F238E27FC236}">
                <a16:creationId xmlns:a16="http://schemas.microsoft.com/office/drawing/2014/main" id="{7AC72BB7-A120-F94B-BB98-B24ED174739C}"/>
              </a:ext>
            </a:extLst>
          </p:cNvPr>
          <p:cNvSpPr txBox="1">
            <a:spLocks/>
          </p:cNvSpPr>
          <p:nvPr/>
        </p:nvSpPr>
        <p:spPr>
          <a:xfrm>
            <a:off x="1361439" y="5519081"/>
            <a:ext cx="9343235" cy="6372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/>
                </a:solidFill>
              </a:rPr>
              <a:t>Vi har </a:t>
            </a:r>
            <a:r>
              <a:rPr lang="en-US" b="1" dirty="0" err="1">
                <a:solidFill>
                  <a:schemeClr val="tx1"/>
                </a:solidFill>
              </a:rPr>
              <a:t>funnet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strømlinjene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fra</a:t>
            </a:r>
            <a:r>
              <a:rPr lang="en-US" b="1" dirty="0">
                <a:solidFill>
                  <a:schemeClr val="tx1"/>
                </a:solidFill>
              </a:rPr>
              <a:t> et </a:t>
            </a:r>
            <a:r>
              <a:rPr lang="en-US" b="1" dirty="0" err="1">
                <a:solidFill>
                  <a:schemeClr val="tx1"/>
                </a:solidFill>
              </a:rPr>
              <a:t>målt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hastighetsfelt</a:t>
            </a:r>
            <a:r>
              <a:rPr lang="en-US" b="1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0C25249B-4088-9F4A-8D52-3EA78FFB9D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720000" y="2147821"/>
            <a:ext cx="4360425" cy="319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18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Individuell: Vi injiserer konditorfarge (grønne piler).</a:t>
            </a:r>
            <a:br>
              <a:rPr lang="nb-NO" sz="4000" dirty="0"/>
            </a:br>
            <a:r>
              <a:rPr lang="nb-NO" sz="4000" dirty="0"/>
              <a:t>Tegn hvordan sporlinjene vil se ut</a:t>
            </a:r>
            <a:br>
              <a:rPr lang="nb-NO" sz="4000" dirty="0"/>
            </a:br>
            <a:endParaRPr lang="nb-NO" sz="40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3CA7469-1A96-0B47-ADE4-A39269C1FBCE}"/>
              </a:ext>
            </a:extLst>
          </p:cNvPr>
          <p:cNvSpPr txBox="1"/>
          <p:nvPr/>
        </p:nvSpPr>
        <p:spPr>
          <a:xfrm>
            <a:off x="3936000" y="6510783"/>
            <a:ext cx="5422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Partikkelbaner</a:t>
            </a:r>
            <a:r>
              <a:rPr lang="en-US" sz="1400" dirty="0"/>
              <a:t> = </a:t>
            </a:r>
            <a:r>
              <a:rPr lang="en-US" sz="1400" dirty="0" err="1"/>
              <a:t>pathlines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). </a:t>
            </a:r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ubtitle 6">
            <a:extLst>
              <a:ext uri="{FF2B5EF4-FFF2-40B4-BE49-F238E27FC236}">
                <a16:creationId xmlns:a16="http://schemas.microsoft.com/office/drawing/2014/main" id="{3277F282-2865-434F-9ED5-FB458A4AC7D4}"/>
              </a:ext>
            </a:extLst>
          </p:cNvPr>
          <p:cNvSpPr txBox="1">
            <a:spLocks/>
          </p:cNvSpPr>
          <p:nvPr/>
        </p:nvSpPr>
        <p:spPr>
          <a:xfrm>
            <a:off x="-2081508" y="7173000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chemeClr val="tx1"/>
                </a:solidFill>
              </a:rPr>
              <a:t>Partikkelbaner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Beskriver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hastighetsendingen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partikkel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følger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strømningen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pic>
        <p:nvPicPr>
          <p:cNvPr id="22" name="Picture 21" descr="Shape&#10;&#10;Description automatically generated">
            <a:extLst>
              <a:ext uri="{FF2B5EF4-FFF2-40B4-BE49-F238E27FC236}">
                <a16:creationId xmlns:a16="http://schemas.microsoft.com/office/drawing/2014/main" id="{865E0560-0103-1D46-80BF-D1C6D03E54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720000" y="2147821"/>
            <a:ext cx="4360425" cy="319404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0689761-52B5-FA41-844F-909EFA72F773}"/>
              </a:ext>
            </a:extLst>
          </p:cNvPr>
          <p:cNvCxnSpPr/>
          <p:nvPr/>
        </p:nvCxnSpPr>
        <p:spPr>
          <a:xfrm>
            <a:off x="3216000" y="2925000"/>
            <a:ext cx="360000" cy="0"/>
          </a:xfrm>
          <a:prstGeom prst="straightConnector1">
            <a:avLst/>
          </a:prstGeom>
          <a:ln w="28575"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8EEE8FB-3C45-DF4E-8F2B-D2AD9971CFBB}"/>
              </a:ext>
            </a:extLst>
          </p:cNvPr>
          <p:cNvCxnSpPr/>
          <p:nvPr/>
        </p:nvCxnSpPr>
        <p:spPr>
          <a:xfrm>
            <a:off x="3216000" y="3213000"/>
            <a:ext cx="360000" cy="0"/>
          </a:xfrm>
          <a:prstGeom prst="straightConnector1">
            <a:avLst/>
          </a:prstGeom>
          <a:ln w="28575"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DD1C827-FF73-B84A-B47D-4D5CA4983C3D}"/>
              </a:ext>
            </a:extLst>
          </p:cNvPr>
          <p:cNvCxnSpPr/>
          <p:nvPr/>
        </p:nvCxnSpPr>
        <p:spPr>
          <a:xfrm>
            <a:off x="3216000" y="3501000"/>
            <a:ext cx="360000" cy="0"/>
          </a:xfrm>
          <a:prstGeom prst="straightConnector1">
            <a:avLst/>
          </a:prstGeom>
          <a:ln w="28575"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7DB3751-7242-6449-9FEA-809A7F0DE467}"/>
              </a:ext>
            </a:extLst>
          </p:cNvPr>
          <p:cNvCxnSpPr/>
          <p:nvPr/>
        </p:nvCxnSpPr>
        <p:spPr>
          <a:xfrm>
            <a:off x="3216000" y="3717000"/>
            <a:ext cx="360000" cy="0"/>
          </a:xfrm>
          <a:prstGeom prst="straightConnector1">
            <a:avLst/>
          </a:prstGeom>
          <a:ln w="28575"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632303B-A57A-994A-A2B1-9718FE9A64DD}"/>
              </a:ext>
            </a:extLst>
          </p:cNvPr>
          <p:cNvCxnSpPr/>
          <p:nvPr/>
        </p:nvCxnSpPr>
        <p:spPr>
          <a:xfrm>
            <a:off x="3216000" y="3933000"/>
            <a:ext cx="360000" cy="0"/>
          </a:xfrm>
          <a:prstGeom prst="straightConnector1">
            <a:avLst/>
          </a:prstGeom>
          <a:ln w="28575"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EB66734-FBA4-FD4A-BC68-4A5E0523780C}"/>
              </a:ext>
            </a:extLst>
          </p:cNvPr>
          <p:cNvCxnSpPr/>
          <p:nvPr/>
        </p:nvCxnSpPr>
        <p:spPr>
          <a:xfrm>
            <a:off x="3216000" y="4221000"/>
            <a:ext cx="360000" cy="0"/>
          </a:xfrm>
          <a:prstGeom prst="straightConnector1">
            <a:avLst/>
          </a:prstGeom>
          <a:ln w="28575"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48F257F-CBBB-B04D-A7F4-35C8B74BE2AF}"/>
              </a:ext>
            </a:extLst>
          </p:cNvPr>
          <p:cNvCxnSpPr/>
          <p:nvPr/>
        </p:nvCxnSpPr>
        <p:spPr>
          <a:xfrm>
            <a:off x="3216000" y="4509000"/>
            <a:ext cx="360000" cy="0"/>
          </a:xfrm>
          <a:prstGeom prst="straightConnector1">
            <a:avLst/>
          </a:prstGeom>
          <a:ln w="28575"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BF1C7FF-A52C-124A-A110-59F82FAE0B6A}"/>
              </a:ext>
            </a:extLst>
          </p:cNvPr>
          <p:cNvSpPr txBox="1"/>
          <p:nvPr/>
        </p:nvSpPr>
        <p:spPr>
          <a:xfrm>
            <a:off x="78096" y="3390238"/>
            <a:ext cx="3065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 </a:t>
            </a:r>
            <a:r>
              <a:rPr lang="en-US" dirty="0" err="1"/>
              <a:t>injiserer</a:t>
            </a:r>
            <a:r>
              <a:rPr lang="en-US" dirty="0"/>
              <a:t> </a:t>
            </a:r>
            <a:r>
              <a:rPr lang="en-US" dirty="0" err="1"/>
              <a:t>konditorfarge</a:t>
            </a:r>
            <a:r>
              <a:rPr lang="en-US" dirty="0"/>
              <a:t> her</a:t>
            </a:r>
          </a:p>
        </p:txBody>
      </p:sp>
    </p:spTree>
    <p:extLst>
      <p:ext uri="{BB962C8B-B14F-4D97-AF65-F5344CB8AC3E}">
        <p14:creationId xmlns:p14="http://schemas.microsoft.com/office/powerpoint/2010/main" val="302976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For en stasjonær tidsuavhengig strømning er </a:t>
            </a:r>
            <a:br>
              <a:rPr lang="nb-NO" sz="4000" dirty="0"/>
            </a:br>
            <a:r>
              <a:rPr lang="nb-NO" sz="4000" dirty="0"/>
              <a:t>sporlinjer, partikkelbaner og strømlinjer de samme.</a:t>
            </a:r>
            <a:br>
              <a:rPr lang="nb-NO" sz="4000" dirty="0"/>
            </a:br>
            <a:r>
              <a:rPr lang="nb-NO" sz="4000" dirty="0"/>
              <a:t>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3CA7469-1A96-0B47-ADE4-A39269C1FBCE}"/>
              </a:ext>
            </a:extLst>
          </p:cNvPr>
          <p:cNvSpPr txBox="1"/>
          <p:nvPr/>
        </p:nvSpPr>
        <p:spPr>
          <a:xfrm>
            <a:off x="3936000" y="6510783"/>
            <a:ext cx="5422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Partikkelbaner</a:t>
            </a:r>
            <a:r>
              <a:rPr lang="en-US" sz="1400" dirty="0"/>
              <a:t> = </a:t>
            </a:r>
            <a:r>
              <a:rPr lang="en-US" sz="1400" dirty="0" err="1"/>
              <a:t>pathlines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). </a:t>
            </a:r>
            <a:r>
              <a:rPr lang="en-US" sz="1400" dirty="0" err="1"/>
              <a:t>Sporlinjer</a:t>
            </a:r>
            <a:r>
              <a:rPr lang="en-US" sz="1400" dirty="0"/>
              <a:t> = </a:t>
            </a:r>
            <a:r>
              <a:rPr lang="en-US" sz="1400" dirty="0" err="1"/>
              <a:t>streaklines</a:t>
            </a:r>
            <a:r>
              <a:rPr lang="en-US" sz="1400" dirty="0"/>
              <a:t> (</a:t>
            </a:r>
            <a:r>
              <a:rPr lang="en-US" sz="1400" dirty="0" err="1"/>
              <a:t>eng.</a:t>
            </a:r>
            <a:r>
              <a:rPr lang="en-US" sz="1400" dirty="0"/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ubtitle 6">
            <a:extLst>
              <a:ext uri="{FF2B5EF4-FFF2-40B4-BE49-F238E27FC236}">
                <a16:creationId xmlns:a16="http://schemas.microsoft.com/office/drawing/2014/main" id="{3277F282-2865-434F-9ED5-FB458A4AC7D4}"/>
              </a:ext>
            </a:extLst>
          </p:cNvPr>
          <p:cNvSpPr txBox="1">
            <a:spLocks/>
          </p:cNvSpPr>
          <p:nvPr/>
        </p:nvSpPr>
        <p:spPr>
          <a:xfrm>
            <a:off x="-2081508" y="7173000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chemeClr val="tx1"/>
                </a:solidFill>
              </a:rPr>
              <a:t>Partikkelbaner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Beskriver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hastighetsendingen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partikkel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følger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strømningen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pic>
        <p:nvPicPr>
          <p:cNvPr id="22" name="Picture 21" descr="Shape&#10;&#10;Description automatically generated">
            <a:extLst>
              <a:ext uri="{FF2B5EF4-FFF2-40B4-BE49-F238E27FC236}">
                <a16:creationId xmlns:a16="http://schemas.microsoft.com/office/drawing/2014/main" id="{865E0560-0103-1D46-80BF-D1C6D03E54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720000" y="2147821"/>
            <a:ext cx="4360425" cy="319404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0689761-52B5-FA41-844F-909EFA72F773}"/>
              </a:ext>
            </a:extLst>
          </p:cNvPr>
          <p:cNvCxnSpPr/>
          <p:nvPr/>
        </p:nvCxnSpPr>
        <p:spPr>
          <a:xfrm>
            <a:off x="3216000" y="2925000"/>
            <a:ext cx="360000" cy="0"/>
          </a:xfrm>
          <a:prstGeom prst="straightConnector1">
            <a:avLst/>
          </a:prstGeom>
          <a:ln w="28575"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8EEE8FB-3C45-DF4E-8F2B-D2AD9971CFBB}"/>
              </a:ext>
            </a:extLst>
          </p:cNvPr>
          <p:cNvCxnSpPr/>
          <p:nvPr/>
        </p:nvCxnSpPr>
        <p:spPr>
          <a:xfrm>
            <a:off x="3216000" y="3213000"/>
            <a:ext cx="360000" cy="0"/>
          </a:xfrm>
          <a:prstGeom prst="straightConnector1">
            <a:avLst/>
          </a:prstGeom>
          <a:ln w="28575"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DD1C827-FF73-B84A-B47D-4D5CA4983C3D}"/>
              </a:ext>
            </a:extLst>
          </p:cNvPr>
          <p:cNvCxnSpPr/>
          <p:nvPr/>
        </p:nvCxnSpPr>
        <p:spPr>
          <a:xfrm>
            <a:off x="3216000" y="3501000"/>
            <a:ext cx="360000" cy="0"/>
          </a:xfrm>
          <a:prstGeom prst="straightConnector1">
            <a:avLst/>
          </a:prstGeom>
          <a:ln w="28575"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7DB3751-7242-6449-9FEA-809A7F0DE467}"/>
              </a:ext>
            </a:extLst>
          </p:cNvPr>
          <p:cNvCxnSpPr/>
          <p:nvPr/>
        </p:nvCxnSpPr>
        <p:spPr>
          <a:xfrm>
            <a:off x="3216000" y="3717000"/>
            <a:ext cx="360000" cy="0"/>
          </a:xfrm>
          <a:prstGeom prst="straightConnector1">
            <a:avLst/>
          </a:prstGeom>
          <a:ln w="28575"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632303B-A57A-994A-A2B1-9718FE9A64DD}"/>
              </a:ext>
            </a:extLst>
          </p:cNvPr>
          <p:cNvCxnSpPr/>
          <p:nvPr/>
        </p:nvCxnSpPr>
        <p:spPr>
          <a:xfrm>
            <a:off x="3216000" y="3933000"/>
            <a:ext cx="360000" cy="0"/>
          </a:xfrm>
          <a:prstGeom prst="straightConnector1">
            <a:avLst/>
          </a:prstGeom>
          <a:ln w="28575"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EB66734-FBA4-FD4A-BC68-4A5E0523780C}"/>
              </a:ext>
            </a:extLst>
          </p:cNvPr>
          <p:cNvCxnSpPr/>
          <p:nvPr/>
        </p:nvCxnSpPr>
        <p:spPr>
          <a:xfrm>
            <a:off x="3216000" y="4221000"/>
            <a:ext cx="360000" cy="0"/>
          </a:xfrm>
          <a:prstGeom prst="straightConnector1">
            <a:avLst/>
          </a:prstGeom>
          <a:ln w="28575"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48F257F-CBBB-B04D-A7F4-35C8B74BE2AF}"/>
              </a:ext>
            </a:extLst>
          </p:cNvPr>
          <p:cNvCxnSpPr/>
          <p:nvPr/>
        </p:nvCxnSpPr>
        <p:spPr>
          <a:xfrm>
            <a:off x="3216000" y="4509000"/>
            <a:ext cx="360000" cy="0"/>
          </a:xfrm>
          <a:prstGeom prst="straightConnector1">
            <a:avLst/>
          </a:prstGeom>
          <a:ln w="28575"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BF1C7FF-A52C-124A-A110-59F82FAE0B6A}"/>
              </a:ext>
            </a:extLst>
          </p:cNvPr>
          <p:cNvSpPr txBox="1"/>
          <p:nvPr/>
        </p:nvSpPr>
        <p:spPr>
          <a:xfrm>
            <a:off x="78096" y="3390238"/>
            <a:ext cx="3065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 </a:t>
            </a:r>
            <a:r>
              <a:rPr lang="en-US" dirty="0" err="1"/>
              <a:t>injiserer</a:t>
            </a:r>
            <a:r>
              <a:rPr lang="en-US" dirty="0"/>
              <a:t> </a:t>
            </a:r>
            <a:r>
              <a:rPr lang="en-US" dirty="0" err="1"/>
              <a:t>konditorfarge</a:t>
            </a:r>
            <a:r>
              <a:rPr lang="en-US" dirty="0"/>
              <a:t> her</a:t>
            </a:r>
          </a:p>
        </p:txBody>
      </p:sp>
    </p:spTree>
    <p:extLst>
      <p:ext uri="{BB962C8B-B14F-4D97-AF65-F5344CB8AC3E}">
        <p14:creationId xmlns:p14="http://schemas.microsoft.com/office/powerpoint/2010/main" val="39660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Hastigheten </a:t>
            </a:r>
            <a:r>
              <a:rPr lang="nb-NO" sz="4000" b="1" dirty="0"/>
              <a:t>v</a:t>
            </a:r>
            <a:r>
              <a:rPr lang="nb-NO" sz="4000" dirty="0"/>
              <a:t>(</a:t>
            </a:r>
            <a:r>
              <a:rPr lang="nb-NO" sz="4000" b="1" dirty="0" err="1"/>
              <a:t>r</a:t>
            </a:r>
            <a:r>
              <a:rPr lang="nb-NO" sz="4000" baseline="-25000" dirty="0" err="1"/>
              <a:t>i</a:t>
            </a:r>
            <a:r>
              <a:rPr lang="nb-NO" sz="4000" dirty="0" err="1"/>
              <a:t>,t</a:t>
            </a:r>
            <a:r>
              <a:rPr lang="nb-NO" sz="4000" dirty="0"/>
              <a:t>) gir hastigheten til </a:t>
            </a:r>
            <a:br>
              <a:rPr lang="nb-NO" sz="4000" dirty="0"/>
            </a:br>
            <a:r>
              <a:rPr lang="nb-NO" sz="4000" dirty="0"/>
              <a:t>strømningsfeltet i posisjon </a:t>
            </a:r>
            <a:r>
              <a:rPr lang="nb-NO" sz="4000" b="1" dirty="0"/>
              <a:t>r</a:t>
            </a:r>
            <a:r>
              <a:rPr lang="nb-NO" sz="4000" baseline="-25000" dirty="0"/>
              <a:t>i</a:t>
            </a:r>
            <a:r>
              <a:rPr lang="nb-NO" sz="4000" dirty="0"/>
              <a:t>=&lt;</a:t>
            </a:r>
            <a:r>
              <a:rPr lang="nb-NO" sz="4000" dirty="0" err="1"/>
              <a:t>x</a:t>
            </a:r>
            <a:r>
              <a:rPr lang="nb-NO" sz="4000" baseline="-25000" dirty="0" err="1"/>
              <a:t>i</a:t>
            </a:r>
            <a:r>
              <a:rPr lang="nb-NO" sz="4000" dirty="0" err="1"/>
              <a:t>,y</a:t>
            </a:r>
            <a:r>
              <a:rPr lang="nb-NO" sz="4000" baseline="-25000" dirty="0" err="1"/>
              <a:t>i</a:t>
            </a:r>
            <a:r>
              <a:rPr lang="nb-NO" sz="4000" dirty="0" err="1"/>
              <a:t>,z</a:t>
            </a:r>
            <a:r>
              <a:rPr lang="nb-NO" sz="4000" baseline="-25000" dirty="0" err="1"/>
              <a:t>i</a:t>
            </a:r>
            <a:r>
              <a:rPr lang="nb-NO" sz="4000" dirty="0"/>
              <a:t>&gt; og ved tid t. </a:t>
            </a:r>
            <a:br>
              <a:rPr lang="nb-NO" sz="4000" dirty="0"/>
            </a:br>
            <a:endParaRPr lang="nb-NO" sz="40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ubtitle 6">
            <a:extLst>
              <a:ext uri="{FF2B5EF4-FFF2-40B4-BE49-F238E27FC236}">
                <a16:creationId xmlns:a16="http://schemas.microsoft.com/office/drawing/2014/main" id="{3277F282-2865-434F-9ED5-FB458A4AC7D4}"/>
              </a:ext>
            </a:extLst>
          </p:cNvPr>
          <p:cNvSpPr txBox="1">
            <a:spLocks/>
          </p:cNvSpPr>
          <p:nvPr/>
        </p:nvSpPr>
        <p:spPr>
          <a:xfrm>
            <a:off x="-2081508" y="7173000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chemeClr val="tx1"/>
                </a:solidFill>
              </a:rPr>
              <a:t>Partikkelbaner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Beskriver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hastighetsendingen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partikkel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følger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strømningen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pic>
        <p:nvPicPr>
          <p:cNvPr id="19" name="Picture 9" descr="Velocity vectors illustrating flow boundary layer detachment from an... |  Download Scientific Diagram">
            <a:extLst>
              <a:ext uri="{FF2B5EF4-FFF2-40B4-BE49-F238E27FC236}">
                <a16:creationId xmlns:a16="http://schemas.microsoft.com/office/drawing/2014/main" id="{1053512D-06BD-B748-BDF2-37B9A54F6A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1" t="18133" r="7086" b="16667"/>
          <a:stretch/>
        </p:blipFill>
        <p:spPr bwMode="auto">
          <a:xfrm>
            <a:off x="642253" y="2323313"/>
            <a:ext cx="4066237" cy="334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34157FE7-A93D-8E4C-95C1-079958B807D4}"/>
              </a:ext>
            </a:extLst>
          </p:cNvPr>
          <p:cNvSpPr txBox="1"/>
          <p:nvPr/>
        </p:nvSpPr>
        <p:spPr>
          <a:xfrm>
            <a:off x="912000" y="5912774"/>
            <a:ext cx="3490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Hastigheten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baseline="-25000" dirty="0"/>
              <a:t>i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b="1" baseline="-25000" dirty="0" err="1"/>
              <a:t>i</a:t>
            </a:r>
            <a:r>
              <a:rPr lang="en-US" dirty="0" err="1"/>
              <a:t>,t</a:t>
            </a:r>
            <a:r>
              <a:rPr lang="en-US" dirty="0"/>
              <a:t>)</a:t>
            </a:r>
          </a:p>
          <a:p>
            <a:r>
              <a:rPr lang="en-US" b="1" dirty="0" err="1"/>
              <a:t>r</a:t>
            </a:r>
            <a:r>
              <a:rPr lang="en-US" baseline="-25000" dirty="0" err="1"/>
              <a:t>i</a:t>
            </a:r>
            <a:r>
              <a:rPr lang="en-US" dirty="0"/>
              <a:t> = &lt;</a:t>
            </a:r>
            <a:r>
              <a:rPr lang="en-US" dirty="0" err="1"/>
              <a:t>x</a:t>
            </a:r>
            <a:r>
              <a:rPr lang="en-US" baseline="-25000" dirty="0" err="1"/>
              <a:t>i</a:t>
            </a:r>
            <a:r>
              <a:rPr lang="en-US" dirty="0" err="1"/>
              <a:t>,y</a:t>
            </a:r>
            <a:r>
              <a:rPr lang="en-US" baseline="-25000" dirty="0" err="1"/>
              <a:t>i</a:t>
            </a:r>
            <a:r>
              <a:rPr lang="en-US" dirty="0" err="1"/>
              <a:t>,z</a:t>
            </a:r>
            <a:r>
              <a:rPr lang="en-US" baseline="-25000" dirty="0" err="1"/>
              <a:t>i</a:t>
            </a:r>
            <a:r>
              <a:rPr lang="en-US" dirty="0"/>
              <a:t>&gt; (her 2D: </a:t>
            </a:r>
            <a:r>
              <a:rPr lang="en-US" b="1" dirty="0" err="1"/>
              <a:t>r</a:t>
            </a:r>
            <a:r>
              <a:rPr lang="en-US" baseline="-25000" dirty="0" err="1"/>
              <a:t>i</a:t>
            </a:r>
            <a:r>
              <a:rPr lang="en-US" dirty="0"/>
              <a:t> = &lt;</a:t>
            </a:r>
            <a:r>
              <a:rPr lang="en-US" dirty="0" err="1"/>
              <a:t>x</a:t>
            </a:r>
            <a:r>
              <a:rPr lang="en-US" baseline="-25000" dirty="0" err="1"/>
              <a:t>i</a:t>
            </a:r>
            <a:r>
              <a:rPr lang="en-US" dirty="0" err="1"/>
              <a:t>,y</a:t>
            </a:r>
            <a:r>
              <a:rPr lang="en-US" baseline="-25000" dirty="0" err="1"/>
              <a:t>i</a:t>
            </a:r>
            <a:r>
              <a:rPr lang="en-US" dirty="0"/>
              <a:t>&gt;)</a:t>
            </a:r>
            <a:endParaRPr lang="en-US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EC3EED-DD47-8E43-868E-ABF4189D4ED3}"/>
              </a:ext>
            </a:extLst>
          </p:cNvPr>
          <p:cNvSpPr/>
          <p:nvPr/>
        </p:nvSpPr>
        <p:spPr>
          <a:xfrm>
            <a:off x="2398907" y="3393741"/>
            <a:ext cx="1776201" cy="2269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E10F102-086F-214C-850E-19FB46BE7819}"/>
              </a:ext>
            </a:extLst>
          </p:cNvPr>
          <p:cNvCxnSpPr>
            <a:cxnSpLocks/>
          </p:cNvCxnSpPr>
          <p:nvPr/>
        </p:nvCxnSpPr>
        <p:spPr>
          <a:xfrm flipV="1">
            <a:off x="2562328" y="4587890"/>
            <a:ext cx="0" cy="100604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CDCD361-050A-0049-B849-62B2A6E3DC60}"/>
              </a:ext>
            </a:extLst>
          </p:cNvPr>
          <p:cNvCxnSpPr>
            <a:cxnSpLocks/>
          </p:cNvCxnSpPr>
          <p:nvPr/>
        </p:nvCxnSpPr>
        <p:spPr>
          <a:xfrm>
            <a:off x="2562328" y="5613223"/>
            <a:ext cx="128760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6A7FD09-0452-004A-ABF5-C2A4D93E2793}"/>
              </a:ext>
            </a:extLst>
          </p:cNvPr>
          <p:cNvCxnSpPr>
            <a:cxnSpLocks/>
          </p:cNvCxnSpPr>
          <p:nvPr/>
        </p:nvCxnSpPr>
        <p:spPr>
          <a:xfrm flipV="1">
            <a:off x="2562328" y="3444723"/>
            <a:ext cx="964410" cy="21685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91069D6-0288-6A4B-9157-E0FD5D9D0C9C}"/>
              </a:ext>
            </a:extLst>
          </p:cNvPr>
          <p:cNvSpPr txBox="1"/>
          <p:nvPr/>
        </p:nvSpPr>
        <p:spPr>
          <a:xfrm>
            <a:off x="2556482" y="47019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BC6B22-3793-F440-9FD1-B0C79CC7405F}"/>
              </a:ext>
            </a:extLst>
          </p:cNvPr>
          <p:cNvSpPr txBox="1"/>
          <p:nvPr/>
        </p:nvSpPr>
        <p:spPr>
          <a:xfrm>
            <a:off x="3399806" y="559393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E852811-68E4-F147-BC1B-A5F1897D5B20}"/>
              </a:ext>
            </a:extLst>
          </p:cNvPr>
          <p:cNvSpPr txBox="1"/>
          <p:nvPr/>
        </p:nvSpPr>
        <p:spPr>
          <a:xfrm>
            <a:off x="3222130" y="458789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r</a:t>
            </a:r>
            <a:r>
              <a:rPr lang="en-US" b="1" baseline="-25000" dirty="0" err="1"/>
              <a:t>i</a:t>
            </a:r>
            <a:endParaRPr lang="en-US" baseline="-25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C3AA30-58CB-5149-A328-DF4F76D461E1}"/>
              </a:ext>
            </a:extLst>
          </p:cNvPr>
          <p:cNvSpPr/>
          <p:nvPr/>
        </p:nvSpPr>
        <p:spPr>
          <a:xfrm>
            <a:off x="3549847" y="3161988"/>
            <a:ext cx="366918" cy="26701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35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Hastighetsfeltet </a:t>
            </a:r>
            <a:r>
              <a:rPr lang="nb-NO" sz="4000" b="1" dirty="0"/>
              <a:t>v</a:t>
            </a:r>
            <a:r>
              <a:rPr lang="nb-NO" sz="4000" dirty="0"/>
              <a:t>(</a:t>
            </a:r>
            <a:r>
              <a:rPr lang="nb-NO" sz="4000" b="1" dirty="0" err="1"/>
              <a:t>r</a:t>
            </a:r>
            <a:r>
              <a:rPr lang="nb-NO" sz="4000" dirty="0" err="1"/>
              <a:t>,t</a:t>
            </a:r>
            <a:r>
              <a:rPr lang="nb-NO" sz="4000" dirty="0"/>
              <a:t>) gir hastigheten til </a:t>
            </a:r>
            <a:br>
              <a:rPr lang="nb-NO" sz="4000" dirty="0"/>
            </a:br>
            <a:r>
              <a:rPr lang="nb-NO" sz="4000" dirty="0"/>
              <a:t>strømningsfeltet i posisjon </a:t>
            </a:r>
            <a:r>
              <a:rPr lang="nb-NO" sz="4000" b="1" dirty="0"/>
              <a:t>r</a:t>
            </a:r>
            <a:r>
              <a:rPr lang="nb-NO" sz="4000" dirty="0"/>
              <a:t>=&lt;</a:t>
            </a:r>
            <a:r>
              <a:rPr lang="nb-NO" sz="4000" dirty="0" err="1"/>
              <a:t>x,y,z</a:t>
            </a:r>
            <a:r>
              <a:rPr lang="nb-NO" sz="4000" dirty="0"/>
              <a:t>&gt; og ved tid t. </a:t>
            </a:r>
            <a:br>
              <a:rPr lang="nb-NO" sz="4000" dirty="0"/>
            </a:br>
            <a:endParaRPr lang="nb-NO" sz="40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ubtitle 6">
            <a:extLst>
              <a:ext uri="{FF2B5EF4-FFF2-40B4-BE49-F238E27FC236}">
                <a16:creationId xmlns:a16="http://schemas.microsoft.com/office/drawing/2014/main" id="{3277F282-2865-434F-9ED5-FB458A4AC7D4}"/>
              </a:ext>
            </a:extLst>
          </p:cNvPr>
          <p:cNvSpPr txBox="1">
            <a:spLocks/>
          </p:cNvSpPr>
          <p:nvPr/>
        </p:nvSpPr>
        <p:spPr>
          <a:xfrm>
            <a:off x="-2081508" y="7173000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chemeClr val="tx1"/>
                </a:solidFill>
              </a:rPr>
              <a:t>Partikkelbaner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Beskriver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hastighetsendingen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partikkel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følger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strømningen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pic>
        <p:nvPicPr>
          <p:cNvPr id="19" name="Picture 9" descr="Velocity vectors illustrating flow boundary layer detachment from an... |  Download Scientific Diagram">
            <a:extLst>
              <a:ext uri="{FF2B5EF4-FFF2-40B4-BE49-F238E27FC236}">
                <a16:creationId xmlns:a16="http://schemas.microsoft.com/office/drawing/2014/main" id="{1053512D-06BD-B748-BDF2-37B9A54F6A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1" t="18133" r="7086" b="16667"/>
          <a:stretch/>
        </p:blipFill>
        <p:spPr bwMode="auto">
          <a:xfrm>
            <a:off x="642253" y="2323313"/>
            <a:ext cx="4066237" cy="334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34157FE7-A93D-8E4C-95C1-079958B807D4}"/>
              </a:ext>
            </a:extLst>
          </p:cNvPr>
          <p:cNvSpPr txBox="1"/>
          <p:nvPr/>
        </p:nvSpPr>
        <p:spPr>
          <a:xfrm>
            <a:off x="912000" y="5912774"/>
            <a:ext cx="6053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= &lt;</a:t>
            </a:r>
            <a:r>
              <a:rPr lang="en-US" dirty="0" err="1"/>
              <a:t>u,v,w</a:t>
            </a:r>
            <a:r>
              <a:rPr lang="en-US" dirty="0"/>
              <a:t>&gt; = u(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k </a:t>
            </a:r>
          </a:p>
          <a:p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x,y,z</a:t>
            </a:r>
            <a:r>
              <a:rPr lang="en-US" dirty="0"/>
              <a:t>&gt; (her 2D: </a:t>
            </a:r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</a:t>
            </a:r>
            <a:r>
              <a:rPr lang="en-US" dirty="0"/>
              <a:t>&gt;, </a:t>
            </a:r>
            <a:r>
              <a:rPr lang="en-US" b="1" dirty="0"/>
              <a:t>V</a:t>
            </a:r>
            <a:r>
              <a:rPr lang="en-US" dirty="0"/>
              <a:t>=&lt;</a:t>
            </a:r>
            <a:r>
              <a:rPr lang="en-US" dirty="0" err="1"/>
              <a:t>u,v</a:t>
            </a:r>
            <a:r>
              <a:rPr lang="en-US" dirty="0"/>
              <a:t>&gt;)</a:t>
            </a:r>
            <a:endParaRPr lang="en-US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EC3EED-DD47-8E43-868E-ABF4189D4ED3}"/>
              </a:ext>
            </a:extLst>
          </p:cNvPr>
          <p:cNvSpPr/>
          <p:nvPr/>
        </p:nvSpPr>
        <p:spPr>
          <a:xfrm>
            <a:off x="2398907" y="3393741"/>
            <a:ext cx="1776201" cy="2269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E10F102-086F-214C-850E-19FB46BE7819}"/>
              </a:ext>
            </a:extLst>
          </p:cNvPr>
          <p:cNvCxnSpPr>
            <a:cxnSpLocks/>
          </p:cNvCxnSpPr>
          <p:nvPr/>
        </p:nvCxnSpPr>
        <p:spPr>
          <a:xfrm flipV="1">
            <a:off x="2562328" y="4587890"/>
            <a:ext cx="0" cy="100604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CDCD361-050A-0049-B849-62B2A6E3DC60}"/>
              </a:ext>
            </a:extLst>
          </p:cNvPr>
          <p:cNvCxnSpPr>
            <a:cxnSpLocks/>
          </p:cNvCxnSpPr>
          <p:nvPr/>
        </p:nvCxnSpPr>
        <p:spPr>
          <a:xfrm>
            <a:off x="2562328" y="5613223"/>
            <a:ext cx="128760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6A7FD09-0452-004A-ABF5-C2A4D93E2793}"/>
              </a:ext>
            </a:extLst>
          </p:cNvPr>
          <p:cNvCxnSpPr>
            <a:cxnSpLocks/>
          </p:cNvCxnSpPr>
          <p:nvPr/>
        </p:nvCxnSpPr>
        <p:spPr>
          <a:xfrm flipV="1">
            <a:off x="2562328" y="3444723"/>
            <a:ext cx="964410" cy="21685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91069D6-0288-6A4B-9157-E0FD5D9D0C9C}"/>
              </a:ext>
            </a:extLst>
          </p:cNvPr>
          <p:cNvSpPr txBox="1"/>
          <p:nvPr/>
        </p:nvSpPr>
        <p:spPr>
          <a:xfrm>
            <a:off x="2556482" y="47019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BC6B22-3793-F440-9FD1-B0C79CC7405F}"/>
              </a:ext>
            </a:extLst>
          </p:cNvPr>
          <p:cNvSpPr txBox="1"/>
          <p:nvPr/>
        </p:nvSpPr>
        <p:spPr>
          <a:xfrm>
            <a:off x="3399806" y="559393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E852811-68E4-F147-BC1B-A5F1897D5B20}"/>
              </a:ext>
            </a:extLst>
          </p:cNvPr>
          <p:cNvSpPr txBox="1"/>
          <p:nvPr/>
        </p:nvSpPr>
        <p:spPr>
          <a:xfrm>
            <a:off x="3222130" y="458789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r</a:t>
            </a:r>
            <a:r>
              <a:rPr lang="en-US" b="1" baseline="-25000" dirty="0" err="1"/>
              <a:t>i</a:t>
            </a:r>
            <a:endParaRPr lang="en-US" baseline="-25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C3AA30-58CB-5149-A328-DF4F76D461E1}"/>
              </a:ext>
            </a:extLst>
          </p:cNvPr>
          <p:cNvSpPr/>
          <p:nvPr/>
        </p:nvSpPr>
        <p:spPr>
          <a:xfrm>
            <a:off x="3549847" y="3161988"/>
            <a:ext cx="366918" cy="26701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122656-69FD-7846-B1DF-4268BC383FF8}"/>
              </a:ext>
            </a:extLst>
          </p:cNvPr>
          <p:cNvSpPr/>
          <p:nvPr/>
        </p:nvSpPr>
        <p:spPr>
          <a:xfrm>
            <a:off x="3937362" y="3144359"/>
            <a:ext cx="366918" cy="26701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15411F-02B7-4344-9486-8C849FBDDE3C}"/>
              </a:ext>
            </a:extLst>
          </p:cNvPr>
          <p:cNvSpPr/>
          <p:nvPr/>
        </p:nvSpPr>
        <p:spPr>
          <a:xfrm>
            <a:off x="3549847" y="2884903"/>
            <a:ext cx="366918" cy="26701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0F6F1B-80FF-F848-A456-92D9A86F70D4}"/>
              </a:ext>
            </a:extLst>
          </p:cNvPr>
          <p:cNvSpPr/>
          <p:nvPr/>
        </p:nvSpPr>
        <p:spPr>
          <a:xfrm>
            <a:off x="3937362" y="2867274"/>
            <a:ext cx="366918" cy="26701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F55731-441F-184A-975E-7B16B7D21E33}"/>
              </a:ext>
            </a:extLst>
          </p:cNvPr>
          <p:cNvSpPr/>
          <p:nvPr/>
        </p:nvSpPr>
        <p:spPr>
          <a:xfrm>
            <a:off x="3534241" y="2607818"/>
            <a:ext cx="366918" cy="26701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6CCAC2A-2DDC-824E-9E56-39F7C8251C55}"/>
              </a:ext>
            </a:extLst>
          </p:cNvPr>
          <p:cNvSpPr/>
          <p:nvPr/>
        </p:nvSpPr>
        <p:spPr>
          <a:xfrm>
            <a:off x="3921756" y="2590189"/>
            <a:ext cx="366918" cy="26701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ED9D1E0-F4F7-BD4B-B349-E2468F086D5E}"/>
              </a:ext>
            </a:extLst>
          </p:cNvPr>
          <p:cNvSpPr/>
          <p:nvPr/>
        </p:nvSpPr>
        <p:spPr>
          <a:xfrm>
            <a:off x="2759211" y="3161988"/>
            <a:ext cx="366918" cy="26701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EAA377F-8452-C44A-9C1F-5AE650150F65}"/>
              </a:ext>
            </a:extLst>
          </p:cNvPr>
          <p:cNvSpPr/>
          <p:nvPr/>
        </p:nvSpPr>
        <p:spPr>
          <a:xfrm>
            <a:off x="3146726" y="3144359"/>
            <a:ext cx="366918" cy="26701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6B9AA2F-6B84-944E-B4CB-31029B206EC1}"/>
              </a:ext>
            </a:extLst>
          </p:cNvPr>
          <p:cNvSpPr/>
          <p:nvPr/>
        </p:nvSpPr>
        <p:spPr>
          <a:xfrm>
            <a:off x="2759211" y="2884903"/>
            <a:ext cx="366918" cy="26701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BD1D87F-CAEC-EF49-AC6B-E482074258A1}"/>
              </a:ext>
            </a:extLst>
          </p:cNvPr>
          <p:cNvSpPr/>
          <p:nvPr/>
        </p:nvSpPr>
        <p:spPr>
          <a:xfrm>
            <a:off x="3146726" y="2867274"/>
            <a:ext cx="366918" cy="26701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BACC46D-78DB-3C49-BFF3-05B06FA718F3}"/>
              </a:ext>
            </a:extLst>
          </p:cNvPr>
          <p:cNvSpPr/>
          <p:nvPr/>
        </p:nvSpPr>
        <p:spPr>
          <a:xfrm>
            <a:off x="2743605" y="2607818"/>
            <a:ext cx="366918" cy="26701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884FAB7-6C10-BF48-A6E7-3CA628B255F0}"/>
              </a:ext>
            </a:extLst>
          </p:cNvPr>
          <p:cNvSpPr/>
          <p:nvPr/>
        </p:nvSpPr>
        <p:spPr>
          <a:xfrm>
            <a:off x="3131120" y="2590189"/>
            <a:ext cx="366918" cy="267012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87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Partikkelbane: Hastigheten </a:t>
            </a:r>
            <a:r>
              <a:rPr lang="nb-NO" sz="4000" b="1" dirty="0" err="1"/>
              <a:t>v</a:t>
            </a:r>
            <a:r>
              <a:rPr lang="nb-NO" sz="4000" baseline="-25000" dirty="0" err="1"/>
              <a:t>A</a:t>
            </a:r>
            <a:r>
              <a:rPr lang="nb-NO" sz="4000" dirty="0"/>
              <a:t>(t) til en fluidpartikkel </a:t>
            </a:r>
            <a:br>
              <a:rPr lang="nb-NO" sz="4000" dirty="0"/>
            </a:br>
            <a:r>
              <a:rPr lang="nb-NO" sz="4000" dirty="0"/>
              <a:t>A i punktet </a:t>
            </a:r>
            <a:r>
              <a:rPr lang="nb-NO" sz="4000" b="1" dirty="0" err="1"/>
              <a:t>r</a:t>
            </a:r>
            <a:r>
              <a:rPr lang="nb-NO" sz="4000" baseline="-25000" dirty="0" err="1"/>
              <a:t>A</a:t>
            </a:r>
            <a:r>
              <a:rPr lang="nb-NO" sz="4000" dirty="0"/>
              <a:t>(t) er gikk av endringen av </a:t>
            </a:r>
            <a:r>
              <a:rPr lang="nb-NO" sz="4000" b="1" dirty="0" err="1"/>
              <a:t>r</a:t>
            </a:r>
            <a:r>
              <a:rPr lang="nb-NO" sz="4000" baseline="-25000" dirty="0" err="1"/>
              <a:t>A</a:t>
            </a:r>
            <a:r>
              <a:rPr lang="nb-NO" sz="4000" dirty="0"/>
              <a:t>(t) per tid. 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ubtitle 6">
            <a:extLst>
              <a:ext uri="{FF2B5EF4-FFF2-40B4-BE49-F238E27FC236}">
                <a16:creationId xmlns:a16="http://schemas.microsoft.com/office/drawing/2014/main" id="{3277F282-2865-434F-9ED5-FB458A4AC7D4}"/>
              </a:ext>
            </a:extLst>
          </p:cNvPr>
          <p:cNvSpPr txBox="1">
            <a:spLocks/>
          </p:cNvSpPr>
          <p:nvPr/>
        </p:nvSpPr>
        <p:spPr>
          <a:xfrm>
            <a:off x="-2081508" y="7173000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chemeClr val="tx1"/>
                </a:solidFill>
              </a:rPr>
              <a:t>Partikkelbaner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Beskriver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hastighetsendingen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partikkel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følger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strømningen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pic>
        <p:nvPicPr>
          <p:cNvPr id="19" name="Picture 9" descr="Velocity vectors illustrating flow boundary layer detachment from an... |  Download Scientific Diagram">
            <a:extLst>
              <a:ext uri="{FF2B5EF4-FFF2-40B4-BE49-F238E27FC236}">
                <a16:creationId xmlns:a16="http://schemas.microsoft.com/office/drawing/2014/main" id="{1053512D-06BD-B748-BDF2-37B9A54F6A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1" t="18133" r="7086" b="16667"/>
          <a:stretch/>
        </p:blipFill>
        <p:spPr bwMode="auto">
          <a:xfrm>
            <a:off x="642253" y="2323313"/>
            <a:ext cx="4066237" cy="334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07B537F-036D-E74E-AB04-1A3952DAC97D}"/>
              </a:ext>
            </a:extLst>
          </p:cNvPr>
          <p:cNvSpPr/>
          <p:nvPr/>
        </p:nvSpPr>
        <p:spPr>
          <a:xfrm>
            <a:off x="9431746" y="2661713"/>
            <a:ext cx="288000" cy="2762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80DBEE5-BFB3-4746-A080-0CAAEFF48E9B}"/>
              </a:ext>
            </a:extLst>
          </p:cNvPr>
          <p:cNvCxnSpPr>
            <a:cxnSpLocks/>
          </p:cNvCxnSpPr>
          <p:nvPr/>
        </p:nvCxnSpPr>
        <p:spPr>
          <a:xfrm flipV="1">
            <a:off x="7991746" y="4537397"/>
            <a:ext cx="0" cy="100604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928C67F-5395-D14D-983B-78327D7CCDAC}"/>
              </a:ext>
            </a:extLst>
          </p:cNvPr>
          <p:cNvCxnSpPr>
            <a:cxnSpLocks/>
          </p:cNvCxnSpPr>
          <p:nvPr/>
        </p:nvCxnSpPr>
        <p:spPr>
          <a:xfrm>
            <a:off x="7991746" y="5562730"/>
            <a:ext cx="128760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B217B0F-420B-1F41-A854-D2544C796E21}"/>
              </a:ext>
            </a:extLst>
          </p:cNvPr>
          <p:cNvCxnSpPr>
            <a:endCxn id="4" idx="4"/>
          </p:cNvCxnSpPr>
          <p:nvPr/>
        </p:nvCxnSpPr>
        <p:spPr>
          <a:xfrm flipV="1">
            <a:off x="7991746" y="2937993"/>
            <a:ext cx="1584000" cy="262473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950A401-8EC2-3B4A-B59D-4DE0E7CFA153}"/>
              </a:ext>
            </a:extLst>
          </p:cNvPr>
          <p:cNvSpPr txBox="1"/>
          <p:nvPr/>
        </p:nvSpPr>
        <p:spPr>
          <a:xfrm>
            <a:off x="7487746" y="496999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6C3911B-AE5D-104C-9A72-E046216F654A}"/>
              </a:ext>
            </a:extLst>
          </p:cNvPr>
          <p:cNvSpPr txBox="1"/>
          <p:nvPr/>
        </p:nvSpPr>
        <p:spPr>
          <a:xfrm>
            <a:off x="8829224" y="554344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A4F4D3F-694B-1A4F-B350-41069BF41A55}"/>
              </a:ext>
            </a:extLst>
          </p:cNvPr>
          <p:cNvSpPr txBox="1"/>
          <p:nvPr/>
        </p:nvSpPr>
        <p:spPr>
          <a:xfrm>
            <a:off x="8708970" y="4430275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r</a:t>
            </a:r>
            <a:r>
              <a:rPr lang="en-US" baseline="-25000" dirty="0" err="1"/>
              <a:t>A</a:t>
            </a:r>
            <a:r>
              <a:rPr lang="en-US" dirty="0"/>
              <a:t>(t)</a:t>
            </a:r>
            <a:endParaRPr lang="en-US" baseline="-25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8D7C9F-EACE-5648-81B8-70609FA169CA}"/>
              </a:ext>
            </a:extLst>
          </p:cNvPr>
          <p:cNvSpPr txBox="1"/>
          <p:nvPr/>
        </p:nvSpPr>
        <p:spPr>
          <a:xfrm>
            <a:off x="9612637" y="234806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AF93CA7-A63F-2C4C-B4E5-3C5C0B08869B}"/>
              </a:ext>
            </a:extLst>
          </p:cNvPr>
          <p:cNvSpPr txBox="1"/>
          <p:nvPr/>
        </p:nvSpPr>
        <p:spPr>
          <a:xfrm>
            <a:off x="6947732" y="5952933"/>
            <a:ext cx="49680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Hastighetsvektoren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fluidpartikkel</a:t>
            </a:r>
            <a:r>
              <a:rPr lang="en-US" dirty="0"/>
              <a:t> A </a:t>
            </a:r>
            <a:r>
              <a:rPr lang="en-US" dirty="0" err="1"/>
              <a:t>i</a:t>
            </a:r>
            <a:endParaRPr lang="en-US" dirty="0"/>
          </a:p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</a:t>
            </a:r>
            <a:r>
              <a:rPr lang="en-US" dirty="0" err="1"/>
              <a:t>langs</a:t>
            </a:r>
            <a:r>
              <a:rPr lang="en-US" dirty="0"/>
              <a:t> </a:t>
            </a:r>
            <a:r>
              <a:rPr lang="en-US" dirty="0" err="1"/>
              <a:t>strømlinje</a:t>
            </a:r>
            <a:r>
              <a:rPr lang="en-US" dirty="0"/>
              <a:t> s er </a:t>
            </a:r>
            <a:r>
              <a:rPr lang="en-US" b="1" dirty="0" err="1"/>
              <a:t>v</a:t>
            </a:r>
            <a:r>
              <a:rPr lang="en-US" baseline="-25000" dirty="0" err="1"/>
              <a:t>A</a:t>
            </a:r>
            <a:r>
              <a:rPr lang="en-US" dirty="0"/>
              <a:t>(t)</a:t>
            </a:r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5DCAB25C-28AC-5C49-99FF-D22A1F97FA07}"/>
              </a:ext>
            </a:extLst>
          </p:cNvPr>
          <p:cNvSpPr/>
          <p:nvPr/>
        </p:nvSpPr>
        <p:spPr>
          <a:xfrm>
            <a:off x="623455" y="2867891"/>
            <a:ext cx="4094018" cy="893618"/>
          </a:xfrm>
          <a:custGeom>
            <a:avLst/>
            <a:gdLst>
              <a:gd name="connsiteX0" fmla="*/ 0 w 4094018"/>
              <a:gd name="connsiteY0" fmla="*/ 893618 h 893618"/>
              <a:gd name="connsiteX1" fmla="*/ 145472 w 4094018"/>
              <a:gd name="connsiteY1" fmla="*/ 810491 h 893618"/>
              <a:gd name="connsiteX2" fmla="*/ 207818 w 4094018"/>
              <a:gd name="connsiteY2" fmla="*/ 768927 h 893618"/>
              <a:gd name="connsiteX3" fmla="*/ 311727 w 4094018"/>
              <a:gd name="connsiteY3" fmla="*/ 685800 h 893618"/>
              <a:gd name="connsiteX4" fmla="*/ 498763 w 4094018"/>
              <a:gd name="connsiteY4" fmla="*/ 561109 h 893618"/>
              <a:gd name="connsiteX5" fmla="*/ 561109 w 4094018"/>
              <a:gd name="connsiteY5" fmla="*/ 519545 h 893618"/>
              <a:gd name="connsiteX6" fmla="*/ 872836 w 4094018"/>
              <a:gd name="connsiteY6" fmla="*/ 415636 h 893618"/>
              <a:gd name="connsiteX7" fmla="*/ 1018309 w 4094018"/>
              <a:gd name="connsiteY7" fmla="*/ 374073 h 893618"/>
              <a:gd name="connsiteX8" fmla="*/ 1184563 w 4094018"/>
              <a:gd name="connsiteY8" fmla="*/ 332509 h 893618"/>
              <a:gd name="connsiteX9" fmla="*/ 1309254 w 4094018"/>
              <a:gd name="connsiteY9" fmla="*/ 249382 h 893618"/>
              <a:gd name="connsiteX10" fmla="*/ 1371600 w 4094018"/>
              <a:gd name="connsiteY10" fmla="*/ 207818 h 893618"/>
              <a:gd name="connsiteX11" fmla="*/ 1433945 w 4094018"/>
              <a:gd name="connsiteY11" fmla="*/ 187036 h 893618"/>
              <a:gd name="connsiteX12" fmla="*/ 1496290 w 4094018"/>
              <a:gd name="connsiteY12" fmla="*/ 145473 h 893618"/>
              <a:gd name="connsiteX13" fmla="*/ 1683327 w 4094018"/>
              <a:gd name="connsiteY13" fmla="*/ 83127 h 893618"/>
              <a:gd name="connsiteX14" fmla="*/ 1808018 w 4094018"/>
              <a:gd name="connsiteY14" fmla="*/ 41564 h 893618"/>
              <a:gd name="connsiteX15" fmla="*/ 1870363 w 4094018"/>
              <a:gd name="connsiteY15" fmla="*/ 20782 h 893618"/>
              <a:gd name="connsiteX16" fmla="*/ 1953490 w 4094018"/>
              <a:gd name="connsiteY16" fmla="*/ 0 h 893618"/>
              <a:gd name="connsiteX17" fmla="*/ 2306781 w 4094018"/>
              <a:gd name="connsiteY17" fmla="*/ 20782 h 893618"/>
              <a:gd name="connsiteX18" fmla="*/ 2389909 w 4094018"/>
              <a:gd name="connsiteY18" fmla="*/ 41564 h 893618"/>
              <a:gd name="connsiteX19" fmla="*/ 2514600 w 4094018"/>
              <a:gd name="connsiteY19" fmla="*/ 83127 h 893618"/>
              <a:gd name="connsiteX20" fmla="*/ 2701636 w 4094018"/>
              <a:gd name="connsiteY20" fmla="*/ 166254 h 893618"/>
              <a:gd name="connsiteX21" fmla="*/ 2763981 w 4094018"/>
              <a:gd name="connsiteY21" fmla="*/ 187036 h 893618"/>
              <a:gd name="connsiteX22" fmla="*/ 2805545 w 4094018"/>
              <a:gd name="connsiteY22" fmla="*/ 249382 h 893618"/>
              <a:gd name="connsiteX23" fmla="*/ 2930236 w 4094018"/>
              <a:gd name="connsiteY23" fmla="*/ 290945 h 893618"/>
              <a:gd name="connsiteX24" fmla="*/ 3054927 w 4094018"/>
              <a:gd name="connsiteY24" fmla="*/ 394854 h 893618"/>
              <a:gd name="connsiteX25" fmla="*/ 3179618 w 4094018"/>
              <a:gd name="connsiteY25" fmla="*/ 477982 h 893618"/>
              <a:gd name="connsiteX26" fmla="*/ 3241963 w 4094018"/>
              <a:gd name="connsiteY26" fmla="*/ 519545 h 893618"/>
              <a:gd name="connsiteX27" fmla="*/ 3304309 w 4094018"/>
              <a:gd name="connsiteY27" fmla="*/ 561109 h 893618"/>
              <a:gd name="connsiteX28" fmla="*/ 3491345 w 4094018"/>
              <a:gd name="connsiteY28" fmla="*/ 623454 h 893618"/>
              <a:gd name="connsiteX29" fmla="*/ 3553690 w 4094018"/>
              <a:gd name="connsiteY29" fmla="*/ 644236 h 893618"/>
              <a:gd name="connsiteX30" fmla="*/ 4094018 w 4094018"/>
              <a:gd name="connsiteY30" fmla="*/ 685800 h 893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94018" h="893618">
                <a:moveTo>
                  <a:pt x="0" y="893618"/>
                </a:moveTo>
                <a:cubicBezTo>
                  <a:pt x="48491" y="865909"/>
                  <a:pt x="97582" y="839225"/>
                  <a:pt x="145472" y="810491"/>
                </a:cubicBezTo>
                <a:cubicBezTo>
                  <a:pt x="166889" y="797640"/>
                  <a:pt x="190157" y="786588"/>
                  <a:pt x="207818" y="768927"/>
                </a:cubicBezTo>
                <a:cubicBezTo>
                  <a:pt x="301819" y="674926"/>
                  <a:pt x="190352" y="726258"/>
                  <a:pt x="311727" y="685800"/>
                </a:cubicBezTo>
                <a:lnTo>
                  <a:pt x="498763" y="561109"/>
                </a:lnTo>
                <a:cubicBezTo>
                  <a:pt x="519545" y="547254"/>
                  <a:pt x="537414" y="527443"/>
                  <a:pt x="561109" y="519545"/>
                </a:cubicBezTo>
                <a:lnTo>
                  <a:pt x="872836" y="415636"/>
                </a:lnTo>
                <a:cubicBezTo>
                  <a:pt x="942273" y="392490"/>
                  <a:pt x="940012" y="391472"/>
                  <a:pt x="1018309" y="374073"/>
                </a:cubicBezTo>
                <a:cubicBezTo>
                  <a:pt x="1049018" y="367249"/>
                  <a:pt x="1147426" y="353140"/>
                  <a:pt x="1184563" y="332509"/>
                </a:cubicBezTo>
                <a:cubicBezTo>
                  <a:pt x="1228230" y="308250"/>
                  <a:pt x="1267690" y="277091"/>
                  <a:pt x="1309254" y="249382"/>
                </a:cubicBezTo>
                <a:cubicBezTo>
                  <a:pt x="1330036" y="235527"/>
                  <a:pt x="1347905" y="215716"/>
                  <a:pt x="1371600" y="207818"/>
                </a:cubicBezTo>
                <a:cubicBezTo>
                  <a:pt x="1392382" y="200891"/>
                  <a:pt x="1414352" y="196833"/>
                  <a:pt x="1433945" y="187036"/>
                </a:cubicBezTo>
                <a:cubicBezTo>
                  <a:pt x="1456285" y="175866"/>
                  <a:pt x="1473466" y="155617"/>
                  <a:pt x="1496290" y="145473"/>
                </a:cubicBezTo>
                <a:cubicBezTo>
                  <a:pt x="1496295" y="145471"/>
                  <a:pt x="1652152" y="93519"/>
                  <a:pt x="1683327" y="83127"/>
                </a:cubicBezTo>
                <a:lnTo>
                  <a:pt x="1808018" y="41564"/>
                </a:lnTo>
                <a:cubicBezTo>
                  <a:pt x="1828800" y="34637"/>
                  <a:pt x="1849111" y="26095"/>
                  <a:pt x="1870363" y="20782"/>
                </a:cubicBezTo>
                <a:lnTo>
                  <a:pt x="1953490" y="0"/>
                </a:lnTo>
                <a:cubicBezTo>
                  <a:pt x="2071254" y="6927"/>
                  <a:pt x="2189345" y="9598"/>
                  <a:pt x="2306781" y="20782"/>
                </a:cubicBezTo>
                <a:cubicBezTo>
                  <a:pt x="2335214" y="23490"/>
                  <a:pt x="2362551" y="33357"/>
                  <a:pt x="2389909" y="41564"/>
                </a:cubicBezTo>
                <a:cubicBezTo>
                  <a:pt x="2431873" y="54153"/>
                  <a:pt x="2514600" y="83127"/>
                  <a:pt x="2514600" y="83127"/>
                </a:cubicBezTo>
                <a:cubicBezTo>
                  <a:pt x="2613399" y="148994"/>
                  <a:pt x="2553249" y="116792"/>
                  <a:pt x="2701636" y="166254"/>
                </a:cubicBezTo>
                <a:lnTo>
                  <a:pt x="2763981" y="187036"/>
                </a:lnTo>
                <a:cubicBezTo>
                  <a:pt x="2777836" y="207818"/>
                  <a:pt x="2784365" y="236144"/>
                  <a:pt x="2805545" y="249382"/>
                </a:cubicBezTo>
                <a:cubicBezTo>
                  <a:pt x="2842697" y="272602"/>
                  <a:pt x="2930236" y="290945"/>
                  <a:pt x="2930236" y="290945"/>
                </a:cubicBezTo>
                <a:cubicBezTo>
                  <a:pt x="3153026" y="439474"/>
                  <a:pt x="2814899" y="208166"/>
                  <a:pt x="3054927" y="394854"/>
                </a:cubicBezTo>
                <a:cubicBezTo>
                  <a:pt x="3094358" y="425522"/>
                  <a:pt x="3138054" y="450273"/>
                  <a:pt x="3179618" y="477982"/>
                </a:cubicBezTo>
                <a:lnTo>
                  <a:pt x="3241963" y="519545"/>
                </a:lnTo>
                <a:cubicBezTo>
                  <a:pt x="3262745" y="533400"/>
                  <a:pt x="3280614" y="553211"/>
                  <a:pt x="3304309" y="561109"/>
                </a:cubicBezTo>
                <a:lnTo>
                  <a:pt x="3491345" y="623454"/>
                </a:lnTo>
                <a:cubicBezTo>
                  <a:pt x="3512127" y="630381"/>
                  <a:pt x="3531893" y="642056"/>
                  <a:pt x="3553690" y="644236"/>
                </a:cubicBezTo>
                <a:cubicBezTo>
                  <a:pt x="4010684" y="689936"/>
                  <a:pt x="3830090" y="685800"/>
                  <a:pt x="4094018" y="685800"/>
                </a:cubicBezTo>
              </a:path>
            </a:pathLst>
          </a:custGeom>
          <a:noFill/>
          <a:ln w="57150">
            <a:solidFill>
              <a:srgbClr val="009D7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E6468E96-544E-3F42-97D8-B7CC0814459C}"/>
              </a:ext>
            </a:extLst>
          </p:cNvPr>
          <p:cNvSpPr/>
          <p:nvPr/>
        </p:nvSpPr>
        <p:spPr>
          <a:xfrm>
            <a:off x="6610657" y="2500123"/>
            <a:ext cx="4094018" cy="893618"/>
          </a:xfrm>
          <a:custGeom>
            <a:avLst/>
            <a:gdLst>
              <a:gd name="connsiteX0" fmla="*/ 0 w 4094018"/>
              <a:gd name="connsiteY0" fmla="*/ 893618 h 893618"/>
              <a:gd name="connsiteX1" fmla="*/ 145472 w 4094018"/>
              <a:gd name="connsiteY1" fmla="*/ 810491 h 893618"/>
              <a:gd name="connsiteX2" fmla="*/ 207818 w 4094018"/>
              <a:gd name="connsiteY2" fmla="*/ 768927 h 893618"/>
              <a:gd name="connsiteX3" fmla="*/ 311727 w 4094018"/>
              <a:gd name="connsiteY3" fmla="*/ 685800 h 893618"/>
              <a:gd name="connsiteX4" fmla="*/ 498763 w 4094018"/>
              <a:gd name="connsiteY4" fmla="*/ 561109 h 893618"/>
              <a:gd name="connsiteX5" fmla="*/ 561109 w 4094018"/>
              <a:gd name="connsiteY5" fmla="*/ 519545 h 893618"/>
              <a:gd name="connsiteX6" fmla="*/ 872836 w 4094018"/>
              <a:gd name="connsiteY6" fmla="*/ 415636 h 893618"/>
              <a:gd name="connsiteX7" fmla="*/ 1018309 w 4094018"/>
              <a:gd name="connsiteY7" fmla="*/ 374073 h 893618"/>
              <a:gd name="connsiteX8" fmla="*/ 1184563 w 4094018"/>
              <a:gd name="connsiteY8" fmla="*/ 332509 h 893618"/>
              <a:gd name="connsiteX9" fmla="*/ 1309254 w 4094018"/>
              <a:gd name="connsiteY9" fmla="*/ 249382 h 893618"/>
              <a:gd name="connsiteX10" fmla="*/ 1371600 w 4094018"/>
              <a:gd name="connsiteY10" fmla="*/ 207818 h 893618"/>
              <a:gd name="connsiteX11" fmla="*/ 1433945 w 4094018"/>
              <a:gd name="connsiteY11" fmla="*/ 187036 h 893618"/>
              <a:gd name="connsiteX12" fmla="*/ 1496290 w 4094018"/>
              <a:gd name="connsiteY12" fmla="*/ 145473 h 893618"/>
              <a:gd name="connsiteX13" fmla="*/ 1683327 w 4094018"/>
              <a:gd name="connsiteY13" fmla="*/ 83127 h 893618"/>
              <a:gd name="connsiteX14" fmla="*/ 1808018 w 4094018"/>
              <a:gd name="connsiteY14" fmla="*/ 41564 h 893618"/>
              <a:gd name="connsiteX15" fmla="*/ 1870363 w 4094018"/>
              <a:gd name="connsiteY15" fmla="*/ 20782 h 893618"/>
              <a:gd name="connsiteX16" fmla="*/ 1953490 w 4094018"/>
              <a:gd name="connsiteY16" fmla="*/ 0 h 893618"/>
              <a:gd name="connsiteX17" fmla="*/ 2306781 w 4094018"/>
              <a:gd name="connsiteY17" fmla="*/ 20782 h 893618"/>
              <a:gd name="connsiteX18" fmla="*/ 2389909 w 4094018"/>
              <a:gd name="connsiteY18" fmla="*/ 41564 h 893618"/>
              <a:gd name="connsiteX19" fmla="*/ 2514600 w 4094018"/>
              <a:gd name="connsiteY19" fmla="*/ 83127 h 893618"/>
              <a:gd name="connsiteX20" fmla="*/ 2701636 w 4094018"/>
              <a:gd name="connsiteY20" fmla="*/ 166254 h 893618"/>
              <a:gd name="connsiteX21" fmla="*/ 2763981 w 4094018"/>
              <a:gd name="connsiteY21" fmla="*/ 187036 h 893618"/>
              <a:gd name="connsiteX22" fmla="*/ 2805545 w 4094018"/>
              <a:gd name="connsiteY22" fmla="*/ 249382 h 893618"/>
              <a:gd name="connsiteX23" fmla="*/ 2930236 w 4094018"/>
              <a:gd name="connsiteY23" fmla="*/ 290945 h 893618"/>
              <a:gd name="connsiteX24" fmla="*/ 3054927 w 4094018"/>
              <a:gd name="connsiteY24" fmla="*/ 394854 h 893618"/>
              <a:gd name="connsiteX25" fmla="*/ 3179618 w 4094018"/>
              <a:gd name="connsiteY25" fmla="*/ 477982 h 893618"/>
              <a:gd name="connsiteX26" fmla="*/ 3241963 w 4094018"/>
              <a:gd name="connsiteY26" fmla="*/ 519545 h 893618"/>
              <a:gd name="connsiteX27" fmla="*/ 3304309 w 4094018"/>
              <a:gd name="connsiteY27" fmla="*/ 561109 h 893618"/>
              <a:gd name="connsiteX28" fmla="*/ 3491345 w 4094018"/>
              <a:gd name="connsiteY28" fmla="*/ 623454 h 893618"/>
              <a:gd name="connsiteX29" fmla="*/ 3553690 w 4094018"/>
              <a:gd name="connsiteY29" fmla="*/ 644236 h 893618"/>
              <a:gd name="connsiteX30" fmla="*/ 4094018 w 4094018"/>
              <a:gd name="connsiteY30" fmla="*/ 685800 h 893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94018" h="893618">
                <a:moveTo>
                  <a:pt x="0" y="893618"/>
                </a:moveTo>
                <a:cubicBezTo>
                  <a:pt x="48491" y="865909"/>
                  <a:pt x="97582" y="839225"/>
                  <a:pt x="145472" y="810491"/>
                </a:cubicBezTo>
                <a:cubicBezTo>
                  <a:pt x="166889" y="797640"/>
                  <a:pt x="190157" y="786588"/>
                  <a:pt x="207818" y="768927"/>
                </a:cubicBezTo>
                <a:cubicBezTo>
                  <a:pt x="301819" y="674926"/>
                  <a:pt x="190352" y="726258"/>
                  <a:pt x="311727" y="685800"/>
                </a:cubicBezTo>
                <a:lnTo>
                  <a:pt x="498763" y="561109"/>
                </a:lnTo>
                <a:cubicBezTo>
                  <a:pt x="519545" y="547254"/>
                  <a:pt x="537414" y="527443"/>
                  <a:pt x="561109" y="519545"/>
                </a:cubicBezTo>
                <a:lnTo>
                  <a:pt x="872836" y="415636"/>
                </a:lnTo>
                <a:cubicBezTo>
                  <a:pt x="942273" y="392490"/>
                  <a:pt x="940012" y="391472"/>
                  <a:pt x="1018309" y="374073"/>
                </a:cubicBezTo>
                <a:cubicBezTo>
                  <a:pt x="1049018" y="367249"/>
                  <a:pt x="1147426" y="353140"/>
                  <a:pt x="1184563" y="332509"/>
                </a:cubicBezTo>
                <a:cubicBezTo>
                  <a:pt x="1228230" y="308250"/>
                  <a:pt x="1267690" y="277091"/>
                  <a:pt x="1309254" y="249382"/>
                </a:cubicBezTo>
                <a:cubicBezTo>
                  <a:pt x="1330036" y="235527"/>
                  <a:pt x="1347905" y="215716"/>
                  <a:pt x="1371600" y="207818"/>
                </a:cubicBezTo>
                <a:cubicBezTo>
                  <a:pt x="1392382" y="200891"/>
                  <a:pt x="1414352" y="196833"/>
                  <a:pt x="1433945" y="187036"/>
                </a:cubicBezTo>
                <a:cubicBezTo>
                  <a:pt x="1456285" y="175866"/>
                  <a:pt x="1473466" y="155617"/>
                  <a:pt x="1496290" y="145473"/>
                </a:cubicBezTo>
                <a:cubicBezTo>
                  <a:pt x="1496295" y="145471"/>
                  <a:pt x="1652152" y="93519"/>
                  <a:pt x="1683327" y="83127"/>
                </a:cubicBezTo>
                <a:lnTo>
                  <a:pt x="1808018" y="41564"/>
                </a:lnTo>
                <a:cubicBezTo>
                  <a:pt x="1828800" y="34637"/>
                  <a:pt x="1849111" y="26095"/>
                  <a:pt x="1870363" y="20782"/>
                </a:cubicBezTo>
                <a:lnTo>
                  <a:pt x="1953490" y="0"/>
                </a:lnTo>
                <a:cubicBezTo>
                  <a:pt x="2071254" y="6927"/>
                  <a:pt x="2189345" y="9598"/>
                  <a:pt x="2306781" y="20782"/>
                </a:cubicBezTo>
                <a:cubicBezTo>
                  <a:pt x="2335214" y="23490"/>
                  <a:pt x="2362551" y="33357"/>
                  <a:pt x="2389909" y="41564"/>
                </a:cubicBezTo>
                <a:cubicBezTo>
                  <a:pt x="2431873" y="54153"/>
                  <a:pt x="2514600" y="83127"/>
                  <a:pt x="2514600" y="83127"/>
                </a:cubicBezTo>
                <a:cubicBezTo>
                  <a:pt x="2613399" y="148994"/>
                  <a:pt x="2553249" y="116792"/>
                  <a:pt x="2701636" y="166254"/>
                </a:cubicBezTo>
                <a:lnTo>
                  <a:pt x="2763981" y="187036"/>
                </a:lnTo>
                <a:cubicBezTo>
                  <a:pt x="2777836" y="207818"/>
                  <a:pt x="2784365" y="236144"/>
                  <a:pt x="2805545" y="249382"/>
                </a:cubicBezTo>
                <a:cubicBezTo>
                  <a:pt x="2842697" y="272602"/>
                  <a:pt x="2930236" y="290945"/>
                  <a:pt x="2930236" y="290945"/>
                </a:cubicBezTo>
                <a:cubicBezTo>
                  <a:pt x="3153026" y="439474"/>
                  <a:pt x="2814899" y="208166"/>
                  <a:pt x="3054927" y="394854"/>
                </a:cubicBezTo>
                <a:cubicBezTo>
                  <a:pt x="3094358" y="425522"/>
                  <a:pt x="3138054" y="450273"/>
                  <a:pt x="3179618" y="477982"/>
                </a:cubicBezTo>
                <a:lnTo>
                  <a:pt x="3241963" y="519545"/>
                </a:lnTo>
                <a:cubicBezTo>
                  <a:pt x="3262745" y="533400"/>
                  <a:pt x="3280614" y="553211"/>
                  <a:pt x="3304309" y="561109"/>
                </a:cubicBezTo>
                <a:lnTo>
                  <a:pt x="3491345" y="623454"/>
                </a:lnTo>
                <a:cubicBezTo>
                  <a:pt x="3512127" y="630381"/>
                  <a:pt x="3531893" y="642056"/>
                  <a:pt x="3553690" y="644236"/>
                </a:cubicBezTo>
                <a:cubicBezTo>
                  <a:pt x="4010684" y="689936"/>
                  <a:pt x="3830090" y="685800"/>
                  <a:pt x="4094018" y="685800"/>
                </a:cubicBezTo>
              </a:path>
            </a:pathLst>
          </a:custGeom>
          <a:noFill/>
          <a:ln w="57150">
            <a:solidFill>
              <a:srgbClr val="009D7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A11CC75-CCCF-654B-B6E9-17A1EEC1974D}"/>
              </a:ext>
            </a:extLst>
          </p:cNvPr>
          <p:cNvCxnSpPr>
            <a:stCxn id="43" idx="24"/>
          </p:cNvCxnSpPr>
          <p:nvPr/>
        </p:nvCxnSpPr>
        <p:spPr>
          <a:xfrm>
            <a:off x="9665584" y="2894977"/>
            <a:ext cx="606416" cy="5340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B9484524-F8AF-744C-8CA7-026D8A8A11B3}"/>
              </a:ext>
            </a:extLst>
          </p:cNvPr>
          <p:cNvSpPr txBox="1"/>
          <p:nvPr/>
        </p:nvSpPr>
        <p:spPr>
          <a:xfrm>
            <a:off x="10272000" y="3460447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v</a:t>
            </a:r>
            <a:r>
              <a:rPr lang="en-US" baseline="-25000" dirty="0" err="1"/>
              <a:t>A</a:t>
            </a:r>
            <a:r>
              <a:rPr lang="en-US" dirty="0"/>
              <a:t>(t)</a:t>
            </a:r>
            <a:endParaRPr lang="en-US" baseline="-25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473745-334A-2948-85B5-6A43C17C7119}"/>
              </a:ext>
            </a:extLst>
          </p:cNvPr>
          <p:cNvSpPr txBox="1"/>
          <p:nvPr/>
        </p:nvSpPr>
        <p:spPr>
          <a:xfrm>
            <a:off x="10703063" y="297021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60C0DA-3542-C941-B60B-9C07E1E689CE}"/>
              </a:ext>
            </a:extLst>
          </p:cNvPr>
          <p:cNvSpPr txBox="1"/>
          <p:nvPr/>
        </p:nvSpPr>
        <p:spPr>
          <a:xfrm>
            <a:off x="912000" y="5912774"/>
            <a:ext cx="6053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= &lt;</a:t>
            </a:r>
            <a:r>
              <a:rPr lang="en-US" dirty="0" err="1"/>
              <a:t>u,v,w</a:t>
            </a:r>
            <a:r>
              <a:rPr lang="en-US" dirty="0"/>
              <a:t>&gt; = u(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k </a:t>
            </a:r>
          </a:p>
          <a:p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x,y,z</a:t>
            </a:r>
            <a:r>
              <a:rPr lang="en-US" dirty="0"/>
              <a:t>&gt; (her 2D: </a:t>
            </a:r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</a:t>
            </a:r>
            <a:r>
              <a:rPr lang="en-US" dirty="0"/>
              <a:t>&gt;, </a:t>
            </a:r>
            <a:r>
              <a:rPr lang="en-US" b="1" dirty="0"/>
              <a:t>V</a:t>
            </a:r>
            <a:r>
              <a:rPr lang="en-US" dirty="0"/>
              <a:t>=&lt;</a:t>
            </a:r>
            <a:r>
              <a:rPr lang="en-US" dirty="0" err="1"/>
              <a:t>u,v</a:t>
            </a:r>
            <a:r>
              <a:rPr lang="en-US" dirty="0"/>
              <a:t>&gt;)</a:t>
            </a:r>
            <a:endParaRPr lang="en-US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B6F9A1-9D08-F947-B7B9-016EEF8B8063}"/>
              </a:ext>
            </a:extLst>
          </p:cNvPr>
          <p:cNvSpPr/>
          <p:nvPr/>
        </p:nvSpPr>
        <p:spPr>
          <a:xfrm>
            <a:off x="642253" y="5805000"/>
            <a:ext cx="6305479" cy="75410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5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Hastighetsfeltet v(</a:t>
            </a:r>
            <a:r>
              <a:rPr lang="nb-NO" sz="4000" dirty="0" err="1"/>
              <a:t>r,t</a:t>
            </a:r>
            <a:r>
              <a:rPr lang="nb-NO" sz="4000" dirty="0"/>
              <a:t>) beskriver strømningen sett </a:t>
            </a:r>
            <a:br>
              <a:rPr lang="nb-NO" sz="4000" dirty="0"/>
            </a:br>
            <a:r>
              <a:rPr lang="nb-NO" sz="4000" dirty="0"/>
              <a:t>utenfra (</a:t>
            </a:r>
            <a:r>
              <a:rPr lang="nb-NO" sz="4000" dirty="0" err="1"/>
              <a:t>Eulersk</a:t>
            </a:r>
            <a:r>
              <a:rPr lang="nb-NO" sz="4000" dirty="0"/>
              <a:t>), mens hastighetsvektoren </a:t>
            </a:r>
            <a:r>
              <a:rPr lang="nb-NO" sz="4000" dirty="0" err="1"/>
              <a:t>v</a:t>
            </a:r>
            <a:r>
              <a:rPr lang="nb-NO" sz="4000" baseline="-25000" dirty="0" err="1"/>
              <a:t>A</a:t>
            </a:r>
            <a:r>
              <a:rPr lang="nb-NO" sz="4000" dirty="0"/>
              <a:t>(t) </a:t>
            </a:r>
            <a:br>
              <a:rPr lang="nb-NO" sz="4000" dirty="0"/>
            </a:br>
            <a:r>
              <a:rPr lang="nb-NO" sz="4000" dirty="0"/>
              <a:t>beskriver strømningen sett fra en fluidpartikkel </a:t>
            </a:r>
            <a:br>
              <a:rPr lang="nb-NO" sz="4000" dirty="0"/>
            </a:br>
            <a:r>
              <a:rPr lang="nb-NO" sz="4000" dirty="0"/>
              <a:t>(«innenfra», </a:t>
            </a:r>
            <a:r>
              <a:rPr lang="nb-NO" sz="4000" dirty="0" err="1"/>
              <a:t>Lagrangesk</a:t>
            </a:r>
            <a:r>
              <a:rPr lang="nb-NO" sz="4000" dirty="0"/>
              <a:t>) 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ubtitle 6">
            <a:extLst>
              <a:ext uri="{FF2B5EF4-FFF2-40B4-BE49-F238E27FC236}">
                <a16:creationId xmlns:a16="http://schemas.microsoft.com/office/drawing/2014/main" id="{3277F282-2865-434F-9ED5-FB458A4AC7D4}"/>
              </a:ext>
            </a:extLst>
          </p:cNvPr>
          <p:cNvSpPr txBox="1">
            <a:spLocks/>
          </p:cNvSpPr>
          <p:nvPr/>
        </p:nvSpPr>
        <p:spPr>
          <a:xfrm>
            <a:off x="-2081508" y="7173000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chemeClr val="tx1"/>
                </a:solidFill>
              </a:rPr>
              <a:t>Partikkelbaner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Beskriver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hastighetsendingen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partikkel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følger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strømningen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pic>
        <p:nvPicPr>
          <p:cNvPr id="19" name="Picture 9" descr="Velocity vectors illustrating flow boundary layer detachment from an... |  Download Scientific Diagram">
            <a:extLst>
              <a:ext uri="{FF2B5EF4-FFF2-40B4-BE49-F238E27FC236}">
                <a16:creationId xmlns:a16="http://schemas.microsoft.com/office/drawing/2014/main" id="{1053512D-06BD-B748-BDF2-37B9A54F6A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41" t="18133" r="7086" b="16667"/>
          <a:stretch/>
        </p:blipFill>
        <p:spPr bwMode="auto">
          <a:xfrm>
            <a:off x="642253" y="2323313"/>
            <a:ext cx="4066237" cy="334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07B537F-036D-E74E-AB04-1A3952DAC97D}"/>
              </a:ext>
            </a:extLst>
          </p:cNvPr>
          <p:cNvSpPr/>
          <p:nvPr/>
        </p:nvSpPr>
        <p:spPr>
          <a:xfrm>
            <a:off x="9431746" y="2661713"/>
            <a:ext cx="288000" cy="2762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80DBEE5-BFB3-4746-A080-0CAAEFF48E9B}"/>
              </a:ext>
            </a:extLst>
          </p:cNvPr>
          <p:cNvCxnSpPr>
            <a:cxnSpLocks/>
          </p:cNvCxnSpPr>
          <p:nvPr/>
        </p:nvCxnSpPr>
        <p:spPr>
          <a:xfrm flipV="1">
            <a:off x="7991746" y="4537397"/>
            <a:ext cx="0" cy="100604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928C67F-5395-D14D-983B-78327D7CCDAC}"/>
              </a:ext>
            </a:extLst>
          </p:cNvPr>
          <p:cNvCxnSpPr>
            <a:cxnSpLocks/>
          </p:cNvCxnSpPr>
          <p:nvPr/>
        </p:nvCxnSpPr>
        <p:spPr>
          <a:xfrm>
            <a:off x="7991746" y="5562730"/>
            <a:ext cx="128760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B217B0F-420B-1F41-A854-D2544C796E21}"/>
              </a:ext>
            </a:extLst>
          </p:cNvPr>
          <p:cNvCxnSpPr>
            <a:endCxn id="4" idx="4"/>
          </p:cNvCxnSpPr>
          <p:nvPr/>
        </p:nvCxnSpPr>
        <p:spPr>
          <a:xfrm flipV="1">
            <a:off x="7991746" y="2937993"/>
            <a:ext cx="1584000" cy="262473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950A401-8EC2-3B4A-B59D-4DE0E7CFA153}"/>
              </a:ext>
            </a:extLst>
          </p:cNvPr>
          <p:cNvSpPr txBox="1"/>
          <p:nvPr/>
        </p:nvSpPr>
        <p:spPr>
          <a:xfrm>
            <a:off x="7487746" y="496999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6C3911B-AE5D-104C-9A72-E046216F654A}"/>
              </a:ext>
            </a:extLst>
          </p:cNvPr>
          <p:cNvSpPr txBox="1"/>
          <p:nvPr/>
        </p:nvSpPr>
        <p:spPr>
          <a:xfrm>
            <a:off x="8829224" y="554344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A4F4D3F-694B-1A4F-B350-41069BF41A55}"/>
              </a:ext>
            </a:extLst>
          </p:cNvPr>
          <p:cNvSpPr txBox="1"/>
          <p:nvPr/>
        </p:nvSpPr>
        <p:spPr>
          <a:xfrm>
            <a:off x="8708970" y="4430275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r</a:t>
            </a:r>
            <a:r>
              <a:rPr lang="en-US" baseline="-25000" dirty="0" err="1"/>
              <a:t>A</a:t>
            </a:r>
            <a:r>
              <a:rPr lang="en-US" dirty="0"/>
              <a:t>(t)</a:t>
            </a:r>
            <a:endParaRPr lang="en-US" baseline="-25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8D7C9F-EACE-5648-81B8-70609FA169CA}"/>
              </a:ext>
            </a:extLst>
          </p:cNvPr>
          <p:cNvSpPr txBox="1"/>
          <p:nvPr/>
        </p:nvSpPr>
        <p:spPr>
          <a:xfrm>
            <a:off x="9612637" y="234806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AF93CA7-A63F-2C4C-B4E5-3C5C0B08869B}"/>
              </a:ext>
            </a:extLst>
          </p:cNvPr>
          <p:cNvSpPr txBox="1"/>
          <p:nvPr/>
        </p:nvSpPr>
        <p:spPr>
          <a:xfrm>
            <a:off x="6947732" y="5952933"/>
            <a:ext cx="49680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Hastighetsvektoren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fluidpartikkel</a:t>
            </a:r>
            <a:r>
              <a:rPr lang="en-US" dirty="0"/>
              <a:t> A </a:t>
            </a:r>
            <a:r>
              <a:rPr lang="en-US" dirty="0" err="1"/>
              <a:t>i</a:t>
            </a:r>
            <a:endParaRPr lang="en-US" dirty="0"/>
          </a:p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</a:t>
            </a:r>
            <a:r>
              <a:rPr lang="en-US" dirty="0" err="1"/>
              <a:t>langs</a:t>
            </a:r>
            <a:r>
              <a:rPr lang="en-US" dirty="0"/>
              <a:t> </a:t>
            </a:r>
            <a:r>
              <a:rPr lang="en-US" dirty="0" err="1"/>
              <a:t>strømlinje</a:t>
            </a:r>
            <a:r>
              <a:rPr lang="en-US" dirty="0"/>
              <a:t> s er </a:t>
            </a:r>
            <a:r>
              <a:rPr lang="en-US" b="1" dirty="0" err="1"/>
              <a:t>v</a:t>
            </a:r>
            <a:r>
              <a:rPr lang="en-US" baseline="-25000" dirty="0" err="1"/>
              <a:t>A</a:t>
            </a:r>
            <a:r>
              <a:rPr lang="en-US" dirty="0"/>
              <a:t>(t)</a:t>
            </a:r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5DCAB25C-28AC-5C49-99FF-D22A1F97FA07}"/>
              </a:ext>
            </a:extLst>
          </p:cNvPr>
          <p:cNvSpPr/>
          <p:nvPr/>
        </p:nvSpPr>
        <p:spPr>
          <a:xfrm>
            <a:off x="623455" y="2867891"/>
            <a:ext cx="4094018" cy="893618"/>
          </a:xfrm>
          <a:custGeom>
            <a:avLst/>
            <a:gdLst>
              <a:gd name="connsiteX0" fmla="*/ 0 w 4094018"/>
              <a:gd name="connsiteY0" fmla="*/ 893618 h 893618"/>
              <a:gd name="connsiteX1" fmla="*/ 145472 w 4094018"/>
              <a:gd name="connsiteY1" fmla="*/ 810491 h 893618"/>
              <a:gd name="connsiteX2" fmla="*/ 207818 w 4094018"/>
              <a:gd name="connsiteY2" fmla="*/ 768927 h 893618"/>
              <a:gd name="connsiteX3" fmla="*/ 311727 w 4094018"/>
              <a:gd name="connsiteY3" fmla="*/ 685800 h 893618"/>
              <a:gd name="connsiteX4" fmla="*/ 498763 w 4094018"/>
              <a:gd name="connsiteY4" fmla="*/ 561109 h 893618"/>
              <a:gd name="connsiteX5" fmla="*/ 561109 w 4094018"/>
              <a:gd name="connsiteY5" fmla="*/ 519545 h 893618"/>
              <a:gd name="connsiteX6" fmla="*/ 872836 w 4094018"/>
              <a:gd name="connsiteY6" fmla="*/ 415636 h 893618"/>
              <a:gd name="connsiteX7" fmla="*/ 1018309 w 4094018"/>
              <a:gd name="connsiteY7" fmla="*/ 374073 h 893618"/>
              <a:gd name="connsiteX8" fmla="*/ 1184563 w 4094018"/>
              <a:gd name="connsiteY8" fmla="*/ 332509 h 893618"/>
              <a:gd name="connsiteX9" fmla="*/ 1309254 w 4094018"/>
              <a:gd name="connsiteY9" fmla="*/ 249382 h 893618"/>
              <a:gd name="connsiteX10" fmla="*/ 1371600 w 4094018"/>
              <a:gd name="connsiteY10" fmla="*/ 207818 h 893618"/>
              <a:gd name="connsiteX11" fmla="*/ 1433945 w 4094018"/>
              <a:gd name="connsiteY11" fmla="*/ 187036 h 893618"/>
              <a:gd name="connsiteX12" fmla="*/ 1496290 w 4094018"/>
              <a:gd name="connsiteY12" fmla="*/ 145473 h 893618"/>
              <a:gd name="connsiteX13" fmla="*/ 1683327 w 4094018"/>
              <a:gd name="connsiteY13" fmla="*/ 83127 h 893618"/>
              <a:gd name="connsiteX14" fmla="*/ 1808018 w 4094018"/>
              <a:gd name="connsiteY14" fmla="*/ 41564 h 893618"/>
              <a:gd name="connsiteX15" fmla="*/ 1870363 w 4094018"/>
              <a:gd name="connsiteY15" fmla="*/ 20782 h 893618"/>
              <a:gd name="connsiteX16" fmla="*/ 1953490 w 4094018"/>
              <a:gd name="connsiteY16" fmla="*/ 0 h 893618"/>
              <a:gd name="connsiteX17" fmla="*/ 2306781 w 4094018"/>
              <a:gd name="connsiteY17" fmla="*/ 20782 h 893618"/>
              <a:gd name="connsiteX18" fmla="*/ 2389909 w 4094018"/>
              <a:gd name="connsiteY18" fmla="*/ 41564 h 893618"/>
              <a:gd name="connsiteX19" fmla="*/ 2514600 w 4094018"/>
              <a:gd name="connsiteY19" fmla="*/ 83127 h 893618"/>
              <a:gd name="connsiteX20" fmla="*/ 2701636 w 4094018"/>
              <a:gd name="connsiteY20" fmla="*/ 166254 h 893618"/>
              <a:gd name="connsiteX21" fmla="*/ 2763981 w 4094018"/>
              <a:gd name="connsiteY21" fmla="*/ 187036 h 893618"/>
              <a:gd name="connsiteX22" fmla="*/ 2805545 w 4094018"/>
              <a:gd name="connsiteY22" fmla="*/ 249382 h 893618"/>
              <a:gd name="connsiteX23" fmla="*/ 2930236 w 4094018"/>
              <a:gd name="connsiteY23" fmla="*/ 290945 h 893618"/>
              <a:gd name="connsiteX24" fmla="*/ 3054927 w 4094018"/>
              <a:gd name="connsiteY24" fmla="*/ 394854 h 893618"/>
              <a:gd name="connsiteX25" fmla="*/ 3179618 w 4094018"/>
              <a:gd name="connsiteY25" fmla="*/ 477982 h 893618"/>
              <a:gd name="connsiteX26" fmla="*/ 3241963 w 4094018"/>
              <a:gd name="connsiteY26" fmla="*/ 519545 h 893618"/>
              <a:gd name="connsiteX27" fmla="*/ 3304309 w 4094018"/>
              <a:gd name="connsiteY27" fmla="*/ 561109 h 893618"/>
              <a:gd name="connsiteX28" fmla="*/ 3491345 w 4094018"/>
              <a:gd name="connsiteY28" fmla="*/ 623454 h 893618"/>
              <a:gd name="connsiteX29" fmla="*/ 3553690 w 4094018"/>
              <a:gd name="connsiteY29" fmla="*/ 644236 h 893618"/>
              <a:gd name="connsiteX30" fmla="*/ 4094018 w 4094018"/>
              <a:gd name="connsiteY30" fmla="*/ 685800 h 893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94018" h="893618">
                <a:moveTo>
                  <a:pt x="0" y="893618"/>
                </a:moveTo>
                <a:cubicBezTo>
                  <a:pt x="48491" y="865909"/>
                  <a:pt x="97582" y="839225"/>
                  <a:pt x="145472" y="810491"/>
                </a:cubicBezTo>
                <a:cubicBezTo>
                  <a:pt x="166889" y="797640"/>
                  <a:pt x="190157" y="786588"/>
                  <a:pt x="207818" y="768927"/>
                </a:cubicBezTo>
                <a:cubicBezTo>
                  <a:pt x="301819" y="674926"/>
                  <a:pt x="190352" y="726258"/>
                  <a:pt x="311727" y="685800"/>
                </a:cubicBezTo>
                <a:lnTo>
                  <a:pt x="498763" y="561109"/>
                </a:lnTo>
                <a:cubicBezTo>
                  <a:pt x="519545" y="547254"/>
                  <a:pt x="537414" y="527443"/>
                  <a:pt x="561109" y="519545"/>
                </a:cubicBezTo>
                <a:lnTo>
                  <a:pt x="872836" y="415636"/>
                </a:lnTo>
                <a:cubicBezTo>
                  <a:pt x="942273" y="392490"/>
                  <a:pt x="940012" y="391472"/>
                  <a:pt x="1018309" y="374073"/>
                </a:cubicBezTo>
                <a:cubicBezTo>
                  <a:pt x="1049018" y="367249"/>
                  <a:pt x="1147426" y="353140"/>
                  <a:pt x="1184563" y="332509"/>
                </a:cubicBezTo>
                <a:cubicBezTo>
                  <a:pt x="1228230" y="308250"/>
                  <a:pt x="1267690" y="277091"/>
                  <a:pt x="1309254" y="249382"/>
                </a:cubicBezTo>
                <a:cubicBezTo>
                  <a:pt x="1330036" y="235527"/>
                  <a:pt x="1347905" y="215716"/>
                  <a:pt x="1371600" y="207818"/>
                </a:cubicBezTo>
                <a:cubicBezTo>
                  <a:pt x="1392382" y="200891"/>
                  <a:pt x="1414352" y="196833"/>
                  <a:pt x="1433945" y="187036"/>
                </a:cubicBezTo>
                <a:cubicBezTo>
                  <a:pt x="1456285" y="175866"/>
                  <a:pt x="1473466" y="155617"/>
                  <a:pt x="1496290" y="145473"/>
                </a:cubicBezTo>
                <a:cubicBezTo>
                  <a:pt x="1496295" y="145471"/>
                  <a:pt x="1652152" y="93519"/>
                  <a:pt x="1683327" y="83127"/>
                </a:cubicBezTo>
                <a:lnTo>
                  <a:pt x="1808018" y="41564"/>
                </a:lnTo>
                <a:cubicBezTo>
                  <a:pt x="1828800" y="34637"/>
                  <a:pt x="1849111" y="26095"/>
                  <a:pt x="1870363" y="20782"/>
                </a:cubicBezTo>
                <a:lnTo>
                  <a:pt x="1953490" y="0"/>
                </a:lnTo>
                <a:cubicBezTo>
                  <a:pt x="2071254" y="6927"/>
                  <a:pt x="2189345" y="9598"/>
                  <a:pt x="2306781" y="20782"/>
                </a:cubicBezTo>
                <a:cubicBezTo>
                  <a:pt x="2335214" y="23490"/>
                  <a:pt x="2362551" y="33357"/>
                  <a:pt x="2389909" y="41564"/>
                </a:cubicBezTo>
                <a:cubicBezTo>
                  <a:pt x="2431873" y="54153"/>
                  <a:pt x="2514600" y="83127"/>
                  <a:pt x="2514600" y="83127"/>
                </a:cubicBezTo>
                <a:cubicBezTo>
                  <a:pt x="2613399" y="148994"/>
                  <a:pt x="2553249" y="116792"/>
                  <a:pt x="2701636" y="166254"/>
                </a:cubicBezTo>
                <a:lnTo>
                  <a:pt x="2763981" y="187036"/>
                </a:lnTo>
                <a:cubicBezTo>
                  <a:pt x="2777836" y="207818"/>
                  <a:pt x="2784365" y="236144"/>
                  <a:pt x="2805545" y="249382"/>
                </a:cubicBezTo>
                <a:cubicBezTo>
                  <a:pt x="2842697" y="272602"/>
                  <a:pt x="2930236" y="290945"/>
                  <a:pt x="2930236" y="290945"/>
                </a:cubicBezTo>
                <a:cubicBezTo>
                  <a:pt x="3153026" y="439474"/>
                  <a:pt x="2814899" y="208166"/>
                  <a:pt x="3054927" y="394854"/>
                </a:cubicBezTo>
                <a:cubicBezTo>
                  <a:pt x="3094358" y="425522"/>
                  <a:pt x="3138054" y="450273"/>
                  <a:pt x="3179618" y="477982"/>
                </a:cubicBezTo>
                <a:lnTo>
                  <a:pt x="3241963" y="519545"/>
                </a:lnTo>
                <a:cubicBezTo>
                  <a:pt x="3262745" y="533400"/>
                  <a:pt x="3280614" y="553211"/>
                  <a:pt x="3304309" y="561109"/>
                </a:cubicBezTo>
                <a:lnTo>
                  <a:pt x="3491345" y="623454"/>
                </a:lnTo>
                <a:cubicBezTo>
                  <a:pt x="3512127" y="630381"/>
                  <a:pt x="3531893" y="642056"/>
                  <a:pt x="3553690" y="644236"/>
                </a:cubicBezTo>
                <a:cubicBezTo>
                  <a:pt x="4010684" y="689936"/>
                  <a:pt x="3830090" y="685800"/>
                  <a:pt x="4094018" y="685800"/>
                </a:cubicBezTo>
              </a:path>
            </a:pathLst>
          </a:custGeom>
          <a:noFill/>
          <a:ln w="57150">
            <a:solidFill>
              <a:srgbClr val="009D7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E6468E96-544E-3F42-97D8-B7CC0814459C}"/>
              </a:ext>
            </a:extLst>
          </p:cNvPr>
          <p:cNvSpPr/>
          <p:nvPr/>
        </p:nvSpPr>
        <p:spPr>
          <a:xfrm>
            <a:off x="6610657" y="2500123"/>
            <a:ext cx="4094018" cy="893618"/>
          </a:xfrm>
          <a:custGeom>
            <a:avLst/>
            <a:gdLst>
              <a:gd name="connsiteX0" fmla="*/ 0 w 4094018"/>
              <a:gd name="connsiteY0" fmla="*/ 893618 h 893618"/>
              <a:gd name="connsiteX1" fmla="*/ 145472 w 4094018"/>
              <a:gd name="connsiteY1" fmla="*/ 810491 h 893618"/>
              <a:gd name="connsiteX2" fmla="*/ 207818 w 4094018"/>
              <a:gd name="connsiteY2" fmla="*/ 768927 h 893618"/>
              <a:gd name="connsiteX3" fmla="*/ 311727 w 4094018"/>
              <a:gd name="connsiteY3" fmla="*/ 685800 h 893618"/>
              <a:gd name="connsiteX4" fmla="*/ 498763 w 4094018"/>
              <a:gd name="connsiteY4" fmla="*/ 561109 h 893618"/>
              <a:gd name="connsiteX5" fmla="*/ 561109 w 4094018"/>
              <a:gd name="connsiteY5" fmla="*/ 519545 h 893618"/>
              <a:gd name="connsiteX6" fmla="*/ 872836 w 4094018"/>
              <a:gd name="connsiteY6" fmla="*/ 415636 h 893618"/>
              <a:gd name="connsiteX7" fmla="*/ 1018309 w 4094018"/>
              <a:gd name="connsiteY7" fmla="*/ 374073 h 893618"/>
              <a:gd name="connsiteX8" fmla="*/ 1184563 w 4094018"/>
              <a:gd name="connsiteY8" fmla="*/ 332509 h 893618"/>
              <a:gd name="connsiteX9" fmla="*/ 1309254 w 4094018"/>
              <a:gd name="connsiteY9" fmla="*/ 249382 h 893618"/>
              <a:gd name="connsiteX10" fmla="*/ 1371600 w 4094018"/>
              <a:gd name="connsiteY10" fmla="*/ 207818 h 893618"/>
              <a:gd name="connsiteX11" fmla="*/ 1433945 w 4094018"/>
              <a:gd name="connsiteY11" fmla="*/ 187036 h 893618"/>
              <a:gd name="connsiteX12" fmla="*/ 1496290 w 4094018"/>
              <a:gd name="connsiteY12" fmla="*/ 145473 h 893618"/>
              <a:gd name="connsiteX13" fmla="*/ 1683327 w 4094018"/>
              <a:gd name="connsiteY13" fmla="*/ 83127 h 893618"/>
              <a:gd name="connsiteX14" fmla="*/ 1808018 w 4094018"/>
              <a:gd name="connsiteY14" fmla="*/ 41564 h 893618"/>
              <a:gd name="connsiteX15" fmla="*/ 1870363 w 4094018"/>
              <a:gd name="connsiteY15" fmla="*/ 20782 h 893618"/>
              <a:gd name="connsiteX16" fmla="*/ 1953490 w 4094018"/>
              <a:gd name="connsiteY16" fmla="*/ 0 h 893618"/>
              <a:gd name="connsiteX17" fmla="*/ 2306781 w 4094018"/>
              <a:gd name="connsiteY17" fmla="*/ 20782 h 893618"/>
              <a:gd name="connsiteX18" fmla="*/ 2389909 w 4094018"/>
              <a:gd name="connsiteY18" fmla="*/ 41564 h 893618"/>
              <a:gd name="connsiteX19" fmla="*/ 2514600 w 4094018"/>
              <a:gd name="connsiteY19" fmla="*/ 83127 h 893618"/>
              <a:gd name="connsiteX20" fmla="*/ 2701636 w 4094018"/>
              <a:gd name="connsiteY20" fmla="*/ 166254 h 893618"/>
              <a:gd name="connsiteX21" fmla="*/ 2763981 w 4094018"/>
              <a:gd name="connsiteY21" fmla="*/ 187036 h 893618"/>
              <a:gd name="connsiteX22" fmla="*/ 2805545 w 4094018"/>
              <a:gd name="connsiteY22" fmla="*/ 249382 h 893618"/>
              <a:gd name="connsiteX23" fmla="*/ 2930236 w 4094018"/>
              <a:gd name="connsiteY23" fmla="*/ 290945 h 893618"/>
              <a:gd name="connsiteX24" fmla="*/ 3054927 w 4094018"/>
              <a:gd name="connsiteY24" fmla="*/ 394854 h 893618"/>
              <a:gd name="connsiteX25" fmla="*/ 3179618 w 4094018"/>
              <a:gd name="connsiteY25" fmla="*/ 477982 h 893618"/>
              <a:gd name="connsiteX26" fmla="*/ 3241963 w 4094018"/>
              <a:gd name="connsiteY26" fmla="*/ 519545 h 893618"/>
              <a:gd name="connsiteX27" fmla="*/ 3304309 w 4094018"/>
              <a:gd name="connsiteY27" fmla="*/ 561109 h 893618"/>
              <a:gd name="connsiteX28" fmla="*/ 3491345 w 4094018"/>
              <a:gd name="connsiteY28" fmla="*/ 623454 h 893618"/>
              <a:gd name="connsiteX29" fmla="*/ 3553690 w 4094018"/>
              <a:gd name="connsiteY29" fmla="*/ 644236 h 893618"/>
              <a:gd name="connsiteX30" fmla="*/ 4094018 w 4094018"/>
              <a:gd name="connsiteY30" fmla="*/ 685800 h 893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094018" h="893618">
                <a:moveTo>
                  <a:pt x="0" y="893618"/>
                </a:moveTo>
                <a:cubicBezTo>
                  <a:pt x="48491" y="865909"/>
                  <a:pt x="97582" y="839225"/>
                  <a:pt x="145472" y="810491"/>
                </a:cubicBezTo>
                <a:cubicBezTo>
                  <a:pt x="166889" y="797640"/>
                  <a:pt x="190157" y="786588"/>
                  <a:pt x="207818" y="768927"/>
                </a:cubicBezTo>
                <a:cubicBezTo>
                  <a:pt x="301819" y="674926"/>
                  <a:pt x="190352" y="726258"/>
                  <a:pt x="311727" y="685800"/>
                </a:cubicBezTo>
                <a:lnTo>
                  <a:pt x="498763" y="561109"/>
                </a:lnTo>
                <a:cubicBezTo>
                  <a:pt x="519545" y="547254"/>
                  <a:pt x="537414" y="527443"/>
                  <a:pt x="561109" y="519545"/>
                </a:cubicBezTo>
                <a:lnTo>
                  <a:pt x="872836" y="415636"/>
                </a:lnTo>
                <a:cubicBezTo>
                  <a:pt x="942273" y="392490"/>
                  <a:pt x="940012" y="391472"/>
                  <a:pt x="1018309" y="374073"/>
                </a:cubicBezTo>
                <a:cubicBezTo>
                  <a:pt x="1049018" y="367249"/>
                  <a:pt x="1147426" y="353140"/>
                  <a:pt x="1184563" y="332509"/>
                </a:cubicBezTo>
                <a:cubicBezTo>
                  <a:pt x="1228230" y="308250"/>
                  <a:pt x="1267690" y="277091"/>
                  <a:pt x="1309254" y="249382"/>
                </a:cubicBezTo>
                <a:cubicBezTo>
                  <a:pt x="1330036" y="235527"/>
                  <a:pt x="1347905" y="215716"/>
                  <a:pt x="1371600" y="207818"/>
                </a:cubicBezTo>
                <a:cubicBezTo>
                  <a:pt x="1392382" y="200891"/>
                  <a:pt x="1414352" y="196833"/>
                  <a:pt x="1433945" y="187036"/>
                </a:cubicBezTo>
                <a:cubicBezTo>
                  <a:pt x="1456285" y="175866"/>
                  <a:pt x="1473466" y="155617"/>
                  <a:pt x="1496290" y="145473"/>
                </a:cubicBezTo>
                <a:cubicBezTo>
                  <a:pt x="1496295" y="145471"/>
                  <a:pt x="1652152" y="93519"/>
                  <a:pt x="1683327" y="83127"/>
                </a:cubicBezTo>
                <a:lnTo>
                  <a:pt x="1808018" y="41564"/>
                </a:lnTo>
                <a:cubicBezTo>
                  <a:pt x="1828800" y="34637"/>
                  <a:pt x="1849111" y="26095"/>
                  <a:pt x="1870363" y="20782"/>
                </a:cubicBezTo>
                <a:lnTo>
                  <a:pt x="1953490" y="0"/>
                </a:lnTo>
                <a:cubicBezTo>
                  <a:pt x="2071254" y="6927"/>
                  <a:pt x="2189345" y="9598"/>
                  <a:pt x="2306781" y="20782"/>
                </a:cubicBezTo>
                <a:cubicBezTo>
                  <a:pt x="2335214" y="23490"/>
                  <a:pt x="2362551" y="33357"/>
                  <a:pt x="2389909" y="41564"/>
                </a:cubicBezTo>
                <a:cubicBezTo>
                  <a:pt x="2431873" y="54153"/>
                  <a:pt x="2514600" y="83127"/>
                  <a:pt x="2514600" y="83127"/>
                </a:cubicBezTo>
                <a:cubicBezTo>
                  <a:pt x="2613399" y="148994"/>
                  <a:pt x="2553249" y="116792"/>
                  <a:pt x="2701636" y="166254"/>
                </a:cubicBezTo>
                <a:lnTo>
                  <a:pt x="2763981" y="187036"/>
                </a:lnTo>
                <a:cubicBezTo>
                  <a:pt x="2777836" y="207818"/>
                  <a:pt x="2784365" y="236144"/>
                  <a:pt x="2805545" y="249382"/>
                </a:cubicBezTo>
                <a:cubicBezTo>
                  <a:pt x="2842697" y="272602"/>
                  <a:pt x="2930236" y="290945"/>
                  <a:pt x="2930236" y="290945"/>
                </a:cubicBezTo>
                <a:cubicBezTo>
                  <a:pt x="3153026" y="439474"/>
                  <a:pt x="2814899" y="208166"/>
                  <a:pt x="3054927" y="394854"/>
                </a:cubicBezTo>
                <a:cubicBezTo>
                  <a:pt x="3094358" y="425522"/>
                  <a:pt x="3138054" y="450273"/>
                  <a:pt x="3179618" y="477982"/>
                </a:cubicBezTo>
                <a:lnTo>
                  <a:pt x="3241963" y="519545"/>
                </a:lnTo>
                <a:cubicBezTo>
                  <a:pt x="3262745" y="533400"/>
                  <a:pt x="3280614" y="553211"/>
                  <a:pt x="3304309" y="561109"/>
                </a:cubicBezTo>
                <a:lnTo>
                  <a:pt x="3491345" y="623454"/>
                </a:lnTo>
                <a:cubicBezTo>
                  <a:pt x="3512127" y="630381"/>
                  <a:pt x="3531893" y="642056"/>
                  <a:pt x="3553690" y="644236"/>
                </a:cubicBezTo>
                <a:cubicBezTo>
                  <a:pt x="4010684" y="689936"/>
                  <a:pt x="3830090" y="685800"/>
                  <a:pt x="4094018" y="685800"/>
                </a:cubicBezTo>
              </a:path>
            </a:pathLst>
          </a:custGeom>
          <a:noFill/>
          <a:ln w="57150">
            <a:solidFill>
              <a:srgbClr val="009D7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A11CC75-CCCF-654B-B6E9-17A1EEC1974D}"/>
              </a:ext>
            </a:extLst>
          </p:cNvPr>
          <p:cNvCxnSpPr>
            <a:stCxn id="43" idx="24"/>
          </p:cNvCxnSpPr>
          <p:nvPr/>
        </p:nvCxnSpPr>
        <p:spPr>
          <a:xfrm>
            <a:off x="9665584" y="2894977"/>
            <a:ext cx="606416" cy="5340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B9484524-F8AF-744C-8CA7-026D8A8A11B3}"/>
              </a:ext>
            </a:extLst>
          </p:cNvPr>
          <p:cNvSpPr txBox="1"/>
          <p:nvPr/>
        </p:nvSpPr>
        <p:spPr>
          <a:xfrm>
            <a:off x="10272000" y="3460447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v</a:t>
            </a:r>
            <a:r>
              <a:rPr lang="en-US" baseline="-25000" dirty="0" err="1"/>
              <a:t>A</a:t>
            </a:r>
            <a:r>
              <a:rPr lang="en-US" dirty="0"/>
              <a:t>(t)</a:t>
            </a:r>
            <a:endParaRPr lang="en-US" baseline="-25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473745-334A-2948-85B5-6A43C17C7119}"/>
              </a:ext>
            </a:extLst>
          </p:cNvPr>
          <p:cNvSpPr txBox="1"/>
          <p:nvPr/>
        </p:nvSpPr>
        <p:spPr>
          <a:xfrm>
            <a:off x="10703063" y="297021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60C0DA-3542-C941-B60B-9C07E1E689CE}"/>
              </a:ext>
            </a:extLst>
          </p:cNvPr>
          <p:cNvSpPr txBox="1"/>
          <p:nvPr/>
        </p:nvSpPr>
        <p:spPr>
          <a:xfrm>
            <a:off x="912000" y="5912774"/>
            <a:ext cx="6053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= &lt;</a:t>
            </a:r>
            <a:r>
              <a:rPr lang="en-US" dirty="0" err="1"/>
              <a:t>u,v,w</a:t>
            </a:r>
            <a:r>
              <a:rPr lang="en-US" dirty="0"/>
              <a:t>&gt; = u(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k </a:t>
            </a:r>
          </a:p>
          <a:p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x,y,z</a:t>
            </a:r>
            <a:r>
              <a:rPr lang="en-US" dirty="0"/>
              <a:t>&gt; (her 2D: </a:t>
            </a:r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</a:t>
            </a:r>
            <a:r>
              <a:rPr lang="en-US" dirty="0"/>
              <a:t>&gt;, </a:t>
            </a:r>
            <a:r>
              <a:rPr lang="en-US" b="1" dirty="0"/>
              <a:t>V</a:t>
            </a:r>
            <a:r>
              <a:rPr lang="en-US" dirty="0"/>
              <a:t>=&lt;</a:t>
            </a:r>
            <a:r>
              <a:rPr lang="en-US" dirty="0" err="1"/>
              <a:t>u,v</a:t>
            </a:r>
            <a:r>
              <a:rPr lang="en-US" dirty="0"/>
              <a:t>&gt;)</a:t>
            </a:r>
            <a:endParaRPr lang="en-US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B6F9A1-9D08-F947-B7B9-016EEF8B8063}"/>
              </a:ext>
            </a:extLst>
          </p:cNvPr>
          <p:cNvSpPr/>
          <p:nvPr/>
        </p:nvSpPr>
        <p:spPr>
          <a:xfrm>
            <a:off x="642253" y="5805000"/>
            <a:ext cx="6305479" cy="75410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92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Hastighetsfeltet v(</a:t>
            </a:r>
            <a:r>
              <a:rPr lang="nb-NO" sz="4000" dirty="0" err="1"/>
              <a:t>r,t</a:t>
            </a:r>
            <a:r>
              <a:rPr lang="nb-NO" sz="4000" dirty="0"/>
              <a:t>) beskriver strømningen sett </a:t>
            </a:r>
            <a:br>
              <a:rPr lang="nb-NO" sz="4000" dirty="0"/>
            </a:br>
            <a:r>
              <a:rPr lang="nb-NO" sz="4000" dirty="0"/>
              <a:t>utenfra (</a:t>
            </a:r>
            <a:r>
              <a:rPr lang="nb-NO" sz="4000" dirty="0" err="1"/>
              <a:t>Eulersk</a:t>
            </a:r>
            <a:r>
              <a:rPr lang="nb-NO" sz="4000" dirty="0"/>
              <a:t>), mens hastighetsvektoren </a:t>
            </a:r>
            <a:r>
              <a:rPr lang="nb-NO" sz="4000" dirty="0" err="1"/>
              <a:t>v</a:t>
            </a:r>
            <a:r>
              <a:rPr lang="nb-NO" sz="4000" baseline="-25000" dirty="0" err="1"/>
              <a:t>A</a:t>
            </a:r>
            <a:r>
              <a:rPr lang="nb-NO" sz="4000" dirty="0"/>
              <a:t>(t) </a:t>
            </a:r>
            <a:br>
              <a:rPr lang="nb-NO" sz="4000" dirty="0"/>
            </a:br>
            <a:r>
              <a:rPr lang="nb-NO" sz="4000" dirty="0"/>
              <a:t>beskriver strømningen sett fra en fluidpartikkel </a:t>
            </a:r>
            <a:br>
              <a:rPr lang="nb-NO" sz="4000" dirty="0"/>
            </a:br>
            <a:r>
              <a:rPr lang="nb-NO" sz="4000" dirty="0"/>
              <a:t>(«innenfra», </a:t>
            </a:r>
            <a:r>
              <a:rPr lang="nb-NO" sz="4000" dirty="0" err="1"/>
              <a:t>Lagrangesk</a:t>
            </a:r>
            <a:r>
              <a:rPr lang="nb-NO" sz="4000" dirty="0"/>
              <a:t>) 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465FA31-3157-7C4C-83DA-CC096865916C}"/>
              </a:ext>
            </a:extLst>
          </p:cNvPr>
          <p:cNvGrpSpPr/>
          <p:nvPr/>
        </p:nvGrpSpPr>
        <p:grpSpPr>
          <a:xfrm>
            <a:off x="12648000" y="1970601"/>
            <a:ext cx="3670212" cy="4039544"/>
            <a:chOff x="9599788" y="1644201"/>
            <a:chExt cx="3670212" cy="4039544"/>
          </a:xfrm>
        </p:grpSpPr>
        <p:pic>
          <p:nvPicPr>
            <p:cNvPr id="32" name="Picture 31" descr="Qr code&#10;&#10;Description automatically generated">
              <a:extLst>
                <a:ext uri="{FF2B5EF4-FFF2-40B4-BE49-F238E27FC236}">
                  <a16:creationId xmlns:a16="http://schemas.microsoft.com/office/drawing/2014/main" id="{7578F83D-98E5-CC41-8371-4E9FB003A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9788" y="1644201"/>
              <a:ext cx="3670212" cy="36702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19442A-94EF-6F4D-93F7-93AC5E9F77E5}"/>
                </a:ext>
              </a:extLst>
            </p:cNvPr>
            <p:cNvSpPr txBox="1"/>
            <p:nvPr/>
          </p:nvSpPr>
          <p:spPr>
            <a:xfrm>
              <a:off x="10270800" y="5314413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Flow visualization video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861C7D0-1030-0047-9A50-C229FD2254BB}"/>
              </a:ext>
            </a:extLst>
          </p:cNvPr>
          <p:cNvSpPr txBox="1"/>
          <p:nvPr/>
        </p:nvSpPr>
        <p:spPr>
          <a:xfrm>
            <a:off x="192000" y="6510783"/>
            <a:ext cx="2483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Bilder</a:t>
            </a:r>
            <a:r>
              <a:rPr lang="en-US" sz="1400" dirty="0"/>
              <a:t> </a:t>
            </a:r>
            <a:r>
              <a:rPr lang="en-US" sz="1400" dirty="0" err="1"/>
              <a:t>fra</a:t>
            </a:r>
            <a:r>
              <a:rPr lang="en-US" sz="1400" dirty="0"/>
              <a:t> Creative Commons</a:t>
            </a:r>
          </a:p>
        </p:txBody>
      </p:sp>
      <p:pic>
        <p:nvPicPr>
          <p:cNvPr id="18" name="Picture 7" descr="page6image1656030304">
            <a:extLst>
              <a:ext uri="{FF2B5EF4-FFF2-40B4-BE49-F238E27FC236}">
                <a16:creationId xmlns:a16="http://schemas.microsoft.com/office/drawing/2014/main" id="{804B14CD-1353-DF4E-A0E1-8854BD98A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3692" y="-2333459"/>
            <a:ext cx="3199345" cy="355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ubtitle 6">
            <a:extLst>
              <a:ext uri="{FF2B5EF4-FFF2-40B4-BE49-F238E27FC236}">
                <a16:creationId xmlns:a16="http://schemas.microsoft.com/office/drawing/2014/main" id="{3277F282-2865-434F-9ED5-FB458A4AC7D4}"/>
              </a:ext>
            </a:extLst>
          </p:cNvPr>
          <p:cNvSpPr txBox="1">
            <a:spLocks/>
          </p:cNvSpPr>
          <p:nvPr/>
        </p:nvSpPr>
        <p:spPr>
          <a:xfrm>
            <a:off x="-2081508" y="7173000"/>
            <a:ext cx="3570074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err="1">
                <a:solidFill>
                  <a:schemeClr val="tx1"/>
                </a:solidFill>
              </a:rPr>
              <a:t>Partikkelbaner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sz="1600" dirty="0" err="1">
                <a:solidFill>
                  <a:srgbClr val="009D7F"/>
                </a:solidFill>
              </a:rPr>
              <a:t>Beskriver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hastighetsendingen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til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en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partikkel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som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følger</a:t>
            </a:r>
            <a:r>
              <a:rPr lang="en-US" sz="1600" dirty="0">
                <a:solidFill>
                  <a:srgbClr val="009D7F"/>
                </a:solidFill>
              </a:rPr>
              <a:t> </a:t>
            </a:r>
            <a:r>
              <a:rPr lang="en-US" sz="1600" dirty="0" err="1">
                <a:solidFill>
                  <a:srgbClr val="009D7F"/>
                </a:solidFill>
              </a:rPr>
              <a:t>strømningen</a:t>
            </a:r>
            <a:endParaRPr lang="en-US" sz="1600" dirty="0">
              <a:solidFill>
                <a:srgbClr val="009D7F"/>
              </a:solidFill>
            </a:endParaRPr>
          </a:p>
          <a:p>
            <a:pPr algn="ctr"/>
            <a:r>
              <a:rPr lang="en-US" sz="1200" dirty="0"/>
              <a:t>Credit: Creative Commons</a:t>
            </a:r>
            <a:endParaRPr lang="en-US" sz="20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80DBEE5-BFB3-4746-A080-0CAAEFF48E9B}"/>
              </a:ext>
            </a:extLst>
          </p:cNvPr>
          <p:cNvCxnSpPr>
            <a:cxnSpLocks/>
          </p:cNvCxnSpPr>
          <p:nvPr/>
        </p:nvCxnSpPr>
        <p:spPr>
          <a:xfrm flipV="1">
            <a:off x="6747701" y="8771112"/>
            <a:ext cx="0" cy="100604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928C67F-5395-D14D-983B-78327D7CCDAC}"/>
              </a:ext>
            </a:extLst>
          </p:cNvPr>
          <p:cNvCxnSpPr>
            <a:cxnSpLocks/>
          </p:cNvCxnSpPr>
          <p:nvPr/>
        </p:nvCxnSpPr>
        <p:spPr>
          <a:xfrm>
            <a:off x="6747701" y="9796445"/>
            <a:ext cx="128760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B217B0F-420B-1F41-A854-D2544C796E21}"/>
              </a:ext>
            </a:extLst>
          </p:cNvPr>
          <p:cNvCxnSpPr>
            <a:cxnSpLocks/>
          </p:cNvCxnSpPr>
          <p:nvPr/>
        </p:nvCxnSpPr>
        <p:spPr>
          <a:xfrm flipV="1">
            <a:off x="6747701" y="7171708"/>
            <a:ext cx="1584000" cy="262473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950A401-8EC2-3B4A-B59D-4DE0E7CFA153}"/>
              </a:ext>
            </a:extLst>
          </p:cNvPr>
          <p:cNvSpPr txBox="1"/>
          <p:nvPr/>
        </p:nvSpPr>
        <p:spPr>
          <a:xfrm>
            <a:off x="6243701" y="920370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6C3911B-AE5D-104C-9A72-E046216F654A}"/>
              </a:ext>
            </a:extLst>
          </p:cNvPr>
          <p:cNvSpPr txBox="1"/>
          <p:nvPr/>
        </p:nvSpPr>
        <p:spPr>
          <a:xfrm>
            <a:off x="7585179" y="977715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A4F4D3F-694B-1A4F-B350-41069BF41A55}"/>
              </a:ext>
            </a:extLst>
          </p:cNvPr>
          <p:cNvSpPr txBox="1"/>
          <p:nvPr/>
        </p:nvSpPr>
        <p:spPr>
          <a:xfrm>
            <a:off x="7464925" y="8663990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r</a:t>
            </a:r>
            <a:r>
              <a:rPr lang="en-US" baseline="-25000" dirty="0" err="1"/>
              <a:t>A</a:t>
            </a:r>
            <a:r>
              <a:rPr lang="en-US" dirty="0"/>
              <a:t>(t)</a:t>
            </a:r>
            <a:endParaRPr lang="en-US" baseline="-25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AF93CA7-A63F-2C4C-B4E5-3C5C0B08869B}"/>
              </a:ext>
            </a:extLst>
          </p:cNvPr>
          <p:cNvSpPr txBox="1"/>
          <p:nvPr/>
        </p:nvSpPr>
        <p:spPr>
          <a:xfrm>
            <a:off x="6947732" y="5952933"/>
            <a:ext cx="49680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Hastighetsvektoren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surfepartikkel</a:t>
            </a:r>
            <a:r>
              <a:rPr lang="en-US" dirty="0"/>
              <a:t> A </a:t>
            </a:r>
            <a:r>
              <a:rPr lang="en-US" dirty="0" err="1"/>
              <a:t>i</a:t>
            </a:r>
            <a:endParaRPr lang="en-US" dirty="0"/>
          </a:p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</a:t>
            </a:r>
            <a:r>
              <a:rPr lang="en-US" dirty="0" err="1"/>
              <a:t>langs</a:t>
            </a:r>
            <a:r>
              <a:rPr lang="en-US" dirty="0"/>
              <a:t> </a:t>
            </a:r>
            <a:r>
              <a:rPr lang="en-US" dirty="0" err="1"/>
              <a:t>strømlinje</a:t>
            </a:r>
            <a:r>
              <a:rPr lang="en-US" dirty="0"/>
              <a:t> s er </a:t>
            </a:r>
            <a:r>
              <a:rPr lang="en-US" b="1" dirty="0" err="1"/>
              <a:t>v</a:t>
            </a:r>
            <a:r>
              <a:rPr lang="en-US" baseline="-25000" dirty="0" err="1"/>
              <a:t>A</a:t>
            </a:r>
            <a:r>
              <a:rPr lang="en-US" dirty="0"/>
              <a:t>(t)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473745-334A-2948-85B5-6A43C17C7119}"/>
              </a:ext>
            </a:extLst>
          </p:cNvPr>
          <p:cNvSpPr txBox="1"/>
          <p:nvPr/>
        </p:nvSpPr>
        <p:spPr>
          <a:xfrm>
            <a:off x="9459018" y="720392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</a:p>
        </p:txBody>
      </p:sp>
      <p:pic>
        <p:nvPicPr>
          <p:cNvPr id="7" name="Picture 6" descr="A person surfing on the waves&#10;&#10;Description automatically generated with low confidence">
            <a:extLst>
              <a:ext uri="{FF2B5EF4-FFF2-40B4-BE49-F238E27FC236}">
                <a16:creationId xmlns:a16="http://schemas.microsoft.com/office/drawing/2014/main" id="{FC68E224-D441-D441-A2D7-2B9AF7134A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914998" y="2535356"/>
            <a:ext cx="4503223" cy="337741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E8D7C9F-EACE-5648-81B8-70609FA169CA}"/>
              </a:ext>
            </a:extLst>
          </p:cNvPr>
          <p:cNvSpPr txBox="1"/>
          <p:nvPr/>
        </p:nvSpPr>
        <p:spPr>
          <a:xfrm>
            <a:off x="9591157" y="3640436"/>
            <a:ext cx="151842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 (Lagrange)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A11CC75-CCCF-654B-B6E9-17A1EEC1974D}"/>
              </a:ext>
            </a:extLst>
          </p:cNvPr>
          <p:cNvCxnSpPr>
            <a:cxnSpLocks/>
          </p:cNvCxnSpPr>
          <p:nvPr/>
        </p:nvCxnSpPr>
        <p:spPr>
          <a:xfrm>
            <a:off x="9680995" y="4068462"/>
            <a:ext cx="606416" cy="534023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B9484524-F8AF-744C-8CA7-026D8A8A11B3}"/>
              </a:ext>
            </a:extLst>
          </p:cNvPr>
          <p:cNvSpPr txBox="1"/>
          <p:nvPr/>
        </p:nvSpPr>
        <p:spPr>
          <a:xfrm>
            <a:off x="10287411" y="4633932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err="1"/>
              <a:t>v</a:t>
            </a:r>
            <a:r>
              <a:rPr lang="en-US" baseline="-25000" dirty="0" err="1"/>
              <a:t>A</a:t>
            </a:r>
            <a:r>
              <a:rPr lang="en-US" dirty="0"/>
              <a:t>(t)</a:t>
            </a:r>
            <a:endParaRPr lang="en-US" baseline="-25000" dirty="0"/>
          </a:p>
        </p:txBody>
      </p:sp>
      <p:pic>
        <p:nvPicPr>
          <p:cNvPr id="9" name="Picture 8" descr="A person sitting on a chair on a beach&#10;&#10;Description automatically generated with medium confidence">
            <a:extLst>
              <a:ext uri="{FF2B5EF4-FFF2-40B4-BE49-F238E27FC236}">
                <a16:creationId xmlns:a16="http://schemas.microsoft.com/office/drawing/2014/main" id="{B467E3A3-1DE7-E946-BA5B-F81C03C6E4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942404" y="2769248"/>
            <a:ext cx="4724544" cy="314352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50D07AE-CDDE-EA4F-8299-898A9CF1B454}"/>
              </a:ext>
            </a:extLst>
          </p:cNvPr>
          <p:cNvSpPr txBox="1"/>
          <p:nvPr/>
        </p:nvSpPr>
        <p:spPr>
          <a:xfrm>
            <a:off x="1056000" y="2914458"/>
            <a:ext cx="372409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Euler sitter </a:t>
            </a:r>
            <a:r>
              <a:rPr lang="en-US" dirty="0" err="1"/>
              <a:t>og</a:t>
            </a:r>
            <a:r>
              <a:rPr lang="en-US" dirty="0"/>
              <a:t> ser </a:t>
            </a:r>
            <a:r>
              <a:rPr lang="en-US" dirty="0" err="1"/>
              <a:t>på</a:t>
            </a:r>
            <a:r>
              <a:rPr lang="en-US" dirty="0"/>
              <a:t> Lagrange (A)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1490E31-B3F6-E549-9E6E-231520540093}"/>
              </a:ext>
            </a:extLst>
          </p:cNvPr>
          <p:cNvSpPr txBox="1"/>
          <p:nvPr/>
        </p:nvSpPr>
        <p:spPr>
          <a:xfrm>
            <a:off x="1056000" y="5952933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Euler </a:t>
            </a:r>
            <a:r>
              <a:rPr lang="en-US" dirty="0" err="1"/>
              <a:t>opplever</a:t>
            </a:r>
            <a:r>
              <a:rPr lang="en-US" dirty="0"/>
              <a:t> </a:t>
            </a:r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3663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Individuell: Regn ut hastighetsvektoren i punktet (2,4)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Eksempel på hastighetsfelt (2D)</a:t>
            </a:r>
          </a:p>
          <a:p>
            <a:endParaRPr lang="nb-NO" dirty="0"/>
          </a:p>
          <a:p>
            <a:pPr marL="0" indent="0">
              <a:buNone/>
            </a:pPr>
            <a:endParaRPr lang="nb-NO" b="1" dirty="0"/>
          </a:p>
          <a:p>
            <a:r>
              <a:rPr lang="nb-NO" dirty="0"/>
              <a:t>Merk: Ingen tidsvariabel i dette hastighetsfeltet </a:t>
            </a:r>
            <a:r>
              <a:rPr lang="nb-NO" dirty="0">
                <a:sym typeface="Wingdings" panose="05000000000000000000" pitchFamily="2" charset="2"/>
              </a:rPr>
              <a:t> Stasjonær strømning</a:t>
            </a:r>
          </a:p>
          <a:p>
            <a:r>
              <a:rPr lang="nb-NO" dirty="0">
                <a:sym typeface="Wingdings" panose="05000000000000000000" pitchFamily="2" charset="2"/>
              </a:rPr>
              <a:t>Merk: Ingen hastighet i z-retning</a:t>
            </a:r>
            <a:endParaRPr lang="nb-NO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97"/>
          <a:stretch/>
        </p:blipFill>
        <p:spPr bwMode="auto">
          <a:xfrm>
            <a:off x="7248000" y="2015889"/>
            <a:ext cx="3539325" cy="377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1F08367F-24D7-41E7-A318-B008E1DC7F8E}"/>
                  </a:ext>
                </a:extLst>
              </p:cNvPr>
              <p:cNvSpPr/>
              <p:nvPr/>
            </p:nvSpPr>
            <p:spPr>
              <a:xfrm>
                <a:off x="1459857" y="2349000"/>
                <a:ext cx="3380348" cy="5666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𝐕</m:t>
                      </m:r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𝐫</m:t>
                          </m:r>
                        </m:e>
                      </m:d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)=2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𝐢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𝐣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1F08367F-24D7-41E7-A318-B008E1DC7F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857" y="2349000"/>
                <a:ext cx="3380348" cy="5666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480000" y="6211669"/>
            <a:ext cx="1101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= &lt;</a:t>
            </a:r>
            <a:r>
              <a:rPr lang="en-US" dirty="0" err="1"/>
              <a:t>u,v,w</a:t>
            </a:r>
            <a:r>
              <a:rPr lang="en-US" dirty="0"/>
              <a:t>&gt; = u(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k </a:t>
            </a:r>
            <a:r>
              <a:rPr lang="en-US" dirty="0"/>
              <a:t>= u(</a:t>
            </a:r>
            <a:r>
              <a:rPr lang="en-US" dirty="0" err="1"/>
              <a:t>x,y,z,t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dirty="0" err="1"/>
              <a:t>x,y,z,t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dirty="0" err="1"/>
              <a:t>x,y,z,t</a:t>
            </a:r>
            <a:r>
              <a:rPr lang="en-US" dirty="0"/>
              <a:t>)</a:t>
            </a:r>
            <a:r>
              <a:rPr lang="en-US" b="1" dirty="0"/>
              <a:t>k</a:t>
            </a:r>
            <a:r>
              <a:rPr lang="en-US" dirty="0"/>
              <a:t> </a:t>
            </a:r>
            <a:r>
              <a:rPr lang="en-US" b="1" dirty="0"/>
              <a:t> </a:t>
            </a:r>
          </a:p>
          <a:p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x,y,z</a:t>
            </a:r>
            <a:r>
              <a:rPr lang="en-US" dirty="0"/>
              <a:t>&gt; (her 2D: </a:t>
            </a:r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</a:t>
            </a:r>
            <a:r>
              <a:rPr lang="en-US" dirty="0"/>
              <a:t>&gt;, </a:t>
            </a:r>
            <a:r>
              <a:rPr lang="en-US" b="1" dirty="0"/>
              <a:t>V</a:t>
            </a:r>
            <a:r>
              <a:rPr lang="en-US" dirty="0"/>
              <a:t>=&lt;</a:t>
            </a:r>
            <a:r>
              <a:rPr lang="en-US" dirty="0" err="1"/>
              <a:t>u,v</a:t>
            </a:r>
            <a:r>
              <a:rPr lang="en-US" dirty="0"/>
              <a:t>&gt;)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611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Hastighetsvektoren i punktet (2,4) er </a:t>
                </a:r>
                <a14:m>
                  <m:oMath xmlns:m="http://schemas.openxmlformats.org/officeDocument/2006/math">
                    <m:r>
                      <a:rPr lang="nb-NO">
                        <a:latin typeface="Cambria Math" panose="02040503050406030204" pitchFamily="18" charset="0"/>
                      </a:rPr>
                      <m:t>4</m:t>
                    </m:r>
                    <m:r>
                      <a:rPr lang="nb-NO" b="1">
                        <a:latin typeface="Cambria Math" panose="02040503050406030204" pitchFamily="18" charset="0"/>
                      </a:rPr>
                      <m:t>𝐢</m:t>
                    </m:r>
                    <m:r>
                      <a:rPr lang="nb-NO" b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>
                        <a:latin typeface="Cambria Math" panose="02040503050406030204" pitchFamily="18" charset="0"/>
                      </a:rPr>
                      <m:t>8</m:t>
                    </m:r>
                    <m:r>
                      <a:rPr lang="nb-NO" b="1">
                        <a:latin typeface="Cambria Math" panose="02040503050406030204" pitchFamily="18" charset="0"/>
                      </a:rPr>
                      <m:t>𝐣</m:t>
                    </m:r>
                  </m:oMath>
                </a14:m>
                <a:r>
                  <a:rPr lang="nb-NO" dirty="0"/>
                  <a:t> = &lt;4,-8&gt;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11628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Eksempel på hastighetsfelt (2D)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Hastigheten i punktet (2,4) er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2,4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2⋅2</m:t>
                          </m:r>
                        </m:e>
                      </m:d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𝐢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⋅4</m:t>
                          </m:r>
                        </m:e>
                      </m:d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𝐣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𝐢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𝐣</m:t>
                      </m:r>
                    </m:oMath>
                  </m:oMathPara>
                </a14:m>
                <a:endParaRPr lang="nb-NO" b="1" dirty="0"/>
              </a:p>
              <a:p>
                <a:pPr marL="0" indent="0">
                  <a:buNone/>
                </a:pPr>
                <a:endParaRPr lang="nb-NO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97"/>
          <a:stretch/>
        </p:blipFill>
        <p:spPr bwMode="auto">
          <a:xfrm>
            <a:off x="7248000" y="2015889"/>
            <a:ext cx="3539325" cy="377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1F08367F-24D7-41E7-A318-B008E1DC7F8E}"/>
                  </a:ext>
                </a:extLst>
              </p:cNvPr>
              <p:cNvSpPr/>
              <p:nvPr/>
            </p:nvSpPr>
            <p:spPr>
              <a:xfrm>
                <a:off x="1459857" y="2349000"/>
                <a:ext cx="3380348" cy="5666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smtClean="0">
                          <a:latin typeface="Cambria Math" panose="02040503050406030204" pitchFamily="18" charset="0"/>
                        </a:rPr>
                        <m:t>𝐕</m:t>
                      </m:r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𝐫</m:t>
                          </m:r>
                        </m:e>
                      </m:d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)=2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𝐢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1">
                          <a:latin typeface="Cambria Math" panose="02040503050406030204" pitchFamily="18" charset="0"/>
                        </a:rPr>
                        <m:t>𝐣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id="{1F08367F-24D7-41E7-A318-B008E1DC7F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857" y="2349000"/>
                <a:ext cx="3380348" cy="566630"/>
              </a:xfrm>
              <a:prstGeom prst="rect">
                <a:avLst/>
              </a:prstGeom>
              <a:blipFill>
                <a:blip r:embed="rId5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2963889" y="6211669"/>
            <a:ext cx="6053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= &lt;</a:t>
            </a:r>
            <a:r>
              <a:rPr lang="en-US" dirty="0" err="1"/>
              <a:t>u,v,w</a:t>
            </a:r>
            <a:r>
              <a:rPr lang="en-US" dirty="0"/>
              <a:t>&gt; = u(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k </a:t>
            </a:r>
          </a:p>
          <a:p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x,y,z</a:t>
            </a:r>
            <a:r>
              <a:rPr lang="en-US" dirty="0"/>
              <a:t>&gt; (her 2D: </a:t>
            </a:r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</a:t>
            </a:r>
            <a:r>
              <a:rPr lang="en-US" dirty="0"/>
              <a:t>&gt;, </a:t>
            </a:r>
            <a:r>
              <a:rPr lang="en-US" b="1" dirty="0"/>
              <a:t>V</a:t>
            </a:r>
            <a:r>
              <a:rPr lang="en-US" dirty="0"/>
              <a:t>=&lt;</a:t>
            </a:r>
            <a:r>
              <a:rPr lang="en-US" dirty="0" err="1"/>
              <a:t>u,v</a:t>
            </a:r>
            <a:r>
              <a:rPr lang="en-US" dirty="0"/>
              <a:t>&gt;)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1305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Vi er et fluidelement A (Lagrange) som strømmer gjennom en </a:t>
            </a:r>
            <a:br>
              <a:rPr lang="nb-NO" dirty="0"/>
            </a:br>
            <a:r>
              <a:rPr lang="nb-NO" dirty="0"/>
              <a:t>innsnevring med en hastighet </a:t>
            </a:r>
            <a:r>
              <a:rPr lang="nb-NO" b="1" dirty="0" err="1"/>
              <a:t>v</a:t>
            </a:r>
            <a:r>
              <a:rPr lang="nb-NO" baseline="-25000" dirty="0" err="1"/>
              <a:t>A</a:t>
            </a:r>
            <a:r>
              <a:rPr lang="nb-NO" dirty="0"/>
              <a:t>(t). Hvilken akselerasjon opplever vi?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2963889" y="6211669"/>
            <a:ext cx="6053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= &lt;</a:t>
            </a:r>
            <a:r>
              <a:rPr lang="en-US" dirty="0" err="1"/>
              <a:t>u,v,w</a:t>
            </a:r>
            <a:r>
              <a:rPr lang="en-US" dirty="0"/>
              <a:t>&gt; = u(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k </a:t>
            </a:r>
          </a:p>
          <a:p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x,y,z</a:t>
            </a:r>
            <a:r>
              <a:rPr lang="en-US" dirty="0"/>
              <a:t>&gt; (her 2D: </a:t>
            </a:r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</a:t>
            </a:r>
            <a:r>
              <a:rPr lang="en-US" dirty="0"/>
              <a:t>&gt;, </a:t>
            </a:r>
            <a:r>
              <a:rPr lang="en-US" b="1" dirty="0"/>
              <a:t>V</a:t>
            </a:r>
            <a:r>
              <a:rPr lang="en-US" dirty="0"/>
              <a:t>=&lt;</a:t>
            </a:r>
            <a:r>
              <a:rPr lang="en-US" dirty="0" err="1"/>
              <a:t>u,v</a:t>
            </a:r>
            <a:r>
              <a:rPr lang="en-US" dirty="0"/>
              <a:t>&gt;)</a:t>
            </a:r>
            <a:endParaRPr lang="en-US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2C3D5FFA-175F-8647-B24B-5C65305E2068}"/>
              </a:ext>
            </a:extLst>
          </p:cNvPr>
          <p:cNvSpPr/>
          <p:nvPr/>
        </p:nvSpPr>
        <p:spPr>
          <a:xfrm>
            <a:off x="7865844" y="3722621"/>
            <a:ext cx="227382" cy="18033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B56F4D0-8098-BC45-86D4-205884C4B478}"/>
              </a:ext>
            </a:extLst>
          </p:cNvPr>
          <p:cNvSpPr txBox="1"/>
          <p:nvPr/>
        </p:nvSpPr>
        <p:spPr>
          <a:xfrm>
            <a:off x="8256000" y="3925323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v</a:t>
            </a:r>
            <a:r>
              <a:rPr lang="en-US" baseline="-25000" dirty="0" err="1"/>
              <a:t>A</a:t>
            </a:r>
            <a:r>
              <a:rPr lang="en-US" dirty="0"/>
              <a:t>(t)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28EAA8B-E761-1749-A891-99076DE21A0F}"/>
              </a:ext>
            </a:extLst>
          </p:cNvPr>
          <p:cNvSpPr txBox="1"/>
          <p:nvPr/>
        </p:nvSpPr>
        <p:spPr>
          <a:xfrm>
            <a:off x="7664875" y="343360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D7200BC-089D-D847-BECD-3113A1BDB233}"/>
              </a:ext>
            </a:extLst>
          </p:cNvPr>
          <p:cNvSpPr txBox="1"/>
          <p:nvPr/>
        </p:nvSpPr>
        <p:spPr>
          <a:xfrm>
            <a:off x="984000" y="2128315"/>
            <a:ext cx="1946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Hva</a:t>
            </a:r>
            <a:r>
              <a:rPr lang="en-US" sz="2400" dirty="0"/>
              <a:t> er </a:t>
            </a:r>
            <a:r>
              <a:rPr lang="en-US" sz="2400" b="1" dirty="0" err="1"/>
              <a:t>a</a:t>
            </a:r>
            <a:r>
              <a:rPr lang="en-US" sz="2400" baseline="-25000" dirty="0" err="1"/>
              <a:t>A</a:t>
            </a:r>
            <a:r>
              <a:rPr lang="en-US" sz="2400" dirty="0"/>
              <a:t>(t)?</a:t>
            </a:r>
          </a:p>
        </p:txBody>
      </p:sp>
    </p:spTree>
    <p:extLst>
      <p:ext uri="{BB962C8B-B14F-4D97-AF65-F5344CB8AC3E}">
        <p14:creationId xmlns:p14="http://schemas.microsoft.com/office/powerpoint/2010/main" val="418367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Vi er et fluidelement A (Lagrange) som strømmer gjennom en </a:t>
            </a:r>
            <a:br>
              <a:rPr lang="nb-NO" dirty="0"/>
            </a:br>
            <a:r>
              <a:rPr lang="nb-NO" dirty="0"/>
              <a:t>innsnevring med en hastighet </a:t>
            </a:r>
            <a:r>
              <a:rPr lang="nb-NO" b="1" dirty="0" err="1"/>
              <a:t>v</a:t>
            </a:r>
            <a:r>
              <a:rPr lang="nb-NO" baseline="-25000" dirty="0" err="1"/>
              <a:t>A</a:t>
            </a:r>
            <a:r>
              <a:rPr lang="nb-NO" dirty="0"/>
              <a:t>(t). Hvilken akselerasjon opplever vi?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2963889" y="6211669"/>
            <a:ext cx="6053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= &lt;</a:t>
            </a:r>
            <a:r>
              <a:rPr lang="en-US" dirty="0" err="1"/>
              <a:t>u,v,w</a:t>
            </a:r>
            <a:r>
              <a:rPr lang="en-US" dirty="0"/>
              <a:t>&gt; = u(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k </a:t>
            </a:r>
          </a:p>
          <a:p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x,y,z</a:t>
            </a:r>
            <a:r>
              <a:rPr lang="en-US" dirty="0"/>
              <a:t>&gt; (her 2D: </a:t>
            </a:r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</a:t>
            </a:r>
            <a:r>
              <a:rPr lang="en-US" dirty="0"/>
              <a:t>&gt;, </a:t>
            </a:r>
            <a:r>
              <a:rPr lang="en-US" b="1" dirty="0"/>
              <a:t>V</a:t>
            </a:r>
            <a:r>
              <a:rPr lang="en-US" dirty="0"/>
              <a:t>=&lt;</a:t>
            </a:r>
            <a:r>
              <a:rPr lang="en-US" dirty="0" err="1"/>
              <a:t>u,v</a:t>
            </a:r>
            <a:r>
              <a:rPr lang="en-US" dirty="0"/>
              <a:t>&gt;)</a:t>
            </a:r>
            <a:endParaRPr lang="en-US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2C3D5FFA-175F-8647-B24B-5C65305E2068}"/>
              </a:ext>
            </a:extLst>
          </p:cNvPr>
          <p:cNvSpPr/>
          <p:nvPr/>
        </p:nvSpPr>
        <p:spPr>
          <a:xfrm>
            <a:off x="7865844" y="3722621"/>
            <a:ext cx="227382" cy="18033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B56F4D0-8098-BC45-86D4-205884C4B478}"/>
              </a:ext>
            </a:extLst>
          </p:cNvPr>
          <p:cNvSpPr txBox="1"/>
          <p:nvPr/>
        </p:nvSpPr>
        <p:spPr>
          <a:xfrm>
            <a:off x="8256000" y="3925323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v</a:t>
            </a:r>
            <a:r>
              <a:rPr lang="en-US" baseline="-25000" dirty="0" err="1"/>
              <a:t>A</a:t>
            </a:r>
            <a:r>
              <a:rPr lang="en-US" dirty="0"/>
              <a:t>(t)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28EAA8B-E761-1749-A891-99076DE21A0F}"/>
              </a:ext>
            </a:extLst>
          </p:cNvPr>
          <p:cNvSpPr txBox="1"/>
          <p:nvPr/>
        </p:nvSpPr>
        <p:spPr>
          <a:xfrm>
            <a:off x="7664875" y="343360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F609237-1EDD-964D-9A7C-A305BC64C347}"/>
                  </a:ext>
                </a:extLst>
              </p:cNvPr>
              <p:cNvSpPr txBox="1"/>
              <p:nvPr/>
            </p:nvSpPr>
            <p:spPr>
              <a:xfrm>
                <a:off x="984000" y="2128315"/>
                <a:ext cx="2232000" cy="723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/>
                  <a:t>a</a:t>
                </a:r>
                <a:r>
                  <a:rPr lang="en-US" sz="2800" baseline="-25000" dirty="0" err="1"/>
                  <a:t>A</a:t>
                </a:r>
                <a:r>
                  <a:rPr lang="en-US" sz="2800" dirty="0"/>
                  <a:t>(t)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F609237-1EDD-964D-9A7C-A305BC64C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00" y="2128315"/>
                <a:ext cx="2232000" cy="723083"/>
              </a:xfrm>
              <a:prstGeom prst="rect">
                <a:avLst/>
              </a:prstGeom>
              <a:blipFill>
                <a:blip r:embed="rId2"/>
                <a:stretch>
                  <a:fillRect l="-5650" b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7698075-1874-6C41-8279-9F513E70F1F5}"/>
              </a:ext>
            </a:extLst>
          </p:cNvPr>
          <p:cNvSpPr txBox="1"/>
          <p:nvPr/>
        </p:nvSpPr>
        <p:spPr>
          <a:xfrm>
            <a:off x="1272000" y="3462020"/>
            <a:ext cx="3527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likning</a:t>
            </a:r>
            <a:r>
              <a:rPr lang="en-US" dirty="0"/>
              <a:t> 4.7 </a:t>
            </a:r>
            <a:r>
              <a:rPr lang="en-US" dirty="0" err="1"/>
              <a:t>til</a:t>
            </a:r>
            <a:r>
              <a:rPr lang="en-US" dirty="0"/>
              <a:t> 4.11 </a:t>
            </a:r>
            <a:r>
              <a:rPr lang="en-US" dirty="0" err="1"/>
              <a:t>i</a:t>
            </a:r>
            <a:r>
              <a:rPr lang="en-US" dirty="0"/>
              <a:t> EFM</a:t>
            </a:r>
          </a:p>
        </p:txBody>
      </p:sp>
    </p:spTree>
    <p:extLst>
      <p:ext uri="{BB962C8B-B14F-4D97-AF65-F5344CB8AC3E}">
        <p14:creationId xmlns:p14="http://schemas.microsoft.com/office/powerpoint/2010/main" val="354811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Samarbeidsoppgave: Vi kjenner hastighetsfeltet </a:t>
            </a:r>
            <a:r>
              <a:rPr lang="nb-NO" b="1" dirty="0"/>
              <a:t>V</a:t>
            </a:r>
            <a:r>
              <a:rPr lang="nb-NO" dirty="0"/>
              <a:t>(</a:t>
            </a:r>
            <a:r>
              <a:rPr lang="nb-NO" dirty="0" err="1"/>
              <a:t>x,y,z,t</a:t>
            </a:r>
            <a:r>
              <a:rPr lang="nb-NO" dirty="0"/>
              <a:t>).</a:t>
            </a:r>
            <a:br>
              <a:rPr lang="nb-NO" dirty="0"/>
            </a:br>
            <a:r>
              <a:rPr lang="nb-NO" dirty="0"/>
              <a:t>Hvordan regner vi ut akselerasjonen fluidpartiklene opplever </a:t>
            </a:r>
            <a:br>
              <a:rPr lang="nb-NO" dirty="0"/>
            </a:br>
            <a:r>
              <a:rPr lang="nb-NO" dirty="0"/>
              <a:t>i hver punkt &lt;</a:t>
            </a:r>
            <a:r>
              <a:rPr lang="nb-NO" dirty="0" err="1"/>
              <a:t>x,y,z</a:t>
            </a:r>
            <a:r>
              <a:rPr lang="nb-NO" dirty="0"/>
              <a:t>&gt; i strømningen?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2963889" y="6211669"/>
            <a:ext cx="6053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= &lt;</a:t>
            </a:r>
            <a:r>
              <a:rPr lang="en-US" dirty="0" err="1"/>
              <a:t>u,v,w</a:t>
            </a:r>
            <a:r>
              <a:rPr lang="en-US" dirty="0"/>
              <a:t>&gt; = u(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k </a:t>
            </a:r>
          </a:p>
          <a:p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x,y,z</a:t>
            </a:r>
            <a:r>
              <a:rPr lang="en-US" dirty="0"/>
              <a:t>&gt;</a:t>
            </a:r>
            <a:endParaRPr lang="en-US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C05ACE2-6352-2B4F-A405-6A24893DFC1A}"/>
              </a:ext>
            </a:extLst>
          </p:cNvPr>
          <p:cNvSpPr txBox="1"/>
          <p:nvPr/>
        </p:nvSpPr>
        <p:spPr>
          <a:xfrm>
            <a:off x="8833729" y="5333261"/>
            <a:ext cx="32239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 ser </a:t>
            </a:r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</a:t>
            </a:r>
          </a:p>
          <a:p>
            <a:r>
              <a:rPr lang="en-US" dirty="0" err="1"/>
              <a:t>utenfra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et Euler-</a:t>
            </a:r>
            <a:r>
              <a:rPr lang="en-US" dirty="0" err="1"/>
              <a:t>perspektiv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B743AD-0AF4-984C-8D9B-3BFF551024F5}"/>
              </a:ext>
            </a:extLst>
          </p:cNvPr>
          <p:cNvSpPr txBox="1"/>
          <p:nvPr/>
        </p:nvSpPr>
        <p:spPr>
          <a:xfrm>
            <a:off x="984000" y="2128315"/>
            <a:ext cx="48253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Sett </a:t>
            </a:r>
            <a:r>
              <a:rPr lang="en-US" sz="2400" dirty="0" err="1"/>
              <a:t>opp</a:t>
            </a:r>
            <a:r>
              <a:rPr lang="en-US" sz="2400" dirty="0"/>
              <a:t> et </a:t>
            </a:r>
            <a:r>
              <a:rPr lang="en-US" sz="2400" dirty="0" err="1"/>
              <a:t>uttrykk</a:t>
            </a:r>
            <a:r>
              <a:rPr lang="en-US" sz="2400" dirty="0"/>
              <a:t> for </a:t>
            </a:r>
            <a:r>
              <a:rPr lang="en-US" sz="2400" b="1" dirty="0"/>
              <a:t>a</a:t>
            </a:r>
            <a:r>
              <a:rPr lang="en-US" sz="2400" dirty="0"/>
              <a:t>(</a:t>
            </a:r>
            <a:r>
              <a:rPr lang="en-US" sz="2400" dirty="0" err="1"/>
              <a:t>x,y,z,t</a:t>
            </a:r>
            <a:r>
              <a:rPr lang="en-US" sz="2400" dirty="0"/>
              <a:t>)</a:t>
            </a:r>
          </a:p>
          <a:p>
            <a:r>
              <a:rPr lang="en-US" sz="2000" dirty="0"/>
              <a:t>(</a:t>
            </a:r>
            <a:r>
              <a:rPr lang="en-US" sz="2000" dirty="0" err="1"/>
              <a:t>ikke</a:t>
            </a:r>
            <a:r>
              <a:rPr lang="en-US" sz="2000" dirty="0"/>
              <a:t> </a:t>
            </a:r>
            <a:r>
              <a:rPr lang="en-US" sz="2000" dirty="0" err="1"/>
              <a:t>heng</a:t>
            </a:r>
            <a:r>
              <a:rPr lang="en-US" sz="2000" dirty="0"/>
              <a:t> </a:t>
            </a:r>
            <a:r>
              <a:rPr lang="en-US" sz="2000" dirty="0" err="1"/>
              <a:t>dere</a:t>
            </a:r>
            <a:r>
              <a:rPr lang="en-US" sz="2000" dirty="0"/>
              <a:t> </a:t>
            </a:r>
            <a:r>
              <a:rPr lang="en-US" sz="2000" dirty="0" err="1"/>
              <a:t>opp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stømningsfeltet</a:t>
            </a:r>
            <a:r>
              <a:rPr lang="en-US" sz="2000" dirty="0"/>
              <a:t> </a:t>
            </a:r>
            <a:r>
              <a:rPr lang="en-US" sz="2000" dirty="0" err="1"/>
              <a:t>t.h</a:t>
            </a:r>
            <a:r>
              <a:rPr lang="en-US" sz="2000" dirty="0"/>
              <a:t>)</a:t>
            </a:r>
            <a:endParaRPr lang="en-US" sz="2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C98687-2CEC-094F-A86A-4A1C2CEBA01C}"/>
              </a:ext>
            </a:extLst>
          </p:cNvPr>
          <p:cNvSpPr txBox="1"/>
          <p:nvPr/>
        </p:nvSpPr>
        <p:spPr>
          <a:xfrm>
            <a:off x="1088666" y="3530660"/>
            <a:ext cx="36393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Det </a:t>
            </a:r>
            <a:r>
              <a:rPr lang="en-US" sz="1400" dirty="0" err="1"/>
              <a:t>vil</a:t>
            </a:r>
            <a:r>
              <a:rPr lang="en-US" sz="1400" dirty="0"/>
              <a:t> </a:t>
            </a:r>
            <a:r>
              <a:rPr lang="en-US" sz="1400" dirty="0" err="1"/>
              <a:t>si</a:t>
            </a:r>
            <a:r>
              <a:rPr lang="en-US" sz="1400" dirty="0"/>
              <a:t>, </a:t>
            </a:r>
            <a:r>
              <a:rPr lang="en-US" sz="1400" dirty="0" err="1"/>
              <a:t>hva</a:t>
            </a:r>
            <a:r>
              <a:rPr lang="en-US" sz="1400" dirty="0"/>
              <a:t> er </a:t>
            </a:r>
            <a:r>
              <a:rPr lang="en-US" sz="1400" dirty="0" err="1"/>
              <a:t>fluidpartiklenes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r>
              <a:rPr lang="en-US" sz="1400" dirty="0"/>
              <a:t> sett </a:t>
            </a:r>
            <a:r>
              <a:rPr lang="en-US" sz="1400" dirty="0" err="1"/>
              <a:t>fra</a:t>
            </a:r>
            <a:r>
              <a:rPr lang="en-US" sz="1400" dirty="0"/>
              <a:t> et </a:t>
            </a:r>
            <a:r>
              <a:rPr lang="en-US" sz="1400" dirty="0" err="1"/>
              <a:t>Eulersk</a:t>
            </a:r>
            <a:r>
              <a:rPr lang="en-US" sz="1400" dirty="0"/>
              <a:t> </a:t>
            </a:r>
            <a:r>
              <a:rPr lang="en-US" sz="1400" dirty="0" err="1"/>
              <a:t>perspektiv</a:t>
            </a:r>
            <a:r>
              <a:rPr lang="en-US" sz="1400" dirty="0"/>
              <a:t> (sett </a:t>
            </a:r>
            <a:r>
              <a:rPr lang="en-US" sz="1400" dirty="0" err="1"/>
              <a:t>utenfra</a:t>
            </a:r>
            <a:r>
              <a:rPr lang="en-US" sz="1400" dirty="0"/>
              <a:t>, </a:t>
            </a:r>
            <a:r>
              <a:rPr lang="en-US" sz="1400" dirty="0" err="1"/>
              <a:t>som</a:t>
            </a:r>
            <a:r>
              <a:rPr lang="en-US" sz="1400" dirty="0"/>
              <a:t> </a:t>
            </a:r>
            <a:r>
              <a:rPr lang="en-US" sz="1400" dirty="0" err="1"/>
              <a:t>observatør</a:t>
            </a:r>
            <a:r>
              <a:rPr lang="en-US" sz="1400" dirty="0"/>
              <a:t>)?</a:t>
            </a:r>
          </a:p>
        </p:txBody>
      </p:sp>
    </p:spTree>
    <p:extLst>
      <p:ext uri="{BB962C8B-B14F-4D97-AF65-F5344CB8AC3E}">
        <p14:creationId xmlns:p14="http://schemas.microsoft.com/office/powerpoint/2010/main" val="227462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Samarbeidsoppgave: Vi kjenner hastighetsfeltet </a:t>
            </a:r>
            <a:r>
              <a:rPr lang="nb-NO" b="1" dirty="0"/>
              <a:t>V</a:t>
            </a:r>
            <a:r>
              <a:rPr lang="nb-NO" dirty="0"/>
              <a:t>(</a:t>
            </a:r>
            <a:r>
              <a:rPr lang="nb-NO" dirty="0" err="1"/>
              <a:t>x,y,z,t</a:t>
            </a:r>
            <a:r>
              <a:rPr lang="nb-NO" dirty="0"/>
              <a:t>).</a:t>
            </a:r>
            <a:br>
              <a:rPr lang="nb-NO" dirty="0"/>
            </a:br>
            <a:r>
              <a:rPr lang="nb-NO" dirty="0"/>
              <a:t>Hvordan regner vi ut akselerasjonen fluidpartiklene opplever </a:t>
            </a:r>
            <a:br>
              <a:rPr lang="nb-NO" dirty="0"/>
            </a:br>
            <a:r>
              <a:rPr lang="nb-NO" dirty="0"/>
              <a:t>i hver punkt &lt;</a:t>
            </a:r>
            <a:r>
              <a:rPr lang="nb-NO" dirty="0" err="1"/>
              <a:t>x,y,z</a:t>
            </a:r>
            <a:r>
              <a:rPr lang="nb-NO" dirty="0"/>
              <a:t>&gt; i strømningen?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2963889" y="6211669"/>
            <a:ext cx="6053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= &lt;</a:t>
            </a:r>
            <a:r>
              <a:rPr lang="en-US" dirty="0" err="1"/>
              <a:t>u,v,w</a:t>
            </a:r>
            <a:r>
              <a:rPr lang="en-US" dirty="0"/>
              <a:t>&gt; = u(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k </a:t>
            </a:r>
          </a:p>
          <a:p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x,y,z</a:t>
            </a:r>
            <a:r>
              <a:rPr lang="en-US" dirty="0"/>
              <a:t>&gt;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05ACE2-6352-2B4F-A405-6A24893DFC1A}"/>
              </a:ext>
            </a:extLst>
          </p:cNvPr>
          <p:cNvSpPr txBox="1"/>
          <p:nvPr/>
        </p:nvSpPr>
        <p:spPr>
          <a:xfrm>
            <a:off x="8312020" y="1989052"/>
            <a:ext cx="32239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 ser </a:t>
            </a:r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</a:t>
            </a:r>
          </a:p>
          <a:p>
            <a:r>
              <a:rPr lang="en-US" dirty="0" err="1"/>
              <a:t>utenfra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et Euler-</a:t>
            </a:r>
            <a:r>
              <a:rPr lang="en-US" dirty="0" err="1"/>
              <a:t>perspektiv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B743AD-0AF4-984C-8D9B-3BFF551024F5}"/>
              </a:ext>
            </a:extLst>
          </p:cNvPr>
          <p:cNvSpPr txBox="1"/>
          <p:nvPr/>
        </p:nvSpPr>
        <p:spPr>
          <a:xfrm>
            <a:off x="984000" y="2128315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Løsning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77CA48-600E-164B-8A73-620F2F5F4514}"/>
                  </a:ext>
                </a:extLst>
              </p:cNvPr>
              <p:cNvSpPr txBox="1"/>
              <p:nvPr/>
            </p:nvSpPr>
            <p:spPr>
              <a:xfrm>
                <a:off x="1016260" y="2787446"/>
                <a:ext cx="8391336" cy="6815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77CA48-600E-164B-8A73-620F2F5F4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260" y="2787446"/>
                <a:ext cx="8391336" cy="681533"/>
              </a:xfrm>
              <a:prstGeom prst="rect">
                <a:avLst/>
              </a:prstGeom>
              <a:blipFill>
                <a:blip r:embed="rId2"/>
                <a:stretch>
                  <a:fillRect l="-1210" t="-1818" r="-303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482CCF1-3CBB-A445-AC0C-23A3B9328271}"/>
                  </a:ext>
                </a:extLst>
              </p:cNvPr>
              <p:cNvSpPr txBox="1"/>
              <p:nvPr/>
            </p:nvSpPr>
            <p:spPr>
              <a:xfrm>
                <a:off x="934332" y="4482012"/>
                <a:ext cx="7993983" cy="6815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sz="280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US" sz="280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482CCF1-3CBB-A445-AC0C-23A3B9328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332" y="4482012"/>
                <a:ext cx="7993983" cy="681533"/>
              </a:xfrm>
              <a:prstGeom prst="rect">
                <a:avLst/>
              </a:prstGeom>
              <a:blipFill>
                <a:blip r:embed="rId3"/>
                <a:stretch>
                  <a:fillRect l="-1109"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>
            <a:extLst>
              <a:ext uri="{FF2B5EF4-FFF2-40B4-BE49-F238E27FC236}">
                <a16:creationId xmlns:a16="http://schemas.microsoft.com/office/drawing/2014/main" id="{E92A2505-FA2C-D049-9980-90534386F3F9}"/>
              </a:ext>
            </a:extLst>
          </p:cNvPr>
          <p:cNvSpPr/>
          <p:nvPr/>
        </p:nvSpPr>
        <p:spPr>
          <a:xfrm rot="5400000">
            <a:off x="4911066" y="4938841"/>
            <a:ext cx="203323" cy="56945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Brace 28">
            <a:extLst>
              <a:ext uri="{FF2B5EF4-FFF2-40B4-BE49-F238E27FC236}">
                <a16:creationId xmlns:a16="http://schemas.microsoft.com/office/drawing/2014/main" id="{1D7B834F-6BC5-A44C-9511-BC206A1CDA7D}"/>
              </a:ext>
            </a:extLst>
          </p:cNvPr>
          <p:cNvSpPr/>
          <p:nvPr/>
        </p:nvSpPr>
        <p:spPr>
          <a:xfrm rot="5400000">
            <a:off x="7082490" y="3573993"/>
            <a:ext cx="195292" cy="330718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339E65-700D-4E4C-970D-A3B1F2D4429A}"/>
              </a:ext>
            </a:extLst>
          </p:cNvPr>
          <p:cNvSpPr txBox="1"/>
          <p:nvPr/>
        </p:nvSpPr>
        <p:spPr>
          <a:xfrm>
            <a:off x="4082277" y="5325230"/>
            <a:ext cx="24457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Lokal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hvert</a:t>
            </a:r>
            <a:r>
              <a:rPr lang="en-US" sz="1400" dirty="0"/>
              <a:t> </a:t>
            </a:r>
            <a:r>
              <a:rPr lang="en-US" sz="1400" dirty="0" err="1"/>
              <a:t>sted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strømningen</a:t>
            </a:r>
            <a:endParaRPr lang="en-US" sz="1400" dirty="0"/>
          </a:p>
          <a:p>
            <a:r>
              <a:rPr lang="en-US" sz="1400" dirty="0"/>
              <a:t>(=0 </a:t>
            </a:r>
            <a:r>
              <a:rPr lang="en-US" sz="1400" dirty="0" err="1"/>
              <a:t>ved</a:t>
            </a:r>
            <a:r>
              <a:rPr lang="en-US" sz="1400" dirty="0"/>
              <a:t> </a:t>
            </a:r>
            <a:r>
              <a:rPr lang="en-US" sz="1400" dirty="0" err="1"/>
              <a:t>stasjonær</a:t>
            </a:r>
            <a:r>
              <a:rPr lang="en-US" sz="1400" dirty="0"/>
              <a:t> </a:t>
            </a:r>
            <a:r>
              <a:rPr lang="en-US" sz="1400" dirty="0" err="1"/>
              <a:t>strømning</a:t>
            </a:r>
            <a:r>
              <a:rPr lang="en-US" sz="1400" dirty="0"/>
              <a:t>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07F95EF-E909-4E41-B469-37B993FFAE98}"/>
              </a:ext>
            </a:extLst>
          </p:cNvPr>
          <p:cNvSpPr txBox="1"/>
          <p:nvPr/>
        </p:nvSpPr>
        <p:spPr>
          <a:xfrm>
            <a:off x="6741722" y="5304281"/>
            <a:ext cx="479785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Konvektiv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endParaRPr lang="en-US" sz="1400" dirty="0"/>
          </a:p>
          <a:p>
            <a:r>
              <a:rPr lang="en-US" sz="1400" dirty="0"/>
              <a:t>(</a:t>
            </a:r>
            <a:r>
              <a:rPr lang="en-US" sz="1400" dirty="0" err="1"/>
              <a:t>akselerasjonen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fluidpartikkel</a:t>
            </a:r>
            <a:r>
              <a:rPr lang="en-US" sz="1400" dirty="0"/>
              <a:t> </a:t>
            </a:r>
            <a:r>
              <a:rPr lang="en-US" sz="1400" dirty="0" err="1"/>
              <a:t>opplever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grunn</a:t>
            </a:r>
            <a:r>
              <a:rPr lang="en-US" sz="1400" dirty="0"/>
              <a:t> av </a:t>
            </a:r>
          </a:p>
          <a:p>
            <a:r>
              <a:rPr lang="en-US" sz="1400" dirty="0" err="1"/>
              <a:t>romlige</a:t>
            </a:r>
            <a:r>
              <a:rPr lang="en-US" sz="1400" dirty="0"/>
              <a:t> </a:t>
            </a:r>
            <a:r>
              <a:rPr lang="en-US" sz="1400" dirty="0" err="1"/>
              <a:t>hastighetsendringer</a:t>
            </a:r>
            <a:r>
              <a:rPr lang="en-US" sz="1400" dirty="0"/>
              <a:t>, for </a:t>
            </a:r>
            <a:r>
              <a:rPr lang="en-US" sz="1400" dirty="0" err="1"/>
              <a:t>eksempel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grunn</a:t>
            </a:r>
            <a:r>
              <a:rPr lang="en-US" sz="1400" dirty="0"/>
              <a:t> av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innsnevring</a:t>
            </a:r>
            <a:r>
              <a:rPr lang="en-US" sz="1400" dirty="0"/>
              <a:t> </a:t>
            </a:r>
            <a:r>
              <a:rPr lang="en-US" sz="1400" dirty="0" err="1"/>
              <a:t>som</a:t>
            </a:r>
            <a:r>
              <a:rPr lang="en-US" sz="1400" dirty="0"/>
              <a:t> </a:t>
            </a:r>
            <a:r>
              <a:rPr lang="en-US" sz="1400" dirty="0" err="1"/>
              <a:t>fører</a:t>
            </a:r>
            <a:r>
              <a:rPr lang="en-US" sz="1400" dirty="0"/>
              <a:t> </a:t>
            </a:r>
            <a:r>
              <a:rPr lang="en-US" sz="1400" dirty="0" err="1"/>
              <a:t>til</a:t>
            </a:r>
            <a:r>
              <a:rPr lang="en-US" sz="1400" dirty="0"/>
              <a:t> at </a:t>
            </a:r>
            <a:r>
              <a:rPr lang="en-US" sz="1400" dirty="0" err="1"/>
              <a:t>hastigheten</a:t>
            </a:r>
            <a:r>
              <a:rPr lang="en-US" sz="1400" dirty="0"/>
              <a:t> </a:t>
            </a:r>
            <a:r>
              <a:rPr lang="en-US" sz="1400" dirty="0" err="1"/>
              <a:t>øker</a:t>
            </a:r>
            <a:r>
              <a:rPr lang="en-US" sz="1400" dirty="0"/>
              <a:t>)</a:t>
            </a:r>
          </a:p>
        </p:txBody>
      </p:sp>
      <p:sp>
        <p:nvSpPr>
          <p:cNvPr id="32" name="Right Brace 31">
            <a:extLst>
              <a:ext uri="{FF2B5EF4-FFF2-40B4-BE49-F238E27FC236}">
                <a16:creationId xmlns:a16="http://schemas.microsoft.com/office/drawing/2014/main" id="{C8180315-55E7-2040-BAF9-9C024978F796}"/>
              </a:ext>
            </a:extLst>
          </p:cNvPr>
          <p:cNvSpPr/>
          <p:nvPr/>
        </p:nvSpPr>
        <p:spPr>
          <a:xfrm rot="5400000">
            <a:off x="1732949" y="2479205"/>
            <a:ext cx="203323" cy="18995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E33B6C6-9960-EA45-AAF1-4DA86CE893C3}"/>
              </a:ext>
            </a:extLst>
          </p:cNvPr>
          <p:cNvSpPr txBox="1"/>
          <p:nvPr/>
        </p:nvSpPr>
        <p:spPr>
          <a:xfrm>
            <a:off x="1088666" y="3530660"/>
            <a:ext cx="201372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Fluidpartiklenes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r>
              <a:rPr lang="en-US" sz="1400" dirty="0"/>
              <a:t> sett </a:t>
            </a:r>
            <a:r>
              <a:rPr lang="en-US" sz="1400" dirty="0" err="1"/>
              <a:t>fra</a:t>
            </a:r>
            <a:r>
              <a:rPr lang="en-US" sz="1400" dirty="0"/>
              <a:t> et </a:t>
            </a:r>
            <a:r>
              <a:rPr lang="en-US" sz="1400" dirty="0" err="1"/>
              <a:t>Eulersk</a:t>
            </a:r>
            <a:r>
              <a:rPr lang="en-US" sz="1400" dirty="0"/>
              <a:t> </a:t>
            </a:r>
            <a:r>
              <a:rPr lang="en-US" sz="1400" dirty="0" err="1"/>
              <a:t>perspektiv</a:t>
            </a:r>
            <a:r>
              <a:rPr lang="en-US" sz="1400" dirty="0"/>
              <a:t> (sett </a:t>
            </a:r>
            <a:r>
              <a:rPr lang="en-US" sz="1400" dirty="0" err="1"/>
              <a:t>utenfra</a:t>
            </a:r>
            <a:r>
              <a:rPr lang="en-US" sz="1400" dirty="0"/>
              <a:t>, </a:t>
            </a:r>
            <a:r>
              <a:rPr lang="en-US" sz="1400" dirty="0" err="1"/>
              <a:t>som</a:t>
            </a:r>
            <a:r>
              <a:rPr lang="en-US" sz="1400" dirty="0"/>
              <a:t> </a:t>
            </a:r>
            <a:r>
              <a:rPr lang="en-US" sz="1400" dirty="0" err="1"/>
              <a:t>observatør</a:t>
            </a:r>
            <a:r>
              <a:rPr lang="en-US" sz="1400" dirty="0"/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CA5E5E-FACE-6448-8564-E9CF75E3F17E}"/>
              </a:ext>
            </a:extLst>
          </p:cNvPr>
          <p:cNvSpPr txBox="1"/>
          <p:nvPr/>
        </p:nvSpPr>
        <p:spPr>
          <a:xfrm>
            <a:off x="2993783" y="3607075"/>
            <a:ext cx="3806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endringen</a:t>
            </a:r>
            <a:r>
              <a:rPr lang="en-US" sz="1400" dirty="0"/>
              <a:t> av </a:t>
            </a:r>
            <a:r>
              <a:rPr lang="en-US" sz="1400" b="1" dirty="0"/>
              <a:t>V</a:t>
            </a:r>
            <a:r>
              <a:rPr lang="en-US" sz="1400" dirty="0"/>
              <a:t> per </a:t>
            </a:r>
            <a:r>
              <a:rPr lang="en-US" sz="1400" dirty="0" err="1"/>
              <a:t>tid</a:t>
            </a:r>
            <a:r>
              <a:rPr lang="en-US" sz="1400" dirty="0"/>
              <a:t> </a:t>
            </a:r>
            <a:r>
              <a:rPr lang="en-US" sz="1400" dirty="0" err="1"/>
              <a:t>partiklene</a:t>
            </a:r>
            <a:r>
              <a:rPr lang="en-US" sz="1400" dirty="0"/>
              <a:t> </a:t>
            </a:r>
            <a:r>
              <a:rPr lang="en-US" sz="1400" dirty="0" err="1"/>
              <a:t>opplever</a:t>
            </a:r>
            <a:endParaRPr lang="en-US" sz="1400" dirty="0"/>
          </a:p>
          <a:p>
            <a:endParaRPr lang="en-US" dirty="0"/>
          </a:p>
        </p:txBody>
      </p:sp>
      <p:sp>
        <p:nvSpPr>
          <p:cNvPr id="38" name="Right Brace 37">
            <a:extLst>
              <a:ext uri="{FF2B5EF4-FFF2-40B4-BE49-F238E27FC236}">
                <a16:creationId xmlns:a16="http://schemas.microsoft.com/office/drawing/2014/main" id="{ADFEE2A0-2856-034D-B843-9CA40E72C6E6}"/>
              </a:ext>
            </a:extLst>
          </p:cNvPr>
          <p:cNvSpPr/>
          <p:nvPr/>
        </p:nvSpPr>
        <p:spPr>
          <a:xfrm rot="5400000">
            <a:off x="3698998" y="2808043"/>
            <a:ext cx="167717" cy="145828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54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Samarbeidsoppgave: Vi kjenner hastighetsfeltet </a:t>
            </a:r>
            <a:r>
              <a:rPr lang="nb-NO" b="1" dirty="0"/>
              <a:t>V</a:t>
            </a:r>
            <a:r>
              <a:rPr lang="nb-NO" dirty="0"/>
              <a:t>(</a:t>
            </a:r>
            <a:r>
              <a:rPr lang="nb-NO" dirty="0" err="1"/>
              <a:t>x,y,z,t</a:t>
            </a:r>
            <a:r>
              <a:rPr lang="nb-NO" dirty="0"/>
              <a:t>).</a:t>
            </a:r>
            <a:br>
              <a:rPr lang="nb-NO" dirty="0"/>
            </a:br>
            <a:r>
              <a:rPr lang="nb-NO" dirty="0"/>
              <a:t>Hvordan regner vi ut akselerasjonen fluidpartiklene opplever </a:t>
            </a:r>
            <a:br>
              <a:rPr lang="nb-NO" dirty="0"/>
            </a:br>
            <a:r>
              <a:rPr lang="nb-NO" dirty="0"/>
              <a:t>i hver punkt &lt;</a:t>
            </a:r>
            <a:r>
              <a:rPr lang="nb-NO" dirty="0" err="1"/>
              <a:t>x,y,z</a:t>
            </a:r>
            <a:r>
              <a:rPr lang="nb-NO" dirty="0"/>
              <a:t>&gt; i strømningen?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2963889" y="6211669"/>
            <a:ext cx="6053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= &lt;</a:t>
            </a:r>
            <a:r>
              <a:rPr lang="en-US" dirty="0" err="1"/>
              <a:t>u,v,w</a:t>
            </a:r>
            <a:r>
              <a:rPr lang="en-US" dirty="0"/>
              <a:t>&gt; = u(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k </a:t>
            </a:r>
          </a:p>
          <a:p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x,y,z</a:t>
            </a:r>
            <a:r>
              <a:rPr lang="en-US" dirty="0"/>
              <a:t>&gt;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05ACE2-6352-2B4F-A405-6A24893DFC1A}"/>
              </a:ext>
            </a:extLst>
          </p:cNvPr>
          <p:cNvSpPr txBox="1"/>
          <p:nvPr/>
        </p:nvSpPr>
        <p:spPr>
          <a:xfrm>
            <a:off x="8312020" y="1989052"/>
            <a:ext cx="32239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 ser </a:t>
            </a:r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</a:t>
            </a:r>
          </a:p>
          <a:p>
            <a:r>
              <a:rPr lang="en-US" dirty="0" err="1"/>
              <a:t>utenfra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et Euler-</a:t>
            </a:r>
            <a:r>
              <a:rPr lang="en-US" dirty="0" err="1"/>
              <a:t>perspektiv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B743AD-0AF4-984C-8D9B-3BFF551024F5}"/>
              </a:ext>
            </a:extLst>
          </p:cNvPr>
          <p:cNvSpPr txBox="1"/>
          <p:nvPr/>
        </p:nvSpPr>
        <p:spPr>
          <a:xfrm>
            <a:off x="984000" y="2128315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Løsning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77CA48-600E-164B-8A73-620F2F5F4514}"/>
                  </a:ext>
                </a:extLst>
              </p:cNvPr>
              <p:cNvSpPr txBox="1"/>
              <p:nvPr/>
            </p:nvSpPr>
            <p:spPr>
              <a:xfrm>
                <a:off x="1016260" y="2787446"/>
                <a:ext cx="8391336" cy="6815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77CA48-600E-164B-8A73-620F2F5F4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260" y="2787446"/>
                <a:ext cx="8391336" cy="681533"/>
              </a:xfrm>
              <a:prstGeom prst="rect">
                <a:avLst/>
              </a:prstGeom>
              <a:blipFill>
                <a:blip r:embed="rId2"/>
                <a:stretch>
                  <a:fillRect l="-1210" t="-1818" r="-303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482CCF1-3CBB-A445-AC0C-23A3B9328271}"/>
                  </a:ext>
                </a:extLst>
              </p:cNvPr>
              <p:cNvSpPr txBox="1"/>
              <p:nvPr/>
            </p:nvSpPr>
            <p:spPr>
              <a:xfrm>
                <a:off x="934332" y="4482012"/>
                <a:ext cx="7993983" cy="6815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sz="280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US" sz="280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482CCF1-3CBB-A445-AC0C-23A3B9328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332" y="4482012"/>
                <a:ext cx="7993983" cy="681533"/>
              </a:xfrm>
              <a:prstGeom prst="rect">
                <a:avLst/>
              </a:prstGeom>
              <a:blipFill>
                <a:blip r:embed="rId3"/>
                <a:stretch>
                  <a:fillRect l="-1109"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>
            <a:extLst>
              <a:ext uri="{FF2B5EF4-FFF2-40B4-BE49-F238E27FC236}">
                <a16:creationId xmlns:a16="http://schemas.microsoft.com/office/drawing/2014/main" id="{E92A2505-FA2C-D049-9980-90534386F3F9}"/>
              </a:ext>
            </a:extLst>
          </p:cNvPr>
          <p:cNvSpPr/>
          <p:nvPr/>
        </p:nvSpPr>
        <p:spPr>
          <a:xfrm rot="5400000">
            <a:off x="4911066" y="4938841"/>
            <a:ext cx="203323" cy="56945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Brace 28">
            <a:extLst>
              <a:ext uri="{FF2B5EF4-FFF2-40B4-BE49-F238E27FC236}">
                <a16:creationId xmlns:a16="http://schemas.microsoft.com/office/drawing/2014/main" id="{1D7B834F-6BC5-A44C-9511-BC206A1CDA7D}"/>
              </a:ext>
            </a:extLst>
          </p:cNvPr>
          <p:cNvSpPr/>
          <p:nvPr/>
        </p:nvSpPr>
        <p:spPr>
          <a:xfrm rot="5400000">
            <a:off x="7082490" y="3573993"/>
            <a:ext cx="195292" cy="330718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339E65-700D-4E4C-970D-A3B1F2D4429A}"/>
              </a:ext>
            </a:extLst>
          </p:cNvPr>
          <p:cNvSpPr txBox="1"/>
          <p:nvPr/>
        </p:nvSpPr>
        <p:spPr>
          <a:xfrm>
            <a:off x="4082277" y="5325230"/>
            <a:ext cx="24457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Lokal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hvert</a:t>
            </a:r>
            <a:r>
              <a:rPr lang="en-US" sz="1400" dirty="0"/>
              <a:t> </a:t>
            </a:r>
            <a:r>
              <a:rPr lang="en-US" sz="1400" dirty="0" err="1"/>
              <a:t>sted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strømningen</a:t>
            </a:r>
            <a:endParaRPr lang="en-US" sz="1400" dirty="0"/>
          </a:p>
          <a:p>
            <a:r>
              <a:rPr lang="en-US" sz="1400" dirty="0"/>
              <a:t>(=0 </a:t>
            </a:r>
            <a:r>
              <a:rPr lang="en-US" sz="1400" dirty="0" err="1"/>
              <a:t>ved</a:t>
            </a:r>
            <a:r>
              <a:rPr lang="en-US" sz="1400" dirty="0"/>
              <a:t> </a:t>
            </a:r>
            <a:r>
              <a:rPr lang="en-US" sz="1400" dirty="0" err="1"/>
              <a:t>stasjonær</a:t>
            </a:r>
            <a:r>
              <a:rPr lang="en-US" sz="1400" dirty="0"/>
              <a:t> </a:t>
            </a:r>
            <a:r>
              <a:rPr lang="en-US" sz="1400" dirty="0" err="1"/>
              <a:t>strømning</a:t>
            </a:r>
            <a:r>
              <a:rPr lang="en-US" sz="1400" dirty="0"/>
              <a:t>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07F95EF-E909-4E41-B469-37B993FFAE98}"/>
              </a:ext>
            </a:extLst>
          </p:cNvPr>
          <p:cNvSpPr txBox="1"/>
          <p:nvPr/>
        </p:nvSpPr>
        <p:spPr>
          <a:xfrm>
            <a:off x="6741722" y="5304281"/>
            <a:ext cx="479785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Konvektiv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endParaRPr lang="en-US" sz="1400" dirty="0"/>
          </a:p>
          <a:p>
            <a:r>
              <a:rPr lang="en-US" sz="1400" dirty="0"/>
              <a:t>(</a:t>
            </a:r>
            <a:r>
              <a:rPr lang="en-US" sz="1400" dirty="0" err="1"/>
              <a:t>akselerasjonen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fluidpartikkel</a:t>
            </a:r>
            <a:r>
              <a:rPr lang="en-US" sz="1400" dirty="0"/>
              <a:t> </a:t>
            </a:r>
            <a:r>
              <a:rPr lang="en-US" sz="1400" dirty="0" err="1"/>
              <a:t>opplever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grunn</a:t>
            </a:r>
            <a:r>
              <a:rPr lang="en-US" sz="1400" dirty="0"/>
              <a:t> av </a:t>
            </a:r>
          </a:p>
          <a:p>
            <a:r>
              <a:rPr lang="en-US" sz="1400" dirty="0" err="1"/>
              <a:t>romlige</a:t>
            </a:r>
            <a:r>
              <a:rPr lang="en-US" sz="1400" dirty="0"/>
              <a:t> </a:t>
            </a:r>
            <a:r>
              <a:rPr lang="en-US" sz="1400" dirty="0" err="1"/>
              <a:t>hastighetsendringer</a:t>
            </a:r>
            <a:r>
              <a:rPr lang="en-US" sz="1400" dirty="0"/>
              <a:t>, for </a:t>
            </a:r>
            <a:r>
              <a:rPr lang="en-US" sz="1400" dirty="0" err="1"/>
              <a:t>eksempel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grunn</a:t>
            </a:r>
            <a:r>
              <a:rPr lang="en-US" sz="1400" dirty="0"/>
              <a:t> av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innsnevring</a:t>
            </a:r>
            <a:r>
              <a:rPr lang="en-US" sz="1400" dirty="0"/>
              <a:t> </a:t>
            </a:r>
            <a:r>
              <a:rPr lang="en-US" sz="1400" dirty="0" err="1"/>
              <a:t>som</a:t>
            </a:r>
            <a:r>
              <a:rPr lang="en-US" sz="1400" dirty="0"/>
              <a:t> </a:t>
            </a:r>
            <a:r>
              <a:rPr lang="en-US" sz="1400" dirty="0" err="1"/>
              <a:t>fører</a:t>
            </a:r>
            <a:r>
              <a:rPr lang="en-US" sz="1400" dirty="0"/>
              <a:t> </a:t>
            </a:r>
            <a:r>
              <a:rPr lang="en-US" sz="1400" dirty="0" err="1"/>
              <a:t>til</a:t>
            </a:r>
            <a:r>
              <a:rPr lang="en-US" sz="1400" dirty="0"/>
              <a:t> at </a:t>
            </a:r>
            <a:r>
              <a:rPr lang="en-US" sz="1400" dirty="0" err="1"/>
              <a:t>hastigheten</a:t>
            </a:r>
            <a:r>
              <a:rPr lang="en-US" sz="1400" dirty="0"/>
              <a:t> </a:t>
            </a:r>
            <a:r>
              <a:rPr lang="en-US" sz="1400" dirty="0" err="1"/>
              <a:t>øker</a:t>
            </a:r>
            <a:r>
              <a:rPr lang="en-US" sz="1400" dirty="0"/>
              <a:t>)</a:t>
            </a:r>
          </a:p>
        </p:txBody>
      </p:sp>
      <p:sp>
        <p:nvSpPr>
          <p:cNvPr id="32" name="Right Brace 31">
            <a:extLst>
              <a:ext uri="{FF2B5EF4-FFF2-40B4-BE49-F238E27FC236}">
                <a16:creationId xmlns:a16="http://schemas.microsoft.com/office/drawing/2014/main" id="{C8180315-55E7-2040-BAF9-9C024978F796}"/>
              </a:ext>
            </a:extLst>
          </p:cNvPr>
          <p:cNvSpPr/>
          <p:nvPr/>
        </p:nvSpPr>
        <p:spPr>
          <a:xfrm rot="5400000">
            <a:off x="1732949" y="2479205"/>
            <a:ext cx="203323" cy="18995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E33B6C6-9960-EA45-AAF1-4DA86CE893C3}"/>
              </a:ext>
            </a:extLst>
          </p:cNvPr>
          <p:cNvSpPr txBox="1"/>
          <p:nvPr/>
        </p:nvSpPr>
        <p:spPr>
          <a:xfrm>
            <a:off x="1088666" y="3530660"/>
            <a:ext cx="201372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Fluidpartiklenes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r>
              <a:rPr lang="en-US" sz="1400" dirty="0"/>
              <a:t> sett </a:t>
            </a:r>
            <a:r>
              <a:rPr lang="en-US" sz="1400" dirty="0" err="1"/>
              <a:t>fra</a:t>
            </a:r>
            <a:r>
              <a:rPr lang="en-US" sz="1400" dirty="0"/>
              <a:t> et </a:t>
            </a:r>
            <a:r>
              <a:rPr lang="en-US" sz="1400" dirty="0" err="1"/>
              <a:t>Eulersk</a:t>
            </a:r>
            <a:r>
              <a:rPr lang="en-US" sz="1400" dirty="0"/>
              <a:t> </a:t>
            </a:r>
            <a:r>
              <a:rPr lang="en-US" sz="1400" dirty="0" err="1"/>
              <a:t>perspektiv</a:t>
            </a:r>
            <a:r>
              <a:rPr lang="en-US" sz="1400" dirty="0"/>
              <a:t> (sett </a:t>
            </a:r>
            <a:r>
              <a:rPr lang="en-US" sz="1400" dirty="0" err="1"/>
              <a:t>utenfra</a:t>
            </a:r>
            <a:r>
              <a:rPr lang="en-US" sz="1400" dirty="0"/>
              <a:t>, </a:t>
            </a:r>
            <a:r>
              <a:rPr lang="en-US" sz="1400" dirty="0" err="1"/>
              <a:t>som</a:t>
            </a:r>
            <a:r>
              <a:rPr lang="en-US" sz="1400" dirty="0"/>
              <a:t> </a:t>
            </a:r>
            <a:r>
              <a:rPr lang="en-US" sz="1400" dirty="0" err="1"/>
              <a:t>observatør</a:t>
            </a:r>
            <a:r>
              <a:rPr lang="en-US" sz="1400" dirty="0"/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CA5E5E-FACE-6448-8564-E9CF75E3F17E}"/>
              </a:ext>
            </a:extLst>
          </p:cNvPr>
          <p:cNvSpPr txBox="1"/>
          <p:nvPr/>
        </p:nvSpPr>
        <p:spPr>
          <a:xfrm>
            <a:off x="2993783" y="3607075"/>
            <a:ext cx="3806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endringen</a:t>
            </a:r>
            <a:r>
              <a:rPr lang="en-US" sz="1400" dirty="0"/>
              <a:t> av </a:t>
            </a:r>
            <a:r>
              <a:rPr lang="en-US" sz="1400" b="1" dirty="0"/>
              <a:t>V</a:t>
            </a:r>
            <a:r>
              <a:rPr lang="en-US" sz="1400" dirty="0"/>
              <a:t> per </a:t>
            </a:r>
            <a:r>
              <a:rPr lang="en-US" sz="1400" dirty="0" err="1"/>
              <a:t>tid</a:t>
            </a:r>
            <a:r>
              <a:rPr lang="en-US" sz="1400" dirty="0"/>
              <a:t> </a:t>
            </a:r>
            <a:r>
              <a:rPr lang="en-US" sz="1400" dirty="0" err="1"/>
              <a:t>partiklene</a:t>
            </a:r>
            <a:r>
              <a:rPr lang="en-US" sz="1400" dirty="0"/>
              <a:t> </a:t>
            </a:r>
            <a:r>
              <a:rPr lang="en-US" sz="1400" dirty="0" err="1"/>
              <a:t>opplever</a:t>
            </a:r>
            <a:endParaRPr lang="en-US" sz="1400" dirty="0"/>
          </a:p>
          <a:p>
            <a:endParaRPr lang="en-US" dirty="0"/>
          </a:p>
        </p:txBody>
      </p:sp>
      <p:sp>
        <p:nvSpPr>
          <p:cNvPr id="38" name="Right Brace 37">
            <a:extLst>
              <a:ext uri="{FF2B5EF4-FFF2-40B4-BE49-F238E27FC236}">
                <a16:creationId xmlns:a16="http://schemas.microsoft.com/office/drawing/2014/main" id="{ADFEE2A0-2856-034D-B843-9CA40E72C6E6}"/>
              </a:ext>
            </a:extLst>
          </p:cNvPr>
          <p:cNvSpPr/>
          <p:nvPr/>
        </p:nvSpPr>
        <p:spPr>
          <a:xfrm rot="5400000">
            <a:off x="3698998" y="2808043"/>
            <a:ext cx="167717" cy="145828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332ED9-D8E1-AB44-8D7F-CFC3ABB71B3C}"/>
              </a:ext>
            </a:extLst>
          </p:cNvPr>
          <p:cNvSpPr txBox="1"/>
          <p:nvPr/>
        </p:nvSpPr>
        <p:spPr>
          <a:xfrm>
            <a:off x="79541" y="4204832"/>
            <a:ext cx="11822467" cy="4616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09D7F"/>
                </a:solidFill>
              </a:rPr>
              <a:t>Kap</a:t>
            </a:r>
            <a:r>
              <a:rPr lang="en-US" sz="2400" dirty="0">
                <a:solidFill>
                  <a:srgbClr val="009D7F"/>
                </a:solidFill>
              </a:rPr>
              <a:t>. 2 </a:t>
            </a:r>
            <a:r>
              <a:rPr lang="en-US" sz="2400" dirty="0" err="1">
                <a:solidFill>
                  <a:srgbClr val="009D7F"/>
                </a:solidFill>
              </a:rPr>
              <a:t>i</a:t>
            </a:r>
            <a:r>
              <a:rPr lang="en-US" sz="2400" dirty="0">
                <a:solidFill>
                  <a:srgbClr val="009D7F"/>
                </a:solidFill>
              </a:rPr>
              <a:t> Mek3230 </a:t>
            </a:r>
            <a:r>
              <a:rPr lang="en-US" sz="2400" dirty="0" err="1">
                <a:solidFill>
                  <a:srgbClr val="009D7F"/>
                </a:solidFill>
              </a:rPr>
              <a:t>kompendium.pdf</a:t>
            </a:r>
            <a:r>
              <a:rPr lang="en-US" sz="2400" dirty="0">
                <a:solidFill>
                  <a:srgbClr val="009D7F"/>
                </a:solidFill>
              </a:rPr>
              <a:t> under </a:t>
            </a:r>
            <a:r>
              <a:rPr lang="en-US" sz="2400" dirty="0" err="1">
                <a:solidFill>
                  <a:srgbClr val="009D7F"/>
                </a:solidFill>
              </a:rPr>
              <a:t>Støttelitteratur</a:t>
            </a:r>
            <a:r>
              <a:rPr lang="en-US" sz="2400" dirty="0">
                <a:solidFill>
                  <a:srgbClr val="009D7F"/>
                </a:solidFill>
              </a:rPr>
              <a:t> </a:t>
            </a:r>
            <a:r>
              <a:rPr lang="en-US" sz="2400" dirty="0" err="1">
                <a:solidFill>
                  <a:srgbClr val="009D7F"/>
                </a:solidFill>
              </a:rPr>
              <a:t>i</a:t>
            </a:r>
            <a:r>
              <a:rPr lang="en-US" sz="2400" dirty="0">
                <a:solidFill>
                  <a:srgbClr val="009D7F"/>
                </a:solidFill>
              </a:rPr>
              <a:t> Canvas </a:t>
            </a:r>
            <a:r>
              <a:rPr lang="en-US" sz="2400" dirty="0" err="1">
                <a:solidFill>
                  <a:srgbClr val="009D7F"/>
                </a:solidFill>
              </a:rPr>
              <a:t>gir</a:t>
            </a:r>
            <a:r>
              <a:rPr lang="en-US" sz="2400" dirty="0">
                <a:solidFill>
                  <a:srgbClr val="009D7F"/>
                </a:solidFill>
              </a:rPr>
              <a:t> </a:t>
            </a:r>
            <a:r>
              <a:rPr lang="en-US" sz="2400" dirty="0" err="1">
                <a:solidFill>
                  <a:srgbClr val="009D7F"/>
                </a:solidFill>
              </a:rPr>
              <a:t>en</a:t>
            </a:r>
            <a:r>
              <a:rPr lang="en-US" sz="2400" dirty="0">
                <a:solidFill>
                  <a:srgbClr val="009D7F"/>
                </a:solidFill>
              </a:rPr>
              <a:t> fin </a:t>
            </a:r>
            <a:r>
              <a:rPr lang="en-US" sz="2400" dirty="0" err="1">
                <a:solidFill>
                  <a:srgbClr val="009D7F"/>
                </a:solidFill>
              </a:rPr>
              <a:t>forklaring</a:t>
            </a:r>
            <a:r>
              <a:rPr lang="en-US" sz="2400" dirty="0">
                <a:solidFill>
                  <a:srgbClr val="009D7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8124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Merk at vi ikke gikk over turbulent vs. laminær </a:t>
            </a:r>
            <a:br>
              <a:rPr lang="nb-NO" dirty="0"/>
            </a:br>
            <a:r>
              <a:rPr lang="nb-NO" dirty="0"/>
              <a:t>strømning, uniform vs. ikke-uniform strømning (EFM 4.3) og </a:t>
            </a:r>
            <a:br>
              <a:rPr lang="nb-NO" dirty="0"/>
            </a:br>
            <a:r>
              <a:rPr lang="nb-NO" dirty="0" err="1"/>
              <a:t>Eulerlikningen</a:t>
            </a:r>
            <a:r>
              <a:rPr lang="nb-NO" dirty="0"/>
              <a:t> (EFM 4.5) i forelesning</a:t>
            </a:r>
            <a:br>
              <a:rPr lang="nb-NO" dirty="0"/>
            </a:br>
            <a:endParaRPr lang="nb-N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05ACE2-6352-2B4F-A405-6A24893DFC1A}"/>
              </a:ext>
            </a:extLst>
          </p:cNvPr>
          <p:cNvSpPr txBox="1"/>
          <p:nvPr/>
        </p:nvSpPr>
        <p:spPr>
          <a:xfrm>
            <a:off x="1200000" y="1749757"/>
            <a:ext cx="7635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lære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lese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boken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se </a:t>
            </a:r>
            <a:r>
              <a:rPr lang="en-US" dirty="0" err="1"/>
              <a:t>videoene</a:t>
            </a:r>
            <a:r>
              <a:rPr lang="en-US" dirty="0"/>
              <a:t> under.</a:t>
            </a:r>
          </a:p>
        </p:txBody>
      </p:sp>
      <p:pic>
        <p:nvPicPr>
          <p:cNvPr id="22" name="Picture 21" descr="Qr code&#10;&#10;Description automatically generated">
            <a:extLst>
              <a:ext uri="{FF2B5EF4-FFF2-40B4-BE49-F238E27FC236}">
                <a16:creationId xmlns:a16="http://schemas.microsoft.com/office/drawing/2014/main" id="{6955808E-20C3-144E-8E5F-2344F8832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00" y="2295320"/>
            <a:ext cx="4464000" cy="4464000"/>
          </a:xfrm>
          <a:prstGeom prst="rect">
            <a:avLst/>
          </a:prstGeom>
        </p:spPr>
      </p:pic>
      <p:pic>
        <p:nvPicPr>
          <p:cNvPr id="30" name="Picture 29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41E60EE9-1758-E747-8FBE-FACC1699E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000" y="2425062"/>
            <a:ext cx="4328603" cy="4328603"/>
          </a:xfrm>
          <a:prstGeom prst="rect">
            <a:avLst/>
          </a:prstGeom>
        </p:spPr>
      </p:pic>
      <p:sp>
        <p:nvSpPr>
          <p:cNvPr id="40" name="Smiley Face 39">
            <a:extLst>
              <a:ext uri="{FF2B5EF4-FFF2-40B4-BE49-F238E27FC236}">
                <a16:creationId xmlns:a16="http://schemas.microsoft.com/office/drawing/2014/main" id="{2A21CC0F-2B36-D64E-A405-F4B4BE87BE6C}"/>
              </a:ext>
            </a:extLst>
          </p:cNvPr>
          <p:cNvSpPr/>
          <p:nvPr/>
        </p:nvSpPr>
        <p:spPr>
          <a:xfrm>
            <a:off x="5520000" y="2425062"/>
            <a:ext cx="1368000" cy="1507938"/>
          </a:xfrm>
          <a:prstGeom prst="smileyFac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3348C316-F3B1-7246-9F1D-4AE06488D009}"/>
              </a:ext>
            </a:extLst>
          </p:cNvPr>
          <p:cNvSpPr/>
          <p:nvPr/>
        </p:nvSpPr>
        <p:spPr>
          <a:xfrm rot="10547274">
            <a:off x="5800170" y="3177000"/>
            <a:ext cx="864000" cy="504000"/>
          </a:xfrm>
          <a:prstGeom prst="arc">
            <a:avLst>
              <a:gd name="adj1" fmla="val 11593025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2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Merk at vi ikke gikk over turbulent vs. laminær </a:t>
            </a:r>
            <a:br>
              <a:rPr lang="nb-NO" dirty="0"/>
            </a:br>
            <a:r>
              <a:rPr lang="nb-NO" dirty="0"/>
              <a:t>strømning, uniform vs. ikke-uniform strømning (EFM 4.3) og </a:t>
            </a:r>
            <a:br>
              <a:rPr lang="nb-NO" dirty="0"/>
            </a:br>
            <a:r>
              <a:rPr lang="nb-NO" dirty="0" err="1"/>
              <a:t>Eulerlikningen</a:t>
            </a:r>
            <a:r>
              <a:rPr lang="nb-NO" dirty="0"/>
              <a:t> (EFM 4.5) i forelesning</a:t>
            </a:r>
            <a:br>
              <a:rPr lang="nb-NO" dirty="0"/>
            </a:br>
            <a:endParaRPr lang="nb-N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05ACE2-6352-2B4F-A405-6A24893DFC1A}"/>
              </a:ext>
            </a:extLst>
          </p:cNvPr>
          <p:cNvSpPr txBox="1"/>
          <p:nvPr/>
        </p:nvSpPr>
        <p:spPr>
          <a:xfrm>
            <a:off x="1200000" y="1749757"/>
            <a:ext cx="7635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lære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lese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boken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se </a:t>
            </a:r>
            <a:r>
              <a:rPr lang="en-US" dirty="0" err="1"/>
              <a:t>videoen</a:t>
            </a:r>
            <a:r>
              <a:rPr lang="en-US" dirty="0"/>
              <a:t> under.</a:t>
            </a:r>
          </a:p>
        </p:txBody>
      </p:sp>
      <p:pic>
        <p:nvPicPr>
          <p:cNvPr id="19" name="Picture 18" descr="Qr code&#10;&#10;Description automatically generated">
            <a:extLst>
              <a:ext uri="{FF2B5EF4-FFF2-40B4-BE49-F238E27FC236}">
                <a16:creationId xmlns:a16="http://schemas.microsoft.com/office/drawing/2014/main" id="{C8A67C4F-4951-8445-AFA6-7BC174C28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988" y="2119089"/>
            <a:ext cx="4984500" cy="49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4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2882</Words>
  <Application>Microsoft Macintosh PowerPoint</Application>
  <PresentationFormat>Widescreen</PresentationFormat>
  <Paragraphs>376</Paragraphs>
  <Slides>34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Cambria Math</vt:lpstr>
      <vt:lpstr>NMBU 16:9</vt:lpstr>
      <vt:lpstr>9.feb. 2022: 5. forelesning i fluidmekanikk</vt:lpstr>
      <vt:lpstr>Sporlinjer brukes til å  visualisere strømning </vt:lpstr>
      <vt:lpstr>Sporlinjer brukes til å  visualisere strømning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Hastighetsfeltet er hastigheten til fluidet i hver  punkt i strømningen </vt:lpstr>
      <vt:lpstr>Felles: Hva vil det si at  noe er strømlinjeformet?</vt:lpstr>
      <vt:lpstr>Strømlinjer er linjer som er tangent til  hastighetsvektorene</vt:lpstr>
      <vt:lpstr>Strømlinjer er linjer som er tangent til  hastighetsvektorene</vt:lpstr>
      <vt:lpstr>Individuell: Hvis vi har strømlinjene kan vi finne  strømninghastigheten gjennom tverrsnitt a og b.  Hvordan? </vt:lpstr>
      <vt:lpstr>Svar: Avstanden mellom strømlinjer brukes for å finne strømninghastighet. Liten avstand betyr stor hastighet.</vt:lpstr>
      <vt:lpstr>Siste konsept: Partikkelbaner beskriver hastigheten til en fluidpartikkel som følger strømningen</vt:lpstr>
      <vt:lpstr>Oppsummert: Partikkelbaner, strømlinjer  og sporlinjer</vt:lpstr>
      <vt:lpstr>Fortsatt nysgjerrig:  Se video fra 50-tallet! </vt:lpstr>
      <vt:lpstr>Vi vet strømlinjene for en stasjonær  (tidsuavhengig) strømning rundt en sylinder</vt:lpstr>
      <vt:lpstr>Individuell: Vi injiserer konditorfarge (grønne piler). Tegn hvordan sporlinjene vil se ut </vt:lpstr>
      <vt:lpstr>For en stasjonær tidsuavhengig strømning er  sporlinjer, partikkelbaner og strømlinjer de samme.  </vt:lpstr>
      <vt:lpstr>Hastigheten v(ri,t) gir hastigheten til  strømningsfeltet i posisjon ri=&lt;xi,yi,zi&gt; og ved tid t.  </vt:lpstr>
      <vt:lpstr>Hastighetsfeltet v(r,t) gir hastigheten til  strømningsfeltet i posisjon r=&lt;x,y,z&gt; og ved tid t.  </vt:lpstr>
      <vt:lpstr>Partikkelbane: Hastigheten vA(t) til en fluidpartikkel  A i punktet rA(t) er gikk av endringen av rA(t) per tid.  </vt:lpstr>
      <vt:lpstr>Hastighetsfeltet v(r,t) beskriver strømningen sett  utenfra (Eulersk), mens hastighetsvektoren vA(t)  beskriver strømningen sett fra en fluidpartikkel  («innenfra», Lagrangesk)  </vt:lpstr>
      <vt:lpstr>Hastighetsfeltet v(r,t) beskriver strømningen sett  utenfra (Eulersk), mens hastighetsvektoren vA(t)  beskriver strømningen sett fra en fluidpartikkel  («innenfra», Lagrangesk)  </vt:lpstr>
      <vt:lpstr>Individuell: Regn ut hastighetsvektoren i punktet (2,4)</vt:lpstr>
      <vt:lpstr>Hastighetsvektoren i punktet (2,4) er 4i-8j = &lt;4,-8&gt;</vt:lpstr>
      <vt:lpstr>Vi er et fluidelement A (Lagrange) som strømmer gjennom en  innsnevring med en hastighet vA(t). Hvilken akselerasjon opplever vi? </vt:lpstr>
      <vt:lpstr>Vi er et fluidelement A (Lagrange) som strømmer gjennom en  innsnevring med en hastighet vA(t). Hvilken akselerasjon opplever vi? </vt:lpstr>
      <vt:lpstr>Samarbeidsoppgave: Vi kjenner hastighetsfeltet V(x,y,z,t). Hvordan regner vi ut akselerasjonen fluidpartiklene opplever  i hver punkt &lt;x,y,z&gt; i strømningen?</vt:lpstr>
      <vt:lpstr>Samarbeidsoppgave: Vi kjenner hastighetsfeltet V(x,y,z,t). Hvordan regner vi ut akselerasjonen fluidpartiklene opplever  i hver punkt &lt;x,y,z&gt; i strømningen?</vt:lpstr>
      <vt:lpstr>Samarbeidsoppgave: Vi kjenner hastighetsfeltet V(x,y,z,t). Hvordan regner vi ut akselerasjonen fluidpartiklene opplever  i hver punkt &lt;x,y,z&gt; i strømningen?</vt:lpstr>
      <vt:lpstr>Merk at vi ikke gikk over turbulent vs. laminær  strømning, uniform vs. ikke-uniform strømning (EFM 4.3) og  Eulerlikningen (EFM 4.5) i forelesning </vt:lpstr>
      <vt:lpstr>Merk at vi ikke gikk over turbulent vs. laminær  strømning, uniform vs. ikke-uniform strømning (EFM 4.3) og  Eulerlikningen (EFM 4.5) i forelesning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cp:lastPrinted>2022-01-20T10:57:12Z</cp:lastPrinted>
  <dcterms:created xsi:type="dcterms:W3CDTF">2017-01-04T09:15:10Z</dcterms:created>
  <dcterms:modified xsi:type="dcterms:W3CDTF">2022-02-11T11:15:52Z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2019-09-12T08:41:24.9383346Z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15b77e89-d623-4600-9a11-deb1dff5ea80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