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removePersonalInfoOnSave="1" saveSubsetFonts="1" autoCompressPictures="0">
  <p:sldMasterIdLst>
    <p:sldMasterId id="2147483687" r:id="rId1"/>
  </p:sldMasterIdLst>
  <p:notesMasterIdLst>
    <p:notesMasterId r:id="rId34"/>
  </p:notesMasterIdLst>
  <p:sldIdLst>
    <p:sldId id="585" r:id="rId2"/>
    <p:sldId id="601" r:id="rId3"/>
    <p:sldId id="609" r:id="rId4"/>
    <p:sldId id="610" r:id="rId5"/>
    <p:sldId id="608" r:id="rId6"/>
    <p:sldId id="603" r:id="rId7"/>
    <p:sldId id="604" r:id="rId8"/>
    <p:sldId id="605" r:id="rId9"/>
    <p:sldId id="592" r:id="rId10"/>
    <p:sldId id="607" r:id="rId11"/>
    <p:sldId id="606" r:id="rId12"/>
    <p:sldId id="594" r:id="rId13"/>
    <p:sldId id="612" r:id="rId14"/>
    <p:sldId id="620" r:id="rId15"/>
    <p:sldId id="623" r:id="rId16"/>
    <p:sldId id="622" r:id="rId17"/>
    <p:sldId id="618" r:id="rId18"/>
    <p:sldId id="619" r:id="rId19"/>
    <p:sldId id="624" r:id="rId20"/>
    <p:sldId id="621" r:id="rId21"/>
    <p:sldId id="611" r:id="rId22"/>
    <p:sldId id="613" r:id="rId23"/>
    <p:sldId id="614" r:id="rId24"/>
    <p:sldId id="615" r:id="rId25"/>
    <p:sldId id="617" r:id="rId26"/>
    <p:sldId id="628" r:id="rId27"/>
    <p:sldId id="629" r:id="rId28"/>
    <p:sldId id="630" r:id="rId29"/>
    <p:sldId id="625" r:id="rId30"/>
    <p:sldId id="626" r:id="rId31"/>
    <p:sldId id="596" r:id="rId32"/>
    <p:sldId id="597" r:id="rId33"/>
  </p:sldIdLst>
  <p:sldSz cx="12192000" cy="6858000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D7F"/>
    <a:srgbClr val="E7F0EC"/>
    <a:srgbClr val="CBDF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944" autoAdjust="0"/>
    <p:restoredTop sz="76543"/>
  </p:normalViewPr>
  <p:slideViewPr>
    <p:cSldViewPr>
      <p:cViewPr varScale="1">
        <p:scale>
          <a:sx n="89" d="100"/>
          <a:sy n="89" d="100"/>
        </p:scale>
        <p:origin x="176" y="31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86" d="100"/>
          <a:sy n="86" d="100"/>
        </p:scale>
        <p:origin x="2744" y="208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B013BB-223A-4A7A-A9B6-504A14290792}" type="datetimeFigureOut">
              <a:rPr lang="nb-NO" smtClean="0"/>
              <a:t>11.02.2022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0BF349-27A5-44C1-8C69-2C3879FAD29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85638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etter</a:t>
            </a:r>
            <a:r>
              <a:rPr lang="en-US" dirty="0"/>
              <a:t> </a:t>
            </a:r>
            <a:r>
              <a:rPr lang="en-US" dirty="0" err="1"/>
              <a:t>pausen</a:t>
            </a:r>
            <a:r>
              <a:rPr lang="en-US" dirty="0"/>
              <a:t>. </a:t>
            </a:r>
            <a:r>
              <a:rPr lang="en-US" dirty="0" err="1"/>
              <a:t>Bruk</a:t>
            </a:r>
            <a:r>
              <a:rPr lang="en-US" dirty="0"/>
              <a:t> av Euler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21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680599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Bruk</a:t>
            </a:r>
            <a:r>
              <a:rPr lang="en-US" dirty="0"/>
              <a:t> av Euler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22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373165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Bruk</a:t>
            </a:r>
            <a:r>
              <a:rPr lang="en-US" dirty="0"/>
              <a:t> av Euler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23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908251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etter</a:t>
            </a:r>
            <a:r>
              <a:rPr lang="en-US" dirty="0"/>
              <a:t> </a:t>
            </a:r>
            <a:r>
              <a:rPr lang="en-US" dirty="0" err="1"/>
              <a:t>pausen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25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349413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etter</a:t>
            </a:r>
            <a:r>
              <a:rPr lang="en-US" dirty="0"/>
              <a:t> </a:t>
            </a:r>
            <a:r>
              <a:rPr lang="en-US" dirty="0" err="1"/>
              <a:t>pausen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26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629595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etter</a:t>
            </a:r>
            <a:r>
              <a:rPr lang="en-US" dirty="0"/>
              <a:t> </a:t>
            </a:r>
            <a:r>
              <a:rPr lang="en-US" dirty="0" err="1"/>
              <a:t>pausen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27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126800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Utledning</a:t>
            </a:r>
            <a:r>
              <a:rPr lang="en-US" dirty="0"/>
              <a:t> (</a:t>
            </a:r>
            <a:r>
              <a:rPr lang="en-US" dirty="0" err="1"/>
              <a:t>selvstudie</a:t>
            </a:r>
            <a:r>
              <a:rPr lang="en-US" dirty="0"/>
              <a:t>)?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28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935818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Bruk</a:t>
            </a:r>
            <a:r>
              <a:rPr lang="en-US" dirty="0"/>
              <a:t> av Euler </a:t>
            </a:r>
            <a:r>
              <a:rPr lang="en-US" dirty="0" err="1"/>
              <a:t>langs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krummet</a:t>
            </a:r>
            <a:r>
              <a:rPr lang="en-US" dirty="0"/>
              <a:t> </a:t>
            </a:r>
            <a:r>
              <a:rPr lang="en-US" dirty="0" err="1"/>
              <a:t>strømlinje</a:t>
            </a:r>
            <a:r>
              <a:rPr lang="en-US" dirty="0"/>
              <a:t> (</a:t>
            </a:r>
            <a:r>
              <a:rPr lang="en-US" dirty="0" err="1"/>
              <a:t>Selvstudie</a:t>
            </a:r>
            <a:r>
              <a:rPr lang="en-US" dirty="0"/>
              <a:t>?)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29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117154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.w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Innledning logo og nav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e 2"/>
          <p:cNvGrpSpPr/>
          <p:nvPr userDrawn="1"/>
        </p:nvGrpSpPr>
        <p:grpSpPr>
          <a:xfrm>
            <a:off x="3528161" y="2571888"/>
            <a:ext cx="5137308" cy="1713601"/>
            <a:chOff x="3528161" y="2571888"/>
            <a:chExt cx="5137308" cy="1713601"/>
          </a:xfrm>
        </p:grpSpPr>
        <p:pic>
          <p:nvPicPr>
            <p:cNvPr id="2" name="Bilde 1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3528161" y="2571888"/>
              <a:ext cx="2135791" cy="1713600"/>
            </a:xfrm>
            <a:prstGeom prst="rect">
              <a:avLst/>
            </a:prstGeom>
          </p:spPr>
        </p:pic>
        <p:pic>
          <p:nvPicPr>
            <p:cNvPr id="8" name="Bilde 7"/>
            <p:cNvPicPr>
              <a:picLocks noChangeAspect="1"/>
            </p:cNvPicPr>
            <p:nvPr userDrawn="1"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96000" y="2572510"/>
              <a:ext cx="2569469" cy="171297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794018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ledning animert logo">
    <p:bg>
      <p:bgPr>
        <a:solidFill>
          <a:srgbClr val="009D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000" y="2365579"/>
            <a:ext cx="2520000" cy="2126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598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tel 1"/>
          <p:cNvSpPr>
            <a:spLocks noGrp="1"/>
          </p:cNvSpPr>
          <p:nvPr>
            <p:ph type="ctrTitle"/>
          </p:nvPr>
        </p:nvSpPr>
        <p:spPr>
          <a:xfrm>
            <a:off x="768000" y="2617200"/>
            <a:ext cx="10656000" cy="738664"/>
          </a:xfrm>
        </p:spPr>
        <p:txBody>
          <a:bodyPr anchor="b"/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Undertittel 2"/>
          <p:cNvSpPr>
            <a:spLocks noGrp="1"/>
          </p:cNvSpPr>
          <p:nvPr>
            <p:ph type="subTitle" idx="1"/>
          </p:nvPr>
        </p:nvSpPr>
        <p:spPr>
          <a:xfrm>
            <a:off x="768000" y="3502800"/>
            <a:ext cx="10656000" cy="36933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768000" y="3956400"/>
            <a:ext cx="10656000" cy="3365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Dato</a:t>
            </a:r>
          </a:p>
        </p:txBody>
      </p:sp>
      <p:sp>
        <p:nvSpPr>
          <p:cNvPr id="6" name="Plassholder for tekst 6"/>
          <p:cNvSpPr>
            <a:spLocks noGrp="1"/>
          </p:cNvSpPr>
          <p:nvPr>
            <p:ph type="body" sz="quarter" idx="12" hasCustomPrompt="1"/>
          </p:nvPr>
        </p:nvSpPr>
        <p:spPr>
          <a:xfrm>
            <a:off x="10821600" y="406800"/>
            <a:ext cx="676800" cy="540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.</a:t>
            </a:r>
          </a:p>
        </p:txBody>
      </p:sp>
      <p:pic>
        <p:nvPicPr>
          <p:cNvPr id="3" name="Bilde 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21600" y="406800"/>
            <a:ext cx="676800" cy="543014"/>
          </a:xfrm>
          <a:prstGeom prst="rect">
            <a:avLst/>
          </a:prstGeom>
        </p:spPr>
      </p:pic>
      <p:sp>
        <p:nvSpPr>
          <p:cNvPr id="2" name="Plassholder for lysbildenummer 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186468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724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kst med heldekkende bakgru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ssholder for bilde 14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tIns="864000" anchor="ctr" anchorCtr="1"/>
          <a:lstStyle>
            <a:lvl1pPr marL="0" indent="0">
              <a:buNone/>
              <a:defRPr/>
            </a:lvl1pPr>
          </a:lstStyle>
          <a:p>
            <a:r>
              <a:rPr lang="nb-NO"/>
              <a:t>Klikk ikon for å sette inn heldekkende bilde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425811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95325" y="1800000"/>
            <a:ext cx="10801350" cy="4320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800"/>
              </a:lnSpc>
              <a:spcBef>
                <a:spcPts val="1200"/>
              </a:spcBef>
              <a:defRPr sz="2200" baseline="0"/>
            </a:lvl1pPr>
            <a:lvl2pPr>
              <a:lnSpc>
                <a:spcPts val="2800"/>
              </a:lnSpc>
              <a:spcBef>
                <a:spcPts val="1200"/>
              </a:spcBef>
              <a:defRPr sz="2200" baseline="0"/>
            </a:lvl2pPr>
            <a:lvl3pPr>
              <a:lnSpc>
                <a:spcPts val="2800"/>
              </a:lnSpc>
              <a:spcBef>
                <a:spcPts val="1200"/>
              </a:spcBef>
              <a:defRPr sz="2200" baseline="0"/>
            </a:lvl3pPr>
            <a:lvl4pPr>
              <a:lnSpc>
                <a:spcPts val="2800"/>
              </a:lnSpc>
              <a:spcBef>
                <a:spcPts val="1200"/>
              </a:spcBef>
              <a:defRPr sz="2200" baseline="0"/>
            </a:lvl4pPr>
            <a:lvl5pPr>
              <a:lnSpc>
                <a:spcPts val="2800"/>
              </a:lnSpc>
              <a:spcBef>
                <a:spcPts val="1200"/>
              </a:spcBef>
              <a:defRPr sz="2200" baseline="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3066079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4" name="Plassholder for bilde 9"/>
          <p:cNvSpPr>
            <a:spLocks noGrp="1"/>
          </p:cNvSpPr>
          <p:nvPr>
            <p:ph type="pic" sz="quarter" idx="13"/>
          </p:nvPr>
        </p:nvSpPr>
        <p:spPr>
          <a:xfrm>
            <a:off x="694800" y="1800000"/>
            <a:ext cx="10801875" cy="4320000"/>
          </a:xfrm>
          <a:prstGeom prst="rect">
            <a:avLst/>
          </a:prstGeom>
          <a:noFill/>
        </p:spPr>
        <p:txBody>
          <a:bodyPr tIns="2160000" bIns="0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86351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95325" y="1800000"/>
            <a:ext cx="5112000" cy="4320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800"/>
              </a:lnSpc>
              <a:spcBef>
                <a:spcPts val="1200"/>
              </a:spcBef>
              <a:defRPr sz="2200" baseline="0"/>
            </a:lvl1pPr>
            <a:lvl2pPr>
              <a:lnSpc>
                <a:spcPts val="2800"/>
              </a:lnSpc>
              <a:spcBef>
                <a:spcPts val="1200"/>
              </a:spcBef>
              <a:defRPr sz="2200" baseline="0"/>
            </a:lvl2pPr>
            <a:lvl3pPr>
              <a:lnSpc>
                <a:spcPts val="2800"/>
              </a:lnSpc>
              <a:spcBef>
                <a:spcPts val="1200"/>
              </a:spcBef>
              <a:defRPr sz="2200" baseline="0"/>
            </a:lvl3pPr>
            <a:lvl4pPr>
              <a:lnSpc>
                <a:spcPts val="2800"/>
              </a:lnSpc>
              <a:spcBef>
                <a:spcPts val="1200"/>
              </a:spcBef>
              <a:defRPr sz="2200" baseline="0"/>
            </a:lvl4pPr>
            <a:lvl5pPr>
              <a:lnSpc>
                <a:spcPts val="2800"/>
              </a:lnSpc>
              <a:spcBef>
                <a:spcPts val="1200"/>
              </a:spcBef>
              <a:defRPr sz="2200" baseline="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bilde 9"/>
          <p:cNvSpPr>
            <a:spLocks noGrp="1"/>
          </p:cNvSpPr>
          <p:nvPr>
            <p:ph type="pic" sz="quarter" idx="13"/>
          </p:nvPr>
        </p:nvSpPr>
        <p:spPr>
          <a:xfrm>
            <a:off x="6384000" y="1800000"/>
            <a:ext cx="5112675" cy="4320000"/>
          </a:xfrm>
          <a:prstGeom prst="rect">
            <a:avLst/>
          </a:prstGeom>
          <a:noFill/>
        </p:spPr>
        <p:txBody>
          <a:bodyPr tIns="2160000" bIns="0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16605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2 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382800" y="1800000"/>
            <a:ext cx="5112000" cy="4320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800"/>
              </a:lnSpc>
              <a:spcBef>
                <a:spcPts val="1200"/>
              </a:spcBef>
              <a:defRPr sz="2200" baseline="0"/>
            </a:lvl1pPr>
            <a:lvl2pPr>
              <a:lnSpc>
                <a:spcPts val="2800"/>
              </a:lnSpc>
              <a:spcBef>
                <a:spcPts val="1200"/>
              </a:spcBef>
              <a:defRPr sz="2200" baseline="0"/>
            </a:lvl2pPr>
            <a:lvl3pPr>
              <a:lnSpc>
                <a:spcPts val="2800"/>
              </a:lnSpc>
              <a:spcBef>
                <a:spcPts val="1200"/>
              </a:spcBef>
              <a:defRPr sz="2200" baseline="0"/>
            </a:lvl3pPr>
            <a:lvl4pPr>
              <a:lnSpc>
                <a:spcPts val="2800"/>
              </a:lnSpc>
              <a:spcBef>
                <a:spcPts val="1200"/>
              </a:spcBef>
              <a:defRPr sz="2200" baseline="0"/>
            </a:lvl4pPr>
            <a:lvl5pPr>
              <a:lnSpc>
                <a:spcPts val="2800"/>
              </a:lnSpc>
              <a:spcBef>
                <a:spcPts val="1200"/>
              </a:spcBef>
              <a:defRPr sz="2200" baseline="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6" name="Plassholder for innhold 2"/>
          <p:cNvSpPr>
            <a:spLocks noGrp="1"/>
          </p:cNvSpPr>
          <p:nvPr>
            <p:ph idx="10"/>
          </p:nvPr>
        </p:nvSpPr>
        <p:spPr>
          <a:xfrm>
            <a:off x="708261" y="1800000"/>
            <a:ext cx="5112000" cy="4320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800"/>
              </a:lnSpc>
              <a:spcBef>
                <a:spcPts val="1200"/>
              </a:spcBef>
              <a:defRPr sz="2200" baseline="0"/>
            </a:lvl1pPr>
            <a:lvl2pPr>
              <a:lnSpc>
                <a:spcPts val="2800"/>
              </a:lnSpc>
              <a:spcBef>
                <a:spcPts val="1200"/>
              </a:spcBef>
              <a:defRPr sz="2200" baseline="0"/>
            </a:lvl2pPr>
            <a:lvl3pPr>
              <a:lnSpc>
                <a:spcPts val="2800"/>
              </a:lnSpc>
              <a:spcBef>
                <a:spcPts val="1200"/>
              </a:spcBef>
              <a:defRPr sz="2200" baseline="0"/>
            </a:lvl3pPr>
            <a:lvl4pPr>
              <a:lnSpc>
                <a:spcPts val="2800"/>
              </a:lnSpc>
              <a:spcBef>
                <a:spcPts val="1200"/>
              </a:spcBef>
              <a:defRPr sz="2200" baseline="0"/>
            </a:lvl4pPr>
            <a:lvl5pPr>
              <a:lnSpc>
                <a:spcPts val="2800"/>
              </a:lnSpc>
              <a:spcBef>
                <a:spcPts val="1200"/>
              </a:spcBef>
              <a:defRPr sz="2200" baseline="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34399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">
    <p:bg>
      <p:bgPr>
        <a:solidFill>
          <a:srgbClr val="009D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1"/>
          <p:cNvSpPr>
            <a:spLocks noGrp="1"/>
          </p:cNvSpPr>
          <p:nvPr>
            <p:ph type="ctrTitle"/>
          </p:nvPr>
        </p:nvSpPr>
        <p:spPr>
          <a:xfrm>
            <a:off x="768000" y="2205000"/>
            <a:ext cx="10656000" cy="738664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4" name="TekstSylinder 3"/>
          <p:cNvSpPr txBox="1"/>
          <p:nvPr userDrawn="1"/>
        </p:nvSpPr>
        <p:spPr>
          <a:xfrm>
            <a:off x="551384" y="4077072"/>
            <a:ext cx="1224136" cy="2232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b-NO"/>
          </a:p>
        </p:txBody>
      </p:sp>
      <p:pic>
        <p:nvPicPr>
          <p:cNvPr id="9" name="Bild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50000" y="4051894"/>
            <a:ext cx="10692000" cy="2329434"/>
          </a:xfrm>
          <a:prstGeom prst="rect">
            <a:avLst/>
          </a:prstGeom>
        </p:spPr>
      </p:pic>
      <p:pic>
        <p:nvPicPr>
          <p:cNvPr id="10" name="Bilde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21600" y="406800"/>
            <a:ext cx="676800" cy="543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682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/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10822957" y="405000"/>
            <a:ext cx="673043" cy="540000"/>
          </a:xfrm>
          <a:prstGeom prst="rect">
            <a:avLst/>
          </a:prstGeom>
        </p:spPr>
      </p:pic>
      <p:sp>
        <p:nvSpPr>
          <p:cNvPr id="8" name="Plassholder for tittel 7"/>
          <p:cNvSpPr>
            <a:spLocks noGrp="1"/>
          </p:cNvSpPr>
          <p:nvPr>
            <p:ph type="title"/>
          </p:nvPr>
        </p:nvSpPr>
        <p:spPr>
          <a:xfrm>
            <a:off x="695325" y="945000"/>
            <a:ext cx="9588000" cy="533642"/>
          </a:xfrm>
          <a:prstGeom prst="rect">
            <a:avLst/>
          </a:prstGeom>
        </p:spPr>
        <p:txBody>
          <a:bodyPr vert="horz" wrap="none" lIns="0" tIns="0" rIns="0" bIns="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5" name="Plassholder for lysbildenummer 9"/>
          <p:cNvSpPr>
            <a:spLocks noGrp="1"/>
          </p:cNvSpPr>
          <p:nvPr>
            <p:ph type="sldNum" sz="quarter" idx="4"/>
          </p:nvPr>
        </p:nvSpPr>
        <p:spPr>
          <a:xfrm>
            <a:off x="695325" y="6264000"/>
            <a:ext cx="2743200" cy="20319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rgbClr val="009D7F"/>
                </a:solidFill>
              </a:defRPr>
            </a:lvl1pPr>
          </a:lstStyle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62148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68" r:id="rId2"/>
    <p:sldLayoutId id="2147483649" r:id="rId3"/>
    <p:sldLayoutId id="2147483705" r:id="rId4"/>
    <p:sldLayoutId id="2147483698" r:id="rId5"/>
    <p:sldLayoutId id="2147483695" r:id="rId6"/>
    <p:sldLayoutId id="2147483691" r:id="rId7"/>
    <p:sldLayoutId id="2147483701" r:id="rId8"/>
    <p:sldLayoutId id="2147483664" r:id="rId9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200" kern="1200">
          <a:solidFill>
            <a:srgbClr val="009D7F"/>
          </a:solidFill>
          <a:latin typeface="+mj-lt"/>
          <a:ea typeface="+mj-ea"/>
          <a:cs typeface="+mj-cs"/>
        </a:defRPr>
      </a:lvl1pPr>
    </p:titleStyle>
    <p:bodyStyle>
      <a:lvl1pPr marL="198000" indent="-1980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66000" indent="-1980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4000" indent="-1980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1980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2000" indent="-1980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55" userDrawn="1">
          <p15:clr>
            <a:srgbClr val="F26B43"/>
          </p15:clr>
        </p15:guide>
        <p15:guide id="2" pos="724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Relationship Id="rId5" Type="http://schemas.openxmlformats.org/officeDocument/2006/relationships/hyperlink" Target="https://creativecommons.org/licenses/by/3.0/" TargetMode="External"/><Relationship Id="rId4" Type="http://schemas.openxmlformats.org/officeDocument/2006/relationships/hyperlink" Target="http://en.wikiversity.org/wiki/Power_Generation-gasturbine_Power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Relationship Id="rId6" Type="http://schemas.openxmlformats.org/officeDocument/2006/relationships/hyperlink" Target="https://creativecommons.org/licenses/by/3.0/" TargetMode="External"/><Relationship Id="rId5" Type="http://schemas.openxmlformats.org/officeDocument/2006/relationships/hyperlink" Target="http://en.wikiversity.org/wiki/Power_Generation-gasturbine_Power" TargetMode="External"/><Relationship Id="rId4" Type="http://schemas.openxmlformats.org/officeDocument/2006/relationships/image" Target="../media/image18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2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5.png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5.png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5.png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5.png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5.png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5.png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9.png"/><Relationship Id="rId4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5.png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3.png"/><Relationship Id="rId5" Type="http://schemas.openxmlformats.org/officeDocument/2006/relationships/image" Target="../media/image40.png"/><Relationship Id="rId4" Type="http://schemas.openxmlformats.org/officeDocument/2006/relationships/image" Target="../media/image4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3.png"/><Relationship Id="rId5" Type="http://schemas.openxmlformats.org/officeDocument/2006/relationships/image" Target="../media/image40.png"/><Relationship Id="rId4" Type="http://schemas.openxmlformats.org/officeDocument/2006/relationships/image" Target="../media/image4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3.png"/><Relationship Id="rId5" Type="http://schemas.openxmlformats.org/officeDocument/2006/relationships/image" Target="../media/image40.png"/><Relationship Id="rId4" Type="http://schemas.openxmlformats.org/officeDocument/2006/relationships/image" Target="../media/image4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6000" y="910141"/>
            <a:ext cx="9588000" cy="533642"/>
          </a:xfrm>
        </p:spPr>
        <p:txBody>
          <a:bodyPr>
            <a:normAutofit fontScale="90000"/>
          </a:bodyPr>
          <a:lstStyle/>
          <a:p>
            <a:r>
              <a:rPr lang="nb-NO" dirty="0"/>
              <a:t>Fra sist: Vi kjenner hastighetsfeltet </a:t>
            </a:r>
            <a:r>
              <a:rPr lang="nb-NO" b="1" dirty="0"/>
              <a:t>V</a:t>
            </a:r>
            <a:r>
              <a:rPr lang="nb-NO" dirty="0"/>
              <a:t>(</a:t>
            </a:r>
            <a:r>
              <a:rPr lang="nb-NO" dirty="0" err="1"/>
              <a:t>x,y,z,t</a:t>
            </a:r>
            <a:r>
              <a:rPr lang="nb-NO" dirty="0"/>
              <a:t>).</a:t>
            </a:r>
            <a:br>
              <a:rPr lang="nb-NO" dirty="0"/>
            </a:br>
            <a:r>
              <a:rPr lang="nb-NO" dirty="0"/>
              <a:t>Hvordan regner vi ut akselerasjonen i hver punkt &lt;</a:t>
            </a:r>
            <a:r>
              <a:rPr lang="nb-NO" dirty="0" err="1"/>
              <a:t>x,y,z</a:t>
            </a:r>
            <a:r>
              <a:rPr lang="nb-NO" dirty="0"/>
              <a:t>&gt; i strømningen?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0740FF5-A014-4B43-B37F-C60431E5CCD8}"/>
              </a:ext>
            </a:extLst>
          </p:cNvPr>
          <p:cNvSpPr txBox="1"/>
          <p:nvPr/>
        </p:nvSpPr>
        <p:spPr>
          <a:xfrm>
            <a:off x="2963889" y="6211669"/>
            <a:ext cx="60537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Hastighetsfeltet</a:t>
            </a:r>
            <a:r>
              <a:rPr lang="en-US" dirty="0"/>
              <a:t> </a:t>
            </a:r>
            <a:r>
              <a:rPr lang="en-US" b="1" dirty="0"/>
              <a:t>V</a:t>
            </a:r>
            <a:r>
              <a:rPr lang="en-US" dirty="0"/>
              <a:t>(</a:t>
            </a:r>
            <a:r>
              <a:rPr lang="en-US" b="1" dirty="0" err="1"/>
              <a:t>r</a:t>
            </a:r>
            <a:r>
              <a:rPr lang="en-US" dirty="0" err="1"/>
              <a:t>,t</a:t>
            </a:r>
            <a:r>
              <a:rPr lang="en-US" dirty="0"/>
              <a:t>) = &lt;</a:t>
            </a:r>
            <a:r>
              <a:rPr lang="en-US" dirty="0" err="1"/>
              <a:t>u,v,w</a:t>
            </a:r>
            <a:r>
              <a:rPr lang="en-US" dirty="0"/>
              <a:t>&gt; = u(</a:t>
            </a:r>
            <a:r>
              <a:rPr lang="en-US" b="1" dirty="0" err="1"/>
              <a:t>r</a:t>
            </a:r>
            <a:r>
              <a:rPr lang="en-US" dirty="0" err="1"/>
              <a:t>,t</a:t>
            </a:r>
            <a:r>
              <a:rPr lang="en-US" dirty="0"/>
              <a:t>)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dirty="0"/>
              <a:t>+ v(</a:t>
            </a:r>
            <a:r>
              <a:rPr lang="en-US" b="1" dirty="0" err="1"/>
              <a:t>r</a:t>
            </a:r>
            <a:r>
              <a:rPr lang="en-US" dirty="0" err="1"/>
              <a:t>,t</a:t>
            </a:r>
            <a:r>
              <a:rPr lang="en-US" dirty="0"/>
              <a:t>)</a:t>
            </a:r>
            <a:r>
              <a:rPr lang="en-US" b="1" dirty="0"/>
              <a:t>j </a:t>
            </a:r>
            <a:r>
              <a:rPr lang="en-US" dirty="0"/>
              <a:t>+ w(</a:t>
            </a:r>
            <a:r>
              <a:rPr lang="en-US" b="1" dirty="0" err="1"/>
              <a:t>r</a:t>
            </a:r>
            <a:r>
              <a:rPr lang="en-US" dirty="0" err="1"/>
              <a:t>,t</a:t>
            </a:r>
            <a:r>
              <a:rPr lang="en-US" dirty="0"/>
              <a:t>)</a:t>
            </a:r>
            <a:r>
              <a:rPr lang="en-US" b="1" dirty="0"/>
              <a:t>k </a:t>
            </a:r>
          </a:p>
          <a:p>
            <a:r>
              <a:rPr lang="en-US" b="1" dirty="0"/>
              <a:t>r</a:t>
            </a:r>
            <a:r>
              <a:rPr lang="en-US" dirty="0"/>
              <a:t> = &lt;</a:t>
            </a:r>
            <a:r>
              <a:rPr lang="en-US" dirty="0" err="1"/>
              <a:t>x,y,z</a:t>
            </a:r>
            <a:r>
              <a:rPr lang="en-US" dirty="0"/>
              <a:t>&gt;</a:t>
            </a:r>
            <a:endParaRPr lang="en-US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C05ACE2-6352-2B4F-A405-6A24893DFC1A}"/>
              </a:ext>
            </a:extLst>
          </p:cNvPr>
          <p:cNvSpPr txBox="1"/>
          <p:nvPr/>
        </p:nvSpPr>
        <p:spPr>
          <a:xfrm>
            <a:off x="8833729" y="5333261"/>
            <a:ext cx="32239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Vi ser </a:t>
            </a:r>
            <a:r>
              <a:rPr lang="en-US" dirty="0" err="1"/>
              <a:t>hastighetsfeltet</a:t>
            </a:r>
            <a:r>
              <a:rPr lang="en-US" dirty="0"/>
              <a:t> </a:t>
            </a:r>
            <a:r>
              <a:rPr lang="en-US" b="1" dirty="0"/>
              <a:t>V</a:t>
            </a:r>
            <a:r>
              <a:rPr lang="en-US" dirty="0"/>
              <a:t>(</a:t>
            </a:r>
            <a:r>
              <a:rPr lang="en-US" b="1" dirty="0" err="1"/>
              <a:t>r</a:t>
            </a:r>
            <a:r>
              <a:rPr lang="en-US" dirty="0" err="1"/>
              <a:t>,t</a:t>
            </a:r>
            <a:r>
              <a:rPr lang="en-US" dirty="0"/>
              <a:t>) </a:t>
            </a:r>
          </a:p>
          <a:p>
            <a:r>
              <a:rPr lang="en-US" dirty="0" err="1"/>
              <a:t>utenfra</a:t>
            </a:r>
            <a:r>
              <a:rPr lang="en-US" dirty="0"/>
              <a:t> </a:t>
            </a:r>
            <a:r>
              <a:rPr lang="en-US" dirty="0" err="1"/>
              <a:t>fra</a:t>
            </a:r>
            <a:r>
              <a:rPr lang="en-US" dirty="0"/>
              <a:t> et Euler-</a:t>
            </a:r>
            <a:r>
              <a:rPr lang="en-US" dirty="0" err="1"/>
              <a:t>perspektiv</a:t>
            </a:r>
            <a:endParaRPr lang="en-US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6B743AD-0AF4-984C-8D9B-3BFF551024F5}"/>
              </a:ext>
            </a:extLst>
          </p:cNvPr>
          <p:cNvSpPr txBox="1"/>
          <p:nvPr/>
        </p:nvSpPr>
        <p:spPr>
          <a:xfrm>
            <a:off x="984000" y="2128315"/>
            <a:ext cx="434728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Sett </a:t>
            </a:r>
            <a:r>
              <a:rPr lang="en-US" sz="2400" dirty="0" err="1"/>
              <a:t>opp</a:t>
            </a:r>
            <a:r>
              <a:rPr lang="en-US" sz="2400" dirty="0"/>
              <a:t> et </a:t>
            </a:r>
            <a:r>
              <a:rPr lang="en-US" sz="2400" dirty="0" err="1"/>
              <a:t>uttrykk</a:t>
            </a:r>
            <a:r>
              <a:rPr lang="en-US" sz="2400" dirty="0"/>
              <a:t> for </a:t>
            </a:r>
            <a:r>
              <a:rPr lang="en-US" sz="2400" b="1" dirty="0"/>
              <a:t>a</a:t>
            </a:r>
            <a:r>
              <a:rPr lang="en-US" sz="2400" dirty="0"/>
              <a:t>(</a:t>
            </a:r>
            <a:r>
              <a:rPr lang="en-US" sz="2400" dirty="0" err="1"/>
              <a:t>x,y,z,t</a:t>
            </a:r>
            <a:r>
              <a:rPr lang="en-US" sz="2400" dirty="0"/>
              <a:t>)</a:t>
            </a:r>
          </a:p>
          <a:p>
            <a:endParaRPr lang="en-US" sz="2400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02CF087-1365-1240-A607-3AF8A0499588}"/>
              </a:ext>
            </a:extLst>
          </p:cNvPr>
          <p:cNvSpPr txBox="1"/>
          <p:nvPr/>
        </p:nvSpPr>
        <p:spPr>
          <a:xfrm>
            <a:off x="1088666" y="3530660"/>
            <a:ext cx="579933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Det </a:t>
            </a:r>
            <a:r>
              <a:rPr lang="en-US" dirty="0" err="1"/>
              <a:t>vil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, </a:t>
            </a:r>
            <a:r>
              <a:rPr lang="en-US" dirty="0" err="1"/>
              <a:t>hva</a:t>
            </a:r>
            <a:r>
              <a:rPr lang="en-US" dirty="0"/>
              <a:t> er </a:t>
            </a:r>
            <a:r>
              <a:rPr lang="en-US" dirty="0" err="1"/>
              <a:t>fluidpartiklenes</a:t>
            </a:r>
            <a:r>
              <a:rPr lang="en-US" dirty="0"/>
              <a:t> </a:t>
            </a:r>
            <a:r>
              <a:rPr lang="en-US" dirty="0" err="1"/>
              <a:t>akselerasjon</a:t>
            </a:r>
            <a:r>
              <a:rPr lang="en-US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274623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6000" y="910141"/>
            <a:ext cx="9588000" cy="533642"/>
          </a:xfrm>
        </p:spPr>
        <p:txBody>
          <a:bodyPr>
            <a:normAutofit fontScale="90000"/>
          </a:bodyPr>
          <a:lstStyle/>
          <a:p>
            <a:r>
              <a:rPr lang="nb-NO" dirty="0"/>
              <a:t>Fra sist: Vi kjenner hastighetsfeltet </a:t>
            </a:r>
            <a:r>
              <a:rPr lang="nb-NO" b="1" dirty="0"/>
              <a:t>V</a:t>
            </a:r>
            <a:r>
              <a:rPr lang="nb-NO" dirty="0"/>
              <a:t>(</a:t>
            </a:r>
            <a:r>
              <a:rPr lang="nb-NO" dirty="0" err="1"/>
              <a:t>x,y,z,t</a:t>
            </a:r>
            <a:r>
              <a:rPr lang="nb-NO" dirty="0"/>
              <a:t>).</a:t>
            </a:r>
            <a:br>
              <a:rPr lang="nb-NO" dirty="0"/>
            </a:br>
            <a:r>
              <a:rPr lang="nb-NO" dirty="0"/>
              <a:t>Hvordan regner vi ut akselerasjonen fluidpartiklene opplever </a:t>
            </a:r>
            <a:br>
              <a:rPr lang="nb-NO" dirty="0"/>
            </a:br>
            <a:r>
              <a:rPr lang="nb-NO" dirty="0"/>
              <a:t>i hver punkt &lt;</a:t>
            </a:r>
            <a:r>
              <a:rPr lang="nb-NO" dirty="0" err="1"/>
              <a:t>x,y,z</a:t>
            </a:r>
            <a:r>
              <a:rPr lang="nb-NO" dirty="0"/>
              <a:t>&gt; i strømningen?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0740FF5-A014-4B43-B37F-C60431E5CCD8}"/>
              </a:ext>
            </a:extLst>
          </p:cNvPr>
          <p:cNvSpPr txBox="1"/>
          <p:nvPr/>
        </p:nvSpPr>
        <p:spPr>
          <a:xfrm>
            <a:off x="2963889" y="6211669"/>
            <a:ext cx="60537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Hastighetsfeltet</a:t>
            </a:r>
            <a:r>
              <a:rPr lang="en-US" dirty="0"/>
              <a:t> </a:t>
            </a:r>
            <a:r>
              <a:rPr lang="en-US" b="1" dirty="0"/>
              <a:t>V</a:t>
            </a:r>
            <a:r>
              <a:rPr lang="en-US" dirty="0"/>
              <a:t>(</a:t>
            </a:r>
            <a:r>
              <a:rPr lang="en-US" b="1" dirty="0" err="1"/>
              <a:t>r</a:t>
            </a:r>
            <a:r>
              <a:rPr lang="en-US" dirty="0" err="1"/>
              <a:t>,t</a:t>
            </a:r>
            <a:r>
              <a:rPr lang="en-US" dirty="0"/>
              <a:t>) = &lt;</a:t>
            </a:r>
            <a:r>
              <a:rPr lang="en-US" dirty="0" err="1"/>
              <a:t>u,v,w</a:t>
            </a:r>
            <a:r>
              <a:rPr lang="en-US" dirty="0"/>
              <a:t>&gt; = u(</a:t>
            </a:r>
            <a:r>
              <a:rPr lang="en-US" b="1" dirty="0" err="1"/>
              <a:t>r</a:t>
            </a:r>
            <a:r>
              <a:rPr lang="en-US" dirty="0" err="1"/>
              <a:t>,t</a:t>
            </a:r>
            <a:r>
              <a:rPr lang="en-US" dirty="0"/>
              <a:t>)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dirty="0"/>
              <a:t>+ v(</a:t>
            </a:r>
            <a:r>
              <a:rPr lang="en-US" b="1" dirty="0" err="1"/>
              <a:t>r</a:t>
            </a:r>
            <a:r>
              <a:rPr lang="en-US" dirty="0" err="1"/>
              <a:t>,t</a:t>
            </a:r>
            <a:r>
              <a:rPr lang="en-US" dirty="0"/>
              <a:t>)</a:t>
            </a:r>
            <a:r>
              <a:rPr lang="en-US" b="1" dirty="0"/>
              <a:t>j </a:t>
            </a:r>
            <a:r>
              <a:rPr lang="en-US" dirty="0"/>
              <a:t>+ w(</a:t>
            </a:r>
            <a:r>
              <a:rPr lang="en-US" b="1" dirty="0" err="1"/>
              <a:t>r</a:t>
            </a:r>
            <a:r>
              <a:rPr lang="en-US" dirty="0" err="1"/>
              <a:t>,t</a:t>
            </a:r>
            <a:r>
              <a:rPr lang="en-US" dirty="0"/>
              <a:t>)</a:t>
            </a:r>
            <a:r>
              <a:rPr lang="en-US" b="1" dirty="0"/>
              <a:t>k </a:t>
            </a:r>
          </a:p>
          <a:p>
            <a:r>
              <a:rPr lang="en-US" b="1" dirty="0"/>
              <a:t>r</a:t>
            </a:r>
            <a:r>
              <a:rPr lang="en-US" dirty="0"/>
              <a:t> = &lt;</a:t>
            </a:r>
            <a:r>
              <a:rPr lang="en-US" dirty="0" err="1"/>
              <a:t>x,y,z</a:t>
            </a:r>
            <a:r>
              <a:rPr lang="en-US" dirty="0"/>
              <a:t>&gt;</a:t>
            </a:r>
            <a:endParaRPr lang="en-US" b="1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6B743AD-0AF4-984C-8D9B-3BFF551024F5}"/>
              </a:ext>
            </a:extLst>
          </p:cNvPr>
          <p:cNvSpPr txBox="1"/>
          <p:nvPr/>
        </p:nvSpPr>
        <p:spPr>
          <a:xfrm>
            <a:off x="984000" y="2128315"/>
            <a:ext cx="13660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Løsning</a:t>
            </a:r>
            <a:r>
              <a:rPr lang="en-US" sz="2400" dirty="0"/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077CA48-600E-164B-8A73-620F2F5F4514}"/>
                  </a:ext>
                </a:extLst>
              </p:cNvPr>
              <p:cNvSpPr txBox="1"/>
              <p:nvPr/>
            </p:nvSpPr>
            <p:spPr>
              <a:xfrm>
                <a:off x="1016260" y="2787446"/>
                <a:ext cx="8391336" cy="68153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𝒂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𝑽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𝝏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𝑽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den>
                    </m:f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𝑽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den>
                    </m:f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𝒊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𝑽</m:t>
                        </m:r>
                      </m:num>
                      <m:den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den>
                    </m:f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num>
                      <m:den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𝒋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𝑽</m:t>
                        </m:r>
                      </m:num>
                      <m:den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den>
                    </m:f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num>
                      <m:den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US" sz="2800" b="1" i="1">
                        <a:latin typeface="Cambria Math" panose="02040503050406030204" pitchFamily="18" charset="0"/>
                      </a:rPr>
                      <m:t>𝒊</m:t>
                    </m:r>
                  </m:oMath>
                </a14:m>
                <a:endParaRPr lang="en-US" sz="2800" b="1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077CA48-600E-164B-8A73-620F2F5F45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260" y="2787446"/>
                <a:ext cx="8391336" cy="681533"/>
              </a:xfrm>
              <a:prstGeom prst="rect">
                <a:avLst/>
              </a:prstGeom>
              <a:blipFill>
                <a:blip r:embed="rId2"/>
                <a:stretch>
                  <a:fillRect l="-1210" t="-1818" r="-303" b="-10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Right Brace 31">
            <a:extLst>
              <a:ext uri="{FF2B5EF4-FFF2-40B4-BE49-F238E27FC236}">
                <a16:creationId xmlns:a16="http://schemas.microsoft.com/office/drawing/2014/main" id="{C8180315-55E7-2040-BAF9-9C024978F796}"/>
              </a:ext>
            </a:extLst>
          </p:cNvPr>
          <p:cNvSpPr/>
          <p:nvPr/>
        </p:nvSpPr>
        <p:spPr>
          <a:xfrm rot="5400000">
            <a:off x="1732949" y="2479205"/>
            <a:ext cx="203323" cy="1899588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E33B6C6-9960-EA45-AAF1-4DA86CE893C3}"/>
              </a:ext>
            </a:extLst>
          </p:cNvPr>
          <p:cNvSpPr txBox="1"/>
          <p:nvPr/>
        </p:nvSpPr>
        <p:spPr>
          <a:xfrm>
            <a:off x="1088666" y="3530660"/>
            <a:ext cx="20137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/>
              <a:t>Fluidpartiklenes</a:t>
            </a:r>
            <a:r>
              <a:rPr lang="en-US" sz="1400" dirty="0"/>
              <a:t> </a:t>
            </a:r>
            <a:r>
              <a:rPr lang="en-US" sz="1400" dirty="0" err="1"/>
              <a:t>akselerasjon</a:t>
            </a:r>
            <a:endParaRPr lang="en-US" sz="14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CCA5E5E-FACE-6448-8564-E9CF75E3F17E}"/>
              </a:ext>
            </a:extLst>
          </p:cNvPr>
          <p:cNvSpPr txBox="1"/>
          <p:nvPr/>
        </p:nvSpPr>
        <p:spPr>
          <a:xfrm>
            <a:off x="2993783" y="3607075"/>
            <a:ext cx="17342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/>
              <a:t>endringen</a:t>
            </a:r>
            <a:r>
              <a:rPr lang="en-US" sz="1400" dirty="0"/>
              <a:t> av </a:t>
            </a:r>
            <a:r>
              <a:rPr lang="en-US" sz="1400" b="1" dirty="0"/>
              <a:t>V</a:t>
            </a:r>
            <a:r>
              <a:rPr lang="en-US" sz="1400" dirty="0"/>
              <a:t> per </a:t>
            </a:r>
            <a:r>
              <a:rPr lang="en-US" sz="1400" dirty="0" err="1"/>
              <a:t>tid</a:t>
            </a:r>
            <a:r>
              <a:rPr lang="en-US" sz="1400" dirty="0"/>
              <a:t> </a:t>
            </a:r>
          </a:p>
          <a:p>
            <a:r>
              <a:rPr lang="en-US" sz="1400" dirty="0" err="1"/>
              <a:t>partiklene</a:t>
            </a:r>
            <a:r>
              <a:rPr lang="en-US" sz="1400" dirty="0"/>
              <a:t> </a:t>
            </a:r>
            <a:r>
              <a:rPr lang="en-US" sz="1400" dirty="0" err="1"/>
              <a:t>opplever</a:t>
            </a:r>
            <a:endParaRPr lang="en-US" sz="1400" dirty="0"/>
          </a:p>
          <a:p>
            <a:endParaRPr lang="en-US" dirty="0"/>
          </a:p>
        </p:txBody>
      </p:sp>
      <p:sp>
        <p:nvSpPr>
          <p:cNvPr id="38" name="Right Brace 37">
            <a:extLst>
              <a:ext uri="{FF2B5EF4-FFF2-40B4-BE49-F238E27FC236}">
                <a16:creationId xmlns:a16="http://schemas.microsoft.com/office/drawing/2014/main" id="{ADFEE2A0-2856-034D-B843-9CA40E72C6E6}"/>
              </a:ext>
            </a:extLst>
          </p:cNvPr>
          <p:cNvSpPr/>
          <p:nvPr/>
        </p:nvSpPr>
        <p:spPr>
          <a:xfrm rot="5400000">
            <a:off x="3698998" y="2808043"/>
            <a:ext cx="167717" cy="1458286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4818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6000" y="910141"/>
            <a:ext cx="9588000" cy="533642"/>
          </a:xfrm>
        </p:spPr>
        <p:txBody>
          <a:bodyPr>
            <a:normAutofit fontScale="90000"/>
          </a:bodyPr>
          <a:lstStyle/>
          <a:p>
            <a:r>
              <a:rPr lang="nb-NO" dirty="0"/>
              <a:t>Fra sist: Vi kjenner hastighetsfeltet </a:t>
            </a:r>
            <a:r>
              <a:rPr lang="nb-NO" b="1" dirty="0"/>
              <a:t>V</a:t>
            </a:r>
            <a:r>
              <a:rPr lang="nb-NO" dirty="0"/>
              <a:t>(</a:t>
            </a:r>
            <a:r>
              <a:rPr lang="nb-NO" dirty="0" err="1"/>
              <a:t>x,y,z,t</a:t>
            </a:r>
            <a:r>
              <a:rPr lang="nb-NO" dirty="0"/>
              <a:t>).</a:t>
            </a:r>
            <a:br>
              <a:rPr lang="nb-NO" dirty="0"/>
            </a:br>
            <a:r>
              <a:rPr lang="nb-NO" dirty="0"/>
              <a:t>Hvordan regner vi ut akselerasjonen fluidpartiklene opplever </a:t>
            </a:r>
            <a:br>
              <a:rPr lang="nb-NO" dirty="0"/>
            </a:br>
            <a:r>
              <a:rPr lang="nb-NO" dirty="0"/>
              <a:t>i hver punkt &lt;</a:t>
            </a:r>
            <a:r>
              <a:rPr lang="nb-NO" dirty="0" err="1"/>
              <a:t>x,y,z</a:t>
            </a:r>
            <a:r>
              <a:rPr lang="nb-NO" dirty="0"/>
              <a:t>&gt; i strømningen?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0740FF5-A014-4B43-B37F-C60431E5CCD8}"/>
              </a:ext>
            </a:extLst>
          </p:cNvPr>
          <p:cNvSpPr txBox="1"/>
          <p:nvPr/>
        </p:nvSpPr>
        <p:spPr>
          <a:xfrm>
            <a:off x="2963889" y="6211669"/>
            <a:ext cx="60537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Hastighetsfeltet</a:t>
            </a:r>
            <a:r>
              <a:rPr lang="en-US" dirty="0"/>
              <a:t> </a:t>
            </a:r>
            <a:r>
              <a:rPr lang="en-US" b="1" dirty="0"/>
              <a:t>V</a:t>
            </a:r>
            <a:r>
              <a:rPr lang="en-US" dirty="0"/>
              <a:t>(</a:t>
            </a:r>
            <a:r>
              <a:rPr lang="en-US" b="1" dirty="0" err="1"/>
              <a:t>r</a:t>
            </a:r>
            <a:r>
              <a:rPr lang="en-US" dirty="0" err="1"/>
              <a:t>,t</a:t>
            </a:r>
            <a:r>
              <a:rPr lang="en-US" dirty="0"/>
              <a:t>) = &lt;</a:t>
            </a:r>
            <a:r>
              <a:rPr lang="en-US" dirty="0" err="1"/>
              <a:t>u,v,w</a:t>
            </a:r>
            <a:r>
              <a:rPr lang="en-US" dirty="0"/>
              <a:t>&gt; = u(</a:t>
            </a:r>
            <a:r>
              <a:rPr lang="en-US" b="1" dirty="0" err="1"/>
              <a:t>r</a:t>
            </a:r>
            <a:r>
              <a:rPr lang="en-US" dirty="0" err="1"/>
              <a:t>,t</a:t>
            </a:r>
            <a:r>
              <a:rPr lang="en-US" dirty="0"/>
              <a:t>)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dirty="0"/>
              <a:t>+ v(</a:t>
            </a:r>
            <a:r>
              <a:rPr lang="en-US" b="1" dirty="0" err="1"/>
              <a:t>r</a:t>
            </a:r>
            <a:r>
              <a:rPr lang="en-US" dirty="0" err="1"/>
              <a:t>,t</a:t>
            </a:r>
            <a:r>
              <a:rPr lang="en-US" dirty="0"/>
              <a:t>)</a:t>
            </a:r>
            <a:r>
              <a:rPr lang="en-US" b="1" dirty="0"/>
              <a:t>j </a:t>
            </a:r>
            <a:r>
              <a:rPr lang="en-US" dirty="0"/>
              <a:t>+ w(</a:t>
            </a:r>
            <a:r>
              <a:rPr lang="en-US" b="1" dirty="0" err="1"/>
              <a:t>r</a:t>
            </a:r>
            <a:r>
              <a:rPr lang="en-US" dirty="0" err="1"/>
              <a:t>,t</a:t>
            </a:r>
            <a:r>
              <a:rPr lang="en-US" dirty="0"/>
              <a:t>)</a:t>
            </a:r>
            <a:r>
              <a:rPr lang="en-US" b="1" dirty="0"/>
              <a:t>k </a:t>
            </a:r>
          </a:p>
          <a:p>
            <a:r>
              <a:rPr lang="en-US" b="1" dirty="0"/>
              <a:t>r</a:t>
            </a:r>
            <a:r>
              <a:rPr lang="en-US" dirty="0"/>
              <a:t> = &lt;</a:t>
            </a:r>
            <a:r>
              <a:rPr lang="en-US" dirty="0" err="1"/>
              <a:t>x,y,z</a:t>
            </a:r>
            <a:r>
              <a:rPr lang="en-US" dirty="0"/>
              <a:t>&gt;</a:t>
            </a:r>
            <a:endParaRPr lang="en-US" b="1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6B743AD-0AF4-984C-8D9B-3BFF551024F5}"/>
              </a:ext>
            </a:extLst>
          </p:cNvPr>
          <p:cNvSpPr txBox="1"/>
          <p:nvPr/>
        </p:nvSpPr>
        <p:spPr>
          <a:xfrm>
            <a:off x="984000" y="2128315"/>
            <a:ext cx="13660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Løsning</a:t>
            </a:r>
            <a:r>
              <a:rPr lang="en-US" sz="2400" dirty="0"/>
              <a:t>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077CA48-600E-164B-8A73-620F2F5F4514}"/>
                  </a:ext>
                </a:extLst>
              </p:cNvPr>
              <p:cNvSpPr txBox="1"/>
              <p:nvPr/>
            </p:nvSpPr>
            <p:spPr>
              <a:xfrm>
                <a:off x="1016260" y="2787446"/>
                <a:ext cx="8391336" cy="68153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𝒂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𝑽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𝝏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𝑽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den>
                    </m:f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𝑽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den>
                    </m:f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𝒊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𝑽</m:t>
                        </m:r>
                      </m:num>
                      <m:den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den>
                    </m:f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num>
                      <m:den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𝒋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𝑽</m:t>
                        </m:r>
                      </m:num>
                      <m:den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den>
                    </m:f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num>
                      <m:den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US" sz="2800" b="1" i="1">
                        <a:latin typeface="Cambria Math" panose="02040503050406030204" pitchFamily="18" charset="0"/>
                      </a:rPr>
                      <m:t>𝒊</m:t>
                    </m:r>
                  </m:oMath>
                </a14:m>
                <a:endParaRPr lang="en-US" sz="2800" b="1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077CA48-600E-164B-8A73-620F2F5F45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260" y="2787446"/>
                <a:ext cx="8391336" cy="681533"/>
              </a:xfrm>
              <a:prstGeom prst="rect">
                <a:avLst/>
              </a:prstGeom>
              <a:blipFill>
                <a:blip r:embed="rId2"/>
                <a:stretch>
                  <a:fillRect l="-1210" t="-1818" r="-303" b="-10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Right Brace 31">
            <a:extLst>
              <a:ext uri="{FF2B5EF4-FFF2-40B4-BE49-F238E27FC236}">
                <a16:creationId xmlns:a16="http://schemas.microsoft.com/office/drawing/2014/main" id="{C8180315-55E7-2040-BAF9-9C024978F796}"/>
              </a:ext>
            </a:extLst>
          </p:cNvPr>
          <p:cNvSpPr/>
          <p:nvPr/>
        </p:nvSpPr>
        <p:spPr>
          <a:xfrm rot="5400000">
            <a:off x="1732949" y="2479205"/>
            <a:ext cx="203323" cy="1899588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E33B6C6-9960-EA45-AAF1-4DA86CE893C3}"/>
              </a:ext>
            </a:extLst>
          </p:cNvPr>
          <p:cNvSpPr txBox="1"/>
          <p:nvPr/>
        </p:nvSpPr>
        <p:spPr>
          <a:xfrm>
            <a:off x="1088666" y="3530660"/>
            <a:ext cx="20137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/>
              <a:t>Fluidpartiklenes</a:t>
            </a:r>
            <a:r>
              <a:rPr lang="en-US" sz="1400" dirty="0"/>
              <a:t> </a:t>
            </a:r>
            <a:r>
              <a:rPr lang="en-US" sz="1400" dirty="0" err="1"/>
              <a:t>akselerasjon</a:t>
            </a:r>
            <a:endParaRPr lang="en-US" sz="14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CCA5E5E-FACE-6448-8564-E9CF75E3F17E}"/>
              </a:ext>
            </a:extLst>
          </p:cNvPr>
          <p:cNvSpPr txBox="1"/>
          <p:nvPr/>
        </p:nvSpPr>
        <p:spPr>
          <a:xfrm>
            <a:off x="2635214" y="3676912"/>
            <a:ext cx="17342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/>
              <a:t>endringen</a:t>
            </a:r>
            <a:r>
              <a:rPr lang="en-US" sz="1400" dirty="0"/>
              <a:t> av </a:t>
            </a:r>
            <a:r>
              <a:rPr lang="en-US" sz="1400" b="1" dirty="0"/>
              <a:t>V</a:t>
            </a:r>
            <a:r>
              <a:rPr lang="en-US" sz="1400" dirty="0"/>
              <a:t> per </a:t>
            </a:r>
            <a:r>
              <a:rPr lang="en-US" sz="1400" dirty="0" err="1"/>
              <a:t>tid</a:t>
            </a:r>
            <a:r>
              <a:rPr lang="en-US" sz="1400" dirty="0"/>
              <a:t> </a:t>
            </a:r>
          </a:p>
          <a:p>
            <a:r>
              <a:rPr lang="en-US" sz="1400" dirty="0" err="1"/>
              <a:t>partiklene</a:t>
            </a:r>
            <a:r>
              <a:rPr lang="en-US" sz="1400" dirty="0"/>
              <a:t> </a:t>
            </a:r>
            <a:r>
              <a:rPr lang="en-US" sz="1400" dirty="0" err="1"/>
              <a:t>opplever</a:t>
            </a:r>
            <a:endParaRPr lang="en-US" sz="1400" dirty="0"/>
          </a:p>
          <a:p>
            <a:endParaRPr lang="en-US" dirty="0"/>
          </a:p>
        </p:txBody>
      </p:sp>
      <p:sp>
        <p:nvSpPr>
          <p:cNvPr id="38" name="Right Brace 37">
            <a:extLst>
              <a:ext uri="{FF2B5EF4-FFF2-40B4-BE49-F238E27FC236}">
                <a16:creationId xmlns:a16="http://schemas.microsoft.com/office/drawing/2014/main" id="{ADFEE2A0-2856-034D-B843-9CA40E72C6E6}"/>
              </a:ext>
            </a:extLst>
          </p:cNvPr>
          <p:cNvSpPr/>
          <p:nvPr/>
        </p:nvSpPr>
        <p:spPr>
          <a:xfrm rot="5400000">
            <a:off x="3698998" y="2808043"/>
            <a:ext cx="167717" cy="1458286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Brace 10">
            <a:extLst>
              <a:ext uri="{FF2B5EF4-FFF2-40B4-BE49-F238E27FC236}">
                <a16:creationId xmlns:a16="http://schemas.microsoft.com/office/drawing/2014/main" id="{085B9D1E-8A43-FD45-A0A9-7DF89B06AC54}"/>
              </a:ext>
            </a:extLst>
          </p:cNvPr>
          <p:cNvSpPr/>
          <p:nvPr/>
        </p:nvSpPr>
        <p:spPr>
          <a:xfrm rot="5400000">
            <a:off x="5095000" y="3352079"/>
            <a:ext cx="203323" cy="569455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Brace 11">
            <a:extLst>
              <a:ext uri="{FF2B5EF4-FFF2-40B4-BE49-F238E27FC236}">
                <a16:creationId xmlns:a16="http://schemas.microsoft.com/office/drawing/2014/main" id="{39798F5B-69B6-C74C-8C53-EDCD82AE2495}"/>
              </a:ext>
            </a:extLst>
          </p:cNvPr>
          <p:cNvSpPr/>
          <p:nvPr/>
        </p:nvSpPr>
        <p:spPr>
          <a:xfrm rot="5400000">
            <a:off x="7266424" y="1987231"/>
            <a:ext cx="195292" cy="3307184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D5B44EE-0B4B-AE47-A1BF-626CB05B8DCD}"/>
              </a:ext>
            </a:extLst>
          </p:cNvPr>
          <p:cNvSpPr txBox="1"/>
          <p:nvPr/>
        </p:nvSpPr>
        <p:spPr>
          <a:xfrm>
            <a:off x="4266211" y="3738468"/>
            <a:ext cx="2445723" cy="954107"/>
          </a:xfrm>
          <a:prstGeom prst="rect">
            <a:avLst/>
          </a:prstGeom>
          <a:noFill/>
          <a:ln w="19050">
            <a:solidFill>
              <a:srgbClr val="009D7F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dirty="0" err="1"/>
              <a:t>Lokal</a:t>
            </a:r>
            <a:r>
              <a:rPr lang="en-US" sz="1400" b="1" dirty="0"/>
              <a:t> </a:t>
            </a:r>
            <a:r>
              <a:rPr lang="en-US" sz="1400" b="1" dirty="0" err="1"/>
              <a:t>akselerasjon</a:t>
            </a:r>
            <a:r>
              <a:rPr lang="en-US" sz="1400" b="1" dirty="0"/>
              <a:t> </a:t>
            </a:r>
            <a:r>
              <a:rPr lang="en-US" sz="1400" dirty="0" err="1"/>
              <a:t>på</a:t>
            </a:r>
            <a:r>
              <a:rPr lang="en-US" sz="1400" dirty="0"/>
              <a:t> </a:t>
            </a:r>
          </a:p>
          <a:p>
            <a:r>
              <a:rPr lang="en-US" sz="1400" dirty="0" err="1"/>
              <a:t>faste</a:t>
            </a:r>
            <a:r>
              <a:rPr lang="en-US" sz="1400" dirty="0"/>
              <a:t> </a:t>
            </a:r>
            <a:r>
              <a:rPr lang="en-US" sz="1400" dirty="0" err="1"/>
              <a:t>punkter</a:t>
            </a:r>
            <a:r>
              <a:rPr lang="en-US" sz="1400" dirty="0"/>
              <a:t> </a:t>
            </a:r>
            <a:r>
              <a:rPr lang="en-US" sz="1400" dirty="0" err="1"/>
              <a:t>i</a:t>
            </a:r>
            <a:r>
              <a:rPr lang="en-US" sz="1400" dirty="0"/>
              <a:t> </a:t>
            </a:r>
            <a:r>
              <a:rPr lang="en-US" sz="1400" dirty="0" err="1"/>
              <a:t>strømningen</a:t>
            </a:r>
            <a:endParaRPr lang="en-US" sz="1400" dirty="0"/>
          </a:p>
          <a:p>
            <a:r>
              <a:rPr lang="en-US" sz="1400" dirty="0"/>
              <a:t>(=0 </a:t>
            </a:r>
            <a:r>
              <a:rPr lang="en-US" sz="1400" dirty="0" err="1"/>
              <a:t>ved</a:t>
            </a:r>
            <a:r>
              <a:rPr lang="en-US" sz="1400" dirty="0"/>
              <a:t> </a:t>
            </a:r>
            <a:r>
              <a:rPr lang="en-US" sz="1400" dirty="0" err="1"/>
              <a:t>stasjonær</a:t>
            </a:r>
            <a:r>
              <a:rPr lang="en-US" sz="1400" dirty="0"/>
              <a:t> </a:t>
            </a:r>
            <a:r>
              <a:rPr lang="en-US" sz="1400" dirty="0" err="1"/>
              <a:t>strømning</a:t>
            </a:r>
            <a:r>
              <a:rPr lang="en-US" sz="1400" dirty="0"/>
              <a:t>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C6CA5A0-5E53-2242-A17B-ED2D7064E880}"/>
              </a:ext>
            </a:extLst>
          </p:cNvPr>
          <p:cNvSpPr txBox="1"/>
          <p:nvPr/>
        </p:nvSpPr>
        <p:spPr>
          <a:xfrm>
            <a:off x="6925656" y="3717519"/>
            <a:ext cx="4797852" cy="954107"/>
          </a:xfrm>
          <a:prstGeom prst="rect">
            <a:avLst/>
          </a:prstGeom>
          <a:noFill/>
          <a:ln w="19050">
            <a:solidFill>
              <a:srgbClr val="009D7F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b="1" dirty="0" err="1"/>
              <a:t>Konvektiv</a:t>
            </a:r>
            <a:r>
              <a:rPr lang="en-US" sz="1400" b="1" dirty="0"/>
              <a:t> </a:t>
            </a:r>
            <a:r>
              <a:rPr lang="en-US" sz="1400" b="1" dirty="0" err="1"/>
              <a:t>akselerasjon</a:t>
            </a:r>
            <a:endParaRPr lang="en-US" sz="1400" b="1" dirty="0"/>
          </a:p>
          <a:p>
            <a:r>
              <a:rPr lang="en-US" sz="1400" dirty="0"/>
              <a:t>(</a:t>
            </a:r>
            <a:r>
              <a:rPr lang="en-US" sz="1400" dirty="0" err="1"/>
              <a:t>akselerasjonen</a:t>
            </a:r>
            <a:r>
              <a:rPr lang="en-US" sz="1400" dirty="0"/>
              <a:t> </a:t>
            </a:r>
            <a:r>
              <a:rPr lang="en-US" sz="1400" dirty="0" err="1"/>
              <a:t>en</a:t>
            </a:r>
            <a:r>
              <a:rPr lang="en-US" sz="1400" dirty="0"/>
              <a:t> </a:t>
            </a:r>
            <a:r>
              <a:rPr lang="en-US" sz="1400" dirty="0" err="1"/>
              <a:t>fluidpartikkel</a:t>
            </a:r>
            <a:r>
              <a:rPr lang="en-US" sz="1400" dirty="0"/>
              <a:t> </a:t>
            </a:r>
            <a:r>
              <a:rPr lang="en-US" sz="1400" dirty="0" err="1"/>
              <a:t>opplever</a:t>
            </a:r>
            <a:r>
              <a:rPr lang="en-US" sz="1400" dirty="0"/>
              <a:t> </a:t>
            </a:r>
            <a:r>
              <a:rPr lang="en-US" sz="1400" dirty="0" err="1"/>
              <a:t>på</a:t>
            </a:r>
            <a:r>
              <a:rPr lang="en-US" sz="1400" dirty="0"/>
              <a:t> </a:t>
            </a:r>
            <a:r>
              <a:rPr lang="en-US" sz="1400" dirty="0" err="1"/>
              <a:t>grunn</a:t>
            </a:r>
            <a:r>
              <a:rPr lang="en-US" sz="1400" dirty="0"/>
              <a:t> av </a:t>
            </a:r>
          </a:p>
          <a:p>
            <a:r>
              <a:rPr lang="en-US" sz="1400" dirty="0" err="1"/>
              <a:t>romlige</a:t>
            </a:r>
            <a:r>
              <a:rPr lang="en-US" sz="1400" dirty="0"/>
              <a:t> </a:t>
            </a:r>
            <a:r>
              <a:rPr lang="en-US" sz="1400" dirty="0" err="1"/>
              <a:t>hastighetsendringer</a:t>
            </a:r>
            <a:r>
              <a:rPr lang="en-US" sz="1400" dirty="0"/>
              <a:t>, for </a:t>
            </a:r>
            <a:r>
              <a:rPr lang="en-US" sz="1400" dirty="0" err="1"/>
              <a:t>eksempel</a:t>
            </a:r>
            <a:r>
              <a:rPr lang="en-US" sz="1400" dirty="0"/>
              <a:t> </a:t>
            </a:r>
            <a:r>
              <a:rPr lang="en-US" sz="1400" dirty="0" err="1"/>
              <a:t>på</a:t>
            </a:r>
            <a:r>
              <a:rPr lang="en-US" sz="1400" dirty="0"/>
              <a:t> </a:t>
            </a:r>
            <a:r>
              <a:rPr lang="en-US" sz="1400" dirty="0" err="1"/>
              <a:t>grunn</a:t>
            </a:r>
            <a:r>
              <a:rPr lang="en-US" sz="1400" dirty="0"/>
              <a:t> av </a:t>
            </a:r>
            <a:r>
              <a:rPr lang="en-US" sz="1400" dirty="0" err="1"/>
              <a:t>en</a:t>
            </a:r>
            <a:r>
              <a:rPr lang="en-US" sz="1400" dirty="0"/>
              <a:t> </a:t>
            </a:r>
          </a:p>
          <a:p>
            <a:r>
              <a:rPr lang="en-US" sz="1400" dirty="0" err="1"/>
              <a:t>innsnevring</a:t>
            </a:r>
            <a:r>
              <a:rPr lang="en-US" sz="1400" dirty="0"/>
              <a:t> </a:t>
            </a:r>
            <a:r>
              <a:rPr lang="en-US" sz="1400" dirty="0" err="1"/>
              <a:t>som</a:t>
            </a:r>
            <a:r>
              <a:rPr lang="en-US" sz="1400" dirty="0"/>
              <a:t> </a:t>
            </a:r>
            <a:r>
              <a:rPr lang="en-US" sz="1400" dirty="0" err="1"/>
              <a:t>fører</a:t>
            </a:r>
            <a:r>
              <a:rPr lang="en-US" sz="1400" dirty="0"/>
              <a:t> </a:t>
            </a:r>
            <a:r>
              <a:rPr lang="en-US" sz="1400" dirty="0" err="1"/>
              <a:t>til</a:t>
            </a:r>
            <a:r>
              <a:rPr lang="en-US" sz="1400" dirty="0"/>
              <a:t> at </a:t>
            </a:r>
            <a:r>
              <a:rPr lang="en-US" sz="1400" dirty="0" err="1"/>
              <a:t>hastigheten</a:t>
            </a:r>
            <a:r>
              <a:rPr lang="en-US" sz="1400" dirty="0"/>
              <a:t> </a:t>
            </a:r>
            <a:r>
              <a:rPr lang="en-US" sz="1400" dirty="0" err="1"/>
              <a:t>øker</a:t>
            </a:r>
            <a:r>
              <a:rPr lang="en-US" sz="14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7832310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6000" y="910141"/>
            <a:ext cx="9588000" cy="533642"/>
          </a:xfrm>
        </p:spPr>
        <p:txBody>
          <a:bodyPr>
            <a:normAutofit fontScale="90000"/>
          </a:bodyPr>
          <a:lstStyle/>
          <a:p>
            <a:r>
              <a:rPr lang="nb-NO" dirty="0"/>
              <a:t>Fra sist: Vi kjenner hastighetsfeltet </a:t>
            </a:r>
            <a:r>
              <a:rPr lang="nb-NO" b="1" dirty="0"/>
              <a:t>V</a:t>
            </a:r>
            <a:r>
              <a:rPr lang="nb-NO" dirty="0"/>
              <a:t>(</a:t>
            </a:r>
            <a:r>
              <a:rPr lang="nb-NO" dirty="0" err="1"/>
              <a:t>x,y,z,t</a:t>
            </a:r>
            <a:r>
              <a:rPr lang="nb-NO" dirty="0"/>
              <a:t>).</a:t>
            </a:r>
            <a:br>
              <a:rPr lang="nb-NO" dirty="0"/>
            </a:br>
            <a:r>
              <a:rPr lang="nb-NO" dirty="0"/>
              <a:t>Hvordan regner vi ut akselerasjonen fluidpartiklene opplever </a:t>
            </a:r>
            <a:br>
              <a:rPr lang="nb-NO" dirty="0"/>
            </a:br>
            <a:r>
              <a:rPr lang="nb-NO" dirty="0"/>
              <a:t>i hver punkt &lt;</a:t>
            </a:r>
            <a:r>
              <a:rPr lang="nb-NO" dirty="0" err="1"/>
              <a:t>x,y,z</a:t>
            </a:r>
            <a:r>
              <a:rPr lang="nb-NO" dirty="0"/>
              <a:t>&gt; i strømningen?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0740FF5-A014-4B43-B37F-C60431E5CCD8}"/>
              </a:ext>
            </a:extLst>
          </p:cNvPr>
          <p:cNvSpPr txBox="1"/>
          <p:nvPr/>
        </p:nvSpPr>
        <p:spPr>
          <a:xfrm>
            <a:off x="2963889" y="6211669"/>
            <a:ext cx="60537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Hastighetsfeltet</a:t>
            </a:r>
            <a:r>
              <a:rPr lang="en-US" dirty="0"/>
              <a:t> </a:t>
            </a:r>
            <a:r>
              <a:rPr lang="en-US" b="1" dirty="0"/>
              <a:t>V</a:t>
            </a:r>
            <a:r>
              <a:rPr lang="en-US" dirty="0"/>
              <a:t>(</a:t>
            </a:r>
            <a:r>
              <a:rPr lang="en-US" b="1" dirty="0" err="1"/>
              <a:t>r</a:t>
            </a:r>
            <a:r>
              <a:rPr lang="en-US" dirty="0" err="1"/>
              <a:t>,t</a:t>
            </a:r>
            <a:r>
              <a:rPr lang="en-US" dirty="0"/>
              <a:t>) = &lt;</a:t>
            </a:r>
            <a:r>
              <a:rPr lang="en-US" dirty="0" err="1"/>
              <a:t>u,v,w</a:t>
            </a:r>
            <a:r>
              <a:rPr lang="en-US" dirty="0"/>
              <a:t>&gt; = u(</a:t>
            </a:r>
            <a:r>
              <a:rPr lang="en-US" b="1" dirty="0" err="1"/>
              <a:t>r</a:t>
            </a:r>
            <a:r>
              <a:rPr lang="en-US" dirty="0" err="1"/>
              <a:t>,t</a:t>
            </a:r>
            <a:r>
              <a:rPr lang="en-US" dirty="0"/>
              <a:t>)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dirty="0"/>
              <a:t>+ v(</a:t>
            </a:r>
            <a:r>
              <a:rPr lang="en-US" b="1" dirty="0" err="1"/>
              <a:t>r</a:t>
            </a:r>
            <a:r>
              <a:rPr lang="en-US" dirty="0" err="1"/>
              <a:t>,t</a:t>
            </a:r>
            <a:r>
              <a:rPr lang="en-US" dirty="0"/>
              <a:t>)</a:t>
            </a:r>
            <a:r>
              <a:rPr lang="en-US" b="1" dirty="0"/>
              <a:t>j </a:t>
            </a:r>
            <a:r>
              <a:rPr lang="en-US" dirty="0"/>
              <a:t>+ w(</a:t>
            </a:r>
            <a:r>
              <a:rPr lang="en-US" b="1" dirty="0" err="1"/>
              <a:t>r</a:t>
            </a:r>
            <a:r>
              <a:rPr lang="en-US" dirty="0" err="1"/>
              <a:t>,t</a:t>
            </a:r>
            <a:r>
              <a:rPr lang="en-US" dirty="0"/>
              <a:t>)</a:t>
            </a:r>
            <a:r>
              <a:rPr lang="en-US" b="1" dirty="0"/>
              <a:t>k </a:t>
            </a:r>
          </a:p>
          <a:p>
            <a:r>
              <a:rPr lang="en-US" b="1" dirty="0"/>
              <a:t>r</a:t>
            </a:r>
            <a:r>
              <a:rPr lang="en-US" dirty="0"/>
              <a:t> = &lt;</a:t>
            </a:r>
            <a:r>
              <a:rPr lang="en-US" dirty="0" err="1"/>
              <a:t>x,y,z</a:t>
            </a:r>
            <a:r>
              <a:rPr lang="en-US" dirty="0"/>
              <a:t>&gt;</a:t>
            </a:r>
            <a:endParaRPr lang="en-US" b="1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6B743AD-0AF4-984C-8D9B-3BFF551024F5}"/>
              </a:ext>
            </a:extLst>
          </p:cNvPr>
          <p:cNvSpPr txBox="1"/>
          <p:nvPr/>
        </p:nvSpPr>
        <p:spPr>
          <a:xfrm>
            <a:off x="984000" y="2128315"/>
            <a:ext cx="13660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Løsning</a:t>
            </a:r>
            <a:r>
              <a:rPr lang="en-US" sz="2400" dirty="0"/>
              <a:t>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077CA48-600E-164B-8A73-620F2F5F4514}"/>
                  </a:ext>
                </a:extLst>
              </p:cNvPr>
              <p:cNvSpPr txBox="1"/>
              <p:nvPr/>
            </p:nvSpPr>
            <p:spPr>
              <a:xfrm>
                <a:off x="1016260" y="2787446"/>
                <a:ext cx="8391336" cy="68153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𝒂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𝑽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𝝏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𝑽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den>
                    </m:f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𝑽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den>
                    </m:f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𝒊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𝑽</m:t>
                        </m:r>
                      </m:num>
                      <m:den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den>
                    </m:f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num>
                      <m:den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𝒋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𝑽</m:t>
                        </m:r>
                      </m:num>
                      <m:den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den>
                    </m:f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num>
                      <m:den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US" sz="2800" b="1" i="1">
                        <a:latin typeface="Cambria Math" panose="02040503050406030204" pitchFamily="18" charset="0"/>
                      </a:rPr>
                      <m:t>𝒊</m:t>
                    </m:r>
                  </m:oMath>
                </a14:m>
                <a:endParaRPr lang="en-US" sz="2800" b="1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077CA48-600E-164B-8A73-620F2F5F45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260" y="2787446"/>
                <a:ext cx="8391336" cy="681533"/>
              </a:xfrm>
              <a:prstGeom prst="rect">
                <a:avLst/>
              </a:prstGeom>
              <a:blipFill>
                <a:blip r:embed="rId2"/>
                <a:stretch>
                  <a:fillRect l="-1210" t="-1818" r="-303" b="-10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Right Brace 31">
            <a:extLst>
              <a:ext uri="{FF2B5EF4-FFF2-40B4-BE49-F238E27FC236}">
                <a16:creationId xmlns:a16="http://schemas.microsoft.com/office/drawing/2014/main" id="{C8180315-55E7-2040-BAF9-9C024978F796}"/>
              </a:ext>
            </a:extLst>
          </p:cNvPr>
          <p:cNvSpPr/>
          <p:nvPr/>
        </p:nvSpPr>
        <p:spPr>
          <a:xfrm rot="5400000">
            <a:off x="1732949" y="2479205"/>
            <a:ext cx="203323" cy="1899588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E33B6C6-9960-EA45-AAF1-4DA86CE893C3}"/>
              </a:ext>
            </a:extLst>
          </p:cNvPr>
          <p:cNvSpPr txBox="1"/>
          <p:nvPr/>
        </p:nvSpPr>
        <p:spPr>
          <a:xfrm>
            <a:off x="1088666" y="3530660"/>
            <a:ext cx="20137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/>
              <a:t>Fluidpartiklenes</a:t>
            </a:r>
            <a:r>
              <a:rPr lang="en-US" sz="1400" dirty="0"/>
              <a:t> </a:t>
            </a:r>
            <a:r>
              <a:rPr lang="en-US" sz="1400" dirty="0" err="1"/>
              <a:t>akselerasjon</a:t>
            </a:r>
            <a:endParaRPr lang="en-US" sz="14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CCA5E5E-FACE-6448-8564-E9CF75E3F17E}"/>
              </a:ext>
            </a:extLst>
          </p:cNvPr>
          <p:cNvSpPr txBox="1"/>
          <p:nvPr/>
        </p:nvSpPr>
        <p:spPr>
          <a:xfrm>
            <a:off x="2635214" y="3676912"/>
            <a:ext cx="17342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/>
              <a:t>endringen</a:t>
            </a:r>
            <a:r>
              <a:rPr lang="en-US" sz="1400" dirty="0"/>
              <a:t> av </a:t>
            </a:r>
            <a:r>
              <a:rPr lang="en-US" sz="1400" b="1" dirty="0"/>
              <a:t>V</a:t>
            </a:r>
            <a:r>
              <a:rPr lang="en-US" sz="1400" dirty="0"/>
              <a:t> per </a:t>
            </a:r>
            <a:r>
              <a:rPr lang="en-US" sz="1400" dirty="0" err="1"/>
              <a:t>tid</a:t>
            </a:r>
            <a:r>
              <a:rPr lang="en-US" sz="1400" dirty="0"/>
              <a:t> </a:t>
            </a:r>
          </a:p>
          <a:p>
            <a:r>
              <a:rPr lang="en-US" sz="1400" dirty="0" err="1"/>
              <a:t>partiklene</a:t>
            </a:r>
            <a:r>
              <a:rPr lang="en-US" sz="1400" dirty="0"/>
              <a:t> </a:t>
            </a:r>
            <a:r>
              <a:rPr lang="en-US" sz="1400" dirty="0" err="1"/>
              <a:t>opplever</a:t>
            </a:r>
            <a:endParaRPr lang="en-US" sz="1400" dirty="0"/>
          </a:p>
          <a:p>
            <a:endParaRPr lang="en-US" dirty="0"/>
          </a:p>
        </p:txBody>
      </p:sp>
      <p:sp>
        <p:nvSpPr>
          <p:cNvPr id="38" name="Right Brace 37">
            <a:extLst>
              <a:ext uri="{FF2B5EF4-FFF2-40B4-BE49-F238E27FC236}">
                <a16:creationId xmlns:a16="http://schemas.microsoft.com/office/drawing/2014/main" id="{ADFEE2A0-2856-034D-B843-9CA40E72C6E6}"/>
              </a:ext>
            </a:extLst>
          </p:cNvPr>
          <p:cNvSpPr/>
          <p:nvPr/>
        </p:nvSpPr>
        <p:spPr>
          <a:xfrm rot="5400000">
            <a:off x="3698998" y="2808043"/>
            <a:ext cx="167717" cy="1458286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Brace 10">
            <a:extLst>
              <a:ext uri="{FF2B5EF4-FFF2-40B4-BE49-F238E27FC236}">
                <a16:creationId xmlns:a16="http://schemas.microsoft.com/office/drawing/2014/main" id="{085B9D1E-8A43-FD45-A0A9-7DF89B06AC54}"/>
              </a:ext>
            </a:extLst>
          </p:cNvPr>
          <p:cNvSpPr/>
          <p:nvPr/>
        </p:nvSpPr>
        <p:spPr>
          <a:xfrm rot="5400000">
            <a:off x="5095000" y="3352079"/>
            <a:ext cx="203323" cy="569455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Brace 11">
            <a:extLst>
              <a:ext uri="{FF2B5EF4-FFF2-40B4-BE49-F238E27FC236}">
                <a16:creationId xmlns:a16="http://schemas.microsoft.com/office/drawing/2014/main" id="{39798F5B-69B6-C74C-8C53-EDCD82AE2495}"/>
              </a:ext>
            </a:extLst>
          </p:cNvPr>
          <p:cNvSpPr/>
          <p:nvPr/>
        </p:nvSpPr>
        <p:spPr>
          <a:xfrm rot="5400000">
            <a:off x="7266424" y="1987231"/>
            <a:ext cx="195292" cy="3307184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D5B44EE-0B4B-AE47-A1BF-626CB05B8DCD}"/>
              </a:ext>
            </a:extLst>
          </p:cNvPr>
          <p:cNvSpPr txBox="1"/>
          <p:nvPr/>
        </p:nvSpPr>
        <p:spPr>
          <a:xfrm>
            <a:off x="4266211" y="3738468"/>
            <a:ext cx="2445723" cy="954107"/>
          </a:xfrm>
          <a:prstGeom prst="rect">
            <a:avLst/>
          </a:prstGeom>
          <a:noFill/>
          <a:ln>
            <a:solidFill>
              <a:srgbClr val="009D7F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 err="1"/>
              <a:t>Lokal</a:t>
            </a:r>
            <a:r>
              <a:rPr lang="en-US" sz="1400" dirty="0"/>
              <a:t> </a:t>
            </a:r>
            <a:r>
              <a:rPr lang="en-US" sz="1400" dirty="0" err="1"/>
              <a:t>akselerasjon</a:t>
            </a:r>
            <a:r>
              <a:rPr lang="en-US" sz="1400" dirty="0"/>
              <a:t> </a:t>
            </a:r>
            <a:r>
              <a:rPr lang="en-US" sz="1400" dirty="0" err="1"/>
              <a:t>på</a:t>
            </a:r>
            <a:r>
              <a:rPr lang="en-US" sz="1400" dirty="0"/>
              <a:t> </a:t>
            </a:r>
          </a:p>
          <a:p>
            <a:r>
              <a:rPr lang="en-US" sz="1400" dirty="0" err="1"/>
              <a:t>faste</a:t>
            </a:r>
            <a:r>
              <a:rPr lang="en-US" sz="1400" dirty="0"/>
              <a:t> </a:t>
            </a:r>
            <a:r>
              <a:rPr lang="en-US" sz="1400" dirty="0" err="1"/>
              <a:t>punkter</a:t>
            </a:r>
            <a:r>
              <a:rPr lang="en-US" sz="1400" dirty="0"/>
              <a:t> </a:t>
            </a:r>
            <a:r>
              <a:rPr lang="en-US" sz="1400" dirty="0" err="1"/>
              <a:t>i</a:t>
            </a:r>
            <a:r>
              <a:rPr lang="en-US" sz="1400" dirty="0"/>
              <a:t> </a:t>
            </a:r>
            <a:r>
              <a:rPr lang="en-US" sz="1400" dirty="0" err="1"/>
              <a:t>strømningen</a:t>
            </a:r>
            <a:endParaRPr lang="en-US" sz="1400" dirty="0"/>
          </a:p>
          <a:p>
            <a:r>
              <a:rPr lang="en-US" sz="1400" dirty="0"/>
              <a:t>(=0 </a:t>
            </a:r>
            <a:r>
              <a:rPr lang="en-US" sz="1400" dirty="0" err="1"/>
              <a:t>ved</a:t>
            </a:r>
            <a:r>
              <a:rPr lang="en-US" sz="1400" dirty="0"/>
              <a:t> </a:t>
            </a:r>
            <a:r>
              <a:rPr lang="en-US" sz="1400" dirty="0" err="1"/>
              <a:t>stasjonær</a:t>
            </a:r>
            <a:r>
              <a:rPr lang="en-US" sz="1400" dirty="0"/>
              <a:t> </a:t>
            </a:r>
            <a:r>
              <a:rPr lang="en-US" sz="1400" dirty="0" err="1"/>
              <a:t>strømning</a:t>
            </a:r>
            <a:r>
              <a:rPr lang="en-US" sz="1400" dirty="0"/>
              <a:t>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C6CA5A0-5E53-2242-A17B-ED2D7064E880}"/>
              </a:ext>
            </a:extLst>
          </p:cNvPr>
          <p:cNvSpPr txBox="1"/>
          <p:nvPr/>
        </p:nvSpPr>
        <p:spPr>
          <a:xfrm>
            <a:off x="6925656" y="3717519"/>
            <a:ext cx="4797852" cy="954107"/>
          </a:xfrm>
          <a:prstGeom prst="rect">
            <a:avLst/>
          </a:prstGeom>
          <a:noFill/>
          <a:ln>
            <a:solidFill>
              <a:srgbClr val="009D7F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 err="1"/>
              <a:t>Konvektiv</a:t>
            </a:r>
            <a:r>
              <a:rPr lang="en-US" sz="1400" dirty="0"/>
              <a:t> </a:t>
            </a:r>
            <a:r>
              <a:rPr lang="en-US" sz="1400" dirty="0" err="1"/>
              <a:t>akselerasjon</a:t>
            </a:r>
            <a:endParaRPr lang="en-US" sz="1400" dirty="0"/>
          </a:p>
          <a:p>
            <a:r>
              <a:rPr lang="en-US" sz="1400" dirty="0"/>
              <a:t>(</a:t>
            </a:r>
            <a:r>
              <a:rPr lang="en-US" sz="1400" dirty="0" err="1"/>
              <a:t>akselerasjonen</a:t>
            </a:r>
            <a:r>
              <a:rPr lang="en-US" sz="1400" dirty="0"/>
              <a:t> </a:t>
            </a:r>
            <a:r>
              <a:rPr lang="en-US" sz="1400" dirty="0" err="1"/>
              <a:t>en</a:t>
            </a:r>
            <a:r>
              <a:rPr lang="en-US" sz="1400" dirty="0"/>
              <a:t> </a:t>
            </a:r>
            <a:r>
              <a:rPr lang="en-US" sz="1400" dirty="0" err="1"/>
              <a:t>fluidpartikkel</a:t>
            </a:r>
            <a:r>
              <a:rPr lang="en-US" sz="1400" dirty="0"/>
              <a:t> </a:t>
            </a:r>
            <a:r>
              <a:rPr lang="en-US" sz="1400" dirty="0" err="1"/>
              <a:t>opplever</a:t>
            </a:r>
            <a:r>
              <a:rPr lang="en-US" sz="1400" dirty="0"/>
              <a:t> </a:t>
            </a:r>
            <a:r>
              <a:rPr lang="en-US" sz="1400" dirty="0" err="1"/>
              <a:t>på</a:t>
            </a:r>
            <a:r>
              <a:rPr lang="en-US" sz="1400" dirty="0"/>
              <a:t> </a:t>
            </a:r>
            <a:r>
              <a:rPr lang="en-US" sz="1400" dirty="0" err="1"/>
              <a:t>grunn</a:t>
            </a:r>
            <a:r>
              <a:rPr lang="en-US" sz="1400" dirty="0"/>
              <a:t> av </a:t>
            </a:r>
          </a:p>
          <a:p>
            <a:r>
              <a:rPr lang="en-US" sz="1400" dirty="0" err="1"/>
              <a:t>romlige</a:t>
            </a:r>
            <a:r>
              <a:rPr lang="en-US" sz="1400" dirty="0"/>
              <a:t> </a:t>
            </a:r>
            <a:r>
              <a:rPr lang="en-US" sz="1400" dirty="0" err="1"/>
              <a:t>hastighetsendringer</a:t>
            </a:r>
            <a:r>
              <a:rPr lang="en-US" sz="1400" dirty="0"/>
              <a:t>, for </a:t>
            </a:r>
            <a:r>
              <a:rPr lang="en-US" sz="1400" dirty="0" err="1"/>
              <a:t>eksempel</a:t>
            </a:r>
            <a:r>
              <a:rPr lang="en-US" sz="1400" dirty="0"/>
              <a:t> </a:t>
            </a:r>
            <a:r>
              <a:rPr lang="en-US" sz="1400" dirty="0" err="1"/>
              <a:t>på</a:t>
            </a:r>
            <a:r>
              <a:rPr lang="en-US" sz="1400" dirty="0"/>
              <a:t> </a:t>
            </a:r>
            <a:r>
              <a:rPr lang="en-US" sz="1400" dirty="0" err="1"/>
              <a:t>grunn</a:t>
            </a:r>
            <a:r>
              <a:rPr lang="en-US" sz="1400" dirty="0"/>
              <a:t> av </a:t>
            </a:r>
            <a:r>
              <a:rPr lang="en-US" sz="1400" dirty="0" err="1"/>
              <a:t>en</a:t>
            </a:r>
            <a:r>
              <a:rPr lang="en-US" sz="1400" dirty="0"/>
              <a:t> </a:t>
            </a:r>
          </a:p>
          <a:p>
            <a:r>
              <a:rPr lang="en-US" sz="1400" dirty="0" err="1"/>
              <a:t>innsnevring</a:t>
            </a:r>
            <a:r>
              <a:rPr lang="en-US" sz="1400" dirty="0"/>
              <a:t> </a:t>
            </a:r>
            <a:r>
              <a:rPr lang="en-US" sz="1400" dirty="0" err="1"/>
              <a:t>som</a:t>
            </a:r>
            <a:r>
              <a:rPr lang="en-US" sz="1400" dirty="0"/>
              <a:t> </a:t>
            </a:r>
            <a:r>
              <a:rPr lang="en-US" sz="1400" dirty="0" err="1"/>
              <a:t>fører</a:t>
            </a:r>
            <a:r>
              <a:rPr lang="en-US" sz="1400" dirty="0"/>
              <a:t> </a:t>
            </a:r>
            <a:r>
              <a:rPr lang="en-US" sz="1400" dirty="0" err="1"/>
              <a:t>til</a:t>
            </a:r>
            <a:r>
              <a:rPr lang="en-US" sz="1400" dirty="0"/>
              <a:t> at </a:t>
            </a:r>
            <a:r>
              <a:rPr lang="en-US" sz="1400" dirty="0" err="1"/>
              <a:t>hastigheten</a:t>
            </a:r>
            <a:r>
              <a:rPr lang="en-US" sz="1400" dirty="0"/>
              <a:t> </a:t>
            </a:r>
            <a:r>
              <a:rPr lang="en-US" sz="1400" dirty="0" err="1"/>
              <a:t>øker</a:t>
            </a:r>
            <a:r>
              <a:rPr lang="en-US" sz="1400" dirty="0"/>
              <a:t>)</a:t>
            </a:r>
          </a:p>
        </p:txBody>
      </p:sp>
      <p:sp>
        <p:nvSpPr>
          <p:cNvPr id="15" name="Right Brace 14">
            <a:extLst>
              <a:ext uri="{FF2B5EF4-FFF2-40B4-BE49-F238E27FC236}">
                <a16:creationId xmlns:a16="http://schemas.microsoft.com/office/drawing/2014/main" id="{73E0E3CD-08FF-B649-811C-569C908D7E49}"/>
              </a:ext>
            </a:extLst>
          </p:cNvPr>
          <p:cNvSpPr/>
          <p:nvPr/>
        </p:nvSpPr>
        <p:spPr>
          <a:xfrm rot="16200000">
            <a:off x="6188340" y="2552735"/>
            <a:ext cx="210822" cy="395502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Brace 15">
            <a:extLst>
              <a:ext uri="{FF2B5EF4-FFF2-40B4-BE49-F238E27FC236}">
                <a16:creationId xmlns:a16="http://schemas.microsoft.com/office/drawing/2014/main" id="{300B4658-3B6D-FB4C-AE8C-D8BB9D5C194A}"/>
              </a:ext>
            </a:extLst>
          </p:cNvPr>
          <p:cNvSpPr/>
          <p:nvPr/>
        </p:nvSpPr>
        <p:spPr>
          <a:xfrm rot="16200000">
            <a:off x="7475674" y="2589695"/>
            <a:ext cx="210822" cy="395502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ight Brace 16">
            <a:extLst>
              <a:ext uri="{FF2B5EF4-FFF2-40B4-BE49-F238E27FC236}">
                <a16:creationId xmlns:a16="http://schemas.microsoft.com/office/drawing/2014/main" id="{39DC5731-C37E-8441-9A84-FD5664B23DCB}"/>
              </a:ext>
            </a:extLst>
          </p:cNvPr>
          <p:cNvSpPr/>
          <p:nvPr/>
        </p:nvSpPr>
        <p:spPr>
          <a:xfrm rot="16200000">
            <a:off x="8912251" y="2572030"/>
            <a:ext cx="210822" cy="395502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4BE7864-08D5-B84E-9DFF-C98BC0FB7E34}"/>
                  </a:ext>
                </a:extLst>
              </p:cNvPr>
              <p:cNvSpPr txBox="1"/>
              <p:nvPr/>
            </p:nvSpPr>
            <p:spPr>
              <a:xfrm>
                <a:off x="6096000" y="2301900"/>
                <a:ext cx="395502" cy="369332"/>
              </a:xfrm>
              <a:prstGeom prst="rect">
                <a:avLst/>
              </a:prstGeom>
              <a:noFill/>
              <a:ln w="28575">
                <a:solidFill>
                  <a:srgbClr val="009D7F"/>
                </a:solidFill>
              </a:ln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𝑢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4BE7864-08D5-B84E-9DFF-C98BC0FB7E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2301900"/>
                <a:ext cx="395502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rgbClr val="009D7F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E7865E04-E835-8B4C-BFF1-FA221AB1FAF7}"/>
                  </a:ext>
                </a:extLst>
              </p:cNvPr>
              <p:cNvSpPr txBox="1"/>
              <p:nvPr/>
            </p:nvSpPr>
            <p:spPr>
              <a:xfrm>
                <a:off x="7400283" y="2343916"/>
                <a:ext cx="380552" cy="369332"/>
              </a:xfrm>
              <a:prstGeom prst="rect">
                <a:avLst/>
              </a:prstGeom>
              <a:noFill/>
              <a:ln w="28575">
                <a:solidFill>
                  <a:srgbClr val="009D7F"/>
                </a:solidFill>
              </a:ln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𝑣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E7865E04-E835-8B4C-BFF1-FA221AB1FA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00283" y="2343916"/>
                <a:ext cx="380552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rgbClr val="009D7F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87265555-EF17-1A41-BE8F-8373A8053950}"/>
                  </a:ext>
                </a:extLst>
              </p:cNvPr>
              <p:cNvSpPr txBox="1"/>
              <p:nvPr/>
            </p:nvSpPr>
            <p:spPr>
              <a:xfrm>
                <a:off x="8827386" y="2342555"/>
                <a:ext cx="425436" cy="369332"/>
              </a:xfrm>
              <a:prstGeom prst="rect">
                <a:avLst/>
              </a:prstGeom>
              <a:noFill/>
              <a:ln w="28575">
                <a:solidFill>
                  <a:srgbClr val="009D7F"/>
                </a:solidFill>
              </a:ln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𝑤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87265555-EF17-1A41-BE8F-8373A80539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27386" y="2342555"/>
                <a:ext cx="425436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rgbClr val="009D7F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911307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6000" y="910141"/>
            <a:ext cx="9588000" cy="533642"/>
          </a:xfrm>
        </p:spPr>
        <p:txBody>
          <a:bodyPr>
            <a:normAutofit fontScale="90000"/>
          </a:bodyPr>
          <a:lstStyle/>
          <a:p>
            <a:r>
              <a:rPr lang="nb-NO" dirty="0"/>
              <a:t>Fra sist: Vi kjenner hastighetsfeltet </a:t>
            </a:r>
            <a:r>
              <a:rPr lang="nb-NO" b="1" dirty="0"/>
              <a:t>V</a:t>
            </a:r>
            <a:r>
              <a:rPr lang="nb-NO" dirty="0"/>
              <a:t>(</a:t>
            </a:r>
            <a:r>
              <a:rPr lang="nb-NO" dirty="0" err="1"/>
              <a:t>x,y,z,t</a:t>
            </a:r>
            <a:r>
              <a:rPr lang="nb-NO" dirty="0"/>
              <a:t>).</a:t>
            </a:r>
            <a:br>
              <a:rPr lang="nb-NO" dirty="0"/>
            </a:br>
            <a:r>
              <a:rPr lang="nb-NO" dirty="0"/>
              <a:t>Hvordan regner vi ut akselerasjonen fluidpartiklene opplever </a:t>
            </a:r>
            <a:br>
              <a:rPr lang="nb-NO" dirty="0"/>
            </a:br>
            <a:r>
              <a:rPr lang="nb-NO" dirty="0"/>
              <a:t>i hver punkt &lt;</a:t>
            </a:r>
            <a:r>
              <a:rPr lang="nb-NO" dirty="0" err="1"/>
              <a:t>x,y,z</a:t>
            </a:r>
            <a:r>
              <a:rPr lang="nb-NO" dirty="0"/>
              <a:t>&gt; i strømningen?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0740FF5-A014-4B43-B37F-C60431E5CCD8}"/>
              </a:ext>
            </a:extLst>
          </p:cNvPr>
          <p:cNvSpPr txBox="1"/>
          <p:nvPr/>
        </p:nvSpPr>
        <p:spPr>
          <a:xfrm>
            <a:off x="2963889" y="6211669"/>
            <a:ext cx="60537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Hastighetsfeltet</a:t>
            </a:r>
            <a:r>
              <a:rPr lang="en-US" dirty="0"/>
              <a:t> </a:t>
            </a:r>
            <a:r>
              <a:rPr lang="en-US" b="1" dirty="0"/>
              <a:t>V</a:t>
            </a:r>
            <a:r>
              <a:rPr lang="en-US" dirty="0"/>
              <a:t>(</a:t>
            </a:r>
            <a:r>
              <a:rPr lang="en-US" b="1" dirty="0" err="1"/>
              <a:t>r</a:t>
            </a:r>
            <a:r>
              <a:rPr lang="en-US" dirty="0" err="1"/>
              <a:t>,t</a:t>
            </a:r>
            <a:r>
              <a:rPr lang="en-US" dirty="0"/>
              <a:t>) = &lt;</a:t>
            </a:r>
            <a:r>
              <a:rPr lang="en-US" dirty="0" err="1"/>
              <a:t>u,v,w</a:t>
            </a:r>
            <a:r>
              <a:rPr lang="en-US" dirty="0"/>
              <a:t>&gt; = u(</a:t>
            </a:r>
            <a:r>
              <a:rPr lang="en-US" b="1" dirty="0" err="1"/>
              <a:t>r</a:t>
            </a:r>
            <a:r>
              <a:rPr lang="en-US" dirty="0" err="1"/>
              <a:t>,t</a:t>
            </a:r>
            <a:r>
              <a:rPr lang="en-US" dirty="0"/>
              <a:t>)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dirty="0"/>
              <a:t>+ v(</a:t>
            </a:r>
            <a:r>
              <a:rPr lang="en-US" b="1" dirty="0" err="1"/>
              <a:t>r</a:t>
            </a:r>
            <a:r>
              <a:rPr lang="en-US" dirty="0" err="1"/>
              <a:t>,t</a:t>
            </a:r>
            <a:r>
              <a:rPr lang="en-US" dirty="0"/>
              <a:t>)</a:t>
            </a:r>
            <a:r>
              <a:rPr lang="en-US" b="1" dirty="0"/>
              <a:t>j </a:t>
            </a:r>
            <a:r>
              <a:rPr lang="en-US" dirty="0"/>
              <a:t>+ w(</a:t>
            </a:r>
            <a:r>
              <a:rPr lang="en-US" b="1" dirty="0" err="1"/>
              <a:t>r</a:t>
            </a:r>
            <a:r>
              <a:rPr lang="en-US" dirty="0" err="1"/>
              <a:t>,t</a:t>
            </a:r>
            <a:r>
              <a:rPr lang="en-US" dirty="0"/>
              <a:t>)</a:t>
            </a:r>
            <a:r>
              <a:rPr lang="en-US" b="1" dirty="0"/>
              <a:t>k </a:t>
            </a:r>
          </a:p>
          <a:p>
            <a:r>
              <a:rPr lang="en-US" b="1" dirty="0"/>
              <a:t>r</a:t>
            </a:r>
            <a:r>
              <a:rPr lang="en-US" dirty="0"/>
              <a:t> = &lt;</a:t>
            </a:r>
            <a:r>
              <a:rPr lang="en-US" dirty="0" err="1"/>
              <a:t>x,y,z</a:t>
            </a:r>
            <a:r>
              <a:rPr lang="en-US" dirty="0"/>
              <a:t>&gt;</a:t>
            </a:r>
            <a:endParaRPr lang="en-US" b="1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6B743AD-0AF4-984C-8D9B-3BFF551024F5}"/>
              </a:ext>
            </a:extLst>
          </p:cNvPr>
          <p:cNvSpPr txBox="1"/>
          <p:nvPr/>
        </p:nvSpPr>
        <p:spPr>
          <a:xfrm>
            <a:off x="984000" y="2128315"/>
            <a:ext cx="13660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Løsning</a:t>
            </a:r>
            <a:r>
              <a:rPr lang="en-US" sz="2400" dirty="0"/>
              <a:t>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077CA48-600E-164B-8A73-620F2F5F4514}"/>
                  </a:ext>
                </a:extLst>
              </p:cNvPr>
              <p:cNvSpPr txBox="1"/>
              <p:nvPr/>
            </p:nvSpPr>
            <p:spPr>
              <a:xfrm>
                <a:off x="1016260" y="2787446"/>
                <a:ext cx="8391336" cy="68153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𝒂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𝑽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𝝏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𝑽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den>
                    </m:f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𝑽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den>
                    </m:f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𝒊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𝑽</m:t>
                        </m:r>
                      </m:num>
                      <m:den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den>
                    </m:f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num>
                      <m:den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𝒋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𝑽</m:t>
                        </m:r>
                      </m:num>
                      <m:den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den>
                    </m:f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num>
                      <m:den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US" sz="2800" b="1" i="1">
                        <a:latin typeface="Cambria Math" panose="02040503050406030204" pitchFamily="18" charset="0"/>
                      </a:rPr>
                      <m:t>𝒊</m:t>
                    </m:r>
                  </m:oMath>
                </a14:m>
                <a:endParaRPr lang="en-US" sz="2800" b="1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077CA48-600E-164B-8A73-620F2F5F45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260" y="2787446"/>
                <a:ext cx="8391336" cy="681533"/>
              </a:xfrm>
              <a:prstGeom prst="rect">
                <a:avLst/>
              </a:prstGeom>
              <a:blipFill>
                <a:blip r:embed="rId2"/>
                <a:stretch>
                  <a:fillRect l="-1210" t="-1818" r="-303" b="-10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E482CCF1-3CBB-A445-AC0C-23A3B9328271}"/>
                  </a:ext>
                </a:extLst>
              </p:cNvPr>
              <p:cNvSpPr txBox="1"/>
              <p:nvPr/>
            </p:nvSpPr>
            <p:spPr>
              <a:xfrm>
                <a:off x="934332" y="4482012"/>
                <a:ext cx="7993983" cy="681533"/>
              </a:xfrm>
              <a:prstGeom prst="rect">
                <a:avLst/>
              </a:prstGeom>
              <a:noFill/>
              <a:ln w="28575">
                <a:solidFill>
                  <a:srgbClr val="009D7F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𝒂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𝑽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𝝏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𝑽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den>
                    </m:f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𝑽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den>
                    </m:f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𝒊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𝑽</m:t>
                        </m:r>
                      </m:num>
                      <m:den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den>
                    </m:f>
                    <m:r>
                      <a:rPr lang="en-US" sz="2800" i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𝒋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𝑽</m:t>
                        </m:r>
                      </m:num>
                      <m:den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den>
                    </m:f>
                    <m:r>
                      <a:rPr lang="en-US" sz="280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800" b="1" i="1">
                        <a:latin typeface="Cambria Math" panose="02040503050406030204" pitchFamily="18" charset="0"/>
                      </a:rPr>
                      <m:t>𝒊</m:t>
                    </m:r>
                  </m:oMath>
                </a14:m>
                <a:endParaRPr lang="en-US" sz="2800" b="1" dirty="0"/>
              </a:p>
            </p:txBody>
          </p:sp>
        </mc:Choice>
        <mc:Fallback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E482CCF1-3CBB-A445-AC0C-23A3B93282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4332" y="4482012"/>
                <a:ext cx="7993983" cy="681533"/>
              </a:xfrm>
              <a:prstGeom prst="rect">
                <a:avLst/>
              </a:prstGeom>
              <a:blipFill>
                <a:blip r:embed="rId3"/>
                <a:stretch>
                  <a:fillRect l="-948" b="-8621"/>
                </a:stretch>
              </a:blipFill>
              <a:ln w="28575">
                <a:solidFill>
                  <a:srgbClr val="009D7F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ight Brace 5">
            <a:extLst>
              <a:ext uri="{FF2B5EF4-FFF2-40B4-BE49-F238E27FC236}">
                <a16:creationId xmlns:a16="http://schemas.microsoft.com/office/drawing/2014/main" id="{E92A2505-FA2C-D049-9980-90534386F3F9}"/>
              </a:ext>
            </a:extLst>
          </p:cNvPr>
          <p:cNvSpPr/>
          <p:nvPr/>
        </p:nvSpPr>
        <p:spPr>
          <a:xfrm rot="5400000">
            <a:off x="4911066" y="4938841"/>
            <a:ext cx="203323" cy="569455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ight Brace 28">
            <a:extLst>
              <a:ext uri="{FF2B5EF4-FFF2-40B4-BE49-F238E27FC236}">
                <a16:creationId xmlns:a16="http://schemas.microsoft.com/office/drawing/2014/main" id="{1D7B834F-6BC5-A44C-9511-BC206A1CDA7D}"/>
              </a:ext>
            </a:extLst>
          </p:cNvPr>
          <p:cNvSpPr/>
          <p:nvPr/>
        </p:nvSpPr>
        <p:spPr>
          <a:xfrm rot="5400000">
            <a:off x="7082490" y="3573993"/>
            <a:ext cx="195292" cy="3307184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2339E65-700D-4E4C-970D-A3B1F2D4429A}"/>
              </a:ext>
            </a:extLst>
          </p:cNvPr>
          <p:cNvSpPr txBox="1"/>
          <p:nvPr/>
        </p:nvSpPr>
        <p:spPr>
          <a:xfrm>
            <a:off x="4082277" y="5325230"/>
            <a:ext cx="244572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err="1"/>
              <a:t>Lokal</a:t>
            </a:r>
            <a:r>
              <a:rPr lang="en-US" sz="1400" b="1" dirty="0"/>
              <a:t> </a:t>
            </a:r>
            <a:r>
              <a:rPr lang="en-US" sz="1400" b="1" dirty="0" err="1"/>
              <a:t>akselerasjon</a:t>
            </a:r>
            <a:r>
              <a:rPr lang="en-US" sz="1400" b="1" dirty="0"/>
              <a:t> </a:t>
            </a:r>
            <a:r>
              <a:rPr lang="en-US" sz="1400" dirty="0" err="1"/>
              <a:t>på</a:t>
            </a:r>
            <a:r>
              <a:rPr lang="en-US" sz="1400" dirty="0"/>
              <a:t> </a:t>
            </a:r>
          </a:p>
          <a:p>
            <a:r>
              <a:rPr lang="en-US" sz="1400" dirty="0" err="1"/>
              <a:t>faste</a:t>
            </a:r>
            <a:r>
              <a:rPr lang="en-US" sz="1400" dirty="0"/>
              <a:t> </a:t>
            </a:r>
            <a:r>
              <a:rPr lang="en-US" sz="1400" dirty="0" err="1"/>
              <a:t>punkter</a:t>
            </a:r>
            <a:r>
              <a:rPr lang="en-US" sz="1400" dirty="0"/>
              <a:t> </a:t>
            </a:r>
            <a:r>
              <a:rPr lang="en-US" sz="1400" dirty="0" err="1"/>
              <a:t>i</a:t>
            </a:r>
            <a:r>
              <a:rPr lang="en-US" sz="1400" dirty="0"/>
              <a:t> </a:t>
            </a:r>
            <a:r>
              <a:rPr lang="en-US" sz="1400" dirty="0" err="1"/>
              <a:t>strømningen</a:t>
            </a:r>
            <a:endParaRPr lang="en-US" sz="1400" dirty="0"/>
          </a:p>
          <a:p>
            <a:r>
              <a:rPr lang="en-US" sz="1400" dirty="0"/>
              <a:t>(=0 </a:t>
            </a:r>
            <a:r>
              <a:rPr lang="en-US" sz="1400" dirty="0" err="1"/>
              <a:t>ved</a:t>
            </a:r>
            <a:r>
              <a:rPr lang="en-US" sz="1400" dirty="0"/>
              <a:t> </a:t>
            </a:r>
            <a:r>
              <a:rPr lang="en-US" sz="1400" dirty="0" err="1"/>
              <a:t>stasjonær</a:t>
            </a:r>
            <a:r>
              <a:rPr lang="en-US" sz="1400" dirty="0"/>
              <a:t> </a:t>
            </a:r>
            <a:r>
              <a:rPr lang="en-US" sz="1400" dirty="0" err="1"/>
              <a:t>strømning</a:t>
            </a:r>
            <a:r>
              <a:rPr lang="en-US" sz="1400" dirty="0"/>
              <a:t>)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07F95EF-E909-4E41-B469-37B993FFAE98}"/>
              </a:ext>
            </a:extLst>
          </p:cNvPr>
          <p:cNvSpPr txBox="1"/>
          <p:nvPr/>
        </p:nvSpPr>
        <p:spPr>
          <a:xfrm>
            <a:off x="6741722" y="5304281"/>
            <a:ext cx="479785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err="1"/>
              <a:t>Konvektiv</a:t>
            </a:r>
            <a:r>
              <a:rPr lang="en-US" sz="1400" b="1" dirty="0"/>
              <a:t> </a:t>
            </a:r>
            <a:r>
              <a:rPr lang="en-US" sz="1400" b="1" dirty="0" err="1"/>
              <a:t>akselerasjon</a:t>
            </a:r>
            <a:endParaRPr lang="en-US" sz="1400" b="1" dirty="0"/>
          </a:p>
          <a:p>
            <a:r>
              <a:rPr lang="en-US" sz="1400" dirty="0"/>
              <a:t>(</a:t>
            </a:r>
            <a:r>
              <a:rPr lang="en-US" sz="1400" dirty="0" err="1"/>
              <a:t>akselerasjonen</a:t>
            </a:r>
            <a:r>
              <a:rPr lang="en-US" sz="1400" dirty="0"/>
              <a:t> </a:t>
            </a:r>
            <a:r>
              <a:rPr lang="en-US" sz="1400" dirty="0" err="1"/>
              <a:t>en</a:t>
            </a:r>
            <a:r>
              <a:rPr lang="en-US" sz="1400" dirty="0"/>
              <a:t> </a:t>
            </a:r>
            <a:r>
              <a:rPr lang="en-US" sz="1400" dirty="0" err="1"/>
              <a:t>fluidpartikkel</a:t>
            </a:r>
            <a:r>
              <a:rPr lang="en-US" sz="1400" dirty="0"/>
              <a:t> </a:t>
            </a:r>
            <a:r>
              <a:rPr lang="en-US" sz="1400" dirty="0" err="1"/>
              <a:t>opplever</a:t>
            </a:r>
            <a:r>
              <a:rPr lang="en-US" sz="1400" dirty="0"/>
              <a:t> </a:t>
            </a:r>
            <a:r>
              <a:rPr lang="en-US" sz="1400" dirty="0" err="1"/>
              <a:t>på</a:t>
            </a:r>
            <a:r>
              <a:rPr lang="en-US" sz="1400" dirty="0"/>
              <a:t> </a:t>
            </a:r>
            <a:r>
              <a:rPr lang="en-US" sz="1400" dirty="0" err="1"/>
              <a:t>grunn</a:t>
            </a:r>
            <a:r>
              <a:rPr lang="en-US" sz="1400" dirty="0"/>
              <a:t> av </a:t>
            </a:r>
          </a:p>
          <a:p>
            <a:r>
              <a:rPr lang="en-US" sz="1400" dirty="0" err="1"/>
              <a:t>romlige</a:t>
            </a:r>
            <a:r>
              <a:rPr lang="en-US" sz="1400" dirty="0"/>
              <a:t> </a:t>
            </a:r>
            <a:r>
              <a:rPr lang="en-US" sz="1400" dirty="0" err="1"/>
              <a:t>hastighetsendringer</a:t>
            </a:r>
            <a:r>
              <a:rPr lang="en-US" sz="1400" dirty="0"/>
              <a:t>, for </a:t>
            </a:r>
            <a:r>
              <a:rPr lang="en-US" sz="1400" dirty="0" err="1"/>
              <a:t>eksempel</a:t>
            </a:r>
            <a:r>
              <a:rPr lang="en-US" sz="1400" dirty="0"/>
              <a:t> </a:t>
            </a:r>
            <a:r>
              <a:rPr lang="en-US" sz="1400" dirty="0" err="1"/>
              <a:t>på</a:t>
            </a:r>
            <a:r>
              <a:rPr lang="en-US" sz="1400" dirty="0"/>
              <a:t> </a:t>
            </a:r>
            <a:r>
              <a:rPr lang="en-US" sz="1400" dirty="0" err="1"/>
              <a:t>grunn</a:t>
            </a:r>
            <a:r>
              <a:rPr lang="en-US" sz="1400" dirty="0"/>
              <a:t> av </a:t>
            </a:r>
            <a:r>
              <a:rPr lang="en-US" sz="1400" dirty="0" err="1"/>
              <a:t>en</a:t>
            </a:r>
            <a:r>
              <a:rPr lang="en-US" sz="1400" dirty="0"/>
              <a:t> </a:t>
            </a:r>
          </a:p>
          <a:p>
            <a:r>
              <a:rPr lang="en-US" sz="1400" dirty="0" err="1"/>
              <a:t>innsnevring</a:t>
            </a:r>
            <a:r>
              <a:rPr lang="en-US" sz="1400" dirty="0"/>
              <a:t> </a:t>
            </a:r>
            <a:r>
              <a:rPr lang="en-US" sz="1400" dirty="0" err="1"/>
              <a:t>som</a:t>
            </a:r>
            <a:r>
              <a:rPr lang="en-US" sz="1400" dirty="0"/>
              <a:t> </a:t>
            </a:r>
            <a:r>
              <a:rPr lang="en-US" sz="1400" dirty="0" err="1"/>
              <a:t>fører</a:t>
            </a:r>
            <a:r>
              <a:rPr lang="en-US" sz="1400" dirty="0"/>
              <a:t> </a:t>
            </a:r>
            <a:r>
              <a:rPr lang="en-US" sz="1400" dirty="0" err="1"/>
              <a:t>til</a:t>
            </a:r>
            <a:r>
              <a:rPr lang="en-US" sz="1400" dirty="0"/>
              <a:t> at </a:t>
            </a:r>
            <a:r>
              <a:rPr lang="en-US" sz="1400" dirty="0" err="1"/>
              <a:t>hastigheten</a:t>
            </a:r>
            <a:r>
              <a:rPr lang="en-US" sz="1400" dirty="0"/>
              <a:t> </a:t>
            </a:r>
            <a:r>
              <a:rPr lang="en-US" sz="1400" dirty="0" err="1"/>
              <a:t>øker</a:t>
            </a:r>
            <a:r>
              <a:rPr lang="en-US" sz="1400" dirty="0"/>
              <a:t>)</a:t>
            </a:r>
          </a:p>
        </p:txBody>
      </p:sp>
      <p:sp>
        <p:nvSpPr>
          <p:cNvPr id="32" name="Right Brace 31">
            <a:extLst>
              <a:ext uri="{FF2B5EF4-FFF2-40B4-BE49-F238E27FC236}">
                <a16:creationId xmlns:a16="http://schemas.microsoft.com/office/drawing/2014/main" id="{C8180315-55E7-2040-BAF9-9C024978F796}"/>
              </a:ext>
            </a:extLst>
          </p:cNvPr>
          <p:cNvSpPr/>
          <p:nvPr/>
        </p:nvSpPr>
        <p:spPr>
          <a:xfrm rot="5400000">
            <a:off x="1732949" y="2479205"/>
            <a:ext cx="203323" cy="1899588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E33B6C6-9960-EA45-AAF1-4DA86CE893C3}"/>
              </a:ext>
            </a:extLst>
          </p:cNvPr>
          <p:cNvSpPr txBox="1"/>
          <p:nvPr/>
        </p:nvSpPr>
        <p:spPr>
          <a:xfrm>
            <a:off x="1088666" y="3530660"/>
            <a:ext cx="20137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/>
              <a:t>Fluidpartiklenes</a:t>
            </a:r>
            <a:r>
              <a:rPr lang="en-US" sz="1400" dirty="0"/>
              <a:t> </a:t>
            </a:r>
            <a:r>
              <a:rPr lang="en-US" sz="1400" dirty="0" err="1"/>
              <a:t>akselerasjon</a:t>
            </a:r>
            <a:endParaRPr lang="en-US" sz="14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CCA5E5E-FACE-6448-8564-E9CF75E3F17E}"/>
              </a:ext>
            </a:extLst>
          </p:cNvPr>
          <p:cNvSpPr txBox="1"/>
          <p:nvPr/>
        </p:nvSpPr>
        <p:spPr>
          <a:xfrm>
            <a:off x="2993783" y="3607075"/>
            <a:ext cx="38067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/>
              <a:t>endringen</a:t>
            </a:r>
            <a:r>
              <a:rPr lang="en-US" sz="1400" dirty="0"/>
              <a:t> av </a:t>
            </a:r>
            <a:r>
              <a:rPr lang="en-US" sz="1400" b="1" dirty="0"/>
              <a:t>V</a:t>
            </a:r>
            <a:r>
              <a:rPr lang="en-US" sz="1400" dirty="0"/>
              <a:t> per </a:t>
            </a:r>
            <a:r>
              <a:rPr lang="en-US" sz="1400" dirty="0" err="1"/>
              <a:t>tid</a:t>
            </a:r>
            <a:r>
              <a:rPr lang="en-US" sz="1400" dirty="0"/>
              <a:t> </a:t>
            </a:r>
            <a:r>
              <a:rPr lang="en-US" sz="1400" dirty="0" err="1"/>
              <a:t>partiklene</a:t>
            </a:r>
            <a:r>
              <a:rPr lang="en-US" sz="1400" dirty="0"/>
              <a:t> </a:t>
            </a:r>
            <a:r>
              <a:rPr lang="en-US" sz="1400" dirty="0" err="1"/>
              <a:t>opplever</a:t>
            </a:r>
            <a:endParaRPr lang="en-US" sz="1400" dirty="0"/>
          </a:p>
          <a:p>
            <a:endParaRPr lang="en-US" dirty="0"/>
          </a:p>
        </p:txBody>
      </p:sp>
      <p:sp>
        <p:nvSpPr>
          <p:cNvPr id="38" name="Right Brace 37">
            <a:extLst>
              <a:ext uri="{FF2B5EF4-FFF2-40B4-BE49-F238E27FC236}">
                <a16:creationId xmlns:a16="http://schemas.microsoft.com/office/drawing/2014/main" id="{ADFEE2A0-2856-034D-B843-9CA40E72C6E6}"/>
              </a:ext>
            </a:extLst>
          </p:cNvPr>
          <p:cNvSpPr/>
          <p:nvPr/>
        </p:nvSpPr>
        <p:spPr>
          <a:xfrm rot="5400000">
            <a:off x="3698998" y="2808043"/>
            <a:ext cx="167717" cy="1458286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Brace 15">
            <a:extLst>
              <a:ext uri="{FF2B5EF4-FFF2-40B4-BE49-F238E27FC236}">
                <a16:creationId xmlns:a16="http://schemas.microsoft.com/office/drawing/2014/main" id="{C4739044-3317-3A4A-99B3-5D1C850CA165}"/>
              </a:ext>
            </a:extLst>
          </p:cNvPr>
          <p:cNvSpPr/>
          <p:nvPr/>
        </p:nvSpPr>
        <p:spPr>
          <a:xfrm rot="16200000">
            <a:off x="6188340" y="2552735"/>
            <a:ext cx="210822" cy="395502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ight Brace 16">
            <a:extLst>
              <a:ext uri="{FF2B5EF4-FFF2-40B4-BE49-F238E27FC236}">
                <a16:creationId xmlns:a16="http://schemas.microsoft.com/office/drawing/2014/main" id="{FAC90A7A-2415-DB4D-A977-0754D3ECDB9E}"/>
              </a:ext>
            </a:extLst>
          </p:cNvPr>
          <p:cNvSpPr/>
          <p:nvPr/>
        </p:nvSpPr>
        <p:spPr>
          <a:xfrm rot="16200000">
            <a:off x="7475674" y="2589695"/>
            <a:ext cx="210822" cy="395502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Brace 17">
            <a:extLst>
              <a:ext uri="{FF2B5EF4-FFF2-40B4-BE49-F238E27FC236}">
                <a16:creationId xmlns:a16="http://schemas.microsoft.com/office/drawing/2014/main" id="{2139DEEF-05E6-E644-9B79-C110F9A86E9A}"/>
              </a:ext>
            </a:extLst>
          </p:cNvPr>
          <p:cNvSpPr/>
          <p:nvPr/>
        </p:nvSpPr>
        <p:spPr>
          <a:xfrm rot="16200000">
            <a:off x="8912251" y="2572030"/>
            <a:ext cx="210822" cy="395502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5E870AC6-0291-6545-AFF8-FC4F43CD11B7}"/>
                  </a:ext>
                </a:extLst>
              </p:cNvPr>
              <p:cNvSpPr txBox="1"/>
              <p:nvPr/>
            </p:nvSpPr>
            <p:spPr>
              <a:xfrm>
                <a:off x="6096000" y="2301900"/>
                <a:ext cx="395502" cy="369332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𝑢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5E870AC6-0291-6545-AFF8-FC4F43CD11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2301900"/>
                <a:ext cx="395502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06036DB3-050B-F64A-B744-64B629969CCC}"/>
                  </a:ext>
                </a:extLst>
              </p:cNvPr>
              <p:cNvSpPr txBox="1"/>
              <p:nvPr/>
            </p:nvSpPr>
            <p:spPr>
              <a:xfrm>
                <a:off x="7400283" y="2343916"/>
                <a:ext cx="380552" cy="369332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𝑣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06036DB3-050B-F64A-B744-64B629969C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00283" y="2343916"/>
                <a:ext cx="380552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23DFA660-6277-E04B-BC62-654D1EDF3AC0}"/>
                  </a:ext>
                </a:extLst>
              </p:cNvPr>
              <p:cNvSpPr txBox="1"/>
              <p:nvPr/>
            </p:nvSpPr>
            <p:spPr>
              <a:xfrm>
                <a:off x="8827386" y="2342555"/>
                <a:ext cx="425436" cy="369332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𝑤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23DFA660-6277-E04B-BC62-654D1EDF3A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27386" y="2342555"/>
                <a:ext cx="425436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75904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6000" y="910141"/>
            <a:ext cx="9588000" cy="533642"/>
          </a:xfrm>
        </p:spPr>
        <p:txBody>
          <a:bodyPr>
            <a:normAutofit fontScale="90000"/>
          </a:bodyPr>
          <a:lstStyle/>
          <a:p>
            <a:r>
              <a:rPr lang="nb-NO" dirty="0"/>
              <a:t>Fra sist: Vi kjenner hastighetsfeltet </a:t>
            </a:r>
            <a:r>
              <a:rPr lang="nb-NO" b="1" dirty="0"/>
              <a:t>V</a:t>
            </a:r>
            <a:r>
              <a:rPr lang="nb-NO" dirty="0"/>
              <a:t>(</a:t>
            </a:r>
            <a:r>
              <a:rPr lang="nb-NO" dirty="0" err="1"/>
              <a:t>x,y,z,t</a:t>
            </a:r>
            <a:r>
              <a:rPr lang="nb-NO" dirty="0"/>
              <a:t>).</a:t>
            </a:r>
            <a:br>
              <a:rPr lang="nb-NO" dirty="0"/>
            </a:br>
            <a:r>
              <a:rPr lang="nb-NO" dirty="0"/>
              <a:t>Hvordan regner vi ut akselerasjonen fluidpartiklene opplever </a:t>
            </a:r>
            <a:br>
              <a:rPr lang="nb-NO" dirty="0"/>
            </a:br>
            <a:r>
              <a:rPr lang="nb-NO" dirty="0"/>
              <a:t>i hver punkt &lt;</a:t>
            </a:r>
            <a:r>
              <a:rPr lang="nb-NO" dirty="0" err="1"/>
              <a:t>x,y,z</a:t>
            </a:r>
            <a:r>
              <a:rPr lang="nb-NO" dirty="0"/>
              <a:t>&gt; i strømningen?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0740FF5-A014-4B43-B37F-C60431E5CCD8}"/>
              </a:ext>
            </a:extLst>
          </p:cNvPr>
          <p:cNvSpPr txBox="1"/>
          <p:nvPr/>
        </p:nvSpPr>
        <p:spPr>
          <a:xfrm>
            <a:off x="2963889" y="6211669"/>
            <a:ext cx="60537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Hastighetsfeltet</a:t>
            </a:r>
            <a:r>
              <a:rPr lang="en-US" dirty="0"/>
              <a:t> </a:t>
            </a:r>
            <a:r>
              <a:rPr lang="en-US" b="1" dirty="0"/>
              <a:t>V</a:t>
            </a:r>
            <a:r>
              <a:rPr lang="en-US" dirty="0"/>
              <a:t>(</a:t>
            </a:r>
            <a:r>
              <a:rPr lang="en-US" b="1" dirty="0" err="1"/>
              <a:t>r</a:t>
            </a:r>
            <a:r>
              <a:rPr lang="en-US" dirty="0" err="1"/>
              <a:t>,t</a:t>
            </a:r>
            <a:r>
              <a:rPr lang="en-US" dirty="0"/>
              <a:t>) = &lt;</a:t>
            </a:r>
            <a:r>
              <a:rPr lang="en-US" dirty="0" err="1"/>
              <a:t>u,v,w</a:t>
            </a:r>
            <a:r>
              <a:rPr lang="en-US" dirty="0"/>
              <a:t>&gt; = u(</a:t>
            </a:r>
            <a:r>
              <a:rPr lang="en-US" b="1" dirty="0" err="1"/>
              <a:t>r</a:t>
            </a:r>
            <a:r>
              <a:rPr lang="en-US" dirty="0" err="1"/>
              <a:t>,t</a:t>
            </a:r>
            <a:r>
              <a:rPr lang="en-US" dirty="0"/>
              <a:t>)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dirty="0"/>
              <a:t>+ v(</a:t>
            </a:r>
            <a:r>
              <a:rPr lang="en-US" b="1" dirty="0" err="1"/>
              <a:t>r</a:t>
            </a:r>
            <a:r>
              <a:rPr lang="en-US" dirty="0" err="1"/>
              <a:t>,t</a:t>
            </a:r>
            <a:r>
              <a:rPr lang="en-US" dirty="0"/>
              <a:t>)</a:t>
            </a:r>
            <a:r>
              <a:rPr lang="en-US" b="1" dirty="0"/>
              <a:t>j </a:t>
            </a:r>
            <a:r>
              <a:rPr lang="en-US" dirty="0"/>
              <a:t>+ w(</a:t>
            </a:r>
            <a:r>
              <a:rPr lang="en-US" b="1" dirty="0" err="1"/>
              <a:t>r</a:t>
            </a:r>
            <a:r>
              <a:rPr lang="en-US" dirty="0" err="1"/>
              <a:t>,t</a:t>
            </a:r>
            <a:r>
              <a:rPr lang="en-US" dirty="0"/>
              <a:t>)</a:t>
            </a:r>
            <a:r>
              <a:rPr lang="en-US" b="1" dirty="0"/>
              <a:t>k </a:t>
            </a:r>
          </a:p>
          <a:p>
            <a:r>
              <a:rPr lang="en-US" b="1" dirty="0"/>
              <a:t>r</a:t>
            </a:r>
            <a:r>
              <a:rPr lang="en-US" dirty="0"/>
              <a:t> = &lt;</a:t>
            </a:r>
            <a:r>
              <a:rPr lang="en-US" dirty="0" err="1"/>
              <a:t>x,y,z</a:t>
            </a:r>
            <a:r>
              <a:rPr lang="en-US" dirty="0"/>
              <a:t>&gt;</a:t>
            </a:r>
            <a:endParaRPr lang="en-US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C05ACE2-6352-2B4F-A405-6A24893DFC1A}"/>
              </a:ext>
            </a:extLst>
          </p:cNvPr>
          <p:cNvSpPr txBox="1"/>
          <p:nvPr/>
        </p:nvSpPr>
        <p:spPr>
          <a:xfrm>
            <a:off x="8312020" y="1989052"/>
            <a:ext cx="32239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Vi ser </a:t>
            </a:r>
            <a:r>
              <a:rPr lang="en-US" dirty="0" err="1"/>
              <a:t>hastighetsfeltet</a:t>
            </a:r>
            <a:r>
              <a:rPr lang="en-US" dirty="0"/>
              <a:t> </a:t>
            </a:r>
            <a:r>
              <a:rPr lang="en-US" b="1" dirty="0"/>
              <a:t>V</a:t>
            </a:r>
            <a:r>
              <a:rPr lang="en-US" dirty="0"/>
              <a:t>(</a:t>
            </a:r>
            <a:r>
              <a:rPr lang="en-US" b="1" dirty="0" err="1"/>
              <a:t>r</a:t>
            </a:r>
            <a:r>
              <a:rPr lang="en-US" dirty="0" err="1"/>
              <a:t>,t</a:t>
            </a:r>
            <a:r>
              <a:rPr lang="en-US" dirty="0"/>
              <a:t>) </a:t>
            </a:r>
          </a:p>
          <a:p>
            <a:r>
              <a:rPr lang="en-US" dirty="0" err="1"/>
              <a:t>utenfra</a:t>
            </a:r>
            <a:r>
              <a:rPr lang="en-US" dirty="0"/>
              <a:t> </a:t>
            </a:r>
            <a:r>
              <a:rPr lang="en-US" dirty="0" err="1"/>
              <a:t>fra</a:t>
            </a:r>
            <a:r>
              <a:rPr lang="en-US" dirty="0"/>
              <a:t> et Euler-</a:t>
            </a:r>
            <a:r>
              <a:rPr lang="en-US" dirty="0" err="1"/>
              <a:t>perspektiv</a:t>
            </a:r>
            <a:endParaRPr lang="en-US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6B743AD-0AF4-984C-8D9B-3BFF551024F5}"/>
              </a:ext>
            </a:extLst>
          </p:cNvPr>
          <p:cNvSpPr txBox="1"/>
          <p:nvPr/>
        </p:nvSpPr>
        <p:spPr>
          <a:xfrm>
            <a:off x="984000" y="2128315"/>
            <a:ext cx="13660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Løsning</a:t>
            </a:r>
            <a:r>
              <a:rPr lang="en-US" sz="2400" dirty="0"/>
              <a:t>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077CA48-600E-164B-8A73-620F2F5F4514}"/>
                  </a:ext>
                </a:extLst>
              </p:cNvPr>
              <p:cNvSpPr txBox="1"/>
              <p:nvPr/>
            </p:nvSpPr>
            <p:spPr>
              <a:xfrm>
                <a:off x="1016260" y="2787446"/>
                <a:ext cx="8391336" cy="68153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𝒂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𝑽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𝝏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𝑽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den>
                    </m:f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𝑽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den>
                    </m:f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𝒊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𝑽</m:t>
                        </m:r>
                      </m:num>
                      <m:den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den>
                    </m:f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num>
                      <m:den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𝒋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𝑽</m:t>
                        </m:r>
                      </m:num>
                      <m:den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den>
                    </m:f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num>
                      <m:den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US" sz="2800" b="1" i="1">
                        <a:latin typeface="Cambria Math" panose="02040503050406030204" pitchFamily="18" charset="0"/>
                      </a:rPr>
                      <m:t>𝒊</m:t>
                    </m:r>
                  </m:oMath>
                </a14:m>
                <a:endParaRPr lang="en-US" sz="2800" b="1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077CA48-600E-164B-8A73-620F2F5F45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260" y="2787446"/>
                <a:ext cx="8391336" cy="681533"/>
              </a:xfrm>
              <a:prstGeom prst="rect">
                <a:avLst/>
              </a:prstGeom>
              <a:blipFill>
                <a:blip r:embed="rId2"/>
                <a:stretch>
                  <a:fillRect l="-1210" t="-1818" r="-303" b="-10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E482CCF1-3CBB-A445-AC0C-23A3B9328271}"/>
                  </a:ext>
                </a:extLst>
              </p:cNvPr>
              <p:cNvSpPr txBox="1"/>
              <p:nvPr/>
            </p:nvSpPr>
            <p:spPr>
              <a:xfrm>
                <a:off x="934332" y="4482012"/>
                <a:ext cx="7993983" cy="68153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𝒂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𝑽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𝝏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𝑽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den>
                    </m:f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𝑽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den>
                    </m:f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𝒊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𝑽</m:t>
                        </m:r>
                      </m:num>
                      <m:den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den>
                    </m:f>
                    <m:r>
                      <a:rPr lang="en-US" sz="2800" i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𝒋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𝑽</m:t>
                        </m:r>
                      </m:num>
                      <m:den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den>
                    </m:f>
                    <m:r>
                      <a:rPr lang="en-US" sz="280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800" b="1" i="1">
                        <a:latin typeface="Cambria Math" panose="02040503050406030204" pitchFamily="18" charset="0"/>
                      </a:rPr>
                      <m:t>𝒊</m:t>
                    </m:r>
                  </m:oMath>
                </a14:m>
                <a:endParaRPr lang="en-US" sz="2800" b="1" dirty="0"/>
              </a:p>
            </p:txBody>
          </p:sp>
        </mc:Choice>
        <mc:Fallback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E482CCF1-3CBB-A445-AC0C-23A3B93282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4332" y="4482012"/>
                <a:ext cx="7993983" cy="681533"/>
              </a:xfrm>
              <a:prstGeom prst="rect">
                <a:avLst/>
              </a:prstGeom>
              <a:blipFill>
                <a:blip r:embed="rId3"/>
                <a:stretch>
                  <a:fillRect l="-1109" b="-1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ight Brace 5">
            <a:extLst>
              <a:ext uri="{FF2B5EF4-FFF2-40B4-BE49-F238E27FC236}">
                <a16:creationId xmlns:a16="http://schemas.microsoft.com/office/drawing/2014/main" id="{E92A2505-FA2C-D049-9980-90534386F3F9}"/>
              </a:ext>
            </a:extLst>
          </p:cNvPr>
          <p:cNvSpPr/>
          <p:nvPr/>
        </p:nvSpPr>
        <p:spPr>
          <a:xfrm rot="5400000">
            <a:off x="4911066" y="4938841"/>
            <a:ext cx="203323" cy="569455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ight Brace 28">
            <a:extLst>
              <a:ext uri="{FF2B5EF4-FFF2-40B4-BE49-F238E27FC236}">
                <a16:creationId xmlns:a16="http://schemas.microsoft.com/office/drawing/2014/main" id="{1D7B834F-6BC5-A44C-9511-BC206A1CDA7D}"/>
              </a:ext>
            </a:extLst>
          </p:cNvPr>
          <p:cNvSpPr/>
          <p:nvPr/>
        </p:nvSpPr>
        <p:spPr>
          <a:xfrm rot="5400000">
            <a:off x="7082490" y="3573993"/>
            <a:ext cx="195292" cy="3307184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2339E65-700D-4E4C-970D-A3B1F2D4429A}"/>
              </a:ext>
            </a:extLst>
          </p:cNvPr>
          <p:cNvSpPr txBox="1"/>
          <p:nvPr/>
        </p:nvSpPr>
        <p:spPr>
          <a:xfrm>
            <a:off x="4082277" y="5325230"/>
            <a:ext cx="24457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/>
              <a:t>Lokal</a:t>
            </a:r>
            <a:r>
              <a:rPr lang="en-US" sz="1400" dirty="0"/>
              <a:t> </a:t>
            </a:r>
            <a:r>
              <a:rPr lang="en-US" sz="1400" dirty="0" err="1"/>
              <a:t>akselerasjon</a:t>
            </a:r>
            <a:endParaRPr lang="en-US" sz="1400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07F95EF-E909-4E41-B469-37B993FFAE98}"/>
              </a:ext>
            </a:extLst>
          </p:cNvPr>
          <p:cNvSpPr txBox="1"/>
          <p:nvPr/>
        </p:nvSpPr>
        <p:spPr>
          <a:xfrm>
            <a:off x="6741722" y="5304281"/>
            <a:ext cx="20168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/>
              <a:t>Konvektiv</a:t>
            </a:r>
            <a:r>
              <a:rPr lang="en-US" sz="1400" dirty="0"/>
              <a:t> </a:t>
            </a:r>
            <a:r>
              <a:rPr lang="en-US" sz="1400" dirty="0" err="1"/>
              <a:t>akselerasjon</a:t>
            </a:r>
            <a:endParaRPr lang="en-US" sz="1400" dirty="0"/>
          </a:p>
        </p:txBody>
      </p:sp>
      <p:sp>
        <p:nvSpPr>
          <p:cNvPr id="32" name="Right Brace 31">
            <a:extLst>
              <a:ext uri="{FF2B5EF4-FFF2-40B4-BE49-F238E27FC236}">
                <a16:creationId xmlns:a16="http://schemas.microsoft.com/office/drawing/2014/main" id="{C8180315-55E7-2040-BAF9-9C024978F796}"/>
              </a:ext>
            </a:extLst>
          </p:cNvPr>
          <p:cNvSpPr/>
          <p:nvPr/>
        </p:nvSpPr>
        <p:spPr>
          <a:xfrm rot="5400000">
            <a:off x="1732949" y="2479205"/>
            <a:ext cx="203323" cy="1899588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E33B6C6-9960-EA45-AAF1-4DA86CE893C3}"/>
              </a:ext>
            </a:extLst>
          </p:cNvPr>
          <p:cNvSpPr txBox="1"/>
          <p:nvPr/>
        </p:nvSpPr>
        <p:spPr>
          <a:xfrm>
            <a:off x="1088666" y="3530660"/>
            <a:ext cx="20137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/>
              <a:t>Fluidpartiklenes</a:t>
            </a:r>
            <a:r>
              <a:rPr lang="en-US" sz="1400" dirty="0"/>
              <a:t> </a:t>
            </a:r>
            <a:r>
              <a:rPr lang="en-US" sz="1400" dirty="0" err="1"/>
              <a:t>akselerasjon</a:t>
            </a:r>
            <a:endParaRPr lang="en-US" sz="14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CCA5E5E-FACE-6448-8564-E9CF75E3F17E}"/>
              </a:ext>
            </a:extLst>
          </p:cNvPr>
          <p:cNvSpPr txBox="1"/>
          <p:nvPr/>
        </p:nvSpPr>
        <p:spPr>
          <a:xfrm>
            <a:off x="2993783" y="3607075"/>
            <a:ext cx="38067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/>
              <a:t>endringen</a:t>
            </a:r>
            <a:r>
              <a:rPr lang="en-US" sz="1400" dirty="0"/>
              <a:t> av </a:t>
            </a:r>
            <a:r>
              <a:rPr lang="en-US" sz="1400" b="1" dirty="0"/>
              <a:t>V</a:t>
            </a:r>
            <a:r>
              <a:rPr lang="en-US" sz="1400" dirty="0"/>
              <a:t> per </a:t>
            </a:r>
            <a:r>
              <a:rPr lang="en-US" sz="1400" dirty="0" err="1"/>
              <a:t>tid</a:t>
            </a:r>
            <a:r>
              <a:rPr lang="en-US" sz="1400" dirty="0"/>
              <a:t> </a:t>
            </a:r>
            <a:r>
              <a:rPr lang="en-US" sz="1400" dirty="0" err="1"/>
              <a:t>partiklene</a:t>
            </a:r>
            <a:r>
              <a:rPr lang="en-US" sz="1400" dirty="0"/>
              <a:t> </a:t>
            </a:r>
            <a:r>
              <a:rPr lang="en-US" sz="1400" dirty="0" err="1"/>
              <a:t>opplever</a:t>
            </a:r>
            <a:endParaRPr lang="en-US" sz="1400" dirty="0"/>
          </a:p>
          <a:p>
            <a:endParaRPr lang="en-US" dirty="0"/>
          </a:p>
        </p:txBody>
      </p:sp>
      <p:sp>
        <p:nvSpPr>
          <p:cNvPr id="38" name="Right Brace 37">
            <a:extLst>
              <a:ext uri="{FF2B5EF4-FFF2-40B4-BE49-F238E27FC236}">
                <a16:creationId xmlns:a16="http://schemas.microsoft.com/office/drawing/2014/main" id="{ADFEE2A0-2856-034D-B843-9CA40E72C6E6}"/>
              </a:ext>
            </a:extLst>
          </p:cNvPr>
          <p:cNvSpPr/>
          <p:nvPr/>
        </p:nvSpPr>
        <p:spPr>
          <a:xfrm rot="5400000">
            <a:off x="3698998" y="2808043"/>
            <a:ext cx="167717" cy="1458286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A0F5224-0169-6F41-ADDD-BE0F2167A82A}"/>
              </a:ext>
            </a:extLst>
          </p:cNvPr>
          <p:cNvSpPr/>
          <p:nvPr/>
        </p:nvSpPr>
        <p:spPr>
          <a:xfrm>
            <a:off x="3102389" y="4293000"/>
            <a:ext cx="1409611" cy="1011281"/>
          </a:xfrm>
          <a:prstGeom prst="rect">
            <a:avLst/>
          </a:prstGeom>
          <a:noFill/>
          <a:ln w="38100">
            <a:solidFill>
              <a:srgbClr val="009D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5EC10153-6F02-514F-B087-FAD767C39D62}"/>
              </a:ext>
            </a:extLst>
          </p:cNvPr>
          <p:cNvCxnSpPr/>
          <p:nvPr/>
        </p:nvCxnSpPr>
        <p:spPr>
          <a:xfrm flipV="1">
            <a:off x="1632000" y="5304281"/>
            <a:ext cx="1331889" cy="35671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3A35987F-7613-D340-872D-10CADA60C03D}"/>
                  </a:ext>
                </a:extLst>
              </p:cNvPr>
              <p:cNvSpPr txBox="1"/>
              <p:nvPr/>
            </p:nvSpPr>
            <p:spPr>
              <a:xfrm>
                <a:off x="369753" y="5699524"/>
                <a:ext cx="10046247" cy="93173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Kalles den </a:t>
                </a:r>
                <a:r>
                  <a:rPr lang="en-US" b="1" dirty="0" err="1"/>
                  <a:t>partikkelderiverte</a:t>
                </a:r>
                <a:endParaRPr lang="en-US" b="1" dirty="0"/>
              </a:p>
              <a:p>
                <a:r>
                  <a:rPr lang="en-US" dirty="0"/>
                  <a:t>(</a:t>
                </a:r>
                <a:r>
                  <a:rPr lang="en-US" dirty="0" err="1"/>
                  <a:t>materiellderiverte</a:t>
                </a:r>
                <a:r>
                  <a:rPr lang="en-US" dirty="0"/>
                  <a:t>) av </a:t>
                </a:r>
                <a:r>
                  <a:rPr lang="en-US" dirty="0" err="1"/>
                  <a:t>hastigheten</a:t>
                </a:r>
                <a:r>
                  <a:rPr lang="en-US" dirty="0"/>
                  <a:t> </a:t>
                </a:r>
                <a:r>
                  <a:rPr lang="en-US" dirty="0" err="1"/>
                  <a:t>og</a:t>
                </a:r>
                <a:r>
                  <a:rPr lang="en-US" dirty="0"/>
                  <a:t> </a:t>
                </a:r>
                <a:r>
                  <a:rPr lang="en-US" dirty="0" err="1"/>
                  <a:t>skrives</a:t>
                </a:r>
                <a:r>
                  <a:rPr lang="en-US" dirty="0"/>
                  <a:t> </a:t>
                </a:r>
                <a:r>
                  <a:rPr lang="en-US" dirty="0" err="1"/>
                  <a:t>ofte</a:t>
                </a:r>
                <a:r>
                  <a:rPr lang="en-US" dirty="0"/>
                  <a:t> med “</a:t>
                </a:r>
                <a:r>
                  <a:rPr lang="en-US" dirty="0" err="1"/>
                  <a:t>stor</a:t>
                </a:r>
                <a:r>
                  <a:rPr lang="en-US" dirty="0"/>
                  <a:t> D”, </a:t>
                </a:r>
                <a:r>
                  <a:rPr lang="en-US" dirty="0" err="1"/>
                  <a:t>altså</a:t>
                </a:r>
                <a:r>
                  <a:rPr lang="en-US" dirty="0"/>
                  <a:t> </a:t>
                </a:r>
                <a:r>
                  <a:rPr lang="en-US" dirty="0" err="1"/>
                  <a:t>som</a:t>
                </a:r>
                <a:r>
                  <a:rPr lang="en-US" dirty="0"/>
                  <a:t> 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US" sz="3200" i="1" smtClean="0"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US" sz="32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  <m:r>
                              <a:rPr lang="en-US" sz="3200" b="1" i="1" smtClean="0">
                                <a:latin typeface="Cambria Math" panose="02040503050406030204" pitchFamily="18" charset="0"/>
                              </a:rPr>
                              <m:t>𝑽</m:t>
                            </m:r>
                            <m:r>
                              <a:rPr lang="en-US" sz="3200" b="1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sz="3200" b="1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num>
                          <m:den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𝐷𝑡</m:t>
                            </m:r>
                          </m:den>
                        </m:f>
                      </m:e>
                    </m:box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3A35987F-7613-D340-872D-10CADA60C0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753" y="5699524"/>
                <a:ext cx="10046247" cy="931730"/>
              </a:xfrm>
              <a:prstGeom prst="rect">
                <a:avLst/>
              </a:prstGeom>
              <a:blipFill>
                <a:blip r:embed="rId4"/>
                <a:stretch>
                  <a:fillRect l="-631" t="-2667" b="-266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763843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336000" y="910141"/>
                <a:ext cx="9588000" cy="533642"/>
              </a:xfrm>
            </p:spPr>
            <p:txBody>
              <a:bodyPr>
                <a:normAutofit fontScale="90000"/>
              </a:bodyPr>
              <a:lstStyle/>
              <a:p>
                <a:r>
                  <a:rPr lang="nb-NO" dirty="0"/>
                  <a:t>Praktisk eksempel: Vi vil finne akselerasjonen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 panose="02040503050406030204" pitchFamily="18" charset="0"/>
                      </a:rPr>
                      <m:t>𝒂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b-NO" dirty="0"/>
                  <a:t>til </a:t>
                </a:r>
                <a:br>
                  <a:rPr lang="nb-NO" dirty="0"/>
                </a:br>
                <a:r>
                  <a:rPr lang="nb-NO" dirty="0"/>
                  <a:t>fluidpartikler i innløpet til en </a:t>
                </a:r>
                <a:r>
                  <a:rPr lang="nb-NO" dirty="0" err="1"/>
                  <a:t>gasstubin</a:t>
                </a:r>
                <a:r>
                  <a:rPr lang="nb-NO" dirty="0"/>
                  <a:t>. </a:t>
                </a:r>
                <a:br>
                  <a:rPr lang="nb-NO" dirty="0"/>
                </a:br>
                <a:br>
                  <a:rPr lang="nb-NO" b="1" dirty="0"/>
                </a:br>
                <a:br>
                  <a:rPr lang="nb-NO" dirty="0"/>
                </a:br>
                <a:endParaRPr lang="nb-NO" dirty="0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336000" y="910141"/>
                <a:ext cx="9588000" cy="533642"/>
              </a:xfrm>
              <a:blipFill>
                <a:blip r:embed="rId2"/>
                <a:stretch>
                  <a:fillRect l="-2381" t="-174419" r="-10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3" name="Picture 42" descr="A picture containing weapon&#10;&#10;Description automatically generated">
            <a:extLst>
              <a:ext uri="{FF2B5EF4-FFF2-40B4-BE49-F238E27FC236}">
                <a16:creationId xmlns:a16="http://schemas.microsoft.com/office/drawing/2014/main" id="{3AA36E77-F464-4249-9AAB-60FAF52EDC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rot="10800000">
            <a:off x="782139" y="1303055"/>
            <a:ext cx="5285008" cy="3853652"/>
          </a:xfrm>
          <a:prstGeom prst="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9C3E54AD-317F-BB4E-B100-5C4B66E7DEDB}"/>
              </a:ext>
            </a:extLst>
          </p:cNvPr>
          <p:cNvSpPr txBox="1"/>
          <p:nvPr/>
        </p:nvSpPr>
        <p:spPr>
          <a:xfrm>
            <a:off x="2280000" y="5227443"/>
            <a:ext cx="1400900" cy="2381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Licensed under </a:t>
            </a:r>
            <a:r>
              <a:rPr lang="en-US" sz="900" dirty="0">
                <a:hlinkClick r:id="rId5" tooltip="https://creativecommons.org/licenses/by/3.0/"/>
              </a:rPr>
              <a:t>CC BY</a:t>
            </a:r>
            <a:endParaRPr lang="en-US" sz="900" dirty="0"/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998418F6-5B3B-7E43-B42F-867F00DECA45}"/>
              </a:ext>
            </a:extLst>
          </p:cNvPr>
          <p:cNvCxnSpPr>
            <a:cxnSpLocks/>
          </p:cNvCxnSpPr>
          <p:nvPr/>
        </p:nvCxnSpPr>
        <p:spPr>
          <a:xfrm flipV="1">
            <a:off x="876217" y="3775024"/>
            <a:ext cx="755783" cy="216201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6FBF3098-32DF-DF43-92C3-F165411A0C05}"/>
              </a:ext>
            </a:extLst>
          </p:cNvPr>
          <p:cNvSpPr txBox="1"/>
          <p:nvPr/>
        </p:nvSpPr>
        <p:spPr>
          <a:xfrm rot="20567341">
            <a:off x="914109" y="3961914"/>
            <a:ext cx="6799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E7F0EC"/>
                </a:highlight>
              </a:rPr>
              <a:t>x, U</a:t>
            </a:r>
            <a:r>
              <a:rPr lang="en-US" baseline="-25000" dirty="0">
                <a:highlight>
                  <a:srgbClr val="E7F0EC"/>
                </a:highlight>
              </a:rPr>
              <a:t>0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490BEC92-AC44-344A-9283-C96F4E479367}"/>
              </a:ext>
            </a:extLst>
          </p:cNvPr>
          <p:cNvSpPr/>
          <p:nvPr/>
        </p:nvSpPr>
        <p:spPr>
          <a:xfrm>
            <a:off x="552000" y="2493000"/>
            <a:ext cx="2592000" cy="23985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296B1718-59F4-2E4A-AD70-9760527AE376}"/>
              </a:ext>
            </a:extLst>
          </p:cNvPr>
          <p:cNvSpPr/>
          <p:nvPr/>
        </p:nvSpPr>
        <p:spPr>
          <a:xfrm>
            <a:off x="834872" y="2493000"/>
            <a:ext cx="2355161" cy="240435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22D455AE-0CEC-934C-992E-3D3BAD05CB4C}"/>
              </a:ext>
            </a:extLst>
          </p:cNvPr>
          <p:cNvCxnSpPr>
            <a:cxnSpLocks/>
          </p:cNvCxnSpPr>
          <p:nvPr/>
        </p:nvCxnSpPr>
        <p:spPr>
          <a:xfrm flipH="1" flipV="1">
            <a:off x="550480" y="3186876"/>
            <a:ext cx="315071" cy="823846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0521C9AC-4055-9245-B039-B5D54336ADDC}"/>
              </a:ext>
            </a:extLst>
          </p:cNvPr>
          <p:cNvSpPr txBox="1"/>
          <p:nvPr/>
        </p:nvSpPr>
        <p:spPr>
          <a:xfrm rot="20085304">
            <a:off x="297676" y="3571339"/>
            <a:ext cx="4112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y,</a:t>
            </a:r>
            <a:r>
              <a:rPr lang="en-US" b="1" dirty="0" err="1"/>
              <a:t>j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0496415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336000" y="910141"/>
                <a:ext cx="9588000" cy="533642"/>
              </a:xfrm>
            </p:spPr>
            <p:txBody>
              <a:bodyPr>
                <a:normAutofit fontScale="90000"/>
              </a:bodyPr>
              <a:lstStyle/>
              <a:p>
                <a:r>
                  <a:rPr lang="nb-NO" dirty="0"/>
                  <a:t>Praktisk eksempel: Vi vil finne akselerasjonen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 panose="02040503050406030204" pitchFamily="18" charset="0"/>
                      </a:rPr>
                      <m:t>𝒂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b-NO" dirty="0"/>
                  <a:t>til </a:t>
                </a:r>
                <a:br>
                  <a:rPr lang="nb-NO" dirty="0"/>
                </a:br>
                <a:r>
                  <a:rPr lang="nb-NO" dirty="0"/>
                  <a:t>fluidpartikler i innløpet til en </a:t>
                </a:r>
                <a:r>
                  <a:rPr lang="nb-NO" dirty="0" err="1"/>
                  <a:t>gasstubin</a:t>
                </a:r>
                <a:r>
                  <a:rPr lang="nb-NO" dirty="0"/>
                  <a:t>. </a:t>
                </a:r>
                <a:br>
                  <a:rPr lang="nb-NO" dirty="0"/>
                </a:br>
                <a:br>
                  <a:rPr lang="nb-NO" b="1" dirty="0"/>
                </a:br>
                <a:br>
                  <a:rPr lang="nb-NO" dirty="0"/>
                </a:br>
                <a:endParaRPr lang="nb-NO" dirty="0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336000" y="910141"/>
                <a:ext cx="9588000" cy="533642"/>
              </a:xfrm>
              <a:blipFill>
                <a:blip r:embed="rId2"/>
                <a:stretch>
                  <a:fillRect l="-2381" t="-174419" r="-10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90740FF5-A014-4B43-B37F-C60431E5CCD8}"/>
              </a:ext>
            </a:extLst>
          </p:cNvPr>
          <p:cNvSpPr txBox="1"/>
          <p:nvPr/>
        </p:nvSpPr>
        <p:spPr>
          <a:xfrm>
            <a:off x="2736417" y="6416969"/>
            <a:ext cx="7128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Hastighetsfeltet</a:t>
            </a:r>
            <a:r>
              <a:rPr lang="en-US" dirty="0"/>
              <a:t> (2D, </a:t>
            </a:r>
            <a:r>
              <a:rPr lang="en-US" dirty="0" err="1"/>
              <a:t>stasjonær</a:t>
            </a:r>
            <a:r>
              <a:rPr lang="en-US" dirty="0"/>
              <a:t>): </a:t>
            </a:r>
            <a:r>
              <a:rPr lang="en-US" b="1" dirty="0"/>
              <a:t>V</a:t>
            </a:r>
            <a:r>
              <a:rPr lang="en-US" dirty="0"/>
              <a:t>(</a:t>
            </a:r>
            <a:r>
              <a:rPr lang="en-US" dirty="0" err="1"/>
              <a:t>x,y,t</a:t>
            </a:r>
            <a:r>
              <a:rPr lang="en-US" dirty="0"/>
              <a:t>) = &lt;</a:t>
            </a:r>
            <a:r>
              <a:rPr lang="en-US" dirty="0" err="1"/>
              <a:t>u,v</a:t>
            </a:r>
            <a:r>
              <a:rPr lang="en-US" dirty="0"/>
              <a:t>&gt; = u(</a:t>
            </a:r>
            <a:r>
              <a:rPr lang="en-US" dirty="0" err="1"/>
              <a:t>x,y</a:t>
            </a:r>
            <a:r>
              <a:rPr lang="en-US" dirty="0"/>
              <a:t>)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dirty="0"/>
              <a:t>+ v(</a:t>
            </a:r>
            <a:r>
              <a:rPr lang="en-US" dirty="0" err="1"/>
              <a:t>x,y</a:t>
            </a:r>
            <a:r>
              <a:rPr lang="en-US" dirty="0"/>
              <a:t>)</a:t>
            </a:r>
            <a:r>
              <a:rPr lang="en-US" b="1" dirty="0"/>
              <a:t>j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B23FD54-A0DB-524D-BFD6-E7F945B2CFA1}"/>
              </a:ext>
            </a:extLst>
          </p:cNvPr>
          <p:cNvCxnSpPr/>
          <p:nvPr/>
        </p:nvCxnSpPr>
        <p:spPr>
          <a:xfrm>
            <a:off x="6536054" y="2128315"/>
            <a:ext cx="4667739" cy="10080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0ECD34C-DB69-6846-B3DE-F680FC79AE9A}"/>
              </a:ext>
            </a:extLst>
          </p:cNvPr>
          <p:cNvCxnSpPr>
            <a:cxnSpLocks/>
          </p:cNvCxnSpPr>
          <p:nvPr/>
        </p:nvCxnSpPr>
        <p:spPr>
          <a:xfrm flipV="1">
            <a:off x="6536054" y="4293000"/>
            <a:ext cx="4667739" cy="131891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EF78980-5333-D24F-B5FC-B4B917055EF0}"/>
              </a:ext>
            </a:extLst>
          </p:cNvPr>
          <p:cNvCxnSpPr/>
          <p:nvPr/>
        </p:nvCxnSpPr>
        <p:spPr>
          <a:xfrm>
            <a:off x="6536054" y="2493000"/>
            <a:ext cx="927946" cy="216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63BC567D-76BA-A14D-BBC6-69CAE7F4089A}"/>
              </a:ext>
            </a:extLst>
          </p:cNvPr>
          <p:cNvCxnSpPr/>
          <p:nvPr/>
        </p:nvCxnSpPr>
        <p:spPr>
          <a:xfrm>
            <a:off x="6519726" y="2965685"/>
            <a:ext cx="927946" cy="216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B5F78250-B4B4-844B-96BE-2FED569A3451}"/>
              </a:ext>
            </a:extLst>
          </p:cNvPr>
          <p:cNvCxnSpPr>
            <a:cxnSpLocks/>
          </p:cNvCxnSpPr>
          <p:nvPr/>
        </p:nvCxnSpPr>
        <p:spPr>
          <a:xfrm>
            <a:off x="6536054" y="3787727"/>
            <a:ext cx="911618" cy="12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4C121B35-A8E4-1044-B61F-35EA7B829FB7}"/>
              </a:ext>
            </a:extLst>
          </p:cNvPr>
          <p:cNvCxnSpPr>
            <a:cxnSpLocks/>
          </p:cNvCxnSpPr>
          <p:nvPr/>
        </p:nvCxnSpPr>
        <p:spPr>
          <a:xfrm flipV="1">
            <a:off x="6490021" y="4418881"/>
            <a:ext cx="944274" cy="1359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911152EB-6505-CD46-8DF4-52B9FA42CB1D}"/>
              </a:ext>
            </a:extLst>
          </p:cNvPr>
          <p:cNvCxnSpPr>
            <a:cxnSpLocks/>
          </p:cNvCxnSpPr>
          <p:nvPr/>
        </p:nvCxnSpPr>
        <p:spPr>
          <a:xfrm flipV="1">
            <a:off x="6506349" y="4891566"/>
            <a:ext cx="911618" cy="220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98778423-7D52-6148-99AF-8225D69E7FDD}"/>
              </a:ext>
            </a:extLst>
          </p:cNvPr>
          <p:cNvCxnSpPr>
            <a:cxnSpLocks/>
          </p:cNvCxnSpPr>
          <p:nvPr/>
        </p:nvCxnSpPr>
        <p:spPr>
          <a:xfrm>
            <a:off x="7998266" y="2767661"/>
            <a:ext cx="1193734" cy="2763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F9351BBE-9063-2C46-83FE-5C21BB6EEE97}"/>
              </a:ext>
            </a:extLst>
          </p:cNvPr>
          <p:cNvCxnSpPr>
            <a:cxnSpLocks/>
          </p:cNvCxnSpPr>
          <p:nvPr/>
        </p:nvCxnSpPr>
        <p:spPr>
          <a:xfrm>
            <a:off x="7860345" y="3139249"/>
            <a:ext cx="1256318" cy="283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562F9551-C755-EF4A-A85F-EC48954ECB15}"/>
              </a:ext>
            </a:extLst>
          </p:cNvPr>
          <p:cNvCxnSpPr>
            <a:cxnSpLocks/>
          </p:cNvCxnSpPr>
          <p:nvPr/>
        </p:nvCxnSpPr>
        <p:spPr>
          <a:xfrm flipV="1">
            <a:off x="8087727" y="4293000"/>
            <a:ext cx="1104273" cy="1329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174ADBEB-B9A3-1545-9C28-489602DD345F}"/>
              </a:ext>
            </a:extLst>
          </p:cNvPr>
          <p:cNvCxnSpPr>
            <a:cxnSpLocks/>
          </p:cNvCxnSpPr>
          <p:nvPr/>
        </p:nvCxnSpPr>
        <p:spPr>
          <a:xfrm flipV="1">
            <a:off x="8104055" y="4714964"/>
            <a:ext cx="1087945" cy="2679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9DDF1F59-5A35-3746-AE73-1B17AA9D73F1}"/>
              </a:ext>
            </a:extLst>
          </p:cNvPr>
          <p:cNvCxnSpPr>
            <a:cxnSpLocks/>
          </p:cNvCxnSpPr>
          <p:nvPr/>
        </p:nvCxnSpPr>
        <p:spPr>
          <a:xfrm>
            <a:off x="9526696" y="3087682"/>
            <a:ext cx="1677097" cy="3743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D7F82A8E-D024-8F45-B645-DF3131B67E72}"/>
              </a:ext>
            </a:extLst>
          </p:cNvPr>
          <p:cNvCxnSpPr>
            <a:cxnSpLocks/>
          </p:cNvCxnSpPr>
          <p:nvPr/>
        </p:nvCxnSpPr>
        <p:spPr>
          <a:xfrm>
            <a:off x="9474559" y="3285000"/>
            <a:ext cx="1677097" cy="3743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4D5D3A5D-72BC-624C-ACE8-6D6DA97E9C50}"/>
              </a:ext>
            </a:extLst>
          </p:cNvPr>
          <p:cNvCxnSpPr>
            <a:cxnSpLocks/>
          </p:cNvCxnSpPr>
          <p:nvPr/>
        </p:nvCxnSpPr>
        <p:spPr>
          <a:xfrm flipV="1">
            <a:off x="9526696" y="3954053"/>
            <a:ext cx="1612218" cy="3389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9567C529-3467-F143-BFBA-DB4E1BB4B7F4}"/>
              </a:ext>
            </a:extLst>
          </p:cNvPr>
          <p:cNvCxnSpPr>
            <a:cxnSpLocks/>
          </p:cNvCxnSpPr>
          <p:nvPr/>
        </p:nvCxnSpPr>
        <p:spPr>
          <a:xfrm flipV="1">
            <a:off x="9526696" y="4151371"/>
            <a:ext cx="1612218" cy="4156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D3F2F077-33C8-4945-9CA8-26C657BA776F}"/>
              </a:ext>
            </a:extLst>
          </p:cNvPr>
          <p:cNvCxnSpPr>
            <a:cxnSpLocks/>
          </p:cNvCxnSpPr>
          <p:nvPr/>
        </p:nvCxnSpPr>
        <p:spPr>
          <a:xfrm>
            <a:off x="7994108" y="3775024"/>
            <a:ext cx="1122555" cy="109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B1A78789-ACB4-B24D-B5F4-08FDF4EEB9A8}"/>
              </a:ext>
            </a:extLst>
          </p:cNvPr>
          <p:cNvCxnSpPr>
            <a:cxnSpLocks/>
          </p:cNvCxnSpPr>
          <p:nvPr/>
        </p:nvCxnSpPr>
        <p:spPr>
          <a:xfrm>
            <a:off x="9526696" y="3808023"/>
            <a:ext cx="1624960" cy="316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0556A20F-0A63-B749-8B88-E8893D9D9ABF}"/>
              </a:ext>
            </a:extLst>
          </p:cNvPr>
          <p:cNvCxnSpPr/>
          <p:nvPr/>
        </p:nvCxnSpPr>
        <p:spPr>
          <a:xfrm flipV="1">
            <a:off x="6536054" y="2767661"/>
            <a:ext cx="0" cy="100736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2B10E190-23EA-E54F-930E-92044606F8CF}"/>
              </a:ext>
            </a:extLst>
          </p:cNvPr>
          <p:cNvCxnSpPr>
            <a:cxnSpLocks/>
          </p:cNvCxnSpPr>
          <p:nvPr/>
        </p:nvCxnSpPr>
        <p:spPr>
          <a:xfrm>
            <a:off x="6536054" y="3775024"/>
            <a:ext cx="927946" cy="1096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CCF57562-14DA-7A45-B362-1C5A1167B046}"/>
              </a:ext>
            </a:extLst>
          </p:cNvPr>
          <p:cNvSpPr txBox="1"/>
          <p:nvPr/>
        </p:nvSpPr>
        <p:spPr>
          <a:xfrm>
            <a:off x="6096000" y="3136315"/>
            <a:ext cx="4112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y,</a:t>
            </a:r>
            <a:r>
              <a:rPr lang="en-US" b="1" dirty="0" err="1"/>
              <a:t>j</a:t>
            </a:r>
            <a:endParaRPr lang="en-US" b="1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4DE6775-C8F1-AD42-A377-336AA93B2729}"/>
              </a:ext>
            </a:extLst>
          </p:cNvPr>
          <p:cNvSpPr txBox="1"/>
          <p:nvPr/>
        </p:nvSpPr>
        <p:spPr>
          <a:xfrm>
            <a:off x="6778159" y="3782629"/>
            <a:ext cx="8723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x, </a:t>
            </a:r>
            <a:r>
              <a:rPr lang="en-US" b="1" dirty="0"/>
              <a:t>i,</a:t>
            </a:r>
            <a:r>
              <a:rPr lang="en-US" dirty="0"/>
              <a:t> U</a:t>
            </a:r>
            <a:r>
              <a:rPr lang="en-US" baseline="-25000" dirty="0"/>
              <a:t>0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6AA56124-5E9F-AC4C-A27A-BD8C8103A58C}"/>
                  </a:ext>
                </a:extLst>
              </p:cNvPr>
              <p:cNvSpPr txBox="1"/>
              <p:nvPr/>
            </p:nvSpPr>
            <p:spPr>
              <a:xfrm>
                <a:off x="768000" y="5733000"/>
                <a:ext cx="9746697" cy="615553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009D7F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nb-NO" sz="2000" dirty="0"/>
                  <a:t>Strømningen er 2D (i x- og y-retning), stasjonær (</a:t>
                </a:r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0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𝑽</m:t>
                        </m:r>
                      </m:num>
                      <m:den>
                        <m:r>
                          <a:rPr lang="nb-NO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=0</m:t>
                        </m:r>
                      </m:den>
                    </m:f>
                  </m:oMath>
                </a14:m>
                <a:r>
                  <a:rPr lang="nb-NO" sz="2000" dirty="0"/>
                  <a:t>) og hastigheten i x-retning i innløpet er U</a:t>
                </a:r>
                <a:r>
                  <a:rPr lang="nb-NO" sz="2000" baseline="-25000" dirty="0"/>
                  <a:t>0</a:t>
                </a:r>
                <a:r>
                  <a:rPr lang="nb-NO" sz="2000" dirty="0"/>
                  <a:t>. Hastighetsfeltet er kjent: </a:t>
                </a:r>
                <a:r>
                  <a:rPr lang="nb-NO" sz="2000" b="1" dirty="0"/>
                  <a:t>V</a:t>
                </a:r>
                <a:r>
                  <a:rPr lang="nb-NO" sz="2000" dirty="0"/>
                  <a:t>(</a:t>
                </a:r>
                <a:r>
                  <a:rPr lang="nb-NO" sz="2000" dirty="0" err="1"/>
                  <a:t>x,y</a:t>
                </a:r>
                <a:r>
                  <a:rPr lang="nb-NO" sz="2000" dirty="0"/>
                  <a:t>) = (U</a:t>
                </a:r>
                <a:r>
                  <a:rPr lang="nb-NO" sz="2000" baseline="-25000" dirty="0"/>
                  <a:t>0</a:t>
                </a:r>
                <a:r>
                  <a:rPr lang="nb-NO" sz="2000" dirty="0"/>
                  <a:t>+x)</a:t>
                </a:r>
                <a:r>
                  <a:rPr lang="nb-NO" sz="2000" b="1" dirty="0"/>
                  <a:t>i</a:t>
                </a:r>
                <a:r>
                  <a:rPr lang="nb-NO" sz="2000" dirty="0"/>
                  <a:t> – </a:t>
                </a:r>
                <a:r>
                  <a:rPr lang="nb-NO" sz="2000" dirty="0" err="1"/>
                  <a:t>y</a:t>
                </a:r>
                <a:r>
                  <a:rPr lang="nb-NO" sz="2000" b="1" dirty="0" err="1"/>
                  <a:t>j</a:t>
                </a:r>
                <a:r>
                  <a:rPr lang="nb-NO" sz="2000" b="1" dirty="0"/>
                  <a:t>.</a:t>
                </a:r>
                <a:endParaRPr lang="en-US" sz="2000" b="1" dirty="0"/>
              </a:p>
            </p:txBody>
          </p:sp>
        </mc:Choice>
        <mc:Fallback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6AA56124-5E9F-AC4C-A27A-BD8C8103A5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000" y="5733000"/>
                <a:ext cx="9746697" cy="615553"/>
              </a:xfrm>
              <a:prstGeom prst="rect">
                <a:avLst/>
              </a:prstGeom>
              <a:blipFill>
                <a:blip r:embed="rId3"/>
                <a:stretch>
                  <a:fillRect l="-1560" t="-78431" r="-1821" b="-70588"/>
                </a:stretch>
              </a:blipFill>
              <a:ln w="19050">
                <a:solidFill>
                  <a:srgbClr val="009D7F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3" name="Picture 42" descr="A picture containing weapon&#10;&#10;Description automatically generated">
            <a:extLst>
              <a:ext uri="{FF2B5EF4-FFF2-40B4-BE49-F238E27FC236}">
                <a16:creationId xmlns:a16="http://schemas.microsoft.com/office/drawing/2014/main" id="{3AA36E77-F464-4249-9AAB-60FAF52EDC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 rot="10800000">
            <a:off x="782139" y="1303055"/>
            <a:ext cx="5285008" cy="3853652"/>
          </a:xfrm>
          <a:prstGeom prst="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9C3E54AD-317F-BB4E-B100-5C4B66E7DEDB}"/>
              </a:ext>
            </a:extLst>
          </p:cNvPr>
          <p:cNvSpPr txBox="1"/>
          <p:nvPr/>
        </p:nvSpPr>
        <p:spPr>
          <a:xfrm>
            <a:off x="2280000" y="5227443"/>
            <a:ext cx="1400900" cy="2381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Licensed under </a:t>
            </a:r>
            <a:r>
              <a:rPr lang="en-US" sz="900" dirty="0">
                <a:hlinkClick r:id="rId6" tooltip="https://creativecommons.org/licenses/by/3.0/"/>
              </a:rPr>
              <a:t>CC BY</a:t>
            </a:r>
            <a:endParaRPr lang="en-US" sz="900" dirty="0"/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998418F6-5B3B-7E43-B42F-867F00DECA45}"/>
              </a:ext>
            </a:extLst>
          </p:cNvPr>
          <p:cNvCxnSpPr>
            <a:cxnSpLocks/>
          </p:cNvCxnSpPr>
          <p:nvPr/>
        </p:nvCxnSpPr>
        <p:spPr>
          <a:xfrm flipV="1">
            <a:off x="876217" y="3775024"/>
            <a:ext cx="755783" cy="216201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6FBF3098-32DF-DF43-92C3-F165411A0C05}"/>
              </a:ext>
            </a:extLst>
          </p:cNvPr>
          <p:cNvSpPr txBox="1"/>
          <p:nvPr/>
        </p:nvSpPr>
        <p:spPr>
          <a:xfrm rot="20567341">
            <a:off x="914109" y="3961914"/>
            <a:ext cx="6799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E7F0EC"/>
                </a:highlight>
              </a:rPr>
              <a:t>x, U</a:t>
            </a:r>
            <a:r>
              <a:rPr lang="en-US" baseline="-25000" dirty="0">
                <a:highlight>
                  <a:srgbClr val="E7F0EC"/>
                </a:highlight>
              </a:rPr>
              <a:t>0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490BEC92-AC44-344A-9283-C96F4E479367}"/>
              </a:ext>
            </a:extLst>
          </p:cNvPr>
          <p:cNvSpPr/>
          <p:nvPr/>
        </p:nvSpPr>
        <p:spPr>
          <a:xfrm>
            <a:off x="552000" y="2493000"/>
            <a:ext cx="2592000" cy="23985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296B1718-59F4-2E4A-AD70-9760527AE376}"/>
              </a:ext>
            </a:extLst>
          </p:cNvPr>
          <p:cNvSpPr/>
          <p:nvPr/>
        </p:nvSpPr>
        <p:spPr>
          <a:xfrm>
            <a:off x="834872" y="2493000"/>
            <a:ext cx="2355161" cy="240435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A8082CF2-A1B0-594B-87FD-19034A747CDA}"/>
              </a:ext>
            </a:extLst>
          </p:cNvPr>
          <p:cNvCxnSpPr>
            <a:cxnSpLocks/>
          </p:cNvCxnSpPr>
          <p:nvPr/>
        </p:nvCxnSpPr>
        <p:spPr>
          <a:xfrm flipH="1" flipV="1">
            <a:off x="550480" y="3186876"/>
            <a:ext cx="315071" cy="823846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3FE5EF36-8EC4-9048-8658-EC4BB39595DB}"/>
              </a:ext>
            </a:extLst>
          </p:cNvPr>
          <p:cNvSpPr txBox="1"/>
          <p:nvPr/>
        </p:nvSpPr>
        <p:spPr>
          <a:xfrm rot="20085304">
            <a:off x="297676" y="3571339"/>
            <a:ext cx="4112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y,</a:t>
            </a:r>
            <a:r>
              <a:rPr lang="en-US" b="1" dirty="0" err="1"/>
              <a:t>j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4381139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336000" y="910141"/>
                <a:ext cx="9588000" cy="533642"/>
              </a:xfrm>
            </p:spPr>
            <p:txBody>
              <a:bodyPr>
                <a:normAutofit fontScale="90000"/>
              </a:bodyPr>
              <a:lstStyle/>
              <a:p>
                <a:r>
                  <a:rPr lang="nb-NO" dirty="0"/>
                  <a:t>Strømningen er stasjonær (</a:t>
                </a:r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𝑽</m:t>
                        </m:r>
                      </m:num>
                      <m:den>
                        <m:r>
                          <a:rPr lang="nb-NO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=0</m:t>
                        </m:r>
                      </m:den>
                    </m:f>
                  </m:oMath>
                </a14:m>
                <a:r>
                  <a:rPr lang="nb-NO" dirty="0"/>
                  <a:t>) og har hastighetsfelt </a:t>
                </a:r>
                <a:br>
                  <a:rPr lang="nb-NO" dirty="0"/>
                </a:br>
                <a:r>
                  <a:rPr lang="nb-NO" b="1" dirty="0"/>
                  <a:t>V</a:t>
                </a:r>
                <a:r>
                  <a:rPr lang="nb-NO" dirty="0"/>
                  <a:t>(</a:t>
                </a:r>
                <a:r>
                  <a:rPr lang="nb-NO" dirty="0" err="1"/>
                  <a:t>x,y</a:t>
                </a:r>
                <a:r>
                  <a:rPr lang="nb-NO" dirty="0"/>
                  <a:t>) = (U</a:t>
                </a:r>
                <a:r>
                  <a:rPr lang="nb-NO" baseline="-25000" dirty="0"/>
                  <a:t>0</a:t>
                </a:r>
                <a:r>
                  <a:rPr lang="nb-NO" dirty="0"/>
                  <a:t>+ax)</a:t>
                </a:r>
                <a:r>
                  <a:rPr lang="nb-NO" b="1" dirty="0"/>
                  <a:t>i</a:t>
                </a:r>
                <a:r>
                  <a:rPr lang="nb-NO" dirty="0"/>
                  <a:t> – </a:t>
                </a:r>
                <a:r>
                  <a:rPr lang="nb-NO" dirty="0" err="1"/>
                  <a:t>by</a:t>
                </a:r>
                <a:r>
                  <a:rPr lang="nb-NO" b="1" dirty="0" err="1"/>
                  <a:t>j</a:t>
                </a:r>
                <a:r>
                  <a:rPr lang="nb-NO" b="1" dirty="0"/>
                  <a:t> </a:t>
                </a:r>
                <a:r>
                  <a:rPr lang="nb-NO" dirty="0"/>
                  <a:t>=</a:t>
                </a:r>
                <a:r>
                  <a:rPr lang="nb-NO" b="1" dirty="0"/>
                  <a:t> </a:t>
                </a:r>
                <a:r>
                  <a:rPr lang="nb-NO" dirty="0"/>
                  <a:t>&lt;U</a:t>
                </a:r>
                <a:r>
                  <a:rPr lang="nb-NO" baseline="-25000" dirty="0"/>
                  <a:t>0</a:t>
                </a:r>
                <a:r>
                  <a:rPr lang="nb-NO" dirty="0"/>
                  <a:t>+ax,-by&gt;.</a:t>
                </a:r>
                <a:br>
                  <a:rPr lang="nb-NO" b="1" dirty="0"/>
                </a:br>
                <a:br>
                  <a:rPr lang="nb-NO" dirty="0"/>
                </a:br>
                <a:r>
                  <a:rPr lang="nb-NO" dirty="0"/>
                  <a:t>Individuell: </a:t>
                </a:r>
                <a:r>
                  <a:rPr lang="nb-NO" u="sng" dirty="0"/>
                  <a:t>Regn ut akselerasjonsvektoren </a:t>
                </a:r>
                <a14:m>
                  <m:oMath xmlns:m="http://schemas.openxmlformats.org/officeDocument/2006/math">
                    <m:r>
                      <a:rPr lang="en-US" b="1" i="1" u="sng">
                        <a:latin typeface="Cambria Math" panose="02040503050406030204" pitchFamily="18" charset="0"/>
                      </a:rPr>
                      <m:t>𝒂</m:t>
                    </m:r>
                    <m:r>
                      <a:rPr lang="en-US" i="1" u="sng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i="1" u="sng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u="sng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 u="sng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 u="sng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 u="sng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 u="sng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nb-NO" b="0" i="1" u="sng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b-NO" u="sng" dirty="0"/>
                  <a:t>i hver punkt &lt;</a:t>
                </a:r>
                <a:r>
                  <a:rPr lang="nb-NO" u="sng" dirty="0" err="1"/>
                  <a:t>x,y</a:t>
                </a:r>
                <a:r>
                  <a:rPr lang="nb-NO" u="sng" dirty="0"/>
                  <a:t>&gt; </a:t>
                </a:r>
                <a:br>
                  <a:rPr lang="nb-NO" u="sng" dirty="0"/>
                </a:br>
                <a:r>
                  <a:rPr lang="nb-NO" u="sng" dirty="0"/>
                  <a:t>i fluidet?</a:t>
                </a: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336000" y="910141"/>
                <a:ext cx="9588000" cy="533642"/>
              </a:xfrm>
              <a:blipFill>
                <a:blip r:embed="rId2"/>
                <a:stretch>
                  <a:fillRect l="-2381" t="-288372" r="-22751" b="-1953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90740FF5-A014-4B43-B37F-C60431E5CCD8}"/>
              </a:ext>
            </a:extLst>
          </p:cNvPr>
          <p:cNvSpPr txBox="1"/>
          <p:nvPr/>
        </p:nvSpPr>
        <p:spPr>
          <a:xfrm>
            <a:off x="2736417" y="6416969"/>
            <a:ext cx="7128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Hastighetsfeltet</a:t>
            </a:r>
            <a:r>
              <a:rPr lang="en-US" dirty="0"/>
              <a:t> (2D, </a:t>
            </a:r>
            <a:r>
              <a:rPr lang="en-US" dirty="0" err="1"/>
              <a:t>stasjonær</a:t>
            </a:r>
            <a:r>
              <a:rPr lang="en-US" dirty="0"/>
              <a:t>): </a:t>
            </a:r>
            <a:r>
              <a:rPr lang="en-US" b="1" dirty="0"/>
              <a:t>V</a:t>
            </a:r>
            <a:r>
              <a:rPr lang="en-US" dirty="0"/>
              <a:t>(</a:t>
            </a:r>
            <a:r>
              <a:rPr lang="en-US" dirty="0" err="1"/>
              <a:t>x,y,t</a:t>
            </a:r>
            <a:r>
              <a:rPr lang="en-US" dirty="0"/>
              <a:t>) = &lt;</a:t>
            </a:r>
            <a:r>
              <a:rPr lang="en-US" dirty="0" err="1"/>
              <a:t>u,v</a:t>
            </a:r>
            <a:r>
              <a:rPr lang="en-US" dirty="0"/>
              <a:t>&gt; = u(</a:t>
            </a:r>
            <a:r>
              <a:rPr lang="en-US" dirty="0" err="1"/>
              <a:t>x,y</a:t>
            </a:r>
            <a:r>
              <a:rPr lang="en-US" dirty="0"/>
              <a:t>)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dirty="0"/>
              <a:t>+ v(</a:t>
            </a:r>
            <a:r>
              <a:rPr lang="en-US" dirty="0" err="1"/>
              <a:t>x,y</a:t>
            </a:r>
            <a:r>
              <a:rPr lang="en-US" dirty="0"/>
              <a:t>)</a:t>
            </a:r>
            <a:r>
              <a:rPr lang="en-US" b="1" dirty="0"/>
              <a:t>j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B23FD54-A0DB-524D-BFD6-E7F945B2CFA1}"/>
              </a:ext>
            </a:extLst>
          </p:cNvPr>
          <p:cNvCxnSpPr/>
          <p:nvPr/>
        </p:nvCxnSpPr>
        <p:spPr>
          <a:xfrm>
            <a:off x="6536054" y="2128315"/>
            <a:ext cx="4667739" cy="10080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0ECD34C-DB69-6846-B3DE-F680FC79AE9A}"/>
              </a:ext>
            </a:extLst>
          </p:cNvPr>
          <p:cNvCxnSpPr>
            <a:cxnSpLocks/>
          </p:cNvCxnSpPr>
          <p:nvPr/>
        </p:nvCxnSpPr>
        <p:spPr>
          <a:xfrm flipV="1">
            <a:off x="6536054" y="4293000"/>
            <a:ext cx="4667739" cy="131891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EF78980-5333-D24F-B5FC-B4B917055EF0}"/>
              </a:ext>
            </a:extLst>
          </p:cNvPr>
          <p:cNvCxnSpPr/>
          <p:nvPr/>
        </p:nvCxnSpPr>
        <p:spPr>
          <a:xfrm>
            <a:off x="6536054" y="2493000"/>
            <a:ext cx="927946" cy="216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63BC567D-76BA-A14D-BBC6-69CAE7F4089A}"/>
              </a:ext>
            </a:extLst>
          </p:cNvPr>
          <p:cNvCxnSpPr/>
          <p:nvPr/>
        </p:nvCxnSpPr>
        <p:spPr>
          <a:xfrm>
            <a:off x="6519726" y="2965685"/>
            <a:ext cx="927946" cy="216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B5F78250-B4B4-844B-96BE-2FED569A3451}"/>
              </a:ext>
            </a:extLst>
          </p:cNvPr>
          <p:cNvCxnSpPr>
            <a:cxnSpLocks/>
          </p:cNvCxnSpPr>
          <p:nvPr/>
        </p:nvCxnSpPr>
        <p:spPr>
          <a:xfrm>
            <a:off x="6536054" y="3787727"/>
            <a:ext cx="911618" cy="12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4C121B35-A8E4-1044-B61F-35EA7B829FB7}"/>
              </a:ext>
            </a:extLst>
          </p:cNvPr>
          <p:cNvCxnSpPr>
            <a:cxnSpLocks/>
          </p:cNvCxnSpPr>
          <p:nvPr/>
        </p:nvCxnSpPr>
        <p:spPr>
          <a:xfrm flipV="1">
            <a:off x="6490021" y="4418881"/>
            <a:ext cx="944274" cy="1359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911152EB-6505-CD46-8DF4-52B9FA42CB1D}"/>
              </a:ext>
            </a:extLst>
          </p:cNvPr>
          <p:cNvCxnSpPr>
            <a:cxnSpLocks/>
          </p:cNvCxnSpPr>
          <p:nvPr/>
        </p:nvCxnSpPr>
        <p:spPr>
          <a:xfrm flipV="1">
            <a:off x="6506349" y="4891566"/>
            <a:ext cx="911618" cy="220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98778423-7D52-6148-99AF-8225D69E7FDD}"/>
              </a:ext>
            </a:extLst>
          </p:cNvPr>
          <p:cNvCxnSpPr>
            <a:cxnSpLocks/>
          </p:cNvCxnSpPr>
          <p:nvPr/>
        </p:nvCxnSpPr>
        <p:spPr>
          <a:xfrm>
            <a:off x="7998266" y="2767661"/>
            <a:ext cx="1193734" cy="2763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F9351BBE-9063-2C46-83FE-5C21BB6EEE97}"/>
              </a:ext>
            </a:extLst>
          </p:cNvPr>
          <p:cNvCxnSpPr>
            <a:cxnSpLocks/>
          </p:cNvCxnSpPr>
          <p:nvPr/>
        </p:nvCxnSpPr>
        <p:spPr>
          <a:xfrm>
            <a:off x="7860345" y="3139249"/>
            <a:ext cx="1256318" cy="283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562F9551-C755-EF4A-A85F-EC48954ECB15}"/>
              </a:ext>
            </a:extLst>
          </p:cNvPr>
          <p:cNvCxnSpPr>
            <a:cxnSpLocks/>
          </p:cNvCxnSpPr>
          <p:nvPr/>
        </p:nvCxnSpPr>
        <p:spPr>
          <a:xfrm flipV="1">
            <a:off x="8087727" y="4293000"/>
            <a:ext cx="1104273" cy="1329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174ADBEB-B9A3-1545-9C28-489602DD345F}"/>
              </a:ext>
            </a:extLst>
          </p:cNvPr>
          <p:cNvCxnSpPr>
            <a:cxnSpLocks/>
          </p:cNvCxnSpPr>
          <p:nvPr/>
        </p:nvCxnSpPr>
        <p:spPr>
          <a:xfrm flipV="1">
            <a:off x="8104055" y="4714964"/>
            <a:ext cx="1087945" cy="2679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9DDF1F59-5A35-3746-AE73-1B17AA9D73F1}"/>
              </a:ext>
            </a:extLst>
          </p:cNvPr>
          <p:cNvCxnSpPr>
            <a:cxnSpLocks/>
          </p:cNvCxnSpPr>
          <p:nvPr/>
        </p:nvCxnSpPr>
        <p:spPr>
          <a:xfrm>
            <a:off x="9526696" y="3087682"/>
            <a:ext cx="1677097" cy="3743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D7F82A8E-D024-8F45-B645-DF3131B67E72}"/>
              </a:ext>
            </a:extLst>
          </p:cNvPr>
          <p:cNvCxnSpPr>
            <a:cxnSpLocks/>
          </p:cNvCxnSpPr>
          <p:nvPr/>
        </p:nvCxnSpPr>
        <p:spPr>
          <a:xfrm>
            <a:off x="9474559" y="3285000"/>
            <a:ext cx="1677097" cy="3743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4D5D3A5D-72BC-624C-ACE8-6D6DA97E9C50}"/>
              </a:ext>
            </a:extLst>
          </p:cNvPr>
          <p:cNvCxnSpPr>
            <a:cxnSpLocks/>
          </p:cNvCxnSpPr>
          <p:nvPr/>
        </p:nvCxnSpPr>
        <p:spPr>
          <a:xfrm flipV="1">
            <a:off x="9526696" y="3954053"/>
            <a:ext cx="1612218" cy="3389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9567C529-3467-F143-BFBA-DB4E1BB4B7F4}"/>
              </a:ext>
            </a:extLst>
          </p:cNvPr>
          <p:cNvCxnSpPr>
            <a:cxnSpLocks/>
          </p:cNvCxnSpPr>
          <p:nvPr/>
        </p:nvCxnSpPr>
        <p:spPr>
          <a:xfrm flipV="1">
            <a:off x="9526696" y="4151371"/>
            <a:ext cx="1612218" cy="4156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D3F2F077-33C8-4945-9CA8-26C657BA776F}"/>
              </a:ext>
            </a:extLst>
          </p:cNvPr>
          <p:cNvCxnSpPr>
            <a:cxnSpLocks/>
          </p:cNvCxnSpPr>
          <p:nvPr/>
        </p:nvCxnSpPr>
        <p:spPr>
          <a:xfrm>
            <a:off x="7994108" y="3775024"/>
            <a:ext cx="1122555" cy="109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B1A78789-ACB4-B24D-B5F4-08FDF4EEB9A8}"/>
              </a:ext>
            </a:extLst>
          </p:cNvPr>
          <p:cNvCxnSpPr>
            <a:cxnSpLocks/>
          </p:cNvCxnSpPr>
          <p:nvPr/>
        </p:nvCxnSpPr>
        <p:spPr>
          <a:xfrm>
            <a:off x="9526696" y="3808023"/>
            <a:ext cx="1624960" cy="316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0556A20F-0A63-B749-8B88-E8893D9D9ABF}"/>
              </a:ext>
            </a:extLst>
          </p:cNvPr>
          <p:cNvCxnSpPr/>
          <p:nvPr/>
        </p:nvCxnSpPr>
        <p:spPr>
          <a:xfrm flipV="1">
            <a:off x="6536054" y="2767661"/>
            <a:ext cx="0" cy="100736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2B10E190-23EA-E54F-930E-92044606F8CF}"/>
              </a:ext>
            </a:extLst>
          </p:cNvPr>
          <p:cNvCxnSpPr>
            <a:cxnSpLocks/>
          </p:cNvCxnSpPr>
          <p:nvPr/>
        </p:nvCxnSpPr>
        <p:spPr>
          <a:xfrm>
            <a:off x="6536054" y="3775024"/>
            <a:ext cx="927946" cy="1096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CCF57562-14DA-7A45-B362-1C5A1167B046}"/>
              </a:ext>
            </a:extLst>
          </p:cNvPr>
          <p:cNvSpPr txBox="1"/>
          <p:nvPr/>
        </p:nvSpPr>
        <p:spPr>
          <a:xfrm>
            <a:off x="6096000" y="3136315"/>
            <a:ext cx="4112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y,</a:t>
            </a:r>
            <a:r>
              <a:rPr lang="en-US" b="1" dirty="0" err="1"/>
              <a:t>i</a:t>
            </a:r>
            <a:endParaRPr lang="en-US" b="1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4DE6775-C8F1-AD42-A377-336AA93B2729}"/>
              </a:ext>
            </a:extLst>
          </p:cNvPr>
          <p:cNvSpPr txBox="1"/>
          <p:nvPr/>
        </p:nvSpPr>
        <p:spPr>
          <a:xfrm>
            <a:off x="6778159" y="3782629"/>
            <a:ext cx="8723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x, </a:t>
            </a:r>
            <a:r>
              <a:rPr lang="en-US" b="1" dirty="0"/>
              <a:t>j,</a:t>
            </a:r>
            <a:r>
              <a:rPr lang="en-US" dirty="0"/>
              <a:t> U</a:t>
            </a:r>
            <a:r>
              <a:rPr lang="en-US" baseline="-25000" dirty="0"/>
              <a:t>0</a:t>
            </a:r>
          </a:p>
        </p:txBody>
      </p:sp>
      <p:sp>
        <p:nvSpPr>
          <p:cNvPr id="4" name="Right Brace 3">
            <a:extLst>
              <a:ext uri="{FF2B5EF4-FFF2-40B4-BE49-F238E27FC236}">
                <a16:creationId xmlns:a16="http://schemas.microsoft.com/office/drawing/2014/main" id="{CB16457A-8091-BD41-9589-6EA0892C93EB}"/>
              </a:ext>
            </a:extLst>
          </p:cNvPr>
          <p:cNvSpPr/>
          <p:nvPr/>
        </p:nvSpPr>
        <p:spPr>
          <a:xfrm rot="5400000">
            <a:off x="2152060" y="399882"/>
            <a:ext cx="255878" cy="1152001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ight Brace 26">
            <a:extLst>
              <a:ext uri="{FF2B5EF4-FFF2-40B4-BE49-F238E27FC236}">
                <a16:creationId xmlns:a16="http://schemas.microsoft.com/office/drawing/2014/main" id="{AC6F09E2-0AD5-0B43-836F-64410A6F1EC1}"/>
              </a:ext>
            </a:extLst>
          </p:cNvPr>
          <p:cNvSpPr/>
          <p:nvPr/>
        </p:nvSpPr>
        <p:spPr>
          <a:xfrm rot="5400000">
            <a:off x="3381672" y="621494"/>
            <a:ext cx="266822" cy="697834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2F5B38E-0F9A-974A-9DB5-B33ECC4FC7AB}"/>
                  </a:ext>
                </a:extLst>
              </p:cNvPr>
              <p:cNvSpPr txBox="1"/>
              <p:nvPr/>
            </p:nvSpPr>
            <p:spPr>
              <a:xfrm>
                <a:off x="2014164" y="1025011"/>
                <a:ext cx="38767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𝑢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2F5B38E-0F9A-974A-9DB5-B33ECC4FC7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14164" y="1025011"/>
                <a:ext cx="387670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9C6D87E6-2F93-0547-8979-60631EC88C2A}"/>
                  </a:ext>
                </a:extLst>
              </p:cNvPr>
              <p:cNvSpPr txBox="1"/>
              <p:nvPr/>
            </p:nvSpPr>
            <p:spPr>
              <a:xfrm>
                <a:off x="3324807" y="1040590"/>
                <a:ext cx="38055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𝑣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9C6D87E6-2F93-0547-8979-60631EC88C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4807" y="1040590"/>
                <a:ext cx="380552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6AA56124-5E9F-AC4C-A27A-BD8C8103A58C}"/>
                  </a:ext>
                </a:extLst>
              </p:cNvPr>
              <p:cNvSpPr txBox="1"/>
              <p:nvPr/>
            </p:nvSpPr>
            <p:spPr>
              <a:xfrm>
                <a:off x="1930017" y="5013000"/>
                <a:ext cx="6987618" cy="894284"/>
              </a:xfrm>
              <a:prstGeom prst="rect">
                <a:avLst/>
              </a:prstGeom>
              <a:solidFill>
                <a:schemeClr val="bg1"/>
              </a:solidFill>
              <a:ln w="1905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𝑽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𝝏</m:t>
                          </m:r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𝑽</m:t>
                          </m:r>
                        </m:num>
                        <m:den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𝑽</m:t>
                          </m:r>
                        </m:num>
                        <m:den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2800" b="1" i="1" smtClean="0"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𝑽</m:t>
                          </m:r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US" sz="280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sz="2800" b="1" i="1" smtClean="0">
                          <a:latin typeface="Cambria Math" panose="02040503050406030204" pitchFamily="18" charset="0"/>
                        </a:rPr>
                        <m:t>𝒋</m:t>
                      </m:r>
                    </m:oMath>
                  </m:oMathPara>
                </a14:m>
                <a:endParaRPr lang="en-US" sz="2800" b="1" dirty="0"/>
              </a:p>
            </p:txBody>
          </p:sp>
        </mc:Choice>
        <mc:Fallback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6AA56124-5E9F-AC4C-A27A-BD8C8103A5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0017" y="5013000"/>
                <a:ext cx="6987618" cy="894284"/>
              </a:xfrm>
              <a:prstGeom prst="rect">
                <a:avLst/>
              </a:prstGeom>
              <a:blipFill>
                <a:blip r:embed="rId5"/>
                <a:stretch>
                  <a:fillRect l="-181" t="-4167" r="-1089" b="-12500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TextBox 38">
            <a:extLst>
              <a:ext uri="{FF2B5EF4-FFF2-40B4-BE49-F238E27FC236}">
                <a16:creationId xmlns:a16="http://schemas.microsoft.com/office/drawing/2014/main" id="{D2BF1483-6400-6A46-B50F-8ADC9462BBE2}"/>
              </a:ext>
            </a:extLst>
          </p:cNvPr>
          <p:cNvSpPr txBox="1"/>
          <p:nvPr/>
        </p:nvSpPr>
        <p:spPr>
          <a:xfrm>
            <a:off x="5497374" y="6077401"/>
            <a:ext cx="2445723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dirty="0" err="1"/>
              <a:t>Lokal</a:t>
            </a:r>
            <a:r>
              <a:rPr lang="en-US" sz="1400" dirty="0"/>
              <a:t> </a:t>
            </a:r>
            <a:r>
              <a:rPr lang="en-US" sz="1400" dirty="0" err="1"/>
              <a:t>akselerasjon</a:t>
            </a:r>
            <a:endParaRPr lang="en-US" sz="1400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0961FAC-5DDB-A74E-A5F2-F2E9FF271ED2}"/>
              </a:ext>
            </a:extLst>
          </p:cNvPr>
          <p:cNvSpPr txBox="1"/>
          <p:nvPr/>
        </p:nvSpPr>
        <p:spPr>
          <a:xfrm>
            <a:off x="7213578" y="6077400"/>
            <a:ext cx="2016899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dirty="0" err="1"/>
              <a:t>Konvektiv</a:t>
            </a:r>
            <a:r>
              <a:rPr lang="en-US" sz="1400" dirty="0"/>
              <a:t> </a:t>
            </a:r>
            <a:r>
              <a:rPr lang="en-US" sz="1400" dirty="0" err="1"/>
              <a:t>akselerasjon</a:t>
            </a:r>
            <a:endParaRPr lang="en-US" sz="1400" dirty="0"/>
          </a:p>
        </p:txBody>
      </p:sp>
      <p:sp>
        <p:nvSpPr>
          <p:cNvPr id="38" name="Right Brace 37">
            <a:extLst>
              <a:ext uri="{FF2B5EF4-FFF2-40B4-BE49-F238E27FC236}">
                <a16:creationId xmlns:a16="http://schemas.microsoft.com/office/drawing/2014/main" id="{45934C96-9ECD-4545-8A66-51D01AD16914}"/>
              </a:ext>
            </a:extLst>
          </p:cNvPr>
          <p:cNvSpPr/>
          <p:nvPr/>
        </p:nvSpPr>
        <p:spPr>
          <a:xfrm rot="5400000">
            <a:off x="7635460" y="4890050"/>
            <a:ext cx="108770" cy="2035690"/>
          </a:xfrm>
          <a:prstGeom prst="rightBrac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ight Brace 34">
            <a:extLst>
              <a:ext uri="{FF2B5EF4-FFF2-40B4-BE49-F238E27FC236}">
                <a16:creationId xmlns:a16="http://schemas.microsoft.com/office/drawing/2014/main" id="{E560D293-391D-524F-99FD-FE64C296B0E1}"/>
              </a:ext>
            </a:extLst>
          </p:cNvPr>
          <p:cNvSpPr/>
          <p:nvPr/>
        </p:nvSpPr>
        <p:spPr>
          <a:xfrm rot="5400000">
            <a:off x="5991066" y="5634611"/>
            <a:ext cx="203323" cy="569455"/>
          </a:xfrm>
          <a:prstGeom prst="rightBrac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057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336000" y="910141"/>
                <a:ext cx="9588000" cy="533642"/>
              </a:xfrm>
            </p:spPr>
            <p:txBody>
              <a:bodyPr>
                <a:normAutofit fontScale="90000"/>
              </a:bodyPr>
              <a:lstStyle/>
              <a:p>
                <a:r>
                  <a:rPr lang="nb-NO" dirty="0"/>
                  <a:t>Strømningen er stasjonær (</a:t>
                </a:r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𝑽</m:t>
                        </m:r>
                      </m:num>
                      <m:den>
                        <m:r>
                          <a:rPr lang="nb-NO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=0</m:t>
                        </m:r>
                      </m:den>
                    </m:f>
                  </m:oMath>
                </a14:m>
                <a:r>
                  <a:rPr lang="nb-NO" dirty="0"/>
                  <a:t>) og har hastighetsfelt </a:t>
                </a:r>
                <a:br>
                  <a:rPr lang="nb-NO" dirty="0"/>
                </a:br>
                <a:r>
                  <a:rPr lang="nb-NO" b="1" dirty="0"/>
                  <a:t>V</a:t>
                </a:r>
                <a:r>
                  <a:rPr lang="nb-NO" dirty="0"/>
                  <a:t>(</a:t>
                </a:r>
                <a:r>
                  <a:rPr lang="nb-NO" dirty="0" err="1"/>
                  <a:t>x,y</a:t>
                </a:r>
                <a:r>
                  <a:rPr lang="nb-NO" dirty="0"/>
                  <a:t>) = (U</a:t>
                </a:r>
                <a:r>
                  <a:rPr lang="nb-NO" baseline="-25000" dirty="0"/>
                  <a:t>0</a:t>
                </a:r>
                <a:r>
                  <a:rPr lang="nb-NO" dirty="0"/>
                  <a:t>+x)</a:t>
                </a:r>
                <a:r>
                  <a:rPr lang="nb-NO" b="1" dirty="0"/>
                  <a:t>i</a:t>
                </a:r>
                <a:r>
                  <a:rPr lang="nb-NO" dirty="0"/>
                  <a:t> – </a:t>
                </a:r>
                <a:r>
                  <a:rPr lang="nb-NO" dirty="0" err="1"/>
                  <a:t>y</a:t>
                </a:r>
                <a:r>
                  <a:rPr lang="nb-NO" b="1" dirty="0" err="1"/>
                  <a:t>j</a:t>
                </a:r>
                <a:r>
                  <a:rPr lang="nb-NO" b="1" dirty="0"/>
                  <a:t> </a:t>
                </a:r>
                <a:r>
                  <a:rPr lang="nb-NO" dirty="0"/>
                  <a:t>= &lt;U</a:t>
                </a:r>
                <a:r>
                  <a:rPr lang="nb-NO" baseline="-25000" dirty="0"/>
                  <a:t>0</a:t>
                </a:r>
                <a:r>
                  <a:rPr lang="nb-NO" dirty="0"/>
                  <a:t>+ax,-by&gt;.</a:t>
                </a:r>
                <a:br>
                  <a:rPr lang="nb-NO" b="1" dirty="0"/>
                </a:br>
                <a:br>
                  <a:rPr lang="nb-NO" dirty="0"/>
                </a:br>
                <a:r>
                  <a:rPr lang="nb-NO" b="1" u="sng" dirty="0"/>
                  <a:t>Gå sammen to og to: Hva er </a:t>
                </a:r>
                <a14:m>
                  <m:oMath xmlns:m="http://schemas.openxmlformats.org/officeDocument/2006/math">
                    <m:r>
                      <a:rPr lang="en-US" b="1" i="1" u="sng">
                        <a:latin typeface="Cambria Math" panose="02040503050406030204" pitchFamily="18" charset="0"/>
                      </a:rPr>
                      <m:t>𝒂</m:t>
                    </m:r>
                    <m:r>
                      <a:rPr lang="en-US" b="1" i="1" u="sng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b="1" i="1" u="sng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1" u="sng"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US" b="1" i="1" u="sng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1" i="1" u="sng">
                            <a:latin typeface="Cambria Math" panose="02040503050406030204" pitchFamily="18" charset="0"/>
                          </a:rPr>
                          <m:t>𝒚</m:t>
                        </m:r>
                        <m:r>
                          <a:rPr lang="en-US" b="1" i="1" u="sng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1" i="1" u="sng">
                            <a:latin typeface="Cambria Math" panose="02040503050406030204" pitchFamily="18" charset="0"/>
                          </a:rPr>
                          <m:t>𝒕</m:t>
                        </m:r>
                      </m:e>
                    </m:d>
                  </m:oMath>
                </a14:m>
                <a:r>
                  <a:rPr lang="nb-NO" b="1" u="sng" dirty="0"/>
                  <a:t>?</a:t>
                </a: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336000" y="910141"/>
                <a:ext cx="9588000" cy="533642"/>
              </a:xfrm>
              <a:blipFill>
                <a:blip r:embed="rId2"/>
                <a:stretch>
                  <a:fillRect l="-2381" t="-248837" r="-4630" b="-1558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90740FF5-A014-4B43-B37F-C60431E5CCD8}"/>
              </a:ext>
            </a:extLst>
          </p:cNvPr>
          <p:cNvSpPr txBox="1"/>
          <p:nvPr/>
        </p:nvSpPr>
        <p:spPr>
          <a:xfrm>
            <a:off x="2736417" y="6416969"/>
            <a:ext cx="7128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Hastighetsfeltet</a:t>
            </a:r>
            <a:r>
              <a:rPr lang="en-US" dirty="0"/>
              <a:t> (2D, </a:t>
            </a:r>
            <a:r>
              <a:rPr lang="en-US" dirty="0" err="1"/>
              <a:t>stasjonær</a:t>
            </a:r>
            <a:r>
              <a:rPr lang="en-US" dirty="0"/>
              <a:t>): </a:t>
            </a:r>
            <a:r>
              <a:rPr lang="en-US" b="1" dirty="0"/>
              <a:t>V</a:t>
            </a:r>
            <a:r>
              <a:rPr lang="en-US" dirty="0"/>
              <a:t>(</a:t>
            </a:r>
            <a:r>
              <a:rPr lang="en-US" dirty="0" err="1"/>
              <a:t>x,y,t</a:t>
            </a:r>
            <a:r>
              <a:rPr lang="en-US" dirty="0"/>
              <a:t>) = &lt;</a:t>
            </a:r>
            <a:r>
              <a:rPr lang="en-US" dirty="0" err="1"/>
              <a:t>u,v</a:t>
            </a:r>
            <a:r>
              <a:rPr lang="en-US" dirty="0"/>
              <a:t>&gt; = u(</a:t>
            </a:r>
            <a:r>
              <a:rPr lang="en-US" dirty="0" err="1"/>
              <a:t>x,y</a:t>
            </a:r>
            <a:r>
              <a:rPr lang="en-US" dirty="0"/>
              <a:t>)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dirty="0"/>
              <a:t>+ v(</a:t>
            </a:r>
            <a:r>
              <a:rPr lang="en-US" dirty="0" err="1"/>
              <a:t>x,y</a:t>
            </a:r>
            <a:r>
              <a:rPr lang="en-US" dirty="0"/>
              <a:t>)</a:t>
            </a:r>
            <a:r>
              <a:rPr lang="en-US" b="1" dirty="0"/>
              <a:t>j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B23FD54-A0DB-524D-BFD6-E7F945B2CFA1}"/>
              </a:ext>
            </a:extLst>
          </p:cNvPr>
          <p:cNvCxnSpPr/>
          <p:nvPr/>
        </p:nvCxnSpPr>
        <p:spPr>
          <a:xfrm>
            <a:off x="6536054" y="2128315"/>
            <a:ext cx="4667739" cy="10080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0ECD34C-DB69-6846-B3DE-F680FC79AE9A}"/>
              </a:ext>
            </a:extLst>
          </p:cNvPr>
          <p:cNvCxnSpPr>
            <a:cxnSpLocks/>
          </p:cNvCxnSpPr>
          <p:nvPr/>
        </p:nvCxnSpPr>
        <p:spPr>
          <a:xfrm flipV="1">
            <a:off x="6536054" y="4293000"/>
            <a:ext cx="4667739" cy="131891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EF78980-5333-D24F-B5FC-B4B917055EF0}"/>
              </a:ext>
            </a:extLst>
          </p:cNvPr>
          <p:cNvCxnSpPr/>
          <p:nvPr/>
        </p:nvCxnSpPr>
        <p:spPr>
          <a:xfrm>
            <a:off x="6536054" y="2493000"/>
            <a:ext cx="927946" cy="216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63BC567D-76BA-A14D-BBC6-69CAE7F4089A}"/>
              </a:ext>
            </a:extLst>
          </p:cNvPr>
          <p:cNvCxnSpPr/>
          <p:nvPr/>
        </p:nvCxnSpPr>
        <p:spPr>
          <a:xfrm>
            <a:off x="6519726" y="2965685"/>
            <a:ext cx="927946" cy="216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B5F78250-B4B4-844B-96BE-2FED569A3451}"/>
              </a:ext>
            </a:extLst>
          </p:cNvPr>
          <p:cNvCxnSpPr>
            <a:cxnSpLocks/>
          </p:cNvCxnSpPr>
          <p:nvPr/>
        </p:nvCxnSpPr>
        <p:spPr>
          <a:xfrm>
            <a:off x="6536054" y="3787727"/>
            <a:ext cx="911618" cy="12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4C121B35-A8E4-1044-B61F-35EA7B829FB7}"/>
              </a:ext>
            </a:extLst>
          </p:cNvPr>
          <p:cNvCxnSpPr>
            <a:cxnSpLocks/>
          </p:cNvCxnSpPr>
          <p:nvPr/>
        </p:nvCxnSpPr>
        <p:spPr>
          <a:xfrm flipV="1">
            <a:off x="6490021" y="4418881"/>
            <a:ext cx="944274" cy="1359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911152EB-6505-CD46-8DF4-52B9FA42CB1D}"/>
              </a:ext>
            </a:extLst>
          </p:cNvPr>
          <p:cNvCxnSpPr>
            <a:cxnSpLocks/>
          </p:cNvCxnSpPr>
          <p:nvPr/>
        </p:nvCxnSpPr>
        <p:spPr>
          <a:xfrm flipV="1">
            <a:off x="6506349" y="4891566"/>
            <a:ext cx="911618" cy="220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98778423-7D52-6148-99AF-8225D69E7FDD}"/>
              </a:ext>
            </a:extLst>
          </p:cNvPr>
          <p:cNvCxnSpPr>
            <a:cxnSpLocks/>
          </p:cNvCxnSpPr>
          <p:nvPr/>
        </p:nvCxnSpPr>
        <p:spPr>
          <a:xfrm>
            <a:off x="7998266" y="2767661"/>
            <a:ext cx="1193734" cy="2763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F9351BBE-9063-2C46-83FE-5C21BB6EEE97}"/>
              </a:ext>
            </a:extLst>
          </p:cNvPr>
          <p:cNvCxnSpPr>
            <a:cxnSpLocks/>
          </p:cNvCxnSpPr>
          <p:nvPr/>
        </p:nvCxnSpPr>
        <p:spPr>
          <a:xfrm>
            <a:off x="7860345" y="3139249"/>
            <a:ext cx="1256318" cy="283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562F9551-C755-EF4A-A85F-EC48954ECB15}"/>
              </a:ext>
            </a:extLst>
          </p:cNvPr>
          <p:cNvCxnSpPr>
            <a:cxnSpLocks/>
          </p:cNvCxnSpPr>
          <p:nvPr/>
        </p:nvCxnSpPr>
        <p:spPr>
          <a:xfrm flipV="1">
            <a:off x="8087727" y="4293000"/>
            <a:ext cx="1104273" cy="1329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174ADBEB-B9A3-1545-9C28-489602DD345F}"/>
              </a:ext>
            </a:extLst>
          </p:cNvPr>
          <p:cNvCxnSpPr>
            <a:cxnSpLocks/>
          </p:cNvCxnSpPr>
          <p:nvPr/>
        </p:nvCxnSpPr>
        <p:spPr>
          <a:xfrm flipV="1">
            <a:off x="8104055" y="4714964"/>
            <a:ext cx="1087945" cy="2679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9DDF1F59-5A35-3746-AE73-1B17AA9D73F1}"/>
              </a:ext>
            </a:extLst>
          </p:cNvPr>
          <p:cNvCxnSpPr>
            <a:cxnSpLocks/>
          </p:cNvCxnSpPr>
          <p:nvPr/>
        </p:nvCxnSpPr>
        <p:spPr>
          <a:xfrm>
            <a:off x="9526696" y="3087682"/>
            <a:ext cx="1677097" cy="3743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D7F82A8E-D024-8F45-B645-DF3131B67E72}"/>
              </a:ext>
            </a:extLst>
          </p:cNvPr>
          <p:cNvCxnSpPr>
            <a:cxnSpLocks/>
          </p:cNvCxnSpPr>
          <p:nvPr/>
        </p:nvCxnSpPr>
        <p:spPr>
          <a:xfrm>
            <a:off x="9474559" y="3285000"/>
            <a:ext cx="1677097" cy="3743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4D5D3A5D-72BC-624C-ACE8-6D6DA97E9C50}"/>
              </a:ext>
            </a:extLst>
          </p:cNvPr>
          <p:cNvCxnSpPr>
            <a:cxnSpLocks/>
          </p:cNvCxnSpPr>
          <p:nvPr/>
        </p:nvCxnSpPr>
        <p:spPr>
          <a:xfrm flipV="1">
            <a:off x="9526696" y="3954053"/>
            <a:ext cx="1612218" cy="3389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9567C529-3467-F143-BFBA-DB4E1BB4B7F4}"/>
              </a:ext>
            </a:extLst>
          </p:cNvPr>
          <p:cNvCxnSpPr>
            <a:cxnSpLocks/>
          </p:cNvCxnSpPr>
          <p:nvPr/>
        </p:nvCxnSpPr>
        <p:spPr>
          <a:xfrm flipV="1">
            <a:off x="9526696" y="4151371"/>
            <a:ext cx="1612218" cy="4156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D3F2F077-33C8-4945-9CA8-26C657BA776F}"/>
              </a:ext>
            </a:extLst>
          </p:cNvPr>
          <p:cNvCxnSpPr>
            <a:cxnSpLocks/>
          </p:cNvCxnSpPr>
          <p:nvPr/>
        </p:nvCxnSpPr>
        <p:spPr>
          <a:xfrm>
            <a:off x="7994108" y="3775024"/>
            <a:ext cx="1122555" cy="109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B1A78789-ACB4-B24D-B5F4-08FDF4EEB9A8}"/>
              </a:ext>
            </a:extLst>
          </p:cNvPr>
          <p:cNvCxnSpPr>
            <a:cxnSpLocks/>
          </p:cNvCxnSpPr>
          <p:nvPr/>
        </p:nvCxnSpPr>
        <p:spPr>
          <a:xfrm>
            <a:off x="9526696" y="3808023"/>
            <a:ext cx="1624960" cy="316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0556A20F-0A63-B749-8B88-E8893D9D9ABF}"/>
              </a:ext>
            </a:extLst>
          </p:cNvPr>
          <p:cNvCxnSpPr/>
          <p:nvPr/>
        </p:nvCxnSpPr>
        <p:spPr>
          <a:xfrm flipV="1">
            <a:off x="6536054" y="2767661"/>
            <a:ext cx="0" cy="100736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2B10E190-23EA-E54F-930E-92044606F8CF}"/>
              </a:ext>
            </a:extLst>
          </p:cNvPr>
          <p:cNvCxnSpPr>
            <a:cxnSpLocks/>
          </p:cNvCxnSpPr>
          <p:nvPr/>
        </p:nvCxnSpPr>
        <p:spPr>
          <a:xfrm>
            <a:off x="6536054" y="3775024"/>
            <a:ext cx="927946" cy="1096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CCF57562-14DA-7A45-B362-1C5A1167B046}"/>
              </a:ext>
            </a:extLst>
          </p:cNvPr>
          <p:cNvSpPr txBox="1"/>
          <p:nvPr/>
        </p:nvSpPr>
        <p:spPr>
          <a:xfrm>
            <a:off x="6096000" y="3136315"/>
            <a:ext cx="4112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y,</a:t>
            </a:r>
            <a:r>
              <a:rPr lang="en-US" b="1" dirty="0" err="1"/>
              <a:t>i</a:t>
            </a:r>
            <a:endParaRPr lang="en-US" b="1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4DE6775-C8F1-AD42-A377-336AA93B2729}"/>
              </a:ext>
            </a:extLst>
          </p:cNvPr>
          <p:cNvSpPr txBox="1"/>
          <p:nvPr/>
        </p:nvSpPr>
        <p:spPr>
          <a:xfrm>
            <a:off x="6778159" y="3782629"/>
            <a:ext cx="8723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x, </a:t>
            </a:r>
            <a:r>
              <a:rPr lang="en-US" b="1" dirty="0"/>
              <a:t>j,</a:t>
            </a:r>
            <a:r>
              <a:rPr lang="en-US" dirty="0"/>
              <a:t> U</a:t>
            </a:r>
            <a:r>
              <a:rPr lang="en-US" baseline="-25000" dirty="0"/>
              <a:t>0</a:t>
            </a:r>
          </a:p>
        </p:txBody>
      </p:sp>
      <p:sp>
        <p:nvSpPr>
          <p:cNvPr id="4" name="Right Brace 3">
            <a:extLst>
              <a:ext uri="{FF2B5EF4-FFF2-40B4-BE49-F238E27FC236}">
                <a16:creationId xmlns:a16="http://schemas.microsoft.com/office/drawing/2014/main" id="{CB16457A-8091-BD41-9589-6EA0892C93EB}"/>
              </a:ext>
            </a:extLst>
          </p:cNvPr>
          <p:cNvSpPr/>
          <p:nvPr/>
        </p:nvSpPr>
        <p:spPr>
          <a:xfrm rot="5400000">
            <a:off x="2074588" y="784012"/>
            <a:ext cx="266822" cy="10080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ight Brace 26">
            <a:extLst>
              <a:ext uri="{FF2B5EF4-FFF2-40B4-BE49-F238E27FC236}">
                <a16:creationId xmlns:a16="http://schemas.microsoft.com/office/drawing/2014/main" id="{AC6F09E2-0AD5-0B43-836F-64410A6F1EC1}"/>
              </a:ext>
            </a:extLst>
          </p:cNvPr>
          <p:cNvSpPr/>
          <p:nvPr/>
        </p:nvSpPr>
        <p:spPr>
          <a:xfrm rot="5400000">
            <a:off x="3010589" y="991589"/>
            <a:ext cx="266822" cy="5760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2F5B38E-0F9A-974A-9DB5-B33ECC4FC7AB}"/>
                  </a:ext>
                </a:extLst>
              </p:cNvPr>
              <p:cNvSpPr txBox="1"/>
              <p:nvPr/>
            </p:nvSpPr>
            <p:spPr>
              <a:xfrm>
                <a:off x="2014164" y="1331668"/>
                <a:ext cx="38767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𝑢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2F5B38E-0F9A-974A-9DB5-B33ECC4FC7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14164" y="1331668"/>
                <a:ext cx="387670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9C6D87E6-2F93-0547-8979-60631EC88C2A}"/>
                  </a:ext>
                </a:extLst>
              </p:cNvPr>
              <p:cNvSpPr txBox="1"/>
              <p:nvPr/>
            </p:nvSpPr>
            <p:spPr>
              <a:xfrm>
                <a:off x="2963889" y="1297025"/>
                <a:ext cx="38055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𝑣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9C6D87E6-2F93-0547-8979-60631EC88C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63889" y="1297025"/>
                <a:ext cx="380552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6AA56124-5E9F-AC4C-A27A-BD8C8103A58C}"/>
                  </a:ext>
                </a:extLst>
              </p:cNvPr>
              <p:cNvSpPr txBox="1"/>
              <p:nvPr/>
            </p:nvSpPr>
            <p:spPr>
              <a:xfrm>
                <a:off x="1930017" y="5013000"/>
                <a:ext cx="6987618" cy="894284"/>
              </a:xfrm>
              <a:prstGeom prst="rect">
                <a:avLst/>
              </a:prstGeom>
              <a:solidFill>
                <a:schemeClr val="bg1"/>
              </a:solidFill>
              <a:ln w="1905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𝑽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𝝏</m:t>
                          </m:r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𝑽</m:t>
                          </m:r>
                        </m:num>
                        <m:den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𝑽</m:t>
                          </m:r>
                        </m:num>
                        <m:den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2800" b="1" i="1" smtClean="0"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𝑽</m:t>
                          </m:r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US" sz="280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sz="2800" b="1" i="1" smtClean="0">
                          <a:latin typeface="Cambria Math" panose="02040503050406030204" pitchFamily="18" charset="0"/>
                        </a:rPr>
                        <m:t>𝒋</m:t>
                      </m:r>
                    </m:oMath>
                  </m:oMathPara>
                </a14:m>
                <a:endParaRPr lang="en-US" sz="2800" b="1" dirty="0"/>
              </a:p>
            </p:txBody>
          </p:sp>
        </mc:Choice>
        <mc:Fallback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6AA56124-5E9F-AC4C-A27A-BD8C8103A5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0017" y="5013000"/>
                <a:ext cx="6987618" cy="894284"/>
              </a:xfrm>
              <a:prstGeom prst="rect">
                <a:avLst/>
              </a:prstGeom>
              <a:blipFill>
                <a:blip r:embed="rId5"/>
                <a:stretch>
                  <a:fillRect l="-181" t="-4167" r="-1089" b="-12500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TextBox 38">
            <a:extLst>
              <a:ext uri="{FF2B5EF4-FFF2-40B4-BE49-F238E27FC236}">
                <a16:creationId xmlns:a16="http://schemas.microsoft.com/office/drawing/2014/main" id="{D2BF1483-6400-6A46-B50F-8ADC9462BBE2}"/>
              </a:ext>
            </a:extLst>
          </p:cNvPr>
          <p:cNvSpPr txBox="1"/>
          <p:nvPr/>
        </p:nvSpPr>
        <p:spPr>
          <a:xfrm>
            <a:off x="5497374" y="6077401"/>
            <a:ext cx="2445723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dirty="0" err="1"/>
              <a:t>Lokal</a:t>
            </a:r>
            <a:r>
              <a:rPr lang="en-US" sz="1400" dirty="0"/>
              <a:t> </a:t>
            </a:r>
            <a:r>
              <a:rPr lang="en-US" sz="1400" dirty="0" err="1"/>
              <a:t>akselerasjon</a:t>
            </a:r>
            <a:endParaRPr lang="en-US" sz="1400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0961FAC-5DDB-A74E-A5F2-F2E9FF271ED2}"/>
              </a:ext>
            </a:extLst>
          </p:cNvPr>
          <p:cNvSpPr txBox="1"/>
          <p:nvPr/>
        </p:nvSpPr>
        <p:spPr>
          <a:xfrm>
            <a:off x="7213578" y="6077400"/>
            <a:ext cx="2016899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dirty="0" err="1"/>
              <a:t>Konvektiv</a:t>
            </a:r>
            <a:r>
              <a:rPr lang="en-US" sz="1400" dirty="0"/>
              <a:t> </a:t>
            </a:r>
            <a:r>
              <a:rPr lang="en-US" sz="1400" dirty="0" err="1"/>
              <a:t>akselerasjon</a:t>
            </a:r>
            <a:endParaRPr lang="en-US" sz="1400" dirty="0"/>
          </a:p>
        </p:txBody>
      </p:sp>
      <p:sp>
        <p:nvSpPr>
          <p:cNvPr id="38" name="Right Brace 37">
            <a:extLst>
              <a:ext uri="{FF2B5EF4-FFF2-40B4-BE49-F238E27FC236}">
                <a16:creationId xmlns:a16="http://schemas.microsoft.com/office/drawing/2014/main" id="{45934C96-9ECD-4545-8A66-51D01AD16914}"/>
              </a:ext>
            </a:extLst>
          </p:cNvPr>
          <p:cNvSpPr/>
          <p:nvPr/>
        </p:nvSpPr>
        <p:spPr>
          <a:xfrm rot="5400000">
            <a:off x="7635460" y="4890050"/>
            <a:ext cx="108770" cy="2035690"/>
          </a:xfrm>
          <a:prstGeom prst="rightBrac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ight Brace 34">
            <a:extLst>
              <a:ext uri="{FF2B5EF4-FFF2-40B4-BE49-F238E27FC236}">
                <a16:creationId xmlns:a16="http://schemas.microsoft.com/office/drawing/2014/main" id="{E560D293-391D-524F-99FD-FE64C296B0E1}"/>
              </a:ext>
            </a:extLst>
          </p:cNvPr>
          <p:cNvSpPr/>
          <p:nvPr/>
        </p:nvSpPr>
        <p:spPr>
          <a:xfrm rot="5400000">
            <a:off x="5991066" y="5634611"/>
            <a:ext cx="203323" cy="569455"/>
          </a:xfrm>
          <a:prstGeom prst="rightBrac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8834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336000" y="910141"/>
                <a:ext cx="9588000" cy="533642"/>
              </a:xfrm>
              <a:solidFill>
                <a:schemeClr val="bg1"/>
              </a:solidFill>
            </p:spPr>
            <p:txBody>
              <a:bodyPr>
                <a:normAutofit fontScale="90000"/>
              </a:bodyPr>
              <a:lstStyle/>
              <a:p>
                <a:r>
                  <a:rPr lang="nb-NO" dirty="0" err="1">
                    <a:solidFill>
                      <a:srgbClr val="FF0000"/>
                    </a:solidFill>
                  </a:rPr>
                  <a:t>Kahoot</a:t>
                </a:r>
                <a:r>
                  <a:rPr lang="nb-NO" dirty="0">
                    <a:solidFill>
                      <a:srgbClr val="FF0000"/>
                    </a:solidFill>
                  </a:rPr>
                  <a:t>!! </a:t>
                </a:r>
                <a:r>
                  <a:rPr lang="nb-NO" dirty="0"/>
                  <a:t>Strømningen er stasjonær (</a:t>
                </a:r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𝑽</m:t>
                        </m:r>
                      </m:num>
                      <m:den>
                        <m:r>
                          <a:rPr lang="nb-NO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=0</m:t>
                        </m:r>
                      </m:den>
                    </m:f>
                  </m:oMath>
                </a14:m>
                <a:r>
                  <a:rPr lang="nb-NO" dirty="0"/>
                  <a:t>) og har hastighetsfelt </a:t>
                </a:r>
                <a:br>
                  <a:rPr lang="nb-NO" dirty="0"/>
                </a:br>
                <a:r>
                  <a:rPr lang="nb-NO" b="1" dirty="0"/>
                  <a:t>V</a:t>
                </a:r>
                <a:r>
                  <a:rPr lang="nb-NO" dirty="0"/>
                  <a:t>(</a:t>
                </a:r>
                <a:r>
                  <a:rPr lang="nb-NO" dirty="0" err="1"/>
                  <a:t>x,y</a:t>
                </a:r>
                <a:r>
                  <a:rPr lang="nb-NO" dirty="0"/>
                  <a:t>) = (U</a:t>
                </a:r>
                <a:r>
                  <a:rPr lang="nb-NO" baseline="-25000" dirty="0"/>
                  <a:t>0</a:t>
                </a:r>
                <a:r>
                  <a:rPr lang="nb-NO" dirty="0"/>
                  <a:t>+ax)</a:t>
                </a:r>
                <a:r>
                  <a:rPr lang="nb-NO" b="1" dirty="0"/>
                  <a:t>i</a:t>
                </a:r>
                <a:r>
                  <a:rPr lang="nb-NO" dirty="0"/>
                  <a:t> – </a:t>
                </a:r>
                <a:r>
                  <a:rPr lang="nb-NO" dirty="0" err="1"/>
                  <a:t>by</a:t>
                </a:r>
                <a:r>
                  <a:rPr lang="nb-NO" b="1" dirty="0" err="1"/>
                  <a:t>j</a:t>
                </a:r>
                <a:r>
                  <a:rPr lang="nb-NO" b="1" dirty="0"/>
                  <a:t> </a:t>
                </a:r>
                <a:r>
                  <a:rPr lang="nb-NO" dirty="0"/>
                  <a:t>= &lt;U</a:t>
                </a:r>
                <a:r>
                  <a:rPr lang="nb-NO" baseline="-25000" dirty="0"/>
                  <a:t>0</a:t>
                </a:r>
                <a:r>
                  <a:rPr lang="nb-NO" dirty="0"/>
                  <a:t>+ax,-by&gt;.</a:t>
                </a:r>
                <a:br>
                  <a:rPr lang="nb-NO" b="1" dirty="0"/>
                </a:br>
                <a:br>
                  <a:rPr lang="nb-NO" dirty="0"/>
                </a:br>
                <a:r>
                  <a:rPr lang="nb-NO" u="sng" dirty="0"/>
                  <a:t>Hva er akselerasjonsvektoren </a:t>
                </a:r>
                <a14:m>
                  <m:oMath xmlns:m="http://schemas.openxmlformats.org/officeDocument/2006/math">
                    <m:r>
                      <a:rPr lang="en-US" b="1" i="1" u="sng">
                        <a:latin typeface="Cambria Math" panose="02040503050406030204" pitchFamily="18" charset="0"/>
                      </a:rPr>
                      <m:t>𝒂</m:t>
                    </m:r>
                    <m:r>
                      <a:rPr lang="en-US" i="1" u="sng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i="1" u="sng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u="sng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 u="sng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 u="sng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 u="sng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 u="sng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nb-NO" b="0" i="1" u="sng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b-NO" u="sng" dirty="0"/>
                  <a:t>i hver punkt &lt;</a:t>
                </a:r>
                <a:r>
                  <a:rPr lang="nb-NO" u="sng" dirty="0" err="1"/>
                  <a:t>x,y</a:t>
                </a:r>
                <a:r>
                  <a:rPr lang="nb-NO" u="sng" dirty="0"/>
                  <a:t>&gt; i fluidet?</a:t>
                </a: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336000" y="910141"/>
                <a:ext cx="9588000" cy="533642"/>
              </a:xfrm>
              <a:blipFill>
                <a:blip r:embed="rId2"/>
                <a:stretch>
                  <a:fillRect l="-2381" t="-248837" r="-19974" b="-1558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90740FF5-A014-4B43-B37F-C60431E5CCD8}"/>
              </a:ext>
            </a:extLst>
          </p:cNvPr>
          <p:cNvSpPr txBox="1"/>
          <p:nvPr/>
        </p:nvSpPr>
        <p:spPr>
          <a:xfrm>
            <a:off x="2736417" y="6416969"/>
            <a:ext cx="7128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Hastighetsfeltet</a:t>
            </a:r>
            <a:r>
              <a:rPr lang="en-US" dirty="0"/>
              <a:t> (2D, </a:t>
            </a:r>
            <a:r>
              <a:rPr lang="en-US" dirty="0" err="1"/>
              <a:t>stasjonær</a:t>
            </a:r>
            <a:r>
              <a:rPr lang="en-US" dirty="0"/>
              <a:t>): </a:t>
            </a:r>
            <a:r>
              <a:rPr lang="en-US" b="1" dirty="0"/>
              <a:t>V</a:t>
            </a:r>
            <a:r>
              <a:rPr lang="en-US" dirty="0"/>
              <a:t>(</a:t>
            </a:r>
            <a:r>
              <a:rPr lang="en-US" dirty="0" err="1"/>
              <a:t>x,y,t</a:t>
            </a:r>
            <a:r>
              <a:rPr lang="en-US" dirty="0"/>
              <a:t>) = &lt;</a:t>
            </a:r>
            <a:r>
              <a:rPr lang="en-US" dirty="0" err="1"/>
              <a:t>u,v</a:t>
            </a:r>
            <a:r>
              <a:rPr lang="en-US" dirty="0"/>
              <a:t>&gt; = u(</a:t>
            </a:r>
            <a:r>
              <a:rPr lang="en-US" dirty="0" err="1"/>
              <a:t>x,y</a:t>
            </a:r>
            <a:r>
              <a:rPr lang="en-US" dirty="0"/>
              <a:t>)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dirty="0"/>
              <a:t>+ v(</a:t>
            </a:r>
            <a:r>
              <a:rPr lang="en-US" dirty="0" err="1"/>
              <a:t>x,y</a:t>
            </a:r>
            <a:r>
              <a:rPr lang="en-US" dirty="0"/>
              <a:t>)</a:t>
            </a:r>
            <a:r>
              <a:rPr lang="en-US" b="1" dirty="0"/>
              <a:t>j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B23FD54-A0DB-524D-BFD6-E7F945B2CFA1}"/>
              </a:ext>
            </a:extLst>
          </p:cNvPr>
          <p:cNvCxnSpPr/>
          <p:nvPr/>
        </p:nvCxnSpPr>
        <p:spPr>
          <a:xfrm>
            <a:off x="6536054" y="2128315"/>
            <a:ext cx="4667739" cy="10080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0ECD34C-DB69-6846-B3DE-F680FC79AE9A}"/>
              </a:ext>
            </a:extLst>
          </p:cNvPr>
          <p:cNvCxnSpPr>
            <a:cxnSpLocks/>
          </p:cNvCxnSpPr>
          <p:nvPr/>
        </p:nvCxnSpPr>
        <p:spPr>
          <a:xfrm flipV="1">
            <a:off x="6536054" y="4293000"/>
            <a:ext cx="4667739" cy="131891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EF78980-5333-D24F-B5FC-B4B917055EF0}"/>
              </a:ext>
            </a:extLst>
          </p:cNvPr>
          <p:cNvCxnSpPr/>
          <p:nvPr/>
        </p:nvCxnSpPr>
        <p:spPr>
          <a:xfrm>
            <a:off x="6536054" y="2493000"/>
            <a:ext cx="927946" cy="216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63BC567D-76BA-A14D-BBC6-69CAE7F4089A}"/>
              </a:ext>
            </a:extLst>
          </p:cNvPr>
          <p:cNvCxnSpPr/>
          <p:nvPr/>
        </p:nvCxnSpPr>
        <p:spPr>
          <a:xfrm>
            <a:off x="6519726" y="2965685"/>
            <a:ext cx="927946" cy="216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B5F78250-B4B4-844B-96BE-2FED569A3451}"/>
              </a:ext>
            </a:extLst>
          </p:cNvPr>
          <p:cNvCxnSpPr>
            <a:cxnSpLocks/>
          </p:cNvCxnSpPr>
          <p:nvPr/>
        </p:nvCxnSpPr>
        <p:spPr>
          <a:xfrm>
            <a:off x="6536054" y="3787727"/>
            <a:ext cx="911618" cy="12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4C121B35-A8E4-1044-B61F-35EA7B829FB7}"/>
              </a:ext>
            </a:extLst>
          </p:cNvPr>
          <p:cNvCxnSpPr>
            <a:cxnSpLocks/>
          </p:cNvCxnSpPr>
          <p:nvPr/>
        </p:nvCxnSpPr>
        <p:spPr>
          <a:xfrm flipV="1">
            <a:off x="6490021" y="4418881"/>
            <a:ext cx="944274" cy="1359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911152EB-6505-CD46-8DF4-52B9FA42CB1D}"/>
              </a:ext>
            </a:extLst>
          </p:cNvPr>
          <p:cNvCxnSpPr>
            <a:cxnSpLocks/>
          </p:cNvCxnSpPr>
          <p:nvPr/>
        </p:nvCxnSpPr>
        <p:spPr>
          <a:xfrm flipV="1">
            <a:off x="6506349" y="4891566"/>
            <a:ext cx="911618" cy="220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98778423-7D52-6148-99AF-8225D69E7FDD}"/>
              </a:ext>
            </a:extLst>
          </p:cNvPr>
          <p:cNvCxnSpPr>
            <a:cxnSpLocks/>
          </p:cNvCxnSpPr>
          <p:nvPr/>
        </p:nvCxnSpPr>
        <p:spPr>
          <a:xfrm>
            <a:off x="7998266" y="2767661"/>
            <a:ext cx="1193734" cy="2763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F9351BBE-9063-2C46-83FE-5C21BB6EEE97}"/>
              </a:ext>
            </a:extLst>
          </p:cNvPr>
          <p:cNvCxnSpPr>
            <a:cxnSpLocks/>
          </p:cNvCxnSpPr>
          <p:nvPr/>
        </p:nvCxnSpPr>
        <p:spPr>
          <a:xfrm>
            <a:off x="7860345" y="3139249"/>
            <a:ext cx="1256318" cy="283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562F9551-C755-EF4A-A85F-EC48954ECB15}"/>
              </a:ext>
            </a:extLst>
          </p:cNvPr>
          <p:cNvCxnSpPr>
            <a:cxnSpLocks/>
          </p:cNvCxnSpPr>
          <p:nvPr/>
        </p:nvCxnSpPr>
        <p:spPr>
          <a:xfrm flipV="1">
            <a:off x="8087727" y="4293000"/>
            <a:ext cx="1104273" cy="1329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174ADBEB-B9A3-1545-9C28-489602DD345F}"/>
              </a:ext>
            </a:extLst>
          </p:cNvPr>
          <p:cNvCxnSpPr>
            <a:cxnSpLocks/>
          </p:cNvCxnSpPr>
          <p:nvPr/>
        </p:nvCxnSpPr>
        <p:spPr>
          <a:xfrm flipV="1">
            <a:off x="8104055" y="4714964"/>
            <a:ext cx="1087945" cy="2679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9DDF1F59-5A35-3746-AE73-1B17AA9D73F1}"/>
              </a:ext>
            </a:extLst>
          </p:cNvPr>
          <p:cNvCxnSpPr>
            <a:cxnSpLocks/>
          </p:cNvCxnSpPr>
          <p:nvPr/>
        </p:nvCxnSpPr>
        <p:spPr>
          <a:xfrm>
            <a:off x="9526696" y="3087682"/>
            <a:ext cx="1677097" cy="3743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D7F82A8E-D024-8F45-B645-DF3131B67E72}"/>
              </a:ext>
            </a:extLst>
          </p:cNvPr>
          <p:cNvCxnSpPr>
            <a:cxnSpLocks/>
          </p:cNvCxnSpPr>
          <p:nvPr/>
        </p:nvCxnSpPr>
        <p:spPr>
          <a:xfrm>
            <a:off x="9474559" y="3285000"/>
            <a:ext cx="1677097" cy="3743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4D5D3A5D-72BC-624C-ACE8-6D6DA97E9C50}"/>
              </a:ext>
            </a:extLst>
          </p:cNvPr>
          <p:cNvCxnSpPr>
            <a:cxnSpLocks/>
          </p:cNvCxnSpPr>
          <p:nvPr/>
        </p:nvCxnSpPr>
        <p:spPr>
          <a:xfrm flipV="1">
            <a:off x="9526696" y="3954053"/>
            <a:ext cx="1612218" cy="3389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9567C529-3467-F143-BFBA-DB4E1BB4B7F4}"/>
              </a:ext>
            </a:extLst>
          </p:cNvPr>
          <p:cNvCxnSpPr>
            <a:cxnSpLocks/>
          </p:cNvCxnSpPr>
          <p:nvPr/>
        </p:nvCxnSpPr>
        <p:spPr>
          <a:xfrm flipV="1">
            <a:off x="9526696" y="4151371"/>
            <a:ext cx="1612218" cy="4156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D3F2F077-33C8-4945-9CA8-26C657BA776F}"/>
              </a:ext>
            </a:extLst>
          </p:cNvPr>
          <p:cNvCxnSpPr>
            <a:cxnSpLocks/>
          </p:cNvCxnSpPr>
          <p:nvPr/>
        </p:nvCxnSpPr>
        <p:spPr>
          <a:xfrm>
            <a:off x="7994108" y="3775024"/>
            <a:ext cx="1122555" cy="109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B1A78789-ACB4-B24D-B5F4-08FDF4EEB9A8}"/>
              </a:ext>
            </a:extLst>
          </p:cNvPr>
          <p:cNvCxnSpPr>
            <a:cxnSpLocks/>
          </p:cNvCxnSpPr>
          <p:nvPr/>
        </p:nvCxnSpPr>
        <p:spPr>
          <a:xfrm>
            <a:off x="9526696" y="3808023"/>
            <a:ext cx="1624960" cy="316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0556A20F-0A63-B749-8B88-E8893D9D9ABF}"/>
              </a:ext>
            </a:extLst>
          </p:cNvPr>
          <p:cNvCxnSpPr/>
          <p:nvPr/>
        </p:nvCxnSpPr>
        <p:spPr>
          <a:xfrm flipV="1">
            <a:off x="6536054" y="2767661"/>
            <a:ext cx="0" cy="100736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2B10E190-23EA-E54F-930E-92044606F8CF}"/>
              </a:ext>
            </a:extLst>
          </p:cNvPr>
          <p:cNvCxnSpPr>
            <a:cxnSpLocks/>
          </p:cNvCxnSpPr>
          <p:nvPr/>
        </p:nvCxnSpPr>
        <p:spPr>
          <a:xfrm>
            <a:off x="6536054" y="3775024"/>
            <a:ext cx="927946" cy="1096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CCF57562-14DA-7A45-B362-1C5A1167B046}"/>
              </a:ext>
            </a:extLst>
          </p:cNvPr>
          <p:cNvSpPr txBox="1"/>
          <p:nvPr/>
        </p:nvSpPr>
        <p:spPr>
          <a:xfrm>
            <a:off x="6096000" y="3136315"/>
            <a:ext cx="4112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y,</a:t>
            </a:r>
            <a:r>
              <a:rPr lang="en-US" b="1" dirty="0" err="1"/>
              <a:t>i</a:t>
            </a:r>
            <a:endParaRPr lang="en-US" b="1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4DE6775-C8F1-AD42-A377-336AA93B2729}"/>
              </a:ext>
            </a:extLst>
          </p:cNvPr>
          <p:cNvSpPr txBox="1"/>
          <p:nvPr/>
        </p:nvSpPr>
        <p:spPr>
          <a:xfrm>
            <a:off x="6778159" y="3782629"/>
            <a:ext cx="8723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x, </a:t>
            </a:r>
            <a:r>
              <a:rPr lang="en-US" b="1" dirty="0"/>
              <a:t>j,</a:t>
            </a:r>
            <a:r>
              <a:rPr lang="en-US" dirty="0"/>
              <a:t> U</a:t>
            </a:r>
            <a:r>
              <a:rPr lang="en-US" baseline="-25000" dirty="0"/>
              <a:t>0</a:t>
            </a:r>
          </a:p>
        </p:txBody>
      </p:sp>
      <p:sp>
        <p:nvSpPr>
          <p:cNvPr id="4" name="Right Brace 3">
            <a:extLst>
              <a:ext uri="{FF2B5EF4-FFF2-40B4-BE49-F238E27FC236}">
                <a16:creationId xmlns:a16="http://schemas.microsoft.com/office/drawing/2014/main" id="{CB16457A-8091-BD41-9589-6EA0892C93EB}"/>
              </a:ext>
            </a:extLst>
          </p:cNvPr>
          <p:cNvSpPr/>
          <p:nvPr/>
        </p:nvSpPr>
        <p:spPr>
          <a:xfrm rot="5400000">
            <a:off x="2152060" y="728901"/>
            <a:ext cx="255878" cy="1152001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ight Brace 26">
            <a:extLst>
              <a:ext uri="{FF2B5EF4-FFF2-40B4-BE49-F238E27FC236}">
                <a16:creationId xmlns:a16="http://schemas.microsoft.com/office/drawing/2014/main" id="{AC6F09E2-0AD5-0B43-836F-64410A6F1EC1}"/>
              </a:ext>
            </a:extLst>
          </p:cNvPr>
          <p:cNvSpPr/>
          <p:nvPr/>
        </p:nvSpPr>
        <p:spPr>
          <a:xfrm rot="5400000">
            <a:off x="3370589" y="939430"/>
            <a:ext cx="266822" cy="7200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2F5B38E-0F9A-974A-9DB5-B33ECC4FC7AB}"/>
                  </a:ext>
                </a:extLst>
              </p:cNvPr>
              <p:cNvSpPr txBox="1"/>
              <p:nvPr/>
            </p:nvSpPr>
            <p:spPr>
              <a:xfrm>
                <a:off x="2014164" y="1354030"/>
                <a:ext cx="38767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𝑢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2F5B38E-0F9A-974A-9DB5-B33ECC4FC7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14164" y="1354030"/>
                <a:ext cx="387670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9C6D87E6-2F93-0547-8979-60631EC88C2A}"/>
                  </a:ext>
                </a:extLst>
              </p:cNvPr>
              <p:cNvSpPr txBox="1"/>
              <p:nvPr/>
            </p:nvSpPr>
            <p:spPr>
              <a:xfrm>
                <a:off x="3251889" y="1319387"/>
                <a:ext cx="38055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𝑣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9C6D87E6-2F93-0547-8979-60631EC88C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1889" y="1319387"/>
                <a:ext cx="380552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6AA56124-5E9F-AC4C-A27A-BD8C8103A58C}"/>
                  </a:ext>
                </a:extLst>
              </p:cNvPr>
              <p:cNvSpPr txBox="1"/>
              <p:nvPr/>
            </p:nvSpPr>
            <p:spPr>
              <a:xfrm>
                <a:off x="1930017" y="5013000"/>
                <a:ext cx="6987618" cy="89428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009D7F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𝑽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𝝏</m:t>
                          </m:r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𝑽</m:t>
                          </m:r>
                        </m:num>
                        <m:den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𝑽</m:t>
                          </m:r>
                        </m:num>
                        <m:den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2800" b="1" i="1" smtClean="0"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𝑽</m:t>
                          </m:r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US" sz="280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sz="2800" b="1" i="1" smtClean="0">
                          <a:latin typeface="Cambria Math" panose="02040503050406030204" pitchFamily="18" charset="0"/>
                        </a:rPr>
                        <m:t>𝒋</m:t>
                      </m:r>
                    </m:oMath>
                  </m:oMathPara>
                </a14:m>
                <a:endParaRPr lang="en-US" sz="2800" b="1" dirty="0"/>
              </a:p>
            </p:txBody>
          </p:sp>
        </mc:Choice>
        <mc:Fallback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6AA56124-5E9F-AC4C-A27A-BD8C8103A5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0017" y="5013000"/>
                <a:ext cx="6987618" cy="894284"/>
              </a:xfrm>
              <a:prstGeom prst="rect">
                <a:avLst/>
              </a:prstGeom>
              <a:blipFill>
                <a:blip r:embed="rId5"/>
                <a:stretch>
                  <a:fillRect t="-4110" r="-904" b="-10959"/>
                </a:stretch>
              </a:blipFill>
              <a:ln w="19050">
                <a:solidFill>
                  <a:srgbClr val="009D7F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TextBox 38">
            <a:extLst>
              <a:ext uri="{FF2B5EF4-FFF2-40B4-BE49-F238E27FC236}">
                <a16:creationId xmlns:a16="http://schemas.microsoft.com/office/drawing/2014/main" id="{D2BF1483-6400-6A46-B50F-8ADC9462BBE2}"/>
              </a:ext>
            </a:extLst>
          </p:cNvPr>
          <p:cNvSpPr txBox="1"/>
          <p:nvPr/>
        </p:nvSpPr>
        <p:spPr>
          <a:xfrm>
            <a:off x="5497374" y="6077401"/>
            <a:ext cx="2445723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dirty="0" err="1"/>
              <a:t>Lokal</a:t>
            </a:r>
            <a:r>
              <a:rPr lang="en-US" sz="1400" dirty="0"/>
              <a:t> </a:t>
            </a:r>
            <a:r>
              <a:rPr lang="en-US" sz="1400" dirty="0" err="1"/>
              <a:t>akselerasjon</a:t>
            </a:r>
            <a:endParaRPr lang="en-US" sz="1400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0961FAC-5DDB-A74E-A5F2-F2E9FF271ED2}"/>
              </a:ext>
            </a:extLst>
          </p:cNvPr>
          <p:cNvSpPr txBox="1"/>
          <p:nvPr/>
        </p:nvSpPr>
        <p:spPr>
          <a:xfrm>
            <a:off x="7213578" y="6077400"/>
            <a:ext cx="2016899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dirty="0" err="1"/>
              <a:t>Konvektiv</a:t>
            </a:r>
            <a:r>
              <a:rPr lang="en-US" sz="1400" dirty="0"/>
              <a:t> </a:t>
            </a:r>
            <a:r>
              <a:rPr lang="en-US" sz="1400" dirty="0" err="1"/>
              <a:t>akselerasjon</a:t>
            </a:r>
            <a:endParaRPr lang="en-US" sz="1400" dirty="0"/>
          </a:p>
        </p:txBody>
      </p:sp>
      <p:sp>
        <p:nvSpPr>
          <p:cNvPr id="38" name="Right Brace 37">
            <a:extLst>
              <a:ext uri="{FF2B5EF4-FFF2-40B4-BE49-F238E27FC236}">
                <a16:creationId xmlns:a16="http://schemas.microsoft.com/office/drawing/2014/main" id="{45934C96-9ECD-4545-8A66-51D01AD16914}"/>
              </a:ext>
            </a:extLst>
          </p:cNvPr>
          <p:cNvSpPr/>
          <p:nvPr/>
        </p:nvSpPr>
        <p:spPr>
          <a:xfrm rot="5400000">
            <a:off x="7635460" y="4890050"/>
            <a:ext cx="108770" cy="2035690"/>
          </a:xfrm>
          <a:prstGeom prst="rightBrac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ight Brace 34">
            <a:extLst>
              <a:ext uri="{FF2B5EF4-FFF2-40B4-BE49-F238E27FC236}">
                <a16:creationId xmlns:a16="http://schemas.microsoft.com/office/drawing/2014/main" id="{E560D293-391D-524F-99FD-FE64C296B0E1}"/>
              </a:ext>
            </a:extLst>
          </p:cNvPr>
          <p:cNvSpPr/>
          <p:nvPr/>
        </p:nvSpPr>
        <p:spPr>
          <a:xfrm rot="5400000">
            <a:off x="5991066" y="5634611"/>
            <a:ext cx="203323" cy="569455"/>
          </a:xfrm>
          <a:prstGeom prst="rightBrac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1305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6000" y="910141"/>
            <a:ext cx="9588000" cy="533642"/>
          </a:xfrm>
        </p:spPr>
        <p:txBody>
          <a:bodyPr>
            <a:normAutofit fontScale="90000"/>
          </a:bodyPr>
          <a:lstStyle/>
          <a:p>
            <a:r>
              <a:rPr lang="nb-NO" dirty="0"/>
              <a:t>Strømningen er stasjonær og har hastighetsfelt </a:t>
            </a:r>
            <a:br>
              <a:rPr lang="nb-NO" dirty="0"/>
            </a:br>
            <a:r>
              <a:rPr lang="nb-NO" b="1" dirty="0"/>
              <a:t>V</a:t>
            </a:r>
            <a:r>
              <a:rPr lang="nb-NO" dirty="0"/>
              <a:t>(</a:t>
            </a:r>
            <a:r>
              <a:rPr lang="nb-NO" dirty="0" err="1"/>
              <a:t>x,y</a:t>
            </a:r>
            <a:r>
              <a:rPr lang="nb-NO" dirty="0"/>
              <a:t>) = (U</a:t>
            </a:r>
            <a:r>
              <a:rPr lang="nb-NO" baseline="-25000" dirty="0"/>
              <a:t>0</a:t>
            </a:r>
            <a:r>
              <a:rPr lang="nb-NO" dirty="0"/>
              <a:t>+ax)</a:t>
            </a:r>
            <a:r>
              <a:rPr lang="nb-NO" b="1" dirty="0"/>
              <a:t>i</a:t>
            </a:r>
            <a:r>
              <a:rPr lang="nb-NO" dirty="0"/>
              <a:t> – </a:t>
            </a:r>
            <a:r>
              <a:rPr lang="nb-NO" dirty="0" err="1"/>
              <a:t>by</a:t>
            </a:r>
            <a:r>
              <a:rPr lang="nb-NO" b="1" dirty="0" err="1"/>
              <a:t>j</a:t>
            </a:r>
            <a:r>
              <a:rPr lang="nb-NO" b="1" dirty="0"/>
              <a:t>.</a:t>
            </a:r>
            <a:br>
              <a:rPr lang="nb-NO" dirty="0"/>
            </a:br>
            <a:r>
              <a:rPr lang="nb-NO" dirty="0"/>
              <a:t>Regn ut akselerasjonen i hver punkt &lt;</a:t>
            </a:r>
            <a:r>
              <a:rPr lang="nb-NO" dirty="0" err="1"/>
              <a:t>x,y</a:t>
            </a:r>
            <a:r>
              <a:rPr lang="nb-NO" dirty="0"/>
              <a:t>&gt; i strømningen?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B23FD54-A0DB-524D-BFD6-E7F945B2CFA1}"/>
              </a:ext>
            </a:extLst>
          </p:cNvPr>
          <p:cNvCxnSpPr/>
          <p:nvPr/>
        </p:nvCxnSpPr>
        <p:spPr>
          <a:xfrm>
            <a:off x="6536054" y="2128315"/>
            <a:ext cx="4667739" cy="10080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0ECD34C-DB69-6846-B3DE-F680FC79AE9A}"/>
              </a:ext>
            </a:extLst>
          </p:cNvPr>
          <p:cNvCxnSpPr>
            <a:cxnSpLocks/>
          </p:cNvCxnSpPr>
          <p:nvPr/>
        </p:nvCxnSpPr>
        <p:spPr>
          <a:xfrm flipV="1">
            <a:off x="6536054" y="4293000"/>
            <a:ext cx="4667739" cy="131891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EF78980-5333-D24F-B5FC-B4B917055EF0}"/>
              </a:ext>
            </a:extLst>
          </p:cNvPr>
          <p:cNvCxnSpPr/>
          <p:nvPr/>
        </p:nvCxnSpPr>
        <p:spPr>
          <a:xfrm>
            <a:off x="6536054" y="2493000"/>
            <a:ext cx="927946" cy="216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63BC567D-76BA-A14D-BBC6-69CAE7F4089A}"/>
              </a:ext>
            </a:extLst>
          </p:cNvPr>
          <p:cNvCxnSpPr/>
          <p:nvPr/>
        </p:nvCxnSpPr>
        <p:spPr>
          <a:xfrm>
            <a:off x="6519726" y="2965685"/>
            <a:ext cx="927946" cy="216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B5F78250-B4B4-844B-96BE-2FED569A3451}"/>
              </a:ext>
            </a:extLst>
          </p:cNvPr>
          <p:cNvCxnSpPr>
            <a:cxnSpLocks/>
          </p:cNvCxnSpPr>
          <p:nvPr/>
        </p:nvCxnSpPr>
        <p:spPr>
          <a:xfrm>
            <a:off x="6536054" y="3787727"/>
            <a:ext cx="911618" cy="12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4C121B35-A8E4-1044-B61F-35EA7B829FB7}"/>
              </a:ext>
            </a:extLst>
          </p:cNvPr>
          <p:cNvCxnSpPr>
            <a:cxnSpLocks/>
          </p:cNvCxnSpPr>
          <p:nvPr/>
        </p:nvCxnSpPr>
        <p:spPr>
          <a:xfrm flipV="1">
            <a:off x="6490021" y="4418881"/>
            <a:ext cx="944274" cy="1359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911152EB-6505-CD46-8DF4-52B9FA42CB1D}"/>
              </a:ext>
            </a:extLst>
          </p:cNvPr>
          <p:cNvCxnSpPr>
            <a:cxnSpLocks/>
          </p:cNvCxnSpPr>
          <p:nvPr/>
        </p:nvCxnSpPr>
        <p:spPr>
          <a:xfrm flipV="1">
            <a:off x="6506349" y="4891566"/>
            <a:ext cx="911618" cy="220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98778423-7D52-6148-99AF-8225D69E7FDD}"/>
              </a:ext>
            </a:extLst>
          </p:cNvPr>
          <p:cNvCxnSpPr>
            <a:cxnSpLocks/>
          </p:cNvCxnSpPr>
          <p:nvPr/>
        </p:nvCxnSpPr>
        <p:spPr>
          <a:xfrm>
            <a:off x="7998266" y="2767661"/>
            <a:ext cx="1193734" cy="2763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F9351BBE-9063-2C46-83FE-5C21BB6EEE97}"/>
              </a:ext>
            </a:extLst>
          </p:cNvPr>
          <p:cNvCxnSpPr>
            <a:cxnSpLocks/>
          </p:cNvCxnSpPr>
          <p:nvPr/>
        </p:nvCxnSpPr>
        <p:spPr>
          <a:xfrm>
            <a:off x="7860345" y="3139249"/>
            <a:ext cx="1256318" cy="283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562F9551-C755-EF4A-A85F-EC48954ECB15}"/>
              </a:ext>
            </a:extLst>
          </p:cNvPr>
          <p:cNvCxnSpPr>
            <a:cxnSpLocks/>
          </p:cNvCxnSpPr>
          <p:nvPr/>
        </p:nvCxnSpPr>
        <p:spPr>
          <a:xfrm flipV="1">
            <a:off x="8087727" y="4293000"/>
            <a:ext cx="1104273" cy="1329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174ADBEB-B9A3-1545-9C28-489602DD345F}"/>
              </a:ext>
            </a:extLst>
          </p:cNvPr>
          <p:cNvCxnSpPr>
            <a:cxnSpLocks/>
          </p:cNvCxnSpPr>
          <p:nvPr/>
        </p:nvCxnSpPr>
        <p:spPr>
          <a:xfrm flipV="1">
            <a:off x="8104055" y="4714964"/>
            <a:ext cx="1087945" cy="2679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9DDF1F59-5A35-3746-AE73-1B17AA9D73F1}"/>
              </a:ext>
            </a:extLst>
          </p:cNvPr>
          <p:cNvCxnSpPr>
            <a:cxnSpLocks/>
          </p:cNvCxnSpPr>
          <p:nvPr/>
        </p:nvCxnSpPr>
        <p:spPr>
          <a:xfrm>
            <a:off x="9526696" y="3087682"/>
            <a:ext cx="1677097" cy="3743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D7F82A8E-D024-8F45-B645-DF3131B67E72}"/>
              </a:ext>
            </a:extLst>
          </p:cNvPr>
          <p:cNvCxnSpPr>
            <a:cxnSpLocks/>
          </p:cNvCxnSpPr>
          <p:nvPr/>
        </p:nvCxnSpPr>
        <p:spPr>
          <a:xfrm>
            <a:off x="9474559" y="3285000"/>
            <a:ext cx="1677097" cy="3743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4D5D3A5D-72BC-624C-ACE8-6D6DA97E9C50}"/>
              </a:ext>
            </a:extLst>
          </p:cNvPr>
          <p:cNvCxnSpPr>
            <a:cxnSpLocks/>
          </p:cNvCxnSpPr>
          <p:nvPr/>
        </p:nvCxnSpPr>
        <p:spPr>
          <a:xfrm flipV="1">
            <a:off x="9526696" y="3954053"/>
            <a:ext cx="1612218" cy="3389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9567C529-3467-F143-BFBA-DB4E1BB4B7F4}"/>
              </a:ext>
            </a:extLst>
          </p:cNvPr>
          <p:cNvCxnSpPr>
            <a:cxnSpLocks/>
          </p:cNvCxnSpPr>
          <p:nvPr/>
        </p:nvCxnSpPr>
        <p:spPr>
          <a:xfrm flipV="1">
            <a:off x="9526696" y="4151371"/>
            <a:ext cx="1612218" cy="4156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D3F2F077-33C8-4945-9CA8-26C657BA776F}"/>
              </a:ext>
            </a:extLst>
          </p:cNvPr>
          <p:cNvCxnSpPr>
            <a:cxnSpLocks/>
          </p:cNvCxnSpPr>
          <p:nvPr/>
        </p:nvCxnSpPr>
        <p:spPr>
          <a:xfrm>
            <a:off x="7994108" y="3775024"/>
            <a:ext cx="1122555" cy="109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B1A78789-ACB4-B24D-B5F4-08FDF4EEB9A8}"/>
              </a:ext>
            </a:extLst>
          </p:cNvPr>
          <p:cNvCxnSpPr>
            <a:cxnSpLocks/>
          </p:cNvCxnSpPr>
          <p:nvPr/>
        </p:nvCxnSpPr>
        <p:spPr>
          <a:xfrm>
            <a:off x="9526696" y="3808023"/>
            <a:ext cx="1624960" cy="316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A6B743AD-0AF4-984C-8D9B-3BFF551024F5}"/>
                  </a:ext>
                </a:extLst>
              </p:cNvPr>
              <p:cNvSpPr txBox="1"/>
              <p:nvPr/>
            </p:nvSpPr>
            <p:spPr>
              <a:xfrm>
                <a:off x="968574" y="3000355"/>
                <a:ext cx="4815100" cy="52322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dirty="0" smtClean="0">
                          <a:latin typeface="Cambria Math" panose="02040503050406030204" pitchFamily="18" charset="0"/>
                        </a:rPr>
                        <m:t>𝒂</m:t>
                      </m:r>
                      <m:d>
                        <m:dPr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𝑎</m:t>
                      </m:r>
                      <m:d>
                        <m:dPr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800" b="1" i="1" dirty="0" smtClean="0"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800" b="1" i="1" dirty="0" smtClean="0">
                          <a:latin typeface="Cambria Math" panose="02040503050406030204" pitchFamily="18" charset="0"/>
                        </a:rPr>
                        <m:t>𝒋</m:t>
                      </m:r>
                    </m:oMath>
                  </m:oMathPara>
                </a14:m>
                <a:endParaRPr lang="en-US" sz="2800" b="1" dirty="0"/>
              </a:p>
            </p:txBody>
          </p:sp>
        </mc:Choice>
        <mc:Fallback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A6B743AD-0AF4-984C-8D9B-3BFF551024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8574" y="3000355"/>
                <a:ext cx="4815100" cy="523220"/>
              </a:xfrm>
              <a:prstGeom prst="rect">
                <a:avLst/>
              </a:prstGeom>
              <a:blipFill>
                <a:blip r:embed="rId2"/>
                <a:stretch>
                  <a:fillRect b="-15909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0556A20F-0A63-B749-8B88-E8893D9D9ABF}"/>
              </a:ext>
            </a:extLst>
          </p:cNvPr>
          <p:cNvCxnSpPr/>
          <p:nvPr/>
        </p:nvCxnSpPr>
        <p:spPr>
          <a:xfrm flipV="1">
            <a:off x="6536054" y="2767661"/>
            <a:ext cx="0" cy="100736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2B10E190-23EA-E54F-930E-92044606F8CF}"/>
              </a:ext>
            </a:extLst>
          </p:cNvPr>
          <p:cNvCxnSpPr>
            <a:cxnSpLocks/>
          </p:cNvCxnSpPr>
          <p:nvPr/>
        </p:nvCxnSpPr>
        <p:spPr>
          <a:xfrm>
            <a:off x="6536054" y="3775024"/>
            <a:ext cx="927946" cy="1096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CCF57562-14DA-7A45-B362-1C5A1167B046}"/>
              </a:ext>
            </a:extLst>
          </p:cNvPr>
          <p:cNvSpPr txBox="1"/>
          <p:nvPr/>
        </p:nvSpPr>
        <p:spPr>
          <a:xfrm>
            <a:off x="6096000" y="3136315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y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4DE6775-C8F1-AD42-A377-336AA93B2729}"/>
              </a:ext>
            </a:extLst>
          </p:cNvPr>
          <p:cNvSpPr txBox="1"/>
          <p:nvPr/>
        </p:nvSpPr>
        <p:spPr>
          <a:xfrm>
            <a:off x="6778159" y="3782629"/>
            <a:ext cx="679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x, U</a:t>
            </a:r>
            <a:r>
              <a:rPr lang="en-US" baseline="-25000" dirty="0"/>
              <a:t>0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387BBE6-7767-E643-A79C-9FF00B7B154C}"/>
              </a:ext>
            </a:extLst>
          </p:cNvPr>
          <p:cNvSpPr txBox="1"/>
          <p:nvPr/>
        </p:nvSpPr>
        <p:spPr>
          <a:xfrm>
            <a:off x="984000" y="2128315"/>
            <a:ext cx="20681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Løsningen</a:t>
            </a:r>
            <a:r>
              <a:rPr lang="en-US" sz="2400" dirty="0"/>
              <a:t> er: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7FFE7630-4627-8149-9BE9-0275C768127B}"/>
                  </a:ext>
                </a:extLst>
              </p:cNvPr>
              <p:cNvSpPr txBox="1"/>
              <p:nvPr/>
            </p:nvSpPr>
            <p:spPr>
              <a:xfrm>
                <a:off x="2709499" y="5339629"/>
                <a:ext cx="5990230" cy="766620"/>
              </a:xfrm>
              <a:prstGeom prst="rect">
                <a:avLst/>
              </a:prstGeom>
              <a:solidFill>
                <a:schemeClr val="bg1"/>
              </a:solidFill>
              <a:ln w="1905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𝑽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𝝏</m:t>
                          </m:r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𝑽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𝑽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𝑽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𝒋</m:t>
                      </m:r>
                    </m:oMath>
                  </m:oMathPara>
                </a14:m>
                <a:endParaRPr lang="en-US" sz="2400" b="1" dirty="0"/>
              </a:p>
            </p:txBody>
          </p:sp>
        </mc:Choice>
        <mc:Fallback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7FFE7630-4627-8149-9BE9-0275C76812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9499" y="5339629"/>
                <a:ext cx="5990230" cy="766620"/>
              </a:xfrm>
              <a:prstGeom prst="rect">
                <a:avLst/>
              </a:prstGeom>
              <a:blipFill>
                <a:blip r:embed="rId3"/>
                <a:stretch>
                  <a:fillRect l="-212" t="-3279" r="-1271" b="-13115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TextBox 34">
            <a:extLst>
              <a:ext uri="{FF2B5EF4-FFF2-40B4-BE49-F238E27FC236}">
                <a16:creationId xmlns:a16="http://schemas.microsoft.com/office/drawing/2014/main" id="{B78FA105-C199-B244-9BE7-E78080A77A30}"/>
              </a:ext>
            </a:extLst>
          </p:cNvPr>
          <p:cNvSpPr txBox="1"/>
          <p:nvPr/>
        </p:nvSpPr>
        <p:spPr>
          <a:xfrm>
            <a:off x="2736417" y="6416969"/>
            <a:ext cx="7128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Hastighetsfeltet</a:t>
            </a:r>
            <a:r>
              <a:rPr lang="en-US" dirty="0"/>
              <a:t> (2D, </a:t>
            </a:r>
            <a:r>
              <a:rPr lang="en-US" dirty="0" err="1"/>
              <a:t>stasjonær</a:t>
            </a:r>
            <a:r>
              <a:rPr lang="en-US" dirty="0"/>
              <a:t>): </a:t>
            </a:r>
            <a:r>
              <a:rPr lang="en-US" b="1" dirty="0"/>
              <a:t>V</a:t>
            </a:r>
            <a:r>
              <a:rPr lang="en-US" dirty="0"/>
              <a:t>(</a:t>
            </a:r>
            <a:r>
              <a:rPr lang="en-US" dirty="0" err="1"/>
              <a:t>x,y,t</a:t>
            </a:r>
            <a:r>
              <a:rPr lang="en-US" dirty="0"/>
              <a:t>) = &lt;</a:t>
            </a:r>
            <a:r>
              <a:rPr lang="en-US" dirty="0" err="1"/>
              <a:t>u,v</a:t>
            </a:r>
            <a:r>
              <a:rPr lang="en-US" dirty="0"/>
              <a:t>&gt; = u(</a:t>
            </a:r>
            <a:r>
              <a:rPr lang="en-US" dirty="0" err="1"/>
              <a:t>x,y</a:t>
            </a:r>
            <a:r>
              <a:rPr lang="en-US" dirty="0"/>
              <a:t>)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dirty="0"/>
              <a:t>+ v(</a:t>
            </a:r>
            <a:r>
              <a:rPr lang="en-US" dirty="0" err="1"/>
              <a:t>x,y</a:t>
            </a:r>
            <a:r>
              <a:rPr lang="en-US" dirty="0"/>
              <a:t>)</a:t>
            </a:r>
            <a:r>
              <a:rPr lang="en-US" b="1" dirty="0"/>
              <a:t>j</a:t>
            </a:r>
          </a:p>
        </p:txBody>
      </p:sp>
    </p:spTree>
    <p:extLst>
      <p:ext uri="{BB962C8B-B14F-4D97-AF65-F5344CB8AC3E}">
        <p14:creationId xmlns:p14="http://schemas.microsoft.com/office/powerpoint/2010/main" val="1225906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6000" y="910141"/>
            <a:ext cx="9588000" cy="533642"/>
          </a:xfrm>
        </p:spPr>
        <p:txBody>
          <a:bodyPr>
            <a:normAutofit fontScale="90000"/>
          </a:bodyPr>
          <a:lstStyle/>
          <a:p>
            <a:r>
              <a:rPr lang="nb-NO" dirty="0"/>
              <a:t>Strømningen er stasjonær og har hastighetsfelt </a:t>
            </a:r>
            <a:br>
              <a:rPr lang="nb-NO" dirty="0"/>
            </a:br>
            <a:r>
              <a:rPr lang="nb-NO" b="1" dirty="0"/>
              <a:t>V</a:t>
            </a:r>
            <a:r>
              <a:rPr lang="nb-NO" dirty="0"/>
              <a:t>(</a:t>
            </a:r>
            <a:r>
              <a:rPr lang="nb-NO" dirty="0" err="1"/>
              <a:t>x,y</a:t>
            </a:r>
            <a:r>
              <a:rPr lang="nb-NO" dirty="0"/>
              <a:t>) = (U</a:t>
            </a:r>
            <a:r>
              <a:rPr lang="nb-NO" baseline="-25000" dirty="0"/>
              <a:t>0</a:t>
            </a:r>
            <a:r>
              <a:rPr lang="nb-NO" dirty="0"/>
              <a:t>+ax)</a:t>
            </a:r>
            <a:r>
              <a:rPr lang="nb-NO" b="1" dirty="0"/>
              <a:t>i</a:t>
            </a:r>
            <a:r>
              <a:rPr lang="nb-NO" dirty="0"/>
              <a:t> – </a:t>
            </a:r>
            <a:r>
              <a:rPr lang="nb-NO" dirty="0" err="1"/>
              <a:t>by</a:t>
            </a:r>
            <a:r>
              <a:rPr lang="nb-NO" b="1" dirty="0" err="1"/>
              <a:t>j</a:t>
            </a:r>
            <a:r>
              <a:rPr lang="nb-NO" b="1" dirty="0"/>
              <a:t>.</a:t>
            </a:r>
            <a:br>
              <a:rPr lang="nb-NO" dirty="0"/>
            </a:br>
            <a:r>
              <a:rPr lang="nb-NO" dirty="0"/>
              <a:t>Regn ut akselerasjonen i hver punkt &lt;</a:t>
            </a:r>
            <a:r>
              <a:rPr lang="nb-NO" dirty="0" err="1"/>
              <a:t>x,y</a:t>
            </a:r>
            <a:r>
              <a:rPr lang="nb-NO" dirty="0"/>
              <a:t>&gt; i strømningen?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B23FD54-A0DB-524D-BFD6-E7F945B2CFA1}"/>
              </a:ext>
            </a:extLst>
          </p:cNvPr>
          <p:cNvCxnSpPr/>
          <p:nvPr/>
        </p:nvCxnSpPr>
        <p:spPr>
          <a:xfrm>
            <a:off x="6536054" y="2128315"/>
            <a:ext cx="4667739" cy="10080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0ECD34C-DB69-6846-B3DE-F680FC79AE9A}"/>
              </a:ext>
            </a:extLst>
          </p:cNvPr>
          <p:cNvCxnSpPr>
            <a:cxnSpLocks/>
          </p:cNvCxnSpPr>
          <p:nvPr/>
        </p:nvCxnSpPr>
        <p:spPr>
          <a:xfrm flipV="1">
            <a:off x="6536054" y="4293000"/>
            <a:ext cx="4667739" cy="131891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EF78980-5333-D24F-B5FC-B4B917055EF0}"/>
              </a:ext>
            </a:extLst>
          </p:cNvPr>
          <p:cNvCxnSpPr/>
          <p:nvPr/>
        </p:nvCxnSpPr>
        <p:spPr>
          <a:xfrm>
            <a:off x="6536054" y="2493000"/>
            <a:ext cx="927946" cy="216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63BC567D-76BA-A14D-BBC6-69CAE7F4089A}"/>
              </a:ext>
            </a:extLst>
          </p:cNvPr>
          <p:cNvCxnSpPr/>
          <p:nvPr/>
        </p:nvCxnSpPr>
        <p:spPr>
          <a:xfrm>
            <a:off x="6519726" y="2965685"/>
            <a:ext cx="927946" cy="216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B5F78250-B4B4-844B-96BE-2FED569A3451}"/>
              </a:ext>
            </a:extLst>
          </p:cNvPr>
          <p:cNvCxnSpPr>
            <a:cxnSpLocks/>
          </p:cNvCxnSpPr>
          <p:nvPr/>
        </p:nvCxnSpPr>
        <p:spPr>
          <a:xfrm>
            <a:off x="6536054" y="3787727"/>
            <a:ext cx="911618" cy="12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4C121B35-A8E4-1044-B61F-35EA7B829FB7}"/>
              </a:ext>
            </a:extLst>
          </p:cNvPr>
          <p:cNvCxnSpPr>
            <a:cxnSpLocks/>
          </p:cNvCxnSpPr>
          <p:nvPr/>
        </p:nvCxnSpPr>
        <p:spPr>
          <a:xfrm flipV="1">
            <a:off x="6490021" y="4418881"/>
            <a:ext cx="944274" cy="1359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911152EB-6505-CD46-8DF4-52B9FA42CB1D}"/>
              </a:ext>
            </a:extLst>
          </p:cNvPr>
          <p:cNvCxnSpPr>
            <a:cxnSpLocks/>
          </p:cNvCxnSpPr>
          <p:nvPr/>
        </p:nvCxnSpPr>
        <p:spPr>
          <a:xfrm flipV="1">
            <a:off x="6506349" y="4891566"/>
            <a:ext cx="911618" cy="220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98778423-7D52-6148-99AF-8225D69E7FDD}"/>
              </a:ext>
            </a:extLst>
          </p:cNvPr>
          <p:cNvCxnSpPr>
            <a:cxnSpLocks/>
          </p:cNvCxnSpPr>
          <p:nvPr/>
        </p:nvCxnSpPr>
        <p:spPr>
          <a:xfrm>
            <a:off x="7998266" y="2767661"/>
            <a:ext cx="1193734" cy="2763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F9351BBE-9063-2C46-83FE-5C21BB6EEE97}"/>
              </a:ext>
            </a:extLst>
          </p:cNvPr>
          <p:cNvCxnSpPr>
            <a:cxnSpLocks/>
          </p:cNvCxnSpPr>
          <p:nvPr/>
        </p:nvCxnSpPr>
        <p:spPr>
          <a:xfrm>
            <a:off x="7860345" y="3139249"/>
            <a:ext cx="1256318" cy="283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562F9551-C755-EF4A-A85F-EC48954ECB15}"/>
              </a:ext>
            </a:extLst>
          </p:cNvPr>
          <p:cNvCxnSpPr>
            <a:cxnSpLocks/>
          </p:cNvCxnSpPr>
          <p:nvPr/>
        </p:nvCxnSpPr>
        <p:spPr>
          <a:xfrm flipV="1">
            <a:off x="8087727" y="4293000"/>
            <a:ext cx="1104273" cy="1329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174ADBEB-B9A3-1545-9C28-489602DD345F}"/>
              </a:ext>
            </a:extLst>
          </p:cNvPr>
          <p:cNvCxnSpPr>
            <a:cxnSpLocks/>
          </p:cNvCxnSpPr>
          <p:nvPr/>
        </p:nvCxnSpPr>
        <p:spPr>
          <a:xfrm flipV="1">
            <a:off x="8104055" y="4714964"/>
            <a:ext cx="1087945" cy="2679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9DDF1F59-5A35-3746-AE73-1B17AA9D73F1}"/>
              </a:ext>
            </a:extLst>
          </p:cNvPr>
          <p:cNvCxnSpPr>
            <a:cxnSpLocks/>
          </p:cNvCxnSpPr>
          <p:nvPr/>
        </p:nvCxnSpPr>
        <p:spPr>
          <a:xfrm>
            <a:off x="9526696" y="3087682"/>
            <a:ext cx="1677097" cy="3743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D7F82A8E-D024-8F45-B645-DF3131B67E72}"/>
              </a:ext>
            </a:extLst>
          </p:cNvPr>
          <p:cNvCxnSpPr>
            <a:cxnSpLocks/>
          </p:cNvCxnSpPr>
          <p:nvPr/>
        </p:nvCxnSpPr>
        <p:spPr>
          <a:xfrm>
            <a:off x="9474559" y="3285000"/>
            <a:ext cx="1677097" cy="3743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4D5D3A5D-72BC-624C-ACE8-6D6DA97E9C50}"/>
              </a:ext>
            </a:extLst>
          </p:cNvPr>
          <p:cNvCxnSpPr>
            <a:cxnSpLocks/>
          </p:cNvCxnSpPr>
          <p:nvPr/>
        </p:nvCxnSpPr>
        <p:spPr>
          <a:xfrm flipV="1">
            <a:off x="9526696" y="3954053"/>
            <a:ext cx="1612218" cy="3389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9567C529-3467-F143-BFBA-DB4E1BB4B7F4}"/>
              </a:ext>
            </a:extLst>
          </p:cNvPr>
          <p:cNvCxnSpPr>
            <a:cxnSpLocks/>
          </p:cNvCxnSpPr>
          <p:nvPr/>
        </p:nvCxnSpPr>
        <p:spPr>
          <a:xfrm flipV="1">
            <a:off x="9526696" y="4151371"/>
            <a:ext cx="1612218" cy="4156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D3F2F077-33C8-4945-9CA8-26C657BA776F}"/>
              </a:ext>
            </a:extLst>
          </p:cNvPr>
          <p:cNvCxnSpPr>
            <a:cxnSpLocks/>
          </p:cNvCxnSpPr>
          <p:nvPr/>
        </p:nvCxnSpPr>
        <p:spPr>
          <a:xfrm>
            <a:off x="7994108" y="3775024"/>
            <a:ext cx="1122555" cy="109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B1A78789-ACB4-B24D-B5F4-08FDF4EEB9A8}"/>
              </a:ext>
            </a:extLst>
          </p:cNvPr>
          <p:cNvCxnSpPr>
            <a:cxnSpLocks/>
          </p:cNvCxnSpPr>
          <p:nvPr/>
        </p:nvCxnSpPr>
        <p:spPr>
          <a:xfrm>
            <a:off x="9526696" y="3808023"/>
            <a:ext cx="1624960" cy="316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A6B743AD-0AF4-984C-8D9B-3BFF551024F5}"/>
                  </a:ext>
                </a:extLst>
              </p:cNvPr>
              <p:cNvSpPr txBox="1"/>
              <p:nvPr/>
            </p:nvSpPr>
            <p:spPr>
              <a:xfrm>
                <a:off x="968574" y="3000355"/>
                <a:ext cx="4815100" cy="523220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dirty="0" smtClean="0">
                          <a:latin typeface="Cambria Math" panose="02040503050406030204" pitchFamily="18" charset="0"/>
                        </a:rPr>
                        <m:t>𝒂</m:t>
                      </m:r>
                      <m:d>
                        <m:dPr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𝑎</m:t>
                      </m:r>
                      <m:d>
                        <m:dPr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𝑎𝑥</m:t>
                          </m:r>
                        </m:e>
                      </m:d>
                      <m:r>
                        <a:rPr lang="en-US" sz="2800" b="1" i="1" dirty="0" smtClean="0"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800" b="1" i="1" dirty="0" smtClean="0">
                          <a:latin typeface="Cambria Math" panose="02040503050406030204" pitchFamily="18" charset="0"/>
                        </a:rPr>
                        <m:t>𝒋</m:t>
                      </m:r>
                    </m:oMath>
                  </m:oMathPara>
                </a14:m>
                <a:endParaRPr lang="en-US" sz="2800" b="1" dirty="0"/>
              </a:p>
            </p:txBody>
          </p:sp>
        </mc:Choice>
        <mc:Fallback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A6B743AD-0AF4-984C-8D9B-3BFF551024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8574" y="3000355"/>
                <a:ext cx="4815100" cy="523220"/>
              </a:xfrm>
              <a:prstGeom prst="rect">
                <a:avLst/>
              </a:prstGeom>
              <a:blipFill>
                <a:blip r:embed="rId2"/>
                <a:stretch>
                  <a:fillRect b="-19048"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0556A20F-0A63-B749-8B88-E8893D9D9ABF}"/>
              </a:ext>
            </a:extLst>
          </p:cNvPr>
          <p:cNvCxnSpPr/>
          <p:nvPr/>
        </p:nvCxnSpPr>
        <p:spPr>
          <a:xfrm flipV="1">
            <a:off x="6536054" y="2767661"/>
            <a:ext cx="0" cy="100736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2B10E190-23EA-E54F-930E-92044606F8CF}"/>
              </a:ext>
            </a:extLst>
          </p:cNvPr>
          <p:cNvCxnSpPr>
            <a:cxnSpLocks/>
          </p:cNvCxnSpPr>
          <p:nvPr/>
        </p:nvCxnSpPr>
        <p:spPr>
          <a:xfrm>
            <a:off x="6536054" y="3775024"/>
            <a:ext cx="927946" cy="1096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CCF57562-14DA-7A45-B362-1C5A1167B046}"/>
              </a:ext>
            </a:extLst>
          </p:cNvPr>
          <p:cNvSpPr txBox="1"/>
          <p:nvPr/>
        </p:nvSpPr>
        <p:spPr>
          <a:xfrm>
            <a:off x="6096000" y="3136315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y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4DE6775-C8F1-AD42-A377-336AA93B2729}"/>
              </a:ext>
            </a:extLst>
          </p:cNvPr>
          <p:cNvSpPr txBox="1"/>
          <p:nvPr/>
        </p:nvSpPr>
        <p:spPr>
          <a:xfrm>
            <a:off x="6778159" y="3782629"/>
            <a:ext cx="679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x, U</a:t>
            </a:r>
            <a:r>
              <a:rPr lang="en-US" baseline="-25000" dirty="0"/>
              <a:t>0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387BBE6-7767-E643-A79C-9FF00B7B154C}"/>
              </a:ext>
            </a:extLst>
          </p:cNvPr>
          <p:cNvSpPr txBox="1"/>
          <p:nvPr/>
        </p:nvSpPr>
        <p:spPr>
          <a:xfrm>
            <a:off x="984000" y="2128315"/>
            <a:ext cx="20681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Løsningen</a:t>
            </a:r>
            <a:r>
              <a:rPr lang="en-US" sz="2400" dirty="0"/>
              <a:t> er: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ABEF83F7-56C1-B747-ACF4-EBDB5536466C}"/>
                  </a:ext>
                </a:extLst>
              </p:cNvPr>
              <p:cNvSpPr txBox="1"/>
              <p:nvPr/>
            </p:nvSpPr>
            <p:spPr>
              <a:xfrm>
                <a:off x="984000" y="4185371"/>
                <a:ext cx="3708002" cy="52322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d>
                        <m:dPr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𝑎</m:t>
                      </m:r>
                      <m:d>
                        <m:dPr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𝑎𝑥</m:t>
                          </m:r>
                        </m:e>
                      </m:d>
                    </m:oMath>
                  </m:oMathPara>
                </a14:m>
                <a:endParaRPr lang="en-US" sz="2800" b="1" dirty="0"/>
              </a:p>
            </p:txBody>
          </p:sp>
        </mc:Choice>
        <mc:Fallback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ABEF83F7-56C1-B747-ACF4-EBDB553646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4000" y="4185371"/>
                <a:ext cx="3708002" cy="523220"/>
              </a:xfrm>
              <a:prstGeom prst="rect">
                <a:avLst/>
              </a:prstGeom>
              <a:blipFill>
                <a:blip r:embed="rId3"/>
                <a:stretch>
                  <a:fillRect b="-909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TextBox 38">
            <a:extLst>
              <a:ext uri="{FF2B5EF4-FFF2-40B4-BE49-F238E27FC236}">
                <a16:creationId xmlns:a16="http://schemas.microsoft.com/office/drawing/2014/main" id="{77117FCE-978F-E245-8DB3-3AB9DAEE3540}"/>
              </a:ext>
            </a:extLst>
          </p:cNvPr>
          <p:cNvSpPr txBox="1"/>
          <p:nvPr/>
        </p:nvSpPr>
        <p:spPr>
          <a:xfrm>
            <a:off x="968574" y="3649495"/>
            <a:ext cx="44999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Med </a:t>
            </a:r>
            <a:r>
              <a:rPr lang="en-US" sz="2400" dirty="0" err="1"/>
              <a:t>akselerasjon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x-</a:t>
            </a:r>
            <a:r>
              <a:rPr lang="en-US" sz="2400" dirty="0" err="1"/>
              <a:t>retning</a:t>
            </a:r>
            <a:r>
              <a:rPr lang="en-US" sz="2400" dirty="0"/>
              <a:t> </a:t>
            </a:r>
            <a:r>
              <a:rPr lang="en-US" sz="2400" dirty="0" err="1"/>
              <a:t>lik</a:t>
            </a:r>
            <a:r>
              <a:rPr lang="en-US" sz="2400" dirty="0"/>
              <a:t>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5C24CCF0-1E2A-2B48-976B-4FB38372588B}"/>
                  </a:ext>
                </a:extLst>
              </p:cNvPr>
              <p:cNvSpPr txBox="1"/>
              <p:nvPr/>
            </p:nvSpPr>
            <p:spPr>
              <a:xfrm>
                <a:off x="968574" y="5297819"/>
                <a:ext cx="2558521" cy="565861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d>
                        <m:dPr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US" sz="2800" b="1" dirty="0"/>
              </a:p>
            </p:txBody>
          </p:sp>
        </mc:Choice>
        <mc:Fallback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5C24CCF0-1E2A-2B48-976B-4FB3837258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8574" y="5297819"/>
                <a:ext cx="2558521" cy="565861"/>
              </a:xfrm>
              <a:prstGeom prst="rect">
                <a:avLst/>
              </a:prstGeom>
              <a:blipFill>
                <a:blip r:embed="rId4"/>
                <a:stretch>
                  <a:fillRect b="-2083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extBox 40">
            <a:extLst>
              <a:ext uri="{FF2B5EF4-FFF2-40B4-BE49-F238E27FC236}">
                <a16:creationId xmlns:a16="http://schemas.microsoft.com/office/drawing/2014/main" id="{2202BC70-2EF6-2941-B004-FFB8C29E8807}"/>
              </a:ext>
            </a:extLst>
          </p:cNvPr>
          <p:cNvSpPr txBox="1"/>
          <p:nvPr/>
        </p:nvSpPr>
        <p:spPr>
          <a:xfrm>
            <a:off x="953148" y="4761943"/>
            <a:ext cx="43107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Og</a:t>
            </a:r>
            <a:r>
              <a:rPr lang="en-US" sz="2400" dirty="0"/>
              <a:t> </a:t>
            </a:r>
            <a:r>
              <a:rPr lang="en-US" sz="2400" dirty="0" err="1"/>
              <a:t>akselerasjon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y-</a:t>
            </a:r>
            <a:r>
              <a:rPr lang="en-US" sz="2400" dirty="0" err="1"/>
              <a:t>retning</a:t>
            </a:r>
            <a:r>
              <a:rPr lang="en-US" sz="2400" dirty="0"/>
              <a:t> </a:t>
            </a:r>
            <a:r>
              <a:rPr lang="en-US" sz="2400" dirty="0" err="1"/>
              <a:t>lik</a:t>
            </a:r>
            <a:r>
              <a:rPr lang="en-US" sz="2400" dirty="0"/>
              <a:t>: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A17E18C-9DC6-8342-BF5B-4ACC79EA360D}"/>
              </a:ext>
            </a:extLst>
          </p:cNvPr>
          <p:cNvSpPr/>
          <p:nvPr/>
        </p:nvSpPr>
        <p:spPr>
          <a:xfrm>
            <a:off x="768000" y="3649495"/>
            <a:ext cx="4700524" cy="2371505"/>
          </a:xfrm>
          <a:prstGeom prst="rect">
            <a:avLst/>
          </a:prstGeom>
          <a:noFill/>
          <a:ln w="38100">
            <a:solidFill>
              <a:srgbClr val="009D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C8CCAA38-BFD9-F444-9FCE-6E3F029FD667}"/>
                  </a:ext>
                </a:extLst>
              </p:cNvPr>
              <p:cNvSpPr txBox="1"/>
              <p:nvPr/>
            </p:nvSpPr>
            <p:spPr>
              <a:xfrm>
                <a:off x="3600526" y="6205580"/>
                <a:ext cx="5144101" cy="586186"/>
              </a:xfrm>
              <a:prstGeom prst="rect">
                <a:avLst/>
              </a:prstGeom>
              <a:solidFill>
                <a:schemeClr val="bg1"/>
              </a:solidFill>
              <a:ln w="1905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𝑽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𝒋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= &lt;</m:t>
                      </m:r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&gt;</m:t>
                      </m:r>
                    </m:oMath>
                  </m:oMathPara>
                </a14:m>
                <a:endParaRPr lang="en-US" sz="2000" b="1" dirty="0"/>
              </a:p>
            </p:txBody>
          </p:sp>
        </mc:Choice>
        <mc:Fallback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C8CCAA38-BFD9-F444-9FCE-6E3F029FD6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0526" y="6205580"/>
                <a:ext cx="5144101" cy="586186"/>
              </a:xfrm>
              <a:prstGeom prst="rect">
                <a:avLst/>
              </a:prstGeom>
              <a:blipFill>
                <a:blip r:embed="rId5"/>
                <a:stretch>
                  <a:fillRect t="-4255" b="-14894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371024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6000" y="910141"/>
            <a:ext cx="9588000" cy="533642"/>
          </a:xfrm>
        </p:spPr>
        <p:txBody>
          <a:bodyPr>
            <a:normAutofit fontScale="90000"/>
          </a:bodyPr>
          <a:lstStyle/>
          <a:p>
            <a:r>
              <a:rPr lang="nb-NO" dirty="0"/>
              <a:t>Individuell: Regn ut akselerasjonen i x- og y retning i </a:t>
            </a:r>
            <a:br>
              <a:rPr lang="nb-NO" dirty="0"/>
            </a:br>
            <a:r>
              <a:rPr lang="nb-NO" dirty="0"/>
              <a:t>punktet (0,0) dvs. i innløpet.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B23FD54-A0DB-524D-BFD6-E7F945B2CFA1}"/>
              </a:ext>
            </a:extLst>
          </p:cNvPr>
          <p:cNvCxnSpPr/>
          <p:nvPr/>
        </p:nvCxnSpPr>
        <p:spPr>
          <a:xfrm>
            <a:off x="6536054" y="2128315"/>
            <a:ext cx="4667739" cy="10080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0ECD34C-DB69-6846-B3DE-F680FC79AE9A}"/>
              </a:ext>
            </a:extLst>
          </p:cNvPr>
          <p:cNvCxnSpPr>
            <a:cxnSpLocks/>
          </p:cNvCxnSpPr>
          <p:nvPr/>
        </p:nvCxnSpPr>
        <p:spPr>
          <a:xfrm flipV="1">
            <a:off x="6536054" y="4293000"/>
            <a:ext cx="4667739" cy="131891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EF78980-5333-D24F-B5FC-B4B917055EF0}"/>
              </a:ext>
            </a:extLst>
          </p:cNvPr>
          <p:cNvCxnSpPr/>
          <p:nvPr/>
        </p:nvCxnSpPr>
        <p:spPr>
          <a:xfrm>
            <a:off x="6536054" y="2493000"/>
            <a:ext cx="927946" cy="216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63BC567D-76BA-A14D-BBC6-69CAE7F4089A}"/>
              </a:ext>
            </a:extLst>
          </p:cNvPr>
          <p:cNvCxnSpPr/>
          <p:nvPr/>
        </p:nvCxnSpPr>
        <p:spPr>
          <a:xfrm>
            <a:off x="6519726" y="2965685"/>
            <a:ext cx="927946" cy="216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B5F78250-B4B4-844B-96BE-2FED569A3451}"/>
              </a:ext>
            </a:extLst>
          </p:cNvPr>
          <p:cNvCxnSpPr>
            <a:cxnSpLocks/>
          </p:cNvCxnSpPr>
          <p:nvPr/>
        </p:nvCxnSpPr>
        <p:spPr>
          <a:xfrm>
            <a:off x="6536054" y="3787727"/>
            <a:ext cx="911618" cy="12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4C121B35-A8E4-1044-B61F-35EA7B829FB7}"/>
              </a:ext>
            </a:extLst>
          </p:cNvPr>
          <p:cNvCxnSpPr>
            <a:cxnSpLocks/>
          </p:cNvCxnSpPr>
          <p:nvPr/>
        </p:nvCxnSpPr>
        <p:spPr>
          <a:xfrm flipV="1">
            <a:off x="6490021" y="4418881"/>
            <a:ext cx="944274" cy="1359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911152EB-6505-CD46-8DF4-52B9FA42CB1D}"/>
              </a:ext>
            </a:extLst>
          </p:cNvPr>
          <p:cNvCxnSpPr>
            <a:cxnSpLocks/>
          </p:cNvCxnSpPr>
          <p:nvPr/>
        </p:nvCxnSpPr>
        <p:spPr>
          <a:xfrm flipV="1">
            <a:off x="6506349" y="4891566"/>
            <a:ext cx="911618" cy="220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98778423-7D52-6148-99AF-8225D69E7FDD}"/>
              </a:ext>
            </a:extLst>
          </p:cNvPr>
          <p:cNvCxnSpPr>
            <a:cxnSpLocks/>
          </p:cNvCxnSpPr>
          <p:nvPr/>
        </p:nvCxnSpPr>
        <p:spPr>
          <a:xfrm>
            <a:off x="7998266" y="2767661"/>
            <a:ext cx="1193734" cy="2763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F9351BBE-9063-2C46-83FE-5C21BB6EEE97}"/>
              </a:ext>
            </a:extLst>
          </p:cNvPr>
          <p:cNvCxnSpPr>
            <a:cxnSpLocks/>
          </p:cNvCxnSpPr>
          <p:nvPr/>
        </p:nvCxnSpPr>
        <p:spPr>
          <a:xfrm>
            <a:off x="7860345" y="3139249"/>
            <a:ext cx="1256318" cy="283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562F9551-C755-EF4A-A85F-EC48954ECB15}"/>
              </a:ext>
            </a:extLst>
          </p:cNvPr>
          <p:cNvCxnSpPr>
            <a:cxnSpLocks/>
          </p:cNvCxnSpPr>
          <p:nvPr/>
        </p:nvCxnSpPr>
        <p:spPr>
          <a:xfrm flipV="1">
            <a:off x="8087727" y="4293000"/>
            <a:ext cx="1104273" cy="1329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174ADBEB-B9A3-1545-9C28-489602DD345F}"/>
              </a:ext>
            </a:extLst>
          </p:cNvPr>
          <p:cNvCxnSpPr>
            <a:cxnSpLocks/>
          </p:cNvCxnSpPr>
          <p:nvPr/>
        </p:nvCxnSpPr>
        <p:spPr>
          <a:xfrm flipV="1">
            <a:off x="8104055" y="4714964"/>
            <a:ext cx="1087945" cy="2679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9DDF1F59-5A35-3746-AE73-1B17AA9D73F1}"/>
              </a:ext>
            </a:extLst>
          </p:cNvPr>
          <p:cNvCxnSpPr>
            <a:cxnSpLocks/>
          </p:cNvCxnSpPr>
          <p:nvPr/>
        </p:nvCxnSpPr>
        <p:spPr>
          <a:xfrm>
            <a:off x="9526696" y="3087682"/>
            <a:ext cx="1677097" cy="3743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D7F82A8E-D024-8F45-B645-DF3131B67E72}"/>
              </a:ext>
            </a:extLst>
          </p:cNvPr>
          <p:cNvCxnSpPr>
            <a:cxnSpLocks/>
          </p:cNvCxnSpPr>
          <p:nvPr/>
        </p:nvCxnSpPr>
        <p:spPr>
          <a:xfrm>
            <a:off x="9474559" y="3285000"/>
            <a:ext cx="1677097" cy="3743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4D5D3A5D-72BC-624C-ACE8-6D6DA97E9C50}"/>
              </a:ext>
            </a:extLst>
          </p:cNvPr>
          <p:cNvCxnSpPr>
            <a:cxnSpLocks/>
          </p:cNvCxnSpPr>
          <p:nvPr/>
        </p:nvCxnSpPr>
        <p:spPr>
          <a:xfrm flipV="1">
            <a:off x="9526696" y="3954053"/>
            <a:ext cx="1612218" cy="3389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9567C529-3467-F143-BFBA-DB4E1BB4B7F4}"/>
              </a:ext>
            </a:extLst>
          </p:cNvPr>
          <p:cNvCxnSpPr>
            <a:cxnSpLocks/>
          </p:cNvCxnSpPr>
          <p:nvPr/>
        </p:nvCxnSpPr>
        <p:spPr>
          <a:xfrm flipV="1">
            <a:off x="9526696" y="4151371"/>
            <a:ext cx="1612218" cy="4156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D3F2F077-33C8-4945-9CA8-26C657BA776F}"/>
              </a:ext>
            </a:extLst>
          </p:cNvPr>
          <p:cNvCxnSpPr>
            <a:cxnSpLocks/>
          </p:cNvCxnSpPr>
          <p:nvPr/>
        </p:nvCxnSpPr>
        <p:spPr>
          <a:xfrm>
            <a:off x="7994108" y="3775024"/>
            <a:ext cx="1122555" cy="109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B1A78789-ACB4-B24D-B5F4-08FDF4EEB9A8}"/>
              </a:ext>
            </a:extLst>
          </p:cNvPr>
          <p:cNvCxnSpPr>
            <a:cxnSpLocks/>
          </p:cNvCxnSpPr>
          <p:nvPr/>
        </p:nvCxnSpPr>
        <p:spPr>
          <a:xfrm>
            <a:off x="9526696" y="3808023"/>
            <a:ext cx="1624960" cy="316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A6B743AD-0AF4-984C-8D9B-3BFF551024F5}"/>
                  </a:ext>
                </a:extLst>
              </p:cNvPr>
              <p:cNvSpPr txBox="1"/>
              <p:nvPr/>
            </p:nvSpPr>
            <p:spPr>
              <a:xfrm>
                <a:off x="968574" y="3000355"/>
                <a:ext cx="4815100" cy="523220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dirty="0" smtClean="0">
                          <a:latin typeface="Cambria Math" panose="02040503050406030204" pitchFamily="18" charset="0"/>
                        </a:rPr>
                        <m:t>𝒂</m:t>
                      </m:r>
                      <m:d>
                        <m:dPr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𝑎</m:t>
                      </m:r>
                      <m:d>
                        <m:dPr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𝑎𝑥</m:t>
                          </m:r>
                        </m:e>
                      </m:d>
                      <m:r>
                        <a:rPr lang="en-US" sz="2800" b="1" i="1" dirty="0" smtClean="0"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800" b="1" i="1" dirty="0" smtClean="0">
                          <a:latin typeface="Cambria Math" panose="02040503050406030204" pitchFamily="18" charset="0"/>
                        </a:rPr>
                        <m:t>𝒋</m:t>
                      </m:r>
                    </m:oMath>
                  </m:oMathPara>
                </a14:m>
                <a:endParaRPr lang="en-US" sz="2800" b="1" dirty="0"/>
              </a:p>
            </p:txBody>
          </p:sp>
        </mc:Choice>
        <mc:Fallback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A6B743AD-0AF4-984C-8D9B-3BFF551024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8574" y="3000355"/>
                <a:ext cx="4815100" cy="523220"/>
              </a:xfrm>
              <a:prstGeom prst="rect">
                <a:avLst/>
              </a:prstGeom>
              <a:blipFill>
                <a:blip r:embed="rId2"/>
                <a:stretch>
                  <a:fillRect b="-19048"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0556A20F-0A63-B749-8B88-E8893D9D9ABF}"/>
              </a:ext>
            </a:extLst>
          </p:cNvPr>
          <p:cNvCxnSpPr/>
          <p:nvPr/>
        </p:nvCxnSpPr>
        <p:spPr>
          <a:xfrm flipV="1">
            <a:off x="6536054" y="2767661"/>
            <a:ext cx="0" cy="100736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2B10E190-23EA-E54F-930E-92044606F8CF}"/>
              </a:ext>
            </a:extLst>
          </p:cNvPr>
          <p:cNvCxnSpPr>
            <a:cxnSpLocks/>
          </p:cNvCxnSpPr>
          <p:nvPr/>
        </p:nvCxnSpPr>
        <p:spPr>
          <a:xfrm>
            <a:off x="6536054" y="3775024"/>
            <a:ext cx="927946" cy="1096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CCF57562-14DA-7A45-B362-1C5A1167B046}"/>
              </a:ext>
            </a:extLst>
          </p:cNvPr>
          <p:cNvSpPr txBox="1"/>
          <p:nvPr/>
        </p:nvSpPr>
        <p:spPr>
          <a:xfrm>
            <a:off x="6096000" y="3136315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y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4DE6775-C8F1-AD42-A377-336AA93B2729}"/>
              </a:ext>
            </a:extLst>
          </p:cNvPr>
          <p:cNvSpPr txBox="1"/>
          <p:nvPr/>
        </p:nvSpPr>
        <p:spPr>
          <a:xfrm>
            <a:off x="6778159" y="3782629"/>
            <a:ext cx="679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x, U</a:t>
            </a:r>
            <a:r>
              <a:rPr lang="en-US" baseline="-25000" dirty="0"/>
              <a:t>0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ABEF83F7-56C1-B747-ACF4-EBDB5536466C}"/>
                  </a:ext>
                </a:extLst>
              </p:cNvPr>
              <p:cNvSpPr txBox="1"/>
              <p:nvPr/>
            </p:nvSpPr>
            <p:spPr>
              <a:xfrm>
                <a:off x="984000" y="4185371"/>
                <a:ext cx="3708002" cy="52322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d>
                        <m:dPr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𝑎</m:t>
                      </m:r>
                      <m:d>
                        <m:dPr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𝑎𝑥</m:t>
                          </m:r>
                        </m:e>
                      </m:d>
                    </m:oMath>
                  </m:oMathPara>
                </a14:m>
                <a:endParaRPr lang="en-US" sz="2800" b="1" dirty="0"/>
              </a:p>
            </p:txBody>
          </p:sp>
        </mc:Choice>
        <mc:Fallback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ABEF83F7-56C1-B747-ACF4-EBDB553646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4000" y="4185371"/>
                <a:ext cx="3708002" cy="523220"/>
              </a:xfrm>
              <a:prstGeom prst="rect">
                <a:avLst/>
              </a:prstGeom>
              <a:blipFill>
                <a:blip r:embed="rId3"/>
                <a:stretch>
                  <a:fillRect b="-909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TextBox 38">
            <a:extLst>
              <a:ext uri="{FF2B5EF4-FFF2-40B4-BE49-F238E27FC236}">
                <a16:creationId xmlns:a16="http://schemas.microsoft.com/office/drawing/2014/main" id="{77117FCE-978F-E245-8DB3-3AB9DAEE3540}"/>
              </a:ext>
            </a:extLst>
          </p:cNvPr>
          <p:cNvSpPr txBox="1"/>
          <p:nvPr/>
        </p:nvSpPr>
        <p:spPr>
          <a:xfrm>
            <a:off x="968574" y="3649495"/>
            <a:ext cx="44999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Med </a:t>
            </a:r>
            <a:r>
              <a:rPr lang="en-US" sz="2400" dirty="0" err="1"/>
              <a:t>akselerasjon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x-</a:t>
            </a:r>
            <a:r>
              <a:rPr lang="en-US" sz="2400" dirty="0" err="1"/>
              <a:t>retning</a:t>
            </a:r>
            <a:r>
              <a:rPr lang="en-US" sz="2400" dirty="0"/>
              <a:t> </a:t>
            </a:r>
            <a:r>
              <a:rPr lang="en-US" sz="2400" dirty="0" err="1"/>
              <a:t>lik</a:t>
            </a:r>
            <a:r>
              <a:rPr lang="en-US" sz="2400" dirty="0"/>
              <a:t>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5C24CCF0-1E2A-2B48-976B-4FB38372588B}"/>
                  </a:ext>
                </a:extLst>
              </p:cNvPr>
              <p:cNvSpPr txBox="1"/>
              <p:nvPr/>
            </p:nvSpPr>
            <p:spPr>
              <a:xfrm>
                <a:off x="968574" y="5297819"/>
                <a:ext cx="2558521" cy="565861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d>
                        <m:dPr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US" sz="2800" b="1" dirty="0"/>
              </a:p>
            </p:txBody>
          </p:sp>
        </mc:Choice>
        <mc:Fallback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5C24CCF0-1E2A-2B48-976B-4FB3837258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8574" y="5297819"/>
                <a:ext cx="2558521" cy="565861"/>
              </a:xfrm>
              <a:prstGeom prst="rect">
                <a:avLst/>
              </a:prstGeom>
              <a:blipFill>
                <a:blip r:embed="rId4"/>
                <a:stretch>
                  <a:fillRect b="-2083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extBox 40">
            <a:extLst>
              <a:ext uri="{FF2B5EF4-FFF2-40B4-BE49-F238E27FC236}">
                <a16:creationId xmlns:a16="http://schemas.microsoft.com/office/drawing/2014/main" id="{2202BC70-2EF6-2941-B004-FFB8C29E8807}"/>
              </a:ext>
            </a:extLst>
          </p:cNvPr>
          <p:cNvSpPr txBox="1"/>
          <p:nvPr/>
        </p:nvSpPr>
        <p:spPr>
          <a:xfrm>
            <a:off x="953148" y="4761943"/>
            <a:ext cx="43107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Og</a:t>
            </a:r>
            <a:r>
              <a:rPr lang="en-US" sz="2400" dirty="0"/>
              <a:t> </a:t>
            </a:r>
            <a:r>
              <a:rPr lang="en-US" sz="2400" dirty="0" err="1"/>
              <a:t>akselerasjon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y-</a:t>
            </a:r>
            <a:r>
              <a:rPr lang="en-US" sz="2400" dirty="0" err="1"/>
              <a:t>retning</a:t>
            </a:r>
            <a:r>
              <a:rPr lang="en-US" sz="2400" dirty="0"/>
              <a:t> </a:t>
            </a:r>
            <a:r>
              <a:rPr lang="en-US" sz="2400" dirty="0" err="1"/>
              <a:t>lik</a:t>
            </a:r>
            <a:r>
              <a:rPr lang="en-US" sz="2400" dirty="0"/>
              <a:t>: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A17E18C-9DC6-8342-BF5B-4ACC79EA360D}"/>
              </a:ext>
            </a:extLst>
          </p:cNvPr>
          <p:cNvSpPr/>
          <p:nvPr/>
        </p:nvSpPr>
        <p:spPr>
          <a:xfrm>
            <a:off x="768000" y="3649495"/>
            <a:ext cx="4700524" cy="2371505"/>
          </a:xfrm>
          <a:prstGeom prst="rect">
            <a:avLst/>
          </a:prstGeom>
          <a:noFill/>
          <a:ln w="38100">
            <a:solidFill>
              <a:srgbClr val="009D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C8CCAA38-BFD9-F444-9FCE-6E3F029FD667}"/>
                  </a:ext>
                </a:extLst>
              </p:cNvPr>
              <p:cNvSpPr txBox="1"/>
              <p:nvPr/>
            </p:nvSpPr>
            <p:spPr>
              <a:xfrm>
                <a:off x="3600526" y="6205580"/>
                <a:ext cx="5144101" cy="586186"/>
              </a:xfrm>
              <a:prstGeom prst="rect">
                <a:avLst/>
              </a:prstGeom>
              <a:solidFill>
                <a:schemeClr val="bg1"/>
              </a:solidFill>
              <a:ln w="1905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𝑽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𝒋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= &lt;</m:t>
                      </m:r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&gt;</m:t>
                      </m:r>
                    </m:oMath>
                  </m:oMathPara>
                </a14:m>
                <a:endParaRPr lang="en-US" sz="2000" b="1" dirty="0"/>
              </a:p>
            </p:txBody>
          </p:sp>
        </mc:Choice>
        <mc:Fallback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C8CCAA38-BFD9-F444-9FCE-6E3F029FD6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0526" y="6205580"/>
                <a:ext cx="5144101" cy="586186"/>
              </a:xfrm>
              <a:prstGeom prst="rect">
                <a:avLst/>
              </a:prstGeom>
              <a:blipFill>
                <a:blip r:embed="rId5"/>
                <a:stretch>
                  <a:fillRect t="-4255" b="-14894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TextBox 31">
            <a:extLst>
              <a:ext uri="{FF2B5EF4-FFF2-40B4-BE49-F238E27FC236}">
                <a16:creationId xmlns:a16="http://schemas.microsoft.com/office/drawing/2014/main" id="{5418D187-A67C-5E48-ADE1-F445FD332333}"/>
              </a:ext>
            </a:extLst>
          </p:cNvPr>
          <p:cNvSpPr txBox="1"/>
          <p:nvPr/>
        </p:nvSpPr>
        <p:spPr>
          <a:xfrm>
            <a:off x="5841040" y="3697684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(0,0)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5D13154-59F5-654B-98EB-463E1A399DF5}"/>
              </a:ext>
            </a:extLst>
          </p:cNvPr>
          <p:cNvSpPr txBox="1"/>
          <p:nvPr/>
        </p:nvSpPr>
        <p:spPr>
          <a:xfrm>
            <a:off x="11138194" y="3640315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(1,0)</a:t>
            </a:r>
          </a:p>
        </p:txBody>
      </p:sp>
    </p:spTree>
    <p:extLst>
      <p:ext uri="{BB962C8B-B14F-4D97-AF65-F5344CB8AC3E}">
        <p14:creationId xmlns:p14="http://schemas.microsoft.com/office/powerpoint/2010/main" val="39814832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6000" y="910141"/>
            <a:ext cx="9588000" cy="533642"/>
          </a:xfrm>
        </p:spPr>
        <p:txBody>
          <a:bodyPr>
            <a:normAutofit fontScale="90000"/>
          </a:bodyPr>
          <a:lstStyle/>
          <a:p>
            <a:r>
              <a:rPr lang="nb-NO" dirty="0" err="1"/>
              <a:t>Kahoot</a:t>
            </a:r>
            <a:r>
              <a:rPr lang="nb-NO" dirty="0"/>
              <a:t>!: Regn ut akselerasjonen i x- og y retning i </a:t>
            </a:r>
            <a:br>
              <a:rPr lang="nb-NO" dirty="0"/>
            </a:br>
            <a:r>
              <a:rPr lang="nb-NO" dirty="0"/>
              <a:t>punktet (0,0) dvs. i innløpet.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B23FD54-A0DB-524D-BFD6-E7F945B2CFA1}"/>
              </a:ext>
            </a:extLst>
          </p:cNvPr>
          <p:cNvCxnSpPr/>
          <p:nvPr/>
        </p:nvCxnSpPr>
        <p:spPr>
          <a:xfrm>
            <a:off x="6536054" y="2128315"/>
            <a:ext cx="4667739" cy="10080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0ECD34C-DB69-6846-B3DE-F680FC79AE9A}"/>
              </a:ext>
            </a:extLst>
          </p:cNvPr>
          <p:cNvCxnSpPr>
            <a:cxnSpLocks/>
          </p:cNvCxnSpPr>
          <p:nvPr/>
        </p:nvCxnSpPr>
        <p:spPr>
          <a:xfrm flipV="1">
            <a:off x="6536054" y="4293000"/>
            <a:ext cx="4667739" cy="131891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EF78980-5333-D24F-B5FC-B4B917055EF0}"/>
              </a:ext>
            </a:extLst>
          </p:cNvPr>
          <p:cNvCxnSpPr/>
          <p:nvPr/>
        </p:nvCxnSpPr>
        <p:spPr>
          <a:xfrm>
            <a:off x="6536054" y="2493000"/>
            <a:ext cx="927946" cy="216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63BC567D-76BA-A14D-BBC6-69CAE7F4089A}"/>
              </a:ext>
            </a:extLst>
          </p:cNvPr>
          <p:cNvCxnSpPr/>
          <p:nvPr/>
        </p:nvCxnSpPr>
        <p:spPr>
          <a:xfrm>
            <a:off x="6519726" y="2965685"/>
            <a:ext cx="927946" cy="216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B5F78250-B4B4-844B-96BE-2FED569A3451}"/>
              </a:ext>
            </a:extLst>
          </p:cNvPr>
          <p:cNvCxnSpPr>
            <a:cxnSpLocks/>
          </p:cNvCxnSpPr>
          <p:nvPr/>
        </p:nvCxnSpPr>
        <p:spPr>
          <a:xfrm>
            <a:off x="6536054" y="3787727"/>
            <a:ext cx="911618" cy="12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4C121B35-A8E4-1044-B61F-35EA7B829FB7}"/>
              </a:ext>
            </a:extLst>
          </p:cNvPr>
          <p:cNvCxnSpPr>
            <a:cxnSpLocks/>
          </p:cNvCxnSpPr>
          <p:nvPr/>
        </p:nvCxnSpPr>
        <p:spPr>
          <a:xfrm flipV="1">
            <a:off x="6490021" y="4418881"/>
            <a:ext cx="944274" cy="1359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911152EB-6505-CD46-8DF4-52B9FA42CB1D}"/>
              </a:ext>
            </a:extLst>
          </p:cNvPr>
          <p:cNvCxnSpPr>
            <a:cxnSpLocks/>
          </p:cNvCxnSpPr>
          <p:nvPr/>
        </p:nvCxnSpPr>
        <p:spPr>
          <a:xfrm flipV="1">
            <a:off x="6506349" y="4891566"/>
            <a:ext cx="911618" cy="220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98778423-7D52-6148-99AF-8225D69E7FDD}"/>
              </a:ext>
            </a:extLst>
          </p:cNvPr>
          <p:cNvCxnSpPr>
            <a:cxnSpLocks/>
          </p:cNvCxnSpPr>
          <p:nvPr/>
        </p:nvCxnSpPr>
        <p:spPr>
          <a:xfrm>
            <a:off x="7998266" y="2767661"/>
            <a:ext cx="1193734" cy="2763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F9351BBE-9063-2C46-83FE-5C21BB6EEE97}"/>
              </a:ext>
            </a:extLst>
          </p:cNvPr>
          <p:cNvCxnSpPr>
            <a:cxnSpLocks/>
          </p:cNvCxnSpPr>
          <p:nvPr/>
        </p:nvCxnSpPr>
        <p:spPr>
          <a:xfrm>
            <a:off x="7860345" y="3139249"/>
            <a:ext cx="1256318" cy="283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562F9551-C755-EF4A-A85F-EC48954ECB15}"/>
              </a:ext>
            </a:extLst>
          </p:cNvPr>
          <p:cNvCxnSpPr>
            <a:cxnSpLocks/>
          </p:cNvCxnSpPr>
          <p:nvPr/>
        </p:nvCxnSpPr>
        <p:spPr>
          <a:xfrm flipV="1">
            <a:off x="8087727" y="4293000"/>
            <a:ext cx="1104273" cy="1329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174ADBEB-B9A3-1545-9C28-489602DD345F}"/>
              </a:ext>
            </a:extLst>
          </p:cNvPr>
          <p:cNvCxnSpPr>
            <a:cxnSpLocks/>
          </p:cNvCxnSpPr>
          <p:nvPr/>
        </p:nvCxnSpPr>
        <p:spPr>
          <a:xfrm flipV="1">
            <a:off x="8104055" y="4714964"/>
            <a:ext cx="1087945" cy="2679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9DDF1F59-5A35-3746-AE73-1B17AA9D73F1}"/>
              </a:ext>
            </a:extLst>
          </p:cNvPr>
          <p:cNvCxnSpPr>
            <a:cxnSpLocks/>
          </p:cNvCxnSpPr>
          <p:nvPr/>
        </p:nvCxnSpPr>
        <p:spPr>
          <a:xfrm>
            <a:off x="9526696" y="3087682"/>
            <a:ext cx="1677097" cy="3743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D7F82A8E-D024-8F45-B645-DF3131B67E72}"/>
              </a:ext>
            </a:extLst>
          </p:cNvPr>
          <p:cNvCxnSpPr>
            <a:cxnSpLocks/>
          </p:cNvCxnSpPr>
          <p:nvPr/>
        </p:nvCxnSpPr>
        <p:spPr>
          <a:xfrm>
            <a:off x="9474559" y="3285000"/>
            <a:ext cx="1677097" cy="3743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4D5D3A5D-72BC-624C-ACE8-6D6DA97E9C50}"/>
              </a:ext>
            </a:extLst>
          </p:cNvPr>
          <p:cNvCxnSpPr>
            <a:cxnSpLocks/>
          </p:cNvCxnSpPr>
          <p:nvPr/>
        </p:nvCxnSpPr>
        <p:spPr>
          <a:xfrm flipV="1">
            <a:off x="9526696" y="3954053"/>
            <a:ext cx="1612218" cy="3389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9567C529-3467-F143-BFBA-DB4E1BB4B7F4}"/>
              </a:ext>
            </a:extLst>
          </p:cNvPr>
          <p:cNvCxnSpPr>
            <a:cxnSpLocks/>
          </p:cNvCxnSpPr>
          <p:nvPr/>
        </p:nvCxnSpPr>
        <p:spPr>
          <a:xfrm flipV="1">
            <a:off x="9526696" y="4151371"/>
            <a:ext cx="1612218" cy="4156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D3F2F077-33C8-4945-9CA8-26C657BA776F}"/>
              </a:ext>
            </a:extLst>
          </p:cNvPr>
          <p:cNvCxnSpPr>
            <a:cxnSpLocks/>
          </p:cNvCxnSpPr>
          <p:nvPr/>
        </p:nvCxnSpPr>
        <p:spPr>
          <a:xfrm>
            <a:off x="7994108" y="3775024"/>
            <a:ext cx="1122555" cy="109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B1A78789-ACB4-B24D-B5F4-08FDF4EEB9A8}"/>
              </a:ext>
            </a:extLst>
          </p:cNvPr>
          <p:cNvCxnSpPr>
            <a:cxnSpLocks/>
          </p:cNvCxnSpPr>
          <p:nvPr/>
        </p:nvCxnSpPr>
        <p:spPr>
          <a:xfrm>
            <a:off x="9526696" y="3808023"/>
            <a:ext cx="1624960" cy="316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A6B743AD-0AF4-984C-8D9B-3BFF551024F5}"/>
                  </a:ext>
                </a:extLst>
              </p:cNvPr>
              <p:cNvSpPr txBox="1"/>
              <p:nvPr/>
            </p:nvSpPr>
            <p:spPr>
              <a:xfrm>
                <a:off x="968574" y="3000355"/>
                <a:ext cx="4815100" cy="523220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dirty="0" smtClean="0">
                          <a:latin typeface="Cambria Math" panose="02040503050406030204" pitchFamily="18" charset="0"/>
                        </a:rPr>
                        <m:t>𝒂</m:t>
                      </m:r>
                      <m:d>
                        <m:dPr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𝑎</m:t>
                      </m:r>
                      <m:d>
                        <m:dPr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𝑎𝑥</m:t>
                          </m:r>
                        </m:e>
                      </m:d>
                      <m:r>
                        <a:rPr lang="en-US" sz="2800" b="1" i="1" dirty="0" smtClean="0"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800" b="1" i="1" dirty="0" smtClean="0">
                          <a:latin typeface="Cambria Math" panose="02040503050406030204" pitchFamily="18" charset="0"/>
                        </a:rPr>
                        <m:t>𝒋</m:t>
                      </m:r>
                    </m:oMath>
                  </m:oMathPara>
                </a14:m>
                <a:endParaRPr lang="en-US" sz="2800" b="1" dirty="0"/>
              </a:p>
            </p:txBody>
          </p:sp>
        </mc:Choice>
        <mc:Fallback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A6B743AD-0AF4-984C-8D9B-3BFF551024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8574" y="3000355"/>
                <a:ext cx="4815100" cy="523220"/>
              </a:xfrm>
              <a:prstGeom prst="rect">
                <a:avLst/>
              </a:prstGeom>
              <a:blipFill>
                <a:blip r:embed="rId2"/>
                <a:stretch>
                  <a:fillRect b="-19048"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0556A20F-0A63-B749-8B88-E8893D9D9ABF}"/>
              </a:ext>
            </a:extLst>
          </p:cNvPr>
          <p:cNvCxnSpPr/>
          <p:nvPr/>
        </p:nvCxnSpPr>
        <p:spPr>
          <a:xfrm flipV="1">
            <a:off x="6536054" y="2767661"/>
            <a:ext cx="0" cy="100736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2B10E190-23EA-E54F-930E-92044606F8CF}"/>
              </a:ext>
            </a:extLst>
          </p:cNvPr>
          <p:cNvCxnSpPr>
            <a:cxnSpLocks/>
          </p:cNvCxnSpPr>
          <p:nvPr/>
        </p:nvCxnSpPr>
        <p:spPr>
          <a:xfrm>
            <a:off x="6536054" y="3775024"/>
            <a:ext cx="927946" cy="1096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CCF57562-14DA-7A45-B362-1C5A1167B046}"/>
              </a:ext>
            </a:extLst>
          </p:cNvPr>
          <p:cNvSpPr txBox="1"/>
          <p:nvPr/>
        </p:nvSpPr>
        <p:spPr>
          <a:xfrm>
            <a:off x="6096000" y="3136315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y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4DE6775-C8F1-AD42-A377-336AA93B2729}"/>
              </a:ext>
            </a:extLst>
          </p:cNvPr>
          <p:cNvSpPr txBox="1"/>
          <p:nvPr/>
        </p:nvSpPr>
        <p:spPr>
          <a:xfrm>
            <a:off x="6778159" y="3782629"/>
            <a:ext cx="679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x, U</a:t>
            </a:r>
            <a:r>
              <a:rPr lang="en-US" baseline="-25000" dirty="0"/>
              <a:t>0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ABEF83F7-56C1-B747-ACF4-EBDB5536466C}"/>
                  </a:ext>
                </a:extLst>
              </p:cNvPr>
              <p:cNvSpPr txBox="1"/>
              <p:nvPr/>
            </p:nvSpPr>
            <p:spPr>
              <a:xfrm>
                <a:off x="984000" y="4185371"/>
                <a:ext cx="3708002" cy="52322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d>
                        <m:dPr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𝑎</m:t>
                      </m:r>
                      <m:d>
                        <m:dPr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𝑎𝑥</m:t>
                          </m:r>
                        </m:e>
                      </m:d>
                    </m:oMath>
                  </m:oMathPara>
                </a14:m>
                <a:endParaRPr lang="en-US" sz="2800" b="1" dirty="0"/>
              </a:p>
            </p:txBody>
          </p:sp>
        </mc:Choice>
        <mc:Fallback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ABEF83F7-56C1-B747-ACF4-EBDB553646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4000" y="4185371"/>
                <a:ext cx="3708002" cy="523220"/>
              </a:xfrm>
              <a:prstGeom prst="rect">
                <a:avLst/>
              </a:prstGeom>
              <a:blipFill>
                <a:blip r:embed="rId3"/>
                <a:stretch>
                  <a:fillRect b="-909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TextBox 38">
            <a:extLst>
              <a:ext uri="{FF2B5EF4-FFF2-40B4-BE49-F238E27FC236}">
                <a16:creationId xmlns:a16="http://schemas.microsoft.com/office/drawing/2014/main" id="{77117FCE-978F-E245-8DB3-3AB9DAEE3540}"/>
              </a:ext>
            </a:extLst>
          </p:cNvPr>
          <p:cNvSpPr txBox="1"/>
          <p:nvPr/>
        </p:nvSpPr>
        <p:spPr>
          <a:xfrm>
            <a:off x="968574" y="3649495"/>
            <a:ext cx="44999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Med </a:t>
            </a:r>
            <a:r>
              <a:rPr lang="en-US" sz="2400" dirty="0" err="1"/>
              <a:t>akselerasjon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x-</a:t>
            </a:r>
            <a:r>
              <a:rPr lang="en-US" sz="2400" dirty="0" err="1"/>
              <a:t>retning</a:t>
            </a:r>
            <a:r>
              <a:rPr lang="en-US" sz="2400" dirty="0"/>
              <a:t> </a:t>
            </a:r>
            <a:r>
              <a:rPr lang="en-US" sz="2400" dirty="0" err="1"/>
              <a:t>lik</a:t>
            </a:r>
            <a:r>
              <a:rPr lang="en-US" sz="2400" dirty="0"/>
              <a:t>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5C24CCF0-1E2A-2B48-976B-4FB38372588B}"/>
                  </a:ext>
                </a:extLst>
              </p:cNvPr>
              <p:cNvSpPr txBox="1"/>
              <p:nvPr/>
            </p:nvSpPr>
            <p:spPr>
              <a:xfrm>
                <a:off x="968574" y="5297819"/>
                <a:ext cx="2558521" cy="565861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d>
                        <m:dPr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US" sz="2800" b="1" dirty="0"/>
              </a:p>
            </p:txBody>
          </p:sp>
        </mc:Choice>
        <mc:Fallback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5C24CCF0-1E2A-2B48-976B-4FB3837258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8574" y="5297819"/>
                <a:ext cx="2558521" cy="565861"/>
              </a:xfrm>
              <a:prstGeom prst="rect">
                <a:avLst/>
              </a:prstGeom>
              <a:blipFill>
                <a:blip r:embed="rId4"/>
                <a:stretch>
                  <a:fillRect b="-2083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extBox 40">
            <a:extLst>
              <a:ext uri="{FF2B5EF4-FFF2-40B4-BE49-F238E27FC236}">
                <a16:creationId xmlns:a16="http://schemas.microsoft.com/office/drawing/2014/main" id="{2202BC70-2EF6-2941-B004-FFB8C29E8807}"/>
              </a:ext>
            </a:extLst>
          </p:cNvPr>
          <p:cNvSpPr txBox="1"/>
          <p:nvPr/>
        </p:nvSpPr>
        <p:spPr>
          <a:xfrm>
            <a:off x="953148" y="4761943"/>
            <a:ext cx="43107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Og</a:t>
            </a:r>
            <a:r>
              <a:rPr lang="en-US" sz="2400" dirty="0"/>
              <a:t> </a:t>
            </a:r>
            <a:r>
              <a:rPr lang="en-US" sz="2400" dirty="0" err="1"/>
              <a:t>akselerasjon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y-</a:t>
            </a:r>
            <a:r>
              <a:rPr lang="en-US" sz="2400" dirty="0" err="1"/>
              <a:t>retning</a:t>
            </a:r>
            <a:r>
              <a:rPr lang="en-US" sz="2400" dirty="0"/>
              <a:t> </a:t>
            </a:r>
            <a:r>
              <a:rPr lang="en-US" sz="2400" dirty="0" err="1"/>
              <a:t>lik</a:t>
            </a:r>
            <a:r>
              <a:rPr lang="en-US" sz="2400" dirty="0"/>
              <a:t>: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A17E18C-9DC6-8342-BF5B-4ACC79EA360D}"/>
              </a:ext>
            </a:extLst>
          </p:cNvPr>
          <p:cNvSpPr/>
          <p:nvPr/>
        </p:nvSpPr>
        <p:spPr>
          <a:xfrm>
            <a:off x="768000" y="3649495"/>
            <a:ext cx="4700524" cy="2371505"/>
          </a:xfrm>
          <a:prstGeom prst="rect">
            <a:avLst/>
          </a:prstGeom>
          <a:noFill/>
          <a:ln w="38100">
            <a:solidFill>
              <a:srgbClr val="009D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C8CCAA38-BFD9-F444-9FCE-6E3F029FD667}"/>
                  </a:ext>
                </a:extLst>
              </p:cNvPr>
              <p:cNvSpPr txBox="1"/>
              <p:nvPr/>
            </p:nvSpPr>
            <p:spPr>
              <a:xfrm>
                <a:off x="3600526" y="6205580"/>
                <a:ext cx="5144101" cy="586186"/>
              </a:xfrm>
              <a:prstGeom prst="rect">
                <a:avLst/>
              </a:prstGeom>
              <a:solidFill>
                <a:schemeClr val="bg1"/>
              </a:solidFill>
              <a:ln w="1905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𝑽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𝒋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= &lt;</m:t>
                      </m:r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&gt;</m:t>
                      </m:r>
                    </m:oMath>
                  </m:oMathPara>
                </a14:m>
                <a:endParaRPr lang="en-US" sz="2000" b="1" dirty="0"/>
              </a:p>
            </p:txBody>
          </p:sp>
        </mc:Choice>
        <mc:Fallback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C8CCAA38-BFD9-F444-9FCE-6E3F029FD6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0526" y="6205580"/>
                <a:ext cx="5144101" cy="586186"/>
              </a:xfrm>
              <a:prstGeom prst="rect">
                <a:avLst/>
              </a:prstGeom>
              <a:blipFill>
                <a:blip r:embed="rId5"/>
                <a:stretch>
                  <a:fillRect t="-4255" b="-14894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TextBox 31">
            <a:extLst>
              <a:ext uri="{FF2B5EF4-FFF2-40B4-BE49-F238E27FC236}">
                <a16:creationId xmlns:a16="http://schemas.microsoft.com/office/drawing/2014/main" id="{5418D187-A67C-5E48-ADE1-F445FD332333}"/>
              </a:ext>
            </a:extLst>
          </p:cNvPr>
          <p:cNvSpPr txBox="1"/>
          <p:nvPr/>
        </p:nvSpPr>
        <p:spPr>
          <a:xfrm>
            <a:off x="5841040" y="3697684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(0,0)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5D13154-59F5-654B-98EB-463E1A399DF5}"/>
              </a:ext>
            </a:extLst>
          </p:cNvPr>
          <p:cNvSpPr txBox="1"/>
          <p:nvPr/>
        </p:nvSpPr>
        <p:spPr>
          <a:xfrm>
            <a:off x="11138194" y="3640315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(1,0)</a:t>
            </a:r>
          </a:p>
        </p:txBody>
      </p:sp>
    </p:spTree>
    <p:extLst>
      <p:ext uri="{BB962C8B-B14F-4D97-AF65-F5344CB8AC3E}">
        <p14:creationId xmlns:p14="http://schemas.microsoft.com/office/powerpoint/2010/main" val="10214408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6000" y="910141"/>
            <a:ext cx="9588000" cy="533642"/>
          </a:xfrm>
        </p:spPr>
        <p:txBody>
          <a:bodyPr>
            <a:normAutofit fontScale="90000"/>
          </a:bodyPr>
          <a:lstStyle/>
          <a:p>
            <a:r>
              <a:rPr lang="nb-NO" dirty="0"/>
              <a:t>Gjennomgang: Regn ut akselerasjonen i x- og y retning i </a:t>
            </a:r>
            <a:br>
              <a:rPr lang="nb-NO" dirty="0"/>
            </a:br>
            <a:r>
              <a:rPr lang="nb-NO" dirty="0"/>
              <a:t>punktet (0,0) dvs. i innløpet.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B23FD54-A0DB-524D-BFD6-E7F945B2CFA1}"/>
              </a:ext>
            </a:extLst>
          </p:cNvPr>
          <p:cNvCxnSpPr/>
          <p:nvPr/>
        </p:nvCxnSpPr>
        <p:spPr>
          <a:xfrm>
            <a:off x="6536054" y="2128315"/>
            <a:ext cx="4667739" cy="10080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0ECD34C-DB69-6846-B3DE-F680FC79AE9A}"/>
              </a:ext>
            </a:extLst>
          </p:cNvPr>
          <p:cNvCxnSpPr>
            <a:cxnSpLocks/>
          </p:cNvCxnSpPr>
          <p:nvPr/>
        </p:nvCxnSpPr>
        <p:spPr>
          <a:xfrm flipV="1">
            <a:off x="6536054" y="4293000"/>
            <a:ext cx="4667739" cy="131891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EF78980-5333-D24F-B5FC-B4B917055EF0}"/>
              </a:ext>
            </a:extLst>
          </p:cNvPr>
          <p:cNvCxnSpPr/>
          <p:nvPr/>
        </p:nvCxnSpPr>
        <p:spPr>
          <a:xfrm>
            <a:off x="6536054" y="2493000"/>
            <a:ext cx="927946" cy="216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63BC567D-76BA-A14D-BBC6-69CAE7F4089A}"/>
              </a:ext>
            </a:extLst>
          </p:cNvPr>
          <p:cNvCxnSpPr/>
          <p:nvPr/>
        </p:nvCxnSpPr>
        <p:spPr>
          <a:xfrm>
            <a:off x="6519726" y="2965685"/>
            <a:ext cx="927946" cy="216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B5F78250-B4B4-844B-96BE-2FED569A3451}"/>
              </a:ext>
            </a:extLst>
          </p:cNvPr>
          <p:cNvCxnSpPr>
            <a:cxnSpLocks/>
          </p:cNvCxnSpPr>
          <p:nvPr/>
        </p:nvCxnSpPr>
        <p:spPr>
          <a:xfrm>
            <a:off x="6536054" y="3787727"/>
            <a:ext cx="911618" cy="12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4C121B35-A8E4-1044-B61F-35EA7B829FB7}"/>
              </a:ext>
            </a:extLst>
          </p:cNvPr>
          <p:cNvCxnSpPr>
            <a:cxnSpLocks/>
          </p:cNvCxnSpPr>
          <p:nvPr/>
        </p:nvCxnSpPr>
        <p:spPr>
          <a:xfrm flipV="1">
            <a:off x="6490021" y="4418881"/>
            <a:ext cx="944274" cy="1359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911152EB-6505-CD46-8DF4-52B9FA42CB1D}"/>
              </a:ext>
            </a:extLst>
          </p:cNvPr>
          <p:cNvCxnSpPr>
            <a:cxnSpLocks/>
          </p:cNvCxnSpPr>
          <p:nvPr/>
        </p:nvCxnSpPr>
        <p:spPr>
          <a:xfrm flipV="1">
            <a:off x="6506349" y="4891566"/>
            <a:ext cx="911618" cy="220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98778423-7D52-6148-99AF-8225D69E7FDD}"/>
              </a:ext>
            </a:extLst>
          </p:cNvPr>
          <p:cNvCxnSpPr>
            <a:cxnSpLocks/>
          </p:cNvCxnSpPr>
          <p:nvPr/>
        </p:nvCxnSpPr>
        <p:spPr>
          <a:xfrm>
            <a:off x="7998266" y="2767661"/>
            <a:ext cx="1193734" cy="2763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F9351BBE-9063-2C46-83FE-5C21BB6EEE97}"/>
              </a:ext>
            </a:extLst>
          </p:cNvPr>
          <p:cNvCxnSpPr>
            <a:cxnSpLocks/>
          </p:cNvCxnSpPr>
          <p:nvPr/>
        </p:nvCxnSpPr>
        <p:spPr>
          <a:xfrm>
            <a:off x="7860345" y="3139249"/>
            <a:ext cx="1256318" cy="283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562F9551-C755-EF4A-A85F-EC48954ECB15}"/>
              </a:ext>
            </a:extLst>
          </p:cNvPr>
          <p:cNvCxnSpPr>
            <a:cxnSpLocks/>
          </p:cNvCxnSpPr>
          <p:nvPr/>
        </p:nvCxnSpPr>
        <p:spPr>
          <a:xfrm flipV="1">
            <a:off x="8087727" y="4293000"/>
            <a:ext cx="1104273" cy="1329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174ADBEB-B9A3-1545-9C28-489602DD345F}"/>
              </a:ext>
            </a:extLst>
          </p:cNvPr>
          <p:cNvCxnSpPr>
            <a:cxnSpLocks/>
          </p:cNvCxnSpPr>
          <p:nvPr/>
        </p:nvCxnSpPr>
        <p:spPr>
          <a:xfrm flipV="1">
            <a:off x="8104055" y="4714964"/>
            <a:ext cx="1087945" cy="2679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9DDF1F59-5A35-3746-AE73-1B17AA9D73F1}"/>
              </a:ext>
            </a:extLst>
          </p:cNvPr>
          <p:cNvCxnSpPr>
            <a:cxnSpLocks/>
          </p:cNvCxnSpPr>
          <p:nvPr/>
        </p:nvCxnSpPr>
        <p:spPr>
          <a:xfrm>
            <a:off x="9526696" y="3087682"/>
            <a:ext cx="1677097" cy="3743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D7F82A8E-D024-8F45-B645-DF3131B67E72}"/>
              </a:ext>
            </a:extLst>
          </p:cNvPr>
          <p:cNvCxnSpPr>
            <a:cxnSpLocks/>
          </p:cNvCxnSpPr>
          <p:nvPr/>
        </p:nvCxnSpPr>
        <p:spPr>
          <a:xfrm>
            <a:off x="9474559" y="3285000"/>
            <a:ext cx="1677097" cy="3743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4D5D3A5D-72BC-624C-ACE8-6D6DA97E9C50}"/>
              </a:ext>
            </a:extLst>
          </p:cNvPr>
          <p:cNvCxnSpPr>
            <a:cxnSpLocks/>
          </p:cNvCxnSpPr>
          <p:nvPr/>
        </p:nvCxnSpPr>
        <p:spPr>
          <a:xfrm flipV="1">
            <a:off x="9526696" y="3954053"/>
            <a:ext cx="1612218" cy="3389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9567C529-3467-F143-BFBA-DB4E1BB4B7F4}"/>
              </a:ext>
            </a:extLst>
          </p:cNvPr>
          <p:cNvCxnSpPr>
            <a:cxnSpLocks/>
          </p:cNvCxnSpPr>
          <p:nvPr/>
        </p:nvCxnSpPr>
        <p:spPr>
          <a:xfrm flipV="1">
            <a:off x="9526696" y="4151371"/>
            <a:ext cx="1612218" cy="4156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D3F2F077-33C8-4945-9CA8-26C657BA776F}"/>
              </a:ext>
            </a:extLst>
          </p:cNvPr>
          <p:cNvCxnSpPr>
            <a:cxnSpLocks/>
          </p:cNvCxnSpPr>
          <p:nvPr/>
        </p:nvCxnSpPr>
        <p:spPr>
          <a:xfrm>
            <a:off x="7994108" y="3775024"/>
            <a:ext cx="1122555" cy="109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B1A78789-ACB4-B24D-B5F4-08FDF4EEB9A8}"/>
              </a:ext>
            </a:extLst>
          </p:cNvPr>
          <p:cNvCxnSpPr>
            <a:cxnSpLocks/>
          </p:cNvCxnSpPr>
          <p:nvPr/>
        </p:nvCxnSpPr>
        <p:spPr>
          <a:xfrm>
            <a:off x="9526696" y="3808023"/>
            <a:ext cx="1624960" cy="316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A6B743AD-0AF4-984C-8D9B-3BFF551024F5}"/>
                  </a:ext>
                </a:extLst>
              </p:cNvPr>
              <p:cNvSpPr txBox="1"/>
              <p:nvPr/>
            </p:nvSpPr>
            <p:spPr>
              <a:xfrm>
                <a:off x="968574" y="3000355"/>
                <a:ext cx="4815100" cy="523220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dirty="0" smtClean="0">
                          <a:latin typeface="Cambria Math" panose="02040503050406030204" pitchFamily="18" charset="0"/>
                        </a:rPr>
                        <m:t>𝒂</m:t>
                      </m:r>
                      <m:d>
                        <m:dPr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𝑎</m:t>
                      </m:r>
                      <m:d>
                        <m:dPr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𝑎𝑥</m:t>
                          </m:r>
                        </m:e>
                      </m:d>
                      <m:r>
                        <a:rPr lang="en-US" sz="2800" b="1" i="1" dirty="0" smtClean="0"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800" b="1" i="1" dirty="0" smtClean="0">
                          <a:latin typeface="Cambria Math" panose="02040503050406030204" pitchFamily="18" charset="0"/>
                        </a:rPr>
                        <m:t>𝒋</m:t>
                      </m:r>
                    </m:oMath>
                  </m:oMathPara>
                </a14:m>
                <a:endParaRPr lang="en-US" sz="2800" b="1" dirty="0"/>
              </a:p>
            </p:txBody>
          </p:sp>
        </mc:Choice>
        <mc:Fallback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A6B743AD-0AF4-984C-8D9B-3BFF551024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8574" y="3000355"/>
                <a:ext cx="4815100" cy="523220"/>
              </a:xfrm>
              <a:prstGeom prst="rect">
                <a:avLst/>
              </a:prstGeom>
              <a:blipFill>
                <a:blip r:embed="rId2"/>
                <a:stretch>
                  <a:fillRect b="-19048"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0556A20F-0A63-B749-8B88-E8893D9D9ABF}"/>
              </a:ext>
            </a:extLst>
          </p:cNvPr>
          <p:cNvCxnSpPr/>
          <p:nvPr/>
        </p:nvCxnSpPr>
        <p:spPr>
          <a:xfrm flipV="1">
            <a:off x="6536054" y="2767661"/>
            <a:ext cx="0" cy="100736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2B10E190-23EA-E54F-930E-92044606F8CF}"/>
              </a:ext>
            </a:extLst>
          </p:cNvPr>
          <p:cNvCxnSpPr>
            <a:cxnSpLocks/>
          </p:cNvCxnSpPr>
          <p:nvPr/>
        </p:nvCxnSpPr>
        <p:spPr>
          <a:xfrm>
            <a:off x="6536054" y="3775024"/>
            <a:ext cx="927946" cy="1096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CCF57562-14DA-7A45-B362-1C5A1167B046}"/>
              </a:ext>
            </a:extLst>
          </p:cNvPr>
          <p:cNvSpPr txBox="1"/>
          <p:nvPr/>
        </p:nvSpPr>
        <p:spPr>
          <a:xfrm>
            <a:off x="6096000" y="3136315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y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4DE6775-C8F1-AD42-A377-336AA93B2729}"/>
              </a:ext>
            </a:extLst>
          </p:cNvPr>
          <p:cNvSpPr txBox="1"/>
          <p:nvPr/>
        </p:nvSpPr>
        <p:spPr>
          <a:xfrm>
            <a:off x="6778159" y="3782629"/>
            <a:ext cx="679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x, U</a:t>
            </a:r>
            <a:r>
              <a:rPr lang="en-US" baseline="-25000" dirty="0"/>
              <a:t>0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387BBE6-7767-E643-A79C-9FF00B7B154C}"/>
              </a:ext>
            </a:extLst>
          </p:cNvPr>
          <p:cNvSpPr txBox="1"/>
          <p:nvPr/>
        </p:nvSpPr>
        <p:spPr>
          <a:xfrm>
            <a:off x="984000" y="2128315"/>
            <a:ext cx="25106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Innløp</a:t>
            </a:r>
            <a:r>
              <a:rPr lang="en-US" sz="2400" dirty="0"/>
              <a:t> (x=0, y=0)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ABEF83F7-56C1-B747-ACF4-EBDB5536466C}"/>
                  </a:ext>
                </a:extLst>
              </p:cNvPr>
              <p:cNvSpPr txBox="1"/>
              <p:nvPr/>
            </p:nvSpPr>
            <p:spPr>
              <a:xfrm>
                <a:off x="984000" y="4185371"/>
                <a:ext cx="5146665" cy="52322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d>
                        <m:dPr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𝑎</m:t>
                      </m:r>
                      <m:d>
                        <m:dPr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⋅0</m:t>
                          </m:r>
                        </m:e>
                      </m:d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𝑎</m:t>
                      </m:r>
                      <m:sSub>
                        <m:sSubPr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2800" b="1" dirty="0"/>
              </a:p>
            </p:txBody>
          </p:sp>
        </mc:Choice>
        <mc:Fallback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ABEF83F7-56C1-B747-ACF4-EBDB553646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4000" y="4185371"/>
                <a:ext cx="5146665" cy="523220"/>
              </a:xfrm>
              <a:prstGeom prst="rect">
                <a:avLst/>
              </a:prstGeom>
              <a:blipFill>
                <a:blip r:embed="rId3"/>
                <a:stretch>
                  <a:fillRect b="-2273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TextBox 38">
            <a:extLst>
              <a:ext uri="{FF2B5EF4-FFF2-40B4-BE49-F238E27FC236}">
                <a16:creationId xmlns:a16="http://schemas.microsoft.com/office/drawing/2014/main" id="{77117FCE-978F-E245-8DB3-3AB9DAEE3540}"/>
              </a:ext>
            </a:extLst>
          </p:cNvPr>
          <p:cNvSpPr txBox="1"/>
          <p:nvPr/>
        </p:nvSpPr>
        <p:spPr>
          <a:xfrm>
            <a:off x="968574" y="3649495"/>
            <a:ext cx="46265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Akselerasjon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x-</a:t>
            </a:r>
            <a:r>
              <a:rPr lang="en-US" sz="2400" dirty="0" err="1"/>
              <a:t>retning</a:t>
            </a:r>
            <a:r>
              <a:rPr lang="en-US" sz="2400" dirty="0"/>
              <a:t> er (x=0):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5C24CCF0-1E2A-2B48-976B-4FB38372588B}"/>
                  </a:ext>
                </a:extLst>
              </p:cNvPr>
              <p:cNvSpPr txBox="1"/>
              <p:nvPr/>
            </p:nvSpPr>
            <p:spPr>
              <a:xfrm>
                <a:off x="968574" y="5297819"/>
                <a:ext cx="3406830" cy="565861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d>
                        <m:dPr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⋅0=0</m:t>
                      </m:r>
                    </m:oMath>
                  </m:oMathPara>
                </a14:m>
                <a:endParaRPr lang="en-US" sz="2800" b="1" dirty="0"/>
              </a:p>
            </p:txBody>
          </p:sp>
        </mc:Choice>
        <mc:Fallback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5C24CCF0-1E2A-2B48-976B-4FB3837258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8574" y="5297819"/>
                <a:ext cx="3406830" cy="565861"/>
              </a:xfrm>
              <a:prstGeom prst="rect">
                <a:avLst/>
              </a:prstGeom>
              <a:blipFill>
                <a:blip r:embed="rId4"/>
                <a:stretch>
                  <a:fillRect b="-2083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extBox 40">
            <a:extLst>
              <a:ext uri="{FF2B5EF4-FFF2-40B4-BE49-F238E27FC236}">
                <a16:creationId xmlns:a16="http://schemas.microsoft.com/office/drawing/2014/main" id="{2202BC70-2EF6-2941-B004-FFB8C29E8807}"/>
              </a:ext>
            </a:extLst>
          </p:cNvPr>
          <p:cNvSpPr txBox="1"/>
          <p:nvPr/>
        </p:nvSpPr>
        <p:spPr>
          <a:xfrm>
            <a:off x="953148" y="4761943"/>
            <a:ext cx="46698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Og</a:t>
            </a:r>
            <a:r>
              <a:rPr lang="en-US" sz="2400" dirty="0"/>
              <a:t> </a:t>
            </a:r>
            <a:r>
              <a:rPr lang="en-US" sz="2400" dirty="0" err="1"/>
              <a:t>akselerasjon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y-</a:t>
            </a:r>
            <a:r>
              <a:rPr lang="en-US" sz="2400" dirty="0" err="1"/>
              <a:t>retning</a:t>
            </a:r>
            <a:r>
              <a:rPr lang="en-US" sz="2400" dirty="0"/>
              <a:t> er </a:t>
            </a:r>
            <a:r>
              <a:rPr lang="en-US" sz="2400" dirty="0" err="1"/>
              <a:t>lik</a:t>
            </a:r>
            <a:r>
              <a:rPr lang="en-US" sz="2400" dirty="0"/>
              <a:t>: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A17E18C-9DC6-8342-BF5B-4ACC79EA360D}"/>
              </a:ext>
            </a:extLst>
          </p:cNvPr>
          <p:cNvSpPr/>
          <p:nvPr/>
        </p:nvSpPr>
        <p:spPr>
          <a:xfrm>
            <a:off x="767999" y="3649495"/>
            <a:ext cx="5433357" cy="2371505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C8CCAA38-BFD9-F444-9FCE-6E3F029FD667}"/>
                  </a:ext>
                </a:extLst>
              </p:cNvPr>
              <p:cNvSpPr txBox="1"/>
              <p:nvPr/>
            </p:nvSpPr>
            <p:spPr>
              <a:xfrm>
                <a:off x="3600526" y="6205580"/>
                <a:ext cx="5144101" cy="586186"/>
              </a:xfrm>
              <a:prstGeom prst="rect">
                <a:avLst/>
              </a:prstGeom>
              <a:solidFill>
                <a:schemeClr val="bg1"/>
              </a:solidFill>
              <a:ln w="1905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𝑽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𝒋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= &lt;</m:t>
                      </m:r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&gt;</m:t>
                      </m:r>
                    </m:oMath>
                  </m:oMathPara>
                </a14:m>
                <a:endParaRPr lang="en-US" sz="2000" b="1" dirty="0"/>
              </a:p>
            </p:txBody>
          </p:sp>
        </mc:Choice>
        <mc:Fallback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C8CCAA38-BFD9-F444-9FCE-6E3F029FD6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0526" y="6205580"/>
                <a:ext cx="5144101" cy="586186"/>
              </a:xfrm>
              <a:prstGeom prst="rect">
                <a:avLst/>
              </a:prstGeom>
              <a:blipFill>
                <a:blip r:embed="rId5"/>
                <a:stretch>
                  <a:fillRect t="-4255" b="-14894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TextBox 31">
            <a:extLst>
              <a:ext uri="{FF2B5EF4-FFF2-40B4-BE49-F238E27FC236}">
                <a16:creationId xmlns:a16="http://schemas.microsoft.com/office/drawing/2014/main" id="{5418D187-A67C-5E48-ADE1-F445FD332333}"/>
              </a:ext>
            </a:extLst>
          </p:cNvPr>
          <p:cNvSpPr txBox="1"/>
          <p:nvPr/>
        </p:nvSpPr>
        <p:spPr>
          <a:xfrm>
            <a:off x="5841040" y="3697684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(0,0)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5D13154-59F5-654B-98EB-463E1A399DF5}"/>
              </a:ext>
            </a:extLst>
          </p:cNvPr>
          <p:cNvSpPr txBox="1"/>
          <p:nvPr/>
        </p:nvSpPr>
        <p:spPr>
          <a:xfrm>
            <a:off x="11138194" y="3640315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(1,0)</a:t>
            </a:r>
          </a:p>
        </p:txBody>
      </p:sp>
    </p:spTree>
    <p:extLst>
      <p:ext uri="{BB962C8B-B14F-4D97-AF65-F5344CB8AC3E}">
        <p14:creationId xmlns:p14="http://schemas.microsoft.com/office/powerpoint/2010/main" val="31866383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6000" y="910141"/>
            <a:ext cx="9588000" cy="533642"/>
          </a:xfrm>
        </p:spPr>
        <p:txBody>
          <a:bodyPr>
            <a:normAutofit fontScale="90000"/>
          </a:bodyPr>
          <a:lstStyle/>
          <a:p>
            <a:r>
              <a:rPr lang="nb-NO" dirty="0"/>
              <a:t>Individuell: Regn ut akselerasjonen i x- og y retning i </a:t>
            </a:r>
            <a:br>
              <a:rPr lang="nb-NO" dirty="0"/>
            </a:br>
            <a:r>
              <a:rPr lang="nb-NO" dirty="0"/>
              <a:t>punktet (0,1) dvs. i utløpet.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B23FD54-A0DB-524D-BFD6-E7F945B2CFA1}"/>
              </a:ext>
            </a:extLst>
          </p:cNvPr>
          <p:cNvCxnSpPr/>
          <p:nvPr/>
        </p:nvCxnSpPr>
        <p:spPr>
          <a:xfrm>
            <a:off x="6536054" y="2128315"/>
            <a:ext cx="4667739" cy="10080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0ECD34C-DB69-6846-B3DE-F680FC79AE9A}"/>
              </a:ext>
            </a:extLst>
          </p:cNvPr>
          <p:cNvCxnSpPr>
            <a:cxnSpLocks/>
          </p:cNvCxnSpPr>
          <p:nvPr/>
        </p:nvCxnSpPr>
        <p:spPr>
          <a:xfrm flipV="1">
            <a:off x="6536054" y="4293000"/>
            <a:ext cx="4667739" cy="131891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EF78980-5333-D24F-B5FC-B4B917055EF0}"/>
              </a:ext>
            </a:extLst>
          </p:cNvPr>
          <p:cNvCxnSpPr/>
          <p:nvPr/>
        </p:nvCxnSpPr>
        <p:spPr>
          <a:xfrm>
            <a:off x="6536054" y="2493000"/>
            <a:ext cx="927946" cy="216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63BC567D-76BA-A14D-BBC6-69CAE7F4089A}"/>
              </a:ext>
            </a:extLst>
          </p:cNvPr>
          <p:cNvCxnSpPr/>
          <p:nvPr/>
        </p:nvCxnSpPr>
        <p:spPr>
          <a:xfrm>
            <a:off x="6519726" y="2965685"/>
            <a:ext cx="927946" cy="216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B5F78250-B4B4-844B-96BE-2FED569A3451}"/>
              </a:ext>
            </a:extLst>
          </p:cNvPr>
          <p:cNvCxnSpPr>
            <a:cxnSpLocks/>
          </p:cNvCxnSpPr>
          <p:nvPr/>
        </p:nvCxnSpPr>
        <p:spPr>
          <a:xfrm>
            <a:off x="6536054" y="3787727"/>
            <a:ext cx="911618" cy="12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4C121B35-A8E4-1044-B61F-35EA7B829FB7}"/>
              </a:ext>
            </a:extLst>
          </p:cNvPr>
          <p:cNvCxnSpPr>
            <a:cxnSpLocks/>
          </p:cNvCxnSpPr>
          <p:nvPr/>
        </p:nvCxnSpPr>
        <p:spPr>
          <a:xfrm flipV="1">
            <a:off x="6490021" y="4418881"/>
            <a:ext cx="944274" cy="1359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911152EB-6505-CD46-8DF4-52B9FA42CB1D}"/>
              </a:ext>
            </a:extLst>
          </p:cNvPr>
          <p:cNvCxnSpPr>
            <a:cxnSpLocks/>
          </p:cNvCxnSpPr>
          <p:nvPr/>
        </p:nvCxnSpPr>
        <p:spPr>
          <a:xfrm flipV="1">
            <a:off x="6506349" y="4891566"/>
            <a:ext cx="911618" cy="220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98778423-7D52-6148-99AF-8225D69E7FDD}"/>
              </a:ext>
            </a:extLst>
          </p:cNvPr>
          <p:cNvCxnSpPr>
            <a:cxnSpLocks/>
          </p:cNvCxnSpPr>
          <p:nvPr/>
        </p:nvCxnSpPr>
        <p:spPr>
          <a:xfrm>
            <a:off x="7998266" y="2767661"/>
            <a:ext cx="1193734" cy="2763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F9351BBE-9063-2C46-83FE-5C21BB6EEE97}"/>
              </a:ext>
            </a:extLst>
          </p:cNvPr>
          <p:cNvCxnSpPr>
            <a:cxnSpLocks/>
          </p:cNvCxnSpPr>
          <p:nvPr/>
        </p:nvCxnSpPr>
        <p:spPr>
          <a:xfrm>
            <a:off x="7860345" y="3139249"/>
            <a:ext cx="1256318" cy="283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562F9551-C755-EF4A-A85F-EC48954ECB15}"/>
              </a:ext>
            </a:extLst>
          </p:cNvPr>
          <p:cNvCxnSpPr>
            <a:cxnSpLocks/>
          </p:cNvCxnSpPr>
          <p:nvPr/>
        </p:nvCxnSpPr>
        <p:spPr>
          <a:xfrm flipV="1">
            <a:off x="8087727" y="4293000"/>
            <a:ext cx="1104273" cy="1329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174ADBEB-B9A3-1545-9C28-489602DD345F}"/>
              </a:ext>
            </a:extLst>
          </p:cNvPr>
          <p:cNvCxnSpPr>
            <a:cxnSpLocks/>
          </p:cNvCxnSpPr>
          <p:nvPr/>
        </p:nvCxnSpPr>
        <p:spPr>
          <a:xfrm flipV="1">
            <a:off x="8104055" y="4714964"/>
            <a:ext cx="1087945" cy="2679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9DDF1F59-5A35-3746-AE73-1B17AA9D73F1}"/>
              </a:ext>
            </a:extLst>
          </p:cNvPr>
          <p:cNvCxnSpPr>
            <a:cxnSpLocks/>
          </p:cNvCxnSpPr>
          <p:nvPr/>
        </p:nvCxnSpPr>
        <p:spPr>
          <a:xfrm>
            <a:off x="9526696" y="3087682"/>
            <a:ext cx="1677097" cy="3743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D7F82A8E-D024-8F45-B645-DF3131B67E72}"/>
              </a:ext>
            </a:extLst>
          </p:cNvPr>
          <p:cNvCxnSpPr>
            <a:cxnSpLocks/>
          </p:cNvCxnSpPr>
          <p:nvPr/>
        </p:nvCxnSpPr>
        <p:spPr>
          <a:xfrm>
            <a:off x="9474559" y="3285000"/>
            <a:ext cx="1677097" cy="3743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4D5D3A5D-72BC-624C-ACE8-6D6DA97E9C50}"/>
              </a:ext>
            </a:extLst>
          </p:cNvPr>
          <p:cNvCxnSpPr>
            <a:cxnSpLocks/>
          </p:cNvCxnSpPr>
          <p:nvPr/>
        </p:nvCxnSpPr>
        <p:spPr>
          <a:xfrm flipV="1">
            <a:off x="9526696" y="3954053"/>
            <a:ext cx="1612218" cy="3389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9567C529-3467-F143-BFBA-DB4E1BB4B7F4}"/>
              </a:ext>
            </a:extLst>
          </p:cNvPr>
          <p:cNvCxnSpPr>
            <a:cxnSpLocks/>
          </p:cNvCxnSpPr>
          <p:nvPr/>
        </p:nvCxnSpPr>
        <p:spPr>
          <a:xfrm flipV="1">
            <a:off x="9526696" y="4151371"/>
            <a:ext cx="1612218" cy="4156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D3F2F077-33C8-4945-9CA8-26C657BA776F}"/>
              </a:ext>
            </a:extLst>
          </p:cNvPr>
          <p:cNvCxnSpPr>
            <a:cxnSpLocks/>
          </p:cNvCxnSpPr>
          <p:nvPr/>
        </p:nvCxnSpPr>
        <p:spPr>
          <a:xfrm>
            <a:off x="7994108" y="3775024"/>
            <a:ext cx="1122555" cy="109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B1A78789-ACB4-B24D-B5F4-08FDF4EEB9A8}"/>
              </a:ext>
            </a:extLst>
          </p:cNvPr>
          <p:cNvCxnSpPr>
            <a:cxnSpLocks/>
          </p:cNvCxnSpPr>
          <p:nvPr/>
        </p:nvCxnSpPr>
        <p:spPr>
          <a:xfrm>
            <a:off x="9526696" y="3808023"/>
            <a:ext cx="1624960" cy="316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A6B743AD-0AF4-984C-8D9B-3BFF551024F5}"/>
                  </a:ext>
                </a:extLst>
              </p:cNvPr>
              <p:cNvSpPr txBox="1"/>
              <p:nvPr/>
            </p:nvSpPr>
            <p:spPr>
              <a:xfrm>
                <a:off x="968574" y="3000355"/>
                <a:ext cx="4815100" cy="523220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dirty="0" smtClean="0">
                          <a:latin typeface="Cambria Math" panose="02040503050406030204" pitchFamily="18" charset="0"/>
                        </a:rPr>
                        <m:t>𝒂</m:t>
                      </m:r>
                      <m:d>
                        <m:dPr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𝑎</m:t>
                      </m:r>
                      <m:d>
                        <m:dPr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𝑎𝑥</m:t>
                          </m:r>
                        </m:e>
                      </m:d>
                      <m:r>
                        <a:rPr lang="en-US" sz="2800" b="1" i="1" dirty="0" smtClean="0"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800" b="1" i="1" dirty="0" smtClean="0">
                          <a:latin typeface="Cambria Math" panose="02040503050406030204" pitchFamily="18" charset="0"/>
                        </a:rPr>
                        <m:t>𝒋</m:t>
                      </m:r>
                    </m:oMath>
                  </m:oMathPara>
                </a14:m>
                <a:endParaRPr lang="en-US" sz="2800" b="1" dirty="0"/>
              </a:p>
            </p:txBody>
          </p:sp>
        </mc:Choice>
        <mc:Fallback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A6B743AD-0AF4-984C-8D9B-3BFF551024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8574" y="3000355"/>
                <a:ext cx="4815100" cy="523220"/>
              </a:xfrm>
              <a:prstGeom prst="rect">
                <a:avLst/>
              </a:prstGeom>
              <a:blipFill>
                <a:blip r:embed="rId2"/>
                <a:stretch>
                  <a:fillRect b="-19048"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0556A20F-0A63-B749-8B88-E8893D9D9ABF}"/>
              </a:ext>
            </a:extLst>
          </p:cNvPr>
          <p:cNvCxnSpPr/>
          <p:nvPr/>
        </p:nvCxnSpPr>
        <p:spPr>
          <a:xfrm flipV="1">
            <a:off x="6536054" y="2767661"/>
            <a:ext cx="0" cy="100736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2B10E190-23EA-E54F-930E-92044606F8CF}"/>
              </a:ext>
            </a:extLst>
          </p:cNvPr>
          <p:cNvCxnSpPr>
            <a:cxnSpLocks/>
          </p:cNvCxnSpPr>
          <p:nvPr/>
        </p:nvCxnSpPr>
        <p:spPr>
          <a:xfrm>
            <a:off x="6536054" y="3775024"/>
            <a:ext cx="927946" cy="1096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CCF57562-14DA-7A45-B362-1C5A1167B046}"/>
              </a:ext>
            </a:extLst>
          </p:cNvPr>
          <p:cNvSpPr txBox="1"/>
          <p:nvPr/>
        </p:nvSpPr>
        <p:spPr>
          <a:xfrm>
            <a:off x="6096000" y="3136315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y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4DE6775-C8F1-AD42-A377-336AA93B2729}"/>
              </a:ext>
            </a:extLst>
          </p:cNvPr>
          <p:cNvSpPr txBox="1"/>
          <p:nvPr/>
        </p:nvSpPr>
        <p:spPr>
          <a:xfrm>
            <a:off x="6778159" y="3782629"/>
            <a:ext cx="679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x, U</a:t>
            </a:r>
            <a:r>
              <a:rPr lang="en-US" baseline="-25000" dirty="0"/>
              <a:t>0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ABEF83F7-56C1-B747-ACF4-EBDB5536466C}"/>
                  </a:ext>
                </a:extLst>
              </p:cNvPr>
              <p:cNvSpPr txBox="1"/>
              <p:nvPr/>
            </p:nvSpPr>
            <p:spPr>
              <a:xfrm>
                <a:off x="984000" y="4185371"/>
                <a:ext cx="3708002" cy="52322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d>
                        <m:dPr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𝑎</m:t>
                      </m:r>
                      <m:d>
                        <m:dPr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𝑎𝑥</m:t>
                          </m:r>
                        </m:e>
                      </m:d>
                    </m:oMath>
                  </m:oMathPara>
                </a14:m>
                <a:endParaRPr lang="en-US" sz="2800" b="1" dirty="0"/>
              </a:p>
            </p:txBody>
          </p:sp>
        </mc:Choice>
        <mc:Fallback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ABEF83F7-56C1-B747-ACF4-EBDB553646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4000" y="4185371"/>
                <a:ext cx="3708002" cy="523220"/>
              </a:xfrm>
              <a:prstGeom prst="rect">
                <a:avLst/>
              </a:prstGeom>
              <a:blipFill>
                <a:blip r:embed="rId3"/>
                <a:stretch>
                  <a:fillRect b="-909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TextBox 38">
            <a:extLst>
              <a:ext uri="{FF2B5EF4-FFF2-40B4-BE49-F238E27FC236}">
                <a16:creationId xmlns:a16="http://schemas.microsoft.com/office/drawing/2014/main" id="{77117FCE-978F-E245-8DB3-3AB9DAEE3540}"/>
              </a:ext>
            </a:extLst>
          </p:cNvPr>
          <p:cNvSpPr txBox="1"/>
          <p:nvPr/>
        </p:nvSpPr>
        <p:spPr>
          <a:xfrm>
            <a:off x="968574" y="3649495"/>
            <a:ext cx="44999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Med </a:t>
            </a:r>
            <a:r>
              <a:rPr lang="en-US" sz="2400" dirty="0" err="1"/>
              <a:t>akselerasjon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x-</a:t>
            </a:r>
            <a:r>
              <a:rPr lang="en-US" sz="2400" dirty="0" err="1"/>
              <a:t>retning</a:t>
            </a:r>
            <a:r>
              <a:rPr lang="en-US" sz="2400" dirty="0"/>
              <a:t> </a:t>
            </a:r>
            <a:r>
              <a:rPr lang="en-US" sz="2400" dirty="0" err="1"/>
              <a:t>lik</a:t>
            </a:r>
            <a:r>
              <a:rPr lang="en-US" sz="2400" dirty="0"/>
              <a:t>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5C24CCF0-1E2A-2B48-976B-4FB38372588B}"/>
                  </a:ext>
                </a:extLst>
              </p:cNvPr>
              <p:cNvSpPr txBox="1"/>
              <p:nvPr/>
            </p:nvSpPr>
            <p:spPr>
              <a:xfrm>
                <a:off x="968574" y="5297819"/>
                <a:ext cx="2558521" cy="565861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d>
                        <m:dPr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US" sz="2800" b="1" dirty="0"/>
              </a:p>
            </p:txBody>
          </p:sp>
        </mc:Choice>
        <mc:Fallback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5C24CCF0-1E2A-2B48-976B-4FB3837258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8574" y="5297819"/>
                <a:ext cx="2558521" cy="565861"/>
              </a:xfrm>
              <a:prstGeom prst="rect">
                <a:avLst/>
              </a:prstGeom>
              <a:blipFill>
                <a:blip r:embed="rId4"/>
                <a:stretch>
                  <a:fillRect b="-2083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extBox 40">
            <a:extLst>
              <a:ext uri="{FF2B5EF4-FFF2-40B4-BE49-F238E27FC236}">
                <a16:creationId xmlns:a16="http://schemas.microsoft.com/office/drawing/2014/main" id="{2202BC70-2EF6-2941-B004-FFB8C29E8807}"/>
              </a:ext>
            </a:extLst>
          </p:cNvPr>
          <p:cNvSpPr txBox="1"/>
          <p:nvPr/>
        </p:nvSpPr>
        <p:spPr>
          <a:xfrm>
            <a:off x="953148" y="4761943"/>
            <a:ext cx="43107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Og</a:t>
            </a:r>
            <a:r>
              <a:rPr lang="en-US" sz="2400" dirty="0"/>
              <a:t> </a:t>
            </a:r>
            <a:r>
              <a:rPr lang="en-US" sz="2400" dirty="0" err="1"/>
              <a:t>akselerasjon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y-</a:t>
            </a:r>
            <a:r>
              <a:rPr lang="en-US" sz="2400" dirty="0" err="1"/>
              <a:t>retning</a:t>
            </a:r>
            <a:r>
              <a:rPr lang="en-US" sz="2400" dirty="0"/>
              <a:t> </a:t>
            </a:r>
            <a:r>
              <a:rPr lang="en-US" sz="2400" dirty="0" err="1"/>
              <a:t>lik</a:t>
            </a:r>
            <a:r>
              <a:rPr lang="en-US" sz="2400" dirty="0"/>
              <a:t>: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A17E18C-9DC6-8342-BF5B-4ACC79EA360D}"/>
              </a:ext>
            </a:extLst>
          </p:cNvPr>
          <p:cNvSpPr/>
          <p:nvPr/>
        </p:nvSpPr>
        <p:spPr>
          <a:xfrm>
            <a:off x="768000" y="3649495"/>
            <a:ext cx="4700524" cy="2371505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C8CCAA38-BFD9-F444-9FCE-6E3F029FD667}"/>
                  </a:ext>
                </a:extLst>
              </p:cNvPr>
              <p:cNvSpPr txBox="1"/>
              <p:nvPr/>
            </p:nvSpPr>
            <p:spPr>
              <a:xfrm>
                <a:off x="3600526" y="6205580"/>
                <a:ext cx="5144101" cy="586186"/>
              </a:xfrm>
              <a:prstGeom prst="rect">
                <a:avLst/>
              </a:prstGeom>
              <a:solidFill>
                <a:schemeClr val="bg1"/>
              </a:solidFill>
              <a:ln w="1905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𝑽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𝒋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= &lt;</m:t>
                      </m:r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&gt;</m:t>
                      </m:r>
                    </m:oMath>
                  </m:oMathPara>
                </a14:m>
                <a:endParaRPr lang="en-US" sz="2000" b="1" dirty="0"/>
              </a:p>
            </p:txBody>
          </p:sp>
        </mc:Choice>
        <mc:Fallback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C8CCAA38-BFD9-F444-9FCE-6E3F029FD6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0526" y="6205580"/>
                <a:ext cx="5144101" cy="586186"/>
              </a:xfrm>
              <a:prstGeom prst="rect">
                <a:avLst/>
              </a:prstGeom>
              <a:blipFill>
                <a:blip r:embed="rId5"/>
                <a:stretch>
                  <a:fillRect t="-4255" b="-14894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TextBox 31">
            <a:extLst>
              <a:ext uri="{FF2B5EF4-FFF2-40B4-BE49-F238E27FC236}">
                <a16:creationId xmlns:a16="http://schemas.microsoft.com/office/drawing/2014/main" id="{5418D187-A67C-5E48-ADE1-F445FD332333}"/>
              </a:ext>
            </a:extLst>
          </p:cNvPr>
          <p:cNvSpPr txBox="1"/>
          <p:nvPr/>
        </p:nvSpPr>
        <p:spPr>
          <a:xfrm>
            <a:off x="5841040" y="3697684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(0,0)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5D13154-59F5-654B-98EB-463E1A399DF5}"/>
              </a:ext>
            </a:extLst>
          </p:cNvPr>
          <p:cNvSpPr txBox="1"/>
          <p:nvPr/>
        </p:nvSpPr>
        <p:spPr>
          <a:xfrm>
            <a:off x="11138194" y="3640315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(1,0)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C03FBECE-5986-734C-89F5-7E2B5844F715}"/>
              </a:ext>
            </a:extLst>
          </p:cNvPr>
          <p:cNvSpPr txBox="1"/>
          <p:nvPr/>
        </p:nvSpPr>
        <p:spPr>
          <a:xfrm>
            <a:off x="984000" y="2128315"/>
            <a:ext cx="23903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Utløp</a:t>
            </a:r>
            <a:r>
              <a:rPr lang="en-US" sz="2400" dirty="0"/>
              <a:t> (x=1, y=0)</a:t>
            </a:r>
          </a:p>
        </p:txBody>
      </p:sp>
    </p:spTree>
    <p:extLst>
      <p:ext uri="{BB962C8B-B14F-4D97-AF65-F5344CB8AC3E}">
        <p14:creationId xmlns:p14="http://schemas.microsoft.com/office/powerpoint/2010/main" val="13007914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6000" y="910141"/>
            <a:ext cx="9588000" cy="533642"/>
          </a:xfrm>
        </p:spPr>
        <p:txBody>
          <a:bodyPr>
            <a:normAutofit fontScale="90000"/>
          </a:bodyPr>
          <a:lstStyle/>
          <a:p>
            <a:r>
              <a:rPr lang="nb-NO" dirty="0" err="1"/>
              <a:t>Kahoot</a:t>
            </a:r>
            <a:r>
              <a:rPr lang="nb-NO" dirty="0"/>
              <a:t>! Regn ut akselerasjonen i x- og y retning i </a:t>
            </a:r>
            <a:br>
              <a:rPr lang="nb-NO" dirty="0"/>
            </a:br>
            <a:r>
              <a:rPr lang="nb-NO" dirty="0"/>
              <a:t>punktet (0,1) dvs. i utløpet.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B23FD54-A0DB-524D-BFD6-E7F945B2CFA1}"/>
              </a:ext>
            </a:extLst>
          </p:cNvPr>
          <p:cNvCxnSpPr/>
          <p:nvPr/>
        </p:nvCxnSpPr>
        <p:spPr>
          <a:xfrm>
            <a:off x="6536054" y="2128315"/>
            <a:ext cx="4667739" cy="10080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0ECD34C-DB69-6846-B3DE-F680FC79AE9A}"/>
              </a:ext>
            </a:extLst>
          </p:cNvPr>
          <p:cNvCxnSpPr>
            <a:cxnSpLocks/>
          </p:cNvCxnSpPr>
          <p:nvPr/>
        </p:nvCxnSpPr>
        <p:spPr>
          <a:xfrm flipV="1">
            <a:off x="6536054" y="4293000"/>
            <a:ext cx="4667739" cy="131891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EF78980-5333-D24F-B5FC-B4B917055EF0}"/>
              </a:ext>
            </a:extLst>
          </p:cNvPr>
          <p:cNvCxnSpPr/>
          <p:nvPr/>
        </p:nvCxnSpPr>
        <p:spPr>
          <a:xfrm>
            <a:off x="6536054" y="2493000"/>
            <a:ext cx="927946" cy="216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63BC567D-76BA-A14D-BBC6-69CAE7F4089A}"/>
              </a:ext>
            </a:extLst>
          </p:cNvPr>
          <p:cNvCxnSpPr/>
          <p:nvPr/>
        </p:nvCxnSpPr>
        <p:spPr>
          <a:xfrm>
            <a:off x="6519726" y="2965685"/>
            <a:ext cx="927946" cy="216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B5F78250-B4B4-844B-96BE-2FED569A3451}"/>
              </a:ext>
            </a:extLst>
          </p:cNvPr>
          <p:cNvCxnSpPr>
            <a:cxnSpLocks/>
          </p:cNvCxnSpPr>
          <p:nvPr/>
        </p:nvCxnSpPr>
        <p:spPr>
          <a:xfrm>
            <a:off x="6536054" y="3787727"/>
            <a:ext cx="911618" cy="12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4C121B35-A8E4-1044-B61F-35EA7B829FB7}"/>
              </a:ext>
            </a:extLst>
          </p:cNvPr>
          <p:cNvCxnSpPr>
            <a:cxnSpLocks/>
          </p:cNvCxnSpPr>
          <p:nvPr/>
        </p:nvCxnSpPr>
        <p:spPr>
          <a:xfrm flipV="1">
            <a:off x="6490021" y="4418881"/>
            <a:ext cx="944274" cy="1359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911152EB-6505-CD46-8DF4-52B9FA42CB1D}"/>
              </a:ext>
            </a:extLst>
          </p:cNvPr>
          <p:cNvCxnSpPr>
            <a:cxnSpLocks/>
          </p:cNvCxnSpPr>
          <p:nvPr/>
        </p:nvCxnSpPr>
        <p:spPr>
          <a:xfrm flipV="1">
            <a:off x="6506349" y="4891566"/>
            <a:ext cx="911618" cy="220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98778423-7D52-6148-99AF-8225D69E7FDD}"/>
              </a:ext>
            </a:extLst>
          </p:cNvPr>
          <p:cNvCxnSpPr>
            <a:cxnSpLocks/>
          </p:cNvCxnSpPr>
          <p:nvPr/>
        </p:nvCxnSpPr>
        <p:spPr>
          <a:xfrm>
            <a:off x="7998266" y="2767661"/>
            <a:ext cx="1193734" cy="2763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F9351BBE-9063-2C46-83FE-5C21BB6EEE97}"/>
              </a:ext>
            </a:extLst>
          </p:cNvPr>
          <p:cNvCxnSpPr>
            <a:cxnSpLocks/>
          </p:cNvCxnSpPr>
          <p:nvPr/>
        </p:nvCxnSpPr>
        <p:spPr>
          <a:xfrm>
            <a:off x="7860345" y="3139249"/>
            <a:ext cx="1256318" cy="283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562F9551-C755-EF4A-A85F-EC48954ECB15}"/>
              </a:ext>
            </a:extLst>
          </p:cNvPr>
          <p:cNvCxnSpPr>
            <a:cxnSpLocks/>
          </p:cNvCxnSpPr>
          <p:nvPr/>
        </p:nvCxnSpPr>
        <p:spPr>
          <a:xfrm flipV="1">
            <a:off x="8087727" y="4293000"/>
            <a:ext cx="1104273" cy="1329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174ADBEB-B9A3-1545-9C28-489602DD345F}"/>
              </a:ext>
            </a:extLst>
          </p:cNvPr>
          <p:cNvCxnSpPr>
            <a:cxnSpLocks/>
          </p:cNvCxnSpPr>
          <p:nvPr/>
        </p:nvCxnSpPr>
        <p:spPr>
          <a:xfrm flipV="1">
            <a:off x="8104055" y="4714964"/>
            <a:ext cx="1087945" cy="2679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9DDF1F59-5A35-3746-AE73-1B17AA9D73F1}"/>
              </a:ext>
            </a:extLst>
          </p:cNvPr>
          <p:cNvCxnSpPr>
            <a:cxnSpLocks/>
          </p:cNvCxnSpPr>
          <p:nvPr/>
        </p:nvCxnSpPr>
        <p:spPr>
          <a:xfrm>
            <a:off x="9526696" y="3087682"/>
            <a:ext cx="1677097" cy="3743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D7F82A8E-D024-8F45-B645-DF3131B67E72}"/>
              </a:ext>
            </a:extLst>
          </p:cNvPr>
          <p:cNvCxnSpPr>
            <a:cxnSpLocks/>
          </p:cNvCxnSpPr>
          <p:nvPr/>
        </p:nvCxnSpPr>
        <p:spPr>
          <a:xfrm>
            <a:off x="9474559" y="3285000"/>
            <a:ext cx="1677097" cy="3743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4D5D3A5D-72BC-624C-ACE8-6D6DA97E9C50}"/>
              </a:ext>
            </a:extLst>
          </p:cNvPr>
          <p:cNvCxnSpPr>
            <a:cxnSpLocks/>
          </p:cNvCxnSpPr>
          <p:nvPr/>
        </p:nvCxnSpPr>
        <p:spPr>
          <a:xfrm flipV="1">
            <a:off x="9526696" y="3954053"/>
            <a:ext cx="1612218" cy="3389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9567C529-3467-F143-BFBA-DB4E1BB4B7F4}"/>
              </a:ext>
            </a:extLst>
          </p:cNvPr>
          <p:cNvCxnSpPr>
            <a:cxnSpLocks/>
          </p:cNvCxnSpPr>
          <p:nvPr/>
        </p:nvCxnSpPr>
        <p:spPr>
          <a:xfrm flipV="1">
            <a:off x="9526696" y="4151371"/>
            <a:ext cx="1612218" cy="4156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D3F2F077-33C8-4945-9CA8-26C657BA776F}"/>
              </a:ext>
            </a:extLst>
          </p:cNvPr>
          <p:cNvCxnSpPr>
            <a:cxnSpLocks/>
          </p:cNvCxnSpPr>
          <p:nvPr/>
        </p:nvCxnSpPr>
        <p:spPr>
          <a:xfrm>
            <a:off x="7994108" y="3775024"/>
            <a:ext cx="1122555" cy="109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B1A78789-ACB4-B24D-B5F4-08FDF4EEB9A8}"/>
              </a:ext>
            </a:extLst>
          </p:cNvPr>
          <p:cNvCxnSpPr>
            <a:cxnSpLocks/>
          </p:cNvCxnSpPr>
          <p:nvPr/>
        </p:nvCxnSpPr>
        <p:spPr>
          <a:xfrm>
            <a:off x="9526696" y="3808023"/>
            <a:ext cx="1624960" cy="316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A6B743AD-0AF4-984C-8D9B-3BFF551024F5}"/>
                  </a:ext>
                </a:extLst>
              </p:cNvPr>
              <p:cNvSpPr txBox="1"/>
              <p:nvPr/>
            </p:nvSpPr>
            <p:spPr>
              <a:xfrm>
                <a:off x="968574" y="3000355"/>
                <a:ext cx="4815100" cy="523220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dirty="0" smtClean="0">
                          <a:latin typeface="Cambria Math" panose="02040503050406030204" pitchFamily="18" charset="0"/>
                        </a:rPr>
                        <m:t>𝒂</m:t>
                      </m:r>
                      <m:d>
                        <m:dPr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𝑎</m:t>
                      </m:r>
                      <m:d>
                        <m:dPr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𝑎𝑥</m:t>
                          </m:r>
                        </m:e>
                      </m:d>
                      <m:r>
                        <a:rPr lang="en-US" sz="2800" b="1" i="1" dirty="0" smtClean="0"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800" b="1" i="1" dirty="0" smtClean="0">
                          <a:latin typeface="Cambria Math" panose="02040503050406030204" pitchFamily="18" charset="0"/>
                        </a:rPr>
                        <m:t>𝒋</m:t>
                      </m:r>
                    </m:oMath>
                  </m:oMathPara>
                </a14:m>
                <a:endParaRPr lang="en-US" sz="2800" b="1" dirty="0"/>
              </a:p>
            </p:txBody>
          </p:sp>
        </mc:Choice>
        <mc:Fallback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A6B743AD-0AF4-984C-8D9B-3BFF551024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8574" y="3000355"/>
                <a:ext cx="4815100" cy="523220"/>
              </a:xfrm>
              <a:prstGeom prst="rect">
                <a:avLst/>
              </a:prstGeom>
              <a:blipFill>
                <a:blip r:embed="rId2"/>
                <a:stretch>
                  <a:fillRect b="-19048"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0556A20F-0A63-B749-8B88-E8893D9D9ABF}"/>
              </a:ext>
            </a:extLst>
          </p:cNvPr>
          <p:cNvCxnSpPr/>
          <p:nvPr/>
        </p:nvCxnSpPr>
        <p:spPr>
          <a:xfrm flipV="1">
            <a:off x="6536054" y="2767661"/>
            <a:ext cx="0" cy="100736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2B10E190-23EA-E54F-930E-92044606F8CF}"/>
              </a:ext>
            </a:extLst>
          </p:cNvPr>
          <p:cNvCxnSpPr>
            <a:cxnSpLocks/>
          </p:cNvCxnSpPr>
          <p:nvPr/>
        </p:nvCxnSpPr>
        <p:spPr>
          <a:xfrm>
            <a:off x="6536054" y="3775024"/>
            <a:ext cx="927946" cy="1096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CCF57562-14DA-7A45-B362-1C5A1167B046}"/>
              </a:ext>
            </a:extLst>
          </p:cNvPr>
          <p:cNvSpPr txBox="1"/>
          <p:nvPr/>
        </p:nvSpPr>
        <p:spPr>
          <a:xfrm>
            <a:off x="6096000" y="3136315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y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4DE6775-C8F1-AD42-A377-336AA93B2729}"/>
              </a:ext>
            </a:extLst>
          </p:cNvPr>
          <p:cNvSpPr txBox="1"/>
          <p:nvPr/>
        </p:nvSpPr>
        <p:spPr>
          <a:xfrm>
            <a:off x="6778159" y="3782629"/>
            <a:ext cx="679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x, U</a:t>
            </a:r>
            <a:r>
              <a:rPr lang="en-US" baseline="-25000" dirty="0"/>
              <a:t>0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ABEF83F7-56C1-B747-ACF4-EBDB5536466C}"/>
                  </a:ext>
                </a:extLst>
              </p:cNvPr>
              <p:cNvSpPr txBox="1"/>
              <p:nvPr/>
            </p:nvSpPr>
            <p:spPr>
              <a:xfrm>
                <a:off x="984000" y="4185371"/>
                <a:ext cx="3708002" cy="52322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d>
                        <m:dPr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𝑎</m:t>
                      </m:r>
                      <m:d>
                        <m:dPr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𝑎𝑥</m:t>
                          </m:r>
                        </m:e>
                      </m:d>
                    </m:oMath>
                  </m:oMathPara>
                </a14:m>
                <a:endParaRPr lang="en-US" sz="2800" b="1" dirty="0"/>
              </a:p>
            </p:txBody>
          </p:sp>
        </mc:Choice>
        <mc:Fallback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ABEF83F7-56C1-B747-ACF4-EBDB553646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4000" y="4185371"/>
                <a:ext cx="3708002" cy="523220"/>
              </a:xfrm>
              <a:prstGeom prst="rect">
                <a:avLst/>
              </a:prstGeom>
              <a:blipFill>
                <a:blip r:embed="rId3"/>
                <a:stretch>
                  <a:fillRect b="-909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TextBox 38">
            <a:extLst>
              <a:ext uri="{FF2B5EF4-FFF2-40B4-BE49-F238E27FC236}">
                <a16:creationId xmlns:a16="http://schemas.microsoft.com/office/drawing/2014/main" id="{77117FCE-978F-E245-8DB3-3AB9DAEE3540}"/>
              </a:ext>
            </a:extLst>
          </p:cNvPr>
          <p:cNvSpPr txBox="1"/>
          <p:nvPr/>
        </p:nvSpPr>
        <p:spPr>
          <a:xfrm>
            <a:off x="968574" y="3649495"/>
            <a:ext cx="44999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Med </a:t>
            </a:r>
            <a:r>
              <a:rPr lang="en-US" sz="2400" dirty="0" err="1"/>
              <a:t>akselerasjon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x-</a:t>
            </a:r>
            <a:r>
              <a:rPr lang="en-US" sz="2400" dirty="0" err="1"/>
              <a:t>retning</a:t>
            </a:r>
            <a:r>
              <a:rPr lang="en-US" sz="2400" dirty="0"/>
              <a:t> </a:t>
            </a:r>
            <a:r>
              <a:rPr lang="en-US" sz="2400" dirty="0" err="1"/>
              <a:t>lik</a:t>
            </a:r>
            <a:r>
              <a:rPr lang="en-US" sz="2400" dirty="0"/>
              <a:t>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5C24CCF0-1E2A-2B48-976B-4FB38372588B}"/>
                  </a:ext>
                </a:extLst>
              </p:cNvPr>
              <p:cNvSpPr txBox="1"/>
              <p:nvPr/>
            </p:nvSpPr>
            <p:spPr>
              <a:xfrm>
                <a:off x="968574" y="5297819"/>
                <a:ext cx="2558521" cy="565861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d>
                        <m:dPr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US" sz="2800" b="1" dirty="0"/>
              </a:p>
            </p:txBody>
          </p:sp>
        </mc:Choice>
        <mc:Fallback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5C24CCF0-1E2A-2B48-976B-4FB3837258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8574" y="5297819"/>
                <a:ext cx="2558521" cy="565861"/>
              </a:xfrm>
              <a:prstGeom prst="rect">
                <a:avLst/>
              </a:prstGeom>
              <a:blipFill>
                <a:blip r:embed="rId4"/>
                <a:stretch>
                  <a:fillRect b="-2083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extBox 40">
            <a:extLst>
              <a:ext uri="{FF2B5EF4-FFF2-40B4-BE49-F238E27FC236}">
                <a16:creationId xmlns:a16="http://schemas.microsoft.com/office/drawing/2014/main" id="{2202BC70-2EF6-2941-B004-FFB8C29E8807}"/>
              </a:ext>
            </a:extLst>
          </p:cNvPr>
          <p:cNvSpPr txBox="1"/>
          <p:nvPr/>
        </p:nvSpPr>
        <p:spPr>
          <a:xfrm>
            <a:off x="953148" y="4761943"/>
            <a:ext cx="43107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Og</a:t>
            </a:r>
            <a:r>
              <a:rPr lang="en-US" sz="2400" dirty="0"/>
              <a:t> </a:t>
            </a:r>
            <a:r>
              <a:rPr lang="en-US" sz="2400" dirty="0" err="1"/>
              <a:t>akselerasjon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y-</a:t>
            </a:r>
            <a:r>
              <a:rPr lang="en-US" sz="2400" dirty="0" err="1"/>
              <a:t>retning</a:t>
            </a:r>
            <a:r>
              <a:rPr lang="en-US" sz="2400" dirty="0"/>
              <a:t> </a:t>
            </a:r>
            <a:r>
              <a:rPr lang="en-US" sz="2400" dirty="0" err="1"/>
              <a:t>lik</a:t>
            </a:r>
            <a:r>
              <a:rPr lang="en-US" sz="2400" dirty="0"/>
              <a:t>: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A17E18C-9DC6-8342-BF5B-4ACC79EA360D}"/>
              </a:ext>
            </a:extLst>
          </p:cNvPr>
          <p:cNvSpPr/>
          <p:nvPr/>
        </p:nvSpPr>
        <p:spPr>
          <a:xfrm>
            <a:off x="768000" y="3649495"/>
            <a:ext cx="4700524" cy="2371505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C8CCAA38-BFD9-F444-9FCE-6E3F029FD667}"/>
                  </a:ext>
                </a:extLst>
              </p:cNvPr>
              <p:cNvSpPr txBox="1"/>
              <p:nvPr/>
            </p:nvSpPr>
            <p:spPr>
              <a:xfrm>
                <a:off x="3600526" y="6205580"/>
                <a:ext cx="5144101" cy="586186"/>
              </a:xfrm>
              <a:prstGeom prst="rect">
                <a:avLst/>
              </a:prstGeom>
              <a:solidFill>
                <a:schemeClr val="bg1"/>
              </a:solidFill>
              <a:ln w="1905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𝑽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𝒋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= &lt;</m:t>
                      </m:r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&gt;</m:t>
                      </m:r>
                    </m:oMath>
                  </m:oMathPara>
                </a14:m>
                <a:endParaRPr lang="en-US" sz="2000" b="1" dirty="0"/>
              </a:p>
            </p:txBody>
          </p:sp>
        </mc:Choice>
        <mc:Fallback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C8CCAA38-BFD9-F444-9FCE-6E3F029FD6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0526" y="6205580"/>
                <a:ext cx="5144101" cy="586186"/>
              </a:xfrm>
              <a:prstGeom prst="rect">
                <a:avLst/>
              </a:prstGeom>
              <a:blipFill>
                <a:blip r:embed="rId5"/>
                <a:stretch>
                  <a:fillRect t="-4255" b="-14894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TextBox 31">
            <a:extLst>
              <a:ext uri="{FF2B5EF4-FFF2-40B4-BE49-F238E27FC236}">
                <a16:creationId xmlns:a16="http://schemas.microsoft.com/office/drawing/2014/main" id="{5418D187-A67C-5E48-ADE1-F445FD332333}"/>
              </a:ext>
            </a:extLst>
          </p:cNvPr>
          <p:cNvSpPr txBox="1"/>
          <p:nvPr/>
        </p:nvSpPr>
        <p:spPr>
          <a:xfrm>
            <a:off x="5841040" y="3697684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(0,0)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5D13154-59F5-654B-98EB-463E1A399DF5}"/>
              </a:ext>
            </a:extLst>
          </p:cNvPr>
          <p:cNvSpPr txBox="1"/>
          <p:nvPr/>
        </p:nvSpPr>
        <p:spPr>
          <a:xfrm>
            <a:off x="11138194" y="3640315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(1,0)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37EA390-4192-0D4E-9C9B-283031F32F5D}"/>
              </a:ext>
            </a:extLst>
          </p:cNvPr>
          <p:cNvSpPr txBox="1"/>
          <p:nvPr/>
        </p:nvSpPr>
        <p:spPr>
          <a:xfrm>
            <a:off x="984000" y="2128315"/>
            <a:ext cx="23903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Utløp</a:t>
            </a:r>
            <a:r>
              <a:rPr lang="en-US" sz="2400" dirty="0"/>
              <a:t> (x=1, y=0)</a:t>
            </a:r>
          </a:p>
        </p:txBody>
      </p:sp>
    </p:spTree>
    <p:extLst>
      <p:ext uri="{BB962C8B-B14F-4D97-AF65-F5344CB8AC3E}">
        <p14:creationId xmlns:p14="http://schemas.microsoft.com/office/powerpoint/2010/main" val="2457409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6000" y="910141"/>
            <a:ext cx="9588000" cy="533642"/>
          </a:xfrm>
        </p:spPr>
        <p:txBody>
          <a:bodyPr>
            <a:normAutofit fontScale="90000"/>
          </a:bodyPr>
          <a:lstStyle/>
          <a:p>
            <a:r>
              <a:rPr lang="nb-NO" dirty="0"/>
              <a:t>Gjennomgang: Regn ut akselerasjonen i x- og y retning i </a:t>
            </a:r>
            <a:br>
              <a:rPr lang="nb-NO" dirty="0"/>
            </a:br>
            <a:r>
              <a:rPr lang="nb-NO" dirty="0"/>
              <a:t>punktet (0,1) dvs. i utløpet.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B23FD54-A0DB-524D-BFD6-E7F945B2CFA1}"/>
              </a:ext>
            </a:extLst>
          </p:cNvPr>
          <p:cNvCxnSpPr/>
          <p:nvPr/>
        </p:nvCxnSpPr>
        <p:spPr>
          <a:xfrm>
            <a:off x="6536054" y="2128315"/>
            <a:ext cx="4667739" cy="10080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0ECD34C-DB69-6846-B3DE-F680FC79AE9A}"/>
              </a:ext>
            </a:extLst>
          </p:cNvPr>
          <p:cNvCxnSpPr>
            <a:cxnSpLocks/>
          </p:cNvCxnSpPr>
          <p:nvPr/>
        </p:nvCxnSpPr>
        <p:spPr>
          <a:xfrm flipV="1">
            <a:off x="6536054" y="4293000"/>
            <a:ext cx="4667739" cy="131891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EF78980-5333-D24F-B5FC-B4B917055EF0}"/>
              </a:ext>
            </a:extLst>
          </p:cNvPr>
          <p:cNvCxnSpPr/>
          <p:nvPr/>
        </p:nvCxnSpPr>
        <p:spPr>
          <a:xfrm>
            <a:off x="6536054" y="2493000"/>
            <a:ext cx="927946" cy="216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63BC567D-76BA-A14D-BBC6-69CAE7F4089A}"/>
              </a:ext>
            </a:extLst>
          </p:cNvPr>
          <p:cNvCxnSpPr/>
          <p:nvPr/>
        </p:nvCxnSpPr>
        <p:spPr>
          <a:xfrm>
            <a:off x="6519726" y="2965685"/>
            <a:ext cx="927946" cy="216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B5F78250-B4B4-844B-96BE-2FED569A3451}"/>
              </a:ext>
            </a:extLst>
          </p:cNvPr>
          <p:cNvCxnSpPr>
            <a:cxnSpLocks/>
          </p:cNvCxnSpPr>
          <p:nvPr/>
        </p:nvCxnSpPr>
        <p:spPr>
          <a:xfrm>
            <a:off x="6536054" y="3787727"/>
            <a:ext cx="911618" cy="12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911152EB-6505-CD46-8DF4-52B9FA42CB1D}"/>
              </a:ext>
            </a:extLst>
          </p:cNvPr>
          <p:cNvCxnSpPr>
            <a:cxnSpLocks/>
          </p:cNvCxnSpPr>
          <p:nvPr/>
        </p:nvCxnSpPr>
        <p:spPr>
          <a:xfrm flipV="1">
            <a:off x="6506349" y="4891566"/>
            <a:ext cx="911618" cy="220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98778423-7D52-6148-99AF-8225D69E7FDD}"/>
              </a:ext>
            </a:extLst>
          </p:cNvPr>
          <p:cNvCxnSpPr>
            <a:cxnSpLocks/>
          </p:cNvCxnSpPr>
          <p:nvPr/>
        </p:nvCxnSpPr>
        <p:spPr>
          <a:xfrm>
            <a:off x="7998266" y="2767661"/>
            <a:ext cx="1193734" cy="2763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F9351BBE-9063-2C46-83FE-5C21BB6EEE97}"/>
              </a:ext>
            </a:extLst>
          </p:cNvPr>
          <p:cNvCxnSpPr>
            <a:cxnSpLocks/>
          </p:cNvCxnSpPr>
          <p:nvPr/>
        </p:nvCxnSpPr>
        <p:spPr>
          <a:xfrm>
            <a:off x="7860345" y="3139249"/>
            <a:ext cx="1256318" cy="283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562F9551-C755-EF4A-A85F-EC48954ECB15}"/>
              </a:ext>
            </a:extLst>
          </p:cNvPr>
          <p:cNvCxnSpPr>
            <a:cxnSpLocks/>
          </p:cNvCxnSpPr>
          <p:nvPr/>
        </p:nvCxnSpPr>
        <p:spPr>
          <a:xfrm flipV="1">
            <a:off x="8087727" y="4293000"/>
            <a:ext cx="1104273" cy="1329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174ADBEB-B9A3-1545-9C28-489602DD345F}"/>
              </a:ext>
            </a:extLst>
          </p:cNvPr>
          <p:cNvCxnSpPr>
            <a:cxnSpLocks/>
          </p:cNvCxnSpPr>
          <p:nvPr/>
        </p:nvCxnSpPr>
        <p:spPr>
          <a:xfrm flipV="1">
            <a:off x="8104055" y="4714964"/>
            <a:ext cx="1087945" cy="2679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9DDF1F59-5A35-3746-AE73-1B17AA9D73F1}"/>
              </a:ext>
            </a:extLst>
          </p:cNvPr>
          <p:cNvCxnSpPr>
            <a:cxnSpLocks/>
          </p:cNvCxnSpPr>
          <p:nvPr/>
        </p:nvCxnSpPr>
        <p:spPr>
          <a:xfrm>
            <a:off x="9526696" y="3087682"/>
            <a:ext cx="1677097" cy="3743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D7F82A8E-D024-8F45-B645-DF3131B67E72}"/>
              </a:ext>
            </a:extLst>
          </p:cNvPr>
          <p:cNvCxnSpPr>
            <a:cxnSpLocks/>
          </p:cNvCxnSpPr>
          <p:nvPr/>
        </p:nvCxnSpPr>
        <p:spPr>
          <a:xfrm>
            <a:off x="9474559" y="3285000"/>
            <a:ext cx="1677097" cy="3743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4D5D3A5D-72BC-624C-ACE8-6D6DA97E9C50}"/>
              </a:ext>
            </a:extLst>
          </p:cNvPr>
          <p:cNvCxnSpPr>
            <a:cxnSpLocks/>
          </p:cNvCxnSpPr>
          <p:nvPr/>
        </p:nvCxnSpPr>
        <p:spPr>
          <a:xfrm flipV="1">
            <a:off x="9526696" y="3954053"/>
            <a:ext cx="1612218" cy="3389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9567C529-3467-F143-BFBA-DB4E1BB4B7F4}"/>
              </a:ext>
            </a:extLst>
          </p:cNvPr>
          <p:cNvCxnSpPr>
            <a:cxnSpLocks/>
          </p:cNvCxnSpPr>
          <p:nvPr/>
        </p:nvCxnSpPr>
        <p:spPr>
          <a:xfrm flipV="1">
            <a:off x="9526696" y="4151371"/>
            <a:ext cx="1612218" cy="4156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D3F2F077-33C8-4945-9CA8-26C657BA776F}"/>
              </a:ext>
            </a:extLst>
          </p:cNvPr>
          <p:cNvCxnSpPr>
            <a:cxnSpLocks/>
          </p:cNvCxnSpPr>
          <p:nvPr/>
        </p:nvCxnSpPr>
        <p:spPr>
          <a:xfrm>
            <a:off x="7994108" y="3775024"/>
            <a:ext cx="1122555" cy="109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B1A78789-ACB4-B24D-B5F4-08FDF4EEB9A8}"/>
              </a:ext>
            </a:extLst>
          </p:cNvPr>
          <p:cNvCxnSpPr>
            <a:cxnSpLocks/>
          </p:cNvCxnSpPr>
          <p:nvPr/>
        </p:nvCxnSpPr>
        <p:spPr>
          <a:xfrm>
            <a:off x="9526696" y="3808023"/>
            <a:ext cx="1624960" cy="316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A6B743AD-0AF4-984C-8D9B-3BFF551024F5}"/>
                  </a:ext>
                </a:extLst>
              </p:cNvPr>
              <p:cNvSpPr txBox="1"/>
              <p:nvPr/>
            </p:nvSpPr>
            <p:spPr>
              <a:xfrm>
                <a:off x="968574" y="3000355"/>
                <a:ext cx="4815100" cy="523220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dirty="0" smtClean="0">
                          <a:latin typeface="Cambria Math" panose="02040503050406030204" pitchFamily="18" charset="0"/>
                        </a:rPr>
                        <m:t>𝒂</m:t>
                      </m:r>
                      <m:d>
                        <m:dPr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𝑎</m:t>
                      </m:r>
                      <m:d>
                        <m:dPr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𝑎𝑥</m:t>
                          </m:r>
                        </m:e>
                      </m:d>
                      <m:r>
                        <a:rPr lang="en-US" sz="2800" b="1" i="1" dirty="0" smtClean="0"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800" b="1" i="1" dirty="0" smtClean="0">
                          <a:latin typeface="Cambria Math" panose="02040503050406030204" pitchFamily="18" charset="0"/>
                        </a:rPr>
                        <m:t>𝒋</m:t>
                      </m:r>
                    </m:oMath>
                  </m:oMathPara>
                </a14:m>
                <a:endParaRPr lang="en-US" sz="2800" b="1" dirty="0"/>
              </a:p>
            </p:txBody>
          </p:sp>
        </mc:Choice>
        <mc:Fallback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A6B743AD-0AF4-984C-8D9B-3BFF551024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8574" y="3000355"/>
                <a:ext cx="4815100" cy="523220"/>
              </a:xfrm>
              <a:prstGeom prst="rect">
                <a:avLst/>
              </a:prstGeom>
              <a:blipFill>
                <a:blip r:embed="rId2"/>
                <a:stretch>
                  <a:fillRect b="-19048"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0556A20F-0A63-B749-8B88-E8893D9D9ABF}"/>
              </a:ext>
            </a:extLst>
          </p:cNvPr>
          <p:cNvCxnSpPr/>
          <p:nvPr/>
        </p:nvCxnSpPr>
        <p:spPr>
          <a:xfrm flipV="1">
            <a:off x="6536054" y="2767661"/>
            <a:ext cx="0" cy="100736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2B10E190-23EA-E54F-930E-92044606F8CF}"/>
              </a:ext>
            </a:extLst>
          </p:cNvPr>
          <p:cNvCxnSpPr>
            <a:cxnSpLocks/>
          </p:cNvCxnSpPr>
          <p:nvPr/>
        </p:nvCxnSpPr>
        <p:spPr>
          <a:xfrm>
            <a:off x="6536054" y="3775024"/>
            <a:ext cx="927946" cy="1096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CCF57562-14DA-7A45-B362-1C5A1167B046}"/>
              </a:ext>
            </a:extLst>
          </p:cNvPr>
          <p:cNvSpPr txBox="1"/>
          <p:nvPr/>
        </p:nvSpPr>
        <p:spPr>
          <a:xfrm>
            <a:off x="6096000" y="3136315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y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4DE6775-C8F1-AD42-A377-336AA93B2729}"/>
              </a:ext>
            </a:extLst>
          </p:cNvPr>
          <p:cNvSpPr txBox="1"/>
          <p:nvPr/>
        </p:nvSpPr>
        <p:spPr>
          <a:xfrm>
            <a:off x="6778159" y="3782629"/>
            <a:ext cx="679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x, U</a:t>
            </a:r>
            <a:r>
              <a:rPr lang="en-US" baseline="-25000" dirty="0"/>
              <a:t>0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7117FCE-978F-E245-8DB3-3AB9DAEE3540}"/>
              </a:ext>
            </a:extLst>
          </p:cNvPr>
          <p:cNvSpPr txBox="1"/>
          <p:nvPr/>
        </p:nvSpPr>
        <p:spPr>
          <a:xfrm>
            <a:off x="968574" y="3649495"/>
            <a:ext cx="44999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Med </a:t>
            </a:r>
            <a:r>
              <a:rPr lang="en-US" sz="2400" dirty="0" err="1"/>
              <a:t>akselerasjon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x-</a:t>
            </a:r>
            <a:r>
              <a:rPr lang="en-US" sz="2400" dirty="0" err="1"/>
              <a:t>retning</a:t>
            </a:r>
            <a:r>
              <a:rPr lang="en-US" sz="2400" dirty="0"/>
              <a:t> </a:t>
            </a:r>
            <a:r>
              <a:rPr lang="en-US" sz="2400" dirty="0" err="1"/>
              <a:t>lik</a:t>
            </a:r>
            <a:r>
              <a:rPr lang="en-US" sz="2400" dirty="0"/>
              <a:t>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5C24CCF0-1E2A-2B48-976B-4FB38372588B}"/>
                  </a:ext>
                </a:extLst>
              </p:cNvPr>
              <p:cNvSpPr txBox="1"/>
              <p:nvPr/>
            </p:nvSpPr>
            <p:spPr>
              <a:xfrm>
                <a:off x="968574" y="5297819"/>
                <a:ext cx="3406830" cy="565861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d>
                        <m:dPr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⋅0=0</m:t>
                      </m:r>
                    </m:oMath>
                  </m:oMathPara>
                </a14:m>
                <a:endParaRPr lang="en-US" sz="2800" b="1" dirty="0"/>
              </a:p>
            </p:txBody>
          </p:sp>
        </mc:Choice>
        <mc:Fallback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5C24CCF0-1E2A-2B48-976B-4FB3837258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8574" y="5297819"/>
                <a:ext cx="3406830" cy="565861"/>
              </a:xfrm>
              <a:prstGeom prst="rect">
                <a:avLst/>
              </a:prstGeom>
              <a:blipFill>
                <a:blip r:embed="rId3"/>
                <a:stretch>
                  <a:fillRect b="-2083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extBox 40">
            <a:extLst>
              <a:ext uri="{FF2B5EF4-FFF2-40B4-BE49-F238E27FC236}">
                <a16:creationId xmlns:a16="http://schemas.microsoft.com/office/drawing/2014/main" id="{2202BC70-2EF6-2941-B004-FFB8C29E8807}"/>
              </a:ext>
            </a:extLst>
          </p:cNvPr>
          <p:cNvSpPr txBox="1"/>
          <p:nvPr/>
        </p:nvSpPr>
        <p:spPr>
          <a:xfrm>
            <a:off x="953148" y="4761943"/>
            <a:ext cx="43107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Og</a:t>
            </a:r>
            <a:r>
              <a:rPr lang="en-US" sz="2400" dirty="0"/>
              <a:t> </a:t>
            </a:r>
            <a:r>
              <a:rPr lang="en-US" sz="2400" dirty="0" err="1"/>
              <a:t>akselerasjon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y-</a:t>
            </a:r>
            <a:r>
              <a:rPr lang="en-US" sz="2400" dirty="0" err="1"/>
              <a:t>retning</a:t>
            </a:r>
            <a:r>
              <a:rPr lang="en-US" sz="2400" dirty="0"/>
              <a:t> </a:t>
            </a:r>
            <a:r>
              <a:rPr lang="en-US" sz="2400" dirty="0" err="1"/>
              <a:t>lik</a:t>
            </a:r>
            <a:r>
              <a:rPr lang="en-US" sz="2400" dirty="0"/>
              <a:t>: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A17E18C-9DC6-8342-BF5B-4ACC79EA360D}"/>
              </a:ext>
            </a:extLst>
          </p:cNvPr>
          <p:cNvSpPr/>
          <p:nvPr/>
        </p:nvSpPr>
        <p:spPr>
          <a:xfrm>
            <a:off x="768000" y="3649495"/>
            <a:ext cx="4700524" cy="2371505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C8CCAA38-BFD9-F444-9FCE-6E3F029FD667}"/>
                  </a:ext>
                </a:extLst>
              </p:cNvPr>
              <p:cNvSpPr txBox="1"/>
              <p:nvPr/>
            </p:nvSpPr>
            <p:spPr>
              <a:xfrm>
                <a:off x="3600526" y="6205580"/>
                <a:ext cx="5144101" cy="586186"/>
              </a:xfrm>
              <a:prstGeom prst="rect">
                <a:avLst/>
              </a:prstGeom>
              <a:solidFill>
                <a:schemeClr val="bg1"/>
              </a:solidFill>
              <a:ln w="1905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𝑽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𝒋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= &lt;</m:t>
                      </m:r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&gt;</m:t>
                      </m:r>
                    </m:oMath>
                  </m:oMathPara>
                </a14:m>
                <a:endParaRPr lang="en-US" sz="2000" b="1" dirty="0"/>
              </a:p>
            </p:txBody>
          </p:sp>
        </mc:Choice>
        <mc:Fallback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C8CCAA38-BFD9-F444-9FCE-6E3F029FD6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0526" y="6205580"/>
                <a:ext cx="5144101" cy="586186"/>
              </a:xfrm>
              <a:prstGeom prst="rect">
                <a:avLst/>
              </a:prstGeom>
              <a:blipFill>
                <a:blip r:embed="rId4"/>
                <a:stretch>
                  <a:fillRect t="-4255" b="-14894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TextBox 31">
            <a:extLst>
              <a:ext uri="{FF2B5EF4-FFF2-40B4-BE49-F238E27FC236}">
                <a16:creationId xmlns:a16="http://schemas.microsoft.com/office/drawing/2014/main" id="{5418D187-A67C-5E48-ADE1-F445FD332333}"/>
              </a:ext>
            </a:extLst>
          </p:cNvPr>
          <p:cNvSpPr txBox="1"/>
          <p:nvPr/>
        </p:nvSpPr>
        <p:spPr>
          <a:xfrm>
            <a:off x="5841040" y="3697684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(0,0)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5D13154-59F5-654B-98EB-463E1A399DF5}"/>
              </a:ext>
            </a:extLst>
          </p:cNvPr>
          <p:cNvSpPr txBox="1"/>
          <p:nvPr/>
        </p:nvSpPr>
        <p:spPr>
          <a:xfrm>
            <a:off x="11138194" y="3640315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(1,0)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104F2CE-20A3-534A-A7A6-02E68FFE908E}"/>
              </a:ext>
            </a:extLst>
          </p:cNvPr>
          <p:cNvSpPr txBox="1"/>
          <p:nvPr/>
        </p:nvSpPr>
        <p:spPr>
          <a:xfrm>
            <a:off x="984000" y="2128315"/>
            <a:ext cx="23903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Utløp</a:t>
            </a:r>
            <a:r>
              <a:rPr lang="en-US" sz="2400" dirty="0"/>
              <a:t> (x=1, y=0)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ABEF83F7-56C1-B747-ACF4-EBDB5536466C}"/>
                  </a:ext>
                </a:extLst>
              </p:cNvPr>
              <p:cNvSpPr txBox="1"/>
              <p:nvPr/>
            </p:nvSpPr>
            <p:spPr>
              <a:xfrm>
                <a:off x="984000" y="4185371"/>
                <a:ext cx="5896422" cy="52322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d>
                        <m:dPr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8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2800" b="0" i="1" dirty="0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𝑎</m:t>
                      </m:r>
                      <m:d>
                        <m:dPr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⋅1</m:t>
                          </m:r>
                        </m:e>
                      </m:d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800" b="1" dirty="0"/>
              </a:p>
            </p:txBody>
          </p:sp>
        </mc:Choice>
        <mc:Fallback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ABEF83F7-56C1-B747-ACF4-EBDB553646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4000" y="4185371"/>
                <a:ext cx="5896422" cy="523220"/>
              </a:xfrm>
              <a:prstGeom prst="rect">
                <a:avLst/>
              </a:prstGeom>
              <a:blipFill>
                <a:blip r:embed="rId5"/>
                <a:stretch>
                  <a:fillRect b="-18182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262705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6000" y="910141"/>
            <a:ext cx="9588000" cy="533642"/>
          </a:xfrm>
        </p:spPr>
        <p:txBody>
          <a:bodyPr>
            <a:normAutofit fontScale="90000"/>
          </a:bodyPr>
          <a:lstStyle/>
          <a:p>
            <a:r>
              <a:rPr lang="nb-NO" dirty="0" err="1"/>
              <a:t>Kahoot</a:t>
            </a:r>
            <a:r>
              <a:rPr lang="nb-NO" dirty="0"/>
              <a:t>! Regn ut akselerasjonen i x- og y retning i </a:t>
            </a:r>
            <a:br>
              <a:rPr lang="nb-NO" dirty="0"/>
            </a:br>
            <a:r>
              <a:rPr lang="nb-NO" dirty="0"/>
              <a:t>punktet (0,0) dvs. i innløpet. .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B23FD54-A0DB-524D-BFD6-E7F945B2CFA1}"/>
              </a:ext>
            </a:extLst>
          </p:cNvPr>
          <p:cNvCxnSpPr/>
          <p:nvPr/>
        </p:nvCxnSpPr>
        <p:spPr>
          <a:xfrm>
            <a:off x="6536054" y="2128315"/>
            <a:ext cx="4667739" cy="10080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0ECD34C-DB69-6846-B3DE-F680FC79AE9A}"/>
              </a:ext>
            </a:extLst>
          </p:cNvPr>
          <p:cNvCxnSpPr>
            <a:cxnSpLocks/>
          </p:cNvCxnSpPr>
          <p:nvPr/>
        </p:nvCxnSpPr>
        <p:spPr>
          <a:xfrm flipV="1">
            <a:off x="6536054" y="4293000"/>
            <a:ext cx="4667739" cy="131891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EF78980-5333-D24F-B5FC-B4B917055EF0}"/>
              </a:ext>
            </a:extLst>
          </p:cNvPr>
          <p:cNvCxnSpPr/>
          <p:nvPr/>
        </p:nvCxnSpPr>
        <p:spPr>
          <a:xfrm>
            <a:off x="6536054" y="2493000"/>
            <a:ext cx="927946" cy="216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63BC567D-76BA-A14D-BBC6-69CAE7F4089A}"/>
              </a:ext>
            </a:extLst>
          </p:cNvPr>
          <p:cNvCxnSpPr/>
          <p:nvPr/>
        </p:nvCxnSpPr>
        <p:spPr>
          <a:xfrm>
            <a:off x="6519726" y="2965685"/>
            <a:ext cx="927946" cy="216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B5F78250-B4B4-844B-96BE-2FED569A3451}"/>
              </a:ext>
            </a:extLst>
          </p:cNvPr>
          <p:cNvCxnSpPr>
            <a:cxnSpLocks/>
          </p:cNvCxnSpPr>
          <p:nvPr/>
        </p:nvCxnSpPr>
        <p:spPr>
          <a:xfrm>
            <a:off x="6536054" y="3787727"/>
            <a:ext cx="911618" cy="12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4C121B35-A8E4-1044-B61F-35EA7B829FB7}"/>
              </a:ext>
            </a:extLst>
          </p:cNvPr>
          <p:cNvCxnSpPr>
            <a:cxnSpLocks/>
          </p:cNvCxnSpPr>
          <p:nvPr/>
        </p:nvCxnSpPr>
        <p:spPr>
          <a:xfrm flipV="1">
            <a:off x="6490021" y="4418881"/>
            <a:ext cx="944274" cy="1359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911152EB-6505-CD46-8DF4-52B9FA42CB1D}"/>
              </a:ext>
            </a:extLst>
          </p:cNvPr>
          <p:cNvCxnSpPr>
            <a:cxnSpLocks/>
          </p:cNvCxnSpPr>
          <p:nvPr/>
        </p:nvCxnSpPr>
        <p:spPr>
          <a:xfrm flipV="1">
            <a:off x="6506349" y="4891566"/>
            <a:ext cx="911618" cy="220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98778423-7D52-6148-99AF-8225D69E7FDD}"/>
              </a:ext>
            </a:extLst>
          </p:cNvPr>
          <p:cNvCxnSpPr>
            <a:cxnSpLocks/>
          </p:cNvCxnSpPr>
          <p:nvPr/>
        </p:nvCxnSpPr>
        <p:spPr>
          <a:xfrm>
            <a:off x="7998266" y="2767661"/>
            <a:ext cx="1193734" cy="2763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F9351BBE-9063-2C46-83FE-5C21BB6EEE97}"/>
              </a:ext>
            </a:extLst>
          </p:cNvPr>
          <p:cNvCxnSpPr>
            <a:cxnSpLocks/>
          </p:cNvCxnSpPr>
          <p:nvPr/>
        </p:nvCxnSpPr>
        <p:spPr>
          <a:xfrm>
            <a:off x="7860345" y="3139249"/>
            <a:ext cx="1256318" cy="283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562F9551-C755-EF4A-A85F-EC48954ECB15}"/>
              </a:ext>
            </a:extLst>
          </p:cNvPr>
          <p:cNvCxnSpPr>
            <a:cxnSpLocks/>
          </p:cNvCxnSpPr>
          <p:nvPr/>
        </p:nvCxnSpPr>
        <p:spPr>
          <a:xfrm flipV="1">
            <a:off x="8087727" y="4293000"/>
            <a:ext cx="1104273" cy="1329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174ADBEB-B9A3-1545-9C28-489602DD345F}"/>
              </a:ext>
            </a:extLst>
          </p:cNvPr>
          <p:cNvCxnSpPr>
            <a:cxnSpLocks/>
          </p:cNvCxnSpPr>
          <p:nvPr/>
        </p:nvCxnSpPr>
        <p:spPr>
          <a:xfrm flipV="1">
            <a:off x="8104055" y="4714964"/>
            <a:ext cx="1087945" cy="2679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9DDF1F59-5A35-3746-AE73-1B17AA9D73F1}"/>
              </a:ext>
            </a:extLst>
          </p:cNvPr>
          <p:cNvCxnSpPr>
            <a:cxnSpLocks/>
          </p:cNvCxnSpPr>
          <p:nvPr/>
        </p:nvCxnSpPr>
        <p:spPr>
          <a:xfrm>
            <a:off x="9526696" y="3087682"/>
            <a:ext cx="1677097" cy="3743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D7F82A8E-D024-8F45-B645-DF3131B67E72}"/>
              </a:ext>
            </a:extLst>
          </p:cNvPr>
          <p:cNvCxnSpPr>
            <a:cxnSpLocks/>
          </p:cNvCxnSpPr>
          <p:nvPr/>
        </p:nvCxnSpPr>
        <p:spPr>
          <a:xfrm>
            <a:off x="9474559" y="3285000"/>
            <a:ext cx="1677097" cy="3743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4D5D3A5D-72BC-624C-ACE8-6D6DA97E9C50}"/>
              </a:ext>
            </a:extLst>
          </p:cNvPr>
          <p:cNvCxnSpPr>
            <a:cxnSpLocks/>
          </p:cNvCxnSpPr>
          <p:nvPr/>
        </p:nvCxnSpPr>
        <p:spPr>
          <a:xfrm flipV="1">
            <a:off x="9526696" y="3954053"/>
            <a:ext cx="1612218" cy="3389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9567C529-3467-F143-BFBA-DB4E1BB4B7F4}"/>
              </a:ext>
            </a:extLst>
          </p:cNvPr>
          <p:cNvCxnSpPr>
            <a:cxnSpLocks/>
          </p:cNvCxnSpPr>
          <p:nvPr/>
        </p:nvCxnSpPr>
        <p:spPr>
          <a:xfrm flipV="1">
            <a:off x="9526696" y="4151371"/>
            <a:ext cx="1612218" cy="4156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D3F2F077-33C8-4945-9CA8-26C657BA776F}"/>
              </a:ext>
            </a:extLst>
          </p:cNvPr>
          <p:cNvCxnSpPr>
            <a:cxnSpLocks/>
          </p:cNvCxnSpPr>
          <p:nvPr/>
        </p:nvCxnSpPr>
        <p:spPr>
          <a:xfrm>
            <a:off x="7994108" y="3775024"/>
            <a:ext cx="1122555" cy="109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B1A78789-ACB4-B24D-B5F4-08FDF4EEB9A8}"/>
              </a:ext>
            </a:extLst>
          </p:cNvPr>
          <p:cNvCxnSpPr>
            <a:cxnSpLocks/>
          </p:cNvCxnSpPr>
          <p:nvPr/>
        </p:nvCxnSpPr>
        <p:spPr>
          <a:xfrm>
            <a:off x="9526696" y="3808023"/>
            <a:ext cx="1624960" cy="316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A6B743AD-0AF4-984C-8D9B-3BFF551024F5}"/>
                  </a:ext>
                </a:extLst>
              </p:cNvPr>
              <p:cNvSpPr txBox="1"/>
              <p:nvPr/>
            </p:nvSpPr>
            <p:spPr>
              <a:xfrm>
                <a:off x="968574" y="3000355"/>
                <a:ext cx="4815100" cy="523220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dirty="0" smtClean="0">
                          <a:latin typeface="Cambria Math" panose="02040503050406030204" pitchFamily="18" charset="0"/>
                        </a:rPr>
                        <m:t>𝒂</m:t>
                      </m:r>
                      <m:d>
                        <m:dPr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𝑎</m:t>
                      </m:r>
                      <m:d>
                        <m:dPr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𝑎𝑥</m:t>
                          </m:r>
                        </m:e>
                      </m:d>
                      <m:r>
                        <a:rPr lang="en-US" sz="2800" b="1" i="1" dirty="0" smtClean="0"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800" b="1" i="1" dirty="0" smtClean="0">
                          <a:latin typeface="Cambria Math" panose="02040503050406030204" pitchFamily="18" charset="0"/>
                        </a:rPr>
                        <m:t>𝒋</m:t>
                      </m:r>
                    </m:oMath>
                  </m:oMathPara>
                </a14:m>
                <a:endParaRPr lang="en-US" sz="2800" b="1" dirty="0"/>
              </a:p>
            </p:txBody>
          </p:sp>
        </mc:Choice>
        <mc:Fallback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A6B743AD-0AF4-984C-8D9B-3BFF551024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8574" y="3000355"/>
                <a:ext cx="4815100" cy="523220"/>
              </a:xfrm>
              <a:prstGeom prst="rect">
                <a:avLst/>
              </a:prstGeom>
              <a:blipFill>
                <a:blip r:embed="rId2"/>
                <a:stretch>
                  <a:fillRect b="-19048"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0556A20F-0A63-B749-8B88-E8893D9D9ABF}"/>
              </a:ext>
            </a:extLst>
          </p:cNvPr>
          <p:cNvCxnSpPr/>
          <p:nvPr/>
        </p:nvCxnSpPr>
        <p:spPr>
          <a:xfrm flipV="1">
            <a:off x="6536054" y="2767661"/>
            <a:ext cx="0" cy="100736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2B10E190-23EA-E54F-930E-92044606F8CF}"/>
              </a:ext>
            </a:extLst>
          </p:cNvPr>
          <p:cNvCxnSpPr>
            <a:cxnSpLocks/>
          </p:cNvCxnSpPr>
          <p:nvPr/>
        </p:nvCxnSpPr>
        <p:spPr>
          <a:xfrm>
            <a:off x="6536054" y="3775024"/>
            <a:ext cx="927946" cy="1096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CCF57562-14DA-7A45-B362-1C5A1167B046}"/>
              </a:ext>
            </a:extLst>
          </p:cNvPr>
          <p:cNvSpPr txBox="1"/>
          <p:nvPr/>
        </p:nvSpPr>
        <p:spPr>
          <a:xfrm>
            <a:off x="6096000" y="3136315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y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4DE6775-C8F1-AD42-A377-336AA93B2729}"/>
              </a:ext>
            </a:extLst>
          </p:cNvPr>
          <p:cNvSpPr txBox="1"/>
          <p:nvPr/>
        </p:nvSpPr>
        <p:spPr>
          <a:xfrm>
            <a:off x="6778159" y="3782629"/>
            <a:ext cx="679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x, U</a:t>
            </a:r>
            <a:r>
              <a:rPr lang="en-US" baseline="-25000" dirty="0"/>
              <a:t>0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387BBE6-7767-E643-A79C-9FF00B7B154C}"/>
              </a:ext>
            </a:extLst>
          </p:cNvPr>
          <p:cNvSpPr txBox="1"/>
          <p:nvPr/>
        </p:nvSpPr>
        <p:spPr>
          <a:xfrm>
            <a:off x="984000" y="2128315"/>
            <a:ext cx="20681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Løsningen</a:t>
            </a:r>
            <a:r>
              <a:rPr lang="en-US" sz="2400" dirty="0"/>
              <a:t> er: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ABEF83F7-56C1-B747-ACF4-EBDB5536466C}"/>
                  </a:ext>
                </a:extLst>
              </p:cNvPr>
              <p:cNvSpPr txBox="1"/>
              <p:nvPr/>
            </p:nvSpPr>
            <p:spPr>
              <a:xfrm>
                <a:off x="984000" y="4185371"/>
                <a:ext cx="3708002" cy="52322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d>
                        <m:dPr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𝑎</m:t>
                      </m:r>
                      <m:d>
                        <m:dPr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𝑎𝑥</m:t>
                          </m:r>
                        </m:e>
                      </m:d>
                    </m:oMath>
                  </m:oMathPara>
                </a14:m>
                <a:endParaRPr lang="en-US" sz="2800" b="1" dirty="0"/>
              </a:p>
            </p:txBody>
          </p:sp>
        </mc:Choice>
        <mc:Fallback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ABEF83F7-56C1-B747-ACF4-EBDB553646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4000" y="4185371"/>
                <a:ext cx="3708002" cy="523220"/>
              </a:xfrm>
              <a:prstGeom prst="rect">
                <a:avLst/>
              </a:prstGeom>
              <a:blipFill>
                <a:blip r:embed="rId3"/>
                <a:stretch>
                  <a:fillRect b="-909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TextBox 38">
            <a:extLst>
              <a:ext uri="{FF2B5EF4-FFF2-40B4-BE49-F238E27FC236}">
                <a16:creationId xmlns:a16="http://schemas.microsoft.com/office/drawing/2014/main" id="{77117FCE-978F-E245-8DB3-3AB9DAEE3540}"/>
              </a:ext>
            </a:extLst>
          </p:cNvPr>
          <p:cNvSpPr txBox="1"/>
          <p:nvPr/>
        </p:nvSpPr>
        <p:spPr>
          <a:xfrm>
            <a:off x="968574" y="3649495"/>
            <a:ext cx="44999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Med </a:t>
            </a:r>
            <a:r>
              <a:rPr lang="en-US" sz="2400" dirty="0" err="1"/>
              <a:t>akselerasjon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x-</a:t>
            </a:r>
            <a:r>
              <a:rPr lang="en-US" sz="2400" dirty="0" err="1"/>
              <a:t>retning</a:t>
            </a:r>
            <a:r>
              <a:rPr lang="en-US" sz="2400" dirty="0"/>
              <a:t> </a:t>
            </a:r>
            <a:r>
              <a:rPr lang="en-US" sz="2400" dirty="0" err="1"/>
              <a:t>lik</a:t>
            </a:r>
            <a:r>
              <a:rPr lang="en-US" sz="2400" dirty="0"/>
              <a:t>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5C24CCF0-1E2A-2B48-976B-4FB38372588B}"/>
                  </a:ext>
                </a:extLst>
              </p:cNvPr>
              <p:cNvSpPr txBox="1"/>
              <p:nvPr/>
            </p:nvSpPr>
            <p:spPr>
              <a:xfrm>
                <a:off x="968574" y="5297819"/>
                <a:ext cx="2558521" cy="565861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d>
                        <m:dPr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US" sz="2800" b="1" dirty="0"/>
              </a:p>
            </p:txBody>
          </p:sp>
        </mc:Choice>
        <mc:Fallback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5C24CCF0-1E2A-2B48-976B-4FB3837258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8574" y="5297819"/>
                <a:ext cx="2558521" cy="565861"/>
              </a:xfrm>
              <a:prstGeom prst="rect">
                <a:avLst/>
              </a:prstGeom>
              <a:blipFill>
                <a:blip r:embed="rId4"/>
                <a:stretch>
                  <a:fillRect b="-2083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extBox 40">
            <a:extLst>
              <a:ext uri="{FF2B5EF4-FFF2-40B4-BE49-F238E27FC236}">
                <a16:creationId xmlns:a16="http://schemas.microsoft.com/office/drawing/2014/main" id="{2202BC70-2EF6-2941-B004-FFB8C29E8807}"/>
              </a:ext>
            </a:extLst>
          </p:cNvPr>
          <p:cNvSpPr txBox="1"/>
          <p:nvPr/>
        </p:nvSpPr>
        <p:spPr>
          <a:xfrm>
            <a:off x="953148" y="4761943"/>
            <a:ext cx="43107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Og</a:t>
            </a:r>
            <a:r>
              <a:rPr lang="en-US" sz="2400" dirty="0"/>
              <a:t> </a:t>
            </a:r>
            <a:r>
              <a:rPr lang="en-US" sz="2400" dirty="0" err="1"/>
              <a:t>akselerasjon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y-</a:t>
            </a:r>
            <a:r>
              <a:rPr lang="en-US" sz="2400" dirty="0" err="1"/>
              <a:t>retning</a:t>
            </a:r>
            <a:r>
              <a:rPr lang="en-US" sz="2400" dirty="0"/>
              <a:t> </a:t>
            </a:r>
            <a:r>
              <a:rPr lang="en-US" sz="2400" dirty="0" err="1"/>
              <a:t>lik</a:t>
            </a:r>
            <a:r>
              <a:rPr lang="en-US" sz="2400" dirty="0"/>
              <a:t>: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A17E18C-9DC6-8342-BF5B-4ACC79EA360D}"/>
              </a:ext>
            </a:extLst>
          </p:cNvPr>
          <p:cNvSpPr/>
          <p:nvPr/>
        </p:nvSpPr>
        <p:spPr>
          <a:xfrm>
            <a:off x="768000" y="3649495"/>
            <a:ext cx="4700524" cy="2371505"/>
          </a:xfrm>
          <a:prstGeom prst="rect">
            <a:avLst/>
          </a:prstGeom>
          <a:noFill/>
          <a:ln w="38100">
            <a:solidFill>
              <a:srgbClr val="009D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C8CCAA38-BFD9-F444-9FCE-6E3F029FD667}"/>
                  </a:ext>
                </a:extLst>
              </p:cNvPr>
              <p:cNvSpPr txBox="1"/>
              <p:nvPr/>
            </p:nvSpPr>
            <p:spPr>
              <a:xfrm>
                <a:off x="3600526" y="6205580"/>
                <a:ext cx="5144101" cy="586186"/>
              </a:xfrm>
              <a:prstGeom prst="rect">
                <a:avLst/>
              </a:prstGeom>
              <a:solidFill>
                <a:schemeClr val="bg1"/>
              </a:solidFill>
              <a:ln w="1905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𝑽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𝒋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= &lt;</m:t>
                      </m:r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&gt;</m:t>
                      </m:r>
                    </m:oMath>
                  </m:oMathPara>
                </a14:m>
                <a:endParaRPr lang="en-US" sz="2000" b="1" dirty="0"/>
              </a:p>
            </p:txBody>
          </p:sp>
        </mc:Choice>
        <mc:Fallback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C8CCAA38-BFD9-F444-9FCE-6E3F029FD6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0526" y="6205580"/>
                <a:ext cx="5144101" cy="586186"/>
              </a:xfrm>
              <a:prstGeom prst="rect">
                <a:avLst/>
              </a:prstGeom>
              <a:blipFill>
                <a:blip r:embed="rId5"/>
                <a:stretch>
                  <a:fillRect t="-4255" b="-14894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TextBox 31">
            <a:extLst>
              <a:ext uri="{FF2B5EF4-FFF2-40B4-BE49-F238E27FC236}">
                <a16:creationId xmlns:a16="http://schemas.microsoft.com/office/drawing/2014/main" id="{5418D187-A67C-5E48-ADE1-F445FD332333}"/>
              </a:ext>
            </a:extLst>
          </p:cNvPr>
          <p:cNvSpPr txBox="1"/>
          <p:nvPr/>
        </p:nvSpPr>
        <p:spPr>
          <a:xfrm>
            <a:off x="5841040" y="3697684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(0,0)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5D13154-59F5-654B-98EB-463E1A399DF5}"/>
              </a:ext>
            </a:extLst>
          </p:cNvPr>
          <p:cNvSpPr txBox="1"/>
          <p:nvPr/>
        </p:nvSpPr>
        <p:spPr>
          <a:xfrm>
            <a:off x="11138194" y="3640315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(1,0)</a:t>
            </a:r>
          </a:p>
        </p:txBody>
      </p:sp>
    </p:spTree>
    <p:extLst>
      <p:ext uri="{BB962C8B-B14F-4D97-AF65-F5344CB8AC3E}">
        <p14:creationId xmlns:p14="http://schemas.microsoft.com/office/powerpoint/2010/main" val="21741286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6000" y="910141"/>
            <a:ext cx="9588000" cy="533642"/>
          </a:xfrm>
        </p:spPr>
        <p:txBody>
          <a:bodyPr>
            <a:normAutofit fontScale="90000"/>
          </a:bodyPr>
          <a:lstStyle/>
          <a:p>
            <a:r>
              <a:rPr lang="nb-NO" dirty="0"/>
              <a:t>Kan vi bruke dette til noe? Ja! </a:t>
            </a:r>
            <a:r>
              <a:rPr lang="nb-NO" dirty="0" err="1">
                <a:solidFill>
                  <a:srgbClr val="FF0000"/>
                </a:solidFill>
              </a:rPr>
              <a:t>Euler</a:t>
            </a:r>
            <a:r>
              <a:rPr lang="nb-NO" dirty="0">
                <a:solidFill>
                  <a:srgbClr val="FF0000"/>
                </a:solidFill>
              </a:rPr>
              <a:t> (utledning)</a:t>
            </a:r>
            <a:r>
              <a:rPr lang="nb-NO" dirty="0"/>
              <a:t> (Likn 4.16) </a:t>
            </a:r>
            <a:br>
              <a:rPr lang="nb-NO" dirty="0"/>
            </a:br>
            <a:r>
              <a:rPr lang="nb-NO" dirty="0"/>
              <a:t>Forenklinger...</a:t>
            </a:r>
            <a:br>
              <a:rPr lang="nb-NO" dirty="0"/>
            </a:br>
            <a:r>
              <a:rPr lang="nb-NO" dirty="0"/>
              <a:t>Regn ut akselerasjonen i hver punkt &lt;</a:t>
            </a:r>
            <a:r>
              <a:rPr lang="nb-NO" dirty="0" err="1"/>
              <a:t>x,y</a:t>
            </a:r>
            <a:r>
              <a:rPr lang="nb-NO" dirty="0"/>
              <a:t>&gt; i strømningen?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B23FD54-A0DB-524D-BFD6-E7F945B2CFA1}"/>
              </a:ext>
            </a:extLst>
          </p:cNvPr>
          <p:cNvCxnSpPr/>
          <p:nvPr/>
        </p:nvCxnSpPr>
        <p:spPr>
          <a:xfrm>
            <a:off x="6536054" y="2128315"/>
            <a:ext cx="4667739" cy="10080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0ECD34C-DB69-6846-B3DE-F680FC79AE9A}"/>
              </a:ext>
            </a:extLst>
          </p:cNvPr>
          <p:cNvCxnSpPr>
            <a:cxnSpLocks/>
          </p:cNvCxnSpPr>
          <p:nvPr/>
        </p:nvCxnSpPr>
        <p:spPr>
          <a:xfrm flipV="1">
            <a:off x="6536054" y="4293000"/>
            <a:ext cx="4667739" cy="131891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EF78980-5333-D24F-B5FC-B4B917055EF0}"/>
              </a:ext>
            </a:extLst>
          </p:cNvPr>
          <p:cNvCxnSpPr/>
          <p:nvPr/>
        </p:nvCxnSpPr>
        <p:spPr>
          <a:xfrm>
            <a:off x="6536054" y="2493000"/>
            <a:ext cx="927946" cy="216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63BC567D-76BA-A14D-BBC6-69CAE7F4089A}"/>
              </a:ext>
            </a:extLst>
          </p:cNvPr>
          <p:cNvCxnSpPr/>
          <p:nvPr/>
        </p:nvCxnSpPr>
        <p:spPr>
          <a:xfrm>
            <a:off x="6519726" y="2965685"/>
            <a:ext cx="927946" cy="216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B5F78250-B4B4-844B-96BE-2FED569A3451}"/>
              </a:ext>
            </a:extLst>
          </p:cNvPr>
          <p:cNvCxnSpPr>
            <a:cxnSpLocks/>
          </p:cNvCxnSpPr>
          <p:nvPr/>
        </p:nvCxnSpPr>
        <p:spPr>
          <a:xfrm>
            <a:off x="6536054" y="3787727"/>
            <a:ext cx="911618" cy="12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4C121B35-A8E4-1044-B61F-35EA7B829FB7}"/>
              </a:ext>
            </a:extLst>
          </p:cNvPr>
          <p:cNvCxnSpPr>
            <a:cxnSpLocks/>
          </p:cNvCxnSpPr>
          <p:nvPr/>
        </p:nvCxnSpPr>
        <p:spPr>
          <a:xfrm flipV="1">
            <a:off x="6490021" y="4418881"/>
            <a:ext cx="944274" cy="1359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911152EB-6505-CD46-8DF4-52B9FA42CB1D}"/>
              </a:ext>
            </a:extLst>
          </p:cNvPr>
          <p:cNvCxnSpPr>
            <a:cxnSpLocks/>
          </p:cNvCxnSpPr>
          <p:nvPr/>
        </p:nvCxnSpPr>
        <p:spPr>
          <a:xfrm flipV="1">
            <a:off x="6506349" y="4891566"/>
            <a:ext cx="911618" cy="220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98778423-7D52-6148-99AF-8225D69E7FDD}"/>
              </a:ext>
            </a:extLst>
          </p:cNvPr>
          <p:cNvCxnSpPr>
            <a:cxnSpLocks/>
          </p:cNvCxnSpPr>
          <p:nvPr/>
        </p:nvCxnSpPr>
        <p:spPr>
          <a:xfrm>
            <a:off x="7998266" y="2767661"/>
            <a:ext cx="1193734" cy="2763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F9351BBE-9063-2C46-83FE-5C21BB6EEE97}"/>
              </a:ext>
            </a:extLst>
          </p:cNvPr>
          <p:cNvCxnSpPr>
            <a:cxnSpLocks/>
          </p:cNvCxnSpPr>
          <p:nvPr/>
        </p:nvCxnSpPr>
        <p:spPr>
          <a:xfrm>
            <a:off x="7860345" y="3139249"/>
            <a:ext cx="1256318" cy="283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562F9551-C755-EF4A-A85F-EC48954ECB15}"/>
              </a:ext>
            </a:extLst>
          </p:cNvPr>
          <p:cNvCxnSpPr>
            <a:cxnSpLocks/>
          </p:cNvCxnSpPr>
          <p:nvPr/>
        </p:nvCxnSpPr>
        <p:spPr>
          <a:xfrm flipV="1">
            <a:off x="8087727" y="4293000"/>
            <a:ext cx="1104273" cy="1329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174ADBEB-B9A3-1545-9C28-489602DD345F}"/>
              </a:ext>
            </a:extLst>
          </p:cNvPr>
          <p:cNvCxnSpPr>
            <a:cxnSpLocks/>
          </p:cNvCxnSpPr>
          <p:nvPr/>
        </p:nvCxnSpPr>
        <p:spPr>
          <a:xfrm flipV="1">
            <a:off x="8104055" y="4714964"/>
            <a:ext cx="1087945" cy="2679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9DDF1F59-5A35-3746-AE73-1B17AA9D73F1}"/>
              </a:ext>
            </a:extLst>
          </p:cNvPr>
          <p:cNvCxnSpPr>
            <a:cxnSpLocks/>
          </p:cNvCxnSpPr>
          <p:nvPr/>
        </p:nvCxnSpPr>
        <p:spPr>
          <a:xfrm>
            <a:off x="9526696" y="3087682"/>
            <a:ext cx="1677097" cy="3743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D7F82A8E-D024-8F45-B645-DF3131B67E72}"/>
              </a:ext>
            </a:extLst>
          </p:cNvPr>
          <p:cNvCxnSpPr>
            <a:cxnSpLocks/>
          </p:cNvCxnSpPr>
          <p:nvPr/>
        </p:nvCxnSpPr>
        <p:spPr>
          <a:xfrm>
            <a:off x="9474559" y="3285000"/>
            <a:ext cx="1677097" cy="3743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4D5D3A5D-72BC-624C-ACE8-6D6DA97E9C50}"/>
              </a:ext>
            </a:extLst>
          </p:cNvPr>
          <p:cNvCxnSpPr>
            <a:cxnSpLocks/>
          </p:cNvCxnSpPr>
          <p:nvPr/>
        </p:nvCxnSpPr>
        <p:spPr>
          <a:xfrm flipV="1">
            <a:off x="9526696" y="3954053"/>
            <a:ext cx="1612218" cy="3389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9567C529-3467-F143-BFBA-DB4E1BB4B7F4}"/>
              </a:ext>
            </a:extLst>
          </p:cNvPr>
          <p:cNvCxnSpPr>
            <a:cxnSpLocks/>
          </p:cNvCxnSpPr>
          <p:nvPr/>
        </p:nvCxnSpPr>
        <p:spPr>
          <a:xfrm flipV="1">
            <a:off x="9526696" y="4151371"/>
            <a:ext cx="1612218" cy="4156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D3F2F077-33C8-4945-9CA8-26C657BA776F}"/>
              </a:ext>
            </a:extLst>
          </p:cNvPr>
          <p:cNvCxnSpPr>
            <a:cxnSpLocks/>
          </p:cNvCxnSpPr>
          <p:nvPr/>
        </p:nvCxnSpPr>
        <p:spPr>
          <a:xfrm>
            <a:off x="7994108" y="3775024"/>
            <a:ext cx="1122555" cy="109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B1A78789-ACB4-B24D-B5F4-08FDF4EEB9A8}"/>
              </a:ext>
            </a:extLst>
          </p:cNvPr>
          <p:cNvCxnSpPr>
            <a:cxnSpLocks/>
          </p:cNvCxnSpPr>
          <p:nvPr/>
        </p:nvCxnSpPr>
        <p:spPr>
          <a:xfrm>
            <a:off x="9526696" y="3808023"/>
            <a:ext cx="1624960" cy="316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A6B743AD-0AF4-984C-8D9B-3BFF551024F5}"/>
              </a:ext>
            </a:extLst>
          </p:cNvPr>
          <p:cNvSpPr txBox="1"/>
          <p:nvPr/>
        </p:nvSpPr>
        <p:spPr>
          <a:xfrm>
            <a:off x="984000" y="2128315"/>
            <a:ext cx="49279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Utledning</a:t>
            </a:r>
            <a:r>
              <a:rPr lang="en-US" sz="2400" dirty="0"/>
              <a:t> </a:t>
            </a:r>
            <a:r>
              <a:rPr lang="en-US" sz="2400" dirty="0" err="1"/>
              <a:t>på</a:t>
            </a:r>
            <a:r>
              <a:rPr lang="en-US" sz="2400" dirty="0"/>
              <a:t> </a:t>
            </a:r>
            <a:r>
              <a:rPr lang="en-US" sz="2400" dirty="0" err="1"/>
              <a:t>tavlen</a:t>
            </a:r>
            <a:r>
              <a:rPr lang="en-US" sz="2400" dirty="0"/>
              <a:t> (</a:t>
            </a:r>
            <a:r>
              <a:rPr lang="en-US" sz="2400" dirty="0" err="1"/>
              <a:t>Kraftbalanse</a:t>
            </a:r>
            <a:r>
              <a:rPr lang="en-US" sz="2400" dirty="0"/>
              <a:t>)!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0556A20F-0A63-B749-8B88-E8893D9D9ABF}"/>
              </a:ext>
            </a:extLst>
          </p:cNvPr>
          <p:cNvCxnSpPr/>
          <p:nvPr/>
        </p:nvCxnSpPr>
        <p:spPr>
          <a:xfrm flipV="1">
            <a:off x="6536054" y="2767661"/>
            <a:ext cx="0" cy="100736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2B10E190-23EA-E54F-930E-92044606F8CF}"/>
              </a:ext>
            </a:extLst>
          </p:cNvPr>
          <p:cNvCxnSpPr>
            <a:cxnSpLocks/>
          </p:cNvCxnSpPr>
          <p:nvPr/>
        </p:nvCxnSpPr>
        <p:spPr>
          <a:xfrm>
            <a:off x="6536054" y="3775024"/>
            <a:ext cx="927946" cy="1096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CCF57562-14DA-7A45-B362-1C5A1167B046}"/>
              </a:ext>
            </a:extLst>
          </p:cNvPr>
          <p:cNvSpPr txBox="1"/>
          <p:nvPr/>
        </p:nvSpPr>
        <p:spPr>
          <a:xfrm>
            <a:off x="6096000" y="3136315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y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4DE6775-C8F1-AD42-A377-336AA93B2729}"/>
              </a:ext>
            </a:extLst>
          </p:cNvPr>
          <p:cNvSpPr txBox="1"/>
          <p:nvPr/>
        </p:nvSpPr>
        <p:spPr>
          <a:xfrm>
            <a:off x="6778159" y="3782629"/>
            <a:ext cx="679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x, U</a:t>
            </a:r>
            <a:r>
              <a:rPr lang="en-US" baseline="-25000" dirty="0"/>
              <a:t>0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EC8FD5CA-1711-254F-AB84-C183208B098C}"/>
              </a:ext>
            </a:extLst>
          </p:cNvPr>
          <p:cNvCxnSpPr/>
          <p:nvPr/>
        </p:nvCxnSpPr>
        <p:spPr>
          <a:xfrm>
            <a:off x="6536054" y="6021000"/>
            <a:ext cx="4667739" cy="0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347C0DB-992B-8640-BDF6-5E6B03553CF2}"/>
                  </a:ext>
                </a:extLst>
              </p:cNvPr>
              <p:cNvSpPr txBox="1"/>
              <p:nvPr/>
            </p:nvSpPr>
            <p:spPr>
              <a:xfrm>
                <a:off x="8389366" y="6115915"/>
                <a:ext cx="886012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800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sz="2800" b="0" i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en-US" sz="2800" b="0" i="0" smtClean="0">
                          <a:latin typeface="Cambria Math" panose="02040503050406030204" pitchFamily="18" charset="0"/>
                        </a:rPr>
                        <m:t>L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347C0DB-992B-8640-BDF6-5E6B03553C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9366" y="6115915"/>
                <a:ext cx="886012" cy="430887"/>
              </a:xfrm>
              <a:prstGeom prst="rect">
                <a:avLst/>
              </a:prstGeom>
              <a:blipFill>
                <a:blip r:embed="rId2"/>
                <a:stretch>
                  <a:fillRect l="-7042" r="-7042" b="-3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Oval 7">
            <a:extLst>
              <a:ext uri="{FF2B5EF4-FFF2-40B4-BE49-F238E27FC236}">
                <a16:creationId xmlns:a16="http://schemas.microsoft.com/office/drawing/2014/main" id="{8F4EC7C2-317F-B34D-8FF0-4E2DC73AC69A}"/>
              </a:ext>
            </a:extLst>
          </p:cNvPr>
          <p:cNvSpPr/>
          <p:nvPr/>
        </p:nvSpPr>
        <p:spPr>
          <a:xfrm>
            <a:off x="8234575" y="5922411"/>
            <a:ext cx="1270696" cy="877320"/>
          </a:xfrm>
          <a:prstGeom prst="ellipse">
            <a:avLst/>
          </a:prstGeom>
          <a:noFill/>
          <a:ln>
            <a:solidFill>
              <a:srgbClr val="009D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4076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336000" y="910141"/>
                <a:ext cx="9588000" cy="533642"/>
              </a:xfrm>
            </p:spPr>
            <p:txBody>
              <a:bodyPr>
                <a:normAutofit fontScale="90000"/>
              </a:bodyPr>
              <a:lstStyle/>
              <a:p>
                <a:r>
                  <a:rPr lang="nb-NO" dirty="0">
                    <a:solidFill>
                      <a:srgbClr val="FF0000"/>
                    </a:solidFill>
                  </a:rPr>
                  <a:t>Individuell: </a:t>
                </a:r>
                <a:r>
                  <a:rPr lang="nb-NO" dirty="0">
                    <a:solidFill>
                      <a:srgbClr val="009D7F"/>
                    </a:solidFill>
                  </a:rPr>
                  <a:t>Regn ut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solidFill>
                          <a:srgbClr val="009D7F"/>
                        </a:solidFill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b="0" i="1" smtClean="0">
                        <a:solidFill>
                          <a:srgbClr val="009D7F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nb-NO" dirty="0">
                    <a:solidFill>
                      <a:srgbClr val="009D7F"/>
                    </a:solidFill>
                  </a:rPr>
                  <a:t> som skal til for å dytte strømningen fra </a:t>
                </a:r>
                <a:br>
                  <a:rPr lang="nb-NO" dirty="0">
                    <a:solidFill>
                      <a:srgbClr val="009D7F"/>
                    </a:solidFill>
                  </a:rPr>
                </a:br>
                <a:r>
                  <a:rPr lang="nb-NO" dirty="0">
                    <a:solidFill>
                      <a:srgbClr val="009D7F"/>
                    </a:solidFill>
                  </a:rPr>
                  <a:t>A til B ved bruk av </a:t>
                </a:r>
                <a:r>
                  <a:rPr lang="nb-NO" dirty="0" err="1">
                    <a:solidFill>
                      <a:srgbClr val="009D7F"/>
                    </a:solidFill>
                  </a:rPr>
                  <a:t>Eulers</a:t>
                </a:r>
                <a:r>
                  <a:rPr lang="nb-NO" dirty="0">
                    <a:solidFill>
                      <a:srgbClr val="009D7F"/>
                    </a:solidFill>
                  </a:rPr>
                  <a:t> likning i x-retning. </a:t>
                </a:r>
                <a:endParaRPr lang="nb-NO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336000" y="910141"/>
                <a:ext cx="9588000" cy="533642"/>
              </a:xfrm>
              <a:blipFill>
                <a:blip r:embed="rId3"/>
                <a:stretch>
                  <a:fillRect l="-2381" t="-53488" r="-7672" b="-744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B23FD54-A0DB-524D-BFD6-E7F945B2CFA1}"/>
              </a:ext>
            </a:extLst>
          </p:cNvPr>
          <p:cNvCxnSpPr/>
          <p:nvPr/>
        </p:nvCxnSpPr>
        <p:spPr>
          <a:xfrm>
            <a:off x="6536054" y="2128315"/>
            <a:ext cx="4667739" cy="10080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0ECD34C-DB69-6846-B3DE-F680FC79AE9A}"/>
              </a:ext>
            </a:extLst>
          </p:cNvPr>
          <p:cNvCxnSpPr>
            <a:cxnSpLocks/>
          </p:cNvCxnSpPr>
          <p:nvPr/>
        </p:nvCxnSpPr>
        <p:spPr>
          <a:xfrm flipV="1">
            <a:off x="6536054" y="4293000"/>
            <a:ext cx="4667739" cy="131891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EF78980-5333-D24F-B5FC-B4B917055EF0}"/>
              </a:ext>
            </a:extLst>
          </p:cNvPr>
          <p:cNvCxnSpPr/>
          <p:nvPr/>
        </p:nvCxnSpPr>
        <p:spPr>
          <a:xfrm>
            <a:off x="6536054" y="2493000"/>
            <a:ext cx="927946" cy="216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63BC567D-76BA-A14D-BBC6-69CAE7F4089A}"/>
              </a:ext>
            </a:extLst>
          </p:cNvPr>
          <p:cNvCxnSpPr/>
          <p:nvPr/>
        </p:nvCxnSpPr>
        <p:spPr>
          <a:xfrm>
            <a:off x="6519726" y="2965685"/>
            <a:ext cx="927946" cy="216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B5F78250-B4B4-844B-96BE-2FED569A3451}"/>
              </a:ext>
            </a:extLst>
          </p:cNvPr>
          <p:cNvCxnSpPr>
            <a:cxnSpLocks/>
          </p:cNvCxnSpPr>
          <p:nvPr/>
        </p:nvCxnSpPr>
        <p:spPr>
          <a:xfrm>
            <a:off x="6536054" y="3787727"/>
            <a:ext cx="911618" cy="12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4C121B35-A8E4-1044-B61F-35EA7B829FB7}"/>
              </a:ext>
            </a:extLst>
          </p:cNvPr>
          <p:cNvCxnSpPr>
            <a:cxnSpLocks/>
          </p:cNvCxnSpPr>
          <p:nvPr/>
        </p:nvCxnSpPr>
        <p:spPr>
          <a:xfrm flipV="1">
            <a:off x="6490021" y="4418881"/>
            <a:ext cx="944274" cy="1359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911152EB-6505-CD46-8DF4-52B9FA42CB1D}"/>
              </a:ext>
            </a:extLst>
          </p:cNvPr>
          <p:cNvCxnSpPr>
            <a:cxnSpLocks/>
          </p:cNvCxnSpPr>
          <p:nvPr/>
        </p:nvCxnSpPr>
        <p:spPr>
          <a:xfrm flipV="1">
            <a:off x="6506349" y="4891566"/>
            <a:ext cx="911618" cy="220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98778423-7D52-6148-99AF-8225D69E7FDD}"/>
              </a:ext>
            </a:extLst>
          </p:cNvPr>
          <p:cNvCxnSpPr>
            <a:cxnSpLocks/>
          </p:cNvCxnSpPr>
          <p:nvPr/>
        </p:nvCxnSpPr>
        <p:spPr>
          <a:xfrm>
            <a:off x="7998266" y="2767661"/>
            <a:ext cx="1193734" cy="2763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F9351BBE-9063-2C46-83FE-5C21BB6EEE97}"/>
              </a:ext>
            </a:extLst>
          </p:cNvPr>
          <p:cNvCxnSpPr>
            <a:cxnSpLocks/>
          </p:cNvCxnSpPr>
          <p:nvPr/>
        </p:nvCxnSpPr>
        <p:spPr>
          <a:xfrm>
            <a:off x="7860345" y="3139249"/>
            <a:ext cx="1256318" cy="283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562F9551-C755-EF4A-A85F-EC48954ECB15}"/>
              </a:ext>
            </a:extLst>
          </p:cNvPr>
          <p:cNvCxnSpPr>
            <a:cxnSpLocks/>
          </p:cNvCxnSpPr>
          <p:nvPr/>
        </p:nvCxnSpPr>
        <p:spPr>
          <a:xfrm flipV="1">
            <a:off x="8087727" y="4293000"/>
            <a:ext cx="1104273" cy="1329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174ADBEB-B9A3-1545-9C28-489602DD345F}"/>
              </a:ext>
            </a:extLst>
          </p:cNvPr>
          <p:cNvCxnSpPr>
            <a:cxnSpLocks/>
          </p:cNvCxnSpPr>
          <p:nvPr/>
        </p:nvCxnSpPr>
        <p:spPr>
          <a:xfrm flipV="1">
            <a:off x="8104055" y="4714964"/>
            <a:ext cx="1087945" cy="2679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9DDF1F59-5A35-3746-AE73-1B17AA9D73F1}"/>
              </a:ext>
            </a:extLst>
          </p:cNvPr>
          <p:cNvCxnSpPr>
            <a:cxnSpLocks/>
          </p:cNvCxnSpPr>
          <p:nvPr/>
        </p:nvCxnSpPr>
        <p:spPr>
          <a:xfrm>
            <a:off x="9526696" y="3087682"/>
            <a:ext cx="1677097" cy="3743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D7F82A8E-D024-8F45-B645-DF3131B67E72}"/>
              </a:ext>
            </a:extLst>
          </p:cNvPr>
          <p:cNvCxnSpPr>
            <a:cxnSpLocks/>
          </p:cNvCxnSpPr>
          <p:nvPr/>
        </p:nvCxnSpPr>
        <p:spPr>
          <a:xfrm>
            <a:off x="9474559" y="3285000"/>
            <a:ext cx="1677097" cy="3743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4D5D3A5D-72BC-624C-ACE8-6D6DA97E9C50}"/>
              </a:ext>
            </a:extLst>
          </p:cNvPr>
          <p:cNvCxnSpPr>
            <a:cxnSpLocks/>
          </p:cNvCxnSpPr>
          <p:nvPr/>
        </p:nvCxnSpPr>
        <p:spPr>
          <a:xfrm flipV="1">
            <a:off x="9526696" y="3954053"/>
            <a:ext cx="1612218" cy="3389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9567C529-3467-F143-BFBA-DB4E1BB4B7F4}"/>
              </a:ext>
            </a:extLst>
          </p:cNvPr>
          <p:cNvCxnSpPr>
            <a:cxnSpLocks/>
          </p:cNvCxnSpPr>
          <p:nvPr/>
        </p:nvCxnSpPr>
        <p:spPr>
          <a:xfrm flipV="1">
            <a:off x="9526696" y="4151371"/>
            <a:ext cx="1612218" cy="4156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D3F2F077-33C8-4945-9CA8-26C657BA776F}"/>
              </a:ext>
            </a:extLst>
          </p:cNvPr>
          <p:cNvCxnSpPr>
            <a:cxnSpLocks/>
          </p:cNvCxnSpPr>
          <p:nvPr/>
        </p:nvCxnSpPr>
        <p:spPr>
          <a:xfrm>
            <a:off x="7994108" y="3775024"/>
            <a:ext cx="1122555" cy="109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B1A78789-ACB4-B24D-B5F4-08FDF4EEB9A8}"/>
              </a:ext>
            </a:extLst>
          </p:cNvPr>
          <p:cNvCxnSpPr>
            <a:cxnSpLocks/>
          </p:cNvCxnSpPr>
          <p:nvPr/>
        </p:nvCxnSpPr>
        <p:spPr>
          <a:xfrm>
            <a:off x="9526696" y="3808023"/>
            <a:ext cx="1624960" cy="316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0556A20F-0A63-B749-8B88-E8893D9D9ABF}"/>
              </a:ext>
            </a:extLst>
          </p:cNvPr>
          <p:cNvCxnSpPr/>
          <p:nvPr/>
        </p:nvCxnSpPr>
        <p:spPr>
          <a:xfrm flipV="1">
            <a:off x="6536054" y="2767661"/>
            <a:ext cx="0" cy="100736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2B10E190-23EA-E54F-930E-92044606F8CF}"/>
              </a:ext>
            </a:extLst>
          </p:cNvPr>
          <p:cNvCxnSpPr>
            <a:cxnSpLocks/>
          </p:cNvCxnSpPr>
          <p:nvPr/>
        </p:nvCxnSpPr>
        <p:spPr>
          <a:xfrm>
            <a:off x="6536054" y="3775024"/>
            <a:ext cx="927946" cy="1096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CCF57562-14DA-7A45-B362-1C5A1167B046}"/>
              </a:ext>
            </a:extLst>
          </p:cNvPr>
          <p:cNvSpPr txBox="1"/>
          <p:nvPr/>
        </p:nvSpPr>
        <p:spPr>
          <a:xfrm>
            <a:off x="6096000" y="3136315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y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4DE6775-C8F1-AD42-A377-336AA93B2729}"/>
              </a:ext>
            </a:extLst>
          </p:cNvPr>
          <p:cNvSpPr txBox="1"/>
          <p:nvPr/>
        </p:nvSpPr>
        <p:spPr>
          <a:xfrm>
            <a:off x="6778159" y="3782629"/>
            <a:ext cx="679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x, U</a:t>
            </a:r>
            <a:r>
              <a:rPr lang="en-US" baseline="-25000" dirty="0"/>
              <a:t>0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00A5CED8-BBDA-694D-BCBF-D32D3FE613E9}"/>
                  </a:ext>
                </a:extLst>
              </p:cNvPr>
              <p:cNvSpPr txBox="1"/>
              <p:nvPr/>
            </p:nvSpPr>
            <p:spPr>
              <a:xfrm>
                <a:off x="398898" y="2657899"/>
                <a:ext cx="3708002" cy="523220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d>
                        <m:dPr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𝑎</m:t>
                      </m:r>
                      <m:d>
                        <m:dPr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𝑎𝑥</m:t>
                          </m:r>
                        </m:e>
                      </m:d>
                    </m:oMath>
                  </m:oMathPara>
                </a14:m>
                <a:endParaRPr lang="en-US" sz="2800" b="1" dirty="0"/>
              </a:p>
            </p:txBody>
          </p:sp>
        </mc:Choice>
        <mc:Fallback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00A5CED8-BBDA-694D-BCBF-D32D3FE613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898" y="2657899"/>
                <a:ext cx="3708002" cy="523220"/>
              </a:xfrm>
              <a:prstGeom prst="rect">
                <a:avLst/>
              </a:prstGeom>
              <a:blipFill>
                <a:blip r:embed="rId4"/>
                <a:stretch>
                  <a:fillRect b="-11905"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TextBox 43">
            <a:extLst>
              <a:ext uri="{FF2B5EF4-FFF2-40B4-BE49-F238E27FC236}">
                <a16:creationId xmlns:a16="http://schemas.microsoft.com/office/drawing/2014/main" id="{4AB8A36E-CE8B-7A49-BBF1-FC5626DF767C}"/>
              </a:ext>
            </a:extLst>
          </p:cNvPr>
          <p:cNvSpPr txBox="1"/>
          <p:nvPr/>
        </p:nvSpPr>
        <p:spPr>
          <a:xfrm>
            <a:off x="383472" y="2122023"/>
            <a:ext cx="35573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Akselerasjon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x-</a:t>
            </a:r>
            <a:r>
              <a:rPr lang="en-US" sz="2400" dirty="0" err="1"/>
              <a:t>retning</a:t>
            </a:r>
            <a:r>
              <a:rPr lang="en-US" sz="2400" dirty="0"/>
              <a:t> :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B12FF5CD-2897-C74C-89F4-1826AD9B4F7C}"/>
              </a:ext>
            </a:extLst>
          </p:cNvPr>
          <p:cNvSpPr/>
          <p:nvPr/>
        </p:nvSpPr>
        <p:spPr>
          <a:xfrm>
            <a:off x="768000" y="3649495"/>
            <a:ext cx="4700524" cy="2371505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EC8FD5CA-1711-254F-AB84-C183208B098C}"/>
              </a:ext>
            </a:extLst>
          </p:cNvPr>
          <p:cNvCxnSpPr/>
          <p:nvPr/>
        </p:nvCxnSpPr>
        <p:spPr>
          <a:xfrm>
            <a:off x="6536054" y="6021000"/>
            <a:ext cx="4667739" cy="0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347C0DB-992B-8640-BDF6-5E6B03553CF2}"/>
                  </a:ext>
                </a:extLst>
              </p:cNvPr>
              <p:cNvSpPr txBox="1"/>
              <p:nvPr/>
            </p:nvSpPr>
            <p:spPr>
              <a:xfrm>
                <a:off x="8389366" y="6115915"/>
                <a:ext cx="886012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800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sz="2800" b="0" i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en-US" sz="2800" b="0" i="0" smtClean="0">
                          <a:latin typeface="Cambria Math" panose="02040503050406030204" pitchFamily="18" charset="0"/>
                        </a:rPr>
                        <m:t>L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347C0DB-992B-8640-BDF6-5E6B03553C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9366" y="6115915"/>
                <a:ext cx="886012" cy="430887"/>
              </a:xfrm>
              <a:prstGeom prst="rect">
                <a:avLst/>
              </a:prstGeom>
              <a:blipFill>
                <a:blip r:embed="rId5"/>
                <a:stretch>
                  <a:fillRect l="-7042" r="-7042" b="-3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Oval 7">
            <a:extLst>
              <a:ext uri="{FF2B5EF4-FFF2-40B4-BE49-F238E27FC236}">
                <a16:creationId xmlns:a16="http://schemas.microsoft.com/office/drawing/2014/main" id="{8F4EC7C2-317F-B34D-8FF0-4E2DC73AC69A}"/>
              </a:ext>
            </a:extLst>
          </p:cNvPr>
          <p:cNvSpPr/>
          <p:nvPr/>
        </p:nvSpPr>
        <p:spPr>
          <a:xfrm>
            <a:off x="8234575" y="5922411"/>
            <a:ext cx="1270696" cy="877320"/>
          </a:xfrm>
          <a:prstGeom prst="ellipse">
            <a:avLst/>
          </a:prstGeom>
          <a:noFill/>
          <a:ln>
            <a:solidFill>
              <a:srgbClr val="009D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4A7C6F05-9B08-B940-A559-79296CC214DD}"/>
                  </a:ext>
                </a:extLst>
              </p:cNvPr>
              <p:cNvSpPr txBox="1"/>
              <p:nvPr/>
            </p:nvSpPr>
            <p:spPr>
              <a:xfrm>
                <a:off x="489582" y="4043828"/>
                <a:ext cx="2068066" cy="911596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𝜌</m:t>
                      </m:r>
                      <m:sSub>
                        <m:sSubPr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</m:oMath>
                  </m:oMathPara>
                </a14:m>
                <a:endParaRPr lang="en-US" sz="2800" b="1" dirty="0"/>
              </a:p>
            </p:txBody>
          </p:sp>
        </mc:Choice>
        <mc:Fallback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4A7C6F05-9B08-B940-A559-79296CC214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582" y="4043828"/>
                <a:ext cx="2068066" cy="911596"/>
              </a:xfrm>
              <a:prstGeom prst="rect">
                <a:avLst/>
              </a:prstGeom>
              <a:blipFill>
                <a:blip r:embed="rId6"/>
                <a:stretch>
                  <a:fillRect b="-6849"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TextBox 37">
            <a:extLst>
              <a:ext uri="{FF2B5EF4-FFF2-40B4-BE49-F238E27FC236}">
                <a16:creationId xmlns:a16="http://schemas.microsoft.com/office/drawing/2014/main" id="{FD2C5A83-B466-2B48-BEA3-20ACA39D5F7A}"/>
              </a:ext>
            </a:extLst>
          </p:cNvPr>
          <p:cNvSpPr txBox="1"/>
          <p:nvPr/>
        </p:nvSpPr>
        <p:spPr>
          <a:xfrm>
            <a:off x="474156" y="3507952"/>
            <a:ext cx="36263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Eulers</a:t>
            </a:r>
            <a:r>
              <a:rPr lang="en-US" sz="2400" dirty="0"/>
              <a:t> </a:t>
            </a:r>
            <a:r>
              <a:rPr lang="en-US" sz="2400" dirty="0" err="1"/>
              <a:t>likning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x-</a:t>
            </a:r>
            <a:r>
              <a:rPr lang="en-US" sz="2400" dirty="0" err="1"/>
              <a:t>retning</a:t>
            </a:r>
            <a:r>
              <a:rPr lang="en-US" sz="2400" dirty="0"/>
              <a:t> :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D132A7F-BD72-8F4D-9F83-5D1533712851}"/>
              </a:ext>
            </a:extLst>
          </p:cNvPr>
          <p:cNvSpPr txBox="1"/>
          <p:nvPr/>
        </p:nvSpPr>
        <p:spPr>
          <a:xfrm>
            <a:off x="5841040" y="3697684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(0,0)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51331AD-14F3-C740-9A35-377B1A375581}"/>
              </a:ext>
            </a:extLst>
          </p:cNvPr>
          <p:cNvSpPr txBox="1"/>
          <p:nvPr/>
        </p:nvSpPr>
        <p:spPr>
          <a:xfrm>
            <a:off x="11138194" y="3640315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(1,0)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ADFA2250-3616-FA4B-8FC3-10F024F7FB4B}"/>
                  </a:ext>
                </a:extLst>
              </p:cNvPr>
              <p:cNvSpPr txBox="1"/>
              <p:nvPr/>
            </p:nvSpPr>
            <p:spPr>
              <a:xfrm>
                <a:off x="957957" y="5111766"/>
                <a:ext cx="1574341" cy="911596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sz="2800" b="0" i="0" dirty="0" smtClean="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</m:oMath>
                  </m:oMathPara>
                </a14:m>
                <a:endParaRPr lang="en-US" sz="2800" b="1" dirty="0"/>
              </a:p>
            </p:txBody>
          </p:sp>
        </mc:Choice>
        <mc:Fallback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ADFA2250-3616-FA4B-8FC3-10F024F7FB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7957" y="5111766"/>
                <a:ext cx="1574341" cy="911596"/>
              </a:xfrm>
              <a:prstGeom prst="rect">
                <a:avLst/>
              </a:prstGeom>
              <a:blipFill>
                <a:blip r:embed="rId7"/>
                <a:stretch>
                  <a:fillRect l="-800" b="-6849"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5C035DC7-EAC4-BB45-AFE5-B9E6241E556B}"/>
              </a:ext>
            </a:extLst>
          </p:cNvPr>
          <p:cNvSpPr txBox="1"/>
          <p:nvPr/>
        </p:nvSpPr>
        <p:spPr>
          <a:xfrm>
            <a:off x="2857863" y="4345632"/>
            <a:ext cx="18646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Likn</a:t>
            </a:r>
            <a:r>
              <a:rPr lang="en-US" dirty="0"/>
              <a:t>. 4.16 </a:t>
            </a:r>
            <a:r>
              <a:rPr lang="en-US" dirty="0" err="1"/>
              <a:t>i</a:t>
            </a:r>
            <a:r>
              <a:rPr lang="en-US" dirty="0"/>
              <a:t> EFM</a:t>
            </a:r>
          </a:p>
        </p:txBody>
      </p:sp>
    </p:spTree>
    <p:extLst>
      <p:ext uri="{BB962C8B-B14F-4D97-AF65-F5344CB8AC3E}">
        <p14:creationId xmlns:p14="http://schemas.microsoft.com/office/powerpoint/2010/main" val="4412217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336000" y="910141"/>
                <a:ext cx="9588000" cy="533642"/>
              </a:xfrm>
            </p:spPr>
            <p:txBody>
              <a:bodyPr>
                <a:normAutofit fontScale="90000"/>
              </a:bodyPr>
              <a:lstStyle/>
              <a:p>
                <a:r>
                  <a:rPr lang="nb-NO" dirty="0">
                    <a:solidFill>
                      <a:srgbClr val="FF0000"/>
                    </a:solidFill>
                  </a:rPr>
                  <a:t>Snakk med sidemann: </a:t>
                </a:r>
                <a:r>
                  <a:rPr lang="nb-NO" dirty="0">
                    <a:solidFill>
                      <a:srgbClr val="009D7F"/>
                    </a:solidFill>
                  </a:rPr>
                  <a:t>Regn ut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solidFill>
                          <a:srgbClr val="009D7F"/>
                        </a:solidFill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b="0" i="1" smtClean="0">
                        <a:solidFill>
                          <a:srgbClr val="009D7F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nb-NO" dirty="0">
                    <a:solidFill>
                      <a:srgbClr val="009D7F"/>
                    </a:solidFill>
                  </a:rPr>
                  <a:t> som skal til for å dytte strømningen fra </a:t>
                </a:r>
                <a:br>
                  <a:rPr lang="nb-NO" dirty="0">
                    <a:solidFill>
                      <a:srgbClr val="009D7F"/>
                    </a:solidFill>
                  </a:rPr>
                </a:br>
                <a:r>
                  <a:rPr lang="nb-NO" dirty="0">
                    <a:solidFill>
                      <a:srgbClr val="009D7F"/>
                    </a:solidFill>
                  </a:rPr>
                  <a:t>A til B ved bruk av </a:t>
                </a:r>
                <a:r>
                  <a:rPr lang="nb-NO" dirty="0" err="1">
                    <a:solidFill>
                      <a:srgbClr val="009D7F"/>
                    </a:solidFill>
                  </a:rPr>
                  <a:t>Eulers</a:t>
                </a:r>
                <a:r>
                  <a:rPr lang="nb-NO" dirty="0">
                    <a:solidFill>
                      <a:srgbClr val="009D7F"/>
                    </a:solidFill>
                  </a:rPr>
                  <a:t> likning i x-retning. </a:t>
                </a:r>
                <a:endParaRPr lang="nb-NO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336000" y="910141"/>
                <a:ext cx="9588000" cy="533642"/>
              </a:xfrm>
              <a:blipFill>
                <a:blip r:embed="rId3"/>
                <a:stretch>
                  <a:fillRect l="-2381" t="-53488" r="-27513" b="-744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B23FD54-A0DB-524D-BFD6-E7F945B2CFA1}"/>
              </a:ext>
            </a:extLst>
          </p:cNvPr>
          <p:cNvCxnSpPr/>
          <p:nvPr/>
        </p:nvCxnSpPr>
        <p:spPr>
          <a:xfrm>
            <a:off x="6536054" y="2128315"/>
            <a:ext cx="4667739" cy="10080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0ECD34C-DB69-6846-B3DE-F680FC79AE9A}"/>
              </a:ext>
            </a:extLst>
          </p:cNvPr>
          <p:cNvCxnSpPr>
            <a:cxnSpLocks/>
          </p:cNvCxnSpPr>
          <p:nvPr/>
        </p:nvCxnSpPr>
        <p:spPr>
          <a:xfrm flipV="1">
            <a:off x="6536054" y="4293000"/>
            <a:ext cx="4667739" cy="131891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EF78980-5333-D24F-B5FC-B4B917055EF0}"/>
              </a:ext>
            </a:extLst>
          </p:cNvPr>
          <p:cNvCxnSpPr/>
          <p:nvPr/>
        </p:nvCxnSpPr>
        <p:spPr>
          <a:xfrm>
            <a:off x="6536054" y="2493000"/>
            <a:ext cx="927946" cy="216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63BC567D-76BA-A14D-BBC6-69CAE7F4089A}"/>
              </a:ext>
            </a:extLst>
          </p:cNvPr>
          <p:cNvCxnSpPr/>
          <p:nvPr/>
        </p:nvCxnSpPr>
        <p:spPr>
          <a:xfrm>
            <a:off x="6519726" y="2965685"/>
            <a:ext cx="927946" cy="216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B5F78250-B4B4-844B-96BE-2FED569A3451}"/>
              </a:ext>
            </a:extLst>
          </p:cNvPr>
          <p:cNvCxnSpPr>
            <a:cxnSpLocks/>
          </p:cNvCxnSpPr>
          <p:nvPr/>
        </p:nvCxnSpPr>
        <p:spPr>
          <a:xfrm>
            <a:off x="6536054" y="3787727"/>
            <a:ext cx="911618" cy="12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4C121B35-A8E4-1044-B61F-35EA7B829FB7}"/>
              </a:ext>
            </a:extLst>
          </p:cNvPr>
          <p:cNvCxnSpPr>
            <a:cxnSpLocks/>
          </p:cNvCxnSpPr>
          <p:nvPr/>
        </p:nvCxnSpPr>
        <p:spPr>
          <a:xfrm flipV="1">
            <a:off x="6490021" y="4418881"/>
            <a:ext cx="944274" cy="1359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911152EB-6505-CD46-8DF4-52B9FA42CB1D}"/>
              </a:ext>
            </a:extLst>
          </p:cNvPr>
          <p:cNvCxnSpPr>
            <a:cxnSpLocks/>
          </p:cNvCxnSpPr>
          <p:nvPr/>
        </p:nvCxnSpPr>
        <p:spPr>
          <a:xfrm flipV="1">
            <a:off x="6506349" y="4891566"/>
            <a:ext cx="911618" cy="220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98778423-7D52-6148-99AF-8225D69E7FDD}"/>
              </a:ext>
            </a:extLst>
          </p:cNvPr>
          <p:cNvCxnSpPr>
            <a:cxnSpLocks/>
          </p:cNvCxnSpPr>
          <p:nvPr/>
        </p:nvCxnSpPr>
        <p:spPr>
          <a:xfrm>
            <a:off x="7998266" y="2767661"/>
            <a:ext cx="1193734" cy="2763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F9351BBE-9063-2C46-83FE-5C21BB6EEE97}"/>
              </a:ext>
            </a:extLst>
          </p:cNvPr>
          <p:cNvCxnSpPr>
            <a:cxnSpLocks/>
          </p:cNvCxnSpPr>
          <p:nvPr/>
        </p:nvCxnSpPr>
        <p:spPr>
          <a:xfrm>
            <a:off x="7860345" y="3139249"/>
            <a:ext cx="1256318" cy="283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562F9551-C755-EF4A-A85F-EC48954ECB15}"/>
              </a:ext>
            </a:extLst>
          </p:cNvPr>
          <p:cNvCxnSpPr>
            <a:cxnSpLocks/>
          </p:cNvCxnSpPr>
          <p:nvPr/>
        </p:nvCxnSpPr>
        <p:spPr>
          <a:xfrm flipV="1">
            <a:off x="8087727" y="4293000"/>
            <a:ext cx="1104273" cy="1329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174ADBEB-B9A3-1545-9C28-489602DD345F}"/>
              </a:ext>
            </a:extLst>
          </p:cNvPr>
          <p:cNvCxnSpPr>
            <a:cxnSpLocks/>
          </p:cNvCxnSpPr>
          <p:nvPr/>
        </p:nvCxnSpPr>
        <p:spPr>
          <a:xfrm flipV="1">
            <a:off x="8104055" y="4714964"/>
            <a:ext cx="1087945" cy="2679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9DDF1F59-5A35-3746-AE73-1B17AA9D73F1}"/>
              </a:ext>
            </a:extLst>
          </p:cNvPr>
          <p:cNvCxnSpPr>
            <a:cxnSpLocks/>
          </p:cNvCxnSpPr>
          <p:nvPr/>
        </p:nvCxnSpPr>
        <p:spPr>
          <a:xfrm>
            <a:off x="9526696" y="3087682"/>
            <a:ext cx="1677097" cy="3743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D7F82A8E-D024-8F45-B645-DF3131B67E72}"/>
              </a:ext>
            </a:extLst>
          </p:cNvPr>
          <p:cNvCxnSpPr>
            <a:cxnSpLocks/>
          </p:cNvCxnSpPr>
          <p:nvPr/>
        </p:nvCxnSpPr>
        <p:spPr>
          <a:xfrm>
            <a:off x="9474559" y="3285000"/>
            <a:ext cx="1677097" cy="3743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4D5D3A5D-72BC-624C-ACE8-6D6DA97E9C50}"/>
              </a:ext>
            </a:extLst>
          </p:cNvPr>
          <p:cNvCxnSpPr>
            <a:cxnSpLocks/>
          </p:cNvCxnSpPr>
          <p:nvPr/>
        </p:nvCxnSpPr>
        <p:spPr>
          <a:xfrm flipV="1">
            <a:off x="9526696" y="3954053"/>
            <a:ext cx="1612218" cy="3389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9567C529-3467-F143-BFBA-DB4E1BB4B7F4}"/>
              </a:ext>
            </a:extLst>
          </p:cNvPr>
          <p:cNvCxnSpPr>
            <a:cxnSpLocks/>
          </p:cNvCxnSpPr>
          <p:nvPr/>
        </p:nvCxnSpPr>
        <p:spPr>
          <a:xfrm flipV="1">
            <a:off x="9526696" y="4151371"/>
            <a:ext cx="1612218" cy="4156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D3F2F077-33C8-4945-9CA8-26C657BA776F}"/>
              </a:ext>
            </a:extLst>
          </p:cNvPr>
          <p:cNvCxnSpPr>
            <a:cxnSpLocks/>
          </p:cNvCxnSpPr>
          <p:nvPr/>
        </p:nvCxnSpPr>
        <p:spPr>
          <a:xfrm>
            <a:off x="7994108" y="3775024"/>
            <a:ext cx="1122555" cy="109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B1A78789-ACB4-B24D-B5F4-08FDF4EEB9A8}"/>
              </a:ext>
            </a:extLst>
          </p:cNvPr>
          <p:cNvCxnSpPr>
            <a:cxnSpLocks/>
          </p:cNvCxnSpPr>
          <p:nvPr/>
        </p:nvCxnSpPr>
        <p:spPr>
          <a:xfrm>
            <a:off x="9526696" y="3808023"/>
            <a:ext cx="1624960" cy="316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0556A20F-0A63-B749-8B88-E8893D9D9ABF}"/>
              </a:ext>
            </a:extLst>
          </p:cNvPr>
          <p:cNvCxnSpPr/>
          <p:nvPr/>
        </p:nvCxnSpPr>
        <p:spPr>
          <a:xfrm flipV="1">
            <a:off x="6536054" y="2767661"/>
            <a:ext cx="0" cy="100736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2B10E190-23EA-E54F-930E-92044606F8CF}"/>
              </a:ext>
            </a:extLst>
          </p:cNvPr>
          <p:cNvCxnSpPr>
            <a:cxnSpLocks/>
          </p:cNvCxnSpPr>
          <p:nvPr/>
        </p:nvCxnSpPr>
        <p:spPr>
          <a:xfrm>
            <a:off x="6536054" y="3775024"/>
            <a:ext cx="927946" cy="1096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CCF57562-14DA-7A45-B362-1C5A1167B046}"/>
              </a:ext>
            </a:extLst>
          </p:cNvPr>
          <p:cNvSpPr txBox="1"/>
          <p:nvPr/>
        </p:nvSpPr>
        <p:spPr>
          <a:xfrm>
            <a:off x="6096000" y="3136315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y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4DE6775-C8F1-AD42-A377-336AA93B2729}"/>
              </a:ext>
            </a:extLst>
          </p:cNvPr>
          <p:cNvSpPr txBox="1"/>
          <p:nvPr/>
        </p:nvSpPr>
        <p:spPr>
          <a:xfrm>
            <a:off x="6778159" y="3782629"/>
            <a:ext cx="679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x, U</a:t>
            </a:r>
            <a:r>
              <a:rPr lang="en-US" baseline="-25000" dirty="0"/>
              <a:t>0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00A5CED8-BBDA-694D-BCBF-D32D3FE613E9}"/>
                  </a:ext>
                </a:extLst>
              </p:cNvPr>
              <p:cNvSpPr txBox="1"/>
              <p:nvPr/>
            </p:nvSpPr>
            <p:spPr>
              <a:xfrm>
                <a:off x="398898" y="2657899"/>
                <a:ext cx="3708002" cy="523220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d>
                        <m:dPr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𝑎</m:t>
                      </m:r>
                      <m:d>
                        <m:dPr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𝑎𝑥</m:t>
                          </m:r>
                        </m:e>
                      </m:d>
                    </m:oMath>
                  </m:oMathPara>
                </a14:m>
                <a:endParaRPr lang="en-US" sz="2800" b="1" dirty="0"/>
              </a:p>
            </p:txBody>
          </p:sp>
        </mc:Choice>
        <mc:Fallback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00A5CED8-BBDA-694D-BCBF-D32D3FE613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898" y="2657899"/>
                <a:ext cx="3708002" cy="523220"/>
              </a:xfrm>
              <a:prstGeom prst="rect">
                <a:avLst/>
              </a:prstGeom>
              <a:blipFill>
                <a:blip r:embed="rId4"/>
                <a:stretch>
                  <a:fillRect b="-11905"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TextBox 43">
            <a:extLst>
              <a:ext uri="{FF2B5EF4-FFF2-40B4-BE49-F238E27FC236}">
                <a16:creationId xmlns:a16="http://schemas.microsoft.com/office/drawing/2014/main" id="{4AB8A36E-CE8B-7A49-BBF1-FC5626DF767C}"/>
              </a:ext>
            </a:extLst>
          </p:cNvPr>
          <p:cNvSpPr txBox="1"/>
          <p:nvPr/>
        </p:nvSpPr>
        <p:spPr>
          <a:xfrm>
            <a:off x="383472" y="2122023"/>
            <a:ext cx="35573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Akselerasjon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x-</a:t>
            </a:r>
            <a:r>
              <a:rPr lang="en-US" sz="2400" dirty="0" err="1"/>
              <a:t>retning</a:t>
            </a:r>
            <a:r>
              <a:rPr lang="en-US" sz="2400" dirty="0"/>
              <a:t> :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B12FF5CD-2897-C74C-89F4-1826AD9B4F7C}"/>
              </a:ext>
            </a:extLst>
          </p:cNvPr>
          <p:cNvSpPr/>
          <p:nvPr/>
        </p:nvSpPr>
        <p:spPr>
          <a:xfrm>
            <a:off x="768000" y="3649495"/>
            <a:ext cx="4700524" cy="2371505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EC8FD5CA-1711-254F-AB84-C183208B098C}"/>
              </a:ext>
            </a:extLst>
          </p:cNvPr>
          <p:cNvCxnSpPr/>
          <p:nvPr/>
        </p:nvCxnSpPr>
        <p:spPr>
          <a:xfrm>
            <a:off x="6536054" y="6021000"/>
            <a:ext cx="4667739" cy="0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347C0DB-992B-8640-BDF6-5E6B03553CF2}"/>
                  </a:ext>
                </a:extLst>
              </p:cNvPr>
              <p:cNvSpPr txBox="1"/>
              <p:nvPr/>
            </p:nvSpPr>
            <p:spPr>
              <a:xfrm>
                <a:off x="8389366" y="6115915"/>
                <a:ext cx="886012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800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sz="2800" b="0" i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en-US" sz="2800" b="0" i="0" smtClean="0">
                          <a:latin typeface="Cambria Math" panose="02040503050406030204" pitchFamily="18" charset="0"/>
                        </a:rPr>
                        <m:t>L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347C0DB-992B-8640-BDF6-5E6B03553C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9366" y="6115915"/>
                <a:ext cx="886012" cy="430887"/>
              </a:xfrm>
              <a:prstGeom prst="rect">
                <a:avLst/>
              </a:prstGeom>
              <a:blipFill>
                <a:blip r:embed="rId5"/>
                <a:stretch>
                  <a:fillRect l="-7042" r="-7042" b="-3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Oval 7">
            <a:extLst>
              <a:ext uri="{FF2B5EF4-FFF2-40B4-BE49-F238E27FC236}">
                <a16:creationId xmlns:a16="http://schemas.microsoft.com/office/drawing/2014/main" id="{8F4EC7C2-317F-B34D-8FF0-4E2DC73AC69A}"/>
              </a:ext>
            </a:extLst>
          </p:cNvPr>
          <p:cNvSpPr/>
          <p:nvPr/>
        </p:nvSpPr>
        <p:spPr>
          <a:xfrm>
            <a:off x="8234575" y="5922411"/>
            <a:ext cx="1270696" cy="877320"/>
          </a:xfrm>
          <a:prstGeom prst="ellipse">
            <a:avLst/>
          </a:prstGeom>
          <a:noFill/>
          <a:ln>
            <a:solidFill>
              <a:srgbClr val="009D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4A7C6F05-9B08-B940-A559-79296CC214DD}"/>
                  </a:ext>
                </a:extLst>
              </p:cNvPr>
              <p:cNvSpPr txBox="1"/>
              <p:nvPr/>
            </p:nvSpPr>
            <p:spPr>
              <a:xfrm>
                <a:off x="489582" y="4043828"/>
                <a:ext cx="2068066" cy="911596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𝜌</m:t>
                      </m:r>
                      <m:sSub>
                        <m:sSubPr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</m:oMath>
                  </m:oMathPara>
                </a14:m>
                <a:endParaRPr lang="en-US" sz="2800" b="1" dirty="0"/>
              </a:p>
            </p:txBody>
          </p:sp>
        </mc:Choice>
        <mc:Fallback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4A7C6F05-9B08-B940-A559-79296CC214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582" y="4043828"/>
                <a:ext cx="2068066" cy="911596"/>
              </a:xfrm>
              <a:prstGeom prst="rect">
                <a:avLst/>
              </a:prstGeom>
              <a:blipFill>
                <a:blip r:embed="rId6"/>
                <a:stretch>
                  <a:fillRect b="-6849"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TextBox 37">
            <a:extLst>
              <a:ext uri="{FF2B5EF4-FFF2-40B4-BE49-F238E27FC236}">
                <a16:creationId xmlns:a16="http://schemas.microsoft.com/office/drawing/2014/main" id="{FD2C5A83-B466-2B48-BEA3-20ACA39D5F7A}"/>
              </a:ext>
            </a:extLst>
          </p:cNvPr>
          <p:cNvSpPr txBox="1"/>
          <p:nvPr/>
        </p:nvSpPr>
        <p:spPr>
          <a:xfrm>
            <a:off x="474156" y="3507952"/>
            <a:ext cx="36263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Eulers</a:t>
            </a:r>
            <a:r>
              <a:rPr lang="en-US" sz="2400" dirty="0"/>
              <a:t> </a:t>
            </a:r>
            <a:r>
              <a:rPr lang="en-US" sz="2400" dirty="0" err="1"/>
              <a:t>likning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x-</a:t>
            </a:r>
            <a:r>
              <a:rPr lang="en-US" sz="2400" dirty="0" err="1"/>
              <a:t>retning</a:t>
            </a:r>
            <a:r>
              <a:rPr lang="en-US" sz="2400" dirty="0"/>
              <a:t> :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D132A7F-BD72-8F4D-9F83-5D1533712851}"/>
              </a:ext>
            </a:extLst>
          </p:cNvPr>
          <p:cNvSpPr txBox="1"/>
          <p:nvPr/>
        </p:nvSpPr>
        <p:spPr>
          <a:xfrm>
            <a:off x="5841040" y="3697684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(0,0)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51331AD-14F3-C740-9A35-377B1A375581}"/>
              </a:ext>
            </a:extLst>
          </p:cNvPr>
          <p:cNvSpPr txBox="1"/>
          <p:nvPr/>
        </p:nvSpPr>
        <p:spPr>
          <a:xfrm>
            <a:off x="11138194" y="3640315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(1,0)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ADFA2250-3616-FA4B-8FC3-10F024F7FB4B}"/>
                  </a:ext>
                </a:extLst>
              </p:cNvPr>
              <p:cNvSpPr txBox="1"/>
              <p:nvPr/>
            </p:nvSpPr>
            <p:spPr>
              <a:xfrm>
                <a:off x="957957" y="5111766"/>
                <a:ext cx="1574341" cy="911596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sz="2800" b="0" i="0" dirty="0" smtClean="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</m:oMath>
                  </m:oMathPara>
                </a14:m>
                <a:endParaRPr lang="en-US" sz="2800" b="1" dirty="0"/>
              </a:p>
            </p:txBody>
          </p:sp>
        </mc:Choice>
        <mc:Fallback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ADFA2250-3616-FA4B-8FC3-10F024F7FB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7957" y="5111766"/>
                <a:ext cx="1574341" cy="911596"/>
              </a:xfrm>
              <a:prstGeom prst="rect">
                <a:avLst/>
              </a:prstGeom>
              <a:blipFill>
                <a:blip r:embed="rId7"/>
                <a:stretch>
                  <a:fillRect l="-800" b="-6849"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5C035DC7-EAC4-BB45-AFE5-B9E6241E556B}"/>
              </a:ext>
            </a:extLst>
          </p:cNvPr>
          <p:cNvSpPr txBox="1"/>
          <p:nvPr/>
        </p:nvSpPr>
        <p:spPr>
          <a:xfrm>
            <a:off x="2857863" y="4345632"/>
            <a:ext cx="18646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Likn</a:t>
            </a:r>
            <a:r>
              <a:rPr lang="en-US" dirty="0"/>
              <a:t>. 4.16 </a:t>
            </a:r>
            <a:r>
              <a:rPr lang="en-US" dirty="0" err="1"/>
              <a:t>i</a:t>
            </a:r>
            <a:r>
              <a:rPr lang="en-US" dirty="0"/>
              <a:t> EFM</a:t>
            </a:r>
          </a:p>
        </p:txBody>
      </p:sp>
    </p:spTree>
    <p:extLst>
      <p:ext uri="{BB962C8B-B14F-4D97-AF65-F5344CB8AC3E}">
        <p14:creationId xmlns:p14="http://schemas.microsoft.com/office/powerpoint/2010/main" val="30409724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336000" y="910141"/>
                <a:ext cx="9588000" cy="533642"/>
              </a:xfrm>
            </p:spPr>
            <p:txBody>
              <a:bodyPr>
                <a:normAutofit fontScale="90000"/>
              </a:bodyPr>
              <a:lstStyle/>
              <a:p>
                <a:r>
                  <a:rPr lang="nb-NO" dirty="0" err="1">
                    <a:solidFill>
                      <a:srgbClr val="FF0000"/>
                    </a:solidFill>
                  </a:rPr>
                  <a:t>Kahoot</a:t>
                </a:r>
                <a:r>
                  <a:rPr lang="nb-NO" dirty="0">
                    <a:solidFill>
                      <a:srgbClr val="FF0000"/>
                    </a:solidFill>
                  </a:rPr>
                  <a:t>!: </a:t>
                </a:r>
                <a:r>
                  <a:rPr lang="nb-NO" dirty="0">
                    <a:solidFill>
                      <a:srgbClr val="009D7F"/>
                    </a:solidFill>
                  </a:rPr>
                  <a:t>Regn ut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solidFill>
                          <a:srgbClr val="009D7F"/>
                        </a:solidFill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b="0" i="1" smtClean="0">
                        <a:solidFill>
                          <a:srgbClr val="009D7F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nb-NO" dirty="0">
                    <a:solidFill>
                      <a:srgbClr val="009D7F"/>
                    </a:solidFill>
                  </a:rPr>
                  <a:t> som skal til for å dytte strømningen fra </a:t>
                </a:r>
                <a:br>
                  <a:rPr lang="nb-NO" dirty="0">
                    <a:solidFill>
                      <a:srgbClr val="009D7F"/>
                    </a:solidFill>
                  </a:rPr>
                </a:br>
                <a:r>
                  <a:rPr lang="nb-NO" dirty="0">
                    <a:solidFill>
                      <a:srgbClr val="009D7F"/>
                    </a:solidFill>
                  </a:rPr>
                  <a:t>A til B ved bruk av </a:t>
                </a:r>
                <a:r>
                  <a:rPr lang="nb-NO" dirty="0" err="1">
                    <a:solidFill>
                      <a:srgbClr val="009D7F"/>
                    </a:solidFill>
                  </a:rPr>
                  <a:t>Eulers</a:t>
                </a:r>
                <a:r>
                  <a:rPr lang="nb-NO" dirty="0">
                    <a:solidFill>
                      <a:srgbClr val="009D7F"/>
                    </a:solidFill>
                  </a:rPr>
                  <a:t> likning i x-retning. </a:t>
                </a:r>
                <a:endParaRPr lang="nb-NO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336000" y="910141"/>
                <a:ext cx="9588000" cy="533642"/>
              </a:xfrm>
              <a:blipFill>
                <a:blip r:embed="rId3"/>
                <a:stretch>
                  <a:fillRect l="-2381" t="-53488" r="-3836" b="-744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B23FD54-A0DB-524D-BFD6-E7F945B2CFA1}"/>
              </a:ext>
            </a:extLst>
          </p:cNvPr>
          <p:cNvCxnSpPr/>
          <p:nvPr/>
        </p:nvCxnSpPr>
        <p:spPr>
          <a:xfrm>
            <a:off x="6536054" y="2128315"/>
            <a:ext cx="4667739" cy="10080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0ECD34C-DB69-6846-B3DE-F680FC79AE9A}"/>
              </a:ext>
            </a:extLst>
          </p:cNvPr>
          <p:cNvCxnSpPr>
            <a:cxnSpLocks/>
          </p:cNvCxnSpPr>
          <p:nvPr/>
        </p:nvCxnSpPr>
        <p:spPr>
          <a:xfrm flipV="1">
            <a:off x="6536054" y="4293000"/>
            <a:ext cx="4667739" cy="131891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EF78980-5333-D24F-B5FC-B4B917055EF0}"/>
              </a:ext>
            </a:extLst>
          </p:cNvPr>
          <p:cNvCxnSpPr/>
          <p:nvPr/>
        </p:nvCxnSpPr>
        <p:spPr>
          <a:xfrm>
            <a:off x="6536054" y="2493000"/>
            <a:ext cx="927946" cy="216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63BC567D-76BA-A14D-BBC6-69CAE7F4089A}"/>
              </a:ext>
            </a:extLst>
          </p:cNvPr>
          <p:cNvCxnSpPr/>
          <p:nvPr/>
        </p:nvCxnSpPr>
        <p:spPr>
          <a:xfrm>
            <a:off x="6519726" y="2965685"/>
            <a:ext cx="927946" cy="216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B5F78250-B4B4-844B-96BE-2FED569A3451}"/>
              </a:ext>
            </a:extLst>
          </p:cNvPr>
          <p:cNvCxnSpPr>
            <a:cxnSpLocks/>
          </p:cNvCxnSpPr>
          <p:nvPr/>
        </p:nvCxnSpPr>
        <p:spPr>
          <a:xfrm>
            <a:off x="6536054" y="3787727"/>
            <a:ext cx="911618" cy="12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4C121B35-A8E4-1044-B61F-35EA7B829FB7}"/>
              </a:ext>
            </a:extLst>
          </p:cNvPr>
          <p:cNvCxnSpPr>
            <a:cxnSpLocks/>
          </p:cNvCxnSpPr>
          <p:nvPr/>
        </p:nvCxnSpPr>
        <p:spPr>
          <a:xfrm flipV="1">
            <a:off x="6490021" y="4418881"/>
            <a:ext cx="944274" cy="1359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911152EB-6505-CD46-8DF4-52B9FA42CB1D}"/>
              </a:ext>
            </a:extLst>
          </p:cNvPr>
          <p:cNvCxnSpPr>
            <a:cxnSpLocks/>
          </p:cNvCxnSpPr>
          <p:nvPr/>
        </p:nvCxnSpPr>
        <p:spPr>
          <a:xfrm flipV="1">
            <a:off x="6506349" y="4891566"/>
            <a:ext cx="911618" cy="220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98778423-7D52-6148-99AF-8225D69E7FDD}"/>
              </a:ext>
            </a:extLst>
          </p:cNvPr>
          <p:cNvCxnSpPr>
            <a:cxnSpLocks/>
          </p:cNvCxnSpPr>
          <p:nvPr/>
        </p:nvCxnSpPr>
        <p:spPr>
          <a:xfrm>
            <a:off x="7998266" y="2767661"/>
            <a:ext cx="1193734" cy="2763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F9351BBE-9063-2C46-83FE-5C21BB6EEE97}"/>
              </a:ext>
            </a:extLst>
          </p:cNvPr>
          <p:cNvCxnSpPr>
            <a:cxnSpLocks/>
          </p:cNvCxnSpPr>
          <p:nvPr/>
        </p:nvCxnSpPr>
        <p:spPr>
          <a:xfrm>
            <a:off x="7860345" y="3139249"/>
            <a:ext cx="1256318" cy="283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562F9551-C755-EF4A-A85F-EC48954ECB15}"/>
              </a:ext>
            </a:extLst>
          </p:cNvPr>
          <p:cNvCxnSpPr>
            <a:cxnSpLocks/>
          </p:cNvCxnSpPr>
          <p:nvPr/>
        </p:nvCxnSpPr>
        <p:spPr>
          <a:xfrm flipV="1">
            <a:off x="8087727" y="4293000"/>
            <a:ext cx="1104273" cy="1329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174ADBEB-B9A3-1545-9C28-489602DD345F}"/>
              </a:ext>
            </a:extLst>
          </p:cNvPr>
          <p:cNvCxnSpPr>
            <a:cxnSpLocks/>
          </p:cNvCxnSpPr>
          <p:nvPr/>
        </p:nvCxnSpPr>
        <p:spPr>
          <a:xfrm flipV="1">
            <a:off x="8104055" y="4714964"/>
            <a:ext cx="1087945" cy="2679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9DDF1F59-5A35-3746-AE73-1B17AA9D73F1}"/>
              </a:ext>
            </a:extLst>
          </p:cNvPr>
          <p:cNvCxnSpPr>
            <a:cxnSpLocks/>
          </p:cNvCxnSpPr>
          <p:nvPr/>
        </p:nvCxnSpPr>
        <p:spPr>
          <a:xfrm>
            <a:off x="9526696" y="3087682"/>
            <a:ext cx="1677097" cy="3743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D7F82A8E-D024-8F45-B645-DF3131B67E72}"/>
              </a:ext>
            </a:extLst>
          </p:cNvPr>
          <p:cNvCxnSpPr>
            <a:cxnSpLocks/>
          </p:cNvCxnSpPr>
          <p:nvPr/>
        </p:nvCxnSpPr>
        <p:spPr>
          <a:xfrm>
            <a:off x="9474559" y="3285000"/>
            <a:ext cx="1677097" cy="3743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4D5D3A5D-72BC-624C-ACE8-6D6DA97E9C50}"/>
              </a:ext>
            </a:extLst>
          </p:cNvPr>
          <p:cNvCxnSpPr>
            <a:cxnSpLocks/>
          </p:cNvCxnSpPr>
          <p:nvPr/>
        </p:nvCxnSpPr>
        <p:spPr>
          <a:xfrm flipV="1">
            <a:off x="9526696" y="3954053"/>
            <a:ext cx="1612218" cy="3389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9567C529-3467-F143-BFBA-DB4E1BB4B7F4}"/>
              </a:ext>
            </a:extLst>
          </p:cNvPr>
          <p:cNvCxnSpPr>
            <a:cxnSpLocks/>
          </p:cNvCxnSpPr>
          <p:nvPr/>
        </p:nvCxnSpPr>
        <p:spPr>
          <a:xfrm flipV="1">
            <a:off x="9526696" y="4151371"/>
            <a:ext cx="1612218" cy="4156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D3F2F077-33C8-4945-9CA8-26C657BA776F}"/>
              </a:ext>
            </a:extLst>
          </p:cNvPr>
          <p:cNvCxnSpPr>
            <a:cxnSpLocks/>
          </p:cNvCxnSpPr>
          <p:nvPr/>
        </p:nvCxnSpPr>
        <p:spPr>
          <a:xfrm>
            <a:off x="7994108" y="3775024"/>
            <a:ext cx="1122555" cy="109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B1A78789-ACB4-B24D-B5F4-08FDF4EEB9A8}"/>
              </a:ext>
            </a:extLst>
          </p:cNvPr>
          <p:cNvCxnSpPr>
            <a:cxnSpLocks/>
          </p:cNvCxnSpPr>
          <p:nvPr/>
        </p:nvCxnSpPr>
        <p:spPr>
          <a:xfrm>
            <a:off x="9526696" y="3808023"/>
            <a:ext cx="1624960" cy="316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0556A20F-0A63-B749-8B88-E8893D9D9ABF}"/>
              </a:ext>
            </a:extLst>
          </p:cNvPr>
          <p:cNvCxnSpPr/>
          <p:nvPr/>
        </p:nvCxnSpPr>
        <p:spPr>
          <a:xfrm flipV="1">
            <a:off x="6536054" y="2767661"/>
            <a:ext cx="0" cy="100736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2B10E190-23EA-E54F-930E-92044606F8CF}"/>
              </a:ext>
            </a:extLst>
          </p:cNvPr>
          <p:cNvCxnSpPr>
            <a:cxnSpLocks/>
          </p:cNvCxnSpPr>
          <p:nvPr/>
        </p:nvCxnSpPr>
        <p:spPr>
          <a:xfrm>
            <a:off x="6536054" y="3775024"/>
            <a:ext cx="927946" cy="1096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CCF57562-14DA-7A45-B362-1C5A1167B046}"/>
              </a:ext>
            </a:extLst>
          </p:cNvPr>
          <p:cNvSpPr txBox="1"/>
          <p:nvPr/>
        </p:nvSpPr>
        <p:spPr>
          <a:xfrm>
            <a:off x="6096000" y="3136315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y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4DE6775-C8F1-AD42-A377-336AA93B2729}"/>
              </a:ext>
            </a:extLst>
          </p:cNvPr>
          <p:cNvSpPr txBox="1"/>
          <p:nvPr/>
        </p:nvSpPr>
        <p:spPr>
          <a:xfrm>
            <a:off x="6778159" y="3782629"/>
            <a:ext cx="679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x, U</a:t>
            </a:r>
            <a:r>
              <a:rPr lang="en-US" baseline="-25000" dirty="0"/>
              <a:t>0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00A5CED8-BBDA-694D-BCBF-D32D3FE613E9}"/>
                  </a:ext>
                </a:extLst>
              </p:cNvPr>
              <p:cNvSpPr txBox="1"/>
              <p:nvPr/>
            </p:nvSpPr>
            <p:spPr>
              <a:xfrm>
                <a:off x="398898" y="2657899"/>
                <a:ext cx="3708002" cy="523220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d>
                        <m:dPr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𝑎</m:t>
                      </m:r>
                      <m:d>
                        <m:dPr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𝑎𝑥</m:t>
                          </m:r>
                        </m:e>
                      </m:d>
                    </m:oMath>
                  </m:oMathPara>
                </a14:m>
                <a:endParaRPr lang="en-US" sz="2800" b="1" dirty="0"/>
              </a:p>
            </p:txBody>
          </p:sp>
        </mc:Choice>
        <mc:Fallback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00A5CED8-BBDA-694D-BCBF-D32D3FE613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898" y="2657899"/>
                <a:ext cx="3708002" cy="523220"/>
              </a:xfrm>
              <a:prstGeom prst="rect">
                <a:avLst/>
              </a:prstGeom>
              <a:blipFill>
                <a:blip r:embed="rId4"/>
                <a:stretch>
                  <a:fillRect b="-11905"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TextBox 43">
            <a:extLst>
              <a:ext uri="{FF2B5EF4-FFF2-40B4-BE49-F238E27FC236}">
                <a16:creationId xmlns:a16="http://schemas.microsoft.com/office/drawing/2014/main" id="{4AB8A36E-CE8B-7A49-BBF1-FC5626DF767C}"/>
              </a:ext>
            </a:extLst>
          </p:cNvPr>
          <p:cNvSpPr txBox="1"/>
          <p:nvPr/>
        </p:nvSpPr>
        <p:spPr>
          <a:xfrm>
            <a:off x="383472" y="2122023"/>
            <a:ext cx="35573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Akselerasjon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x-</a:t>
            </a:r>
            <a:r>
              <a:rPr lang="en-US" sz="2400" dirty="0" err="1"/>
              <a:t>retning</a:t>
            </a:r>
            <a:r>
              <a:rPr lang="en-US" sz="2400" dirty="0"/>
              <a:t> :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B12FF5CD-2897-C74C-89F4-1826AD9B4F7C}"/>
              </a:ext>
            </a:extLst>
          </p:cNvPr>
          <p:cNvSpPr/>
          <p:nvPr/>
        </p:nvSpPr>
        <p:spPr>
          <a:xfrm>
            <a:off x="768000" y="3649495"/>
            <a:ext cx="4700524" cy="2371505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EC8FD5CA-1711-254F-AB84-C183208B098C}"/>
              </a:ext>
            </a:extLst>
          </p:cNvPr>
          <p:cNvCxnSpPr/>
          <p:nvPr/>
        </p:nvCxnSpPr>
        <p:spPr>
          <a:xfrm>
            <a:off x="6536054" y="6021000"/>
            <a:ext cx="4667739" cy="0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347C0DB-992B-8640-BDF6-5E6B03553CF2}"/>
                  </a:ext>
                </a:extLst>
              </p:cNvPr>
              <p:cNvSpPr txBox="1"/>
              <p:nvPr/>
            </p:nvSpPr>
            <p:spPr>
              <a:xfrm>
                <a:off x="8389366" y="6115915"/>
                <a:ext cx="886012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800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sz="2800" b="0" i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en-US" sz="2800" b="0" i="0" smtClean="0">
                          <a:latin typeface="Cambria Math" panose="02040503050406030204" pitchFamily="18" charset="0"/>
                        </a:rPr>
                        <m:t>L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347C0DB-992B-8640-BDF6-5E6B03553C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9366" y="6115915"/>
                <a:ext cx="886012" cy="430887"/>
              </a:xfrm>
              <a:prstGeom prst="rect">
                <a:avLst/>
              </a:prstGeom>
              <a:blipFill>
                <a:blip r:embed="rId5"/>
                <a:stretch>
                  <a:fillRect l="-7042" r="-7042" b="-3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Oval 7">
            <a:extLst>
              <a:ext uri="{FF2B5EF4-FFF2-40B4-BE49-F238E27FC236}">
                <a16:creationId xmlns:a16="http://schemas.microsoft.com/office/drawing/2014/main" id="{8F4EC7C2-317F-B34D-8FF0-4E2DC73AC69A}"/>
              </a:ext>
            </a:extLst>
          </p:cNvPr>
          <p:cNvSpPr/>
          <p:nvPr/>
        </p:nvSpPr>
        <p:spPr>
          <a:xfrm>
            <a:off x="8234575" y="5922411"/>
            <a:ext cx="1270696" cy="877320"/>
          </a:xfrm>
          <a:prstGeom prst="ellipse">
            <a:avLst/>
          </a:prstGeom>
          <a:noFill/>
          <a:ln>
            <a:solidFill>
              <a:srgbClr val="009D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4A7C6F05-9B08-B940-A559-79296CC214DD}"/>
                  </a:ext>
                </a:extLst>
              </p:cNvPr>
              <p:cNvSpPr txBox="1"/>
              <p:nvPr/>
            </p:nvSpPr>
            <p:spPr>
              <a:xfrm>
                <a:off x="489582" y="4043828"/>
                <a:ext cx="2068066" cy="911596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𝜌</m:t>
                      </m:r>
                      <m:sSub>
                        <m:sSubPr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</m:oMath>
                  </m:oMathPara>
                </a14:m>
                <a:endParaRPr lang="en-US" sz="2800" b="1" dirty="0"/>
              </a:p>
            </p:txBody>
          </p:sp>
        </mc:Choice>
        <mc:Fallback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4A7C6F05-9B08-B940-A559-79296CC214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582" y="4043828"/>
                <a:ext cx="2068066" cy="911596"/>
              </a:xfrm>
              <a:prstGeom prst="rect">
                <a:avLst/>
              </a:prstGeom>
              <a:blipFill>
                <a:blip r:embed="rId6"/>
                <a:stretch>
                  <a:fillRect b="-6849"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TextBox 37">
            <a:extLst>
              <a:ext uri="{FF2B5EF4-FFF2-40B4-BE49-F238E27FC236}">
                <a16:creationId xmlns:a16="http://schemas.microsoft.com/office/drawing/2014/main" id="{FD2C5A83-B466-2B48-BEA3-20ACA39D5F7A}"/>
              </a:ext>
            </a:extLst>
          </p:cNvPr>
          <p:cNvSpPr txBox="1"/>
          <p:nvPr/>
        </p:nvSpPr>
        <p:spPr>
          <a:xfrm>
            <a:off x="474156" y="3507952"/>
            <a:ext cx="36263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Eulers</a:t>
            </a:r>
            <a:r>
              <a:rPr lang="en-US" sz="2400" dirty="0"/>
              <a:t> </a:t>
            </a:r>
            <a:r>
              <a:rPr lang="en-US" sz="2400" dirty="0" err="1"/>
              <a:t>likning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x-</a:t>
            </a:r>
            <a:r>
              <a:rPr lang="en-US" sz="2400" dirty="0" err="1"/>
              <a:t>retning</a:t>
            </a:r>
            <a:r>
              <a:rPr lang="en-US" sz="2400" dirty="0"/>
              <a:t> :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D132A7F-BD72-8F4D-9F83-5D1533712851}"/>
              </a:ext>
            </a:extLst>
          </p:cNvPr>
          <p:cNvSpPr txBox="1"/>
          <p:nvPr/>
        </p:nvSpPr>
        <p:spPr>
          <a:xfrm>
            <a:off x="5841040" y="3697684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(0,0)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51331AD-14F3-C740-9A35-377B1A375581}"/>
              </a:ext>
            </a:extLst>
          </p:cNvPr>
          <p:cNvSpPr txBox="1"/>
          <p:nvPr/>
        </p:nvSpPr>
        <p:spPr>
          <a:xfrm>
            <a:off x="11138194" y="3640315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(1,0)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ADFA2250-3616-FA4B-8FC3-10F024F7FB4B}"/>
                  </a:ext>
                </a:extLst>
              </p:cNvPr>
              <p:cNvSpPr txBox="1"/>
              <p:nvPr/>
            </p:nvSpPr>
            <p:spPr>
              <a:xfrm>
                <a:off x="957957" y="5111766"/>
                <a:ext cx="1574341" cy="911596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sz="2800" b="0" i="0" dirty="0" smtClean="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</m:oMath>
                  </m:oMathPara>
                </a14:m>
                <a:endParaRPr lang="en-US" sz="2800" b="1" dirty="0"/>
              </a:p>
            </p:txBody>
          </p:sp>
        </mc:Choice>
        <mc:Fallback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ADFA2250-3616-FA4B-8FC3-10F024F7FB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7957" y="5111766"/>
                <a:ext cx="1574341" cy="911596"/>
              </a:xfrm>
              <a:prstGeom prst="rect">
                <a:avLst/>
              </a:prstGeom>
              <a:blipFill>
                <a:blip r:embed="rId7"/>
                <a:stretch>
                  <a:fillRect l="-800" b="-6849"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5C035DC7-EAC4-BB45-AFE5-B9E6241E556B}"/>
              </a:ext>
            </a:extLst>
          </p:cNvPr>
          <p:cNvSpPr txBox="1"/>
          <p:nvPr/>
        </p:nvSpPr>
        <p:spPr>
          <a:xfrm>
            <a:off x="2857863" y="4345632"/>
            <a:ext cx="18646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Likn</a:t>
            </a:r>
            <a:r>
              <a:rPr lang="en-US" dirty="0"/>
              <a:t>. 4.16 </a:t>
            </a:r>
            <a:r>
              <a:rPr lang="en-US" dirty="0" err="1"/>
              <a:t>i</a:t>
            </a:r>
            <a:r>
              <a:rPr lang="en-US" dirty="0"/>
              <a:t> EFM</a:t>
            </a:r>
          </a:p>
        </p:txBody>
      </p:sp>
    </p:spTree>
    <p:extLst>
      <p:ext uri="{BB962C8B-B14F-4D97-AF65-F5344CB8AC3E}">
        <p14:creationId xmlns:p14="http://schemas.microsoft.com/office/powerpoint/2010/main" val="1339068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6000" y="910141"/>
            <a:ext cx="9588000" cy="533642"/>
          </a:xfrm>
        </p:spPr>
        <p:txBody>
          <a:bodyPr>
            <a:normAutofit/>
          </a:bodyPr>
          <a:lstStyle/>
          <a:p>
            <a:r>
              <a:rPr lang="nb-NO" dirty="0"/>
              <a:t>Eksperiment med å blåse på to ark (som går sammen)!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00A5CED8-BBDA-694D-BCBF-D32D3FE613E9}"/>
                  </a:ext>
                </a:extLst>
              </p:cNvPr>
              <p:cNvSpPr txBox="1"/>
              <p:nvPr/>
            </p:nvSpPr>
            <p:spPr>
              <a:xfrm>
                <a:off x="398898" y="2657899"/>
                <a:ext cx="3708002" cy="523220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d>
                        <m:dPr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𝑎</m:t>
                      </m:r>
                      <m:d>
                        <m:dPr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𝑎𝑥</m:t>
                          </m:r>
                        </m:e>
                      </m:d>
                    </m:oMath>
                  </m:oMathPara>
                </a14:m>
                <a:endParaRPr lang="en-US" sz="2800" b="1" dirty="0"/>
              </a:p>
            </p:txBody>
          </p:sp>
        </mc:Choice>
        <mc:Fallback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00A5CED8-BBDA-694D-BCBF-D32D3FE613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898" y="2657899"/>
                <a:ext cx="3708002" cy="523220"/>
              </a:xfrm>
              <a:prstGeom prst="rect">
                <a:avLst/>
              </a:prstGeom>
              <a:blipFill>
                <a:blip r:embed="rId2"/>
                <a:stretch>
                  <a:fillRect b="-11905"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TextBox 43">
            <a:extLst>
              <a:ext uri="{FF2B5EF4-FFF2-40B4-BE49-F238E27FC236}">
                <a16:creationId xmlns:a16="http://schemas.microsoft.com/office/drawing/2014/main" id="{4AB8A36E-CE8B-7A49-BBF1-FC5626DF767C}"/>
              </a:ext>
            </a:extLst>
          </p:cNvPr>
          <p:cNvSpPr txBox="1"/>
          <p:nvPr/>
        </p:nvSpPr>
        <p:spPr>
          <a:xfrm>
            <a:off x="383472" y="2122023"/>
            <a:ext cx="35573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Akselerasjon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x-</a:t>
            </a:r>
            <a:r>
              <a:rPr lang="en-US" sz="2400" dirty="0" err="1"/>
              <a:t>retning</a:t>
            </a:r>
            <a:r>
              <a:rPr lang="en-US" sz="2400" dirty="0"/>
              <a:t> :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B12FF5CD-2897-C74C-89F4-1826AD9B4F7C}"/>
              </a:ext>
            </a:extLst>
          </p:cNvPr>
          <p:cNvSpPr/>
          <p:nvPr/>
        </p:nvSpPr>
        <p:spPr>
          <a:xfrm>
            <a:off x="768000" y="3649495"/>
            <a:ext cx="4700524" cy="2371505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4A7C6F05-9B08-B940-A559-79296CC214DD}"/>
                  </a:ext>
                </a:extLst>
              </p:cNvPr>
              <p:cNvSpPr txBox="1"/>
              <p:nvPr/>
            </p:nvSpPr>
            <p:spPr>
              <a:xfrm>
                <a:off x="489582" y="4043828"/>
                <a:ext cx="2068066" cy="911596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𝜌</m:t>
                      </m:r>
                      <m:sSub>
                        <m:sSubPr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</m:oMath>
                  </m:oMathPara>
                </a14:m>
                <a:endParaRPr lang="en-US" sz="2800" b="1" dirty="0"/>
              </a:p>
            </p:txBody>
          </p:sp>
        </mc:Choice>
        <mc:Fallback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4A7C6F05-9B08-B940-A559-79296CC214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582" y="4043828"/>
                <a:ext cx="2068066" cy="911596"/>
              </a:xfrm>
              <a:prstGeom prst="rect">
                <a:avLst/>
              </a:prstGeom>
              <a:blipFill>
                <a:blip r:embed="rId3"/>
                <a:stretch>
                  <a:fillRect b="-6849"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TextBox 37">
            <a:extLst>
              <a:ext uri="{FF2B5EF4-FFF2-40B4-BE49-F238E27FC236}">
                <a16:creationId xmlns:a16="http://schemas.microsoft.com/office/drawing/2014/main" id="{FD2C5A83-B466-2B48-BEA3-20ACA39D5F7A}"/>
              </a:ext>
            </a:extLst>
          </p:cNvPr>
          <p:cNvSpPr txBox="1"/>
          <p:nvPr/>
        </p:nvSpPr>
        <p:spPr>
          <a:xfrm>
            <a:off x="474156" y="3507952"/>
            <a:ext cx="36263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Eulers</a:t>
            </a:r>
            <a:r>
              <a:rPr lang="en-US" sz="2400" dirty="0"/>
              <a:t> </a:t>
            </a:r>
            <a:r>
              <a:rPr lang="en-US" sz="2400" dirty="0" err="1"/>
              <a:t>likning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x-</a:t>
            </a:r>
            <a:r>
              <a:rPr lang="en-US" sz="2400" dirty="0" err="1"/>
              <a:t>retning</a:t>
            </a:r>
            <a:r>
              <a:rPr lang="en-US" sz="2400" dirty="0"/>
              <a:t> 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ADFA2250-3616-FA4B-8FC3-10F024F7FB4B}"/>
                  </a:ext>
                </a:extLst>
              </p:cNvPr>
              <p:cNvSpPr txBox="1"/>
              <p:nvPr/>
            </p:nvSpPr>
            <p:spPr>
              <a:xfrm>
                <a:off x="957957" y="5111766"/>
                <a:ext cx="1574341" cy="911596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sz="2800" b="0" i="0" dirty="0" smtClean="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</m:oMath>
                  </m:oMathPara>
                </a14:m>
                <a:endParaRPr lang="en-US" sz="2800" b="1" dirty="0"/>
              </a:p>
            </p:txBody>
          </p:sp>
        </mc:Choice>
        <mc:Fallback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ADFA2250-3616-FA4B-8FC3-10F024F7FB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7957" y="5111766"/>
                <a:ext cx="1574341" cy="911596"/>
              </a:xfrm>
              <a:prstGeom prst="rect">
                <a:avLst/>
              </a:prstGeom>
              <a:blipFill>
                <a:blip r:embed="rId4"/>
                <a:stretch>
                  <a:fillRect l="-800" b="-6849"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5C035DC7-EAC4-BB45-AFE5-B9E6241E556B}"/>
              </a:ext>
            </a:extLst>
          </p:cNvPr>
          <p:cNvSpPr txBox="1"/>
          <p:nvPr/>
        </p:nvSpPr>
        <p:spPr>
          <a:xfrm>
            <a:off x="2857863" y="4345632"/>
            <a:ext cx="18646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Likn</a:t>
            </a:r>
            <a:r>
              <a:rPr lang="en-US" dirty="0"/>
              <a:t>. 4.16 </a:t>
            </a:r>
            <a:r>
              <a:rPr lang="en-US" dirty="0" err="1"/>
              <a:t>i</a:t>
            </a:r>
            <a:r>
              <a:rPr lang="en-US" dirty="0"/>
              <a:t> EFM</a:t>
            </a:r>
          </a:p>
        </p:txBody>
      </p:sp>
    </p:spTree>
    <p:extLst>
      <p:ext uri="{BB962C8B-B14F-4D97-AF65-F5344CB8AC3E}">
        <p14:creationId xmlns:p14="http://schemas.microsoft.com/office/powerpoint/2010/main" val="27394431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6000" y="910141"/>
            <a:ext cx="9588000" cy="533642"/>
          </a:xfrm>
        </p:spPr>
        <p:txBody>
          <a:bodyPr>
            <a:normAutofit/>
          </a:bodyPr>
          <a:lstStyle/>
          <a:p>
            <a:r>
              <a:rPr lang="nb-NO" dirty="0">
                <a:solidFill>
                  <a:srgbClr val="FF0000"/>
                </a:solidFill>
              </a:rPr>
              <a:t>Integrer opp </a:t>
            </a:r>
            <a:r>
              <a:rPr lang="nb-NO" dirty="0" err="1">
                <a:solidFill>
                  <a:srgbClr val="FF0000"/>
                </a:solidFill>
              </a:rPr>
              <a:t>Euler</a:t>
            </a:r>
            <a:r>
              <a:rPr lang="nb-NO" dirty="0">
                <a:solidFill>
                  <a:srgbClr val="FF0000"/>
                </a:solidFill>
              </a:rPr>
              <a:t> (individuell) </a:t>
            </a:r>
            <a:r>
              <a:rPr lang="nb-NO" dirty="0">
                <a:solidFill>
                  <a:srgbClr val="FF0000"/>
                </a:solidFill>
                <a:sym typeface="Wingdings" pitchFamily="2" charset="2"/>
              </a:rPr>
              <a:t></a:t>
            </a:r>
            <a:endParaRPr lang="nb-NO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4A7C6F05-9B08-B940-A559-79296CC214DD}"/>
                  </a:ext>
                </a:extLst>
              </p:cNvPr>
              <p:cNvSpPr txBox="1"/>
              <p:nvPr/>
            </p:nvSpPr>
            <p:spPr>
              <a:xfrm>
                <a:off x="634158" y="2458402"/>
                <a:ext cx="2796920" cy="920701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𝜌</m:t>
                      </m:r>
                      <m:d>
                        <m:dPr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𝑢</m:t>
                          </m:r>
                          <m:f>
                            <m:fPr>
                              <m:ctrlP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8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8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US" sz="28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8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2800" b="1" dirty="0"/>
              </a:p>
            </p:txBody>
          </p:sp>
        </mc:Choice>
        <mc:Fallback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4A7C6F05-9B08-B940-A559-79296CC214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158" y="2458402"/>
                <a:ext cx="2796920" cy="920701"/>
              </a:xfrm>
              <a:prstGeom prst="rect">
                <a:avLst/>
              </a:prstGeom>
              <a:blipFill>
                <a:blip r:embed="rId3"/>
                <a:stretch>
                  <a:fillRect b="-6849"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TextBox 37">
            <a:extLst>
              <a:ext uri="{FF2B5EF4-FFF2-40B4-BE49-F238E27FC236}">
                <a16:creationId xmlns:a16="http://schemas.microsoft.com/office/drawing/2014/main" id="{FD2C5A83-B466-2B48-BEA3-20ACA39D5F7A}"/>
              </a:ext>
            </a:extLst>
          </p:cNvPr>
          <p:cNvSpPr txBox="1"/>
          <p:nvPr/>
        </p:nvSpPr>
        <p:spPr>
          <a:xfrm>
            <a:off x="618732" y="1922526"/>
            <a:ext cx="36263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Eulers</a:t>
            </a:r>
            <a:r>
              <a:rPr lang="en-US" sz="2400" dirty="0"/>
              <a:t> </a:t>
            </a:r>
            <a:r>
              <a:rPr lang="en-US" sz="2400" dirty="0" err="1"/>
              <a:t>likning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x-</a:t>
            </a:r>
            <a:r>
              <a:rPr lang="en-US" sz="2400" dirty="0" err="1"/>
              <a:t>retning</a:t>
            </a:r>
            <a:r>
              <a:rPr lang="en-US" sz="2400" dirty="0"/>
              <a:t> 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C035DC7-EAC4-BB45-AFE5-B9E6241E556B}"/>
              </a:ext>
            </a:extLst>
          </p:cNvPr>
          <p:cNvSpPr txBox="1"/>
          <p:nvPr/>
        </p:nvSpPr>
        <p:spPr>
          <a:xfrm>
            <a:off x="4008000" y="2734086"/>
            <a:ext cx="18646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Likn</a:t>
            </a:r>
            <a:r>
              <a:rPr lang="en-US" dirty="0"/>
              <a:t>. 4.16 </a:t>
            </a:r>
            <a:r>
              <a:rPr lang="en-US" dirty="0" err="1"/>
              <a:t>i</a:t>
            </a:r>
            <a:r>
              <a:rPr lang="en-US" dirty="0"/>
              <a:t> EFM</a:t>
            </a:r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650DD461-2378-034C-8B3D-6BF6966BC940}"/>
              </a:ext>
            </a:extLst>
          </p:cNvPr>
          <p:cNvSpPr/>
          <p:nvPr/>
        </p:nvSpPr>
        <p:spPr>
          <a:xfrm>
            <a:off x="6443663" y="1700213"/>
            <a:ext cx="4143375" cy="2014537"/>
          </a:xfrm>
          <a:custGeom>
            <a:avLst/>
            <a:gdLst>
              <a:gd name="connsiteX0" fmla="*/ 0 w 4143375"/>
              <a:gd name="connsiteY0" fmla="*/ 2014537 h 2014537"/>
              <a:gd name="connsiteX1" fmla="*/ 57150 w 4143375"/>
              <a:gd name="connsiteY1" fmla="*/ 1828800 h 2014537"/>
              <a:gd name="connsiteX2" fmla="*/ 85725 w 4143375"/>
              <a:gd name="connsiteY2" fmla="*/ 1771650 h 2014537"/>
              <a:gd name="connsiteX3" fmla="*/ 100012 w 4143375"/>
              <a:gd name="connsiteY3" fmla="*/ 1728787 h 2014537"/>
              <a:gd name="connsiteX4" fmla="*/ 142875 w 4143375"/>
              <a:gd name="connsiteY4" fmla="*/ 1671637 h 2014537"/>
              <a:gd name="connsiteX5" fmla="*/ 171450 w 4143375"/>
              <a:gd name="connsiteY5" fmla="*/ 1614487 h 2014537"/>
              <a:gd name="connsiteX6" fmla="*/ 228600 w 4143375"/>
              <a:gd name="connsiteY6" fmla="*/ 1528762 h 2014537"/>
              <a:gd name="connsiteX7" fmla="*/ 257175 w 4143375"/>
              <a:gd name="connsiteY7" fmla="*/ 1485900 h 2014537"/>
              <a:gd name="connsiteX8" fmla="*/ 342900 w 4143375"/>
              <a:gd name="connsiteY8" fmla="*/ 1400175 h 2014537"/>
              <a:gd name="connsiteX9" fmla="*/ 371475 w 4143375"/>
              <a:gd name="connsiteY9" fmla="*/ 1357312 h 2014537"/>
              <a:gd name="connsiteX10" fmla="*/ 457200 w 4143375"/>
              <a:gd name="connsiteY10" fmla="*/ 1300162 h 2014537"/>
              <a:gd name="connsiteX11" fmla="*/ 514350 w 4143375"/>
              <a:gd name="connsiteY11" fmla="*/ 1257300 h 2014537"/>
              <a:gd name="connsiteX12" fmla="*/ 600075 w 4143375"/>
              <a:gd name="connsiteY12" fmla="*/ 1185862 h 2014537"/>
              <a:gd name="connsiteX13" fmla="*/ 642937 w 4143375"/>
              <a:gd name="connsiteY13" fmla="*/ 1171575 h 2014537"/>
              <a:gd name="connsiteX14" fmla="*/ 685800 w 4143375"/>
              <a:gd name="connsiteY14" fmla="*/ 1143000 h 2014537"/>
              <a:gd name="connsiteX15" fmla="*/ 728662 w 4143375"/>
              <a:gd name="connsiteY15" fmla="*/ 1128712 h 2014537"/>
              <a:gd name="connsiteX16" fmla="*/ 871537 w 4143375"/>
              <a:gd name="connsiteY16" fmla="*/ 1100137 h 2014537"/>
              <a:gd name="connsiteX17" fmla="*/ 1243012 w 4143375"/>
              <a:gd name="connsiteY17" fmla="*/ 1114425 h 2014537"/>
              <a:gd name="connsiteX18" fmla="*/ 1285875 w 4143375"/>
              <a:gd name="connsiteY18" fmla="*/ 1128712 h 2014537"/>
              <a:gd name="connsiteX19" fmla="*/ 1343025 w 4143375"/>
              <a:gd name="connsiteY19" fmla="*/ 1143000 h 2014537"/>
              <a:gd name="connsiteX20" fmla="*/ 1385887 w 4143375"/>
              <a:gd name="connsiteY20" fmla="*/ 1157287 h 2014537"/>
              <a:gd name="connsiteX21" fmla="*/ 1443037 w 4143375"/>
              <a:gd name="connsiteY21" fmla="*/ 1171575 h 2014537"/>
              <a:gd name="connsiteX22" fmla="*/ 1528762 w 4143375"/>
              <a:gd name="connsiteY22" fmla="*/ 1200150 h 2014537"/>
              <a:gd name="connsiteX23" fmla="*/ 1614487 w 4143375"/>
              <a:gd name="connsiteY23" fmla="*/ 1228725 h 2014537"/>
              <a:gd name="connsiteX24" fmla="*/ 1700212 w 4143375"/>
              <a:gd name="connsiteY24" fmla="*/ 1257300 h 2014537"/>
              <a:gd name="connsiteX25" fmla="*/ 1743075 w 4143375"/>
              <a:gd name="connsiteY25" fmla="*/ 1271587 h 2014537"/>
              <a:gd name="connsiteX26" fmla="*/ 1814512 w 4143375"/>
              <a:gd name="connsiteY26" fmla="*/ 1285875 h 2014537"/>
              <a:gd name="connsiteX27" fmla="*/ 1857375 w 4143375"/>
              <a:gd name="connsiteY27" fmla="*/ 1300162 h 2014537"/>
              <a:gd name="connsiteX28" fmla="*/ 1928812 w 4143375"/>
              <a:gd name="connsiteY28" fmla="*/ 1314450 h 2014537"/>
              <a:gd name="connsiteX29" fmla="*/ 2143125 w 4143375"/>
              <a:gd name="connsiteY29" fmla="*/ 1343025 h 2014537"/>
              <a:gd name="connsiteX30" fmla="*/ 2514600 w 4143375"/>
              <a:gd name="connsiteY30" fmla="*/ 1328737 h 2014537"/>
              <a:gd name="connsiteX31" fmla="*/ 2600325 w 4143375"/>
              <a:gd name="connsiteY31" fmla="*/ 1300162 h 2014537"/>
              <a:gd name="connsiteX32" fmla="*/ 2643187 w 4143375"/>
              <a:gd name="connsiteY32" fmla="*/ 1285875 h 2014537"/>
              <a:gd name="connsiteX33" fmla="*/ 2728912 w 4143375"/>
              <a:gd name="connsiteY33" fmla="*/ 1257300 h 2014537"/>
              <a:gd name="connsiteX34" fmla="*/ 2771775 w 4143375"/>
              <a:gd name="connsiteY34" fmla="*/ 1243012 h 2014537"/>
              <a:gd name="connsiteX35" fmla="*/ 2871787 w 4143375"/>
              <a:gd name="connsiteY35" fmla="*/ 1171575 h 2014537"/>
              <a:gd name="connsiteX36" fmla="*/ 2957512 w 4143375"/>
              <a:gd name="connsiteY36" fmla="*/ 1114425 h 2014537"/>
              <a:gd name="connsiteX37" fmla="*/ 3043237 w 4143375"/>
              <a:gd name="connsiteY37" fmla="*/ 1057275 h 2014537"/>
              <a:gd name="connsiteX38" fmla="*/ 3128962 w 4143375"/>
              <a:gd name="connsiteY38" fmla="*/ 971550 h 2014537"/>
              <a:gd name="connsiteX39" fmla="*/ 3171825 w 4143375"/>
              <a:gd name="connsiteY39" fmla="*/ 942975 h 2014537"/>
              <a:gd name="connsiteX40" fmla="*/ 3300412 w 4143375"/>
              <a:gd name="connsiteY40" fmla="*/ 814387 h 2014537"/>
              <a:gd name="connsiteX41" fmla="*/ 3343275 w 4143375"/>
              <a:gd name="connsiteY41" fmla="*/ 771525 h 2014537"/>
              <a:gd name="connsiteX42" fmla="*/ 3386137 w 4143375"/>
              <a:gd name="connsiteY42" fmla="*/ 742950 h 2014537"/>
              <a:gd name="connsiteX43" fmla="*/ 3443287 w 4143375"/>
              <a:gd name="connsiteY43" fmla="*/ 657225 h 2014537"/>
              <a:gd name="connsiteX44" fmla="*/ 3529012 w 4143375"/>
              <a:gd name="connsiteY44" fmla="*/ 585787 h 2014537"/>
              <a:gd name="connsiteX45" fmla="*/ 3600450 w 4143375"/>
              <a:gd name="connsiteY45" fmla="*/ 514350 h 2014537"/>
              <a:gd name="connsiteX46" fmla="*/ 3743325 w 4143375"/>
              <a:gd name="connsiteY46" fmla="*/ 371475 h 2014537"/>
              <a:gd name="connsiteX47" fmla="*/ 3786187 w 4143375"/>
              <a:gd name="connsiteY47" fmla="*/ 328612 h 2014537"/>
              <a:gd name="connsiteX48" fmla="*/ 3814762 w 4143375"/>
              <a:gd name="connsiteY48" fmla="*/ 285750 h 2014537"/>
              <a:gd name="connsiteX49" fmla="*/ 3857625 w 4143375"/>
              <a:gd name="connsiteY49" fmla="*/ 257175 h 2014537"/>
              <a:gd name="connsiteX50" fmla="*/ 3929062 w 4143375"/>
              <a:gd name="connsiteY50" fmla="*/ 185737 h 2014537"/>
              <a:gd name="connsiteX51" fmla="*/ 4000500 w 4143375"/>
              <a:gd name="connsiteY51" fmla="*/ 114300 h 2014537"/>
              <a:gd name="connsiteX52" fmla="*/ 4071937 w 4143375"/>
              <a:gd name="connsiteY52" fmla="*/ 57150 h 2014537"/>
              <a:gd name="connsiteX53" fmla="*/ 4114800 w 4143375"/>
              <a:gd name="connsiteY53" fmla="*/ 14287 h 2014537"/>
              <a:gd name="connsiteX54" fmla="*/ 4143375 w 4143375"/>
              <a:gd name="connsiteY54" fmla="*/ 0 h 2014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4143375" h="2014537">
                <a:moveTo>
                  <a:pt x="0" y="2014537"/>
                </a:moveTo>
                <a:cubicBezTo>
                  <a:pt x="14093" y="1965211"/>
                  <a:pt x="37381" y="1878223"/>
                  <a:pt x="57150" y="1828800"/>
                </a:cubicBezTo>
                <a:cubicBezTo>
                  <a:pt x="65060" y="1809025"/>
                  <a:pt x="77335" y="1791227"/>
                  <a:pt x="85725" y="1771650"/>
                </a:cubicBezTo>
                <a:cubicBezTo>
                  <a:pt x="91658" y="1757807"/>
                  <a:pt x="92540" y="1741863"/>
                  <a:pt x="100012" y="1728787"/>
                </a:cubicBezTo>
                <a:cubicBezTo>
                  <a:pt x="111826" y="1708112"/>
                  <a:pt x="130254" y="1691830"/>
                  <a:pt x="142875" y="1671637"/>
                </a:cubicBezTo>
                <a:cubicBezTo>
                  <a:pt x="154163" y="1653576"/>
                  <a:pt x="160492" y="1632750"/>
                  <a:pt x="171450" y="1614487"/>
                </a:cubicBezTo>
                <a:cubicBezTo>
                  <a:pt x="189119" y="1585038"/>
                  <a:pt x="209550" y="1557337"/>
                  <a:pt x="228600" y="1528762"/>
                </a:cubicBezTo>
                <a:cubicBezTo>
                  <a:pt x="238125" y="1514475"/>
                  <a:pt x="245033" y="1498042"/>
                  <a:pt x="257175" y="1485900"/>
                </a:cubicBezTo>
                <a:cubicBezTo>
                  <a:pt x="285750" y="1457325"/>
                  <a:pt x="320484" y="1433799"/>
                  <a:pt x="342900" y="1400175"/>
                </a:cubicBezTo>
                <a:cubicBezTo>
                  <a:pt x="352425" y="1385887"/>
                  <a:pt x="358552" y="1368620"/>
                  <a:pt x="371475" y="1357312"/>
                </a:cubicBezTo>
                <a:cubicBezTo>
                  <a:pt x="397321" y="1334697"/>
                  <a:pt x="429726" y="1320768"/>
                  <a:pt x="457200" y="1300162"/>
                </a:cubicBezTo>
                <a:cubicBezTo>
                  <a:pt x="476250" y="1285875"/>
                  <a:pt x="496270" y="1272797"/>
                  <a:pt x="514350" y="1257300"/>
                </a:cubicBezTo>
                <a:cubicBezTo>
                  <a:pt x="558590" y="1219379"/>
                  <a:pt x="549547" y="1211126"/>
                  <a:pt x="600075" y="1185862"/>
                </a:cubicBezTo>
                <a:cubicBezTo>
                  <a:pt x="613545" y="1179127"/>
                  <a:pt x="628650" y="1176337"/>
                  <a:pt x="642937" y="1171575"/>
                </a:cubicBezTo>
                <a:cubicBezTo>
                  <a:pt x="657225" y="1162050"/>
                  <a:pt x="670441" y="1150679"/>
                  <a:pt x="685800" y="1143000"/>
                </a:cubicBezTo>
                <a:cubicBezTo>
                  <a:pt x="699270" y="1136265"/>
                  <a:pt x="714181" y="1132849"/>
                  <a:pt x="728662" y="1128712"/>
                </a:cubicBezTo>
                <a:cubicBezTo>
                  <a:pt x="788332" y="1111663"/>
                  <a:pt x="804188" y="1111362"/>
                  <a:pt x="871537" y="1100137"/>
                </a:cubicBezTo>
                <a:cubicBezTo>
                  <a:pt x="995362" y="1104900"/>
                  <a:pt x="1119389" y="1105899"/>
                  <a:pt x="1243012" y="1114425"/>
                </a:cubicBezTo>
                <a:cubicBezTo>
                  <a:pt x="1258037" y="1115461"/>
                  <a:pt x="1271394" y="1124575"/>
                  <a:pt x="1285875" y="1128712"/>
                </a:cubicBezTo>
                <a:cubicBezTo>
                  <a:pt x="1304756" y="1134106"/>
                  <a:pt x="1324144" y="1137605"/>
                  <a:pt x="1343025" y="1143000"/>
                </a:cubicBezTo>
                <a:cubicBezTo>
                  <a:pt x="1357506" y="1147137"/>
                  <a:pt x="1371406" y="1153150"/>
                  <a:pt x="1385887" y="1157287"/>
                </a:cubicBezTo>
                <a:cubicBezTo>
                  <a:pt x="1404768" y="1162682"/>
                  <a:pt x="1424229" y="1165932"/>
                  <a:pt x="1443037" y="1171575"/>
                </a:cubicBezTo>
                <a:cubicBezTo>
                  <a:pt x="1471887" y="1180230"/>
                  <a:pt x="1500187" y="1190625"/>
                  <a:pt x="1528762" y="1200150"/>
                </a:cubicBezTo>
                <a:lnTo>
                  <a:pt x="1614487" y="1228725"/>
                </a:lnTo>
                <a:lnTo>
                  <a:pt x="1700212" y="1257300"/>
                </a:lnTo>
                <a:cubicBezTo>
                  <a:pt x="1714500" y="1262063"/>
                  <a:pt x="1728307" y="1268633"/>
                  <a:pt x="1743075" y="1271587"/>
                </a:cubicBezTo>
                <a:cubicBezTo>
                  <a:pt x="1766887" y="1276350"/>
                  <a:pt x="1790953" y="1279985"/>
                  <a:pt x="1814512" y="1285875"/>
                </a:cubicBezTo>
                <a:cubicBezTo>
                  <a:pt x="1829123" y="1289528"/>
                  <a:pt x="1842764" y="1296509"/>
                  <a:pt x="1857375" y="1300162"/>
                </a:cubicBezTo>
                <a:cubicBezTo>
                  <a:pt x="1880934" y="1306052"/>
                  <a:pt x="1904920" y="1310106"/>
                  <a:pt x="1928812" y="1314450"/>
                </a:cubicBezTo>
                <a:cubicBezTo>
                  <a:pt x="2029579" y="1332771"/>
                  <a:pt x="2026682" y="1330086"/>
                  <a:pt x="2143125" y="1343025"/>
                </a:cubicBezTo>
                <a:cubicBezTo>
                  <a:pt x="2266950" y="1338262"/>
                  <a:pt x="2391224" y="1340304"/>
                  <a:pt x="2514600" y="1328737"/>
                </a:cubicBezTo>
                <a:cubicBezTo>
                  <a:pt x="2544589" y="1325925"/>
                  <a:pt x="2571750" y="1309687"/>
                  <a:pt x="2600325" y="1300162"/>
                </a:cubicBezTo>
                <a:lnTo>
                  <a:pt x="2643187" y="1285875"/>
                </a:lnTo>
                <a:lnTo>
                  <a:pt x="2728912" y="1257300"/>
                </a:lnTo>
                <a:cubicBezTo>
                  <a:pt x="2743200" y="1252537"/>
                  <a:pt x="2759244" y="1251366"/>
                  <a:pt x="2771775" y="1243012"/>
                </a:cubicBezTo>
                <a:cubicBezTo>
                  <a:pt x="2911144" y="1150098"/>
                  <a:pt x="2694544" y="1295644"/>
                  <a:pt x="2871787" y="1171575"/>
                </a:cubicBezTo>
                <a:cubicBezTo>
                  <a:pt x="2899922" y="1151881"/>
                  <a:pt x="2928937" y="1133475"/>
                  <a:pt x="2957512" y="1114425"/>
                </a:cubicBezTo>
                <a:lnTo>
                  <a:pt x="3043237" y="1057275"/>
                </a:lnTo>
                <a:cubicBezTo>
                  <a:pt x="3071812" y="1028700"/>
                  <a:pt x="3095338" y="993966"/>
                  <a:pt x="3128962" y="971550"/>
                </a:cubicBezTo>
                <a:cubicBezTo>
                  <a:pt x="3143250" y="962025"/>
                  <a:pt x="3158991" y="954383"/>
                  <a:pt x="3171825" y="942975"/>
                </a:cubicBezTo>
                <a:cubicBezTo>
                  <a:pt x="3171855" y="942948"/>
                  <a:pt x="3278967" y="835832"/>
                  <a:pt x="3300412" y="814387"/>
                </a:cubicBezTo>
                <a:cubicBezTo>
                  <a:pt x="3314700" y="800099"/>
                  <a:pt x="3326463" y="782733"/>
                  <a:pt x="3343275" y="771525"/>
                </a:cubicBezTo>
                <a:lnTo>
                  <a:pt x="3386137" y="742950"/>
                </a:lnTo>
                <a:cubicBezTo>
                  <a:pt x="3405187" y="714375"/>
                  <a:pt x="3414712" y="676275"/>
                  <a:pt x="3443287" y="657225"/>
                </a:cubicBezTo>
                <a:cubicBezTo>
                  <a:pt x="3485435" y="629127"/>
                  <a:pt x="3494632" y="627043"/>
                  <a:pt x="3529012" y="585787"/>
                </a:cubicBezTo>
                <a:cubicBezTo>
                  <a:pt x="3588541" y="514352"/>
                  <a:pt x="3521870" y="566736"/>
                  <a:pt x="3600450" y="514350"/>
                </a:cubicBezTo>
                <a:cubicBezTo>
                  <a:pt x="3752859" y="285737"/>
                  <a:pt x="3552816" y="561988"/>
                  <a:pt x="3743325" y="371475"/>
                </a:cubicBezTo>
                <a:cubicBezTo>
                  <a:pt x="3757612" y="357187"/>
                  <a:pt x="3773252" y="344134"/>
                  <a:pt x="3786187" y="328612"/>
                </a:cubicBezTo>
                <a:cubicBezTo>
                  <a:pt x="3797180" y="315421"/>
                  <a:pt x="3802620" y="297892"/>
                  <a:pt x="3814762" y="285750"/>
                </a:cubicBezTo>
                <a:cubicBezTo>
                  <a:pt x="3826904" y="273608"/>
                  <a:pt x="3843337" y="266700"/>
                  <a:pt x="3857625" y="257175"/>
                </a:cubicBezTo>
                <a:cubicBezTo>
                  <a:pt x="3933823" y="142877"/>
                  <a:pt x="3833815" y="280984"/>
                  <a:pt x="3929062" y="185737"/>
                </a:cubicBezTo>
                <a:cubicBezTo>
                  <a:pt x="4024309" y="90490"/>
                  <a:pt x="3886202" y="190498"/>
                  <a:pt x="4000500" y="114300"/>
                </a:cubicBezTo>
                <a:cubicBezTo>
                  <a:pt x="4064407" y="18438"/>
                  <a:pt x="3989124" y="112359"/>
                  <a:pt x="4071937" y="57150"/>
                </a:cubicBezTo>
                <a:cubicBezTo>
                  <a:pt x="4088749" y="45942"/>
                  <a:pt x="4099022" y="26909"/>
                  <a:pt x="4114800" y="14287"/>
                </a:cubicBezTo>
                <a:cubicBezTo>
                  <a:pt x="4123116" y="7635"/>
                  <a:pt x="4133850" y="4762"/>
                  <a:pt x="4143375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7AB0266-47BE-E34A-8264-6AE382BF331C}"/>
              </a:ext>
            </a:extLst>
          </p:cNvPr>
          <p:cNvSpPr txBox="1"/>
          <p:nvPr/>
        </p:nvSpPr>
        <p:spPr>
          <a:xfrm>
            <a:off x="7104000" y="245840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B0C4F84F-1F10-8742-9FAC-92B1B1B49BC5}"/>
              </a:ext>
            </a:extLst>
          </p:cNvPr>
          <p:cNvSpPr txBox="1"/>
          <p:nvPr/>
        </p:nvSpPr>
        <p:spPr>
          <a:xfrm>
            <a:off x="10274132" y="2014859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EB4DCB2-1570-2940-897C-34D846BF3A04}"/>
              </a:ext>
            </a:extLst>
          </p:cNvPr>
          <p:cNvSpPr/>
          <p:nvPr/>
        </p:nvSpPr>
        <p:spPr>
          <a:xfrm>
            <a:off x="8515350" y="2956334"/>
            <a:ext cx="172650" cy="18466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88C47A5E-775E-A34B-B993-1FB784B352EF}"/>
              </a:ext>
            </a:extLst>
          </p:cNvPr>
          <p:cNvCxnSpPr>
            <a:stCxn id="10" idx="29"/>
          </p:cNvCxnSpPr>
          <p:nvPr/>
        </p:nvCxnSpPr>
        <p:spPr>
          <a:xfrm>
            <a:off x="8586788" y="3043238"/>
            <a:ext cx="965212" cy="542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32CAE235-3C6F-5F47-8373-20E8F4BB119B}"/>
              </a:ext>
            </a:extLst>
          </p:cNvPr>
          <p:cNvSpPr txBox="1"/>
          <p:nvPr/>
        </p:nvSpPr>
        <p:spPr>
          <a:xfrm>
            <a:off x="9481066" y="3009771"/>
            <a:ext cx="4587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/>
              <a:t>u,x</a:t>
            </a:r>
            <a:endParaRPr lang="en-US" dirty="0"/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60E296BD-9EFD-B947-BF4D-D0BF5BDA4B55}"/>
              </a:ext>
            </a:extLst>
          </p:cNvPr>
          <p:cNvSpPr/>
          <p:nvPr/>
        </p:nvSpPr>
        <p:spPr>
          <a:xfrm>
            <a:off x="8101013" y="3128963"/>
            <a:ext cx="500062" cy="428625"/>
          </a:xfrm>
          <a:custGeom>
            <a:avLst/>
            <a:gdLst>
              <a:gd name="connsiteX0" fmla="*/ 500062 w 500062"/>
              <a:gd name="connsiteY0" fmla="*/ 0 h 428625"/>
              <a:gd name="connsiteX1" fmla="*/ 400050 w 500062"/>
              <a:gd name="connsiteY1" fmla="*/ 85725 h 428625"/>
              <a:gd name="connsiteX2" fmla="*/ 357187 w 500062"/>
              <a:gd name="connsiteY2" fmla="*/ 114300 h 428625"/>
              <a:gd name="connsiteX3" fmla="*/ 300037 w 500062"/>
              <a:gd name="connsiteY3" fmla="*/ 200025 h 428625"/>
              <a:gd name="connsiteX4" fmla="*/ 242887 w 500062"/>
              <a:gd name="connsiteY4" fmla="*/ 271462 h 428625"/>
              <a:gd name="connsiteX5" fmla="*/ 214312 w 500062"/>
              <a:gd name="connsiteY5" fmla="*/ 314325 h 428625"/>
              <a:gd name="connsiteX6" fmla="*/ 85725 w 500062"/>
              <a:gd name="connsiteY6" fmla="*/ 385762 h 428625"/>
              <a:gd name="connsiteX7" fmla="*/ 42862 w 500062"/>
              <a:gd name="connsiteY7" fmla="*/ 414337 h 428625"/>
              <a:gd name="connsiteX8" fmla="*/ 0 w 500062"/>
              <a:gd name="connsiteY8" fmla="*/ 428625 h 42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0062" h="428625">
                <a:moveTo>
                  <a:pt x="500062" y="0"/>
                </a:moveTo>
                <a:cubicBezTo>
                  <a:pt x="466725" y="28575"/>
                  <a:pt x="434336" y="58296"/>
                  <a:pt x="400050" y="85725"/>
                </a:cubicBezTo>
                <a:cubicBezTo>
                  <a:pt x="386641" y="96452"/>
                  <a:pt x="368495" y="101377"/>
                  <a:pt x="357187" y="114300"/>
                </a:cubicBezTo>
                <a:cubicBezTo>
                  <a:pt x="334572" y="140146"/>
                  <a:pt x="300037" y="200025"/>
                  <a:pt x="300037" y="200025"/>
                </a:cubicBezTo>
                <a:cubicBezTo>
                  <a:pt x="272223" y="283469"/>
                  <a:pt x="307513" y="206836"/>
                  <a:pt x="242887" y="271462"/>
                </a:cubicBezTo>
                <a:cubicBezTo>
                  <a:pt x="230745" y="283604"/>
                  <a:pt x="227235" y="303017"/>
                  <a:pt x="214312" y="314325"/>
                </a:cubicBezTo>
                <a:cubicBezTo>
                  <a:pt x="153847" y="367232"/>
                  <a:pt x="144596" y="366139"/>
                  <a:pt x="85725" y="385762"/>
                </a:cubicBezTo>
                <a:cubicBezTo>
                  <a:pt x="71437" y="395287"/>
                  <a:pt x="58221" y="406658"/>
                  <a:pt x="42862" y="414337"/>
                </a:cubicBezTo>
                <a:cubicBezTo>
                  <a:pt x="29392" y="421072"/>
                  <a:pt x="0" y="428625"/>
                  <a:pt x="0" y="428625"/>
                </a:cubicBezTo>
              </a:path>
            </a:pathLst>
          </a:custGeom>
          <a:noFill/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5F136203-62F5-7549-AE1C-FA8C36142A4E}"/>
              </a:ext>
            </a:extLst>
          </p:cNvPr>
          <p:cNvSpPr txBox="1"/>
          <p:nvPr/>
        </p:nvSpPr>
        <p:spPr>
          <a:xfrm>
            <a:off x="6943513" y="3623348"/>
            <a:ext cx="514435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/>
              <a:t>Fluidpartikkel</a:t>
            </a:r>
            <a:r>
              <a:rPr lang="en-US" sz="1600" dirty="0"/>
              <a:t> </a:t>
            </a:r>
            <a:r>
              <a:rPr lang="en-US" sz="1600" dirty="0" err="1"/>
              <a:t>langs</a:t>
            </a:r>
            <a:r>
              <a:rPr lang="en-US" sz="1600" dirty="0"/>
              <a:t> </a:t>
            </a:r>
            <a:r>
              <a:rPr lang="en-US" sz="1600" dirty="0" err="1"/>
              <a:t>strømlinje</a:t>
            </a:r>
            <a:r>
              <a:rPr lang="en-US" sz="1600" dirty="0"/>
              <a:t> </a:t>
            </a:r>
          </a:p>
          <a:p>
            <a:r>
              <a:rPr lang="en-US" sz="1600" dirty="0"/>
              <a:t>x-</a:t>
            </a:r>
            <a:r>
              <a:rPr lang="en-US" sz="1600" dirty="0" err="1"/>
              <a:t>aksen</a:t>
            </a:r>
            <a:r>
              <a:rPr lang="en-US" sz="1600" dirty="0"/>
              <a:t> </a:t>
            </a:r>
            <a:r>
              <a:rPr lang="en-US" sz="1600" dirty="0" err="1"/>
              <a:t>og</a:t>
            </a:r>
            <a:r>
              <a:rPr lang="en-US" sz="1600" dirty="0"/>
              <a:t> </a:t>
            </a:r>
            <a:r>
              <a:rPr lang="en-US" sz="1600" dirty="0" err="1"/>
              <a:t>hastigheten</a:t>
            </a:r>
            <a:r>
              <a:rPr lang="en-US" sz="1600" dirty="0"/>
              <a:t> u er </a:t>
            </a:r>
            <a:r>
              <a:rPr lang="en-US" sz="1600" dirty="0" err="1"/>
              <a:t>tangentielle</a:t>
            </a:r>
            <a:r>
              <a:rPr lang="en-US" sz="1600" dirty="0"/>
              <a:t> </a:t>
            </a:r>
            <a:r>
              <a:rPr lang="en-US" sz="1600" dirty="0" err="1"/>
              <a:t>til</a:t>
            </a:r>
            <a:r>
              <a:rPr lang="en-US" sz="1600" dirty="0"/>
              <a:t> </a:t>
            </a:r>
            <a:r>
              <a:rPr lang="en-US" sz="1600" dirty="0" err="1"/>
              <a:t>strømlinjen</a:t>
            </a:r>
            <a:r>
              <a:rPr lang="en-US" sz="1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154390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6000" y="910141"/>
            <a:ext cx="9588000" cy="533642"/>
          </a:xfrm>
        </p:spPr>
        <p:txBody>
          <a:bodyPr>
            <a:normAutofit/>
          </a:bodyPr>
          <a:lstStyle/>
          <a:p>
            <a:r>
              <a:rPr lang="nb-NO" dirty="0">
                <a:solidFill>
                  <a:srgbClr val="FF0000"/>
                </a:solidFill>
              </a:rPr>
              <a:t>Integrer opp </a:t>
            </a:r>
            <a:r>
              <a:rPr lang="nb-NO" dirty="0" err="1">
                <a:solidFill>
                  <a:srgbClr val="FF0000"/>
                </a:solidFill>
              </a:rPr>
              <a:t>Euler</a:t>
            </a:r>
            <a:r>
              <a:rPr lang="nb-NO" dirty="0">
                <a:solidFill>
                  <a:srgbClr val="FF0000"/>
                </a:solidFill>
              </a:rPr>
              <a:t> (individuell) </a:t>
            </a:r>
            <a:r>
              <a:rPr lang="nb-NO" dirty="0">
                <a:solidFill>
                  <a:srgbClr val="FF0000"/>
                </a:solidFill>
                <a:sym typeface="Wingdings" pitchFamily="2" charset="2"/>
              </a:rPr>
              <a:t></a:t>
            </a:r>
            <a:endParaRPr lang="nb-NO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4A7C6F05-9B08-B940-A559-79296CC214DD}"/>
                  </a:ext>
                </a:extLst>
              </p:cNvPr>
              <p:cNvSpPr txBox="1"/>
              <p:nvPr/>
            </p:nvSpPr>
            <p:spPr>
              <a:xfrm>
                <a:off x="634158" y="2458402"/>
                <a:ext cx="2796920" cy="920701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𝜌</m:t>
                      </m:r>
                      <m:d>
                        <m:dPr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𝑢</m:t>
                          </m:r>
                          <m:f>
                            <m:fPr>
                              <m:ctrlP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8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8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US" sz="28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8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2800" b="1" dirty="0"/>
              </a:p>
            </p:txBody>
          </p:sp>
        </mc:Choice>
        <mc:Fallback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4A7C6F05-9B08-B940-A559-79296CC214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158" y="2458402"/>
                <a:ext cx="2796920" cy="920701"/>
              </a:xfrm>
              <a:prstGeom prst="rect">
                <a:avLst/>
              </a:prstGeom>
              <a:blipFill>
                <a:blip r:embed="rId3"/>
                <a:stretch>
                  <a:fillRect b="-6849"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TextBox 37">
            <a:extLst>
              <a:ext uri="{FF2B5EF4-FFF2-40B4-BE49-F238E27FC236}">
                <a16:creationId xmlns:a16="http://schemas.microsoft.com/office/drawing/2014/main" id="{FD2C5A83-B466-2B48-BEA3-20ACA39D5F7A}"/>
              </a:ext>
            </a:extLst>
          </p:cNvPr>
          <p:cNvSpPr txBox="1"/>
          <p:nvPr/>
        </p:nvSpPr>
        <p:spPr>
          <a:xfrm>
            <a:off x="618732" y="1922526"/>
            <a:ext cx="36263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Eulers</a:t>
            </a:r>
            <a:r>
              <a:rPr lang="en-US" sz="2400" dirty="0"/>
              <a:t> </a:t>
            </a:r>
            <a:r>
              <a:rPr lang="en-US" sz="2400" dirty="0" err="1"/>
              <a:t>likning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x-</a:t>
            </a:r>
            <a:r>
              <a:rPr lang="en-US" sz="2400" dirty="0" err="1"/>
              <a:t>retning</a:t>
            </a:r>
            <a:r>
              <a:rPr lang="en-US" sz="2400" dirty="0"/>
              <a:t> 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C035DC7-EAC4-BB45-AFE5-B9E6241E556B}"/>
              </a:ext>
            </a:extLst>
          </p:cNvPr>
          <p:cNvSpPr txBox="1"/>
          <p:nvPr/>
        </p:nvSpPr>
        <p:spPr>
          <a:xfrm>
            <a:off x="4008000" y="2734086"/>
            <a:ext cx="18646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Likn</a:t>
            </a:r>
            <a:r>
              <a:rPr lang="en-US" dirty="0"/>
              <a:t>. 4.16 </a:t>
            </a:r>
            <a:r>
              <a:rPr lang="en-US" dirty="0" err="1"/>
              <a:t>i</a:t>
            </a:r>
            <a:r>
              <a:rPr lang="en-US" dirty="0"/>
              <a:t> EFM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64A56E8A-348F-564D-A885-A8FDCEF88CAE}"/>
                  </a:ext>
                </a:extLst>
              </p:cNvPr>
              <p:cNvSpPr txBox="1"/>
              <p:nvPr/>
            </p:nvSpPr>
            <p:spPr>
              <a:xfrm>
                <a:off x="493092" y="4457481"/>
                <a:ext cx="3786678" cy="1406475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limLoc m:val="undOvr"/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brk m:alnAt="24"/>
                                </m:rP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m:rPr>
                                  <m:brk m:alnAt="24"/>
                                </m:rP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p>
                        <m:e>
                          <m:f>
                            <m:fPr>
                              <m:ctrlPr>
                                <a:rPr lang="en-US" sz="2800" i="1" dirty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8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8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𝑝</m:t>
                              </m:r>
                            </m:num>
                            <m:den>
                              <m:r>
                                <a:rPr lang="en-US" sz="28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8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nary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𝜌</m:t>
                      </m:r>
                      <m:nary>
                        <m:naryPr>
                          <m:limLoc m:val="undOvr"/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brk m:alnAt="24"/>
                                </m:rP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m:rPr>
                                  <m:brk m:alnAt="24"/>
                                </m:rP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p>
                        <m:e>
                          <m:d>
                            <m:dPr>
                              <m:ctrlPr>
                                <a:rPr lang="en-US" sz="2800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i="1" dirty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  <m:f>
                                <m:fPr>
                                  <m:ctrlPr>
                                    <a:rPr lang="en-US" sz="28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8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sz="28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𝑢</m:t>
                                  </m:r>
                                </m:num>
                                <m:den>
                                  <m:r>
                                    <a:rPr lang="en-US" sz="28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sz="28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</m:e>
                          </m:d>
                        </m:e>
                      </m:nary>
                    </m:oMath>
                  </m:oMathPara>
                </a14:m>
                <a:endParaRPr lang="en-US" sz="2800" b="1" dirty="0"/>
              </a:p>
            </p:txBody>
          </p:sp>
        </mc:Choice>
        <mc:Fallback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64A56E8A-348F-564D-A885-A8FDCEF88C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092" y="4457481"/>
                <a:ext cx="3786678" cy="1406475"/>
              </a:xfrm>
              <a:prstGeom prst="rect">
                <a:avLst/>
              </a:prstGeom>
              <a:blipFill>
                <a:blip r:embed="rId4"/>
                <a:stretch>
                  <a:fillRect l="-25418" t="-111607" b="-164286"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TextBox 45">
            <a:extLst>
              <a:ext uri="{FF2B5EF4-FFF2-40B4-BE49-F238E27FC236}">
                <a16:creationId xmlns:a16="http://schemas.microsoft.com/office/drawing/2014/main" id="{B791B127-C824-8243-AA28-25B3B5EE949B}"/>
              </a:ext>
            </a:extLst>
          </p:cNvPr>
          <p:cNvSpPr txBox="1"/>
          <p:nvPr/>
        </p:nvSpPr>
        <p:spPr>
          <a:xfrm>
            <a:off x="4245046" y="4865596"/>
            <a:ext cx="70968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Integralet</a:t>
            </a:r>
            <a:r>
              <a:rPr lang="en-US" dirty="0"/>
              <a:t> av </a:t>
            </a:r>
            <a:r>
              <a:rPr lang="en-US" dirty="0" err="1"/>
              <a:t>Eulers</a:t>
            </a:r>
            <a:r>
              <a:rPr lang="en-US" dirty="0"/>
              <a:t> </a:t>
            </a:r>
            <a:r>
              <a:rPr lang="en-US" dirty="0" err="1"/>
              <a:t>likning</a:t>
            </a:r>
            <a:r>
              <a:rPr lang="en-US" dirty="0"/>
              <a:t> </a:t>
            </a:r>
            <a:r>
              <a:rPr lang="en-US" dirty="0" err="1"/>
              <a:t>fra</a:t>
            </a:r>
            <a:r>
              <a:rPr lang="en-US" dirty="0"/>
              <a:t> </a:t>
            </a:r>
            <a:r>
              <a:rPr lang="en-US" dirty="0" err="1"/>
              <a:t>punkt</a:t>
            </a:r>
            <a:r>
              <a:rPr lang="en-US" dirty="0"/>
              <a:t> 1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punkt</a:t>
            </a:r>
            <a:r>
              <a:rPr lang="en-US" dirty="0"/>
              <a:t> 2 </a:t>
            </a:r>
            <a:r>
              <a:rPr lang="en-US" dirty="0" err="1"/>
              <a:t>langs</a:t>
            </a:r>
            <a:r>
              <a:rPr lang="en-US" dirty="0"/>
              <a:t> </a:t>
            </a:r>
            <a:r>
              <a:rPr lang="en-US" dirty="0" err="1"/>
              <a:t>strømlinjen</a:t>
            </a:r>
            <a:r>
              <a:rPr lang="en-US" dirty="0"/>
              <a:t> </a:t>
            </a:r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650DD461-2378-034C-8B3D-6BF6966BC940}"/>
              </a:ext>
            </a:extLst>
          </p:cNvPr>
          <p:cNvSpPr/>
          <p:nvPr/>
        </p:nvSpPr>
        <p:spPr>
          <a:xfrm>
            <a:off x="6443663" y="1700213"/>
            <a:ext cx="4143375" cy="2014537"/>
          </a:xfrm>
          <a:custGeom>
            <a:avLst/>
            <a:gdLst>
              <a:gd name="connsiteX0" fmla="*/ 0 w 4143375"/>
              <a:gd name="connsiteY0" fmla="*/ 2014537 h 2014537"/>
              <a:gd name="connsiteX1" fmla="*/ 57150 w 4143375"/>
              <a:gd name="connsiteY1" fmla="*/ 1828800 h 2014537"/>
              <a:gd name="connsiteX2" fmla="*/ 85725 w 4143375"/>
              <a:gd name="connsiteY2" fmla="*/ 1771650 h 2014537"/>
              <a:gd name="connsiteX3" fmla="*/ 100012 w 4143375"/>
              <a:gd name="connsiteY3" fmla="*/ 1728787 h 2014537"/>
              <a:gd name="connsiteX4" fmla="*/ 142875 w 4143375"/>
              <a:gd name="connsiteY4" fmla="*/ 1671637 h 2014537"/>
              <a:gd name="connsiteX5" fmla="*/ 171450 w 4143375"/>
              <a:gd name="connsiteY5" fmla="*/ 1614487 h 2014537"/>
              <a:gd name="connsiteX6" fmla="*/ 228600 w 4143375"/>
              <a:gd name="connsiteY6" fmla="*/ 1528762 h 2014537"/>
              <a:gd name="connsiteX7" fmla="*/ 257175 w 4143375"/>
              <a:gd name="connsiteY7" fmla="*/ 1485900 h 2014537"/>
              <a:gd name="connsiteX8" fmla="*/ 342900 w 4143375"/>
              <a:gd name="connsiteY8" fmla="*/ 1400175 h 2014537"/>
              <a:gd name="connsiteX9" fmla="*/ 371475 w 4143375"/>
              <a:gd name="connsiteY9" fmla="*/ 1357312 h 2014537"/>
              <a:gd name="connsiteX10" fmla="*/ 457200 w 4143375"/>
              <a:gd name="connsiteY10" fmla="*/ 1300162 h 2014537"/>
              <a:gd name="connsiteX11" fmla="*/ 514350 w 4143375"/>
              <a:gd name="connsiteY11" fmla="*/ 1257300 h 2014537"/>
              <a:gd name="connsiteX12" fmla="*/ 600075 w 4143375"/>
              <a:gd name="connsiteY12" fmla="*/ 1185862 h 2014537"/>
              <a:gd name="connsiteX13" fmla="*/ 642937 w 4143375"/>
              <a:gd name="connsiteY13" fmla="*/ 1171575 h 2014537"/>
              <a:gd name="connsiteX14" fmla="*/ 685800 w 4143375"/>
              <a:gd name="connsiteY14" fmla="*/ 1143000 h 2014537"/>
              <a:gd name="connsiteX15" fmla="*/ 728662 w 4143375"/>
              <a:gd name="connsiteY15" fmla="*/ 1128712 h 2014537"/>
              <a:gd name="connsiteX16" fmla="*/ 871537 w 4143375"/>
              <a:gd name="connsiteY16" fmla="*/ 1100137 h 2014537"/>
              <a:gd name="connsiteX17" fmla="*/ 1243012 w 4143375"/>
              <a:gd name="connsiteY17" fmla="*/ 1114425 h 2014537"/>
              <a:gd name="connsiteX18" fmla="*/ 1285875 w 4143375"/>
              <a:gd name="connsiteY18" fmla="*/ 1128712 h 2014537"/>
              <a:gd name="connsiteX19" fmla="*/ 1343025 w 4143375"/>
              <a:gd name="connsiteY19" fmla="*/ 1143000 h 2014537"/>
              <a:gd name="connsiteX20" fmla="*/ 1385887 w 4143375"/>
              <a:gd name="connsiteY20" fmla="*/ 1157287 h 2014537"/>
              <a:gd name="connsiteX21" fmla="*/ 1443037 w 4143375"/>
              <a:gd name="connsiteY21" fmla="*/ 1171575 h 2014537"/>
              <a:gd name="connsiteX22" fmla="*/ 1528762 w 4143375"/>
              <a:gd name="connsiteY22" fmla="*/ 1200150 h 2014537"/>
              <a:gd name="connsiteX23" fmla="*/ 1614487 w 4143375"/>
              <a:gd name="connsiteY23" fmla="*/ 1228725 h 2014537"/>
              <a:gd name="connsiteX24" fmla="*/ 1700212 w 4143375"/>
              <a:gd name="connsiteY24" fmla="*/ 1257300 h 2014537"/>
              <a:gd name="connsiteX25" fmla="*/ 1743075 w 4143375"/>
              <a:gd name="connsiteY25" fmla="*/ 1271587 h 2014537"/>
              <a:gd name="connsiteX26" fmla="*/ 1814512 w 4143375"/>
              <a:gd name="connsiteY26" fmla="*/ 1285875 h 2014537"/>
              <a:gd name="connsiteX27" fmla="*/ 1857375 w 4143375"/>
              <a:gd name="connsiteY27" fmla="*/ 1300162 h 2014537"/>
              <a:gd name="connsiteX28" fmla="*/ 1928812 w 4143375"/>
              <a:gd name="connsiteY28" fmla="*/ 1314450 h 2014537"/>
              <a:gd name="connsiteX29" fmla="*/ 2143125 w 4143375"/>
              <a:gd name="connsiteY29" fmla="*/ 1343025 h 2014537"/>
              <a:gd name="connsiteX30" fmla="*/ 2514600 w 4143375"/>
              <a:gd name="connsiteY30" fmla="*/ 1328737 h 2014537"/>
              <a:gd name="connsiteX31" fmla="*/ 2600325 w 4143375"/>
              <a:gd name="connsiteY31" fmla="*/ 1300162 h 2014537"/>
              <a:gd name="connsiteX32" fmla="*/ 2643187 w 4143375"/>
              <a:gd name="connsiteY32" fmla="*/ 1285875 h 2014537"/>
              <a:gd name="connsiteX33" fmla="*/ 2728912 w 4143375"/>
              <a:gd name="connsiteY33" fmla="*/ 1257300 h 2014537"/>
              <a:gd name="connsiteX34" fmla="*/ 2771775 w 4143375"/>
              <a:gd name="connsiteY34" fmla="*/ 1243012 h 2014537"/>
              <a:gd name="connsiteX35" fmla="*/ 2871787 w 4143375"/>
              <a:gd name="connsiteY35" fmla="*/ 1171575 h 2014537"/>
              <a:gd name="connsiteX36" fmla="*/ 2957512 w 4143375"/>
              <a:gd name="connsiteY36" fmla="*/ 1114425 h 2014537"/>
              <a:gd name="connsiteX37" fmla="*/ 3043237 w 4143375"/>
              <a:gd name="connsiteY37" fmla="*/ 1057275 h 2014537"/>
              <a:gd name="connsiteX38" fmla="*/ 3128962 w 4143375"/>
              <a:gd name="connsiteY38" fmla="*/ 971550 h 2014537"/>
              <a:gd name="connsiteX39" fmla="*/ 3171825 w 4143375"/>
              <a:gd name="connsiteY39" fmla="*/ 942975 h 2014537"/>
              <a:gd name="connsiteX40" fmla="*/ 3300412 w 4143375"/>
              <a:gd name="connsiteY40" fmla="*/ 814387 h 2014537"/>
              <a:gd name="connsiteX41" fmla="*/ 3343275 w 4143375"/>
              <a:gd name="connsiteY41" fmla="*/ 771525 h 2014537"/>
              <a:gd name="connsiteX42" fmla="*/ 3386137 w 4143375"/>
              <a:gd name="connsiteY42" fmla="*/ 742950 h 2014537"/>
              <a:gd name="connsiteX43" fmla="*/ 3443287 w 4143375"/>
              <a:gd name="connsiteY43" fmla="*/ 657225 h 2014537"/>
              <a:gd name="connsiteX44" fmla="*/ 3529012 w 4143375"/>
              <a:gd name="connsiteY44" fmla="*/ 585787 h 2014537"/>
              <a:gd name="connsiteX45" fmla="*/ 3600450 w 4143375"/>
              <a:gd name="connsiteY45" fmla="*/ 514350 h 2014537"/>
              <a:gd name="connsiteX46" fmla="*/ 3743325 w 4143375"/>
              <a:gd name="connsiteY46" fmla="*/ 371475 h 2014537"/>
              <a:gd name="connsiteX47" fmla="*/ 3786187 w 4143375"/>
              <a:gd name="connsiteY47" fmla="*/ 328612 h 2014537"/>
              <a:gd name="connsiteX48" fmla="*/ 3814762 w 4143375"/>
              <a:gd name="connsiteY48" fmla="*/ 285750 h 2014537"/>
              <a:gd name="connsiteX49" fmla="*/ 3857625 w 4143375"/>
              <a:gd name="connsiteY49" fmla="*/ 257175 h 2014537"/>
              <a:gd name="connsiteX50" fmla="*/ 3929062 w 4143375"/>
              <a:gd name="connsiteY50" fmla="*/ 185737 h 2014537"/>
              <a:gd name="connsiteX51" fmla="*/ 4000500 w 4143375"/>
              <a:gd name="connsiteY51" fmla="*/ 114300 h 2014537"/>
              <a:gd name="connsiteX52" fmla="*/ 4071937 w 4143375"/>
              <a:gd name="connsiteY52" fmla="*/ 57150 h 2014537"/>
              <a:gd name="connsiteX53" fmla="*/ 4114800 w 4143375"/>
              <a:gd name="connsiteY53" fmla="*/ 14287 h 2014537"/>
              <a:gd name="connsiteX54" fmla="*/ 4143375 w 4143375"/>
              <a:gd name="connsiteY54" fmla="*/ 0 h 2014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4143375" h="2014537">
                <a:moveTo>
                  <a:pt x="0" y="2014537"/>
                </a:moveTo>
                <a:cubicBezTo>
                  <a:pt x="14093" y="1965211"/>
                  <a:pt x="37381" y="1878223"/>
                  <a:pt x="57150" y="1828800"/>
                </a:cubicBezTo>
                <a:cubicBezTo>
                  <a:pt x="65060" y="1809025"/>
                  <a:pt x="77335" y="1791227"/>
                  <a:pt x="85725" y="1771650"/>
                </a:cubicBezTo>
                <a:cubicBezTo>
                  <a:pt x="91658" y="1757807"/>
                  <a:pt x="92540" y="1741863"/>
                  <a:pt x="100012" y="1728787"/>
                </a:cubicBezTo>
                <a:cubicBezTo>
                  <a:pt x="111826" y="1708112"/>
                  <a:pt x="130254" y="1691830"/>
                  <a:pt x="142875" y="1671637"/>
                </a:cubicBezTo>
                <a:cubicBezTo>
                  <a:pt x="154163" y="1653576"/>
                  <a:pt x="160492" y="1632750"/>
                  <a:pt x="171450" y="1614487"/>
                </a:cubicBezTo>
                <a:cubicBezTo>
                  <a:pt x="189119" y="1585038"/>
                  <a:pt x="209550" y="1557337"/>
                  <a:pt x="228600" y="1528762"/>
                </a:cubicBezTo>
                <a:cubicBezTo>
                  <a:pt x="238125" y="1514475"/>
                  <a:pt x="245033" y="1498042"/>
                  <a:pt x="257175" y="1485900"/>
                </a:cubicBezTo>
                <a:cubicBezTo>
                  <a:pt x="285750" y="1457325"/>
                  <a:pt x="320484" y="1433799"/>
                  <a:pt x="342900" y="1400175"/>
                </a:cubicBezTo>
                <a:cubicBezTo>
                  <a:pt x="352425" y="1385887"/>
                  <a:pt x="358552" y="1368620"/>
                  <a:pt x="371475" y="1357312"/>
                </a:cubicBezTo>
                <a:cubicBezTo>
                  <a:pt x="397321" y="1334697"/>
                  <a:pt x="429726" y="1320768"/>
                  <a:pt x="457200" y="1300162"/>
                </a:cubicBezTo>
                <a:cubicBezTo>
                  <a:pt x="476250" y="1285875"/>
                  <a:pt x="496270" y="1272797"/>
                  <a:pt x="514350" y="1257300"/>
                </a:cubicBezTo>
                <a:cubicBezTo>
                  <a:pt x="558590" y="1219379"/>
                  <a:pt x="549547" y="1211126"/>
                  <a:pt x="600075" y="1185862"/>
                </a:cubicBezTo>
                <a:cubicBezTo>
                  <a:pt x="613545" y="1179127"/>
                  <a:pt x="628650" y="1176337"/>
                  <a:pt x="642937" y="1171575"/>
                </a:cubicBezTo>
                <a:cubicBezTo>
                  <a:pt x="657225" y="1162050"/>
                  <a:pt x="670441" y="1150679"/>
                  <a:pt x="685800" y="1143000"/>
                </a:cubicBezTo>
                <a:cubicBezTo>
                  <a:pt x="699270" y="1136265"/>
                  <a:pt x="714181" y="1132849"/>
                  <a:pt x="728662" y="1128712"/>
                </a:cubicBezTo>
                <a:cubicBezTo>
                  <a:pt x="788332" y="1111663"/>
                  <a:pt x="804188" y="1111362"/>
                  <a:pt x="871537" y="1100137"/>
                </a:cubicBezTo>
                <a:cubicBezTo>
                  <a:pt x="995362" y="1104900"/>
                  <a:pt x="1119389" y="1105899"/>
                  <a:pt x="1243012" y="1114425"/>
                </a:cubicBezTo>
                <a:cubicBezTo>
                  <a:pt x="1258037" y="1115461"/>
                  <a:pt x="1271394" y="1124575"/>
                  <a:pt x="1285875" y="1128712"/>
                </a:cubicBezTo>
                <a:cubicBezTo>
                  <a:pt x="1304756" y="1134106"/>
                  <a:pt x="1324144" y="1137605"/>
                  <a:pt x="1343025" y="1143000"/>
                </a:cubicBezTo>
                <a:cubicBezTo>
                  <a:pt x="1357506" y="1147137"/>
                  <a:pt x="1371406" y="1153150"/>
                  <a:pt x="1385887" y="1157287"/>
                </a:cubicBezTo>
                <a:cubicBezTo>
                  <a:pt x="1404768" y="1162682"/>
                  <a:pt x="1424229" y="1165932"/>
                  <a:pt x="1443037" y="1171575"/>
                </a:cubicBezTo>
                <a:cubicBezTo>
                  <a:pt x="1471887" y="1180230"/>
                  <a:pt x="1500187" y="1190625"/>
                  <a:pt x="1528762" y="1200150"/>
                </a:cubicBezTo>
                <a:lnTo>
                  <a:pt x="1614487" y="1228725"/>
                </a:lnTo>
                <a:lnTo>
                  <a:pt x="1700212" y="1257300"/>
                </a:lnTo>
                <a:cubicBezTo>
                  <a:pt x="1714500" y="1262063"/>
                  <a:pt x="1728307" y="1268633"/>
                  <a:pt x="1743075" y="1271587"/>
                </a:cubicBezTo>
                <a:cubicBezTo>
                  <a:pt x="1766887" y="1276350"/>
                  <a:pt x="1790953" y="1279985"/>
                  <a:pt x="1814512" y="1285875"/>
                </a:cubicBezTo>
                <a:cubicBezTo>
                  <a:pt x="1829123" y="1289528"/>
                  <a:pt x="1842764" y="1296509"/>
                  <a:pt x="1857375" y="1300162"/>
                </a:cubicBezTo>
                <a:cubicBezTo>
                  <a:pt x="1880934" y="1306052"/>
                  <a:pt x="1904920" y="1310106"/>
                  <a:pt x="1928812" y="1314450"/>
                </a:cubicBezTo>
                <a:cubicBezTo>
                  <a:pt x="2029579" y="1332771"/>
                  <a:pt x="2026682" y="1330086"/>
                  <a:pt x="2143125" y="1343025"/>
                </a:cubicBezTo>
                <a:cubicBezTo>
                  <a:pt x="2266950" y="1338262"/>
                  <a:pt x="2391224" y="1340304"/>
                  <a:pt x="2514600" y="1328737"/>
                </a:cubicBezTo>
                <a:cubicBezTo>
                  <a:pt x="2544589" y="1325925"/>
                  <a:pt x="2571750" y="1309687"/>
                  <a:pt x="2600325" y="1300162"/>
                </a:cubicBezTo>
                <a:lnTo>
                  <a:pt x="2643187" y="1285875"/>
                </a:lnTo>
                <a:lnTo>
                  <a:pt x="2728912" y="1257300"/>
                </a:lnTo>
                <a:cubicBezTo>
                  <a:pt x="2743200" y="1252537"/>
                  <a:pt x="2759244" y="1251366"/>
                  <a:pt x="2771775" y="1243012"/>
                </a:cubicBezTo>
                <a:cubicBezTo>
                  <a:pt x="2911144" y="1150098"/>
                  <a:pt x="2694544" y="1295644"/>
                  <a:pt x="2871787" y="1171575"/>
                </a:cubicBezTo>
                <a:cubicBezTo>
                  <a:pt x="2899922" y="1151881"/>
                  <a:pt x="2928937" y="1133475"/>
                  <a:pt x="2957512" y="1114425"/>
                </a:cubicBezTo>
                <a:lnTo>
                  <a:pt x="3043237" y="1057275"/>
                </a:lnTo>
                <a:cubicBezTo>
                  <a:pt x="3071812" y="1028700"/>
                  <a:pt x="3095338" y="993966"/>
                  <a:pt x="3128962" y="971550"/>
                </a:cubicBezTo>
                <a:cubicBezTo>
                  <a:pt x="3143250" y="962025"/>
                  <a:pt x="3158991" y="954383"/>
                  <a:pt x="3171825" y="942975"/>
                </a:cubicBezTo>
                <a:cubicBezTo>
                  <a:pt x="3171855" y="942948"/>
                  <a:pt x="3278967" y="835832"/>
                  <a:pt x="3300412" y="814387"/>
                </a:cubicBezTo>
                <a:cubicBezTo>
                  <a:pt x="3314700" y="800099"/>
                  <a:pt x="3326463" y="782733"/>
                  <a:pt x="3343275" y="771525"/>
                </a:cubicBezTo>
                <a:lnTo>
                  <a:pt x="3386137" y="742950"/>
                </a:lnTo>
                <a:cubicBezTo>
                  <a:pt x="3405187" y="714375"/>
                  <a:pt x="3414712" y="676275"/>
                  <a:pt x="3443287" y="657225"/>
                </a:cubicBezTo>
                <a:cubicBezTo>
                  <a:pt x="3485435" y="629127"/>
                  <a:pt x="3494632" y="627043"/>
                  <a:pt x="3529012" y="585787"/>
                </a:cubicBezTo>
                <a:cubicBezTo>
                  <a:pt x="3588541" y="514352"/>
                  <a:pt x="3521870" y="566736"/>
                  <a:pt x="3600450" y="514350"/>
                </a:cubicBezTo>
                <a:cubicBezTo>
                  <a:pt x="3752859" y="285737"/>
                  <a:pt x="3552816" y="561988"/>
                  <a:pt x="3743325" y="371475"/>
                </a:cubicBezTo>
                <a:cubicBezTo>
                  <a:pt x="3757612" y="357187"/>
                  <a:pt x="3773252" y="344134"/>
                  <a:pt x="3786187" y="328612"/>
                </a:cubicBezTo>
                <a:cubicBezTo>
                  <a:pt x="3797180" y="315421"/>
                  <a:pt x="3802620" y="297892"/>
                  <a:pt x="3814762" y="285750"/>
                </a:cubicBezTo>
                <a:cubicBezTo>
                  <a:pt x="3826904" y="273608"/>
                  <a:pt x="3843337" y="266700"/>
                  <a:pt x="3857625" y="257175"/>
                </a:cubicBezTo>
                <a:cubicBezTo>
                  <a:pt x="3933823" y="142877"/>
                  <a:pt x="3833815" y="280984"/>
                  <a:pt x="3929062" y="185737"/>
                </a:cubicBezTo>
                <a:cubicBezTo>
                  <a:pt x="4024309" y="90490"/>
                  <a:pt x="3886202" y="190498"/>
                  <a:pt x="4000500" y="114300"/>
                </a:cubicBezTo>
                <a:cubicBezTo>
                  <a:pt x="4064407" y="18438"/>
                  <a:pt x="3989124" y="112359"/>
                  <a:pt x="4071937" y="57150"/>
                </a:cubicBezTo>
                <a:cubicBezTo>
                  <a:pt x="4088749" y="45942"/>
                  <a:pt x="4099022" y="26909"/>
                  <a:pt x="4114800" y="14287"/>
                </a:cubicBezTo>
                <a:cubicBezTo>
                  <a:pt x="4123116" y="7635"/>
                  <a:pt x="4133850" y="4762"/>
                  <a:pt x="4143375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7AB0266-47BE-E34A-8264-6AE382BF331C}"/>
              </a:ext>
            </a:extLst>
          </p:cNvPr>
          <p:cNvSpPr txBox="1"/>
          <p:nvPr/>
        </p:nvSpPr>
        <p:spPr>
          <a:xfrm>
            <a:off x="7104000" y="245840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B0C4F84F-1F10-8742-9FAC-92B1B1B49BC5}"/>
              </a:ext>
            </a:extLst>
          </p:cNvPr>
          <p:cNvSpPr txBox="1"/>
          <p:nvPr/>
        </p:nvSpPr>
        <p:spPr>
          <a:xfrm>
            <a:off x="10274132" y="2014859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EB4DCB2-1570-2940-897C-34D846BF3A04}"/>
              </a:ext>
            </a:extLst>
          </p:cNvPr>
          <p:cNvSpPr/>
          <p:nvPr/>
        </p:nvSpPr>
        <p:spPr>
          <a:xfrm>
            <a:off x="8515350" y="2956334"/>
            <a:ext cx="172650" cy="18466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88C47A5E-775E-A34B-B993-1FB784B352EF}"/>
              </a:ext>
            </a:extLst>
          </p:cNvPr>
          <p:cNvCxnSpPr>
            <a:stCxn id="10" idx="29"/>
          </p:cNvCxnSpPr>
          <p:nvPr/>
        </p:nvCxnSpPr>
        <p:spPr>
          <a:xfrm>
            <a:off x="8586788" y="3043238"/>
            <a:ext cx="965212" cy="542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32CAE235-3C6F-5F47-8373-20E8F4BB119B}"/>
              </a:ext>
            </a:extLst>
          </p:cNvPr>
          <p:cNvSpPr txBox="1"/>
          <p:nvPr/>
        </p:nvSpPr>
        <p:spPr>
          <a:xfrm>
            <a:off x="9481066" y="3009771"/>
            <a:ext cx="4587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/>
              <a:t>u,x</a:t>
            </a:r>
            <a:endParaRPr lang="en-US" dirty="0"/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60E296BD-9EFD-B947-BF4D-D0BF5BDA4B55}"/>
              </a:ext>
            </a:extLst>
          </p:cNvPr>
          <p:cNvSpPr/>
          <p:nvPr/>
        </p:nvSpPr>
        <p:spPr>
          <a:xfrm>
            <a:off x="8101013" y="3128963"/>
            <a:ext cx="500062" cy="428625"/>
          </a:xfrm>
          <a:custGeom>
            <a:avLst/>
            <a:gdLst>
              <a:gd name="connsiteX0" fmla="*/ 500062 w 500062"/>
              <a:gd name="connsiteY0" fmla="*/ 0 h 428625"/>
              <a:gd name="connsiteX1" fmla="*/ 400050 w 500062"/>
              <a:gd name="connsiteY1" fmla="*/ 85725 h 428625"/>
              <a:gd name="connsiteX2" fmla="*/ 357187 w 500062"/>
              <a:gd name="connsiteY2" fmla="*/ 114300 h 428625"/>
              <a:gd name="connsiteX3" fmla="*/ 300037 w 500062"/>
              <a:gd name="connsiteY3" fmla="*/ 200025 h 428625"/>
              <a:gd name="connsiteX4" fmla="*/ 242887 w 500062"/>
              <a:gd name="connsiteY4" fmla="*/ 271462 h 428625"/>
              <a:gd name="connsiteX5" fmla="*/ 214312 w 500062"/>
              <a:gd name="connsiteY5" fmla="*/ 314325 h 428625"/>
              <a:gd name="connsiteX6" fmla="*/ 85725 w 500062"/>
              <a:gd name="connsiteY6" fmla="*/ 385762 h 428625"/>
              <a:gd name="connsiteX7" fmla="*/ 42862 w 500062"/>
              <a:gd name="connsiteY7" fmla="*/ 414337 h 428625"/>
              <a:gd name="connsiteX8" fmla="*/ 0 w 500062"/>
              <a:gd name="connsiteY8" fmla="*/ 428625 h 42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0062" h="428625">
                <a:moveTo>
                  <a:pt x="500062" y="0"/>
                </a:moveTo>
                <a:cubicBezTo>
                  <a:pt x="466725" y="28575"/>
                  <a:pt x="434336" y="58296"/>
                  <a:pt x="400050" y="85725"/>
                </a:cubicBezTo>
                <a:cubicBezTo>
                  <a:pt x="386641" y="96452"/>
                  <a:pt x="368495" y="101377"/>
                  <a:pt x="357187" y="114300"/>
                </a:cubicBezTo>
                <a:cubicBezTo>
                  <a:pt x="334572" y="140146"/>
                  <a:pt x="300037" y="200025"/>
                  <a:pt x="300037" y="200025"/>
                </a:cubicBezTo>
                <a:cubicBezTo>
                  <a:pt x="272223" y="283469"/>
                  <a:pt x="307513" y="206836"/>
                  <a:pt x="242887" y="271462"/>
                </a:cubicBezTo>
                <a:cubicBezTo>
                  <a:pt x="230745" y="283604"/>
                  <a:pt x="227235" y="303017"/>
                  <a:pt x="214312" y="314325"/>
                </a:cubicBezTo>
                <a:cubicBezTo>
                  <a:pt x="153847" y="367232"/>
                  <a:pt x="144596" y="366139"/>
                  <a:pt x="85725" y="385762"/>
                </a:cubicBezTo>
                <a:cubicBezTo>
                  <a:pt x="71437" y="395287"/>
                  <a:pt x="58221" y="406658"/>
                  <a:pt x="42862" y="414337"/>
                </a:cubicBezTo>
                <a:cubicBezTo>
                  <a:pt x="29392" y="421072"/>
                  <a:pt x="0" y="428625"/>
                  <a:pt x="0" y="428625"/>
                </a:cubicBezTo>
              </a:path>
            </a:pathLst>
          </a:custGeom>
          <a:noFill/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71B1B4A0-DC97-3841-B31E-A66BAFBA7130}"/>
              </a:ext>
            </a:extLst>
          </p:cNvPr>
          <p:cNvSpPr txBox="1"/>
          <p:nvPr/>
        </p:nvSpPr>
        <p:spPr>
          <a:xfrm>
            <a:off x="6943513" y="3623348"/>
            <a:ext cx="514435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/>
              <a:t>Fluidpartikkel</a:t>
            </a:r>
            <a:r>
              <a:rPr lang="en-US" sz="1600" dirty="0"/>
              <a:t> </a:t>
            </a:r>
            <a:r>
              <a:rPr lang="en-US" sz="1600" dirty="0" err="1"/>
              <a:t>langs</a:t>
            </a:r>
            <a:r>
              <a:rPr lang="en-US" sz="1600" dirty="0"/>
              <a:t> </a:t>
            </a:r>
            <a:r>
              <a:rPr lang="en-US" sz="1600" dirty="0" err="1"/>
              <a:t>strømlinje</a:t>
            </a:r>
            <a:endParaRPr lang="en-US" sz="1600" dirty="0"/>
          </a:p>
          <a:p>
            <a:r>
              <a:rPr lang="en-US" sz="1600" dirty="0"/>
              <a:t>x-</a:t>
            </a:r>
            <a:r>
              <a:rPr lang="en-US" sz="1600" dirty="0" err="1"/>
              <a:t>aksen</a:t>
            </a:r>
            <a:r>
              <a:rPr lang="en-US" sz="1600" dirty="0"/>
              <a:t> </a:t>
            </a:r>
            <a:r>
              <a:rPr lang="en-US" sz="1600" dirty="0" err="1"/>
              <a:t>og</a:t>
            </a:r>
            <a:r>
              <a:rPr lang="en-US" sz="1600" dirty="0"/>
              <a:t> </a:t>
            </a:r>
            <a:r>
              <a:rPr lang="en-US" sz="1600" dirty="0" err="1"/>
              <a:t>hastigheten</a:t>
            </a:r>
            <a:r>
              <a:rPr lang="en-US" sz="1600" dirty="0"/>
              <a:t> u er </a:t>
            </a:r>
            <a:r>
              <a:rPr lang="en-US" sz="1600" dirty="0" err="1"/>
              <a:t>tangentielle</a:t>
            </a:r>
            <a:r>
              <a:rPr lang="en-US" sz="1600" dirty="0"/>
              <a:t> </a:t>
            </a:r>
            <a:r>
              <a:rPr lang="en-US" sz="1600" dirty="0" err="1"/>
              <a:t>til</a:t>
            </a:r>
            <a:r>
              <a:rPr lang="en-US" sz="1600" dirty="0"/>
              <a:t> </a:t>
            </a:r>
            <a:r>
              <a:rPr lang="en-US" sz="1600" dirty="0" err="1"/>
              <a:t>strømlinjen</a:t>
            </a:r>
            <a:r>
              <a:rPr lang="en-US" sz="1600" dirty="0"/>
              <a:t>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D664A7C-9B24-D641-88E7-362613E1B2F0}"/>
              </a:ext>
            </a:extLst>
          </p:cNvPr>
          <p:cNvSpPr/>
          <p:nvPr/>
        </p:nvSpPr>
        <p:spPr>
          <a:xfrm>
            <a:off x="336000" y="4412976"/>
            <a:ext cx="11362908" cy="171828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9400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6000" y="910141"/>
            <a:ext cx="9588000" cy="533642"/>
          </a:xfrm>
        </p:spPr>
        <p:txBody>
          <a:bodyPr>
            <a:normAutofit/>
          </a:bodyPr>
          <a:lstStyle/>
          <a:p>
            <a:r>
              <a:rPr lang="nb-NO" dirty="0"/>
              <a:t>Gjennomgang: Integrer opp </a:t>
            </a:r>
            <a:r>
              <a:rPr lang="nb-NO" dirty="0" err="1"/>
              <a:t>Euler</a:t>
            </a:r>
            <a:r>
              <a:rPr lang="nb-NO" dirty="0"/>
              <a:t> (individuell) </a:t>
            </a:r>
            <a:r>
              <a:rPr lang="nb-NO" dirty="0">
                <a:sym typeface="Wingdings" pitchFamily="2" charset="2"/>
              </a:rPr>
              <a:t></a:t>
            </a:r>
            <a:endParaRPr lang="nb-NO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4A7C6F05-9B08-B940-A559-79296CC214DD}"/>
                  </a:ext>
                </a:extLst>
              </p:cNvPr>
              <p:cNvSpPr txBox="1"/>
              <p:nvPr/>
            </p:nvSpPr>
            <p:spPr>
              <a:xfrm>
                <a:off x="634158" y="2458402"/>
                <a:ext cx="2796920" cy="920701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𝜌</m:t>
                      </m:r>
                      <m:d>
                        <m:dPr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𝑢</m:t>
                          </m:r>
                          <m:f>
                            <m:fPr>
                              <m:ctrlP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8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8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US" sz="28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8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2800" b="1" dirty="0"/>
              </a:p>
            </p:txBody>
          </p:sp>
        </mc:Choice>
        <mc:Fallback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4A7C6F05-9B08-B940-A559-79296CC214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158" y="2458402"/>
                <a:ext cx="2796920" cy="920701"/>
              </a:xfrm>
              <a:prstGeom prst="rect">
                <a:avLst/>
              </a:prstGeom>
              <a:blipFill>
                <a:blip r:embed="rId3"/>
                <a:stretch>
                  <a:fillRect b="-6849"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TextBox 37">
            <a:extLst>
              <a:ext uri="{FF2B5EF4-FFF2-40B4-BE49-F238E27FC236}">
                <a16:creationId xmlns:a16="http://schemas.microsoft.com/office/drawing/2014/main" id="{FD2C5A83-B466-2B48-BEA3-20ACA39D5F7A}"/>
              </a:ext>
            </a:extLst>
          </p:cNvPr>
          <p:cNvSpPr txBox="1"/>
          <p:nvPr/>
        </p:nvSpPr>
        <p:spPr>
          <a:xfrm>
            <a:off x="618732" y="1922526"/>
            <a:ext cx="36263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Eulers</a:t>
            </a:r>
            <a:r>
              <a:rPr lang="en-US" sz="2400" dirty="0"/>
              <a:t> </a:t>
            </a:r>
            <a:r>
              <a:rPr lang="en-US" sz="2400" dirty="0" err="1"/>
              <a:t>likning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x-</a:t>
            </a:r>
            <a:r>
              <a:rPr lang="en-US" sz="2400" dirty="0" err="1"/>
              <a:t>retning</a:t>
            </a:r>
            <a:r>
              <a:rPr lang="en-US" sz="2400" dirty="0"/>
              <a:t> 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C035DC7-EAC4-BB45-AFE5-B9E6241E556B}"/>
              </a:ext>
            </a:extLst>
          </p:cNvPr>
          <p:cNvSpPr txBox="1"/>
          <p:nvPr/>
        </p:nvSpPr>
        <p:spPr>
          <a:xfrm>
            <a:off x="4008000" y="2734086"/>
            <a:ext cx="18646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Likn</a:t>
            </a:r>
            <a:r>
              <a:rPr lang="en-US" dirty="0"/>
              <a:t>. 4.16 </a:t>
            </a:r>
            <a:r>
              <a:rPr lang="en-US" dirty="0" err="1"/>
              <a:t>i</a:t>
            </a:r>
            <a:r>
              <a:rPr lang="en-US" dirty="0"/>
              <a:t> EFM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64A56E8A-348F-564D-A885-A8FDCEF88CAE}"/>
                  </a:ext>
                </a:extLst>
              </p:cNvPr>
              <p:cNvSpPr txBox="1"/>
              <p:nvPr/>
            </p:nvSpPr>
            <p:spPr>
              <a:xfrm>
                <a:off x="493092" y="4457481"/>
                <a:ext cx="3786678" cy="1406475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limLoc m:val="undOvr"/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brk m:alnAt="24"/>
                                </m:rP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m:rPr>
                                  <m:brk m:alnAt="24"/>
                                </m:rP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p>
                        <m:e>
                          <m:f>
                            <m:fPr>
                              <m:ctrlPr>
                                <a:rPr lang="en-US" sz="2800" i="1" dirty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8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8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𝑝</m:t>
                              </m:r>
                            </m:num>
                            <m:den>
                              <m:r>
                                <a:rPr lang="en-US" sz="28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8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nary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𝜌</m:t>
                      </m:r>
                      <m:nary>
                        <m:naryPr>
                          <m:limLoc m:val="undOvr"/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brk m:alnAt="24"/>
                                </m:rP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m:rPr>
                                  <m:brk m:alnAt="24"/>
                                </m:rP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p>
                        <m:e>
                          <m:d>
                            <m:dPr>
                              <m:ctrlPr>
                                <a:rPr lang="en-US" sz="2800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i="1" dirty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  <m:f>
                                <m:fPr>
                                  <m:ctrlPr>
                                    <a:rPr lang="en-US" sz="28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8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sz="28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𝑢</m:t>
                                  </m:r>
                                </m:num>
                                <m:den>
                                  <m:r>
                                    <a:rPr lang="en-US" sz="28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sz="28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</m:e>
                          </m:d>
                        </m:e>
                      </m:nary>
                    </m:oMath>
                  </m:oMathPara>
                </a14:m>
                <a:endParaRPr lang="en-US" sz="2800" b="1" dirty="0"/>
              </a:p>
            </p:txBody>
          </p:sp>
        </mc:Choice>
        <mc:Fallback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64A56E8A-348F-564D-A885-A8FDCEF88C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092" y="4457481"/>
                <a:ext cx="3786678" cy="1406475"/>
              </a:xfrm>
              <a:prstGeom prst="rect">
                <a:avLst/>
              </a:prstGeom>
              <a:blipFill>
                <a:blip r:embed="rId4"/>
                <a:stretch>
                  <a:fillRect l="-25418" t="-111607" b="-164286"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TextBox 45">
            <a:extLst>
              <a:ext uri="{FF2B5EF4-FFF2-40B4-BE49-F238E27FC236}">
                <a16:creationId xmlns:a16="http://schemas.microsoft.com/office/drawing/2014/main" id="{B791B127-C824-8243-AA28-25B3B5EE949B}"/>
              </a:ext>
            </a:extLst>
          </p:cNvPr>
          <p:cNvSpPr txBox="1"/>
          <p:nvPr/>
        </p:nvSpPr>
        <p:spPr>
          <a:xfrm>
            <a:off x="4245046" y="4865596"/>
            <a:ext cx="70968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Integralet</a:t>
            </a:r>
            <a:r>
              <a:rPr lang="en-US" dirty="0"/>
              <a:t> av </a:t>
            </a:r>
            <a:r>
              <a:rPr lang="en-US" dirty="0" err="1"/>
              <a:t>Eulers</a:t>
            </a:r>
            <a:r>
              <a:rPr lang="en-US" dirty="0"/>
              <a:t> </a:t>
            </a:r>
            <a:r>
              <a:rPr lang="en-US" dirty="0" err="1"/>
              <a:t>likning</a:t>
            </a:r>
            <a:r>
              <a:rPr lang="en-US" dirty="0"/>
              <a:t> </a:t>
            </a:r>
            <a:r>
              <a:rPr lang="en-US" dirty="0" err="1"/>
              <a:t>fra</a:t>
            </a:r>
            <a:r>
              <a:rPr lang="en-US" dirty="0"/>
              <a:t> </a:t>
            </a:r>
            <a:r>
              <a:rPr lang="en-US" dirty="0" err="1"/>
              <a:t>punkt</a:t>
            </a:r>
            <a:r>
              <a:rPr lang="en-US" dirty="0"/>
              <a:t> 1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punkt</a:t>
            </a:r>
            <a:r>
              <a:rPr lang="en-US" dirty="0"/>
              <a:t> 2 </a:t>
            </a:r>
            <a:r>
              <a:rPr lang="en-US" dirty="0" err="1"/>
              <a:t>langs</a:t>
            </a:r>
            <a:r>
              <a:rPr lang="en-US" dirty="0"/>
              <a:t> </a:t>
            </a:r>
            <a:r>
              <a:rPr lang="en-US" dirty="0" err="1"/>
              <a:t>strømlinjen</a:t>
            </a:r>
            <a:r>
              <a:rPr lang="en-US" dirty="0"/>
              <a:t> </a:t>
            </a:r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650DD461-2378-034C-8B3D-6BF6966BC940}"/>
              </a:ext>
            </a:extLst>
          </p:cNvPr>
          <p:cNvSpPr/>
          <p:nvPr/>
        </p:nvSpPr>
        <p:spPr>
          <a:xfrm>
            <a:off x="6443663" y="1700213"/>
            <a:ext cx="4143375" cy="2014537"/>
          </a:xfrm>
          <a:custGeom>
            <a:avLst/>
            <a:gdLst>
              <a:gd name="connsiteX0" fmla="*/ 0 w 4143375"/>
              <a:gd name="connsiteY0" fmla="*/ 2014537 h 2014537"/>
              <a:gd name="connsiteX1" fmla="*/ 57150 w 4143375"/>
              <a:gd name="connsiteY1" fmla="*/ 1828800 h 2014537"/>
              <a:gd name="connsiteX2" fmla="*/ 85725 w 4143375"/>
              <a:gd name="connsiteY2" fmla="*/ 1771650 h 2014537"/>
              <a:gd name="connsiteX3" fmla="*/ 100012 w 4143375"/>
              <a:gd name="connsiteY3" fmla="*/ 1728787 h 2014537"/>
              <a:gd name="connsiteX4" fmla="*/ 142875 w 4143375"/>
              <a:gd name="connsiteY4" fmla="*/ 1671637 h 2014537"/>
              <a:gd name="connsiteX5" fmla="*/ 171450 w 4143375"/>
              <a:gd name="connsiteY5" fmla="*/ 1614487 h 2014537"/>
              <a:gd name="connsiteX6" fmla="*/ 228600 w 4143375"/>
              <a:gd name="connsiteY6" fmla="*/ 1528762 h 2014537"/>
              <a:gd name="connsiteX7" fmla="*/ 257175 w 4143375"/>
              <a:gd name="connsiteY7" fmla="*/ 1485900 h 2014537"/>
              <a:gd name="connsiteX8" fmla="*/ 342900 w 4143375"/>
              <a:gd name="connsiteY8" fmla="*/ 1400175 h 2014537"/>
              <a:gd name="connsiteX9" fmla="*/ 371475 w 4143375"/>
              <a:gd name="connsiteY9" fmla="*/ 1357312 h 2014537"/>
              <a:gd name="connsiteX10" fmla="*/ 457200 w 4143375"/>
              <a:gd name="connsiteY10" fmla="*/ 1300162 h 2014537"/>
              <a:gd name="connsiteX11" fmla="*/ 514350 w 4143375"/>
              <a:gd name="connsiteY11" fmla="*/ 1257300 h 2014537"/>
              <a:gd name="connsiteX12" fmla="*/ 600075 w 4143375"/>
              <a:gd name="connsiteY12" fmla="*/ 1185862 h 2014537"/>
              <a:gd name="connsiteX13" fmla="*/ 642937 w 4143375"/>
              <a:gd name="connsiteY13" fmla="*/ 1171575 h 2014537"/>
              <a:gd name="connsiteX14" fmla="*/ 685800 w 4143375"/>
              <a:gd name="connsiteY14" fmla="*/ 1143000 h 2014537"/>
              <a:gd name="connsiteX15" fmla="*/ 728662 w 4143375"/>
              <a:gd name="connsiteY15" fmla="*/ 1128712 h 2014537"/>
              <a:gd name="connsiteX16" fmla="*/ 871537 w 4143375"/>
              <a:gd name="connsiteY16" fmla="*/ 1100137 h 2014537"/>
              <a:gd name="connsiteX17" fmla="*/ 1243012 w 4143375"/>
              <a:gd name="connsiteY17" fmla="*/ 1114425 h 2014537"/>
              <a:gd name="connsiteX18" fmla="*/ 1285875 w 4143375"/>
              <a:gd name="connsiteY18" fmla="*/ 1128712 h 2014537"/>
              <a:gd name="connsiteX19" fmla="*/ 1343025 w 4143375"/>
              <a:gd name="connsiteY19" fmla="*/ 1143000 h 2014537"/>
              <a:gd name="connsiteX20" fmla="*/ 1385887 w 4143375"/>
              <a:gd name="connsiteY20" fmla="*/ 1157287 h 2014537"/>
              <a:gd name="connsiteX21" fmla="*/ 1443037 w 4143375"/>
              <a:gd name="connsiteY21" fmla="*/ 1171575 h 2014537"/>
              <a:gd name="connsiteX22" fmla="*/ 1528762 w 4143375"/>
              <a:gd name="connsiteY22" fmla="*/ 1200150 h 2014537"/>
              <a:gd name="connsiteX23" fmla="*/ 1614487 w 4143375"/>
              <a:gd name="connsiteY23" fmla="*/ 1228725 h 2014537"/>
              <a:gd name="connsiteX24" fmla="*/ 1700212 w 4143375"/>
              <a:gd name="connsiteY24" fmla="*/ 1257300 h 2014537"/>
              <a:gd name="connsiteX25" fmla="*/ 1743075 w 4143375"/>
              <a:gd name="connsiteY25" fmla="*/ 1271587 h 2014537"/>
              <a:gd name="connsiteX26" fmla="*/ 1814512 w 4143375"/>
              <a:gd name="connsiteY26" fmla="*/ 1285875 h 2014537"/>
              <a:gd name="connsiteX27" fmla="*/ 1857375 w 4143375"/>
              <a:gd name="connsiteY27" fmla="*/ 1300162 h 2014537"/>
              <a:gd name="connsiteX28" fmla="*/ 1928812 w 4143375"/>
              <a:gd name="connsiteY28" fmla="*/ 1314450 h 2014537"/>
              <a:gd name="connsiteX29" fmla="*/ 2143125 w 4143375"/>
              <a:gd name="connsiteY29" fmla="*/ 1343025 h 2014537"/>
              <a:gd name="connsiteX30" fmla="*/ 2514600 w 4143375"/>
              <a:gd name="connsiteY30" fmla="*/ 1328737 h 2014537"/>
              <a:gd name="connsiteX31" fmla="*/ 2600325 w 4143375"/>
              <a:gd name="connsiteY31" fmla="*/ 1300162 h 2014537"/>
              <a:gd name="connsiteX32" fmla="*/ 2643187 w 4143375"/>
              <a:gd name="connsiteY32" fmla="*/ 1285875 h 2014537"/>
              <a:gd name="connsiteX33" fmla="*/ 2728912 w 4143375"/>
              <a:gd name="connsiteY33" fmla="*/ 1257300 h 2014537"/>
              <a:gd name="connsiteX34" fmla="*/ 2771775 w 4143375"/>
              <a:gd name="connsiteY34" fmla="*/ 1243012 h 2014537"/>
              <a:gd name="connsiteX35" fmla="*/ 2871787 w 4143375"/>
              <a:gd name="connsiteY35" fmla="*/ 1171575 h 2014537"/>
              <a:gd name="connsiteX36" fmla="*/ 2957512 w 4143375"/>
              <a:gd name="connsiteY36" fmla="*/ 1114425 h 2014537"/>
              <a:gd name="connsiteX37" fmla="*/ 3043237 w 4143375"/>
              <a:gd name="connsiteY37" fmla="*/ 1057275 h 2014537"/>
              <a:gd name="connsiteX38" fmla="*/ 3128962 w 4143375"/>
              <a:gd name="connsiteY38" fmla="*/ 971550 h 2014537"/>
              <a:gd name="connsiteX39" fmla="*/ 3171825 w 4143375"/>
              <a:gd name="connsiteY39" fmla="*/ 942975 h 2014537"/>
              <a:gd name="connsiteX40" fmla="*/ 3300412 w 4143375"/>
              <a:gd name="connsiteY40" fmla="*/ 814387 h 2014537"/>
              <a:gd name="connsiteX41" fmla="*/ 3343275 w 4143375"/>
              <a:gd name="connsiteY41" fmla="*/ 771525 h 2014537"/>
              <a:gd name="connsiteX42" fmla="*/ 3386137 w 4143375"/>
              <a:gd name="connsiteY42" fmla="*/ 742950 h 2014537"/>
              <a:gd name="connsiteX43" fmla="*/ 3443287 w 4143375"/>
              <a:gd name="connsiteY43" fmla="*/ 657225 h 2014537"/>
              <a:gd name="connsiteX44" fmla="*/ 3529012 w 4143375"/>
              <a:gd name="connsiteY44" fmla="*/ 585787 h 2014537"/>
              <a:gd name="connsiteX45" fmla="*/ 3600450 w 4143375"/>
              <a:gd name="connsiteY45" fmla="*/ 514350 h 2014537"/>
              <a:gd name="connsiteX46" fmla="*/ 3743325 w 4143375"/>
              <a:gd name="connsiteY46" fmla="*/ 371475 h 2014537"/>
              <a:gd name="connsiteX47" fmla="*/ 3786187 w 4143375"/>
              <a:gd name="connsiteY47" fmla="*/ 328612 h 2014537"/>
              <a:gd name="connsiteX48" fmla="*/ 3814762 w 4143375"/>
              <a:gd name="connsiteY48" fmla="*/ 285750 h 2014537"/>
              <a:gd name="connsiteX49" fmla="*/ 3857625 w 4143375"/>
              <a:gd name="connsiteY49" fmla="*/ 257175 h 2014537"/>
              <a:gd name="connsiteX50" fmla="*/ 3929062 w 4143375"/>
              <a:gd name="connsiteY50" fmla="*/ 185737 h 2014537"/>
              <a:gd name="connsiteX51" fmla="*/ 4000500 w 4143375"/>
              <a:gd name="connsiteY51" fmla="*/ 114300 h 2014537"/>
              <a:gd name="connsiteX52" fmla="*/ 4071937 w 4143375"/>
              <a:gd name="connsiteY52" fmla="*/ 57150 h 2014537"/>
              <a:gd name="connsiteX53" fmla="*/ 4114800 w 4143375"/>
              <a:gd name="connsiteY53" fmla="*/ 14287 h 2014537"/>
              <a:gd name="connsiteX54" fmla="*/ 4143375 w 4143375"/>
              <a:gd name="connsiteY54" fmla="*/ 0 h 2014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4143375" h="2014537">
                <a:moveTo>
                  <a:pt x="0" y="2014537"/>
                </a:moveTo>
                <a:cubicBezTo>
                  <a:pt x="14093" y="1965211"/>
                  <a:pt x="37381" y="1878223"/>
                  <a:pt x="57150" y="1828800"/>
                </a:cubicBezTo>
                <a:cubicBezTo>
                  <a:pt x="65060" y="1809025"/>
                  <a:pt x="77335" y="1791227"/>
                  <a:pt x="85725" y="1771650"/>
                </a:cubicBezTo>
                <a:cubicBezTo>
                  <a:pt x="91658" y="1757807"/>
                  <a:pt x="92540" y="1741863"/>
                  <a:pt x="100012" y="1728787"/>
                </a:cubicBezTo>
                <a:cubicBezTo>
                  <a:pt x="111826" y="1708112"/>
                  <a:pt x="130254" y="1691830"/>
                  <a:pt x="142875" y="1671637"/>
                </a:cubicBezTo>
                <a:cubicBezTo>
                  <a:pt x="154163" y="1653576"/>
                  <a:pt x="160492" y="1632750"/>
                  <a:pt x="171450" y="1614487"/>
                </a:cubicBezTo>
                <a:cubicBezTo>
                  <a:pt x="189119" y="1585038"/>
                  <a:pt x="209550" y="1557337"/>
                  <a:pt x="228600" y="1528762"/>
                </a:cubicBezTo>
                <a:cubicBezTo>
                  <a:pt x="238125" y="1514475"/>
                  <a:pt x="245033" y="1498042"/>
                  <a:pt x="257175" y="1485900"/>
                </a:cubicBezTo>
                <a:cubicBezTo>
                  <a:pt x="285750" y="1457325"/>
                  <a:pt x="320484" y="1433799"/>
                  <a:pt x="342900" y="1400175"/>
                </a:cubicBezTo>
                <a:cubicBezTo>
                  <a:pt x="352425" y="1385887"/>
                  <a:pt x="358552" y="1368620"/>
                  <a:pt x="371475" y="1357312"/>
                </a:cubicBezTo>
                <a:cubicBezTo>
                  <a:pt x="397321" y="1334697"/>
                  <a:pt x="429726" y="1320768"/>
                  <a:pt x="457200" y="1300162"/>
                </a:cubicBezTo>
                <a:cubicBezTo>
                  <a:pt x="476250" y="1285875"/>
                  <a:pt x="496270" y="1272797"/>
                  <a:pt x="514350" y="1257300"/>
                </a:cubicBezTo>
                <a:cubicBezTo>
                  <a:pt x="558590" y="1219379"/>
                  <a:pt x="549547" y="1211126"/>
                  <a:pt x="600075" y="1185862"/>
                </a:cubicBezTo>
                <a:cubicBezTo>
                  <a:pt x="613545" y="1179127"/>
                  <a:pt x="628650" y="1176337"/>
                  <a:pt x="642937" y="1171575"/>
                </a:cubicBezTo>
                <a:cubicBezTo>
                  <a:pt x="657225" y="1162050"/>
                  <a:pt x="670441" y="1150679"/>
                  <a:pt x="685800" y="1143000"/>
                </a:cubicBezTo>
                <a:cubicBezTo>
                  <a:pt x="699270" y="1136265"/>
                  <a:pt x="714181" y="1132849"/>
                  <a:pt x="728662" y="1128712"/>
                </a:cubicBezTo>
                <a:cubicBezTo>
                  <a:pt x="788332" y="1111663"/>
                  <a:pt x="804188" y="1111362"/>
                  <a:pt x="871537" y="1100137"/>
                </a:cubicBezTo>
                <a:cubicBezTo>
                  <a:pt x="995362" y="1104900"/>
                  <a:pt x="1119389" y="1105899"/>
                  <a:pt x="1243012" y="1114425"/>
                </a:cubicBezTo>
                <a:cubicBezTo>
                  <a:pt x="1258037" y="1115461"/>
                  <a:pt x="1271394" y="1124575"/>
                  <a:pt x="1285875" y="1128712"/>
                </a:cubicBezTo>
                <a:cubicBezTo>
                  <a:pt x="1304756" y="1134106"/>
                  <a:pt x="1324144" y="1137605"/>
                  <a:pt x="1343025" y="1143000"/>
                </a:cubicBezTo>
                <a:cubicBezTo>
                  <a:pt x="1357506" y="1147137"/>
                  <a:pt x="1371406" y="1153150"/>
                  <a:pt x="1385887" y="1157287"/>
                </a:cubicBezTo>
                <a:cubicBezTo>
                  <a:pt x="1404768" y="1162682"/>
                  <a:pt x="1424229" y="1165932"/>
                  <a:pt x="1443037" y="1171575"/>
                </a:cubicBezTo>
                <a:cubicBezTo>
                  <a:pt x="1471887" y="1180230"/>
                  <a:pt x="1500187" y="1190625"/>
                  <a:pt x="1528762" y="1200150"/>
                </a:cubicBezTo>
                <a:lnTo>
                  <a:pt x="1614487" y="1228725"/>
                </a:lnTo>
                <a:lnTo>
                  <a:pt x="1700212" y="1257300"/>
                </a:lnTo>
                <a:cubicBezTo>
                  <a:pt x="1714500" y="1262063"/>
                  <a:pt x="1728307" y="1268633"/>
                  <a:pt x="1743075" y="1271587"/>
                </a:cubicBezTo>
                <a:cubicBezTo>
                  <a:pt x="1766887" y="1276350"/>
                  <a:pt x="1790953" y="1279985"/>
                  <a:pt x="1814512" y="1285875"/>
                </a:cubicBezTo>
                <a:cubicBezTo>
                  <a:pt x="1829123" y="1289528"/>
                  <a:pt x="1842764" y="1296509"/>
                  <a:pt x="1857375" y="1300162"/>
                </a:cubicBezTo>
                <a:cubicBezTo>
                  <a:pt x="1880934" y="1306052"/>
                  <a:pt x="1904920" y="1310106"/>
                  <a:pt x="1928812" y="1314450"/>
                </a:cubicBezTo>
                <a:cubicBezTo>
                  <a:pt x="2029579" y="1332771"/>
                  <a:pt x="2026682" y="1330086"/>
                  <a:pt x="2143125" y="1343025"/>
                </a:cubicBezTo>
                <a:cubicBezTo>
                  <a:pt x="2266950" y="1338262"/>
                  <a:pt x="2391224" y="1340304"/>
                  <a:pt x="2514600" y="1328737"/>
                </a:cubicBezTo>
                <a:cubicBezTo>
                  <a:pt x="2544589" y="1325925"/>
                  <a:pt x="2571750" y="1309687"/>
                  <a:pt x="2600325" y="1300162"/>
                </a:cubicBezTo>
                <a:lnTo>
                  <a:pt x="2643187" y="1285875"/>
                </a:lnTo>
                <a:lnTo>
                  <a:pt x="2728912" y="1257300"/>
                </a:lnTo>
                <a:cubicBezTo>
                  <a:pt x="2743200" y="1252537"/>
                  <a:pt x="2759244" y="1251366"/>
                  <a:pt x="2771775" y="1243012"/>
                </a:cubicBezTo>
                <a:cubicBezTo>
                  <a:pt x="2911144" y="1150098"/>
                  <a:pt x="2694544" y="1295644"/>
                  <a:pt x="2871787" y="1171575"/>
                </a:cubicBezTo>
                <a:cubicBezTo>
                  <a:pt x="2899922" y="1151881"/>
                  <a:pt x="2928937" y="1133475"/>
                  <a:pt x="2957512" y="1114425"/>
                </a:cubicBezTo>
                <a:lnTo>
                  <a:pt x="3043237" y="1057275"/>
                </a:lnTo>
                <a:cubicBezTo>
                  <a:pt x="3071812" y="1028700"/>
                  <a:pt x="3095338" y="993966"/>
                  <a:pt x="3128962" y="971550"/>
                </a:cubicBezTo>
                <a:cubicBezTo>
                  <a:pt x="3143250" y="962025"/>
                  <a:pt x="3158991" y="954383"/>
                  <a:pt x="3171825" y="942975"/>
                </a:cubicBezTo>
                <a:cubicBezTo>
                  <a:pt x="3171855" y="942948"/>
                  <a:pt x="3278967" y="835832"/>
                  <a:pt x="3300412" y="814387"/>
                </a:cubicBezTo>
                <a:cubicBezTo>
                  <a:pt x="3314700" y="800099"/>
                  <a:pt x="3326463" y="782733"/>
                  <a:pt x="3343275" y="771525"/>
                </a:cubicBezTo>
                <a:lnTo>
                  <a:pt x="3386137" y="742950"/>
                </a:lnTo>
                <a:cubicBezTo>
                  <a:pt x="3405187" y="714375"/>
                  <a:pt x="3414712" y="676275"/>
                  <a:pt x="3443287" y="657225"/>
                </a:cubicBezTo>
                <a:cubicBezTo>
                  <a:pt x="3485435" y="629127"/>
                  <a:pt x="3494632" y="627043"/>
                  <a:pt x="3529012" y="585787"/>
                </a:cubicBezTo>
                <a:cubicBezTo>
                  <a:pt x="3588541" y="514352"/>
                  <a:pt x="3521870" y="566736"/>
                  <a:pt x="3600450" y="514350"/>
                </a:cubicBezTo>
                <a:cubicBezTo>
                  <a:pt x="3752859" y="285737"/>
                  <a:pt x="3552816" y="561988"/>
                  <a:pt x="3743325" y="371475"/>
                </a:cubicBezTo>
                <a:cubicBezTo>
                  <a:pt x="3757612" y="357187"/>
                  <a:pt x="3773252" y="344134"/>
                  <a:pt x="3786187" y="328612"/>
                </a:cubicBezTo>
                <a:cubicBezTo>
                  <a:pt x="3797180" y="315421"/>
                  <a:pt x="3802620" y="297892"/>
                  <a:pt x="3814762" y="285750"/>
                </a:cubicBezTo>
                <a:cubicBezTo>
                  <a:pt x="3826904" y="273608"/>
                  <a:pt x="3843337" y="266700"/>
                  <a:pt x="3857625" y="257175"/>
                </a:cubicBezTo>
                <a:cubicBezTo>
                  <a:pt x="3933823" y="142877"/>
                  <a:pt x="3833815" y="280984"/>
                  <a:pt x="3929062" y="185737"/>
                </a:cubicBezTo>
                <a:cubicBezTo>
                  <a:pt x="4024309" y="90490"/>
                  <a:pt x="3886202" y="190498"/>
                  <a:pt x="4000500" y="114300"/>
                </a:cubicBezTo>
                <a:cubicBezTo>
                  <a:pt x="4064407" y="18438"/>
                  <a:pt x="3989124" y="112359"/>
                  <a:pt x="4071937" y="57150"/>
                </a:cubicBezTo>
                <a:cubicBezTo>
                  <a:pt x="4088749" y="45942"/>
                  <a:pt x="4099022" y="26909"/>
                  <a:pt x="4114800" y="14287"/>
                </a:cubicBezTo>
                <a:cubicBezTo>
                  <a:pt x="4123116" y="7635"/>
                  <a:pt x="4133850" y="4762"/>
                  <a:pt x="4143375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7AB0266-47BE-E34A-8264-6AE382BF331C}"/>
              </a:ext>
            </a:extLst>
          </p:cNvPr>
          <p:cNvSpPr txBox="1"/>
          <p:nvPr/>
        </p:nvSpPr>
        <p:spPr>
          <a:xfrm>
            <a:off x="7104000" y="245840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B0C4F84F-1F10-8742-9FAC-92B1B1B49BC5}"/>
              </a:ext>
            </a:extLst>
          </p:cNvPr>
          <p:cNvSpPr txBox="1"/>
          <p:nvPr/>
        </p:nvSpPr>
        <p:spPr>
          <a:xfrm>
            <a:off x="10274132" y="2014859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EB4DCB2-1570-2940-897C-34D846BF3A04}"/>
              </a:ext>
            </a:extLst>
          </p:cNvPr>
          <p:cNvSpPr/>
          <p:nvPr/>
        </p:nvSpPr>
        <p:spPr>
          <a:xfrm>
            <a:off x="8515350" y="2956334"/>
            <a:ext cx="172650" cy="18466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88C47A5E-775E-A34B-B993-1FB784B352EF}"/>
              </a:ext>
            </a:extLst>
          </p:cNvPr>
          <p:cNvCxnSpPr>
            <a:stCxn id="10" idx="29"/>
          </p:cNvCxnSpPr>
          <p:nvPr/>
        </p:nvCxnSpPr>
        <p:spPr>
          <a:xfrm>
            <a:off x="8586788" y="3043238"/>
            <a:ext cx="965212" cy="542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32CAE235-3C6F-5F47-8373-20E8F4BB119B}"/>
              </a:ext>
            </a:extLst>
          </p:cNvPr>
          <p:cNvSpPr txBox="1"/>
          <p:nvPr/>
        </p:nvSpPr>
        <p:spPr>
          <a:xfrm>
            <a:off x="9481066" y="3009771"/>
            <a:ext cx="4587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/>
              <a:t>u,x</a:t>
            </a:r>
            <a:endParaRPr lang="en-US" dirty="0"/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60E296BD-9EFD-B947-BF4D-D0BF5BDA4B55}"/>
              </a:ext>
            </a:extLst>
          </p:cNvPr>
          <p:cNvSpPr/>
          <p:nvPr/>
        </p:nvSpPr>
        <p:spPr>
          <a:xfrm>
            <a:off x="8101013" y="3128963"/>
            <a:ext cx="500062" cy="428625"/>
          </a:xfrm>
          <a:custGeom>
            <a:avLst/>
            <a:gdLst>
              <a:gd name="connsiteX0" fmla="*/ 500062 w 500062"/>
              <a:gd name="connsiteY0" fmla="*/ 0 h 428625"/>
              <a:gd name="connsiteX1" fmla="*/ 400050 w 500062"/>
              <a:gd name="connsiteY1" fmla="*/ 85725 h 428625"/>
              <a:gd name="connsiteX2" fmla="*/ 357187 w 500062"/>
              <a:gd name="connsiteY2" fmla="*/ 114300 h 428625"/>
              <a:gd name="connsiteX3" fmla="*/ 300037 w 500062"/>
              <a:gd name="connsiteY3" fmla="*/ 200025 h 428625"/>
              <a:gd name="connsiteX4" fmla="*/ 242887 w 500062"/>
              <a:gd name="connsiteY4" fmla="*/ 271462 h 428625"/>
              <a:gd name="connsiteX5" fmla="*/ 214312 w 500062"/>
              <a:gd name="connsiteY5" fmla="*/ 314325 h 428625"/>
              <a:gd name="connsiteX6" fmla="*/ 85725 w 500062"/>
              <a:gd name="connsiteY6" fmla="*/ 385762 h 428625"/>
              <a:gd name="connsiteX7" fmla="*/ 42862 w 500062"/>
              <a:gd name="connsiteY7" fmla="*/ 414337 h 428625"/>
              <a:gd name="connsiteX8" fmla="*/ 0 w 500062"/>
              <a:gd name="connsiteY8" fmla="*/ 428625 h 42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0062" h="428625">
                <a:moveTo>
                  <a:pt x="500062" y="0"/>
                </a:moveTo>
                <a:cubicBezTo>
                  <a:pt x="466725" y="28575"/>
                  <a:pt x="434336" y="58296"/>
                  <a:pt x="400050" y="85725"/>
                </a:cubicBezTo>
                <a:cubicBezTo>
                  <a:pt x="386641" y="96452"/>
                  <a:pt x="368495" y="101377"/>
                  <a:pt x="357187" y="114300"/>
                </a:cubicBezTo>
                <a:cubicBezTo>
                  <a:pt x="334572" y="140146"/>
                  <a:pt x="300037" y="200025"/>
                  <a:pt x="300037" y="200025"/>
                </a:cubicBezTo>
                <a:cubicBezTo>
                  <a:pt x="272223" y="283469"/>
                  <a:pt x="307513" y="206836"/>
                  <a:pt x="242887" y="271462"/>
                </a:cubicBezTo>
                <a:cubicBezTo>
                  <a:pt x="230745" y="283604"/>
                  <a:pt x="227235" y="303017"/>
                  <a:pt x="214312" y="314325"/>
                </a:cubicBezTo>
                <a:cubicBezTo>
                  <a:pt x="153847" y="367232"/>
                  <a:pt x="144596" y="366139"/>
                  <a:pt x="85725" y="385762"/>
                </a:cubicBezTo>
                <a:cubicBezTo>
                  <a:pt x="71437" y="395287"/>
                  <a:pt x="58221" y="406658"/>
                  <a:pt x="42862" y="414337"/>
                </a:cubicBezTo>
                <a:cubicBezTo>
                  <a:pt x="29392" y="421072"/>
                  <a:pt x="0" y="428625"/>
                  <a:pt x="0" y="428625"/>
                </a:cubicBezTo>
              </a:path>
            </a:pathLst>
          </a:custGeom>
          <a:noFill/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71B1B4A0-DC97-3841-B31E-A66BAFBA7130}"/>
              </a:ext>
            </a:extLst>
          </p:cNvPr>
          <p:cNvSpPr txBox="1"/>
          <p:nvPr/>
        </p:nvSpPr>
        <p:spPr>
          <a:xfrm>
            <a:off x="6943513" y="3623348"/>
            <a:ext cx="514435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/>
              <a:t>Fluidpartikkel</a:t>
            </a:r>
            <a:r>
              <a:rPr lang="en-US" sz="1600" dirty="0"/>
              <a:t> </a:t>
            </a:r>
            <a:r>
              <a:rPr lang="en-US" sz="1600" dirty="0" err="1"/>
              <a:t>langs</a:t>
            </a:r>
            <a:r>
              <a:rPr lang="en-US" sz="1600" dirty="0"/>
              <a:t> </a:t>
            </a:r>
            <a:r>
              <a:rPr lang="en-US" sz="1600" dirty="0" err="1"/>
              <a:t>strømlinje</a:t>
            </a:r>
            <a:endParaRPr lang="en-US" sz="1600" dirty="0"/>
          </a:p>
          <a:p>
            <a:r>
              <a:rPr lang="en-US" sz="1600" dirty="0"/>
              <a:t>x-</a:t>
            </a:r>
            <a:r>
              <a:rPr lang="en-US" sz="1600" dirty="0" err="1"/>
              <a:t>aksen</a:t>
            </a:r>
            <a:r>
              <a:rPr lang="en-US" sz="1600" dirty="0"/>
              <a:t> </a:t>
            </a:r>
            <a:r>
              <a:rPr lang="en-US" sz="1600" dirty="0" err="1"/>
              <a:t>og</a:t>
            </a:r>
            <a:r>
              <a:rPr lang="en-US" sz="1600" dirty="0"/>
              <a:t> </a:t>
            </a:r>
            <a:r>
              <a:rPr lang="en-US" sz="1600" dirty="0" err="1"/>
              <a:t>hastigheten</a:t>
            </a:r>
            <a:r>
              <a:rPr lang="en-US" sz="1600" dirty="0"/>
              <a:t> u er </a:t>
            </a:r>
            <a:r>
              <a:rPr lang="en-US" sz="1600" dirty="0" err="1"/>
              <a:t>tangentielle</a:t>
            </a:r>
            <a:r>
              <a:rPr lang="en-US" sz="1600" dirty="0"/>
              <a:t> </a:t>
            </a:r>
            <a:r>
              <a:rPr lang="en-US" sz="1600" dirty="0" err="1"/>
              <a:t>til</a:t>
            </a:r>
            <a:r>
              <a:rPr lang="en-US" sz="1600" dirty="0"/>
              <a:t> </a:t>
            </a:r>
            <a:r>
              <a:rPr lang="en-US" sz="1600" dirty="0" err="1"/>
              <a:t>strømlinjen</a:t>
            </a:r>
            <a:r>
              <a:rPr lang="en-US" sz="1600" dirty="0"/>
              <a:t>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D664A7C-9B24-D641-88E7-362613E1B2F0}"/>
              </a:ext>
            </a:extLst>
          </p:cNvPr>
          <p:cNvSpPr/>
          <p:nvPr/>
        </p:nvSpPr>
        <p:spPr>
          <a:xfrm>
            <a:off x="336000" y="4412976"/>
            <a:ext cx="11362908" cy="171828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6281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6000" y="910141"/>
            <a:ext cx="9588000" cy="533642"/>
          </a:xfrm>
        </p:spPr>
        <p:txBody>
          <a:bodyPr>
            <a:normAutofit/>
          </a:bodyPr>
          <a:lstStyle/>
          <a:p>
            <a:r>
              <a:rPr lang="nb-NO" dirty="0">
                <a:solidFill>
                  <a:srgbClr val="FF0000"/>
                </a:solidFill>
              </a:rPr>
              <a:t>EFM 4.9 </a:t>
            </a:r>
            <a:r>
              <a:rPr lang="nb-NO" dirty="0" err="1">
                <a:solidFill>
                  <a:srgbClr val="FF0000"/>
                </a:solidFill>
              </a:rPr>
              <a:t>Euler</a:t>
            </a:r>
            <a:r>
              <a:rPr lang="nb-NO" dirty="0">
                <a:solidFill>
                  <a:srgbClr val="FF0000"/>
                </a:solidFill>
              </a:rPr>
              <a:t> langs en krum strømlinje (utledning)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00A5CED8-BBDA-694D-BCBF-D32D3FE613E9}"/>
                  </a:ext>
                </a:extLst>
              </p:cNvPr>
              <p:cNvSpPr txBox="1"/>
              <p:nvPr/>
            </p:nvSpPr>
            <p:spPr>
              <a:xfrm>
                <a:off x="398898" y="2657899"/>
                <a:ext cx="3708002" cy="523220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d>
                        <m:dPr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𝑎</m:t>
                      </m:r>
                      <m:d>
                        <m:dPr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𝑎𝑥</m:t>
                          </m:r>
                        </m:e>
                      </m:d>
                    </m:oMath>
                  </m:oMathPara>
                </a14:m>
                <a:endParaRPr lang="en-US" sz="2800" b="1" dirty="0"/>
              </a:p>
            </p:txBody>
          </p:sp>
        </mc:Choice>
        <mc:Fallback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00A5CED8-BBDA-694D-BCBF-D32D3FE613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898" y="2657899"/>
                <a:ext cx="3708002" cy="523220"/>
              </a:xfrm>
              <a:prstGeom prst="rect">
                <a:avLst/>
              </a:prstGeom>
              <a:blipFill>
                <a:blip r:embed="rId3"/>
                <a:stretch>
                  <a:fillRect b="-11905"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TextBox 43">
            <a:extLst>
              <a:ext uri="{FF2B5EF4-FFF2-40B4-BE49-F238E27FC236}">
                <a16:creationId xmlns:a16="http://schemas.microsoft.com/office/drawing/2014/main" id="{4AB8A36E-CE8B-7A49-BBF1-FC5626DF767C}"/>
              </a:ext>
            </a:extLst>
          </p:cNvPr>
          <p:cNvSpPr txBox="1"/>
          <p:nvPr/>
        </p:nvSpPr>
        <p:spPr>
          <a:xfrm>
            <a:off x="383472" y="2122023"/>
            <a:ext cx="35573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Akselerasjon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x-</a:t>
            </a:r>
            <a:r>
              <a:rPr lang="en-US" sz="2400" dirty="0" err="1"/>
              <a:t>retning</a:t>
            </a:r>
            <a:r>
              <a:rPr lang="en-US" sz="2400" dirty="0"/>
              <a:t> :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B12FF5CD-2897-C74C-89F4-1826AD9B4F7C}"/>
              </a:ext>
            </a:extLst>
          </p:cNvPr>
          <p:cNvSpPr/>
          <p:nvPr/>
        </p:nvSpPr>
        <p:spPr>
          <a:xfrm>
            <a:off x="768000" y="3649495"/>
            <a:ext cx="4700524" cy="2371505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4A7C6F05-9B08-B940-A559-79296CC214DD}"/>
                  </a:ext>
                </a:extLst>
              </p:cNvPr>
              <p:cNvSpPr txBox="1"/>
              <p:nvPr/>
            </p:nvSpPr>
            <p:spPr>
              <a:xfrm>
                <a:off x="489582" y="4043828"/>
                <a:ext cx="2068066" cy="911596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𝜌</m:t>
                      </m:r>
                      <m:sSub>
                        <m:sSubPr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</m:oMath>
                  </m:oMathPara>
                </a14:m>
                <a:endParaRPr lang="en-US" sz="2800" b="1" dirty="0"/>
              </a:p>
            </p:txBody>
          </p:sp>
        </mc:Choice>
        <mc:Fallback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4A7C6F05-9B08-B940-A559-79296CC214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582" y="4043828"/>
                <a:ext cx="2068066" cy="911596"/>
              </a:xfrm>
              <a:prstGeom prst="rect">
                <a:avLst/>
              </a:prstGeom>
              <a:blipFill>
                <a:blip r:embed="rId4"/>
                <a:stretch>
                  <a:fillRect b="-6849"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TextBox 37">
            <a:extLst>
              <a:ext uri="{FF2B5EF4-FFF2-40B4-BE49-F238E27FC236}">
                <a16:creationId xmlns:a16="http://schemas.microsoft.com/office/drawing/2014/main" id="{FD2C5A83-B466-2B48-BEA3-20ACA39D5F7A}"/>
              </a:ext>
            </a:extLst>
          </p:cNvPr>
          <p:cNvSpPr txBox="1"/>
          <p:nvPr/>
        </p:nvSpPr>
        <p:spPr>
          <a:xfrm>
            <a:off x="474156" y="3507952"/>
            <a:ext cx="36263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Eulers</a:t>
            </a:r>
            <a:r>
              <a:rPr lang="en-US" sz="2400" dirty="0"/>
              <a:t> </a:t>
            </a:r>
            <a:r>
              <a:rPr lang="en-US" sz="2400" dirty="0" err="1"/>
              <a:t>likning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x-</a:t>
            </a:r>
            <a:r>
              <a:rPr lang="en-US" sz="2400" dirty="0" err="1"/>
              <a:t>retning</a:t>
            </a:r>
            <a:r>
              <a:rPr lang="en-US" sz="2400" dirty="0"/>
              <a:t> 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ADFA2250-3616-FA4B-8FC3-10F024F7FB4B}"/>
                  </a:ext>
                </a:extLst>
              </p:cNvPr>
              <p:cNvSpPr txBox="1"/>
              <p:nvPr/>
            </p:nvSpPr>
            <p:spPr>
              <a:xfrm>
                <a:off x="957957" y="5111766"/>
                <a:ext cx="1574341" cy="911596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sz="2800" b="0" i="0" dirty="0" smtClean="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</m:oMath>
                  </m:oMathPara>
                </a14:m>
                <a:endParaRPr lang="en-US" sz="2800" b="1" dirty="0"/>
              </a:p>
            </p:txBody>
          </p:sp>
        </mc:Choice>
        <mc:Fallback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ADFA2250-3616-FA4B-8FC3-10F024F7FB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7957" y="5111766"/>
                <a:ext cx="1574341" cy="911596"/>
              </a:xfrm>
              <a:prstGeom prst="rect">
                <a:avLst/>
              </a:prstGeom>
              <a:blipFill>
                <a:blip r:embed="rId5"/>
                <a:stretch>
                  <a:fillRect l="-800" b="-6849"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5C035DC7-EAC4-BB45-AFE5-B9E6241E556B}"/>
              </a:ext>
            </a:extLst>
          </p:cNvPr>
          <p:cNvSpPr txBox="1"/>
          <p:nvPr/>
        </p:nvSpPr>
        <p:spPr>
          <a:xfrm>
            <a:off x="2857863" y="4345632"/>
            <a:ext cx="18646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Likn</a:t>
            </a:r>
            <a:r>
              <a:rPr lang="en-US" dirty="0"/>
              <a:t>. 4.16 </a:t>
            </a:r>
            <a:r>
              <a:rPr lang="en-US" dirty="0" err="1"/>
              <a:t>i</a:t>
            </a:r>
            <a:r>
              <a:rPr lang="en-US" dirty="0"/>
              <a:t> EFM</a:t>
            </a:r>
          </a:p>
        </p:txBody>
      </p:sp>
    </p:spTree>
    <p:extLst>
      <p:ext uri="{BB962C8B-B14F-4D97-AF65-F5344CB8AC3E}">
        <p14:creationId xmlns:p14="http://schemas.microsoft.com/office/powerpoint/2010/main" val="25804045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6000" y="910141"/>
            <a:ext cx="9588000" cy="533642"/>
          </a:xfrm>
        </p:spPr>
        <p:txBody>
          <a:bodyPr>
            <a:normAutofit fontScale="90000"/>
          </a:bodyPr>
          <a:lstStyle/>
          <a:p>
            <a:r>
              <a:rPr lang="nb-NO" dirty="0">
                <a:solidFill>
                  <a:srgbClr val="FF0000"/>
                </a:solidFill>
              </a:rPr>
              <a:t>EFM 4.11 Anvendelse av </a:t>
            </a:r>
            <a:r>
              <a:rPr lang="nb-NO" dirty="0" err="1">
                <a:solidFill>
                  <a:srgbClr val="FF0000"/>
                </a:solidFill>
              </a:rPr>
              <a:t>Euler</a:t>
            </a:r>
            <a:r>
              <a:rPr lang="nb-NO" dirty="0">
                <a:solidFill>
                  <a:srgbClr val="FF0000"/>
                </a:solidFill>
              </a:rPr>
              <a:t>: Trykkfelt i en roterende</a:t>
            </a:r>
            <a:br>
              <a:rPr lang="nb-NO" dirty="0">
                <a:solidFill>
                  <a:srgbClr val="FF0000"/>
                </a:solidFill>
              </a:rPr>
            </a:br>
            <a:r>
              <a:rPr lang="nb-NO" dirty="0">
                <a:solidFill>
                  <a:srgbClr val="FF0000"/>
                </a:solidFill>
              </a:rPr>
              <a:t>strømning (</a:t>
            </a:r>
            <a:r>
              <a:rPr lang="nb-NO" dirty="0" err="1">
                <a:solidFill>
                  <a:srgbClr val="FF0000"/>
                </a:solidFill>
              </a:rPr>
              <a:t>how</a:t>
            </a:r>
            <a:r>
              <a:rPr lang="nb-NO" dirty="0">
                <a:solidFill>
                  <a:srgbClr val="FF0000"/>
                </a:solidFill>
              </a:rPr>
              <a:t> to make a </a:t>
            </a:r>
            <a:r>
              <a:rPr lang="nb-NO" dirty="0" err="1">
                <a:solidFill>
                  <a:srgbClr val="FF0000"/>
                </a:solidFill>
              </a:rPr>
              <a:t>satellite</a:t>
            </a:r>
            <a:r>
              <a:rPr lang="nb-NO" dirty="0">
                <a:solidFill>
                  <a:srgbClr val="FF0000"/>
                </a:solidFill>
              </a:rPr>
              <a:t> </a:t>
            </a:r>
            <a:r>
              <a:rPr lang="nb-NO" dirty="0" err="1">
                <a:solidFill>
                  <a:srgbClr val="FF0000"/>
                </a:solidFill>
              </a:rPr>
              <a:t>dish</a:t>
            </a:r>
            <a:r>
              <a:rPr lang="nb-NO" dirty="0">
                <a:solidFill>
                  <a:srgbClr val="FF0000"/>
                </a:solidFill>
              </a:rPr>
              <a:t>) – viktig for laben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00A5CED8-BBDA-694D-BCBF-D32D3FE613E9}"/>
                  </a:ext>
                </a:extLst>
              </p:cNvPr>
              <p:cNvSpPr txBox="1"/>
              <p:nvPr/>
            </p:nvSpPr>
            <p:spPr>
              <a:xfrm>
                <a:off x="398898" y="2657899"/>
                <a:ext cx="3708002" cy="523220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d>
                        <m:dPr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𝑎</m:t>
                      </m:r>
                      <m:d>
                        <m:dPr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𝑎𝑥</m:t>
                          </m:r>
                        </m:e>
                      </m:d>
                    </m:oMath>
                  </m:oMathPara>
                </a14:m>
                <a:endParaRPr lang="en-US" sz="2800" b="1" dirty="0"/>
              </a:p>
            </p:txBody>
          </p:sp>
        </mc:Choice>
        <mc:Fallback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00A5CED8-BBDA-694D-BCBF-D32D3FE613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898" y="2657899"/>
                <a:ext cx="3708002" cy="523220"/>
              </a:xfrm>
              <a:prstGeom prst="rect">
                <a:avLst/>
              </a:prstGeom>
              <a:blipFill>
                <a:blip r:embed="rId3"/>
                <a:stretch>
                  <a:fillRect b="-11905"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TextBox 43">
            <a:extLst>
              <a:ext uri="{FF2B5EF4-FFF2-40B4-BE49-F238E27FC236}">
                <a16:creationId xmlns:a16="http://schemas.microsoft.com/office/drawing/2014/main" id="{4AB8A36E-CE8B-7A49-BBF1-FC5626DF767C}"/>
              </a:ext>
            </a:extLst>
          </p:cNvPr>
          <p:cNvSpPr txBox="1"/>
          <p:nvPr/>
        </p:nvSpPr>
        <p:spPr>
          <a:xfrm>
            <a:off x="383472" y="2122023"/>
            <a:ext cx="35573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Akselerasjon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x-</a:t>
            </a:r>
            <a:r>
              <a:rPr lang="en-US" sz="2400" dirty="0" err="1"/>
              <a:t>retning</a:t>
            </a:r>
            <a:r>
              <a:rPr lang="en-US" sz="2400" dirty="0"/>
              <a:t> :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B12FF5CD-2897-C74C-89F4-1826AD9B4F7C}"/>
              </a:ext>
            </a:extLst>
          </p:cNvPr>
          <p:cNvSpPr/>
          <p:nvPr/>
        </p:nvSpPr>
        <p:spPr>
          <a:xfrm>
            <a:off x="768000" y="3649495"/>
            <a:ext cx="4700524" cy="2371505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4A7C6F05-9B08-B940-A559-79296CC214DD}"/>
                  </a:ext>
                </a:extLst>
              </p:cNvPr>
              <p:cNvSpPr txBox="1"/>
              <p:nvPr/>
            </p:nvSpPr>
            <p:spPr>
              <a:xfrm>
                <a:off x="489582" y="4043828"/>
                <a:ext cx="2068066" cy="911596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𝜌</m:t>
                      </m:r>
                      <m:sSub>
                        <m:sSubPr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</m:oMath>
                  </m:oMathPara>
                </a14:m>
                <a:endParaRPr lang="en-US" sz="2800" b="1" dirty="0"/>
              </a:p>
            </p:txBody>
          </p:sp>
        </mc:Choice>
        <mc:Fallback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4A7C6F05-9B08-B940-A559-79296CC214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582" y="4043828"/>
                <a:ext cx="2068066" cy="911596"/>
              </a:xfrm>
              <a:prstGeom prst="rect">
                <a:avLst/>
              </a:prstGeom>
              <a:blipFill>
                <a:blip r:embed="rId4"/>
                <a:stretch>
                  <a:fillRect b="-6849"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TextBox 37">
            <a:extLst>
              <a:ext uri="{FF2B5EF4-FFF2-40B4-BE49-F238E27FC236}">
                <a16:creationId xmlns:a16="http://schemas.microsoft.com/office/drawing/2014/main" id="{FD2C5A83-B466-2B48-BEA3-20ACA39D5F7A}"/>
              </a:ext>
            </a:extLst>
          </p:cNvPr>
          <p:cNvSpPr txBox="1"/>
          <p:nvPr/>
        </p:nvSpPr>
        <p:spPr>
          <a:xfrm>
            <a:off x="474156" y="3507952"/>
            <a:ext cx="36263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Eulers</a:t>
            </a:r>
            <a:r>
              <a:rPr lang="en-US" sz="2400" dirty="0"/>
              <a:t> </a:t>
            </a:r>
            <a:r>
              <a:rPr lang="en-US" sz="2400" dirty="0" err="1"/>
              <a:t>likning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x-</a:t>
            </a:r>
            <a:r>
              <a:rPr lang="en-US" sz="2400" dirty="0" err="1"/>
              <a:t>retning</a:t>
            </a:r>
            <a:r>
              <a:rPr lang="en-US" sz="2400" dirty="0"/>
              <a:t> 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ADFA2250-3616-FA4B-8FC3-10F024F7FB4B}"/>
                  </a:ext>
                </a:extLst>
              </p:cNvPr>
              <p:cNvSpPr txBox="1"/>
              <p:nvPr/>
            </p:nvSpPr>
            <p:spPr>
              <a:xfrm>
                <a:off x="957957" y="5111766"/>
                <a:ext cx="1574341" cy="911596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sz="2800" b="0" i="0" dirty="0" smtClean="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</m:oMath>
                  </m:oMathPara>
                </a14:m>
                <a:endParaRPr lang="en-US" sz="2800" b="1" dirty="0"/>
              </a:p>
            </p:txBody>
          </p:sp>
        </mc:Choice>
        <mc:Fallback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ADFA2250-3616-FA4B-8FC3-10F024F7FB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7957" y="5111766"/>
                <a:ext cx="1574341" cy="911596"/>
              </a:xfrm>
              <a:prstGeom prst="rect">
                <a:avLst/>
              </a:prstGeom>
              <a:blipFill>
                <a:blip r:embed="rId5"/>
                <a:stretch>
                  <a:fillRect l="-800" b="-6849"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5C035DC7-EAC4-BB45-AFE5-B9E6241E556B}"/>
              </a:ext>
            </a:extLst>
          </p:cNvPr>
          <p:cNvSpPr txBox="1"/>
          <p:nvPr/>
        </p:nvSpPr>
        <p:spPr>
          <a:xfrm>
            <a:off x="2857863" y="4345632"/>
            <a:ext cx="18646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Likn</a:t>
            </a:r>
            <a:r>
              <a:rPr lang="en-US" dirty="0"/>
              <a:t>. 4.16 </a:t>
            </a:r>
            <a:r>
              <a:rPr lang="en-US" dirty="0" err="1"/>
              <a:t>i</a:t>
            </a:r>
            <a:r>
              <a:rPr lang="en-US" dirty="0"/>
              <a:t> EFM</a:t>
            </a:r>
          </a:p>
        </p:txBody>
      </p:sp>
    </p:spTree>
    <p:extLst>
      <p:ext uri="{BB962C8B-B14F-4D97-AF65-F5344CB8AC3E}">
        <p14:creationId xmlns:p14="http://schemas.microsoft.com/office/powerpoint/2010/main" val="32662624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6000" y="910141"/>
            <a:ext cx="9588000" cy="533642"/>
          </a:xfrm>
        </p:spPr>
        <p:txBody>
          <a:bodyPr>
            <a:normAutofit fontScale="90000"/>
          </a:bodyPr>
          <a:lstStyle/>
          <a:p>
            <a:r>
              <a:rPr lang="nb-NO" dirty="0"/>
              <a:t>Merk at vi ikke gikk over turbulent vs. laminær </a:t>
            </a:r>
            <a:br>
              <a:rPr lang="nb-NO" dirty="0"/>
            </a:br>
            <a:r>
              <a:rPr lang="nb-NO" dirty="0"/>
              <a:t>strømning, uniform vs. ikke-uniform strømning (EFM 4.3) og </a:t>
            </a:r>
            <a:br>
              <a:rPr lang="nb-NO" dirty="0"/>
            </a:br>
            <a:r>
              <a:rPr lang="nb-NO" dirty="0" err="1"/>
              <a:t>Eulerlikningen</a:t>
            </a:r>
            <a:r>
              <a:rPr lang="nb-NO" dirty="0"/>
              <a:t> (EFM 4.5) i forelesning</a:t>
            </a:r>
            <a:br>
              <a:rPr lang="nb-NO" dirty="0"/>
            </a:br>
            <a:endParaRPr lang="nb-NO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C05ACE2-6352-2B4F-A405-6A24893DFC1A}"/>
              </a:ext>
            </a:extLst>
          </p:cNvPr>
          <p:cNvSpPr txBox="1"/>
          <p:nvPr/>
        </p:nvSpPr>
        <p:spPr>
          <a:xfrm>
            <a:off x="1200000" y="1749757"/>
            <a:ext cx="76354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Dere</a:t>
            </a:r>
            <a:r>
              <a:rPr lang="en-US" dirty="0"/>
              <a:t>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lære</a:t>
            </a:r>
            <a:r>
              <a:rPr lang="en-US" dirty="0"/>
              <a:t> </a:t>
            </a:r>
            <a:r>
              <a:rPr lang="en-US" dirty="0" err="1"/>
              <a:t>dere</a:t>
            </a:r>
            <a:r>
              <a:rPr lang="en-US" dirty="0"/>
              <a:t> </a:t>
            </a:r>
            <a:r>
              <a:rPr lang="en-US" dirty="0" err="1"/>
              <a:t>dette</a:t>
            </a:r>
            <a:r>
              <a:rPr lang="en-US" dirty="0"/>
              <a:t> </a:t>
            </a:r>
            <a:r>
              <a:rPr lang="en-US" dirty="0" err="1"/>
              <a:t>ved</a:t>
            </a:r>
            <a:r>
              <a:rPr lang="en-US" dirty="0"/>
              <a:t> </a:t>
            </a:r>
            <a:r>
              <a:rPr lang="en-US" dirty="0" err="1"/>
              <a:t>å</a:t>
            </a:r>
            <a:r>
              <a:rPr lang="en-US" dirty="0"/>
              <a:t> lese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boken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ved</a:t>
            </a:r>
            <a:r>
              <a:rPr lang="en-US" dirty="0"/>
              <a:t> </a:t>
            </a:r>
            <a:r>
              <a:rPr lang="en-US" dirty="0" err="1"/>
              <a:t>å</a:t>
            </a:r>
            <a:r>
              <a:rPr lang="en-US" dirty="0"/>
              <a:t> se </a:t>
            </a:r>
            <a:r>
              <a:rPr lang="en-US" dirty="0" err="1"/>
              <a:t>videoene</a:t>
            </a:r>
            <a:r>
              <a:rPr lang="en-US" dirty="0"/>
              <a:t> under.</a:t>
            </a:r>
          </a:p>
        </p:txBody>
      </p:sp>
      <p:pic>
        <p:nvPicPr>
          <p:cNvPr id="22" name="Picture 21" descr="Qr code&#10;&#10;Description automatically generated">
            <a:extLst>
              <a:ext uri="{FF2B5EF4-FFF2-40B4-BE49-F238E27FC236}">
                <a16:creationId xmlns:a16="http://schemas.microsoft.com/office/drawing/2014/main" id="{6955808E-20C3-144E-8E5F-2344F8832C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000" y="2295320"/>
            <a:ext cx="4464000" cy="4464000"/>
          </a:xfrm>
          <a:prstGeom prst="rect">
            <a:avLst/>
          </a:prstGeom>
        </p:spPr>
      </p:pic>
      <p:pic>
        <p:nvPicPr>
          <p:cNvPr id="30" name="Picture 29" descr="A picture containing text, clock&#10;&#10;Description automatically generated">
            <a:extLst>
              <a:ext uri="{FF2B5EF4-FFF2-40B4-BE49-F238E27FC236}">
                <a16:creationId xmlns:a16="http://schemas.microsoft.com/office/drawing/2014/main" id="{41E60EE9-1758-E747-8FBE-FACC1699E3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8000" y="2425062"/>
            <a:ext cx="4328603" cy="4328603"/>
          </a:xfrm>
          <a:prstGeom prst="rect">
            <a:avLst/>
          </a:prstGeom>
        </p:spPr>
      </p:pic>
      <p:sp>
        <p:nvSpPr>
          <p:cNvPr id="40" name="Smiley Face 39">
            <a:extLst>
              <a:ext uri="{FF2B5EF4-FFF2-40B4-BE49-F238E27FC236}">
                <a16:creationId xmlns:a16="http://schemas.microsoft.com/office/drawing/2014/main" id="{2A21CC0F-2B36-D64E-A405-F4B4BE87BE6C}"/>
              </a:ext>
            </a:extLst>
          </p:cNvPr>
          <p:cNvSpPr/>
          <p:nvPr/>
        </p:nvSpPr>
        <p:spPr>
          <a:xfrm>
            <a:off x="5520000" y="2425062"/>
            <a:ext cx="1368000" cy="1507938"/>
          </a:xfrm>
          <a:prstGeom prst="smileyFac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Arc 40">
            <a:extLst>
              <a:ext uri="{FF2B5EF4-FFF2-40B4-BE49-F238E27FC236}">
                <a16:creationId xmlns:a16="http://schemas.microsoft.com/office/drawing/2014/main" id="{3348C316-F3B1-7246-9F1D-4AE06488D009}"/>
              </a:ext>
            </a:extLst>
          </p:cNvPr>
          <p:cNvSpPr/>
          <p:nvPr/>
        </p:nvSpPr>
        <p:spPr>
          <a:xfrm rot="10547274">
            <a:off x="5800170" y="3177000"/>
            <a:ext cx="864000" cy="504000"/>
          </a:xfrm>
          <a:prstGeom prst="arc">
            <a:avLst>
              <a:gd name="adj1" fmla="val 11593025"/>
              <a:gd name="adj2" fmla="val 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523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6000" y="910141"/>
            <a:ext cx="9588000" cy="533642"/>
          </a:xfrm>
        </p:spPr>
        <p:txBody>
          <a:bodyPr>
            <a:normAutofit fontScale="90000"/>
          </a:bodyPr>
          <a:lstStyle/>
          <a:p>
            <a:r>
              <a:rPr lang="nb-NO" dirty="0"/>
              <a:t>Merk at vi ikke gikk over turbulent vs. laminær </a:t>
            </a:r>
            <a:br>
              <a:rPr lang="nb-NO" dirty="0"/>
            </a:br>
            <a:r>
              <a:rPr lang="nb-NO" dirty="0"/>
              <a:t>strømning, uniform vs. ikke-uniform strømning (EFM 4.3) og </a:t>
            </a:r>
            <a:br>
              <a:rPr lang="nb-NO" dirty="0"/>
            </a:br>
            <a:r>
              <a:rPr lang="nb-NO" dirty="0" err="1"/>
              <a:t>Eulerlikningen</a:t>
            </a:r>
            <a:r>
              <a:rPr lang="nb-NO" dirty="0"/>
              <a:t> (EFM 4.5) i forelesning</a:t>
            </a:r>
            <a:br>
              <a:rPr lang="nb-NO" dirty="0"/>
            </a:br>
            <a:endParaRPr lang="nb-NO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C05ACE2-6352-2B4F-A405-6A24893DFC1A}"/>
              </a:ext>
            </a:extLst>
          </p:cNvPr>
          <p:cNvSpPr txBox="1"/>
          <p:nvPr/>
        </p:nvSpPr>
        <p:spPr>
          <a:xfrm>
            <a:off x="1200000" y="1749757"/>
            <a:ext cx="76354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Dere</a:t>
            </a:r>
            <a:r>
              <a:rPr lang="en-US" dirty="0"/>
              <a:t>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lære</a:t>
            </a:r>
            <a:r>
              <a:rPr lang="en-US" dirty="0"/>
              <a:t> </a:t>
            </a:r>
            <a:r>
              <a:rPr lang="en-US" dirty="0" err="1"/>
              <a:t>dere</a:t>
            </a:r>
            <a:r>
              <a:rPr lang="en-US" dirty="0"/>
              <a:t> </a:t>
            </a:r>
            <a:r>
              <a:rPr lang="en-US" dirty="0" err="1"/>
              <a:t>dette</a:t>
            </a:r>
            <a:r>
              <a:rPr lang="en-US" dirty="0"/>
              <a:t> </a:t>
            </a:r>
            <a:r>
              <a:rPr lang="en-US" dirty="0" err="1"/>
              <a:t>ved</a:t>
            </a:r>
            <a:r>
              <a:rPr lang="en-US" dirty="0"/>
              <a:t> </a:t>
            </a:r>
            <a:r>
              <a:rPr lang="en-US" dirty="0" err="1"/>
              <a:t>å</a:t>
            </a:r>
            <a:r>
              <a:rPr lang="en-US" dirty="0"/>
              <a:t> lese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boken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ved</a:t>
            </a:r>
            <a:r>
              <a:rPr lang="en-US" dirty="0"/>
              <a:t> </a:t>
            </a:r>
            <a:r>
              <a:rPr lang="en-US" dirty="0" err="1"/>
              <a:t>å</a:t>
            </a:r>
            <a:r>
              <a:rPr lang="en-US" dirty="0"/>
              <a:t> se </a:t>
            </a:r>
            <a:r>
              <a:rPr lang="en-US" dirty="0" err="1"/>
              <a:t>videoen</a:t>
            </a:r>
            <a:r>
              <a:rPr lang="en-US" dirty="0"/>
              <a:t> under.</a:t>
            </a:r>
          </a:p>
        </p:txBody>
      </p:sp>
      <p:pic>
        <p:nvPicPr>
          <p:cNvPr id="19" name="Picture 18" descr="Qr code&#10;&#10;Description automatically generated">
            <a:extLst>
              <a:ext uri="{FF2B5EF4-FFF2-40B4-BE49-F238E27FC236}">
                <a16:creationId xmlns:a16="http://schemas.microsoft.com/office/drawing/2014/main" id="{C8A67C4F-4951-8445-AFA6-7BC174C283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0988" y="2119089"/>
            <a:ext cx="4984500" cy="498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646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NMBU 16:9">
  <a:themeElements>
    <a:clrScheme name="NMBU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09D7F"/>
      </a:accent1>
      <a:accent2>
        <a:srgbClr val="FEC843"/>
      </a:accent2>
      <a:accent3>
        <a:srgbClr val="556680"/>
      </a:accent3>
      <a:accent4>
        <a:srgbClr val="00A1CD"/>
      </a:accent4>
      <a:accent5>
        <a:srgbClr val="000000"/>
      </a:accent5>
      <a:accent6>
        <a:srgbClr val="C8ACB7"/>
      </a:accent6>
      <a:hlink>
        <a:srgbClr val="009D7F"/>
      </a:hlink>
      <a:folHlink>
        <a:srgbClr val="77645A"/>
      </a:folHlink>
    </a:clrScheme>
    <a:fontScheme name="Office klassisk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2842</Words>
  <Application>Microsoft Macintosh PowerPoint</Application>
  <PresentationFormat>Widescreen</PresentationFormat>
  <Paragraphs>331</Paragraphs>
  <Slides>32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6" baseType="lpstr">
      <vt:lpstr>Arial</vt:lpstr>
      <vt:lpstr>Calibri</vt:lpstr>
      <vt:lpstr>Cambria Math</vt:lpstr>
      <vt:lpstr>NMBU 16:9</vt:lpstr>
      <vt:lpstr>Fra sist: Vi kjenner hastighetsfeltet V(x,y,z,t). Hvordan regner vi ut akselerasjonen i hver punkt &lt;x,y,z&gt; i strømningen?</vt:lpstr>
      <vt:lpstr>Fra sist: Vi kjenner hastighetsfeltet V(x,y,z,t). Hvordan regner vi ut akselerasjonen fluidpartiklene opplever  i hver punkt &lt;x,y,z&gt; i strømningen?</vt:lpstr>
      <vt:lpstr>Fra sist: Vi kjenner hastighetsfeltet V(x,y,z,t). Hvordan regner vi ut akselerasjonen fluidpartiklene opplever  i hver punkt &lt;x,y,z&gt; i strømningen?</vt:lpstr>
      <vt:lpstr>Fra sist: Vi kjenner hastighetsfeltet V(x,y,z,t). Hvordan regner vi ut akselerasjonen fluidpartiklene opplever  i hver punkt &lt;x,y,z&gt; i strømningen?</vt:lpstr>
      <vt:lpstr>Fra sist: Vi kjenner hastighetsfeltet V(x,y,z,t). Hvordan regner vi ut akselerasjonen fluidpartiklene opplever  i hver punkt &lt;x,y,z&gt; i strømningen?</vt:lpstr>
      <vt:lpstr>Fra sist: Vi kjenner hastighetsfeltet V(x,y,z,t). Hvordan regner vi ut akselerasjonen fluidpartiklene opplever  i hver punkt &lt;x,y,z&gt; i strømningen?</vt:lpstr>
      <vt:lpstr>Praktisk eksempel: Vi vil finne akselerasjonen a (x,y,t)  til  fluidpartikler i innløpet til en gasstubin.    </vt:lpstr>
      <vt:lpstr>Praktisk eksempel: Vi vil finne akselerasjonen a (x,y,t)  til  fluidpartikler i innløpet til en gasstubin.    </vt:lpstr>
      <vt:lpstr>Strømningen er stasjonær (∂V∕〖∂t=0〗) og har hastighetsfelt  V(x,y) = (U0+ax)i – byj = &lt;U0+ax,-by&gt;.  Individuell: Regn ut akselerasjonsvektoren a (x,y,t)  i hver punkt &lt;x,y&gt;  i fluidet?</vt:lpstr>
      <vt:lpstr>Strømningen er stasjonær (∂V∕〖∂t=0〗) og har hastighetsfelt  V(x,y) = (U0+x)i – yj = &lt;U0+ax,-by&gt;.  Gå sammen to og to: Hva er a (x,y,t)?</vt:lpstr>
      <vt:lpstr>Kahoot!! Strømningen er stasjonær (∂V∕〖∂t=0〗) og har hastighetsfelt  V(x,y) = (U0+ax)i – byj = &lt;U0+ax,-by&gt;.  Hva er akselerasjonsvektoren a (x,y,t)  i hver punkt &lt;x,y&gt; i fluidet?</vt:lpstr>
      <vt:lpstr>Strømningen er stasjonær og har hastighetsfelt  V(x,y) = (U0+ax)i – byj. Regn ut akselerasjonen i hver punkt &lt;x,y&gt; i strømningen?</vt:lpstr>
      <vt:lpstr>Strømningen er stasjonær og har hastighetsfelt  V(x,y) = (U0+ax)i – byj. Regn ut akselerasjonen i hver punkt &lt;x,y&gt; i strømningen?</vt:lpstr>
      <vt:lpstr>Individuell: Regn ut akselerasjonen i x- og y retning i  punktet (0,0) dvs. i innløpet. </vt:lpstr>
      <vt:lpstr>Kahoot!: Regn ut akselerasjonen i x- og y retning i  punktet (0,0) dvs. i innløpet. </vt:lpstr>
      <vt:lpstr>Gjennomgang: Regn ut akselerasjonen i x- og y retning i  punktet (0,0) dvs. i innløpet.</vt:lpstr>
      <vt:lpstr>Individuell: Regn ut akselerasjonen i x- og y retning i  punktet (0,1) dvs. i utløpet. </vt:lpstr>
      <vt:lpstr>Kahoot! Regn ut akselerasjonen i x- og y retning i  punktet (0,1) dvs. i utløpet. </vt:lpstr>
      <vt:lpstr>Gjennomgang: Regn ut akselerasjonen i x- og y retning i  punktet (0,1) dvs. i utløpet. </vt:lpstr>
      <vt:lpstr>Kahoot! Regn ut akselerasjonen i x- og y retning i  punktet (0,0) dvs. i innløpet. . </vt:lpstr>
      <vt:lpstr>Kan vi bruke dette til noe? Ja! Euler (utledning) (Likn 4.16)  Forenklinger... Regn ut akselerasjonen i hver punkt &lt;x,y&gt; i strømningen?</vt:lpstr>
      <vt:lpstr>Individuell: Regn ut Δp som skal til for å dytte strømningen fra  A til B ved bruk av Eulers likning i x-retning. </vt:lpstr>
      <vt:lpstr>Snakk med sidemann: Regn ut Δp som skal til for å dytte strømningen fra  A til B ved bruk av Eulers likning i x-retning. </vt:lpstr>
      <vt:lpstr>Kahoot!: Regn ut Δp som skal til for å dytte strømningen fra  A til B ved bruk av Eulers likning i x-retning. </vt:lpstr>
      <vt:lpstr>Eksperiment med å blåse på to ark (som går sammen)!</vt:lpstr>
      <vt:lpstr>Integrer opp Euler (individuell) </vt:lpstr>
      <vt:lpstr>Integrer opp Euler (individuell) </vt:lpstr>
      <vt:lpstr>Gjennomgang: Integrer opp Euler (individuell) </vt:lpstr>
      <vt:lpstr>EFM 4.9 Euler langs en krum strømlinje (utledning)</vt:lpstr>
      <vt:lpstr>EFM 4.11 Anvendelse av Euler: Trykkfelt i en roterende strømning (how to make a satellite dish) – viktig for laben</vt:lpstr>
      <vt:lpstr>Merk at vi ikke gikk over turbulent vs. laminær  strømning, uniform vs. ikke-uniform strømning (EFM 4.3) og  Eulerlikningen (EFM 4.5) i forelesning </vt:lpstr>
      <vt:lpstr>Merk at vi ikke gikk over turbulent vs. laminær  strømning, uniform vs. ikke-uniform strømning (EFM 4.3) og  Eulerlikningen (EFM 4.5) i forelesning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dc:description/>
  <cp:lastModifiedBy/>
  <cp:revision>1</cp:revision>
  <cp:lastPrinted>2022-01-20T10:57:12Z</cp:lastPrinted>
  <dcterms:created xsi:type="dcterms:W3CDTF">2017-01-04T09:15:10Z</dcterms:created>
  <dcterms:modified xsi:type="dcterms:W3CDTF">2022-02-11T16:00:35Z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0484126-3486-41a9-802e-7f1e2277276c_Enabled">
    <vt:lpwstr>True</vt:lpwstr>
  </property>
  <property fmtid="{D5CDD505-2E9C-101B-9397-08002B2CF9AE}" pid="3" name="MSIP_Label_d0484126-3486-41a9-802e-7f1e2277276c_SiteId">
    <vt:lpwstr>eec01f8e-737f-43e3-9ed5-f8a59913bd82</vt:lpwstr>
  </property>
  <property fmtid="{D5CDD505-2E9C-101B-9397-08002B2CF9AE}" pid="4" name="MSIP_Label_d0484126-3486-41a9-802e-7f1e2277276c_Owner">
    <vt:lpwstr>vegard.nilsen@nmbu.no</vt:lpwstr>
  </property>
  <property fmtid="{D5CDD505-2E9C-101B-9397-08002B2CF9AE}" pid="5" name="MSIP_Label_d0484126-3486-41a9-802e-7f1e2277276c_SetDate">
    <vt:lpwstr>2019-09-12T08:41:24.9383346Z</vt:lpwstr>
  </property>
  <property fmtid="{D5CDD505-2E9C-101B-9397-08002B2CF9AE}" pid="6" name="MSIP_Label_d0484126-3486-41a9-802e-7f1e2277276c_Name">
    <vt:lpwstr>Internal</vt:lpwstr>
  </property>
  <property fmtid="{D5CDD505-2E9C-101B-9397-08002B2CF9AE}" pid="7" name="MSIP_Label_d0484126-3486-41a9-802e-7f1e2277276c_Application">
    <vt:lpwstr>Microsoft Azure Information Protection</vt:lpwstr>
  </property>
  <property fmtid="{D5CDD505-2E9C-101B-9397-08002B2CF9AE}" pid="8" name="MSIP_Label_d0484126-3486-41a9-802e-7f1e2277276c_ActionId">
    <vt:lpwstr>15b77e89-d623-4600-9a11-deb1dff5ea80</vt:lpwstr>
  </property>
  <property fmtid="{D5CDD505-2E9C-101B-9397-08002B2CF9AE}" pid="9" name="MSIP_Label_d0484126-3486-41a9-802e-7f1e2277276c_Extended_MSFT_Method">
    <vt:lpwstr>Manual</vt:lpwstr>
  </property>
  <property fmtid="{D5CDD505-2E9C-101B-9397-08002B2CF9AE}" pid="10" name="Sensitivity">
    <vt:lpwstr>Internal</vt:lpwstr>
  </property>
</Properties>
</file>