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63"/>
  </p:notesMasterIdLst>
  <p:sldIdLst>
    <p:sldId id="262" r:id="rId2"/>
    <p:sldId id="256" r:id="rId3"/>
    <p:sldId id="257" r:id="rId4"/>
    <p:sldId id="258" r:id="rId5"/>
    <p:sldId id="259" r:id="rId6"/>
    <p:sldId id="260" r:id="rId7"/>
    <p:sldId id="302" r:id="rId8"/>
    <p:sldId id="403" r:id="rId9"/>
    <p:sldId id="393" r:id="rId10"/>
    <p:sldId id="459" r:id="rId11"/>
    <p:sldId id="471" r:id="rId12"/>
    <p:sldId id="497" r:id="rId13"/>
    <p:sldId id="496" r:id="rId14"/>
    <p:sldId id="460" r:id="rId15"/>
    <p:sldId id="499" r:id="rId16"/>
    <p:sldId id="498" r:id="rId17"/>
    <p:sldId id="500" r:id="rId18"/>
    <p:sldId id="491" r:id="rId19"/>
    <p:sldId id="502" r:id="rId20"/>
    <p:sldId id="504" r:id="rId21"/>
    <p:sldId id="503" r:id="rId22"/>
    <p:sldId id="478" r:id="rId23"/>
    <p:sldId id="506" r:id="rId24"/>
    <p:sldId id="462" r:id="rId25"/>
    <p:sldId id="508" r:id="rId26"/>
    <p:sldId id="507" r:id="rId27"/>
    <p:sldId id="509" r:id="rId28"/>
    <p:sldId id="477" r:id="rId29"/>
    <p:sldId id="511" r:id="rId30"/>
    <p:sldId id="512" r:id="rId31"/>
    <p:sldId id="463" r:id="rId32"/>
    <p:sldId id="464" r:id="rId33"/>
    <p:sldId id="493" r:id="rId34"/>
    <p:sldId id="514" r:id="rId35"/>
    <p:sldId id="515" r:id="rId36"/>
    <p:sldId id="465" r:id="rId37"/>
    <p:sldId id="494" r:id="rId38"/>
    <p:sldId id="516" r:id="rId39"/>
    <p:sldId id="467" r:id="rId40"/>
    <p:sldId id="517" r:id="rId41"/>
    <p:sldId id="519" r:id="rId42"/>
    <p:sldId id="518" r:id="rId43"/>
    <p:sldId id="461" r:id="rId44"/>
    <p:sldId id="505" r:id="rId45"/>
    <p:sldId id="486" r:id="rId46"/>
    <p:sldId id="469" r:id="rId47"/>
    <p:sldId id="470" r:id="rId48"/>
    <p:sldId id="479" r:id="rId49"/>
    <p:sldId id="472" r:id="rId50"/>
    <p:sldId id="474" r:id="rId51"/>
    <p:sldId id="475" r:id="rId52"/>
    <p:sldId id="481" r:id="rId53"/>
    <p:sldId id="492" r:id="rId54"/>
    <p:sldId id="488" r:id="rId55"/>
    <p:sldId id="480" r:id="rId56"/>
    <p:sldId id="476" r:id="rId57"/>
    <p:sldId id="482" r:id="rId58"/>
    <p:sldId id="484" r:id="rId59"/>
    <p:sldId id="485" r:id="rId60"/>
    <p:sldId id="487" r:id="rId61"/>
    <p:sldId id="270" r:id="rId62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95FED4-6C27-F640-90F2-1C0E226FEDB4}" v="299" dt="2022-02-16T10:38:51.7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660"/>
  </p:normalViewPr>
  <p:slideViewPr>
    <p:cSldViewPr>
      <p:cViewPr varScale="1">
        <p:scale>
          <a:sx n="118" d="100"/>
          <a:sy n="118" d="100"/>
        </p:scale>
        <p:origin x="224" y="32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16.02.2022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60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2B4AE3-403A-F040-A9BD-00A359C09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1ED936D-95C2-F941-BDD8-C59AC12E5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8A5B69-D377-6B45-952C-25C6A6308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52A5-9C2B-874A-AD3F-909C9D08182B}" type="datetimeFigureOut">
              <a:rPr lang="nb-NO" smtClean="0"/>
              <a:t>16.02.2022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142E31-C139-5648-9E05-152AAD3E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1EEFE3-2F7C-F746-8D39-275B1E3D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966B-CED9-594D-9171-E224634BB5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7730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5552AC-A8E2-1048-BFA4-6D69429F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73CCE9-DA7D-9C4B-86AC-80467F5F9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F9C3316-7240-BB43-89EF-3A2299C39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7CCF7A4-DD7B-E84E-82CB-5E80910EF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52A5-9C2B-874A-AD3F-909C9D08182B}" type="datetimeFigureOut">
              <a:rPr lang="nb-NO" smtClean="0"/>
              <a:t>16.02.2022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9D15CF2-9671-3E48-8F93-673B09519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484210B-C67E-9A4B-A826-FEF08DF1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966B-CED9-594D-9171-E224634BB5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173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2C2666-FB34-3F46-9036-8E49C542F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307E41-D979-6544-A18B-D023D84B7C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CA0466C-DA95-6E4C-AF2C-B2D57A471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DF659FC-10B0-1041-BA8D-DE38F0600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52A5-9C2B-874A-AD3F-909C9D08182B}" type="datetimeFigureOut">
              <a:rPr lang="nb-NO" smtClean="0"/>
              <a:t>16.02.2022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755A286-6676-4845-B289-B13CBF899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AF3C7DD-20A2-9848-91D4-EDCD3F08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966B-CED9-594D-9171-E224634BB5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220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  <p:sldLayoutId id="2147483706" r:id="rId10"/>
    <p:sldLayoutId id="2147483707" r:id="rId11"/>
    <p:sldLayoutId id="2147483708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lnylund@nmbu.no" TargetMode="External"/><Relationship Id="rId2" Type="http://schemas.openxmlformats.org/officeDocument/2006/relationships/hyperlink" Target="mailto:hlunde@nmbu.no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youtu.be/zC2lAEEYr4M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www.universetoday.com/82584/conservation-of-mas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www.universetoday.com/82584/conservation-of-mass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1.pn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1.pn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8.pn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.png"/><Relationship Id="rId4" Type="http://schemas.openxmlformats.org/officeDocument/2006/relationships/image" Target="../media/image6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5" Type="http://schemas.openxmlformats.org/officeDocument/2006/relationships/image" Target="../media/image56.png"/><Relationship Id="rId4" Type="http://schemas.openxmlformats.org/officeDocument/2006/relationships/image" Target="../media/image7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png"/><Relationship Id="rId5" Type="http://schemas.openxmlformats.org/officeDocument/2006/relationships/image" Target="../media/image610.png"/><Relationship Id="rId4" Type="http://schemas.openxmlformats.org/officeDocument/2006/relationships/image" Target="../media/image7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1.png"/><Relationship Id="rId5" Type="http://schemas.openxmlformats.org/officeDocument/2006/relationships/image" Target="../media/image451.png"/><Relationship Id="rId4" Type="http://schemas.openxmlformats.org/officeDocument/2006/relationships/image" Target="../media/image4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1.png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45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0.png"/><Relationship Id="rId5" Type="http://schemas.openxmlformats.org/officeDocument/2006/relationships/image" Target="../media/image420.png"/><Relationship Id="rId4" Type="http://schemas.openxmlformats.org/officeDocument/2006/relationships/image" Target="../media/image38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7" Type="http://schemas.openxmlformats.org/officeDocument/2006/relationships/image" Target="../media/image500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0.png"/><Relationship Id="rId5" Type="http://schemas.openxmlformats.org/officeDocument/2006/relationships/image" Target="../media/image480.png"/><Relationship Id="rId4" Type="http://schemas.openxmlformats.org/officeDocument/2006/relationships/image" Target="../media/image47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7 – Gjennomgang av </a:t>
            </a:r>
            <a:r>
              <a:rPr lang="nb-NO" dirty="0" err="1"/>
              <a:t>labøvinger</a:t>
            </a:r>
            <a:r>
              <a:rPr lang="nb-NO" dirty="0"/>
              <a:t>, </a:t>
            </a:r>
            <a:br>
              <a:rPr lang="nb-NO" dirty="0"/>
            </a:br>
            <a:r>
              <a:rPr lang="nb-NO" dirty="0"/>
              <a:t>volum- og massestrøm og kontrollvolum</a:t>
            </a:r>
            <a:br>
              <a:rPr lang="nb-NO" dirty="0"/>
            </a:br>
            <a:r>
              <a:rPr lang="nb-NO" dirty="0"/>
              <a:t>(Reynolds transportteorem er </a:t>
            </a:r>
            <a:r>
              <a:rPr lang="nb-NO" dirty="0" err="1"/>
              <a:t>egenstudie</a:t>
            </a:r>
            <a:r>
              <a:rPr lang="nb-NO" dirty="0"/>
              <a:t>)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16-02-2022 – Endre Joachim Lerheim Mossige, Universitetslektor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8541A1-CF37-7D4D-B7F5-9243D6300D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Labinfo</a:t>
            </a:r>
            <a:r>
              <a:rPr lang="nb-NO" dirty="0"/>
              <a:t> 16.feb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1A4D708-DCEC-8D4F-B98E-9210BC8FCA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0002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96EB51-E941-3E42-A2FF-C936FA611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Kontaktinfo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0D62A5-28FD-F343-A667-0CE284311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D1AB3EA-E904-5741-BA25-5102110F0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Håkon Lunde, 5-år Maskin-, prosess- og produktvikling </a:t>
            </a:r>
            <a:br>
              <a:rPr lang="nb-NO" dirty="0"/>
            </a:br>
            <a:br>
              <a:rPr lang="nb-NO" dirty="0"/>
            </a:br>
            <a:r>
              <a:rPr lang="nb-NO" dirty="0">
                <a:hlinkClick r:id="rId2"/>
              </a:rPr>
              <a:t>hlunde@nmbu.no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Lars Jørgen Nylund, 5-år Maskin-, prosess- og produktvikling </a:t>
            </a:r>
            <a:br>
              <a:rPr lang="nb-NO" dirty="0"/>
            </a:br>
            <a:br>
              <a:rPr lang="nb-NO" dirty="0"/>
            </a:br>
            <a:r>
              <a:rPr lang="nb-NO" dirty="0">
                <a:hlinkClick r:id="rId3"/>
              </a:rPr>
              <a:t>lnylund@nmbu.no</a:t>
            </a:r>
            <a:r>
              <a:rPr lang="nb-NO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7659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D0F9A8-3112-6F48-96A1-7E0823AB9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Labinfo</a:t>
            </a:r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C1E6BD-48B1-6447-9129-564146679C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Torsdager fra 08.15 – 16.00</a:t>
            </a:r>
          </a:p>
          <a:p>
            <a:pPr lvl="1"/>
            <a:r>
              <a:rPr lang="nb-NO" dirty="0"/>
              <a:t>2t per gruppe</a:t>
            </a:r>
          </a:p>
          <a:p>
            <a:endParaRPr lang="nb-NO" dirty="0"/>
          </a:p>
          <a:p>
            <a:r>
              <a:rPr lang="nb-NO" dirty="0"/>
              <a:t>TF1-115</a:t>
            </a:r>
          </a:p>
          <a:p>
            <a:endParaRPr lang="nb-NO" dirty="0"/>
          </a:p>
          <a:p>
            <a:r>
              <a:rPr lang="nb-NO" dirty="0"/>
              <a:t>Jobber sammen i grupper</a:t>
            </a:r>
          </a:p>
          <a:p>
            <a:pPr lvl="1"/>
            <a:r>
              <a:rPr lang="nb-NO" dirty="0"/>
              <a:t>Leverer én samlet rapport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2C95BD7-68F1-EA45-BBB8-FC4EFD03BF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Enkel </a:t>
            </a:r>
            <a:r>
              <a:rPr lang="nb-NO" dirty="0" err="1"/>
              <a:t>labrapport</a:t>
            </a:r>
            <a:r>
              <a:rPr lang="nb-NO" dirty="0"/>
              <a:t> med spørsmål og utfyllende svar </a:t>
            </a:r>
          </a:p>
          <a:p>
            <a:endParaRPr lang="nb-NO" dirty="0"/>
          </a:p>
          <a:p>
            <a:r>
              <a:rPr lang="nb-NO" dirty="0"/>
              <a:t>Excel- og </a:t>
            </a:r>
            <a:r>
              <a:rPr lang="nb-NO" dirty="0" err="1"/>
              <a:t>rapportmal</a:t>
            </a:r>
            <a:r>
              <a:rPr lang="nb-NO" dirty="0"/>
              <a:t> ligger på canvas </a:t>
            </a:r>
          </a:p>
          <a:p>
            <a:endParaRPr lang="nb-NO" dirty="0"/>
          </a:p>
          <a:p>
            <a:r>
              <a:rPr lang="nb-NO" dirty="0"/>
              <a:t>Les </a:t>
            </a:r>
            <a:r>
              <a:rPr lang="nb-NO" dirty="0" err="1"/>
              <a:t>labmanual</a:t>
            </a:r>
            <a:r>
              <a:rPr lang="nb-NO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4082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588BC6-7B4D-1B44-97F3-501162626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9D8299-B937-504E-964E-C6B0911635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Første 4 ukene -&gt; øvelse 1-6</a:t>
            </a:r>
          </a:p>
          <a:p>
            <a:endParaRPr lang="nb-NO" dirty="0"/>
          </a:p>
          <a:p>
            <a:r>
              <a:rPr lang="nb-NO" dirty="0"/>
              <a:t>Lab 7-12 i neste parti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844E7FB-9436-154C-B5E9-67CDC14D6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6487"/>
            <a:ext cx="5181600" cy="4351338"/>
          </a:xfrm>
        </p:spPr>
        <p:txBody>
          <a:bodyPr/>
          <a:lstStyle/>
          <a:p>
            <a:r>
              <a:rPr lang="nb-NO" dirty="0"/>
              <a:t>lab 1 – Kontroll av manometer</a:t>
            </a:r>
          </a:p>
          <a:p>
            <a:r>
              <a:rPr lang="nb-NO" dirty="0"/>
              <a:t>lab 2 – Kavitasjon</a:t>
            </a:r>
          </a:p>
          <a:p>
            <a:r>
              <a:rPr lang="nb-NO" dirty="0"/>
              <a:t>Lab 3 – </a:t>
            </a:r>
            <a:r>
              <a:rPr lang="nb-NO" dirty="0" err="1"/>
              <a:t>Metasenter</a:t>
            </a:r>
            <a:endParaRPr lang="nb-NO" dirty="0"/>
          </a:p>
          <a:p>
            <a:r>
              <a:rPr lang="nb-NO" dirty="0"/>
              <a:t>Lab 4 – Fri og tvungen virvel</a:t>
            </a:r>
          </a:p>
          <a:p>
            <a:r>
              <a:rPr lang="nb-NO" dirty="0"/>
              <a:t>Lab 5 – Hydrostatisk trykk</a:t>
            </a:r>
          </a:p>
          <a:p>
            <a:r>
              <a:rPr lang="nb-NO" dirty="0"/>
              <a:t>Lab 6 – Reynoldsapparat </a:t>
            </a:r>
          </a:p>
        </p:txBody>
      </p:sp>
    </p:spTree>
    <p:extLst>
      <p:ext uri="{BB962C8B-B14F-4D97-AF65-F5344CB8AC3E}">
        <p14:creationId xmlns:p14="http://schemas.microsoft.com/office/powerpoint/2010/main" val="383255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8B2136-593A-AB4F-9EE9-9B28718AD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Hydraulisk benk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019EE78-F393-254B-ABAB-2865A510C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Brukes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alle </a:t>
            </a:r>
            <a:r>
              <a:rPr lang="en-US" sz="2000" dirty="0" err="1"/>
              <a:t>labene</a:t>
            </a:r>
            <a:r>
              <a:rPr lang="en-US" sz="2000" dirty="0"/>
              <a:t>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000" dirty="0"/>
              <a:t>Se </a:t>
            </a:r>
            <a:r>
              <a:rPr lang="en-US" sz="2000" dirty="0" err="1"/>
              <a:t>introduksjonsvideo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benken</a:t>
            </a:r>
            <a:r>
              <a:rPr lang="en-US" sz="2000" dirty="0"/>
              <a:t> under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u="sng" dirty="0">
                <a:hlinkClick r:id="rId2"/>
              </a:rPr>
              <a:t>https://youtu.be/zC2lAEEYr4M</a:t>
            </a:r>
            <a:r>
              <a:rPr lang="en-US" sz="2000" u="sng" dirty="0"/>
              <a:t> </a:t>
            </a:r>
            <a:endParaRPr lang="en-US" sz="2000" dirty="0"/>
          </a:p>
        </p:txBody>
      </p:sp>
      <p:pic>
        <p:nvPicPr>
          <p:cNvPr id="1026" name="Picture 2" descr="FLUID MECHANICS LABORATORY">
            <a:extLst>
              <a:ext uri="{FF2B5EF4-FFF2-40B4-BE49-F238E27FC236}">
                <a16:creationId xmlns:a16="http://schemas.microsoft.com/office/drawing/2014/main" id="{07A43917-0B5B-ED42-8751-7318978A9B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60" b="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779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Ny bevaringslov: Massebevaring</a:t>
            </a:r>
          </a:p>
          <a:p>
            <a:r>
              <a:rPr lang="nb-NO" dirty="0"/>
              <a:t>Kontrollvolum</a:t>
            </a:r>
          </a:p>
        </p:txBody>
      </p:sp>
      <p:pic>
        <p:nvPicPr>
          <p:cNvPr id="6" name="Plassholder for innhold 7">
            <a:extLst>
              <a:ext uri="{FF2B5EF4-FFF2-40B4-BE49-F238E27FC236}">
                <a16:creationId xmlns:a16="http://schemas.microsoft.com/office/drawing/2014/main" id="{6C915106-B182-2141-93A2-4E1DEBB67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042165" y="3408803"/>
            <a:ext cx="8087910" cy="3648680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B77EAA32-0A5D-A942-BDD2-1594DB730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03656" y="2882900"/>
            <a:ext cx="4443244" cy="28516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3C705E-84E8-044A-8EE3-A2B8C816BFFE}"/>
              </a:ext>
            </a:extLst>
          </p:cNvPr>
          <p:cNvSpPr txBox="1"/>
          <p:nvPr/>
        </p:nvSpPr>
        <p:spPr>
          <a:xfrm>
            <a:off x="3548567" y="5995151"/>
            <a:ext cx="2836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4" tooltip="https://www.universetoday.com/82584/conservation-of-mass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5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28597D-D7F4-AC43-8C70-E4AC8E2FBB6C}"/>
              </a:ext>
            </a:extLst>
          </p:cNvPr>
          <p:cNvSpPr txBox="1"/>
          <p:nvPr/>
        </p:nvSpPr>
        <p:spPr>
          <a:xfrm>
            <a:off x="3110374" y="5651668"/>
            <a:ext cx="4576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Masse inn – masse </a:t>
            </a:r>
            <a:r>
              <a:rPr lang="en-US" dirty="0" err="1"/>
              <a:t>ut</a:t>
            </a:r>
            <a:r>
              <a:rPr lang="en-US" dirty="0"/>
              <a:t> = </a:t>
            </a:r>
            <a:r>
              <a:rPr lang="nb-NO" dirty="0"/>
              <a:t>Akkumulert</a:t>
            </a:r>
            <a:r>
              <a:rPr lang="en-US" dirty="0"/>
              <a:t> masse</a:t>
            </a:r>
          </a:p>
        </p:txBody>
      </p:sp>
    </p:spTree>
    <p:extLst>
      <p:ext uri="{BB962C8B-B14F-4D97-AF65-F5344CB8AC3E}">
        <p14:creationId xmlns:p14="http://schemas.microsoft.com/office/powerpoint/2010/main" val="36147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Massebevaring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Kontrollvolum og Reynolds transportteorem</a:t>
            </a:r>
          </a:p>
        </p:txBody>
      </p:sp>
      <p:pic>
        <p:nvPicPr>
          <p:cNvPr id="5" name="Plassholder for innhold 7">
            <a:extLst>
              <a:ext uri="{FF2B5EF4-FFF2-40B4-BE49-F238E27FC236}">
                <a16:creationId xmlns:a16="http://schemas.microsoft.com/office/drawing/2014/main" id="{20AB2228-BB3D-0243-84D5-344029B49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510984" y="3500333"/>
            <a:ext cx="7366710" cy="3323327"/>
          </a:xfrm>
          <a:prstGeom prst="rect">
            <a:avLst/>
          </a:prstGeom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89E5FD93-317D-0D48-8F68-DE6B8BCC6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03656" y="2882900"/>
            <a:ext cx="4443244" cy="28516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BC050E-E3AA-7E4A-B4C4-AD74F0153E51}"/>
              </a:ext>
            </a:extLst>
          </p:cNvPr>
          <p:cNvSpPr txBox="1"/>
          <p:nvPr/>
        </p:nvSpPr>
        <p:spPr>
          <a:xfrm>
            <a:off x="3548567" y="5995151"/>
            <a:ext cx="2836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4" tooltip="https://www.universetoday.com/82584/conservation-of-mass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5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669541-683A-6F45-A611-30264940574B}"/>
              </a:ext>
            </a:extLst>
          </p:cNvPr>
          <p:cNvSpPr txBox="1"/>
          <p:nvPr/>
        </p:nvSpPr>
        <p:spPr>
          <a:xfrm>
            <a:off x="3110374" y="5651668"/>
            <a:ext cx="4576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Masse inn – masse </a:t>
            </a:r>
            <a:r>
              <a:rPr lang="en-US" dirty="0" err="1"/>
              <a:t>ut</a:t>
            </a:r>
            <a:r>
              <a:rPr lang="en-US" dirty="0"/>
              <a:t> = </a:t>
            </a:r>
            <a:r>
              <a:rPr lang="nb-NO" dirty="0"/>
              <a:t>Akkumulert</a:t>
            </a:r>
            <a:r>
              <a:rPr lang="en-US" dirty="0"/>
              <a:t> masse</a:t>
            </a:r>
          </a:p>
        </p:txBody>
      </p:sp>
    </p:spTree>
    <p:extLst>
      <p:ext uri="{BB962C8B-B14F-4D97-AF65-F5344CB8AC3E}">
        <p14:creationId xmlns:p14="http://schemas.microsoft.com/office/powerpoint/2010/main" val="108939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02B3A0F-D9A8-4EEB-8638-F6858A3D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Påminnelse: To teoretiske tilnærminger til fluidmekanikk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708260" y="1800000"/>
            <a:ext cx="7619740" cy="4320000"/>
          </a:xfrm>
        </p:spPr>
        <p:txBody>
          <a:bodyPr/>
          <a:lstStyle/>
          <a:p>
            <a:r>
              <a:rPr lang="nb-NO" dirty="0"/>
              <a:t>Fra tidligere: </a:t>
            </a:r>
          </a:p>
          <a:p>
            <a:pPr lvl="1"/>
            <a:r>
              <a:rPr lang="nb-NO" dirty="0"/>
              <a:t>Bevaring av bevegelsesmengde (Newtons 2. lov)</a:t>
            </a:r>
          </a:p>
          <a:p>
            <a:pPr lvl="1"/>
            <a:r>
              <a:rPr lang="nb-NO" dirty="0"/>
              <a:t>Bevaring av energi (</a:t>
            </a:r>
            <a:r>
              <a:rPr lang="nb-NO" dirty="0" err="1"/>
              <a:t>Bernoulli</a:t>
            </a:r>
            <a:r>
              <a:rPr lang="nb-NO" dirty="0"/>
              <a:t>)</a:t>
            </a:r>
          </a:p>
          <a:p>
            <a:r>
              <a:rPr lang="nb-NO" dirty="0"/>
              <a:t>Forskjellen er:</a:t>
            </a:r>
          </a:p>
          <a:p>
            <a:pPr lvl="1"/>
            <a:r>
              <a:rPr lang="nb-NO" dirty="0"/>
              <a:t>Kontrollvolumtilnærming: Lovene formuleres for et makroskopisk kontrollvolum </a:t>
            </a:r>
            <a:r>
              <a:rPr lang="nb-NO" dirty="0">
                <a:sym typeface="Wingdings" panose="05000000000000000000" pitchFamily="2" charset="2"/>
              </a:rPr>
              <a:t> Færre differensiallikninger</a:t>
            </a:r>
            <a:endParaRPr lang="nb-NO" dirty="0"/>
          </a:p>
          <a:p>
            <a:pPr lvl="1"/>
            <a:r>
              <a:rPr lang="nb-NO" dirty="0"/>
              <a:t>Differensiell tilnærming: Lovene formuleres «lokalt» for en fluidpartikkel/et «uendelig lite kontrollvolum» </a:t>
            </a:r>
            <a:r>
              <a:rPr lang="nb-NO" dirty="0">
                <a:sym typeface="Wingdings" panose="05000000000000000000" pitchFamily="2" charset="2"/>
              </a:rPr>
              <a:t> Masse differensiallikninger</a:t>
            </a:r>
            <a:endParaRPr lang="nb-NO" dirty="0"/>
          </a:p>
        </p:txBody>
      </p:sp>
      <p:pic>
        <p:nvPicPr>
          <p:cNvPr id="7" name="Plassholder for innhold 7">
            <a:extLst>
              <a:ext uri="{FF2B5EF4-FFF2-40B4-BE49-F238E27FC236}">
                <a16:creationId xmlns:a16="http://schemas.microsoft.com/office/drawing/2014/main" id="{D116077F-0591-48B7-BAD4-5E78FE337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423384" y="3587932"/>
            <a:ext cx="7685906" cy="34673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36000" y="6441358"/>
            <a:ext cx="1728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Cengel</a:t>
            </a:r>
            <a:r>
              <a:rPr lang="nb-NO" sz="1050" dirty="0"/>
              <a:t> &amp; </a:t>
            </a:r>
            <a:r>
              <a:rPr lang="nb-NO" sz="1050" dirty="0" err="1"/>
              <a:t>Cimbala</a:t>
            </a:r>
            <a:r>
              <a:rPr lang="nb-NO" sz="1050" dirty="0"/>
              <a:t> (2018)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20743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Volumstrøm/volumfluks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Definisjon for volumstrøm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Volum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1400" b="0" i="1" strike="sngStrike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som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har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passert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et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gitt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tverrsnittsareal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Tidsintervall</m:t>
                                  </m:r>
                                  <m: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liten</m:t>
                          </m:r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sz="1400" b="0" dirty="0"/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1800" b="0" dirty="0"/>
              </a:p>
              <a:p>
                <a:r>
                  <a:rPr lang="nb-NO" dirty="0"/>
                  <a:t>Volumstrøm er knyttet til et </a:t>
                </a:r>
                <a:r>
                  <a:rPr lang="nb-NO" i="1" dirty="0"/>
                  <a:t>bestemt </a:t>
                </a:r>
                <a:r>
                  <a:rPr lang="nb-NO" i="1" dirty="0" err="1"/>
                  <a:t>tverrsnittsareal</a:t>
                </a:r>
                <a:r>
                  <a:rPr lang="nb-NO" dirty="0"/>
                  <a:t> </a:t>
                </a:r>
              </a:p>
              <a:p>
                <a:r>
                  <a:rPr lang="nb-NO" dirty="0"/>
                  <a:t>Volumstrøm er knyttet til et </a:t>
                </a:r>
                <a:r>
                  <a:rPr lang="nb-NO" i="1" dirty="0"/>
                  <a:t>bestemt tidspunkt</a:t>
                </a:r>
                <a:r>
                  <a:rPr lang="nb-NO" dirty="0"/>
                  <a:t> og kan variere med tiden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80" y="2781000"/>
            <a:ext cx="6133034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80000" y="3429000"/>
                <a:ext cx="1944000" cy="6127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i="1" strike="sngStrike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000" y="3429000"/>
                <a:ext cx="1944000" cy="612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95213" y="1800000"/>
                <a:ext cx="2088000" cy="3693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</m:t>
                      </m:r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213" y="1800000"/>
                <a:ext cx="2088000" cy="369332"/>
              </a:xfrm>
              <a:prstGeom prst="rect">
                <a:avLst/>
              </a:prstGeom>
              <a:blipFill>
                <a:blip r:embed="rId5"/>
                <a:stretch>
                  <a:fillRect t="-104615" r="-23343" b="-16307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5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 for volumstrøm ved uniform hastighet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Hastigheten er uniform over flaten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har retning normalt på flaten</a:t>
                </a:r>
              </a:p>
              <a:p>
                <a:r>
                  <a:rPr lang="nb-NO" dirty="0"/>
                  <a:t>I løpet av tiden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rekker fluidet å strømme en strekning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r>
                  <a:rPr lang="nb-NO" dirty="0"/>
                  <a:t>Volumet som passerer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løpet</a:t>
                </a:r>
                <a:r>
                  <a:rPr lang="en-US" dirty="0"/>
                  <a:t> </a:t>
                </a:r>
                <a:r>
                  <a:rPr lang="en-US" dirty="0" err="1"/>
                  <a:t>av</a:t>
                </a:r>
                <a:r>
                  <a:rPr lang="en-US" dirty="0"/>
                  <a:t> tiden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derfor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𝐴𝑉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422" y="1834082"/>
            <a:ext cx="4314577" cy="4042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64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Individuell: Uttrykk for volumstrøm ved uniform hastighet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Hastigheten er uniform over flaten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har retning normalt på flaten</a:t>
                </a:r>
              </a:p>
              <a:p>
                <a:r>
                  <a:rPr lang="nb-NO" dirty="0"/>
                  <a:t>I løpet av tiden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rekker fluidet å strømme en strekning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r>
                  <a:rPr lang="nb-NO" dirty="0"/>
                  <a:t>Volumet som passerer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løpet</a:t>
                </a:r>
                <a:r>
                  <a:rPr lang="en-US" dirty="0"/>
                  <a:t> </a:t>
                </a:r>
                <a:r>
                  <a:rPr lang="en-US" dirty="0" err="1"/>
                  <a:t>av</a:t>
                </a:r>
                <a:r>
                  <a:rPr lang="en-US" dirty="0"/>
                  <a:t> tiden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derfor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𝐴𝑉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422" y="1834082"/>
            <a:ext cx="4314577" cy="4042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B3B08A-0BE2-7245-B810-50F6FF5D26E6}"/>
              </a:ext>
            </a:extLst>
          </p:cNvPr>
          <p:cNvSpPr txBox="1"/>
          <p:nvPr/>
        </p:nvSpPr>
        <p:spPr>
          <a:xfrm>
            <a:off x="1056000" y="5157000"/>
            <a:ext cx="567341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Hva blir Q uttrykt ved hastighet V og tverrsnittareal A?</a:t>
            </a:r>
          </a:p>
        </p:txBody>
      </p:sp>
    </p:spTree>
    <p:extLst>
      <p:ext uri="{BB962C8B-B14F-4D97-AF65-F5344CB8AC3E}">
        <p14:creationId xmlns:p14="http://schemas.microsoft.com/office/powerpoint/2010/main" val="384600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 for volumstrøm ved uniform hastighet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Hastigheten er uniform over flaten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har retning normalt på flaten</a:t>
                </a:r>
              </a:p>
              <a:p>
                <a:r>
                  <a:rPr lang="nb-NO" dirty="0"/>
                  <a:t>I løpet av tiden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rekker fluidet å strømme en strekning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r>
                  <a:rPr lang="nb-NO" dirty="0"/>
                  <a:t>Volumet som passerer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løpet</a:t>
                </a:r>
                <a:r>
                  <a:rPr lang="en-US" dirty="0"/>
                  <a:t> </a:t>
                </a:r>
                <a:r>
                  <a:rPr lang="en-US" dirty="0" err="1"/>
                  <a:t>av</a:t>
                </a:r>
                <a:r>
                  <a:rPr lang="en-US" dirty="0"/>
                  <a:t> tiden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derfor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𝐴𝑉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r>
                  <a:rPr lang="nb-NO" dirty="0"/>
                  <a:t>Bruker definisjonen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i="1" strike="sngStrike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→0</m:t>
                          </m:r>
                        </m:lim>
                      </m:limLow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𝐴𝑉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𝐴𝑉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For uniform hastighet normalt på areal: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1485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422" y="1834082"/>
            <a:ext cx="4314577" cy="4042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68000" y="6256692"/>
                <a:ext cx="1008000" cy="3693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000" y="6256692"/>
                <a:ext cx="1008000" cy="369332"/>
              </a:xfrm>
              <a:prstGeom prst="rect">
                <a:avLst/>
              </a:prstGeom>
              <a:blipFill>
                <a:blip r:embed="rId4"/>
                <a:stretch>
                  <a:fillRect b="-937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47267D1-CF86-5841-9E8B-5CD1EB885EC0}"/>
              </a:ext>
            </a:extLst>
          </p:cNvPr>
          <p:cNvSpPr/>
          <p:nvPr/>
        </p:nvSpPr>
        <p:spPr>
          <a:xfrm>
            <a:off x="480000" y="4293000"/>
            <a:ext cx="5400000" cy="244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383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Individuell: Uttrykk for volumstrøm ved varierende hastighet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Hastigheten fortsatt normal på flaten </a:t>
            </a:r>
          </a:p>
          <a:p>
            <a:r>
              <a:rPr lang="nb-NO" dirty="0"/>
              <a:t>Vi tenker oss mange små arealelementer (</a:t>
            </a:r>
            <a:r>
              <a:rPr lang="nb-NO" dirty="0" err="1"/>
              <a:t>dA</a:t>
            </a:r>
            <a:r>
              <a:rPr lang="nb-NO" dirty="0"/>
              <a:t>) med konstant hastighet i hvert arealelement og integrerer opp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437" y="2250091"/>
            <a:ext cx="3273552" cy="341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25834" y="4221000"/>
            <a:ext cx="367200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Hva blir volumstrømmen Q hvis hastigheten varierer over tverrsnitt A (hint: integral)?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2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Uttrykk for volumstrøm ved varierende hastighet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Hastigheten fortsatt normal på flaten </a:t>
            </a:r>
          </a:p>
          <a:p>
            <a:r>
              <a:rPr lang="nb-NO" dirty="0"/>
              <a:t>Vi tenker oss mange små arealelementer (</a:t>
            </a:r>
            <a:r>
              <a:rPr lang="nb-NO" dirty="0" err="1"/>
              <a:t>dA</a:t>
            </a:r>
            <a:r>
              <a:rPr lang="nb-NO" dirty="0"/>
              <a:t>) med konstant hastighet i hvert arealelement og integrerer opp</a:t>
            </a:r>
          </a:p>
          <a:p>
            <a:r>
              <a:rPr lang="nb-NO" dirty="0"/>
              <a:t>Volumfluks ved hastighet som varierer over tverrsnitt A: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437" y="2250091"/>
            <a:ext cx="3273552" cy="341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08861" y="4786301"/>
                <a:ext cx="15108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861" y="4786301"/>
                <a:ext cx="1510800" cy="658706"/>
              </a:xfrm>
              <a:prstGeom prst="rect">
                <a:avLst/>
              </a:prstGeom>
              <a:blipFill>
                <a:blip r:embed="rId3"/>
                <a:stretch>
                  <a:fillRect l="-22131" t="-161818" r="-7377" b="-236364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D312E1B-C296-8A49-A910-2BEAA38FD7D4}"/>
              </a:ext>
            </a:extLst>
          </p:cNvPr>
          <p:cNvSpPr/>
          <p:nvPr/>
        </p:nvSpPr>
        <p:spPr>
          <a:xfrm>
            <a:off x="840000" y="3861000"/>
            <a:ext cx="5112000" cy="18089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27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Individuell: Hva er gjennomsnittshastigheten?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Hastigheten fortsatt normal på flaten </a:t>
                </a:r>
              </a:p>
              <a:p>
                <a:r>
                  <a:rPr lang="nb-NO" dirty="0"/>
                  <a:t>Vi tenker oss mange små arealelementer (</a:t>
                </a:r>
                <a:r>
                  <a:rPr lang="nb-NO" dirty="0" err="1"/>
                  <a:t>dA</a:t>
                </a:r>
                <a:r>
                  <a:rPr lang="nb-NO" dirty="0"/>
                  <a:t>) med konstant hastighet i hvert arealelement og integrerer opp</a:t>
                </a:r>
              </a:p>
              <a:p>
                <a:r>
                  <a:rPr lang="nb-NO" dirty="0"/>
                  <a:t>Volumfluks ved varierende hastighet: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Hva er gjennomsnittshastigheten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nb-NO" dirty="0"/>
                  <a:t>over flaten uttrykt ved A og Q?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437" y="2250091"/>
            <a:ext cx="3273552" cy="341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08861" y="4365000"/>
                <a:ext cx="15108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861" y="4365000"/>
                <a:ext cx="1510800" cy="658706"/>
              </a:xfrm>
              <a:prstGeom prst="rect">
                <a:avLst/>
              </a:prstGeom>
              <a:blipFill>
                <a:blip r:embed="rId4"/>
                <a:stretch>
                  <a:fillRect l="-22131" t="-163636" r="-7377" b="-236364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E3F3BAB-455E-094F-BA8E-3D5DE41913B5}"/>
              </a:ext>
            </a:extLst>
          </p:cNvPr>
          <p:cNvSpPr/>
          <p:nvPr/>
        </p:nvSpPr>
        <p:spPr>
          <a:xfrm>
            <a:off x="624000" y="5305032"/>
            <a:ext cx="5112000" cy="9319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940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Svar: Gjennomsnittshastigheten er Q/A.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Hastigheten fortsatt normal på flaten </a:t>
            </a:r>
          </a:p>
          <a:p>
            <a:r>
              <a:rPr lang="nb-NO" dirty="0"/>
              <a:t>Vi tenker oss mange små arealelementer (</a:t>
            </a:r>
            <a:r>
              <a:rPr lang="nb-NO" dirty="0" err="1"/>
              <a:t>dA</a:t>
            </a:r>
            <a:r>
              <a:rPr lang="nb-NO" dirty="0"/>
              <a:t>) med konstant hastighet i hvert arealelement og integrerer opp</a:t>
            </a:r>
          </a:p>
          <a:p>
            <a:r>
              <a:rPr lang="nb-NO" dirty="0"/>
              <a:t>Volumfluks ved varierende hastighet: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r>
              <a:rPr lang="nb-NO" dirty="0"/>
              <a:t>Gir oss videre et uttrykk for gjennomsnittshastigheten over flaten: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437" y="2250091"/>
            <a:ext cx="3273552" cy="341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08861" y="4365000"/>
                <a:ext cx="151080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861" y="4365000"/>
                <a:ext cx="1510800" cy="658706"/>
              </a:xfrm>
              <a:prstGeom prst="rect">
                <a:avLst/>
              </a:prstGeom>
              <a:blipFill>
                <a:blip r:embed="rId3"/>
                <a:stretch>
                  <a:fillRect l="-22131" t="-163636" r="-7377" b="-236364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69824" y="6103861"/>
                <a:ext cx="2160000" cy="67499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824" y="6103861"/>
                <a:ext cx="2160000" cy="674993"/>
              </a:xfrm>
              <a:prstGeom prst="rect">
                <a:avLst/>
              </a:prstGeom>
              <a:blipFill>
                <a:blip r:embed="rId4"/>
                <a:stretch>
                  <a:fillRect t="-158929" r="-4624" b="-232143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916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DB149-BEBD-4B8A-BE8D-FD8C0C442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Praktiske målinger av vannføring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E00DAC-009B-4AA3-BB1D-E7086677B5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92000" y="1053000"/>
            <a:ext cx="3894324" cy="25924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1C0C95-EE13-4D71-B3FD-A0793A57924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I kanaler, elver og delfylte rør må man ta hensyn til at hastigheten varierer over tverrsnittet når man måler vannføring</a:t>
                </a:r>
              </a:p>
              <a:p>
                <a:r>
                  <a:rPr lang="nb-NO" dirty="0"/>
                  <a:t>Måler hastigheten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i ulike deler av tverrsnittet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og summerer over tverrsnittene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𝑉𝑑𝐴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1C0C95-EE13-4D71-B3FD-A0793A5792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495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650C2B-8F80-C94B-8408-63A02DE58835}"/>
                  </a:ext>
                </a:extLst>
              </p:cNvPr>
              <p:cNvSpPr txBox="1"/>
              <p:nvPr/>
            </p:nvSpPr>
            <p:spPr>
              <a:xfrm>
                <a:off x="7608000" y="3368492"/>
                <a:ext cx="25237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650C2B-8F80-C94B-8408-63A02DE58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000" y="3368492"/>
                <a:ext cx="252377" cy="276999"/>
              </a:xfrm>
              <a:prstGeom prst="rect">
                <a:avLst/>
              </a:prstGeom>
              <a:blipFill>
                <a:blip r:embed="rId4"/>
                <a:stretch>
                  <a:fillRect l="-20000" r="-5000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reeform 7">
            <a:extLst>
              <a:ext uri="{FF2B5EF4-FFF2-40B4-BE49-F238E27FC236}">
                <a16:creationId xmlns:a16="http://schemas.microsoft.com/office/drawing/2014/main" id="{BD5BA1B1-239A-FF48-B305-F5CBDFF3809B}"/>
              </a:ext>
            </a:extLst>
          </p:cNvPr>
          <p:cNvSpPr/>
          <p:nvPr/>
        </p:nvSpPr>
        <p:spPr>
          <a:xfrm>
            <a:off x="8610600" y="3037114"/>
            <a:ext cx="359229" cy="413884"/>
          </a:xfrm>
          <a:custGeom>
            <a:avLst/>
            <a:gdLst>
              <a:gd name="connsiteX0" fmla="*/ 0 w 359229"/>
              <a:gd name="connsiteY0" fmla="*/ 0 h 413884"/>
              <a:gd name="connsiteX1" fmla="*/ 76200 w 359229"/>
              <a:gd name="connsiteY1" fmla="*/ 43543 h 413884"/>
              <a:gd name="connsiteX2" fmla="*/ 152400 w 359229"/>
              <a:gd name="connsiteY2" fmla="*/ 76200 h 413884"/>
              <a:gd name="connsiteX3" fmla="*/ 195943 w 359229"/>
              <a:gd name="connsiteY3" fmla="*/ 119743 h 413884"/>
              <a:gd name="connsiteX4" fmla="*/ 217714 w 359229"/>
              <a:gd name="connsiteY4" fmla="*/ 141515 h 413884"/>
              <a:gd name="connsiteX5" fmla="*/ 239486 w 359229"/>
              <a:gd name="connsiteY5" fmla="*/ 206829 h 413884"/>
              <a:gd name="connsiteX6" fmla="*/ 250371 w 359229"/>
              <a:gd name="connsiteY6" fmla="*/ 261257 h 413884"/>
              <a:gd name="connsiteX7" fmla="*/ 272143 w 359229"/>
              <a:gd name="connsiteY7" fmla="*/ 326572 h 413884"/>
              <a:gd name="connsiteX8" fmla="*/ 293914 w 359229"/>
              <a:gd name="connsiteY8" fmla="*/ 359229 h 413884"/>
              <a:gd name="connsiteX9" fmla="*/ 304800 w 359229"/>
              <a:gd name="connsiteY9" fmla="*/ 391886 h 413884"/>
              <a:gd name="connsiteX10" fmla="*/ 359229 w 359229"/>
              <a:gd name="connsiteY10" fmla="*/ 413657 h 413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9229" h="413884">
                <a:moveTo>
                  <a:pt x="0" y="0"/>
                </a:moveTo>
                <a:cubicBezTo>
                  <a:pt x="25400" y="14514"/>
                  <a:pt x="49568" y="31437"/>
                  <a:pt x="76200" y="43543"/>
                </a:cubicBezTo>
                <a:cubicBezTo>
                  <a:pt x="136601" y="70998"/>
                  <a:pt x="103651" y="34416"/>
                  <a:pt x="152400" y="76200"/>
                </a:cubicBezTo>
                <a:cubicBezTo>
                  <a:pt x="167985" y="89558"/>
                  <a:pt x="181429" y="105229"/>
                  <a:pt x="195943" y="119743"/>
                </a:cubicBezTo>
                <a:lnTo>
                  <a:pt x="217714" y="141515"/>
                </a:lnTo>
                <a:cubicBezTo>
                  <a:pt x="224971" y="163286"/>
                  <a:pt x="234986" y="184326"/>
                  <a:pt x="239486" y="206829"/>
                </a:cubicBezTo>
                <a:cubicBezTo>
                  <a:pt x="243114" y="224972"/>
                  <a:pt x="245503" y="243407"/>
                  <a:pt x="250371" y="261257"/>
                </a:cubicBezTo>
                <a:cubicBezTo>
                  <a:pt x="256409" y="283398"/>
                  <a:pt x="259413" y="307477"/>
                  <a:pt x="272143" y="326572"/>
                </a:cubicBezTo>
                <a:cubicBezTo>
                  <a:pt x="279400" y="337458"/>
                  <a:pt x="288063" y="347527"/>
                  <a:pt x="293914" y="359229"/>
                </a:cubicBezTo>
                <a:cubicBezTo>
                  <a:pt x="299046" y="369492"/>
                  <a:pt x="297632" y="382926"/>
                  <a:pt x="304800" y="391886"/>
                </a:cubicBezTo>
                <a:cubicBezTo>
                  <a:pt x="325438" y="417683"/>
                  <a:pt x="334391" y="413657"/>
                  <a:pt x="359229" y="41365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BA846D-DA3F-5644-A4B1-DEB7FBCD474F}"/>
                  </a:ext>
                </a:extLst>
              </p:cNvPr>
              <p:cNvSpPr txBox="1"/>
              <p:nvPr/>
            </p:nvSpPr>
            <p:spPr>
              <a:xfrm>
                <a:off x="9011476" y="3312498"/>
                <a:ext cx="28462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BA846D-DA3F-5644-A4B1-DEB7FBCD4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476" y="3312498"/>
                <a:ext cx="284629" cy="276999"/>
              </a:xfrm>
              <a:prstGeom prst="rect">
                <a:avLst/>
              </a:prstGeom>
              <a:blipFill>
                <a:blip r:embed="rId5"/>
                <a:stretch>
                  <a:fillRect l="-13043" r="-4348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79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DB149-BEBD-4B8A-BE8D-FD8C0C442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Vi vil finne ut hvor mye vann som går</a:t>
            </a:r>
            <a:br>
              <a:rPr lang="nb-NO" dirty="0"/>
            </a:br>
            <a:r>
              <a:rPr lang="nb-NO" dirty="0"/>
              <a:t>i filtratet: Måler hastighetsfeltet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1C0C95-EE13-4D71-B3FD-A0793A57924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I kanaler, elver og delfylte rør må man ta hensyn til at hastigheten varierer over tverrsnittet når man måler vannføring</a:t>
                </a:r>
              </a:p>
              <a:p>
                <a:r>
                  <a:rPr lang="nb-NO" dirty="0"/>
                  <a:t>Måler hastigheten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i ulike deler av tverrsnittet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og summerer over tverrsnittene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𝑉𝑑𝐴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1C0C95-EE13-4D71-B3FD-A0793A5792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95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F4C790D4-855B-294C-8F4D-C5710386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59" t="42546" r="18203" b="7479"/>
          <a:stretch/>
        </p:blipFill>
        <p:spPr>
          <a:xfrm>
            <a:off x="6774098" y="3822489"/>
            <a:ext cx="4512226" cy="2707802"/>
          </a:xfrm>
          <a:prstGeom prst="rect">
            <a:avLst/>
          </a:prstGeom>
        </p:spPr>
      </p:pic>
      <p:pic>
        <p:nvPicPr>
          <p:cNvPr id="8" name="Picture 7" descr="A pair of white headphones&#10;&#10;Description automatically generated with low confidence">
            <a:extLst>
              <a:ext uri="{FF2B5EF4-FFF2-40B4-BE49-F238E27FC236}">
                <a16:creationId xmlns:a16="http://schemas.microsoft.com/office/drawing/2014/main" id="{8E3D8D47-B8CB-4646-ABEA-82CC550F5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000" y="693000"/>
            <a:ext cx="3200766" cy="29712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905A5D-4266-AF48-BD40-FEB679E6C9B2}"/>
              </a:ext>
            </a:extLst>
          </p:cNvPr>
          <p:cNvSpPr txBox="1"/>
          <p:nvPr/>
        </p:nvSpPr>
        <p:spPr>
          <a:xfrm>
            <a:off x="8727494" y="994617"/>
            <a:ext cx="5605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flow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9A030F8E-D206-EA49-B6FC-708F7E226F9D}"/>
              </a:ext>
            </a:extLst>
          </p:cNvPr>
          <p:cNvSpPr/>
          <p:nvPr/>
        </p:nvSpPr>
        <p:spPr>
          <a:xfrm rot="793687">
            <a:off x="8862331" y="1460095"/>
            <a:ext cx="235152" cy="387357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37978C-F059-E14E-B069-0E145B665C70}"/>
              </a:ext>
            </a:extLst>
          </p:cNvPr>
          <p:cNvSpPr txBox="1"/>
          <p:nvPr/>
        </p:nvSpPr>
        <p:spPr>
          <a:xfrm>
            <a:off x="7658065" y="2118049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46D74E-942A-E24B-94DE-536A72AFA867}"/>
              </a:ext>
            </a:extLst>
          </p:cNvPr>
          <p:cNvSpPr txBox="1"/>
          <p:nvPr/>
        </p:nvSpPr>
        <p:spPr>
          <a:xfrm>
            <a:off x="9450097" y="2118049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0337A-8F5A-9941-B5E2-58CC74132ACA}"/>
              </a:ext>
            </a:extLst>
          </p:cNvPr>
          <p:cNvSpPr txBox="1"/>
          <p:nvPr/>
        </p:nvSpPr>
        <p:spPr>
          <a:xfrm>
            <a:off x="8106833" y="32366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ovenfra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7C82ED-EA51-564A-B2A5-4036DE93A774}"/>
              </a:ext>
            </a:extLst>
          </p:cNvPr>
          <p:cNvSpPr txBox="1"/>
          <p:nvPr/>
        </p:nvSpPr>
        <p:spPr>
          <a:xfrm>
            <a:off x="7660583" y="6488668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Hastighetsfelt sett fra siden</a:t>
            </a:r>
          </a:p>
        </p:txBody>
      </p:sp>
    </p:spTree>
    <p:extLst>
      <p:ext uri="{BB962C8B-B14F-4D97-AF65-F5344CB8AC3E}">
        <p14:creationId xmlns:p14="http://schemas.microsoft.com/office/powerpoint/2010/main" val="1375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3DB149-BEBD-4B8A-BE8D-FD8C0C442E7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Individuell:</a:t>
                </a:r>
                <a:br>
                  <a:rPr lang="nb-NO" dirty="0"/>
                </a:br>
                <a:r>
                  <a:rPr lang="nb-NO" dirty="0"/>
                  <a:t>Hva er Q uttrykt ved w,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3DB149-BEBD-4B8A-BE8D-FD8C0C442E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1C0C95-EE13-4D71-B3FD-A0793A57924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I kanaler, elver og delfylte rør må man ta hensyn til at hastigheten varierer over tverrsnittet når man måler vannføring</a:t>
                </a:r>
              </a:p>
              <a:p>
                <a:r>
                  <a:rPr lang="nb-NO" dirty="0"/>
                  <a:t>Måler hastigheten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i ulike deler av tverrsnittet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og summerer over tverrsnittene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𝑉𝑑𝐴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1C0C95-EE13-4D71-B3FD-A0793A5792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960" t="-2053" r="-495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F4C790D4-855B-294C-8F4D-C57103866A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159" t="42546" r="18203" b="7479"/>
          <a:stretch/>
        </p:blipFill>
        <p:spPr>
          <a:xfrm>
            <a:off x="6774098" y="3822489"/>
            <a:ext cx="4512226" cy="2707802"/>
          </a:xfrm>
          <a:prstGeom prst="rect">
            <a:avLst/>
          </a:prstGeom>
        </p:spPr>
      </p:pic>
      <p:pic>
        <p:nvPicPr>
          <p:cNvPr id="8" name="Picture 7" descr="A pair of white headphones&#10;&#10;Description automatically generated with low confidence">
            <a:extLst>
              <a:ext uri="{FF2B5EF4-FFF2-40B4-BE49-F238E27FC236}">
                <a16:creationId xmlns:a16="http://schemas.microsoft.com/office/drawing/2014/main" id="{8E3D8D47-B8CB-4646-ABEA-82CC550F5B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0000" y="693000"/>
            <a:ext cx="3200766" cy="29712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905A5D-4266-AF48-BD40-FEB679E6C9B2}"/>
              </a:ext>
            </a:extLst>
          </p:cNvPr>
          <p:cNvSpPr txBox="1"/>
          <p:nvPr/>
        </p:nvSpPr>
        <p:spPr>
          <a:xfrm>
            <a:off x="8727494" y="994617"/>
            <a:ext cx="5605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flow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9A030F8E-D206-EA49-B6FC-708F7E226F9D}"/>
              </a:ext>
            </a:extLst>
          </p:cNvPr>
          <p:cNvSpPr/>
          <p:nvPr/>
        </p:nvSpPr>
        <p:spPr>
          <a:xfrm rot="793687">
            <a:off x="8862331" y="1460095"/>
            <a:ext cx="235152" cy="387357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37978C-F059-E14E-B069-0E145B665C70}"/>
              </a:ext>
            </a:extLst>
          </p:cNvPr>
          <p:cNvSpPr txBox="1"/>
          <p:nvPr/>
        </p:nvSpPr>
        <p:spPr>
          <a:xfrm>
            <a:off x="7658065" y="2118049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46D74E-942A-E24B-94DE-536A72AFA867}"/>
              </a:ext>
            </a:extLst>
          </p:cNvPr>
          <p:cNvSpPr txBox="1"/>
          <p:nvPr/>
        </p:nvSpPr>
        <p:spPr>
          <a:xfrm>
            <a:off x="9450097" y="2118049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0337A-8F5A-9941-B5E2-58CC74132ACA}"/>
              </a:ext>
            </a:extLst>
          </p:cNvPr>
          <p:cNvSpPr txBox="1"/>
          <p:nvPr/>
        </p:nvSpPr>
        <p:spPr>
          <a:xfrm>
            <a:off x="8106833" y="32366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ovenfra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7C82ED-EA51-564A-B2A5-4036DE93A774}"/>
              </a:ext>
            </a:extLst>
          </p:cNvPr>
          <p:cNvSpPr txBox="1"/>
          <p:nvPr/>
        </p:nvSpPr>
        <p:spPr>
          <a:xfrm>
            <a:off x="6560014" y="6488668"/>
            <a:ext cx="4839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Hva er volumstrømmen mellom filterbladene?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FEEA19-DC19-0941-92F9-017A0BE51B4E}"/>
              </a:ext>
            </a:extLst>
          </p:cNvPr>
          <p:cNvSpPr/>
          <p:nvPr/>
        </p:nvSpPr>
        <p:spPr>
          <a:xfrm>
            <a:off x="8325101" y="5701959"/>
            <a:ext cx="595282" cy="459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748B1E6-F27D-6D41-8BBE-8BABD2ECCC4F}"/>
                  </a:ext>
                </a:extLst>
              </p:cNvPr>
              <p:cNvSpPr txBox="1"/>
              <p:nvPr/>
            </p:nvSpPr>
            <p:spPr>
              <a:xfrm>
                <a:off x="1476687" y="5795027"/>
                <a:ext cx="455765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w er lengden inn i papiret (konstant)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er avstand mellom hastighetsvektorene</a:t>
                </a:r>
              </a:p>
              <a:p>
                <a:r>
                  <a:rPr lang="nb-NO" dirty="0"/>
                  <a:t>Hastigheten i et gitt punkt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748B1E6-F27D-6D41-8BBE-8BABD2ECC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687" y="5795027"/>
                <a:ext cx="4557658" cy="923330"/>
              </a:xfrm>
              <a:prstGeom prst="rect">
                <a:avLst/>
              </a:prstGeom>
              <a:blipFill>
                <a:blip r:embed="rId6"/>
                <a:stretch>
                  <a:fillRect l="-1111" t="-2740"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AC4F5BE-BADB-024E-89AA-08FE0C9673D7}"/>
              </a:ext>
            </a:extLst>
          </p:cNvPr>
          <p:cNvCxnSpPr/>
          <p:nvPr/>
        </p:nvCxnSpPr>
        <p:spPr>
          <a:xfrm>
            <a:off x="11286324" y="5589000"/>
            <a:ext cx="0" cy="216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2AC484-1C5C-FE41-BC29-EB740767C9B5}"/>
                  </a:ext>
                </a:extLst>
              </p:cNvPr>
              <p:cNvSpPr txBox="1"/>
              <p:nvPr/>
            </p:nvSpPr>
            <p:spPr>
              <a:xfrm>
                <a:off x="11399800" y="5537314"/>
                <a:ext cx="259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2AC484-1C5C-FE41-BC29-EB740767C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800" y="5537314"/>
                <a:ext cx="259943" cy="276999"/>
              </a:xfrm>
              <a:prstGeom prst="rect">
                <a:avLst/>
              </a:prstGeom>
              <a:blipFill>
                <a:blip r:embed="rId7"/>
                <a:stretch>
                  <a:fillRect l="-9091" r="-4545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8C9C70A-5F60-5949-8220-616867806F9B}"/>
              </a:ext>
            </a:extLst>
          </p:cNvPr>
          <p:cNvCxnSpPr/>
          <p:nvPr/>
        </p:nvCxnSpPr>
        <p:spPr>
          <a:xfrm flipH="1">
            <a:off x="11064000" y="5373000"/>
            <a:ext cx="2223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564B86-3968-9A44-97E7-E1948D089D40}"/>
                  </a:ext>
                </a:extLst>
              </p:cNvPr>
              <p:cNvSpPr txBox="1"/>
              <p:nvPr/>
            </p:nvSpPr>
            <p:spPr>
              <a:xfrm>
                <a:off x="11353767" y="5218589"/>
                <a:ext cx="2523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564B86-3968-9A44-97E7-E1948D089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767" y="5218589"/>
                <a:ext cx="252377" cy="276999"/>
              </a:xfrm>
              <a:prstGeom prst="rect">
                <a:avLst/>
              </a:prstGeom>
              <a:blipFill>
                <a:blip r:embed="rId8"/>
                <a:stretch>
                  <a:fillRect l="-14286" r="-4762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09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3DB149-BEBD-4B8A-BE8D-FD8C0C442E7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Individuell:</a:t>
                </a:r>
                <a:br>
                  <a:rPr lang="nb-NO" dirty="0"/>
                </a:br>
                <a:r>
                  <a:rPr lang="nb-NO" dirty="0"/>
                  <a:t>Hva er Q uttrykt ved w,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83DB149-BEBD-4B8A-BE8D-FD8C0C442E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1C0C95-EE13-4D71-B3FD-A0793A57924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I kanaler, elver og delfylte rør må man ta hensyn til at hastigheten varierer over tverrsnittet når man måler vannføring</a:t>
                </a:r>
              </a:p>
              <a:p>
                <a:r>
                  <a:rPr lang="nb-NO" dirty="0"/>
                  <a:t>Måler hastigheten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i ulike deler av tverrsnittet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/>
                  <a:t> og summerer over tverrsnittene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𝑉𝑑𝐴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C1C0C95-EE13-4D71-B3FD-A0793A5792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495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F4C790D4-855B-294C-8F4D-C57103866A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159" t="42546" r="18203" b="7479"/>
          <a:stretch/>
        </p:blipFill>
        <p:spPr>
          <a:xfrm>
            <a:off x="6774098" y="3822489"/>
            <a:ext cx="4512226" cy="2707802"/>
          </a:xfrm>
          <a:prstGeom prst="rect">
            <a:avLst/>
          </a:prstGeom>
        </p:spPr>
      </p:pic>
      <p:pic>
        <p:nvPicPr>
          <p:cNvPr id="8" name="Picture 7" descr="A pair of white headphones&#10;&#10;Description automatically generated with low confidence">
            <a:extLst>
              <a:ext uri="{FF2B5EF4-FFF2-40B4-BE49-F238E27FC236}">
                <a16:creationId xmlns:a16="http://schemas.microsoft.com/office/drawing/2014/main" id="{8E3D8D47-B8CB-4646-ABEA-82CC550F5B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0000" y="693000"/>
            <a:ext cx="3200766" cy="29712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905A5D-4266-AF48-BD40-FEB679E6C9B2}"/>
              </a:ext>
            </a:extLst>
          </p:cNvPr>
          <p:cNvSpPr txBox="1"/>
          <p:nvPr/>
        </p:nvSpPr>
        <p:spPr>
          <a:xfrm>
            <a:off x="8727494" y="994617"/>
            <a:ext cx="5605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flow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9A030F8E-D206-EA49-B6FC-708F7E226F9D}"/>
              </a:ext>
            </a:extLst>
          </p:cNvPr>
          <p:cNvSpPr/>
          <p:nvPr/>
        </p:nvSpPr>
        <p:spPr>
          <a:xfrm rot="793687">
            <a:off x="8862331" y="1460095"/>
            <a:ext cx="235152" cy="387357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37978C-F059-E14E-B069-0E145B665C70}"/>
              </a:ext>
            </a:extLst>
          </p:cNvPr>
          <p:cNvSpPr txBox="1"/>
          <p:nvPr/>
        </p:nvSpPr>
        <p:spPr>
          <a:xfrm>
            <a:off x="7658065" y="2118049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46D74E-942A-E24B-94DE-536A72AFA867}"/>
              </a:ext>
            </a:extLst>
          </p:cNvPr>
          <p:cNvSpPr txBox="1"/>
          <p:nvPr/>
        </p:nvSpPr>
        <p:spPr>
          <a:xfrm>
            <a:off x="9450097" y="2118049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0337A-8F5A-9941-B5E2-58CC74132ACA}"/>
              </a:ext>
            </a:extLst>
          </p:cNvPr>
          <p:cNvSpPr txBox="1"/>
          <p:nvPr/>
        </p:nvSpPr>
        <p:spPr>
          <a:xfrm>
            <a:off x="8106833" y="32366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ovenfra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7C82ED-EA51-564A-B2A5-4036DE93A774}"/>
              </a:ext>
            </a:extLst>
          </p:cNvPr>
          <p:cNvSpPr txBox="1"/>
          <p:nvPr/>
        </p:nvSpPr>
        <p:spPr>
          <a:xfrm>
            <a:off x="6560014" y="6488668"/>
            <a:ext cx="4839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Hva er volumstrømmen mellom filterbladene?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FEEA19-DC19-0941-92F9-017A0BE51B4E}"/>
              </a:ext>
            </a:extLst>
          </p:cNvPr>
          <p:cNvSpPr/>
          <p:nvPr/>
        </p:nvSpPr>
        <p:spPr>
          <a:xfrm>
            <a:off x="8325101" y="5701959"/>
            <a:ext cx="595282" cy="459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748B1E6-F27D-6D41-8BBE-8BABD2ECCC4F}"/>
                  </a:ext>
                </a:extLst>
              </p:cNvPr>
              <p:cNvSpPr txBox="1"/>
              <p:nvPr/>
            </p:nvSpPr>
            <p:spPr>
              <a:xfrm>
                <a:off x="1476687" y="5795027"/>
                <a:ext cx="455765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w er lengden inn i papiret (konstant)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er avstand mellom hastighetsvektorene</a:t>
                </a:r>
              </a:p>
              <a:p>
                <a:r>
                  <a:rPr lang="nb-NO" dirty="0"/>
                  <a:t>Hastigheten i et gitt punkt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748B1E6-F27D-6D41-8BBE-8BABD2ECC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687" y="5795027"/>
                <a:ext cx="4557658" cy="923330"/>
              </a:xfrm>
              <a:prstGeom prst="rect">
                <a:avLst/>
              </a:prstGeom>
              <a:blipFill>
                <a:blip r:embed="rId6"/>
                <a:stretch>
                  <a:fillRect l="-1111" t="-2740"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AC4F5BE-BADB-024E-89AA-08FE0C9673D7}"/>
              </a:ext>
            </a:extLst>
          </p:cNvPr>
          <p:cNvCxnSpPr/>
          <p:nvPr/>
        </p:nvCxnSpPr>
        <p:spPr>
          <a:xfrm>
            <a:off x="11286324" y="5589000"/>
            <a:ext cx="0" cy="216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2AC484-1C5C-FE41-BC29-EB740767C9B5}"/>
                  </a:ext>
                </a:extLst>
              </p:cNvPr>
              <p:cNvSpPr txBox="1"/>
              <p:nvPr/>
            </p:nvSpPr>
            <p:spPr>
              <a:xfrm>
                <a:off x="11399800" y="5537314"/>
                <a:ext cx="259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2AC484-1C5C-FE41-BC29-EB740767C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800" y="5537314"/>
                <a:ext cx="259943" cy="276999"/>
              </a:xfrm>
              <a:prstGeom prst="rect">
                <a:avLst/>
              </a:prstGeom>
              <a:blipFill>
                <a:blip r:embed="rId7"/>
                <a:stretch>
                  <a:fillRect l="-9091" r="-4545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8C9C70A-5F60-5949-8220-616867806F9B}"/>
              </a:ext>
            </a:extLst>
          </p:cNvPr>
          <p:cNvCxnSpPr/>
          <p:nvPr/>
        </p:nvCxnSpPr>
        <p:spPr>
          <a:xfrm flipH="1">
            <a:off x="11064000" y="5373000"/>
            <a:ext cx="2223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564B86-3968-9A44-97E7-E1948D089D40}"/>
                  </a:ext>
                </a:extLst>
              </p:cNvPr>
              <p:cNvSpPr txBox="1"/>
              <p:nvPr/>
            </p:nvSpPr>
            <p:spPr>
              <a:xfrm>
                <a:off x="11353767" y="5218589"/>
                <a:ext cx="2523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564B86-3968-9A44-97E7-E1948D089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767" y="5218589"/>
                <a:ext cx="252377" cy="276999"/>
              </a:xfrm>
              <a:prstGeom prst="rect">
                <a:avLst/>
              </a:prstGeom>
              <a:blipFill>
                <a:blip r:embed="rId8"/>
                <a:stretch>
                  <a:fillRect l="-14286" r="-4762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6CB6059C-4439-924C-A2A4-ED08E6AABC68}"/>
              </a:ext>
            </a:extLst>
          </p:cNvPr>
          <p:cNvSpPr/>
          <p:nvPr/>
        </p:nvSpPr>
        <p:spPr>
          <a:xfrm>
            <a:off x="1056000" y="4509000"/>
            <a:ext cx="4464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4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Arealelementet for kanalstrøm er gitt ved </a:t>
            </a:r>
            <a:r>
              <a:rPr lang="nb-NO" dirty="0" err="1"/>
              <a:t>dA</a:t>
            </a:r>
            <a:r>
              <a:rPr lang="nb-NO" dirty="0"/>
              <a:t>=</a:t>
            </a:r>
            <a:r>
              <a:rPr lang="nb-NO" dirty="0" err="1"/>
              <a:t>wdy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3909" r="-193" b="43326"/>
          <a:stretch/>
        </p:blipFill>
        <p:spPr bwMode="auto">
          <a:xfrm>
            <a:off x="1350435" y="1989000"/>
            <a:ext cx="9588000" cy="223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58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Arealelementet for rørstrøm er gitt ved </a:t>
                </a:r>
                <a:r>
                  <a:rPr lang="nb-NO" dirty="0" err="1"/>
                  <a:t>dA</a:t>
                </a:r>
                <a:r>
                  <a:rPr lang="nb-NO" dirty="0"/>
                  <a:t>=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𝑟𝑑𝑟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5" name="Tit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13" t="-18605" b="-39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435" y="2133000"/>
            <a:ext cx="9569565" cy="3684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30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Når hastigheten ikke er normal på arealet må hastighetsvektoren</a:t>
            </a:r>
            <a:br>
              <a:rPr lang="nb-NO" dirty="0"/>
            </a:br>
            <a:r>
              <a:rPr lang="nb-NO" dirty="0"/>
              <a:t>prikkes med normalen til flaten (arealet)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får </a:t>
                </a:r>
                <a:r>
                  <a:rPr lang="nb-NO" i="1" dirty="0"/>
                  <a:t>ikke</a:t>
                </a:r>
                <a:r>
                  <a:rPr lang="nb-NO" dirty="0"/>
                  <a:t> bidrag til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 fra hastighets-komponenten som er tangentiell til arealelementet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𝐝𝐀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dirty="0"/>
                  <a:t> kun </a:t>
                </a:r>
                <a:r>
                  <a:rPr lang="en-US" dirty="0" err="1"/>
                  <a:t>bidrag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normalkomponenten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nb-NO" dirty="0"/>
                  <a:t>Størrelsen til normalkomponenten er gitt ved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𝐧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670822"/>
            <a:ext cx="5111750" cy="257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461BE9C-E61E-D545-81FB-3B28D202F272}"/>
              </a:ext>
            </a:extLst>
          </p:cNvPr>
          <p:cNvCxnSpPr/>
          <p:nvPr/>
        </p:nvCxnSpPr>
        <p:spPr>
          <a:xfrm flipV="1">
            <a:off x="8184000" y="3141000"/>
            <a:ext cx="216000" cy="8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A74A2D-95EB-0445-A304-561B1AFF08E4}"/>
                  </a:ext>
                </a:extLst>
              </p:cNvPr>
              <p:cNvSpPr txBox="1"/>
              <p:nvPr/>
            </p:nvSpPr>
            <p:spPr>
              <a:xfrm>
                <a:off x="8078800" y="3002500"/>
                <a:ext cx="2132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A74A2D-95EB-0445-A304-561B1AFF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8800" y="3002500"/>
                <a:ext cx="213200" cy="276999"/>
              </a:xfrm>
              <a:prstGeom prst="rect">
                <a:avLst/>
              </a:prstGeom>
              <a:blipFill>
                <a:blip r:embed="rId4"/>
                <a:stretch>
                  <a:fillRect l="-11765" r="-17647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A12D8C38-C9CE-4B4C-AFB9-9BB86EFA191D}"/>
              </a:ext>
            </a:extLst>
          </p:cNvPr>
          <p:cNvSpPr txBox="1"/>
          <p:nvPr/>
        </p:nvSpPr>
        <p:spPr>
          <a:xfrm>
            <a:off x="8078800" y="5387715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n </a:t>
            </a:r>
            <a:r>
              <a:rPr lang="nb-NO" dirty="0"/>
              <a:t>er flatenormalen</a:t>
            </a:r>
          </a:p>
        </p:txBody>
      </p:sp>
    </p:spTree>
    <p:extLst>
      <p:ext uri="{BB962C8B-B14F-4D97-AF65-F5344CB8AC3E}">
        <p14:creationId xmlns:p14="http://schemas.microsoft.com/office/powerpoint/2010/main" val="145323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Individuell: Hva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err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err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uttrykt ved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13" t="-18605" b="-39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får </a:t>
                </a:r>
                <a:r>
                  <a:rPr lang="nb-NO" i="1" dirty="0"/>
                  <a:t>ikke</a:t>
                </a:r>
                <a:r>
                  <a:rPr lang="nb-NO" dirty="0"/>
                  <a:t> bidrag til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 fra hastighets-komponenten som er tangentiell til arealelementet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𝐝𝐀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dirty="0"/>
                  <a:t> kun </a:t>
                </a:r>
                <a:r>
                  <a:rPr lang="en-US" dirty="0" err="1"/>
                  <a:t>bidrag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normalkomponenten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nb-NO" dirty="0"/>
                  <a:t>Størrelsen til normalkomponenten er gitt ved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𝐧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670822"/>
            <a:ext cx="5111750" cy="257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461BE9C-E61E-D545-81FB-3B28D202F272}"/>
              </a:ext>
            </a:extLst>
          </p:cNvPr>
          <p:cNvCxnSpPr/>
          <p:nvPr/>
        </p:nvCxnSpPr>
        <p:spPr>
          <a:xfrm flipV="1">
            <a:off x="8184000" y="3141000"/>
            <a:ext cx="216000" cy="8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A74A2D-95EB-0445-A304-561B1AFF08E4}"/>
                  </a:ext>
                </a:extLst>
              </p:cNvPr>
              <p:cNvSpPr txBox="1"/>
              <p:nvPr/>
            </p:nvSpPr>
            <p:spPr>
              <a:xfrm>
                <a:off x="8078800" y="3002500"/>
                <a:ext cx="2132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A74A2D-95EB-0445-A304-561B1AFF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8800" y="3002500"/>
                <a:ext cx="213200" cy="276999"/>
              </a:xfrm>
              <a:prstGeom prst="rect">
                <a:avLst/>
              </a:prstGeom>
              <a:blipFill>
                <a:blip r:embed="rId5"/>
                <a:stretch>
                  <a:fillRect l="-11765" r="-17647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A12D8C38-C9CE-4B4C-AFB9-9BB86EFA191D}"/>
              </a:ext>
            </a:extLst>
          </p:cNvPr>
          <p:cNvSpPr txBox="1"/>
          <p:nvPr/>
        </p:nvSpPr>
        <p:spPr>
          <a:xfrm>
            <a:off x="8078800" y="5387715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n </a:t>
            </a:r>
            <a:r>
              <a:rPr lang="nb-NO" dirty="0"/>
              <a:t>er flatenormalen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FD56A91-C88E-854A-865B-724A418BE528}"/>
                  </a:ext>
                </a:extLst>
              </p:cNvPr>
              <p:cNvSpPr txBox="1"/>
              <p:nvPr/>
            </p:nvSpPr>
            <p:spPr>
              <a:xfrm>
                <a:off x="1632000" y="4941000"/>
                <a:ext cx="3128998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Hva er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err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err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uttrykt ved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?</m:t>
                    </m:r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FD56A91-C88E-854A-865B-724A418BE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000" y="4941000"/>
                <a:ext cx="3128998" cy="369332"/>
              </a:xfrm>
              <a:prstGeom prst="rect">
                <a:avLst/>
              </a:prstGeom>
              <a:blipFill>
                <a:blip r:embed="rId6"/>
                <a:stretch>
                  <a:fillRect l="-1613" t="-6452" b="-2258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3085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Hva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err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err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uttrykt ved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nb-NO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𝐕</m:t>
                        </m:r>
                      </m:e>
                    </m:d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𝐧</m:t>
                        </m:r>
                      </m:e>
                    </m:d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>
                                <a:latin typeface="Cambria Math" panose="02040503050406030204" pitchFamily="18" charset="0"/>
                              </a:rPr>
                              <m:t>𝐕</m:t>
                            </m:r>
                          </m:e>
                        </m:d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får </a:t>
                </a:r>
                <a:r>
                  <a:rPr lang="nb-NO" i="1" dirty="0"/>
                  <a:t>ikke</a:t>
                </a:r>
                <a:r>
                  <a:rPr lang="nb-NO" dirty="0"/>
                  <a:t> bidrag til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 fra hastighets-komponenten som er tangentiell til arealelementet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𝐝𝐀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dirty="0"/>
                  <a:t> kun </a:t>
                </a:r>
                <a:r>
                  <a:rPr lang="en-US" dirty="0" err="1"/>
                  <a:t>bidrag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normalkomponenten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nb-NO" dirty="0"/>
                  <a:t>Størrelsen til normalkomponenten er gitt ved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d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𝐧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670822"/>
            <a:ext cx="5111750" cy="257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D43C03C-0298-4219-B4EC-37E5822006BB}"/>
                  </a:ext>
                </a:extLst>
              </p:cNvPr>
              <p:cNvSpPr txBox="1"/>
              <p:nvPr/>
            </p:nvSpPr>
            <p:spPr>
              <a:xfrm>
                <a:off x="6605343" y="1626027"/>
                <a:ext cx="4667739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Husk: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</m:oMath>
                </a14:m>
                <a:r>
                  <a:rPr lang="nb-NO" dirty="0"/>
                  <a:t> er en enhetsvektor 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𝐧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dirty="0"/>
                  <a:t>) som står normalt på flaten overalt og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𝐝𝐀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𝑑𝐴</m:t>
                    </m:r>
                  </m:oMath>
                </a14:m>
                <a:endParaRPr lang="nb-NO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D43C03C-0298-4219-B4EC-37E582200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343" y="1626027"/>
                <a:ext cx="4667739" cy="646331"/>
              </a:xfrm>
              <a:prstGeom prst="rect">
                <a:avLst/>
              </a:prstGeom>
              <a:blipFill>
                <a:blip r:embed="rId5"/>
                <a:stretch>
                  <a:fillRect l="-811" t="-3774" b="-1132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5332C8AA-FA88-7946-890B-CB21715C2CB2}"/>
              </a:ext>
            </a:extLst>
          </p:cNvPr>
          <p:cNvSpPr txBox="1"/>
          <p:nvPr/>
        </p:nvSpPr>
        <p:spPr>
          <a:xfrm>
            <a:off x="8078800" y="5387715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n </a:t>
            </a:r>
            <a:r>
              <a:rPr lang="nb-NO" dirty="0"/>
              <a:t>er flatenormalen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2076084-CF88-5046-B9E0-190F00EEB979}"/>
              </a:ext>
            </a:extLst>
          </p:cNvPr>
          <p:cNvCxnSpPr/>
          <p:nvPr/>
        </p:nvCxnSpPr>
        <p:spPr>
          <a:xfrm flipV="1">
            <a:off x="8184000" y="3141000"/>
            <a:ext cx="216000" cy="8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92FCA6-6B2A-AB4D-843E-4CD58685FD22}"/>
                  </a:ext>
                </a:extLst>
              </p:cNvPr>
              <p:cNvSpPr txBox="1"/>
              <p:nvPr/>
            </p:nvSpPr>
            <p:spPr>
              <a:xfrm>
                <a:off x="8078800" y="3002500"/>
                <a:ext cx="2132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92FCA6-6B2A-AB4D-843E-4CD58685F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8800" y="3002500"/>
                <a:ext cx="213200" cy="276999"/>
              </a:xfrm>
              <a:prstGeom prst="rect">
                <a:avLst/>
              </a:prstGeom>
              <a:blipFill>
                <a:blip r:embed="rId6"/>
                <a:stretch>
                  <a:fillRect l="-11765" r="-17647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0AABF13A-0740-DF46-B1B1-6BB1D5519AE5}"/>
              </a:ext>
            </a:extLst>
          </p:cNvPr>
          <p:cNvSpPr/>
          <p:nvPr/>
        </p:nvSpPr>
        <p:spPr>
          <a:xfrm>
            <a:off x="480000" y="3279499"/>
            <a:ext cx="5472000" cy="15895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8766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Når hastigheten ikke er normal på arealet må hastighetsvektoren</a:t>
            </a:r>
            <a:br>
              <a:rPr lang="nb-NO" dirty="0"/>
            </a:br>
            <a:r>
              <a:rPr lang="nb-NO" dirty="0"/>
              <a:t>prikkes med normalen til flaten (arealet)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får </a:t>
                </a:r>
                <a:r>
                  <a:rPr lang="nb-NO" i="1" dirty="0"/>
                  <a:t>ikke</a:t>
                </a:r>
                <a:r>
                  <a:rPr lang="nb-NO" dirty="0"/>
                  <a:t> bidrag til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 fra hastighets-komponenten som er tangentiell til arealelementet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𝐝𝐀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𝑑𝐴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dirty="0"/>
                  <a:t> kun </a:t>
                </a:r>
                <a:r>
                  <a:rPr lang="en-US" dirty="0" err="1"/>
                  <a:t>bidrag</a:t>
                </a:r>
                <a:r>
                  <a:rPr lang="en-US" dirty="0"/>
                  <a:t> </a:t>
                </a:r>
                <a:r>
                  <a:rPr lang="en-US" dirty="0" err="1"/>
                  <a:t>fra</a:t>
                </a:r>
                <a:r>
                  <a:rPr lang="en-US" dirty="0"/>
                  <a:t> </a:t>
                </a:r>
                <a:r>
                  <a:rPr lang="en-US" dirty="0" err="1"/>
                  <a:t>normalkomponenten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nb-NO" dirty="0"/>
                  <a:t>Størrelsen til normalkomponenten er gitt ved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d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𝐧</m:t>
                      </m:r>
                    </m:oMath>
                  </m:oMathPara>
                </a14:m>
                <a:endParaRPr lang="en-US" b="1" dirty="0"/>
              </a:p>
              <a:p>
                <a:r>
                  <a:rPr lang="nb-NO" dirty="0"/>
                  <a:t>Her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vinkelen</a:t>
                </a:r>
                <a:r>
                  <a:rPr lang="en-US" dirty="0"/>
                  <a:t> </a:t>
                </a:r>
                <a:r>
                  <a:rPr lang="en-US" dirty="0" err="1"/>
                  <a:t>mellom</a:t>
                </a:r>
                <a:r>
                  <a:rPr lang="en-US" dirty="0"/>
                  <a:t> </a:t>
                </a:r>
                <a:r>
                  <a:rPr lang="en-US" dirty="0" err="1"/>
                  <a:t>hastighetsvektoren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enhetsnormalen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</a:t>
                </a:r>
                <a:r>
                  <a:rPr lang="en-US" dirty="0" err="1"/>
                  <a:t>arealelementet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𝐝𝐀</m:t>
                    </m:r>
                  </m:oMath>
                </a14:m>
                <a:endParaRPr lang="nb-NO" b="1" dirty="0"/>
              </a:p>
              <a:p>
                <a:r>
                  <a:rPr lang="nb-NO" dirty="0"/>
                  <a:t>Vi får: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1485" b="-4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670822"/>
            <a:ext cx="5111750" cy="257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776000" y="5922959"/>
                <a:ext cx="3875740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𝐧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000" y="5922959"/>
                <a:ext cx="3875740" cy="658706"/>
              </a:xfrm>
              <a:prstGeom prst="rect">
                <a:avLst/>
              </a:prstGeom>
              <a:blipFill>
                <a:blip r:embed="rId4"/>
                <a:stretch>
                  <a:fillRect l="-10065" t="-163636" r="-974" b="-23454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D43C03C-0298-4219-B4EC-37E5822006BB}"/>
                  </a:ext>
                </a:extLst>
              </p:cNvPr>
              <p:cNvSpPr txBox="1"/>
              <p:nvPr/>
            </p:nvSpPr>
            <p:spPr>
              <a:xfrm>
                <a:off x="6605343" y="1626027"/>
                <a:ext cx="4667739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Husk: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</m:oMath>
                </a14:m>
                <a:r>
                  <a:rPr lang="nb-NO" dirty="0"/>
                  <a:t> er en enhetsvektor 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𝐧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dirty="0"/>
                  <a:t>) som står normalt på flaten overalt og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𝐝𝐀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𝐧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𝑑𝐴</m:t>
                    </m:r>
                  </m:oMath>
                </a14:m>
                <a:endParaRPr lang="nb-NO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D43C03C-0298-4219-B4EC-37E582200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343" y="1626027"/>
                <a:ext cx="4667739" cy="646331"/>
              </a:xfrm>
              <a:prstGeom prst="rect">
                <a:avLst/>
              </a:prstGeom>
              <a:blipFill>
                <a:blip r:embed="rId5"/>
                <a:stretch>
                  <a:fillRect l="-811" t="-3774" b="-1132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718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Massestrøm/</a:t>
            </a:r>
            <a:r>
              <a:rPr lang="nb-NO" dirty="0" err="1"/>
              <a:t>massefluks</a:t>
            </a:r>
            <a:r>
              <a:rPr lang="nb-NO" dirty="0"/>
              <a:t> er volumstrøm ganger egenvekten</a:t>
            </a:r>
            <a:br>
              <a:rPr lang="nb-NO" dirty="0"/>
            </a:br>
            <a:r>
              <a:rPr lang="nb-NO" dirty="0"/>
              <a:t>til fluidet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Volumstrømmen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Massestrømmen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450123" y="2012116"/>
                <a:ext cx="1895739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123" y="2012116"/>
                <a:ext cx="1895739" cy="658706"/>
              </a:xfrm>
              <a:prstGeom prst="rect">
                <a:avLst/>
              </a:prstGeom>
              <a:blipFill>
                <a:blip r:embed="rId3"/>
                <a:stretch>
                  <a:fillRect l="-15789" t="-163636" b="-236364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670822"/>
            <a:ext cx="5111750" cy="257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95213" y="1800000"/>
                <a:ext cx="2088000" cy="3693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</m:t>
                      </m:r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213" y="1800000"/>
                <a:ext cx="2088000" cy="369332"/>
              </a:xfrm>
              <a:prstGeom prst="rect">
                <a:avLst/>
              </a:prstGeom>
              <a:blipFill>
                <a:blip r:embed="rId5"/>
                <a:stretch>
                  <a:fillRect t="-106667" r="-1205" b="-17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42D96B-5F08-7C4C-BF3F-EE1815042741}"/>
                  </a:ext>
                </a:extLst>
              </p:cNvPr>
              <p:cNvSpPr txBox="1"/>
              <p:nvPr/>
            </p:nvSpPr>
            <p:spPr>
              <a:xfrm>
                <a:off x="3463066" y="3099647"/>
                <a:ext cx="1895739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42D96B-5F08-7C4C-BF3F-EE1815042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066" y="3099647"/>
                <a:ext cx="1895739" cy="658706"/>
              </a:xfrm>
              <a:prstGeom prst="rect">
                <a:avLst/>
              </a:prstGeom>
              <a:blipFill>
                <a:blip r:embed="rId6"/>
                <a:stretch>
                  <a:fillRect l="-17763" t="-158929" b="-23035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555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Massestrøm/</a:t>
            </a:r>
            <a:r>
              <a:rPr lang="nb-NO" dirty="0" err="1"/>
              <a:t>massefluks</a:t>
            </a:r>
            <a:r>
              <a:rPr lang="nb-NO" dirty="0"/>
              <a:t> er volumstrøm ganger egenvekten</a:t>
            </a:r>
            <a:br>
              <a:rPr lang="nb-NO" dirty="0"/>
            </a:br>
            <a:r>
              <a:rPr lang="nb-NO" dirty="0"/>
              <a:t>til fluidet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467739" cy="4320000"/>
              </a:xfrm>
            </p:spPr>
            <p:txBody>
              <a:bodyPr/>
              <a:lstStyle/>
              <a:p>
                <a:r>
                  <a:rPr lang="nb-NO" dirty="0"/>
                  <a:t>Volumstrømmen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Massestrømmen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Definisjon for massestrøm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Masse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som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har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passert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et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gitt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tverrsnittsareal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Tidsintervall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liten</m:t>
                          </m:r>
                          <m:r>
                            <a:rPr lang="nb-NO" sz="18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467739" cy="4320000"/>
              </a:xfrm>
              <a:blipFill>
                <a:blip r:embed="rId2"/>
                <a:stretch>
                  <a:fillRect l="-2353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450123" y="2012116"/>
                <a:ext cx="1895739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123" y="2012116"/>
                <a:ext cx="1895739" cy="658706"/>
              </a:xfrm>
              <a:prstGeom prst="rect">
                <a:avLst/>
              </a:prstGeom>
              <a:blipFill>
                <a:blip r:embed="rId3"/>
                <a:stretch>
                  <a:fillRect l="-15789" t="-163636" b="-236364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670822"/>
            <a:ext cx="5111750" cy="257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95213" y="1800000"/>
                <a:ext cx="2088000" cy="3693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</m:t>
                      </m:r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213" y="1800000"/>
                <a:ext cx="2088000" cy="369332"/>
              </a:xfrm>
              <a:prstGeom prst="rect">
                <a:avLst/>
              </a:prstGeom>
              <a:blipFill>
                <a:blip r:embed="rId5"/>
                <a:stretch>
                  <a:fillRect t="-106667" r="-1205" b="-17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42D96B-5F08-7C4C-BF3F-EE1815042741}"/>
                  </a:ext>
                </a:extLst>
              </p:cNvPr>
              <p:cNvSpPr txBox="1"/>
              <p:nvPr/>
            </p:nvSpPr>
            <p:spPr>
              <a:xfrm>
                <a:off x="3463066" y="3099647"/>
                <a:ext cx="1895739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42D96B-5F08-7C4C-BF3F-EE1815042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066" y="3099647"/>
                <a:ext cx="1895739" cy="658706"/>
              </a:xfrm>
              <a:prstGeom prst="rect">
                <a:avLst/>
              </a:prstGeom>
              <a:blipFill>
                <a:blip r:embed="rId6"/>
                <a:stretch>
                  <a:fillRect l="-17763" t="-158929" b="-23035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14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Massestrøm/</a:t>
            </a:r>
            <a:r>
              <a:rPr lang="nb-NO" dirty="0" err="1"/>
              <a:t>massefluks</a:t>
            </a:r>
            <a:r>
              <a:rPr lang="nb-NO" dirty="0"/>
              <a:t> er volumstrøm ganger egenvekten</a:t>
            </a:r>
            <a:br>
              <a:rPr lang="nb-NO" dirty="0"/>
            </a:br>
            <a:r>
              <a:rPr lang="nb-NO" dirty="0"/>
              <a:t>til fluidet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467739" cy="4320000"/>
              </a:xfrm>
            </p:spPr>
            <p:txBody>
              <a:bodyPr/>
              <a:lstStyle/>
              <a:p>
                <a:r>
                  <a:rPr lang="nb-NO" dirty="0"/>
                  <a:t>Volumstrømmen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Massestrømmen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Definisjon for massestrøm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8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Masse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som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har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passert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et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gitt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tverrsnittsareal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Tidsintervall</m:t>
                                  </m:r>
                                  <m: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liten</m:t>
                          </m:r>
                          <m:r>
                            <a:rPr lang="nb-NO" sz="18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Hvis</a:t>
                </a:r>
                <a14:m>
                  <m:oMath xmlns:m="http://schemas.openxmlformats.org/officeDocument/2006/math">
                    <m:r>
                      <a:rPr lang="nb-NO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er konstant over tverrsnitt A: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sz="20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e>
                    </m:func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nb-NO" sz="2000" i="1" strike="sngStrike">
                                <a:latin typeface="Cambria Math" panose="02040503050406030204" pitchFamily="18" charset="0"/>
                              </a:rPr>
                              <m:t>𝑉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nb-NO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r>
                      <a:rPr lang="nb-NO" sz="20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𝐴𝑉</m:t>
                    </m:r>
                  </m:oMath>
                </a14:m>
                <a:endParaRPr lang="en-US" sz="2400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467739" cy="4320000"/>
              </a:xfrm>
              <a:blipFill>
                <a:blip r:embed="rId2"/>
                <a:stretch>
                  <a:fillRect l="-2353" t="-2053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450123" y="2012116"/>
                <a:ext cx="1895739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123" y="2012116"/>
                <a:ext cx="1895739" cy="658706"/>
              </a:xfrm>
              <a:prstGeom prst="rect">
                <a:avLst/>
              </a:prstGeom>
              <a:blipFill>
                <a:blip r:embed="rId3"/>
                <a:stretch>
                  <a:fillRect l="-15789" t="-163636" b="-236364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670822"/>
            <a:ext cx="5111750" cy="257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895213" y="1800000"/>
                <a:ext cx="2088000" cy="3693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</m:t>
                      </m:r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213" y="1800000"/>
                <a:ext cx="2088000" cy="369332"/>
              </a:xfrm>
              <a:prstGeom prst="rect">
                <a:avLst/>
              </a:prstGeom>
              <a:blipFill>
                <a:blip r:embed="rId5"/>
                <a:stretch>
                  <a:fillRect t="-106667" r="-1205" b="-17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42D96B-5F08-7C4C-BF3F-EE1815042741}"/>
                  </a:ext>
                </a:extLst>
              </p:cNvPr>
              <p:cNvSpPr txBox="1"/>
              <p:nvPr/>
            </p:nvSpPr>
            <p:spPr>
              <a:xfrm>
                <a:off x="3463066" y="3099647"/>
                <a:ext cx="1895739" cy="65870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42D96B-5F08-7C4C-BF3F-EE1815042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066" y="3099647"/>
                <a:ext cx="1895739" cy="658706"/>
              </a:xfrm>
              <a:prstGeom prst="rect">
                <a:avLst/>
              </a:prstGeom>
              <a:blipFill>
                <a:blip r:embed="rId6"/>
                <a:stretch>
                  <a:fillRect l="-17763" t="-158929" b="-23035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7767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Volum- og massestrøm </a:t>
            </a:r>
            <a:r>
              <a:rPr lang="nb-NO" dirty="0" err="1"/>
              <a:t>oppsummért</a:t>
            </a:r>
            <a:endParaRPr lang="en-US" dirty="0"/>
          </a:p>
        </p:txBody>
      </p:sp>
      <p:pic>
        <p:nvPicPr>
          <p:cNvPr id="9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35" y="2133000"/>
            <a:ext cx="9374807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83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5.1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Luft strømmer med en viss massestrøm i et rørtverrsnitt, se tallverdier i figur (Diameter: 0.3 m)</a:t>
                </a:r>
              </a:p>
              <a:p>
                <a:r>
                  <a:rPr lang="nb-NO" dirty="0"/>
                  <a:t>Hva blir volumstrømmen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771" y="3069000"/>
            <a:ext cx="6015996" cy="187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8861B9-37BE-492F-A3D5-EFAAA84951CE}"/>
              </a:ext>
            </a:extLst>
          </p:cNvPr>
          <p:cNvSpPr/>
          <p:nvPr/>
        </p:nvSpPr>
        <p:spPr>
          <a:xfrm>
            <a:off x="8254629" y="2637000"/>
            <a:ext cx="2028696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D</a:t>
            </a:r>
            <a:r>
              <a:rPr lang="nb-NO" dirty="0" err="1">
                <a:solidFill>
                  <a:schemeClr val="tx1"/>
                </a:solidFill>
              </a:rPr>
              <a:t>diameter</a:t>
            </a:r>
            <a:r>
              <a:rPr lang="nb-NO" dirty="0">
                <a:solidFill>
                  <a:schemeClr val="tx1"/>
                </a:solidFill>
              </a:rPr>
              <a:t> = 0.3m</a:t>
            </a:r>
            <a:endParaRPr lang="nb-NO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5B627-FC9F-496C-95B9-02DCDAE075DB}"/>
              </a:ext>
            </a:extLst>
          </p:cNvPr>
          <p:cNvSpPr/>
          <p:nvPr/>
        </p:nvSpPr>
        <p:spPr>
          <a:xfrm>
            <a:off x="8112000" y="4293000"/>
            <a:ext cx="1728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AC7EF1-098C-4A2C-ADFE-3FD566F866D4}"/>
              </a:ext>
            </a:extLst>
          </p:cNvPr>
          <p:cNvSpPr/>
          <p:nvPr/>
        </p:nvSpPr>
        <p:spPr>
          <a:xfrm>
            <a:off x="7608000" y="4653000"/>
            <a:ext cx="1728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061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5.1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volumstrømmen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num>
                        <m:den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=2.42 </m:t>
                      </m:r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dirty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771" y="3069000"/>
            <a:ext cx="6015996" cy="187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8861B9-37BE-492F-A3D5-EFAAA84951CE}"/>
              </a:ext>
            </a:extLst>
          </p:cNvPr>
          <p:cNvSpPr/>
          <p:nvPr/>
        </p:nvSpPr>
        <p:spPr>
          <a:xfrm>
            <a:off x="9408000" y="2993558"/>
            <a:ext cx="1152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5B627-FC9F-496C-95B9-02DCDAE075DB}"/>
              </a:ext>
            </a:extLst>
          </p:cNvPr>
          <p:cNvSpPr/>
          <p:nvPr/>
        </p:nvSpPr>
        <p:spPr>
          <a:xfrm>
            <a:off x="8112000" y="4293000"/>
            <a:ext cx="1728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AC7EF1-098C-4A2C-ADFE-3FD566F866D4}"/>
              </a:ext>
            </a:extLst>
          </p:cNvPr>
          <p:cNvSpPr/>
          <p:nvPr/>
        </p:nvSpPr>
        <p:spPr>
          <a:xfrm>
            <a:off x="7608000" y="4653000"/>
            <a:ext cx="1728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20DAE9-D58F-6F4E-9D09-B624BB7B1A24}"/>
              </a:ext>
            </a:extLst>
          </p:cNvPr>
          <p:cNvSpPr/>
          <p:nvPr/>
        </p:nvSpPr>
        <p:spPr>
          <a:xfrm>
            <a:off x="8254629" y="2637000"/>
            <a:ext cx="2028696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D</a:t>
            </a:r>
            <a:r>
              <a:rPr lang="nb-NO" dirty="0" err="1">
                <a:solidFill>
                  <a:schemeClr val="tx1"/>
                </a:solidFill>
              </a:rPr>
              <a:t>diameter</a:t>
            </a:r>
            <a:r>
              <a:rPr lang="nb-NO" dirty="0">
                <a:solidFill>
                  <a:schemeClr val="tx1"/>
                </a:solidFill>
              </a:rPr>
              <a:t> = 0.3m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438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5.1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Volumstrømmen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er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2.42 </m:t>
                    </m:r>
                    <m:sSup>
                      <m:sSup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dirty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dirty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dirty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Hva blir middelhastigheten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771" y="3069000"/>
            <a:ext cx="6015996" cy="187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8861B9-37BE-492F-A3D5-EFAAA84951CE}"/>
              </a:ext>
            </a:extLst>
          </p:cNvPr>
          <p:cNvSpPr/>
          <p:nvPr/>
        </p:nvSpPr>
        <p:spPr>
          <a:xfrm>
            <a:off x="9408000" y="2993558"/>
            <a:ext cx="1152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5B627-FC9F-496C-95B9-02DCDAE075DB}"/>
              </a:ext>
            </a:extLst>
          </p:cNvPr>
          <p:cNvSpPr/>
          <p:nvPr/>
        </p:nvSpPr>
        <p:spPr>
          <a:xfrm>
            <a:off x="8112000" y="4293000"/>
            <a:ext cx="1728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AC7EF1-098C-4A2C-ADFE-3FD566F866D4}"/>
              </a:ext>
            </a:extLst>
          </p:cNvPr>
          <p:cNvSpPr/>
          <p:nvPr/>
        </p:nvSpPr>
        <p:spPr>
          <a:xfrm>
            <a:off x="7608000" y="4653000"/>
            <a:ext cx="1728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F3940-B4A7-DB4B-A621-4FCE3C37E12D}"/>
              </a:ext>
            </a:extLst>
          </p:cNvPr>
          <p:cNvSpPr/>
          <p:nvPr/>
        </p:nvSpPr>
        <p:spPr>
          <a:xfrm>
            <a:off x="8254629" y="2637000"/>
            <a:ext cx="2028696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D</a:t>
            </a:r>
            <a:r>
              <a:rPr lang="nb-NO" dirty="0" err="1">
                <a:solidFill>
                  <a:schemeClr val="tx1"/>
                </a:solidFill>
              </a:rPr>
              <a:t>diameter</a:t>
            </a:r>
            <a:r>
              <a:rPr lang="nb-NO" dirty="0">
                <a:solidFill>
                  <a:schemeClr val="tx1"/>
                </a:solidFill>
              </a:rPr>
              <a:t> = 0.3m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5119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5.1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Volumstrømmen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er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2.42 </m:t>
                    </m:r>
                    <m:sSup>
                      <m:sSup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dirty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dirty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dirty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Hva blir middelhastigheten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num>
                        <m:den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=2.42 </m:t>
                      </m:r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dirty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⟹</m:t>
                      </m:r>
                      <m:acc>
                        <m:accPr>
                          <m:chr m:val="̅"/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=34.2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771" y="3069000"/>
            <a:ext cx="6015996" cy="187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8861B9-37BE-492F-A3D5-EFAAA84951CE}"/>
              </a:ext>
            </a:extLst>
          </p:cNvPr>
          <p:cNvSpPr/>
          <p:nvPr/>
        </p:nvSpPr>
        <p:spPr>
          <a:xfrm>
            <a:off x="9408000" y="2993558"/>
            <a:ext cx="1152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5B627-FC9F-496C-95B9-02DCDAE075DB}"/>
              </a:ext>
            </a:extLst>
          </p:cNvPr>
          <p:cNvSpPr/>
          <p:nvPr/>
        </p:nvSpPr>
        <p:spPr>
          <a:xfrm>
            <a:off x="8112000" y="4293000"/>
            <a:ext cx="1728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AC7EF1-098C-4A2C-ADFE-3FD566F866D4}"/>
              </a:ext>
            </a:extLst>
          </p:cNvPr>
          <p:cNvSpPr/>
          <p:nvPr/>
        </p:nvSpPr>
        <p:spPr>
          <a:xfrm>
            <a:off x="7608000" y="4653000"/>
            <a:ext cx="1728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B6B59B-E44D-1A4F-B4F9-7BC331A89149}"/>
              </a:ext>
            </a:extLst>
          </p:cNvPr>
          <p:cNvSpPr/>
          <p:nvPr/>
        </p:nvSpPr>
        <p:spPr>
          <a:xfrm>
            <a:off x="8254629" y="2637000"/>
            <a:ext cx="2028696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D</a:t>
            </a:r>
            <a:r>
              <a:rPr lang="nb-NO" dirty="0" err="1">
                <a:solidFill>
                  <a:schemeClr val="tx1"/>
                </a:solidFill>
              </a:rPr>
              <a:t>diameter</a:t>
            </a:r>
            <a:r>
              <a:rPr lang="nb-NO" dirty="0">
                <a:solidFill>
                  <a:schemeClr val="tx1"/>
                </a:solidFill>
              </a:rPr>
              <a:t> = 0.3m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7589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Individuell: EFM Eksempel 5.2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Kanalstrøm med en uniform hastighet på 12 </a:t>
            </a:r>
            <a:r>
              <a:rPr lang="nb-NO" dirty="0" err="1"/>
              <a:t>m/s</a:t>
            </a:r>
            <a:r>
              <a:rPr lang="nb-NO" dirty="0"/>
              <a:t> (konstant over tverrsnittet) parallell med kanalbunnen</a:t>
            </a:r>
          </a:p>
          <a:p>
            <a:r>
              <a:rPr lang="nb-NO" dirty="0"/>
              <a:t>Strømningsdybden er 60 cm, målt vertikalt</a:t>
            </a:r>
          </a:p>
          <a:p>
            <a:r>
              <a:rPr lang="nb-NO" dirty="0"/>
              <a:t>Hva blir </a:t>
            </a:r>
            <a:r>
              <a:rPr lang="nb-NO" b="1" dirty="0"/>
              <a:t>volumstrømmen</a:t>
            </a:r>
            <a:r>
              <a:rPr lang="nb-NO" dirty="0"/>
              <a:t> per breddeenhet (inn i papiret) av kanalen?</a:t>
            </a:r>
          </a:p>
          <a:p>
            <a:r>
              <a:rPr lang="nb-NO" dirty="0"/>
              <a:t>Hint: Vinkelen skal med!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41" y="2509171"/>
            <a:ext cx="3590544" cy="290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1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Volumstrømmen: Hastighetsvektoren har en vinkel mot arealet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Hva blir volumstrømmen per breddeenhet av kanalen?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𝑉𝐴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endParaRPr lang="en-US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14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41" y="2509171"/>
            <a:ext cx="3590544" cy="290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84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5.2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=12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Hva blir volumstrømmen per breddeenhet av kanalen?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𝑉𝐴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endParaRPr lang="en-US" b="1" dirty="0"/>
              </a:p>
              <a:p>
                <a:r>
                  <a:rPr lang="en-US" dirty="0"/>
                  <a:t>Per </a:t>
                </a:r>
                <a:r>
                  <a:rPr lang="en-US" dirty="0" err="1"/>
                  <a:t>breddeenhet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𝑉𝐴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𝑉h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=12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⋅0.6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30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∘</m:t>
                                  </m:r>
                                </m:sup>
                              </m:sSup>
                            </m:e>
                          </m:func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=6.24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1466" r="-12624" b="-14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941" y="2509171"/>
            <a:ext cx="3590544" cy="290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465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Smøre pålegg på brødskiva:</a:t>
            </a:r>
            <a:br>
              <a:rPr lang="nb-NO" dirty="0"/>
            </a:br>
            <a:r>
              <a:rPr lang="nb-NO" dirty="0"/>
              <a:t>Bestem et uttrykk for volumstrømmen</a:t>
            </a:r>
            <a:br>
              <a:rPr lang="nb-NO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Kanalstrømning med varierende hastighet over dybden</a:t>
            </a:r>
          </a:p>
          <a:p>
            <a:r>
              <a:rPr lang="nb-NO" dirty="0"/>
              <a:t>Bestem et uttrykk for volumstrømmen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00" y="1180905"/>
            <a:ext cx="4320000" cy="193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F01472-7C60-B248-9EEB-AE7F0CE0AFBC}"/>
                  </a:ext>
                </a:extLst>
              </p:cNvPr>
              <p:cNvSpPr txBox="1"/>
              <p:nvPr/>
            </p:nvSpPr>
            <p:spPr>
              <a:xfrm>
                <a:off x="7680000" y="1615334"/>
                <a:ext cx="244175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2400" dirty="0"/>
                  <a:t>)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F01472-7C60-B248-9EEB-AE7F0CE0A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000" y="1615334"/>
                <a:ext cx="2441759" cy="369332"/>
              </a:xfrm>
              <a:prstGeom prst="rect">
                <a:avLst/>
              </a:prstGeom>
              <a:blipFill>
                <a:blip r:embed="rId3"/>
                <a:stretch>
                  <a:fillRect l="-2591" t="-26667" r="-6736" b="-4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AB1AA578-C494-4944-B318-EFF422344FF8}"/>
              </a:ext>
            </a:extLst>
          </p:cNvPr>
          <p:cNvSpPr/>
          <p:nvPr/>
        </p:nvSpPr>
        <p:spPr>
          <a:xfrm>
            <a:off x="7104000" y="1180905"/>
            <a:ext cx="432000" cy="232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CDCFA8-6D41-2746-8424-15F4AEB008BA}"/>
              </a:ext>
            </a:extLst>
          </p:cNvPr>
          <p:cNvSpPr txBox="1"/>
          <p:nvPr/>
        </p:nvSpPr>
        <p:spPr>
          <a:xfrm>
            <a:off x="8040000" y="838908"/>
            <a:ext cx="255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Knivens hastighet: </a:t>
            </a:r>
            <a:r>
              <a:rPr lang="nb-NO" dirty="0" err="1"/>
              <a:t>u</a:t>
            </a:r>
            <a:r>
              <a:rPr lang="nb-NO" baseline="-25000" dirty="0" err="1"/>
              <a:t>max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55678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Individuell: Smøre pålegg på brødskiva:</a:t>
            </a:r>
            <a:br>
              <a:rPr lang="nb-NO" dirty="0"/>
            </a:br>
            <a:r>
              <a:rPr lang="nb-NO" dirty="0"/>
              <a:t>Bestem et uttrykk for volumstrømmen</a:t>
            </a:r>
            <a:br>
              <a:rPr lang="nb-NO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Kanalstrømning med varierende hastighet over dybden</a:t>
            </a:r>
          </a:p>
          <a:p>
            <a:r>
              <a:rPr lang="nb-NO" dirty="0"/>
              <a:t>Bestem et uttrykk for volumstrømmen Q</a:t>
            </a:r>
          </a:p>
          <a:p>
            <a:r>
              <a:rPr lang="en-US" dirty="0" err="1"/>
              <a:t>Kniven</a:t>
            </a:r>
            <a:r>
              <a:rPr lang="en-US" dirty="0"/>
              <a:t> har </a:t>
            </a:r>
            <a:r>
              <a:rPr lang="en-US" dirty="0" err="1"/>
              <a:t>bredde</a:t>
            </a:r>
            <a:r>
              <a:rPr lang="en-US" dirty="0"/>
              <a:t> w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går</a:t>
            </a:r>
            <a:r>
              <a:rPr lang="en-US" dirty="0"/>
              <a:t> inn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papiret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00" y="1180905"/>
            <a:ext cx="4320000" cy="193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F01472-7C60-B248-9EEB-AE7F0CE0AFBC}"/>
                  </a:ext>
                </a:extLst>
              </p:cNvPr>
              <p:cNvSpPr txBox="1"/>
              <p:nvPr/>
            </p:nvSpPr>
            <p:spPr>
              <a:xfrm>
                <a:off x="7680000" y="1615334"/>
                <a:ext cx="244175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2400" dirty="0"/>
                  <a:t>)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F01472-7C60-B248-9EEB-AE7F0CE0A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000" y="1615334"/>
                <a:ext cx="2441759" cy="369332"/>
              </a:xfrm>
              <a:prstGeom prst="rect">
                <a:avLst/>
              </a:prstGeom>
              <a:blipFill>
                <a:blip r:embed="rId3"/>
                <a:stretch>
                  <a:fillRect l="-2591" t="-26667" r="-6736" b="-4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AB1AA578-C494-4944-B318-EFF422344FF8}"/>
              </a:ext>
            </a:extLst>
          </p:cNvPr>
          <p:cNvSpPr/>
          <p:nvPr/>
        </p:nvSpPr>
        <p:spPr>
          <a:xfrm>
            <a:off x="7104000" y="1180905"/>
            <a:ext cx="432000" cy="232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CDCFA8-6D41-2746-8424-15F4AEB008BA}"/>
              </a:ext>
            </a:extLst>
          </p:cNvPr>
          <p:cNvSpPr txBox="1"/>
          <p:nvPr/>
        </p:nvSpPr>
        <p:spPr>
          <a:xfrm>
            <a:off x="8040000" y="838908"/>
            <a:ext cx="255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Knivens hastighet: </a:t>
            </a:r>
            <a:r>
              <a:rPr lang="nb-NO" dirty="0" err="1"/>
              <a:t>u</a:t>
            </a:r>
            <a:r>
              <a:rPr lang="nb-NO" baseline="-25000" dirty="0" err="1"/>
              <a:t>max</a:t>
            </a: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3385792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Individuell: Smøre pålegg på brødskiva:</a:t>
            </a:r>
            <a:br>
              <a:rPr lang="nb-NO" dirty="0"/>
            </a:br>
            <a:r>
              <a:rPr lang="nb-NO" dirty="0"/>
              <a:t>Bestem et uttrykk for volumstrømmen</a:t>
            </a:r>
            <a:br>
              <a:rPr lang="nb-NO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Kanalstrømning med varierende hastighet over dybden</a:t>
                </a:r>
              </a:p>
              <a:p>
                <a:r>
                  <a:rPr lang="nb-NO" dirty="0"/>
                  <a:t>Bestem et uttrykk for volumstrømmen Q</a:t>
                </a:r>
              </a:p>
              <a:p>
                <a:r>
                  <a:rPr lang="en-US" dirty="0" err="1"/>
                  <a:t>Kniven</a:t>
                </a:r>
                <a:r>
                  <a:rPr lang="en-US" dirty="0"/>
                  <a:t> har </a:t>
                </a:r>
                <a:r>
                  <a:rPr lang="en-US" dirty="0" err="1"/>
                  <a:t>bredde</a:t>
                </a:r>
                <a:r>
                  <a:rPr lang="en-US" dirty="0"/>
                  <a:t> w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går</a:t>
                </a:r>
                <a:r>
                  <a:rPr lang="en-US" dirty="0"/>
                  <a:t> inn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papiret</a:t>
                </a:r>
                <a:endParaRPr lang="en-US" dirty="0"/>
              </a:p>
              <a:p>
                <a:r>
                  <a:rPr lang="en-US" dirty="0"/>
                  <a:t>Tips: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limLoc m:val="undOv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00" y="1180905"/>
            <a:ext cx="4320000" cy="193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F01472-7C60-B248-9EEB-AE7F0CE0AFBC}"/>
                  </a:ext>
                </a:extLst>
              </p:cNvPr>
              <p:cNvSpPr txBox="1"/>
              <p:nvPr/>
            </p:nvSpPr>
            <p:spPr>
              <a:xfrm>
                <a:off x="7680000" y="1615334"/>
                <a:ext cx="244175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2400" dirty="0"/>
                  <a:t>)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F01472-7C60-B248-9EEB-AE7F0CE0A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000" y="1615334"/>
                <a:ext cx="2441759" cy="369332"/>
              </a:xfrm>
              <a:prstGeom prst="rect">
                <a:avLst/>
              </a:prstGeom>
              <a:blipFill>
                <a:blip r:embed="rId4"/>
                <a:stretch>
                  <a:fillRect l="-2591" t="-26667" r="-6736" b="-4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AB1AA578-C494-4944-B318-EFF422344FF8}"/>
              </a:ext>
            </a:extLst>
          </p:cNvPr>
          <p:cNvSpPr/>
          <p:nvPr/>
        </p:nvSpPr>
        <p:spPr>
          <a:xfrm>
            <a:off x="7104000" y="1180905"/>
            <a:ext cx="432000" cy="232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CDCFA8-6D41-2746-8424-15F4AEB008BA}"/>
              </a:ext>
            </a:extLst>
          </p:cNvPr>
          <p:cNvSpPr txBox="1"/>
          <p:nvPr/>
        </p:nvSpPr>
        <p:spPr>
          <a:xfrm>
            <a:off x="8040000" y="838908"/>
            <a:ext cx="255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Knivens hastighet: </a:t>
            </a:r>
            <a:r>
              <a:rPr lang="nb-NO" dirty="0" err="1"/>
              <a:t>u</a:t>
            </a:r>
            <a:r>
              <a:rPr lang="nb-NO" baseline="-25000" dirty="0" err="1"/>
              <a:t>max</a:t>
            </a:r>
            <a:endParaRPr lang="nb-NO" baseline="-25000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3CECAC9A-209A-2E46-BE2E-8E67240840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857" y="3734806"/>
            <a:ext cx="457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99F5A3-F5E1-D34D-8897-978FB17A8CF1}"/>
              </a:ext>
            </a:extLst>
          </p:cNvPr>
          <p:cNvSpPr/>
          <p:nvPr/>
        </p:nvSpPr>
        <p:spPr>
          <a:xfrm>
            <a:off x="9984000" y="3734806"/>
            <a:ext cx="1368000" cy="342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E76220-84D7-A141-ACFE-78F15B8DD9D9}"/>
                  </a:ext>
                </a:extLst>
              </p:cNvPr>
              <p:cNvSpPr txBox="1"/>
              <p:nvPr/>
            </p:nvSpPr>
            <p:spPr>
              <a:xfrm>
                <a:off x="9376586" y="3721520"/>
                <a:ext cx="183614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E76220-84D7-A141-ACFE-78F15B8DD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586" y="3721520"/>
                <a:ext cx="1836144" cy="276999"/>
              </a:xfrm>
              <a:prstGeom prst="rect">
                <a:avLst/>
              </a:prstGeom>
              <a:blipFill>
                <a:blip r:embed="rId6"/>
                <a:stretch>
                  <a:fillRect l="-3448" t="-21739" r="-6897" b="-5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648046EC-24AA-C14E-A407-8E95AE6E3041}"/>
              </a:ext>
            </a:extLst>
          </p:cNvPr>
          <p:cNvSpPr/>
          <p:nvPr/>
        </p:nvSpPr>
        <p:spPr>
          <a:xfrm>
            <a:off x="9480000" y="5742093"/>
            <a:ext cx="50400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9117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Løsning på tavlen: </a:t>
            </a:r>
            <a:br>
              <a:rPr lang="nb-NO" dirty="0"/>
            </a:br>
            <a:r>
              <a:rPr lang="nb-NO" dirty="0"/>
              <a:t>Bestem et uttrykk for volumstrømmen</a:t>
            </a:r>
            <a:br>
              <a:rPr lang="nb-NO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ln>
                <a:noFill/>
              </a:ln>
            </p:spPr>
            <p:txBody>
              <a:bodyPr/>
              <a:lstStyle/>
              <a:p>
                <a:r>
                  <a:rPr lang="nb-NO" dirty="0"/>
                  <a:t>Kanalstrømning med varierende hastighet over dybden</a:t>
                </a:r>
              </a:p>
              <a:p>
                <a:r>
                  <a:rPr lang="nb-NO" dirty="0"/>
                  <a:t>Bestem et uttrykk for volumstrømmen Q</a:t>
                </a:r>
              </a:p>
              <a:p>
                <a:r>
                  <a:rPr lang="en-US" dirty="0" err="1"/>
                  <a:t>Kniven</a:t>
                </a:r>
                <a:r>
                  <a:rPr lang="en-US" dirty="0"/>
                  <a:t> har </a:t>
                </a:r>
                <a:r>
                  <a:rPr lang="en-US" dirty="0" err="1"/>
                  <a:t>bredde</a:t>
                </a:r>
                <a:r>
                  <a:rPr lang="en-US" dirty="0"/>
                  <a:t> w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går</a:t>
                </a:r>
                <a:r>
                  <a:rPr lang="en-US" dirty="0"/>
                  <a:t> inn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papiret</a:t>
                </a:r>
                <a:endParaRPr lang="en-US" dirty="0"/>
              </a:p>
              <a:p>
                <a:r>
                  <a:rPr lang="en-US" dirty="0"/>
                  <a:t>Tips: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limLoc m:val="undOv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𝑤𝑑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00" y="1180905"/>
            <a:ext cx="4320000" cy="193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F01472-7C60-B248-9EEB-AE7F0CE0AFBC}"/>
                  </a:ext>
                </a:extLst>
              </p:cNvPr>
              <p:cNvSpPr txBox="1"/>
              <p:nvPr/>
            </p:nvSpPr>
            <p:spPr>
              <a:xfrm>
                <a:off x="7680000" y="1615334"/>
                <a:ext cx="244175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2400" dirty="0"/>
                  <a:t>)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F01472-7C60-B248-9EEB-AE7F0CE0A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000" y="1615334"/>
                <a:ext cx="2441759" cy="369332"/>
              </a:xfrm>
              <a:prstGeom prst="rect">
                <a:avLst/>
              </a:prstGeom>
              <a:blipFill>
                <a:blip r:embed="rId4"/>
                <a:stretch>
                  <a:fillRect l="-2591" t="-26667" r="-6736" b="-4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AB1AA578-C494-4944-B318-EFF422344FF8}"/>
              </a:ext>
            </a:extLst>
          </p:cNvPr>
          <p:cNvSpPr/>
          <p:nvPr/>
        </p:nvSpPr>
        <p:spPr>
          <a:xfrm>
            <a:off x="7104000" y="1180905"/>
            <a:ext cx="432000" cy="232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CDCFA8-6D41-2746-8424-15F4AEB008BA}"/>
              </a:ext>
            </a:extLst>
          </p:cNvPr>
          <p:cNvSpPr txBox="1"/>
          <p:nvPr/>
        </p:nvSpPr>
        <p:spPr>
          <a:xfrm>
            <a:off x="8040000" y="838908"/>
            <a:ext cx="255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Knivens hastighet: </a:t>
            </a:r>
            <a:r>
              <a:rPr lang="nb-NO" dirty="0" err="1"/>
              <a:t>u</a:t>
            </a:r>
            <a:r>
              <a:rPr lang="nb-NO" baseline="-25000" dirty="0" err="1"/>
              <a:t>max</a:t>
            </a:r>
            <a:endParaRPr lang="nb-NO" baseline="-25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E07912-6920-DD47-991B-3C7109696A67}"/>
              </a:ext>
            </a:extLst>
          </p:cNvPr>
          <p:cNvSpPr/>
          <p:nvPr/>
        </p:nvSpPr>
        <p:spPr>
          <a:xfrm>
            <a:off x="840000" y="4797000"/>
            <a:ext cx="2160000" cy="57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E53910D7-21D7-0142-90EB-E5488D4557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857" y="3734806"/>
            <a:ext cx="457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6791A7A-792F-4F41-BE9B-9DFCA2983C67}"/>
              </a:ext>
            </a:extLst>
          </p:cNvPr>
          <p:cNvSpPr/>
          <p:nvPr/>
        </p:nvSpPr>
        <p:spPr>
          <a:xfrm>
            <a:off x="9984000" y="3734806"/>
            <a:ext cx="1368000" cy="342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8A2EC8-F786-7B4D-B67A-4D5C764D2AE2}"/>
                  </a:ext>
                </a:extLst>
              </p:cNvPr>
              <p:cNvSpPr txBox="1"/>
              <p:nvPr/>
            </p:nvSpPr>
            <p:spPr>
              <a:xfrm>
                <a:off x="9376586" y="3721520"/>
                <a:ext cx="183614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8A2EC8-F786-7B4D-B67A-4D5C764D2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586" y="3721520"/>
                <a:ext cx="1836144" cy="276999"/>
              </a:xfrm>
              <a:prstGeom prst="rect">
                <a:avLst/>
              </a:prstGeom>
              <a:blipFill>
                <a:blip r:embed="rId6"/>
                <a:stretch>
                  <a:fillRect l="-3448" t="-21739" r="-6897" b="-5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78F2D425-2F3F-E340-B91C-F164A215AF7B}"/>
              </a:ext>
            </a:extLst>
          </p:cNvPr>
          <p:cNvSpPr/>
          <p:nvPr/>
        </p:nvSpPr>
        <p:spPr>
          <a:xfrm>
            <a:off x="9480000" y="5742093"/>
            <a:ext cx="50400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1427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Middelhastighet vs. maks hastighet for ulike situasjoner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2542154"/>
            <a:ext cx="6057409" cy="232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00" y="2671761"/>
            <a:ext cx="5111750" cy="2553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140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Middelhastighet vs. maks hastighet for ulike situasjoner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2542154"/>
            <a:ext cx="6057409" cy="232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00" y="2671761"/>
            <a:ext cx="5111750" cy="2553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162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Volum- og massestrøm</a:t>
            </a:r>
          </a:p>
          <a:p>
            <a:r>
              <a:rPr lang="nb-NO" dirty="0"/>
              <a:t>Kontrollvolum og Reynolds transportteorem</a:t>
            </a:r>
          </a:p>
        </p:txBody>
      </p:sp>
    </p:spTree>
    <p:extLst>
      <p:ext uri="{BB962C8B-B14F-4D97-AF65-F5344CB8AC3E}">
        <p14:creationId xmlns:p14="http://schemas.microsoft.com/office/powerpoint/2010/main" val="146148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Lukket system – også kalt </a:t>
            </a:r>
            <a:r>
              <a:rPr lang="nb-NO" i="1" dirty="0"/>
              <a:t>kontrollmasse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Et system der det ikke er noen transport av masse gjennom </a:t>
            </a:r>
            <a:r>
              <a:rPr lang="nb-NO" i="1" dirty="0"/>
              <a:t>grenseflatene</a:t>
            </a:r>
            <a:r>
              <a:rPr lang="nb-NO" dirty="0"/>
              <a:t> til systemet</a:t>
            </a:r>
          </a:p>
          <a:p>
            <a:pPr lvl="1"/>
            <a:r>
              <a:rPr lang="nb-NO" dirty="0"/>
              <a:t>Altså ingen utveksling av masse mellom systemet og omgivelsene</a:t>
            </a:r>
          </a:p>
          <a:p>
            <a:pPr lvl="1"/>
            <a:r>
              <a:rPr lang="nb-NO" dirty="0"/>
              <a:t>Kontrollmassen kan bevege seg og deformeres, men massen er bevart</a:t>
            </a:r>
          </a:p>
          <a:p>
            <a:r>
              <a:rPr lang="nb-NO" dirty="0"/>
              <a:t>Vi følger en bestemt ansamling av masse hele tiden (de samme molekylene) – et Lagrangeperspektiv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908" y="2146306"/>
            <a:ext cx="4155091" cy="303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68000" y="5661000"/>
            <a:ext cx="3024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Samme masse (de samme molekylene) hele tiden</a:t>
            </a:r>
            <a:endParaRPr lang="en-US" dirty="0"/>
          </a:p>
        </p:txBody>
      </p:sp>
      <p:cxnSp>
        <p:nvCxnSpPr>
          <p:cNvPr id="8" name="Straight Arrow Connector 7"/>
          <p:cNvCxnSpPr>
            <a:cxnSpLocks/>
            <a:stCxn id="6" idx="0"/>
          </p:cNvCxnSpPr>
          <p:nvPr/>
        </p:nvCxnSpPr>
        <p:spPr>
          <a:xfrm flipV="1">
            <a:off x="7680000" y="4509000"/>
            <a:ext cx="144000" cy="115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26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Åpent system – oftere kalt </a:t>
            </a:r>
            <a:r>
              <a:rPr lang="nb-NO" i="1" dirty="0"/>
              <a:t>kontrollvolum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Et system der det </a:t>
            </a:r>
            <a:r>
              <a:rPr lang="nb-NO" i="1" dirty="0"/>
              <a:t>tillates</a:t>
            </a:r>
            <a:r>
              <a:rPr lang="nb-NO" dirty="0"/>
              <a:t> transport av masse gjennom </a:t>
            </a:r>
            <a:r>
              <a:rPr lang="nb-NO" i="1" dirty="0"/>
              <a:t>grenseflatene </a:t>
            </a:r>
            <a:r>
              <a:rPr lang="nb-NO" dirty="0"/>
              <a:t>til systemet (kalt </a:t>
            </a:r>
            <a:r>
              <a:rPr lang="nb-NO" i="1" dirty="0"/>
              <a:t>kontrollflatene </a:t>
            </a:r>
            <a:r>
              <a:rPr lang="nb-NO" dirty="0"/>
              <a:t>til kontrollvolumet)</a:t>
            </a:r>
          </a:p>
          <a:p>
            <a:pPr lvl="1"/>
            <a:r>
              <a:rPr lang="nb-NO" dirty="0"/>
              <a:t>Man studerer et bestemt volum i rommet i stedet for en bestemt masse, som i et lukket system</a:t>
            </a:r>
          </a:p>
          <a:p>
            <a:pPr lvl="1"/>
            <a:r>
              <a:rPr lang="nb-NO" dirty="0"/>
              <a:t>Kontrollvolumet kan bevege seg og deformeres, men massen i volumet er ikke nødvendigvis </a:t>
            </a:r>
            <a:r>
              <a:rPr lang="en-US" dirty="0" err="1"/>
              <a:t>bevart</a:t>
            </a:r>
            <a:endParaRPr lang="en-US" dirty="0"/>
          </a:p>
          <a:p>
            <a:r>
              <a:rPr lang="nb-NO" dirty="0"/>
              <a:t>Vi studerer et bestemt område i rommet – et </a:t>
            </a:r>
            <a:r>
              <a:rPr lang="nb-NO" dirty="0" err="1"/>
              <a:t>Eulerperspektiv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825018"/>
            <a:ext cx="5111750" cy="227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39999" y="5733000"/>
            <a:ext cx="476332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Molekylene i CV kan byttes ut med tiden og CV har varierende total masse hvis massestrøm inn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≠</a:t>
            </a:r>
            <a:r>
              <a:rPr lang="nb-NO" dirty="0"/>
              <a:t> massestrøm ut</a:t>
            </a:r>
            <a:endParaRPr lang="en-US" dirty="0"/>
          </a:p>
        </p:txBody>
      </p:sp>
      <p:cxnSp>
        <p:nvCxnSpPr>
          <p:cNvPr id="7" name="Straight Arrow Connector 6"/>
          <p:cNvCxnSpPr>
            <a:cxnSpLocks/>
            <a:stCxn id="6" idx="0"/>
          </p:cNvCxnSpPr>
          <p:nvPr/>
        </p:nvCxnSpPr>
        <p:spPr>
          <a:xfrm flipH="1" flipV="1">
            <a:off x="7896002" y="4221000"/>
            <a:ext cx="725660" cy="151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32000" y="1624689"/>
            <a:ext cx="397132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Man velger fritt! Grenseflatene trenger ikke svare til fysiske flater – man velger det som egner seg best for å løse et gitt problem.</a:t>
            </a:r>
            <a:endParaRPr lang="en-US" dirty="0"/>
          </a:p>
        </p:txBody>
      </p:sp>
      <p:cxnSp>
        <p:nvCxnSpPr>
          <p:cNvPr id="12" name="Straight Arrow Connector 11"/>
          <p:cNvCxnSpPr>
            <a:cxnSpLocks/>
          </p:cNvCxnSpPr>
          <p:nvPr/>
        </p:nvCxnSpPr>
        <p:spPr>
          <a:xfrm flipH="1">
            <a:off x="4944000" y="2187037"/>
            <a:ext cx="2088002" cy="1097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09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Kontrollvolum vs. lukkede systemer – oppsummert</a:t>
            </a:r>
            <a:endParaRPr lang="en-US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0" y="1845000"/>
            <a:ext cx="5111750" cy="258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3323586"/>
            <a:ext cx="6106360" cy="247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1626" y="5795064"/>
            <a:ext cx="397132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Kan også ha et volum med fast størrelse, men som beveger seg med konstant eller varierende hastighet</a:t>
            </a:r>
            <a:endParaRPr lang="en-US" dirty="0"/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>
          <a:xfrm flipH="1" flipV="1">
            <a:off x="1272000" y="3789000"/>
            <a:ext cx="1215289" cy="200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0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formulere fysiske lover for et kontrollvolum?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Fysiske lover er i utgangspunktet formulert som </a:t>
                </a:r>
                <a:r>
                  <a:rPr lang="nb-NO" i="1" dirty="0"/>
                  <a:t>tidsderiverte størrelser</a:t>
                </a:r>
                <a:r>
                  <a:rPr lang="nb-NO" dirty="0"/>
                  <a:t> for partikler eller lukkede systemer med en fast masse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dirty="0"/>
                  <a:t>:</a:t>
                </a:r>
              </a:p>
              <a:p>
                <a:pPr lvl="1"/>
                <a:r>
                  <a:rPr lang="nb-NO" dirty="0"/>
                  <a:t>Bevaring av masse for lukket system</a:t>
                </a:r>
                <a:endParaRPr lang="nb-NO" b="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𝑑𝑚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b="0" i="1" dirty="0"/>
              </a:p>
              <a:p>
                <a:pPr lvl="1"/>
                <a:r>
                  <a:rPr lang="nb-NO" b="0" dirty="0"/>
                  <a:t>Bevaring av bevegelsesmengde (</a:t>
                </a:r>
                <a:r>
                  <a:rPr lang="nb-NO" b="0" dirty="0" err="1"/>
                  <a:t>momentum</a:t>
                </a:r>
                <a:r>
                  <a:rPr lang="nb-NO" b="0" dirty="0"/>
                  <a:t>), dvs. Newtons 2. lov, for lukket system</a:t>
                </a:r>
              </a:p>
              <a:p>
                <a:pPr marL="468000" lvl="1" indent="0">
                  <a:buNone/>
                </a:pPr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b="1" i="0" smtClean="0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ytre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endParaRPr lang="nb-NO" b="0" i="1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291" b="-133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BDBB0B2-9A01-4753-8FFC-C961B60180B7}"/>
              </a:ext>
            </a:extLst>
          </p:cNvPr>
          <p:cNvSpPr/>
          <p:nvPr/>
        </p:nvSpPr>
        <p:spPr>
          <a:xfrm>
            <a:off x="10363200" y="1267326"/>
            <a:ext cx="1208843" cy="5085348"/>
          </a:xfrm>
          <a:custGeom>
            <a:avLst/>
            <a:gdLst>
              <a:gd name="connsiteX0" fmla="*/ 0 w 1208843"/>
              <a:gd name="connsiteY0" fmla="*/ 0 h 5085348"/>
              <a:gd name="connsiteX1" fmla="*/ 1203158 w 1208843"/>
              <a:gd name="connsiteY1" fmla="*/ 2213811 h 5085348"/>
              <a:gd name="connsiteX2" fmla="*/ 368968 w 1208843"/>
              <a:gd name="connsiteY2" fmla="*/ 5085348 h 5085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8843" h="5085348">
                <a:moveTo>
                  <a:pt x="0" y="0"/>
                </a:moveTo>
                <a:cubicBezTo>
                  <a:pt x="570831" y="683126"/>
                  <a:pt x="1141663" y="1366253"/>
                  <a:pt x="1203158" y="2213811"/>
                </a:cubicBezTo>
                <a:cubicBezTo>
                  <a:pt x="1264653" y="3061369"/>
                  <a:pt x="816810" y="4073358"/>
                  <a:pt x="368968" y="5085348"/>
                </a:cubicBezTo>
              </a:path>
            </a:pathLst>
          </a:custGeom>
          <a:noFill/>
          <a:ln>
            <a:solidFill>
              <a:schemeClr val="accent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9C271C-B7CC-4941-A4DA-9A2EEED1F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525EF6-0E02-504E-9559-16DADA8B811E}"/>
              </a:ext>
            </a:extLst>
          </p:cNvPr>
          <p:cNvSpPr txBox="1"/>
          <p:nvPr/>
        </p:nvSpPr>
        <p:spPr>
          <a:xfrm>
            <a:off x="8400000" y="6372217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Reynolds transportteorem</a:t>
            </a:r>
          </a:p>
        </p:txBody>
      </p:sp>
    </p:spTree>
    <p:extLst>
      <p:ext uri="{BB962C8B-B14F-4D97-AF65-F5344CB8AC3E}">
        <p14:creationId xmlns:p14="http://schemas.microsoft.com/office/powerpoint/2010/main" val="291344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Transport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gjennom</a:t>
                </a:r>
                <a:r>
                  <a:rPr lang="en-US" dirty="0"/>
                  <a:t> </a:t>
                </a:r>
                <a:r>
                  <a:rPr lang="en-US" dirty="0" err="1"/>
                  <a:t>kontrollflater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 (f.eks. masse, bevegelsesmengde, energi) transporteres inn og ut av et kontrollvolum – vi må uttrykke dette matematisk</a:t>
                </a:r>
              </a:p>
              <a:p>
                <a:r>
                  <a:rPr lang="nb-NO" dirty="0"/>
                  <a:t>Ved uniform hastighet over tverrsnittene 1 og 2 blir netto massetransport </a:t>
                </a:r>
                <a:r>
                  <a:rPr lang="nb-NO" i="1" dirty="0"/>
                  <a:t>ut</a:t>
                </a:r>
                <a:r>
                  <a:rPr lang="nb-NO" dirty="0"/>
                  <a:t> av CV: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252193"/>
            <a:ext cx="5111750" cy="141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A638D0-2046-4370-AA8D-0399956E05F4}"/>
                  </a:ext>
                </a:extLst>
              </p:cNvPr>
              <p:cNvSpPr/>
              <p:nvPr/>
            </p:nvSpPr>
            <p:spPr>
              <a:xfrm>
                <a:off x="6456000" y="253513"/>
                <a:ext cx="4115807" cy="6819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RTT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 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9A638D0-2046-4370-AA8D-0399956E05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53513"/>
                <a:ext cx="4115807" cy="6819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5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Transport av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gjennom</a:t>
                </a:r>
                <a:r>
                  <a:rPr lang="en-US" dirty="0"/>
                  <a:t> </a:t>
                </a:r>
                <a:r>
                  <a:rPr lang="en-US" dirty="0" err="1"/>
                  <a:t>kontrollflater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Uttrykt med vektorer: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Netto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massestr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ø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ut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0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0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Retningen på transporten er nå bakt inn i prikkproduktet – positiv for transport ut og negativ for transport inn</a:t>
                </a:r>
              </a:p>
              <a:p>
                <a:r>
                  <a:rPr lang="nb-NO" dirty="0"/>
                  <a:t>Kan skrives kompakt som</a:t>
                </a:r>
              </a:p>
              <a:p>
                <a:pPr marL="0" indent="0"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Netto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massestr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ø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ut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15018" b="-468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160769"/>
            <a:ext cx="5111750" cy="15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A3C8802-3FA9-4509-AB5A-C5FB14A58188}"/>
                  </a:ext>
                </a:extLst>
              </p:cNvPr>
              <p:cNvSpPr/>
              <p:nvPr/>
            </p:nvSpPr>
            <p:spPr>
              <a:xfrm>
                <a:off x="6456000" y="253513"/>
                <a:ext cx="4115807" cy="6819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RTT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 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A3C8802-3FA9-4509-AB5A-C5FB14A581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53513"/>
                <a:ext cx="4115807" cy="6819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195C31-BDB4-4C22-A5EA-18B5C025E827}"/>
                  </a:ext>
                </a:extLst>
              </p:cNvPr>
              <p:cNvSpPr/>
              <p:nvPr/>
            </p:nvSpPr>
            <p:spPr>
              <a:xfrm>
                <a:off x="7104000" y="1863566"/>
                <a:ext cx="328814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</m:d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𝑉𝐴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180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195C31-BDB4-4C22-A5EA-18B5C025E8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000" y="1863566"/>
                <a:ext cx="3288144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410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Transport av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gjennom</a:t>
                </a:r>
                <a:r>
                  <a:rPr lang="en-US" dirty="0"/>
                  <a:t> </a:t>
                </a:r>
                <a:r>
                  <a:rPr lang="en-US" dirty="0" err="1"/>
                  <a:t>kontrollflater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Netto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massestr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ø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ut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har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𝑑𝐵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𝑑𝐵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𝑑𝑚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𝑑𝑚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nb-NO" b="0" dirty="0"/>
              </a:p>
              <a:p>
                <a:r>
                  <a:rPr lang="nb-NO" dirty="0"/>
                  <a:t>Med </a:t>
                </a:r>
                <a:r>
                  <a:rPr lang="nb-NO" dirty="0" err="1"/>
                  <a:t>dot</a:t>
                </a:r>
                <a:r>
                  <a:rPr lang="nb-NO" dirty="0"/>
                  <a:t>-notasjon: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Netto transport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 </a:t>
                </a:r>
                <a:r>
                  <a:rPr lang="nb-NO" i="1" dirty="0"/>
                  <a:t>ut</a:t>
                </a:r>
                <a:r>
                  <a:rPr lang="nb-NO" dirty="0"/>
                  <a:t> av kontrollvolumet: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net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28350" r="-34565" b="-3850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41" y="2061000"/>
            <a:ext cx="5111750" cy="15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6FBE6200-F851-4262-8D92-9D8C68C74D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28000" y="3861000"/>
                <a:ext cx="5112000" cy="2664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dirty="0"/>
              </a:p>
              <a:p>
                <a:r>
                  <a:rPr lang="nb-NO" dirty="0"/>
                  <a:t>Netto transport av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 </a:t>
                </a:r>
                <a:r>
                  <a:rPr lang="nb-NO" i="1" dirty="0"/>
                  <a:t>ut</a:t>
                </a:r>
                <a:r>
                  <a:rPr lang="nb-NO" dirty="0"/>
                  <a:t> av kontrollvolumet ved variasjon i størrelsene over kontrollflaten: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net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𝐝</m:t>
                          </m:r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6FBE6200-F851-4262-8D92-9D8C68C74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00" y="3861000"/>
                <a:ext cx="5112000" cy="2664000"/>
              </a:xfrm>
              <a:prstGeom prst="rect">
                <a:avLst/>
              </a:prstGeom>
              <a:blipFill>
                <a:blip r:embed="rId5"/>
                <a:stretch>
                  <a:fillRect l="-3222" b="-713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A4C5F0D-6ACC-4B89-986A-CA07AB5583F8}"/>
                  </a:ext>
                </a:extLst>
              </p:cNvPr>
              <p:cNvSpPr/>
              <p:nvPr/>
            </p:nvSpPr>
            <p:spPr>
              <a:xfrm>
                <a:off x="6456000" y="253513"/>
                <a:ext cx="4115807" cy="6819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RTT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 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A4C5F0D-6ACC-4B89-986A-CA07AB5583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53513"/>
                <a:ext cx="4115807" cy="6819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199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ylinder 10">
            <a:extLst>
              <a:ext uri="{FF2B5EF4-FFF2-40B4-BE49-F238E27FC236}">
                <a16:creationId xmlns:a16="http://schemas.microsoft.com/office/drawing/2014/main" id="{D11784AC-A026-430A-B798-A0FBF9DF01B1}"/>
              </a:ext>
            </a:extLst>
          </p:cNvPr>
          <p:cNvSpPr/>
          <p:nvPr/>
        </p:nvSpPr>
        <p:spPr>
          <a:xfrm rot="5400000">
            <a:off x="2267842" y="3140874"/>
            <a:ext cx="504000" cy="440400"/>
          </a:xfrm>
          <a:prstGeom prst="can">
            <a:avLst>
              <a:gd name="adj" fmla="val 39571"/>
            </a:avLst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DEDD5-74F5-40A6-907E-6E4D06073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Reynolds transportteorem knytter sammen fysiske lover</a:t>
            </a:r>
            <a:br>
              <a:rPr lang="nb-NO" dirty="0"/>
            </a:br>
            <a:r>
              <a:rPr lang="nb-NO" dirty="0"/>
              <a:t>formulert for et lukket system og for et kontrollvolum</a:t>
            </a:r>
          </a:p>
        </p:txBody>
      </p:sp>
      <p:sp>
        <p:nvSpPr>
          <p:cNvPr id="8" name="Cylinder 7">
            <a:extLst>
              <a:ext uri="{FF2B5EF4-FFF2-40B4-BE49-F238E27FC236}">
                <a16:creationId xmlns:a16="http://schemas.microsoft.com/office/drawing/2014/main" id="{5024EF2B-385F-43E1-BD69-1073C6C32DCD}"/>
              </a:ext>
            </a:extLst>
          </p:cNvPr>
          <p:cNvSpPr/>
          <p:nvPr/>
        </p:nvSpPr>
        <p:spPr>
          <a:xfrm rot="5400000">
            <a:off x="2947642" y="2317074"/>
            <a:ext cx="504000" cy="2088000"/>
          </a:xfrm>
          <a:prstGeom prst="can">
            <a:avLst>
              <a:gd name="adj" fmla="val 4250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Cylinder 9">
            <a:extLst>
              <a:ext uri="{FF2B5EF4-FFF2-40B4-BE49-F238E27FC236}">
                <a16:creationId xmlns:a16="http://schemas.microsoft.com/office/drawing/2014/main" id="{1986A12E-FEF6-463E-B58F-ACABC4EEBB14}"/>
              </a:ext>
            </a:extLst>
          </p:cNvPr>
          <p:cNvSpPr/>
          <p:nvPr/>
        </p:nvSpPr>
        <p:spPr>
          <a:xfrm rot="5400000">
            <a:off x="3059842" y="3140874"/>
            <a:ext cx="504000" cy="440400"/>
          </a:xfrm>
          <a:prstGeom prst="can">
            <a:avLst>
              <a:gd name="adj" fmla="val 39571"/>
            </a:avLst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A63887-CD42-4C3C-BDD9-1529AE116467}"/>
              </a:ext>
            </a:extLst>
          </p:cNvPr>
          <p:cNvSpPr txBox="1"/>
          <p:nvPr/>
        </p:nvSpPr>
        <p:spPr>
          <a:xfrm>
            <a:off x="1147642" y="2101074"/>
            <a:ext cx="137557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err="1"/>
              <a:t>Lukket</a:t>
            </a:r>
            <a:r>
              <a:rPr lang="en-US" sz="1200" dirty="0"/>
              <a:t> system (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gitt</a:t>
            </a:r>
            <a:r>
              <a:rPr lang="en-US" sz="1200" dirty="0"/>
              <a:t> masse)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9D1FCAD-A2AD-47BF-9CF9-B0CE65B332DA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1835428" y="2562739"/>
            <a:ext cx="684414" cy="52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5D9189B-0BAE-46C7-ACED-6C4F58797590}"/>
              </a:ext>
            </a:extLst>
          </p:cNvPr>
          <p:cNvSpPr txBox="1"/>
          <p:nvPr/>
        </p:nvSpPr>
        <p:spPr>
          <a:xfrm>
            <a:off x="2844257" y="2115043"/>
            <a:ext cx="125538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err="1"/>
              <a:t>Kontrollvolum</a:t>
            </a:r>
            <a:r>
              <a:rPr lang="en-US" sz="1200" dirty="0"/>
              <a:t> (et </a:t>
            </a:r>
            <a:r>
              <a:rPr lang="en-US" sz="1200" dirty="0" err="1"/>
              <a:t>valgt</a:t>
            </a:r>
            <a:r>
              <a:rPr lang="en-US" sz="1200" dirty="0"/>
              <a:t> </a:t>
            </a:r>
            <a:r>
              <a:rPr lang="en-US" sz="1200" dirty="0" err="1"/>
              <a:t>volum</a:t>
            </a:r>
            <a:r>
              <a:rPr lang="en-US" sz="1200" dirty="0"/>
              <a:t>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E61AFF-1718-478C-963D-DD87F616011C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3311842" y="2576708"/>
            <a:ext cx="160108" cy="461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DF4D60-6C70-45BA-B314-01373349BA8D}"/>
                  </a:ext>
                </a:extLst>
              </p:cNvPr>
              <p:cNvSpPr txBox="1"/>
              <p:nvPr/>
            </p:nvSpPr>
            <p:spPr>
              <a:xfrm>
                <a:off x="1147642" y="4134691"/>
                <a:ext cx="1683279" cy="3583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Fysisk l</a:t>
                </a:r>
                <a:r>
                  <a:rPr lang="nb-NO" sz="1200" b="0" dirty="0"/>
                  <a:t>ov: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𝑑𝑚</m:t>
                        </m:r>
                      </m:num>
                      <m:den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12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DF4D60-6C70-45BA-B314-01373349B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642" y="4134691"/>
                <a:ext cx="1683279" cy="3583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2134E30-50E0-4BE6-A74F-8235D3BBD767}"/>
              </a:ext>
            </a:extLst>
          </p:cNvPr>
          <p:cNvSpPr txBox="1"/>
          <p:nvPr/>
        </p:nvSpPr>
        <p:spPr>
          <a:xfrm>
            <a:off x="3216000" y="4136949"/>
            <a:ext cx="12240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Fysisk l</a:t>
            </a:r>
            <a:r>
              <a:rPr lang="nb-NO" sz="1200" b="0" dirty="0"/>
              <a:t>ov: ???</a:t>
            </a:r>
            <a:endParaRPr lang="en-US" sz="1200" b="1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E37C23-AEF3-47FF-897A-5C4A28F54A1D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1989282" y="3702691"/>
            <a:ext cx="454360" cy="43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A4DD43F-0310-489F-AC72-8E9EE2BAB6FF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3311842" y="3702690"/>
            <a:ext cx="516158" cy="434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6640C6F-4AF5-40E3-A51D-4D36A0FCE612}"/>
                  </a:ext>
                </a:extLst>
              </p:cNvPr>
              <p:cNvSpPr/>
              <p:nvPr/>
            </p:nvSpPr>
            <p:spPr>
              <a:xfrm>
                <a:off x="1220679" y="3164049"/>
                <a:ext cx="4387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6640C6F-4AF5-40E3-A51D-4D36A0FCE6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679" y="3164049"/>
                <a:ext cx="43877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ylinder 43">
            <a:extLst>
              <a:ext uri="{FF2B5EF4-FFF2-40B4-BE49-F238E27FC236}">
                <a16:creationId xmlns:a16="http://schemas.microsoft.com/office/drawing/2014/main" id="{0E766753-07C9-4294-B5CC-CDCF03E76029}"/>
              </a:ext>
            </a:extLst>
          </p:cNvPr>
          <p:cNvSpPr/>
          <p:nvPr/>
        </p:nvSpPr>
        <p:spPr>
          <a:xfrm rot="5400000">
            <a:off x="2555842" y="5044800"/>
            <a:ext cx="504000" cy="440400"/>
          </a:xfrm>
          <a:prstGeom prst="can">
            <a:avLst>
              <a:gd name="adj" fmla="val 39571"/>
            </a:avLst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Cylinder 44">
            <a:extLst>
              <a:ext uri="{FF2B5EF4-FFF2-40B4-BE49-F238E27FC236}">
                <a16:creationId xmlns:a16="http://schemas.microsoft.com/office/drawing/2014/main" id="{EED2D1E1-6E32-4FC5-98B6-FAAB21D24C85}"/>
              </a:ext>
            </a:extLst>
          </p:cNvPr>
          <p:cNvSpPr/>
          <p:nvPr/>
        </p:nvSpPr>
        <p:spPr>
          <a:xfrm rot="5400000">
            <a:off x="2890584" y="4221000"/>
            <a:ext cx="504000" cy="2088000"/>
          </a:xfrm>
          <a:prstGeom prst="can">
            <a:avLst>
              <a:gd name="adj" fmla="val 4250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Cylinder 45">
            <a:extLst>
              <a:ext uri="{FF2B5EF4-FFF2-40B4-BE49-F238E27FC236}">
                <a16:creationId xmlns:a16="http://schemas.microsoft.com/office/drawing/2014/main" id="{761824E7-AD41-43BC-838B-50540D172C9B}"/>
              </a:ext>
            </a:extLst>
          </p:cNvPr>
          <p:cNvSpPr/>
          <p:nvPr/>
        </p:nvSpPr>
        <p:spPr>
          <a:xfrm rot="5400000">
            <a:off x="3002784" y="5044800"/>
            <a:ext cx="504000" cy="440400"/>
          </a:xfrm>
          <a:prstGeom prst="can">
            <a:avLst>
              <a:gd name="adj" fmla="val 39571"/>
            </a:avLst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045E5A34-7ECB-420C-8264-7332228A45BE}"/>
                  </a:ext>
                </a:extLst>
              </p:cNvPr>
              <p:cNvSpPr/>
              <p:nvPr/>
            </p:nvSpPr>
            <p:spPr>
              <a:xfrm>
                <a:off x="1163621" y="5067975"/>
                <a:ext cx="4440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045E5A34-7ECB-420C-8264-7332228A45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621" y="5067975"/>
                <a:ext cx="44409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Cylinder 47">
            <a:extLst>
              <a:ext uri="{FF2B5EF4-FFF2-40B4-BE49-F238E27FC236}">
                <a16:creationId xmlns:a16="http://schemas.microsoft.com/office/drawing/2014/main" id="{F6A6AE8F-36D3-4F41-9A13-0B427A968FEA}"/>
              </a:ext>
            </a:extLst>
          </p:cNvPr>
          <p:cNvSpPr/>
          <p:nvPr/>
        </p:nvSpPr>
        <p:spPr>
          <a:xfrm rot="5400000">
            <a:off x="8215800" y="3140874"/>
            <a:ext cx="504000" cy="440400"/>
          </a:xfrm>
          <a:prstGeom prst="can">
            <a:avLst>
              <a:gd name="adj" fmla="val 39571"/>
            </a:avLst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Cylinder 48">
            <a:extLst>
              <a:ext uri="{FF2B5EF4-FFF2-40B4-BE49-F238E27FC236}">
                <a16:creationId xmlns:a16="http://schemas.microsoft.com/office/drawing/2014/main" id="{8AE50EC2-26B1-4588-869B-2A1EB2668363}"/>
              </a:ext>
            </a:extLst>
          </p:cNvPr>
          <p:cNvSpPr/>
          <p:nvPr/>
        </p:nvSpPr>
        <p:spPr>
          <a:xfrm rot="5400000">
            <a:off x="8112000" y="2317074"/>
            <a:ext cx="504000" cy="2088000"/>
          </a:xfrm>
          <a:prstGeom prst="can">
            <a:avLst>
              <a:gd name="adj" fmla="val 4250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Cylinder 49">
            <a:extLst>
              <a:ext uri="{FF2B5EF4-FFF2-40B4-BE49-F238E27FC236}">
                <a16:creationId xmlns:a16="http://schemas.microsoft.com/office/drawing/2014/main" id="{FC7022F7-6413-4BF3-ACE2-0BFD902CB02B}"/>
              </a:ext>
            </a:extLst>
          </p:cNvPr>
          <p:cNvSpPr/>
          <p:nvPr/>
        </p:nvSpPr>
        <p:spPr>
          <a:xfrm rot="5400000">
            <a:off x="8224200" y="3140874"/>
            <a:ext cx="504000" cy="440400"/>
          </a:xfrm>
          <a:prstGeom prst="can">
            <a:avLst>
              <a:gd name="adj" fmla="val 39571"/>
            </a:avLst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A51E9F9-5C78-4BFA-B88F-2EEFE327AFBC}"/>
                  </a:ext>
                </a:extLst>
              </p:cNvPr>
              <p:cNvSpPr/>
              <p:nvPr/>
            </p:nvSpPr>
            <p:spPr>
              <a:xfrm>
                <a:off x="6385037" y="3164049"/>
                <a:ext cx="4440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A51E9F9-5C78-4BFA-B88F-2EEFE327AF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037" y="3164049"/>
                <a:ext cx="44409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Cylinder 51">
            <a:extLst>
              <a:ext uri="{FF2B5EF4-FFF2-40B4-BE49-F238E27FC236}">
                <a16:creationId xmlns:a16="http://schemas.microsoft.com/office/drawing/2014/main" id="{41F4E4F7-8BAD-4D64-B6DE-A8AF70773D41}"/>
              </a:ext>
            </a:extLst>
          </p:cNvPr>
          <p:cNvSpPr/>
          <p:nvPr/>
        </p:nvSpPr>
        <p:spPr>
          <a:xfrm rot="5400000">
            <a:off x="8719800" y="5044800"/>
            <a:ext cx="504000" cy="440400"/>
          </a:xfrm>
          <a:prstGeom prst="can">
            <a:avLst>
              <a:gd name="adj" fmla="val 39571"/>
            </a:avLst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Cylinder 52">
            <a:extLst>
              <a:ext uri="{FF2B5EF4-FFF2-40B4-BE49-F238E27FC236}">
                <a16:creationId xmlns:a16="http://schemas.microsoft.com/office/drawing/2014/main" id="{29E4B870-C520-4621-8DFD-3B4190AA7CAA}"/>
              </a:ext>
            </a:extLst>
          </p:cNvPr>
          <p:cNvSpPr/>
          <p:nvPr/>
        </p:nvSpPr>
        <p:spPr>
          <a:xfrm rot="5400000">
            <a:off x="8112000" y="4221000"/>
            <a:ext cx="504000" cy="2088000"/>
          </a:xfrm>
          <a:prstGeom prst="can">
            <a:avLst>
              <a:gd name="adj" fmla="val 4250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Cylinder 53">
            <a:extLst>
              <a:ext uri="{FF2B5EF4-FFF2-40B4-BE49-F238E27FC236}">
                <a16:creationId xmlns:a16="http://schemas.microsoft.com/office/drawing/2014/main" id="{82162ADD-94D6-4EC2-A9FD-747DFCBD668E}"/>
              </a:ext>
            </a:extLst>
          </p:cNvPr>
          <p:cNvSpPr/>
          <p:nvPr/>
        </p:nvSpPr>
        <p:spPr>
          <a:xfrm rot="5400000">
            <a:off x="8224200" y="5044800"/>
            <a:ext cx="504000" cy="440400"/>
          </a:xfrm>
          <a:prstGeom prst="can">
            <a:avLst>
              <a:gd name="adj" fmla="val 39571"/>
            </a:avLst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91DBCBD-32F3-4BB4-B7B6-9985E177FB45}"/>
                  </a:ext>
                </a:extLst>
              </p:cNvPr>
              <p:cNvSpPr/>
              <p:nvPr/>
            </p:nvSpPr>
            <p:spPr>
              <a:xfrm>
                <a:off x="6385037" y="5067975"/>
                <a:ext cx="4440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91DBCBD-32F3-4BB4-B7B6-9985E177FB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037" y="5067975"/>
                <a:ext cx="44409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0D1280E5-D9BA-4C89-991B-549A4ABB9EDD}"/>
              </a:ext>
            </a:extLst>
          </p:cNvPr>
          <p:cNvSpPr txBox="1"/>
          <p:nvPr/>
        </p:nvSpPr>
        <p:spPr>
          <a:xfrm>
            <a:off x="6852414" y="1837170"/>
            <a:ext cx="419194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Reynolds </a:t>
            </a:r>
            <a:r>
              <a:rPr lang="en-US" sz="1200" dirty="0" err="1"/>
              <a:t>transportteorem</a:t>
            </a:r>
            <a:r>
              <a:rPr lang="en-US" sz="1200" dirty="0"/>
              <a:t> tar </a:t>
            </a:r>
            <a:r>
              <a:rPr lang="en-US" sz="1200" dirty="0" err="1"/>
              <a:t>utgangspunkt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et </a:t>
            </a:r>
            <a:r>
              <a:rPr lang="en-US" sz="1200" dirty="0" err="1"/>
              <a:t>tidspunkt</a:t>
            </a:r>
            <a:r>
              <a:rPr lang="en-US" sz="1200" dirty="0"/>
              <a:t> der det </a:t>
            </a:r>
            <a:r>
              <a:rPr lang="en-US" sz="1200" dirty="0" err="1"/>
              <a:t>lukkede</a:t>
            </a:r>
            <a:r>
              <a:rPr lang="en-US" sz="1200" dirty="0"/>
              <a:t> </a:t>
            </a:r>
            <a:r>
              <a:rPr lang="en-US" sz="1200" dirty="0" err="1"/>
              <a:t>systemet</a:t>
            </a:r>
            <a:r>
              <a:rPr lang="en-US" sz="1200" dirty="0"/>
              <a:t> </a:t>
            </a:r>
            <a:r>
              <a:rPr lang="en-US" sz="1200" dirty="0" err="1"/>
              <a:t>og</a:t>
            </a:r>
            <a:r>
              <a:rPr lang="en-US" sz="1200" dirty="0"/>
              <a:t> </a:t>
            </a:r>
            <a:r>
              <a:rPr lang="en-US" sz="1200" dirty="0" err="1"/>
              <a:t>kontrollvolumet</a:t>
            </a:r>
            <a:r>
              <a:rPr lang="en-US" sz="1200" dirty="0"/>
              <a:t> </a:t>
            </a:r>
            <a:r>
              <a:rPr lang="en-US" sz="1200" dirty="0" err="1"/>
              <a:t>sammenfaller</a:t>
            </a:r>
            <a:endParaRPr lang="en-US" sz="1200" dirty="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B08FFEF-51C0-4768-B510-E1CE55209F1A}"/>
              </a:ext>
            </a:extLst>
          </p:cNvPr>
          <p:cNvCxnSpPr>
            <a:cxnSpLocks/>
          </p:cNvCxnSpPr>
          <p:nvPr/>
        </p:nvCxnSpPr>
        <p:spPr>
          <a:xfrm flipH="1">
            <a:off x="8544000" y="2349000"/>
            <a:ext cx="360000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96CCAD02-77B0-4474-9A63-3BDE16437032}"/>
              </a:ext>
            </a:extLst>
          </p:cNvPr>
          <p:cNvSpPr txBox="1"/>
          <p:nvPr/>
        </p:nvSpPr>
        <p:spPr>
          <a:xfrm>
            <a:off x="6726000" y="4043345"/>
            <a:ext cx="3906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Fysisk l</a:t>
            </a:r>
            <a:r>
              <a:rPr lang="nb-NO" sz="1200" b="0" dirty="0"/>
              <a:t>ov fra RTT: Massestrøm ut – massestrøm inn = endring i masse i CV per tidsenhet</a:t>
            </a:r>
            <a:endParaRPr lang="en-US" sz="1200" b="1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629BFC8-4A1F-4159-A2B5-1A327911F458}"/>
              </a:ext>
            </a:extLst>
          </p:cNvPr>
          <p:cNvCxnSpPr>
            <a:cxnSpLocks/>
            <a:stCxn id="62" idx="0"/>
          </p:cNvCxnSpPr>
          <p:nvPr/>
        </p:nvCxnSpPr>
        <p:spPr>
          <a:xfrm flipH="1" flipV="1">
            <a:off x="8472000" y="3735239"/>
            <a:ext cx="207000" cy="308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21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formulere fysiske lover for et kontrollvolum?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>
                <a:solidFill>
                  <a:schemeClr val="accent1"/>
                </a:solidFill>
              </a:rPr>
              <a:t>Svar: </a:t>
            </a:r>
            <a:r>
              <a:rPr lang="nb-NO" i="1" dirty="0">
                <a:solidFill>
                  <a:schemeClr val="accent1"/>
                </a:solidFill>
              </a:rPr>
              <a:t>Reynolds transportteorem</a:t>
            </a:r>
            <a:endParaRPr lang="en-US" i="1" dirty="0">
              <a:solidFill>
                <a:schemeClr val="accent1"/>
              </a:solidFill>
            </a:endParaRPr>
          </a:p>
          <a:p>
            <a:r>
              <a:rPr lang="nb-NO" dirty="0"/>
              <a:t>Det ser litt voldsomt ut, men ta det med ro – vi skal forenkle etter hvert:</a:t>
            </a:r>
          </a:p>
          <a:p>
            <a:pPr marL="0" indent="0">
              <a:buNone/>
            </a:pPr>
            <a:endParaRPr lang="nb-NO" i="1" dirty="0">
              <a:latin typeface="Cambria Math" panose="02040503050406030204" pitchFamily="18" charset="0"/>
            </a:endParaRP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Et verktøy som gir oss alle likningene vi trenger nesten uten ekstra innsats når vi først har teoremet på plass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Bevaring av masse </a:t>
            </a:r>
            <a:r>
              <a:rPr lang="nb-NO" dirty="0">
                <a:sym typeface="Wingdings" panose="05000000000000000000" pitchFamily="2" charset="2"/>
              </a:rPr>
              <a:t> </a:t>
            </a:r>
            <a:r>
              <a:rPr lang="nb-NO" dirty="0"/>
              <a:t>Kontinuitetslikningen</a:t>
            </a:r>
          </a:p>
          <a:p>
            <a:r>
              <a:rPr lang="nb-NO" dirty="0"/>
              <a:t>Bevaring av bevegelsesmengde </a:t>
            </a:r>
            <a:r>
              <a:rPr lang="nb-NO" dirty="0">
                <a:sym typeface="Wingdings" panose="05000000000000000000" pitchFamily="2" charset="2"/>
              </a:rPr>
              <a:t> I</a:t>
            </a:r>
            <a:r>
              <a:rPr lang="nb-NO" dirty="0"/>
              <a:t>mpulslikningen</a:t>
            </a:r>
          </a:p>
          <a:p>
            <a:r>
              <a:rPr lang="nb-NO" dirty="0"/>
              <a:t>Bevaring av spinn </a:t>
            </a:r>
            <a:r>
              <a:rPr lang="nb-NO" dirty="0">
                <a:sym typeface="Wingdings" panose="05000000000000000000" pitchFamily="2" charset="2"/>
              </a:rPr>
              <a:t> </a:t>
            </a:r>
            <a:r>
              <a:rPr lang="nb-NO" dirty="0"/>
              <a:t>«Spinnlikningen»</a:t>
            </a:r>
          </a:p>
          <a:p>
            <a:r>
              <a:rPr lang="nb-NO" dirty="0"/>
              <a:t>Bevaring av energi </a:t>
            </a:r>
            <a:r>
              <a:rPr lang="nb-NO" dirty="0">
                <a:sym typeface="Wingdings" panose="05000000000000000000" pitchFamily="2" charset="2"/>
              </a:rPr>
              <a:t> </a:t>
            </a:r>
            <a:r>
              <a:rPr lang="nb-NO" dirty="0"/>
              <a:t>Energilikningen («Bernoullis likning med tap»)</a:t>
            </a:r>
          </a:p>
          <a:p>
            <a:endParaRPr lang="nb-NO" dirty="0"/>
          </a:p>
          <a:p>
            <a:r>
              <a:rPr lang="nb-NO" dirty="0"/>
              <a:t>La oss se på leddene som inngår i transportteoremet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DE1D096-57ED-495D-B612-48D0DA4060FB}"/>
                  </a:ext>
                </a:extLst>
              </p:cNvPr>
              <p:cNvSpPr txBox="1"/>
              <p:nvPr/>
            </p:nvSpPr>
            <p:spPr>
              <a:xfrm>
                <a:off x="2196674" y="5157000"/>
                <a:ext cx="1815971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Endring i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dirty="0"/>
                  <a:t> med </a:t>
                </a:r>
                <a:r>
                  <a:rPr lang="en-US" sz="1200" dirty="0" err="1"/>
                  <a:t>tiden</a:t>
                </a:r>
                <a:r>
                  <a:rPr lang="en-US" sz="1200" dirty="0"/>
                  <a:t> for </a:t>
                </a:r>
                <a:r>
                  <a:rPr lang="en-US" sz="1200" dirty="0" err="1"/>
                  <a:t>kontrollvolumet</a:t>
                </a:r>
                <a:endParaRPr lang="en-US" sz="1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DE1D096-57ED-495D-B612-48D0DA406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674" y="5157000"/>
                <a:ext cx="1815971" cy="461665"/>
              </a:xfrm>
              <a:prstGeom prst="rect">
                <a:avLst/>
              </a:prstGeom>
              <a:blipFill>
                <a:blip r:embed="rId2"/>
                <a:stretch>
                  <a:fillRect t="-1282" b="-64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62832D4-56E7-4D9E-A5A7-6CBFA64DBB5A}"/>
                  </a:ext>
                </a:extLst>
              </p:cNvPr>
              <p:cNvSpPr txBox="1"/>
              <p:nvPr/>
            </p:nvSpPr>
            <p:spPr>
              <a:xfrm>
                <a:off x="254583" y="5157000"/>
                <a:ext cx="1815971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Endring i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dirty="0"/>
                  <a:t> med </a:t>
                </a:r>
                <a:r>
                  <a:rPr lang="en-US" sz="1200" dirty="0" err="1"/>
                  <a:t>tiden</a:t>
                </a:r>
                <a:r>
                  <a:rPr lang="en-US" sz="1200" dirty="0"/>
                  <a:t> for et </a:t>
                </a:r>
                <a:r>
                  <a:rPr lang="en-US" sz="1200" dirty="0" err="1"/>
                  <a:t>lukket</a:t>
                </a:r>
                <a:r>
                  <a:rPr lang="en-US" sz="1200" dirty="0"/>
                  <a:t> system (ls)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62832D4-56E7-4D9E-A5A7-6CBFA64DB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83" y="5157000"/>
                <a:ext cx="1815971" cy="461665"/>
              </a:xfrm>
              <a:prstGeom prst="rect">
                <a:avLst/>
              </a:prstGeom>
              <a:blipFill>
                <a:blip r:embed="rId3"/>
                <a:stretch>
                  <a:fillRect t="-1282" b="-64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97E3A92-F2F9-49B7-BBC3-1D9ACD76AA88}"/>
              </a:ext>
            </a:extLst>
          </p:cNvPr>
          <p:cNvCxnSpPr/>
          <p:nvPr/>
        </p:nvCxnSpPr>
        <p:spPr>
          <a:xfrm flipH="1" flipV="1">
            <a:off x="2983978" y="4555714"/>
            <a:ext cx="115402" cy="597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28CFCE7-E60D-435D-8546-C53F1CBA1BE4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1162569" y="4571792"/>
            <a:ext cx="597407" cy="585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7279FEC-5E9E-4E16-9824-B59C81849752}"/>
                  </a:ext>
                </a:extLst>
              </p:cNvPr>
              <p:cNvSpPr txBox="1"/>
              <p:nvPr/>
            </p:nvSpPr>
            <p:spPr>
              <a:xfrm>
                <a:off x="4135978" y="5157000"/>
                <a:ext cx="1684283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Netto transport av </a:t>
                </a:r>
                <a14:m>
                  <m:oMath xmlns:m="http://schemas.openxmlformats.org/officeDocument/2006/math">
                    <m:r>
                      <a:rPr lang="nb-NO" sz="1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200" dirty="0"/>
                  <a:t> ut av kontrollvolumet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7279FEC-5E9E-4E16-9824-B59C81849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978" y="5157000"/>
                <a:ext cx="1684283" cy="461665"/>
              </a:xfrm>
              <a:prstGeom prst="rect">
                <a:avLst/>
              </a:prstGeom>
              <a:blipFill>
                <a:blip r:embed="rId4"/>
                <a:stretch>
                  <a:fillRect t="-1282" b="-64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99FA5E0-F284-459F-8458-50B81F056673}"/>
              </a:ext>
            </a:extLst>
          </p:cNvPr>
          <p:cNvCxnSpPr>
            <a:stCxn id="21" idx="0"/>
          </p:cNvCxnSpPr>
          <p:nvPr/>
        </p:nvCxnSpPr>
        <p:spPr>
          <a:xfrm flipH="1" flipV="1">
            <a:off x="4567979" y="4555714"/>
            <a:ext cx="410141" cy="601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eft Brace 22">
            <a:extLst>
              <a:ext uri="{FF2B5EF4-FFF2-40B4-BE49-F238E27FC236}">
                <a16:creationId xmlns:a16="http://schemas.microsoft.com/office/drawing/2014/main" id="{5B8C7E45-A9B2-4079-A0E2-0B6403D101B7}"/>
              </a:ext>
            </a:extLst>
          </p:cNvPr>
          <p:cNvSpPr/>
          <p:nvPr/>
        </p:nvSpPr>
        <p:spPr>
          <a:xfrm rot="5400000">
            <a:off x="1796993" y="3391989"/>
            <a:ext cx="218665" cy="58069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3157348E-DB6B-4D88-AAD7-528C68EFB4EC}"/>
              </a:ext>
            </a:extLst>
          </p:cNvPr>
          <p:cNvSpPr/>
          <p:nvPr/>
        </p:nvSpPr>
        <p:spPr>
          <a:xfrm rot="5400000">
            <a:off x="3583715" y="2397265"/>
            <a:ext cx="218665" cy="25701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88232C-1BCD-48BA-AF01-9EE6B198E273}"/>
              </a:ext>
            </a:extLst>
          </p:cNvPr>
          <p:cNvSpPr txBox="1"/>
          <p:nvPr/>
        </p:nvSpPr>
        <p:spPr>
          <a:xfrm>
            <a:off x="1217075" y="3142114"/>
            <a:ext cx="112353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Lukket system – Lagrange</a:t>
            </a:r>
            <a:endParaRPr lang="en-US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1F807A-DAFD-4C8D-935D-D5C42A8A4BD5}"/>
              </a:ext>
            </a:extLst>
          </p:cNvPr>
          <p:cNvSpPr txBox="1"/>
          <p:nvPr/>
        </p:nvSpPr>
        <p:spPr>
          <a:xfrm>
            <a:off x="3041679" y="3243911"/>
            <a:ext cx="157074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Kontrollvolum – </a:t>
            </a:r>
            <a:r>
              <a:rPr lang="nb-NO" sz="1100" dirty="0" err="1"/>
              <a:t>Euler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F15A74-C4CF-4252-A9EF-6113EDDD3595}"/>
                  </a:ext>
                </a:extLst>
              </p:cNvPr>
              <p:cNvSpPr txBox="1"/>
              <p:nvPr/>
            </p:nvSpPr>
            <p:spPr>
              <a:xfrm>
                <a:off x="1513755" y="3857654"/>
                <a:ext cx="3666619" cy="68198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F15A74-C4CF-4252-A9EF-6113EDDD3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755" y="3857654"/>
                <a:ext cx="3666619" cy="6819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398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276F81-1860-4BB6-AE46-015969142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Ekstensive og intensive egenskaper i et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4A1A6B9-9E76-4881-AD65-8F14398D3A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Sammenhengen mellom en ekstensiv egenskap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 og en intensiv egenskap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𝑑𝐵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𝑑𝑚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Mengden av den ekstensive egenskapen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 i et kontrollvolum: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𝑑𝑚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supHide m:val="on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cv</m:t>
                              </m:r>
                            </m:sub>
                            <m:sup/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Reynolds transportteorem er formulert vha.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Vi skal bruke det for masse, energi og bevegelsesmengde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24A1A6B9-9E76-4881-AD65-8F14398D3A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9" t="-1975" r="-1907" b="-256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4B88CF83-2F0D-4E87-9F13-B82386BD04C6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Ekstensive egenskaper (generelt symbol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dirty="0"/>
                  <a:t>) er avhengig av mengde masse i systemet</a:t>
                </a:r>
              </a:p>
              <a:p>
                <a:pPr lvl="1"/>
                <a:r>
                  <a:rPr lang="nb-NO" dirty="0"/>
                  <a:t>Eks. masse, bevegelsesmengde, energi, tyngde</a:t>
                </a:r>
              </a:p>
              <a:p>
                <a:pPr lvl="1"/>
                <a:r>
                  <a:rPr lang="nb-NO" dirty="0"/>
                  <a:t>Det blir mer av den ekstensive egenskapen når massen til et system øker</a:t>
                </a:r>
              </a:p>
              <a:p>
                <a:r>
                  <a:rPr lang="nb-NO" dirty="0"/>
                  <a:t>Intensive egenskaper (generelt symbol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) er uavhengig av mengde masse i systemet</a:t>
                </a:r>
              </a:p>
              <a:p>
                <a:pPr lvl="1"/>
                <a:r>
                  <a:rPr lang="nb-NO" dirty="0"/>
                  <a:t>Eks. trykk, temperatur, tetthet</a:t>
                </a:r>
              </a:p>
            </p:txBody>
          </p:sp>
        </mc:Choice>
        <mc:Fallback xmlns=""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4B88CF83-2F0D-4E87-9F13-B82386BD04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2741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6F6DBF2-C9B6-4C6F-A8BE-2951A4A811DE}"/>
                  </a:ext>
                </a:extLst>
              </p:cNvPr>
              <p:cNvSpPr/>
              <p:nvPr/>
            </p:nvSpPr>
            <p:spPr>
              <a:xfrm>
                <a:off x="6456000" y="253513"/>
                <a:ext cx="4115807" cy="6819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RTT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 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6F6DBF2-C9B6-4C6F-A8BE-2951A4A811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53513"/>
                <a:ext cx="4115807" cy="6819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132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 transportteorem (RTT) – utledning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Se figur: Et lukket system beveger seg gjennom et fast kontrollvolum</a:t>
                </a:r>
              </a:p>
              <a:p>
                <a:r>
                  <a:rPr lang="nb-NO" dirty="0"/>
                  <a:t>Ved tiden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består</a:t>
                </a:r>
                <a:r>
                  <a:rPr lang="en-US" dirty="0"/>
                  <a:t> </a:t>
                </a:r>
                <a:r>
                  <a:rPr lang="en-US" dirty="0" err="1"/>
                  <a:t>det</a:t>
                </a:r>
                <a:r>
                  <a:rPr lang="en-US" dirty="0"/>
                  <a:t> </a:t>
                </a:r>
                <a:r>
                  <a:rPr lang="en-US" dirty="0" err="1"/>
                  <a:t>lukkede</a:t>
                </a:r>
                <a:r>
                  <a:rPr lang="en-US" dirty="0"/>
                  <a:t> </a:t>
                </a:r>
                <a:r>
                  <a:rPr lang="en-US" dirty="0" err="1"/>
                  <a:t>systemet</a:t>
                </a:r>
                <a:r>
                  <a:rPr lang="en-US" dirty="0"/>
                  <a:t> </a:t>
                </a:r>
                <a:r>
                  <a:rPr lang="en-US" dirty="0" err="1"/>
                  <a:t>av</a:t>
                </a:r>
                <a:r>
                  <a:rPr lang="en-US" dirty="0"/>
                  <a:t> </a:t>
                </a:r>
                <a:r>
                  <a:rPr lang="en-US" dirty="0" err="1"/>
                  <a:t>massen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kontrollvolumet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massen</a:t>
                </a:r>
                <a:r>
                  <a:rPr lang="en-US" dirty="0"/>
                  <a:t> </a:t>
                </a:r>
                <a:r>
                  <a:rPr lang="en-US" dirty="0" err="1"/>
                  <a:t>som</a:t>
                </a:r>
                <a:r>
                  <a:rPr lang="en-US" dirty="0"/>
                  <a:t> </a:t>
                </a:r>
                <a:r>
                  <a:rPr lang="en-US" dirty="0" err="1"/>
                  <a:t>er</a:t>
                </a:r>
                <a:r>
                  <a:rPr lang="en-US" dirty="0"/>
                  <a:t> </a:t>
                </a:r>
                <a:r>
                  <a:rPr lang="en-US" dirty="0" err="1"/>
                  <a:t>på</a:t>
                </a:r>
                <a:r>
                  <a:rPr lang="en-US" dirty="0"/>
                  <a:t> </a:t>
                </a:r>
                <a:r>
                  <a:rPr lang="en-US" dirty="0" err="1"/>
                  <a:t>vei</a:t>
                </a:r>
                <a:r>
                  <a:rPr lang="en-US" dirty="0"/>
                  <a:t> inn: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ls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Tilsvarende ved tiden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nb-NO" b="0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ls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151" y="2709001"/>
            <a:ext cx="604320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41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 transportteorem (RTT) – utledning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ls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ls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Den tidsderiverte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det</a:t>
                </a:r>
                <a:r>
                  <a:rPr lang="en-US" dirty="0"/>
                  <a:t> </a:t>
                </a:r>
                <a:r>
                  <a:rPr lang="en-US" dirty="0" err="1"/>
                  <a:t>lukkede</a:t>
                </a:r>
                <a:r>
                  <a:rPr lang="en-US" dirty="0"/>
                  <a:t> </a:t>
                </a:r>
                <a:r>
                  <a:rPr lang="en-US" dirty="0" err="1"/>
                  <a:t>systemet</a:t>
                </a:r>
                <a:r>
                  <a:rPr lang="en-US" dirty="0"/>
                  <a:t> </a:t>
                </a:r>
                <a:r>
                  <a:rPr lang="en-US" dirty="0" err="1"/>
                  <a:t>blir</a:t>
                </a:r>
                <a:endParaRPr lang="en-US" dirty="0"/>
              </a:p>
              <a:p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2000">
                                          <a:latin typeface="Cambria Math" panose="02040503050406030204" pitchFamily="18" charset="0"/>
                                        </a:rPr>
                                        <m:t>ls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200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2000">
                                          <a:latin typeface="Cambria Math" panose="02040503050406030204" pitchFamily="18" charset="0"/>
                                        </a:rPr>
                                        <m:t>ls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cv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200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cv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out</m:t>
                                      </m:r>
                                    </m:sub>
                                  </m:s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2000" b="0" i="0" smtClean="0">
                                          <a:latin typeface="Cambria Math" panose="02040503050406030204" pitchFamily="18" charset="0"/>
                                        </a:rPr>
                                        <m:t>in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20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151" y="2709001"/>
            <a:ext cx="604320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43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 transportteorem (RTT) – utledning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Den tidsderiverte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det</a:t>
                </a:r>
                <a:r>
                  <a:rPr lang="en-US" dirty="0"/>
                  <a:t> </a:t>
                </a:r>
                <a:r>
                  <a:rPr lang="en-US" dirty="0" err="1"/>
                  <a:t>lukkede</a:t>
                </a:r>
                <a:r>
                  <a:rPr lang="en-US" dirty="0"/>
                  <a:t> </a:t>
                </a:r>
                <a:r>
                  <a:rPr lang="en-US" dirty="0" err="1"/>
                  <a:t>systemet</a:t>
                </a:r>
                <a:r>
                  <a:rPr lang="en-US" dirty="0"/>
                  <a:t> </a:t>
                </a:r>
                <a:r>
                  <a:rPr lang="en-US" dirty="0" err="1"/>
                  <a:t>blir</a:t>
                </a:r>
                <a:endParaRPr lang="en-US" dirty="0"/>
              </a:p>
              <a:p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800" b="0" i="0" smtClean="0">
                                          <a:latin typeface="Cambria Math" panose="02040503050406030204" pitchFamily="18" charset="0"/>
                                        </a:rPr>
                                        <m:t>cv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nb-NO" sz="180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800" b="0" i="0" smtClean="0">
                                          <a:latin typeface="Cambria Math" panose="02040503050406030204" pitchFamily="18" charset="0"/>
                                        </a:rPr>
                                        <m:t>cv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b>
                                    <m:sSub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800" b="0" i="0" smtClean="0">
                                          <a:latin typeface="Cambria Math" panose="02040503050406030204" pitchFamily="18" charset="0"/>
                                        </a:rPr>
                                        <m:t>out</m:t>
                                      </m:r>
                                    </m:sub>
                                  </m:sSub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8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b>
                                    <m:sSub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800" b="0" i="0" smtClean="0">
                                          <a:latin typeface="Cambria Math" panose="02040503050406030204" pitchFamily="18" charset="0"/>
                                        </a:rPr>
                                        <m:t>in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→0</m:t>
                          </m:r>
                        </m:lim>
                      </m:limLow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cv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cv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→0</m:t>
                          </m:r>
                        </m:lim>
                      </m:limLow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out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nb-NO" sz="1600" i="1">
                          <a:latin typeface="Cambria Math" panose="02040503050406030204" pitchFamily="18" charset="0"/>
                        </a:rPr>
                        <m:t>−</m:t>
                      </m:r>
                      <m:limLow>
                        <m:limLow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→0</m:t>
                          </m:r>
                        </m:lim>
                      </m:limLow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in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151" y="2709001"/>
            <a:ext cx="604320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89371" y="4891948"/>
                <a:ext cx="1815971" cy="85472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Endring av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dirty="0"/>
                  <a:t> </a:t>
                </a:r>
                <a:r>
                  <a:rPr lang="en-US" sz="1200" dirty="0" err="1"/>
                  <a:t>i</a:t>
                </a:r>
                <a:r>
                  <a:rPr lang="en-US" sz="1200" dirty="0"/>
                  <a:t> </a:t>
                </a:r>
                <a:r>
                  <a:rPr lang="en-US" sz="1200" dirty="0" err="1"/>
                  <a:t>kontroll-volumet</a:t>
                </a:r>
                <a:r>
                  <a:rPr lang="en-US" sz="1200" dirty="0"/>
                  <a:t> med </a:t>
                </a:r>
                <a:r>
                  <a:rPr lang="en-US" sz="1200" dirty="0" err="1"/>
                  <a:t>tiden</a:t>
                </a:r>
                <a:r>
                  <a:rPr lang="en-US" sz="12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</a:rPr>
                                <m:t>cv</m:t>
                              </m:r>
                            </m:sub>
                          </m:sSub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371" y="4891948"/>
                <a:ext cx="1815971" cy="854721"/>
              </a:xfrm>
              <a:prstGeom prst="rect">
                <a:avLst/>
              </a:prstGeom>
              <a:blipFill>
                <a:blip r:embed="rId4"/>
                <a:stretch>
                  <a:fillRect t="-42657" r="-8667" b="-1223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05656" y="4891949"/>
                <a:ext cx="146107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Transport av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dirty="0"/>
                  <a:t> </a:t>
                </a:r>
                <a:r>
                  <a:rPr lang="en-US" sz="1200" dirty="0" err="1"/>
                  <a:t>ut</a:t>
                </a:r>
                <a:r>
                  <a:rPr lang="en-US" sz="1200" dirty="0"/>
                  <a:t> </a:t>
                </a:r>
                <a:r>
                  <a:rPr lang="en-US" sz="1200" dirty="0" err="1"/>
                  <a:t>av</a:t>
                </a:r>
                <a:r>
                  <a:rPr lang="en-US" sz="1200" dirty="0"/>
                  <a:t> </a:t>
                </a:r>
                <a:r>
                  <a:rPr lang="en-US" sz="1200" dirty="0" err="1"/>
                  <a:t>kontrollvolumet</a:t>
                </a:r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656" y="4891949"/>
                <a:ext cx="1461076" cy="461665"/>
              </a:xfrm>
              <a:prstGeom prst="rect">
                <a:avLst/>
              </a:prstGeom>
              <a:blipFill>
                <a:blip r:embed="rId5"/>
                <a:stretch>
                  <a:fillRect b="-64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777593" y="4891949"/>
                <a:ext cx="1423463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Transport av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dirty="0"/>
                  <a:t> inn </a:t>
                </a:r>
                <a:r>
                  <a:rPr lang="en-US" sz="1200" dirty="0" err="1"/>
                  <a:t>i</a:t>
                </a:r>
                <a:r>
                  <a:rPr lang="en-US" sz="1200" dirty="0"/>
                  <a:t> </a:t>
                </a:r>
                <a:r>
                  <a:rPr lang="en-US" sz="1200" dirty="0" err="1"/>
                  <a:t>kontrollvolumet</a:t>
                </a:r>
                <a:endParaRPr lang="en-US" sz="1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593" y="4891949"/>
                <a:ext cx="1423463" cy="461665"/>
              </a:xfrm>
              <a:prstGeom prst="rect">
                <a:avLst/>
              </a:prstGeom>
              <a:blipFill>
                <a:blip r:embed="rId6"/>
                <a:stretch>
                  <a:fillRect r="-2128" b="-64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3" idx="0"/>
          </p:cNvCxnSpPr>
          <p:nvPr/>
        </p:nvCxnSpPr>
        <p:spPr>
          <a:xfrm flipV="1">
            <a:off x="1497357" y="4365000"/>
            <a:ext cx="854643" cy="526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0"/>
          </p:cNvCxnSpPr>
          <p:nvPr/>
        </p:nvCxnSpPr>
        <p:spPr>
          <a:xfrm flipV="1">
            <a:off x="3636194" y="4437000"/>
            <a:ext cx="299806" cy="454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0"/>
          </p:cNvCxnSpPr>
          <p:nvPr/>
        </p:nvCxnSpPr>
        <p:spPr>
          <a:xfrm flipH="1" flipV="1">
            <a:off x="5232000" y="4365000"/>
            <a:ext cx="257325" cy="526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475717" y="5806654"/>
                <a:ext cx="2039565" cy="84029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Sum er lik netto transport av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200" dirty="0"/>
                  <a:t> ut av kontrollvolumet: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12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200" i="1" dirty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sz="1200" dirty="0">
                              <a:latin typeface="Cambria Math" panose="02040503050406030204" pitchFamily="18" charset="0"/>
                            </a:rPr>
                            <m:t>net</m:t>
                          </m:r>
                        </m:sub>
                      </m:sSub>
                      <m:r>
                        <a:rPr lang="nb-NO" sz="12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717" y="5806654"/>
                <a:ext cx="2039565" cy="840295"/>
              </a:xfrm>
              <a:prstGeom prst="rect">
                <a:avLst/>
              </a:prstGeom>
              <a:blipFill>
                <a:blip r:embed="rId7"/>
                <a:stretch>
                  <a:fillRect t="-45324" b="-1273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6" idx="2"/>
            <a:endCxn id="16" idx="0"/>
          </p:cNvCxnSpPr>
          <p:nvPr/>
        </p:nvCxnSpPr>
        <p:spPr>
          <a:xfrm>
            <a:off x="3636194" y="5353614"/>
            <a:ext cx="859306" cy="453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2"/>
            <a:endCxn id="16" idx="0"/>
          </p:cNvCxnSpPr>
          <p:nvPr/>
        </p:nvCxnSpPr>
        <p:spPr>
          <a:xfrm flipH="1">
            <a:off x="4495500" y="5353614"/>
            <a:ext cx="993825" cy="453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41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 transportteorem (RTT)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Vi får RTT:</a:t>
            </a:r>
          </a:p>
          <a:p>
            <a:endParaRPr lang="nb-NO" dirty="0"/>
          </a:p>
          <a:p>
            <a:endParaRPr lang="en-US" sz="2000" dirty="0"/>
          </a:p>
          <a:p>
            <a:pPr marL="0" indent="0">
              <a:buNone/>
            </a:pPr>
            <a:endParaRPr lang="nb-NO" sz="1800" b="0" i="1" dirty="0"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nb-NO" sz="1800" i="1" dirty="0"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nb-NO" sz="1800" b="0" i="1" dirty="0">
              <a:latin typeface="Cambria Math" panose="02040503050406030204" pitchFamily="18" charset="0"/>
            </a:endParaRPr>
          </a:p>
          <a:p>
            <a:r>
              <a:rPr lang="nb-NO" b="0" dirty="0"/>
              <a:t>RTT beskriver situasjonen akkurat i det øyeblikket det lukkede systemet opptar kontrollvolumet</a:t>
            </a:r>
          </a:p>
          <a:p>
            <a:r>
              <a:rPr lang="nb-NO" dirty="0"/>
              <a:t>Gir en link mellom Lagrangebeskrivelse og </a:t>
            </a:r>
            <a:r>
              <a:rPr lang="nb-NO" dirty="0" err="1"/>
              <a:t>Eulerbeskrivelse</a:t>
            </a:r>
            <a:endParaRPr lang="nb-NO" b="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151" y="2709001"/>
            <a:ext cx="604320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68696" y="4293000"/>
                <a:ext cx="1815971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Endring i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dirty="0"/>
                  <a:t> med </a:t>
                </a:r>
                <a:r>
                  <a:rPr lang="en-US" sz="1200" dirty="0" err="1"/>
                  <a:t>tiden</a:t>
                </a:r>
                <a:r>
                  <a:rPr lang="en-US" sz="1200" dirty="0"/>
                  <a:t> for </a:t>
                </a:r>
                <a:r>
                  <a:rPr lang="en-US" sz="1200" dirty="0" err="1"/>
                  <a:t>kontrollvolumet</a:t>
                </a:r>
                <a:endParaRPr lang="en-US" sz="1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696" y="4293000"/>
                <a:ext cx="1815971" cy="461665"/>
              </a:xfrm>
              <a:prstGeom prst="rect">
                <a:avLst/>
              </a:prstGeom>
              <a:blipFill>
                <a:blip r:embed="rId3"/>
                <a:stretch>
                  <a:fillRect b="-64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6605" y="4293000"/>
                <a:ext cx="1741733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Endring i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dirty="0"/>
                  <a:t> med </a:t>
                </a:r>
                <a:r>
                  <a:rPr lang="en-US" sz="1200" dirty="0" err="1"/>
                  <a:t>tiden</a:t>
                </a:r>
                <a:r>
                  <a:rPr lang="en-US" sz="1200" dirty="0"/>
                  <a:t> for et </a:t>
                </a:r>
                <a:r>
                  <a:rPr lang="en-US" sz="1200" dirty="0" err="1"/>
                  <a:t>lukket</a:t>
                </a:r>
                <a:r>
                  <a:rPr lang="en-US" sz="1200" dirty="0"/>
                  <a:t> system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05" y="4293000"/>
                <a:ext cx="1741733" cy="461665"/>
              </a:xfrm>
              <a:prstGeom prst="rect">
                <a:avLst/>
              </a:prstGeom>
              <a:blipFill>
                <a:blip r:embed="rId4"/>
                <a:stretch>
                  <a:fillRect b="-64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 flipV="1">
            <a:off x="2856000" y="3691714"/>
            <a:ext cx="115402" cy="597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0"/>
          </p:cNvCxnSpPr>
          <p:nvPr/>
        </p:nvCxnSpPr>
        <p:spPr>
          <a:xfrm flipV="1">
            <a:off x="997472" y="3707792"/>
            <a:ext cx="634526" cy="585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008000" y="4293000"/>
                <a:ext cx="1684283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Netto transport av </a:t>
                </a:r>
                <a14:m>
                  <m:oMath xmlns:m="http://schemas.openxmlformats.org/officeDocument/2006/math">
                    <m:r>
                      <a:rPr lang="nb-NO" sz="1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200" dirty="0"/>
                  <a:t> ut av kontrollvolumet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000" y="4293000"/>
                <a:ext cx="1684283" cy="461665"/>
              </a:xfrm>
              <a:prstGeom prst="rect">
                <a:avLst/>
              </a:prstGeom>
              <a:blipFill>
                <a:blip r:embed="rId5"/>
                <a:stretch>
                  <a:fillRect b="-64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6" idx="0"/>
          </p:cNvCxnSpPr>
          <p:nvPr/>
        </p:nvCxnSpPr>
        <p:spPr>
          <a:xfrm flipH="1" flipV="1">
            <a:off x="4440001" y="3691714"/>
            <a:ext cx="410141" cy="601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eft Brace 22"/>
          <p:cNvSpPr/>
          <p:nvPr/>
        </p:nvSpPr>
        <p:spPr>
          <a:xfrm rot="5400000">
            <a:off x="1669015" y="2527989"/>
            <a:ext cx="218665" cy="58069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e 23"/>
          <p:cNvSpPr/>
          <p:nvPr/>
        </p:nvSpPr>
        <p:spPr>
          <a:xfrm rot="5400000">
            <a:off x="3455737" y="1533265"/>
            <a:ext cx="218665" cy="25701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089097" y="2278114"/>
            <a:ext cx="112353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Lukket system – Lagrange</a:t>
            </a:r>
            <a:endParaRPr 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2913701" y="2379911"/>
            <a:ext cx="157074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Kontrollvolum – </a:t>
            </a:r>
            <a:r>
              <a:rPr lang="nb-NO" sz="1100" dirty="0" err="1"/>
              <a:t>Euler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634503" y="1569795"/>
                <a:ext cx="3421497" cy="83099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RTT gjelder også for et bevegelig kontrollvolum (ofte nyttig) når vi tolker </a:t>
                </a:r>
                <a14:m>
                  <m:oMath xmlns:m="http://schemas.openxmlformats.org/officeDocument/2006/math">
                    <m:r>
                      <a:rPr lang="nb-NO" sz="1200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sz="1200" b="1" dirty="0"/>
                  <a:t> </a:t>
                </a:r>
                <a:r>
                  <a:rPr lang="nb-NO" sz="1200" dirty="0"/>
                  <a:t>som den relative hastigheten mellom fluidet og kontrollflaten: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sz="1200" b="1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  <m:sub>
                          <m:r>
                            <a:rPr lang="nb-NO" sz="1200" b="1" i="0" smtClean="0">
                              <a:latin typeface="Cambria Math" panose="02040503050406030204" pitchFamily="18" charset="0"/>
                            </a:rPr>
                            <m:t>𝐟</m:t>
                          </m:r>
                        </m:sub>
                      </m:sSub>
                      <m:r>
                        <a:rPr lang="nb-NO" sz="1200" b="1" i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1" i="0" smtClean="0"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  <m:sub>
                          <m:r>
                            <a:rPr lang="nb-NO" sz="1200" b="1" i="0" smtClean="0">
                              <a:latin typeface="Cambria Math" panose="02040503050406030204" pitchFamily="18" charset="0"/>
                            </a:rPr>
                            <m:t>𝐜𝐬</m:t>
                          </m:r>
                        </m:sub>
                      </m:sSub>
                    </m:oMath>
                  </m:oMathPara>
                </a14:m>
                <a:endParaRPr lang="nb-NO" sz="12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503" y="1569795"/>
                <a:ext cx="3421497" cy="830997"/>
              </a:xfrm>
              <a:prstGeom prst="rect">
                <a:avLst/>
              </a:prstGeom>
              <a:blipFill>
                <a:blip r:embed="rId6"/>
                <a:stretch>
                  <a:fillRect t="-72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385777" y="2993654"/>
                <a:ext cx="3666619" cy="68198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777" y="2993654"/>
                <a:ext cx="3666619" cy="6819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stCxn id="27" idx="1"/>
          </p:cNvCxnSpPr>
          <p:nvPr/>
        </p:nvCxnSpPr>
        <p:spPr>
          <a:xfrm flipH="1">
            <a:off x="4440001" y="1985294"/>
            <a:ext cx="2194502" cy="1155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71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 transportteorem (RTT)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dirty="0"/>
                  <a:t>Forenkling når vi har et bestemt antall innløps- og utløpstverrsnitt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b="0" dirty="0"/>
                  <a:t> og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dirty="0"/>
                  <a:t> er konstante over hvert tverrsnitt: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</m:nary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Uttrykt ved </a:t>
                </a:r>
                <a:r>
                  <a:rPr lang="nb-NO" dirty="0" err="1"/>
                  <a:t>massefluks</a:t>
                </a:r>
                <a:r>
                  <a:rPr lang="nb-NO" dirty="0"/>
                  <a:t> inn/ut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𝐕</m:t>
                    </m:r>
                  </m:oMath>
                </a14:m>
                <a:r>
                  <a:rPr lang="nb-NO" dirty="0"/>
                  <a:t> kan her variere over tverrsnitt, ikke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):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ls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b="0" i="1" dirty="0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2000" b="0" i="1" dirty="0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4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 dirty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31030" r="-26698" b="-524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151" y="2709001"/>
            <a:ext cx="6043201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46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3033</Words>
  <Application>Microsoft Macintosh PowerPoint</Application>
  <PresentationFormat>Widescreen</PresentationFormat>
  <Paragraphs>462</Paragraphs>
  <Slides>61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Calibri</vt:lpstr>
      <vt:lpstr>Cambria Math</vt:lpstr>
      <vt:lpstr>NMBU 16:9</vt:lpstr>
      <vt:lpstr>7 – Gjennomgang av labøvinger,  volum- og massestrøm og kontrollvolum (Reynolds transportteorem er egenstudie)</vt:lpstr>
      <vt:lpstr>Labinfo 16.feb</vt:lpstr>
      <vt:lpstr>Kontaktinfo</vt:lpstr>
      <vt:lpstr>Labinfo </vt:lpstr>
      <vt:lpstr>Oppsett</vt:lpstr>
      <vt:lpstr>Hydraulisk benk</vt:lpstr>
      <vt:lpstr>Agenda</vt:lpstr>
      <vt:lpstr>Agenda</vt:lpstr>
      <vt:lpstr>Påminnelse: To teoretiske tilnærminger til fluidmekanikk</vt:lpstr>
      <vt:lpstr>Volumstrøm/volumfluks</vt:lpstr>
      <vt:lpstr>Uttrykk for volumstrøm ved uniform hastighet</vt:lpstr>
      <vt:lpstr>Individuell: Uttrykk for volumstrøm ved uniform hastighet</vt:lpstr>
      <vt:lpstr>Uttrykk for volumstrøm ved uniform hastighet</vt:lpstr>
      <vt:lpstr>Individuell: Uttrykk for volumstrøm ved varierende hastighet</vt:lpstr>
      <vt:lpstr>Uttrykk for volumstrøm ved varierende hastighet</vt:lpstr>
      <vt:lpstr>Individuell: Hva er gjennomsnittshastigheten?</vt:lpstr>
      <vt:lpstr>Svar: Gjennomsnittshastigheten er Q/A.</vt:lpstr>
      <vt:lpstr>Praktiske målinger av vannføring</vt:lpstr>
      <vt:lpstr>Vi vil finne ut hvor mye vann som går i filtratet: Måler hastighetsfeltet</vt:lpstr>
      <vt:lpstr>Individuell: Hva er Q uttrykt ved w, V_i og x_i?</vt:lpstr>
      <vt:lpstr>Individuell: Hva er Q uttrykt ved w, V_i og x_i?</vt:lpstr>
      <vt:lpstr>Arealelementet for kanalstrøm er gitt ved dA=wdy</vt:lpstr>
      <vt:lpstr>Arealelementet for rørstrøm er gitt ved dA=2πrdr</vt:lpstr>
      <vt:lpstr>Når hastigheten ikke er normal på arealet må hastighetsvektoren prikkes med normalen til flaten (arealet)</vt:lpstr>
      <vt:lpstr>Individuell: Hva er V_n  uttrykt ved V og θ?</vt:lpstr>
      <vt:lpstr>Hva er V_n  uttrykt ved V og θ er V_n=|V||n|  cos⁡〖θ=|V|  cos⁡θ 〗</vt:lpstr>
      <vt:lpstr>Når hastigheten ikke er normal på arealet må hastighetsvektoren prikkes med normalen til flaten (arealet)</vt:lpstr>
      <vt:lpstr>Massestrøm/massefluks er volumstrøm ganger egenvekten til fluidet</vt:lpstr>
      <vt:lpstr>Massestrøm/massefluks er volumstrøm ganger egenvekten til fluidet</vt:lpstr>
      <vt:lpstr>Massestrøm/massefluks er volumstrøm ganger egenvekten til fluidet</vt:lpstr>
      <vt:lpstr>Volum- og massestrøm oppsummért</vt:lpstr>
      <vt:lpstr>EFM Eksempel 5.1</vt:lpstr>
      <vt:lpstr>EFM Eksempel 5.1</vt:lpstr>
      <vt:lpstr>EFM Eksempel 5.1</vt:lpstr>
      <vt:lpstr>EFM Eksempel 5.1</vt:lpstr>
      <vt:lpstr>Individuell: EFM Eksempel 5.2</vt:lpstr>
      <vt:lpstr>Volumstrømmen: Hastighetsvektoren har en vinkel mot arealet</vt:lpstr>
      <vt:lpstr>EFM Eksempel 5.2</vt:lpstr>
      <vt:lpstr>Smøre pålegg på brødskiva: Bestem et uttrykk for volumstrømmen </vt:lpstr>
      <vt:lpstr>Individuell: Smøre pålegg på brødskiva: Bestem et uttrykk for volumstrømmen </vt:lpstr>
      <vt:lpstr>Individuell: Smøre pålegg på brødskiva: Bestem et uttrykk for volumstrømmen </vt:lpstr>
      <vt:lpstr>Løsning på tavlen:  Bestem et uttrykk for volumstrømmen </vt:lpstr>
      <vt:lpstr>Middelhastighet vs. maks hastighet for ulike situasjoner</vt:lpstr>
      <vt:lpstr>Middelhastighet vs. maks hastighet for ulike situasjoner</vt:lpstr>
      <vt:lpstr>Agenda</vt:lpstr>
      <vt:lpstr>Lukket system – også kalt kontrollmasse</vt:lpstr>
      <vt:lpstr>Åpent system – oftere kalt kontrollvolum</vt:lpstr>
      <vt:lpstr>Kontrollvolum vs. lukkede systemer – oppsummert</vt:lpstr>
      <vt:lpstr>Hvordan formulere fysiske lover for et kontrollvolum?</vt:lpstr>
      <vt:lpstr>Transport av B gjennom kontrollflater</vt:lpstr>
      <vt:lpstr>Transport av B gjennom kontrollflater</vt:lpstr>
      <vt:lpstr>Transport av B gjennom kontrollflater</vt:lpstr>
      <vt:lpstr>Reynolds transportteorem knytter sammen fysiske lover formulert for et lukket system og for et kontrollvolum</vt:lpstr>
      <vt:lpstr>Hvordan formulere fysiske lover for et kontrollvolum?</vt:lpstr>
      <vt:lpstr>Ekstensive og intensive egenskaper i et system</vt:lpstr>
      <vt:lpstr>Reynolds transportteorem (RTT) – utledning</vt:lpstr>
      <vt:lpstr>Reynolds transportteorem (RTT) – utledning</vt:lpstr>
      <vt:lpstr>Reynolds transportteorem (RTT) – utledning</vt:lpstr>
      <vt:lpstr>Reynolds transportteorem (RTT)</vt:lpstr>
      <vt:lpstr>Reynolds transportteorem (RTT)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2022-02-16T10:39:38Z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2019-09-12T08:41:31.7950872Z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97af9c46-4641-4731-8641-a8b2bdc585e9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