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15"/>
  </p:notesMasterIdLst>
  <p:sldIdLst>
    <p:sldId id="262" r:id="rId2"/>
    <p:sldId id="518" r:id="rId3"/>
    <p:sldId id="537" r:id="rId4"/>
    <p:sldId id="522" r:id="rId5"/>
    <p:sldId id="543" r:id="rId6"/>
    <p:sldId id="544" r:id="rId7"/>
    <p:sldId id="557" r:id="rId8"/>
    <p:sldId id="525" r:id="rId9"/>
    <p:sldId id="559" r:id="rId10"/>
    <p:sldId id="560" r:id="rId11"/>
    <p:sldId id="532" r:id="rId12"/>
    <p:sldId id="550" r:id="rId13"/>
    <p:sldId id="551" r:id="rId14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68" autoAdjust="0"/>
    <p:restoredTop sz="94660"/>
  </p:normalViewPr>
  <p:slideViewPr>
    <p:cSldViewPr>
      <p:cViewPr varScale="1">
        <p:scale>
          <a:sx n="109" d="100"/>
          <a:sy n="109" d="100"/>
        </p:scale>
        <p:origin x="208" y="50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28.02.2022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53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0.png"/><Relationship Id="rId5" Type="http://schemas.openxmlformats.org/officeDocument/2006/relationships/image" Target="../media/image510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530.pn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0.png"/><Relationship Id="rId5" Type="http://schemas.openxmlformats.org/officeDocument/2006/relationships/image" Target="../media/image510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5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0.png"/><Relationship Id="rId5" Type="http://schemas.openxmlformats.org/officeDocument/2006/relationships/image" Target="../media/image510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9 – Impulslikningen 1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23-02-2022 – Endre Joachim Lerheim Mossige, Universitetslektor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7043" y="2189408"/>
            <a:ext cx="8237913" cy="354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Impulslikningen oppsummert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20000" y="5013000"/>
                <a:ext cx="2528769" cy="5833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2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2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000" y="5013000"/>
                <a:ext cx="2528769" cy="583365"/>
              </a:xfrm>
              <a:prstGeom prst="rect">
                <a:avLst/>
              </a:prstGeom>
              <a:blipFill>
                <a:blip r:embed="rId3"/>
                <a:stretch>
                  <a:fillRect t="-100000" r="-24819" b="-15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520000" y="6164397"/>
            <a:ext cx="561599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Antakelser i tillegg til det som er nevnt: Stasjonær og inkompressibel strømning</a:t>
            </a:r>
            <a:endParaRPr lang="en-US" sz="1200" dirty="0"/>
          </a:p>
        </p:txBody>
      </p:sp>
      <p:cxnSp>
        <p:nvCxnSpPr>
          <p:cNvPr id="8" name="Straight Arrow Connector 7"/>
          <p:cNvCxnSpPr>
            <a:stCxn id="7" idx="0"/>
          </p:cNvCxnSpPr>
          <p:nvPr/>
        </p:nvCxnSpPr>
        <p:spPr>
          <a:xfrm flipH="1" flipV="1">
            <a:off x="5880002" y="5596369"/>
            <a:ext cx="2447998" cy="568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94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Introduksjon</a:t>
            </a:r>
          </a:p>
          <a:p>
            <a:r>
              <a:rPr lang="nb-NO" dirty="0"/>
              <a:t>Impulslikningen: Eksempler i 1-D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Eksempler i 2-D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Eksempler med dyser og rørbend</a:t>
            </a:r>
          </a:p>
        </p:txBody>
      </p:sp>
    </p:spTree>
    <p:extLst>
      <p:ext uri="{BB962C8B-B14F-4D97-AF65-F5344CB8AC3E}">
        <p14:creationId xmlns:p14="http://schemas.microsoft.com/office/powerpoint/2010/main" val="343068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Rakett som er spent fast i en vegg</a:t>
                </a:r>
              </a:p>
              <a:p>
                <a:pPr lvl="1"/>
                <a:r>
                  <a:rPr lang="nb-NO" dirty="0"/>
                  <a:t>Rakettens vekt er W </a:t>
                </a:r>
              </a:p>
              <a:p>
                <a:r>
                  <a:rPr lang="nb-NO" dirty="0"/>
                  <a:t>Anta stasjonær strømning</a:t>
                </a:r>
              </a:p>
              <a:p>
                <a:r>
                  <a:rPr lang="nb-NO" dirty="0"/>
                  <a:t>Hva blir kraften F</a:t>
                </a:r>
                <a:r>
                  <a:rPr lang="nb-NO" baseline="-25000" dirty="0"/>
                  <a:t>r</a:t>
                </a:r>
                <a:r>
                  <a:rPr lang="nb-NO" dirty="0"/>
                  <a:t> fra armen på raketten som holder raketten i ro?</a:t>
                </a:r>
              </a:p>
              <a:p>
                <a:r>
                  <a:rPr lang="nb-NO" dirty="0"/>
                  <a:t>Uttrykk F</a:t>
                </a:r>
                <a:r>
                  <a:rPr lang="nb-NO" baseline="-25000" dirty="0"/>
                  <a:t>r </a:t>
                </a:r>
                <a:r>
                  <a:rPr lang="nb-NO" dirty="0"/>
                  <a:t>ved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W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1800000"/>
            <a:ext cx="1371600" cy="293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000" y="1836322"/>
            <a:ext cx="18954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87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armen på raketten som holder raketten i ro?</a:t>
                </a:r>
              </a:p>
              <a:p>
                <a:r>
                  <a:rPr lang="nb-NO" dirty="0"/>
                  <a:t>Velg et godt kontrollvolum og tegn vektordiagrammer for krefter/</a:t>
                </a:r>
                <a:r>
                  <a:rPr lang="nb-NO" dirty="0" err="1"/>
                  <a:t>bev.m</a:t>
                </a:r>
                <a:r>
                  <a:rPr lang="nb-NO" dirty="0"/>
                  <a:t>.</a:t>
                </a:r>
              </a:p>
              <a:p>
                <a:r>
                  <a:rPr lang="nb-NO" dirty="0"/>
                  <a:t>Alt skjer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-retning – vi setter opp impulslikningen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-retning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20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𝐴𝑣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5006" b="-34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000" y="117000"/>
            <a:ext cx="18954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69" y="3676610"/>
            <a:ext cx="35591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7E2D90-82AB-4054-9AB0-FEEFFBD29E73}"/>
              </a:ext>
            </a:extLst>
          </p:cNvPr>
          <p:cNvSpPr txBox="1"/>
          <p:nvPr/>
        </p:nvSpPr>
        <p:spPr>
          <a:xfrm>
            <a:off x="7176000" y="6295310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362085-9F5F-4C89-9AB6-7FB9FF32DF1A}"/>
              </a:ext>
            </a:extLst>
          </p:cNvPr>
          <p:cNvSpPr txBox="1"/>
          <p:nvPr/>
        </p:nvSpPr>
        <p:spPr>
          <a:xfrm>
            <a:off x="8696177" y="629531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89422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armen på raketten som holder raketten i ro?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𝐴𝑣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520" y="349025"/>
            <a:ext cx="18954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156" y="765000"/>
            <a:ext cx="200025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364131-E053-4A1D-B471-4D10A8D4BC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69" y="3676610"/>
            <a:ext cx="35591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2F3AC8-5149-447F-8CCE-6F52D502F310}"/>
              </a:ext>
            </a:extLst>
          </p:cNvPr>
          <p:cNvSpPr txBox="1"/>
          <p:nvPr/>
        </p:nvSpPr>
        <p:spPr>
          <a:xfrm>
            <a:off x="7176000" y="6295310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08C878-02CF-486A-8007-A3E3FC666DA7}"/>
              </a:ext>
            </a:extLst>
          </p:cNvPr>
          <p:cNvSpPr txBox="1"/>
          <p:nvPr/>
        </p:nvSpPr>
        <p:spPr>
          <a:xfrm>
            <a:off x="8696177" y="629531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29580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Introduksjon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Eksempler i 1-D</a:t>
            </a:r>
          </a:p>
          <a:p>
            <a:r>
              <a:rPr lang="nb-NO" dirty="0"/>
              <a:t>Impulslikningen: Eksempler i 2-D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Eksempler med dyser og rørbend</a:t>
            </a:r>
          </a:p>
        </p:txBody>
      </p:sp>
    </p:spTree>
    <p:extLst>
      <p:ext uri="{BB962C8B-B14F-4D97-AF65-F5344CB8AC3E}">
        <p14:creationId xmlns:p14="http://schemas.microsoft.com/office/powerpoint/2010/main" val="148197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</p:spPr>
        <p:txBody>
          <a:bodyPr/>
          <a:lstStyle/>
          <a:p>
            <a:r>
              <a:rPr lang="nb-NO" dirty="0"/>
              <a:t>Vannstråle mot en vegg</a:t>
            </a:r>
          </a:p>
          <a:p>
            <a:r>
              <a:rPr lang="nb-NO" dirty="0"/>
              <a:t>Hvor stor er kraften strålen påfører veggen (x-retning)? </a:t>
            </a:r>
          </a:p>
          <a:p>
            <a:r>
              <a:rPr lang="nb-NO" dirty="0"/>
              <a:t>Anta konstant diameter på strålen og se bort fra tyngdekraften </a:t>
            </a:r>
          </a:p>
          <a:p>
            <a:r>
              <a:rPr lang="nb-NO" dirty="0"/>
              <a:t>Tips: Sett opp kraftbalanse i x- retning</a:t>
            </a:r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8C4AF93E-8B2F-C549-97B7-F6B34F939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0" y="1462719"/>
            <a:ext cx="4854680" cy="452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Individuell: EFM Eksempel 6.3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</p:spPr>
        <p:txBody>
          <a:bodyPr/>
          <a:lstStyle/>
          <a:p>
            <a:r>
              <a:rPr lang="nb-NO" dirty="0"/>
              <a:t>En stråle bøyes av mot en skovl</a:t>
            </a:r>
          </a:p>
          <a:p>
            <a:r>
              <a:rPr lang="nb-NO" dirty="0"/>
              <a:t>Oppgitte tallverdier vist i figur</a:t>
            </a:r>
          </a:p>
          <a:p>
            <a:r>
              <a:rPr lang="nb-NO" dirty="0"/>
              <a:t>Anta konstant diameter på strålen og se bort fra tyngdekraften på skovlen</a:t>
            </a:r>
          </a:p>
          <a:p>
            <a:r>
              <a:rPr lang="nb-NO" dirty="0"/>
              <a:t>Hva blir kraften fra strålen på den krumme flaten?</a:t>
            </a:r>
          </a:p>
          <a:p>
            <a:r>
              <a:rPr lang="nb-NO" dirty="0"/>
              <a:t>Tips: Kraftbalanse i x- og y-retning ved bruk av impulslikning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125000"/>
            <a:ext cx="3937509" cy="235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34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</p:spPr>
        <p:txBody>
          <a:bodyPr/>
          <a:lstStyle/>
          <a:p>
            <a:r>
              <a:rPr lang="nb-NO" dirty="0"/>
              <a:t>En stråle bøyes av mot en skovl</a:t>
            </a:r>
          </a:p>
          <a:p>
            <a:r>
              <a:rPr lang="nb-NO" dirty="0"/>
              <a:t>Anta konstant diameter på strålen og se bort fra tyngdekraften på skovlen</a:t>
            </a:r>
          </a:p>
          <a:p>
            <a:r>
              <a:rPr lang="nb-NO" dirty="0"/>
              <a:t>Hva blir kraften fra strålen på den krumme flaten?</a:t>
            </a:r>
          </a:p>
          <a:p>
            <a:r>
              <a:rPr lang="nb-NO" dirty="0"/>
              <a:t>Tips: Kraftbalanse i x- og y-retning</a:t>
            </a:r>
          </a:p>
          <a:p>
            <a:pPr marL="0" indent="0">
              <a:buNone/>
            </a:pPr>
            <a:r>
              <a:rPr lang="nb-NO" dirty="0"/>
              <a:t>   ved bruk av impulslikning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125000"/>
            <a:ext cx="3937509" cy="235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5E1A65F9-EFBE-C946-A05A-B11FB7609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000" y="3731439"/>
            <a:ext cx="5922861" cy="220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B7FA0C-7817-0048-B88E-B65550BBDCD3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3973E8-B913-B84D-84EA-C11A0919381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3">
                <a:extLst>
                  <a:ext uri="{FF2B5EF4-FFF2-40B4-BE49-F238E27FC236}">
                    <a16:creationId xmlns:a16="http://schemas.microsoft.com/office/drawing/2014/main" id="{4116CE2C-65CF-E147-BC5F-247B7EE222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2131" y="4993637"/>
                <a:ext cx="5112000" cy="2032062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Content Placeholder 3">
                <a:extLst>
                  <a:ext uri="{FF2B5EF4-FFF2-40B4-BE49-F238E27FC236}">
                    <a16:creationId xmlns:a16="http://schemas.microsoft.com/office/drawing/2014/main" id="{4116CE2C-65CF-E147-BC5F-247B7EE22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31" y="4993637"/>
                <a:ext cx="5112000" cy="2032062"/>
              </a:xfrm>
              <a:prstGeom prst="rect">
                <a:avLst/>
              </a:prstGeom>
              <a:blipFill>
                <a:blip r:embed="rId4"/>
                <a:stretch>
                  <a:fillRect t="-42857" b="-484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087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strålen på den krumme flaten?</a:t>
                </a:r>
                <a:endParaRPr lang="en-US" dirty="0"/>
              </a:p>
              <a:p>
                <a:r>
                  <a:rPr lang="nb-NO" dirty="0"/>
                  <a:t>Vektordiagrammer</a:t>
                </a:r>
              </a:p>
              <a:p>
                <a:pPr lvl="1"/>
                <a:r>
                  <a:rPr lang="nb-NO" dirty="0"/>
                  <a:t>Krefter</a:t>
                </a:r>
              </a:p>
              <a:p>
                <a:pPr lvl="1"/>
                <a:r>
                  <a:rPr lang="nb-NO" dirty="0"/>
                  <a:t>Bevegelsesmengdetransport</a:t>
                </a:r>
              </a:p>
              <a:p>
                <a:r>
                  <a:rPr lang="nb-NO" dirty="0"/>
                  <a:t>Impulslikning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-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retning</a:t>
                </a:r>
                <a:endParaRPr lang="en-US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376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000" y="3731439"/>
            <a:ext cx="5922861" cy="220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F655E-6865-4AAA-A15F-930AB9E2A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89" y="477000"/>
            <a:ext cx="4411639" cy="24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/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=30.48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/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=2.54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/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A7DCC29-7DE4-46BC-90A6-6663D6C1E702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ECFD9-AE96-45B3-8F69-F5F8457C319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207584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strålen på den krumme flaten?</a:t>
                </a:r>
                <a:endParaRPr lang="en-US" dirty="0"/>
              </a:p>
              <a:p>
                <a:r>
                  <a:rPr lang="nb-NO" dirty="0"/>
                  <a:t>Impulslikning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-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retning</a:t>
                </a:r>
                <a:endParaRPr lang="en-US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239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000" y="3731439"/>
            <a:ext cx="5922861" cy="220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F655E-6865-4AAA-A15F-930AB9E2A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89" y="477000"/>
            <a:ext cx="4411639" cy="24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/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=30.48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/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=2.54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/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A7DCC29-7DE4-46BC-90A6-6663D6C1E702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ECFD9-AE96-45B3-8F69-F5F8457C319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9257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strålen på den krumme flaten?</a:t>
                </a:r>
                <a:endParaRPr lang="en-US" dirty="0"/>
              </a:p>
              <a:p>
                <a:r>
                  <a:rPr lang="nb-NO" dirty="0"/>
                  <a:t>Impulslikning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-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retning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(1−</m:t>
                      </m:r>
                      <m:func>
                        <m:func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i="1">
                          <a:latin typeface="Cambria Math" panose="02040503050406030204" pitchFamily="18" charset="0"/>
                        </a:rPr>
                        <m:t>(1−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1" smtClean="0">
                          <a:latin typeface="Cambria Math" panose="02040503050406030204" pitchFamily="18" charset="0"/>
                        </a:rPr>
                        <m:t>𝐅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−235.4 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−407.7 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nb-NO" sz="1800" b="1" dirty="0"/>
              </a:p>
              <a:p>
                <a:r>
                  <a:rPr lang="nb-NO" dirty="0"/>
                  <a:t>Kraften </a:t>
                </a:r>
                <a:r>
                  <a:rPr lang="nb-NO" i="1" dirty="0"/>
                  <a:t>fra</a:t>
                </a:r>
                <a:r>
                  <a:rPr lang="nb-NO" dirty="0"/>
                  <a:t> strålen </a:t>
                </a:r>
                <a:r>
                  <a:rPr lang="nb-NO" i="1" dirty="0"/>
                  <a:t>på</a:t>
                </a:r>
                <a:r>
                  <a:rPr lang="nb-NO" dirty="0"/>
                  <a:t> skovlen er motsatt rettet iht. N’s 3. lov: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1" i="0" smtClean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skovel</m:t>
                          </m:r>
                        </m:sub>
                      </m:sSub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235.4 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407.7 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580" y="3953101"/>
            <a:ext cx="5326281" cy="197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F655E-6865-4AAA-A15F-930AB9E2A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89" y="477000"/>
            <a:ext cx="4411639" cy="24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/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=30.48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/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=2.54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/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A7DCC29-7DE4-46BC-90A6-6663D6C1E702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ECFD9-AE96-45B3-8F69-F5F8457C319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15683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596</Words>
  <Application>Microsoft Macintosh PowerPoint</Application>
  <PresentationFormat>Widescreen</PresentationFormat>
  <Paragraphs>111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 Math</vt:lpstr>
      <vt:lpstr>NMBU 16:9</vt:lpstr>
      <vt:lpstr>9 – Impulslikningen 1</vt:lpstr>
      <vt:lpstr>Impulslikningen oppsummert</vt:lpstr>
      <vt:lpstr>Agenda</vt:lpstr>
      <vt:lpstr>EFM Eksempel 6.1</vt:lpstr>
      <vt:lpstr>EFM Eksempel 6.1</vt:lpstr>
      <vt:lpstr>EFM Eksempel 6.1</vt:lpstr>
      <vt:lpstr>Agenda</vt:lpstr>
      <vt:lpstr>EFM Eksempel 6.3</vt:lpstr>
      <vt:lpstr>Individuell: EFM Eksempel 6.3</vt:lpstr>
      <vt:lpstr>EFM Eksempel 6.3</vt:lpstr>
      <vt:lpstr>EFM Eksempel 6.3</vt:lpstr>
      <vt:lpstr>EFM Eksempel 6.3</vt:lpstr>
      <vt:lpstr>EFM Eksempel 6.3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2022-02-28T20:12:00Z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2019-09-12T08:41:32.0991740Z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0dd3452c-a098-4213-8f20-3817a42c01b9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