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handoutMasterIdLst>
    <p:handoutMasterId r:id="rId17"/>
  </p:handoutMasterIdLst>
  <p:sldIdLst>
    <p:sldId id="256" r:id="rId2"/>
    <p:sldId id="262" r:id="rId3"/>
    <p:sldId id="263" r:id="rId4"/>
    <p:sldId id="265" r:id="rId5"/>
    <p:sldId id="276" r:id="rId6"/>
    <p:sldId id="277" r:id="rId7"/>
    <p:sldId id="274" r:id="rId8"/>
    <p:sldId id="278" r:id="rId9"/>
    <p:sldId id="266" r:id="rId10"/>
    <p:sldId id="268" r:id="rId11"/>
    <p:sldId id="269" r:id="rId12"/>
    <p:sldId id="267" r:id="rId13"/>
    <p:sldId id="272" r:id="rId14"/>
    <p:sldId id="270" r:id="rId15"/>
  </p:sldIdLst>
  <p:sldSz cx="9144000" cy="6858000" type="screen4x3"/>
  <p:notesSz cx="6794500" cy="9931400"/>
  <p:defaultTextStyle>
    <a:defPPr>
      <a:defRPr lang="en-US"/>
    </a:defPPr>
    <a:lvl1pPr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0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0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0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000" kern="1200">
        <a:solidFill>
          <a:schemeClr val="tx1"/>
        </a:solidFill>
        <a:latin typeface="Arial" charset="0"/>
        <a:ea typeface="ヒラギノ角ゴ Pro W3" charset="-128"/>
        <a:cs typeface="ヒラギノ角ゴ Pro W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24" autoAdjust="0"/>
  </p:normalViewPr>
  <p:slideViewPr>
    <p:cSldViewPr>
      <p:cViewPr>
        <p:scale>
          <a:sx n="134" d="100"/>
          <a:sy n="134" d="100"/>
        </p:scale>
        <p:origin x="-954" y="72"/>
      </p:cViewPr>
      <p:guideLst>
        <p:guide orient="horz" pos="2160"/>
        <p:guide pos="672"/>
        <p:guide pos="5472"/>
        <p:guide pos="1008"/>
        <p:guide pos="115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pPr>
              <a:defRPr/>
            </a:pPr>
            <a:endParaRPr lang="nb-NO"/>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pPr>
              <a:defRPr/>
            </a:pPr>
            <a:fld id="{F37E7FD2-60A2-2347-8957-AD7EC32285D4}" type="datetime1">
              <a:rPr lang="nb-NO"/>
              <a:pPr>
                <a:defRPr/>
              </a:pPr>
              <a:t>06.03.2017</a:t>
            </a:fld>
            <a:endParaRPr lang="nb-NO"/>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pPr>
              <a:defRPr/>
            </a:pPr>
            <a:endParaRPr lang="nb-NO"/>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pPr>
              <a:defRPr/>
            </a:pPr>
            <a:fld id="{BA454F54-B5E2-1C4E-B0F2-36DBC3921642}" type="slidenum">
              <a:rPr lang="nb-NO"/>
              <a:pPr>
                <a:defRPr/>
              </a:pPr>
              <a:t>‹#›</a:t>
            </a:fld>
            <a:endParaRPr lang="nb-NO"/>
          </a:p>
        </p:txBody>
      </p:sp>
    </p:spTree>
    <p:extLst>
      <p:ext uri="{BB962C8B-B14F-4D97-AF65-F5344CB8AC3E}">
        <p14:creationId xmlns:p14="http://schemas.microsoft.com/office/powerpoint/2010/main" val="5185843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pPr>
              <a:defRPr/>
            </a:pPr>
            <a:endParaRPr lang="nb-NO"/>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pPr>
              <a:defRPr/>
            </a:pPr>
            <a:fld id="{87C49025-E474-284B-A32A-FFC99EA04076}" type="datetime1">
              <a:rPr lang="nb-NO"/>
              <a:pPr>
                <a:defRPr/>
              </a:pPr>
              <a:t>06.03.2017</a:t>
            </a:fld>
            <a:endParaRPr lang="nb-NO"/>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nb-NO" noProof="0" smtClean="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nb-NO" noProof="0" smtClean="0"/>
              <a:t>Click to edit Master text styles</a:t>
            </a:r>
          </a:p>
          <a:p>
            <a:pPr lvl="1"/>
            <a:r>
              <a:rPr lang="nb-NO" noProof="0" smtClean="0"/>
              <a:t>Second level</a:t>
            </a:r>
          </a:p>
          <a:p>
            <a:pPr lvl="2"/>
            <a:r>
              <a:rPr lang="nb-NO" noProof="0" smtClean="0"/>
              <a:t>Third level</a:t>
            </a:r>
          </a:p>
          <a:p>
            <a:pPr lvl="3"/>
            <a:r>
              <a:rPr lang="nb-NO" noProof="0" smtClean="0"/>
              <a:t>Fourth level</a:t>
            </a:r>
          </a:p>
          <a:p>
            <a:pPr lvl="4"/>
            <a:r>
              <a:rPr lang="nb-NO" noProof="0" smtClean="0"/>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pPr>
              <a:defRPr/>
            </a:pPr>
            <a:endParaRPr lang="nb-NO"/>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pPr>
              <a:defRPr/>
            </a:pPr>
            <a:fld id="{7D89FFAB-C095-6543-8C84-128ADA08C8F6}" type="slidenum">
              <a:rPr lang="nb-NO"/>
              <a:pPr>
                <a:defRPr/>
              </a:pPr>
              <a:t>‹#›</a:t>
            </a:fld>
            <a:endParaRPr lang="nb-NO"/>
          </a:p>
        </p:txBody>
      </p:sp>
    </p:spTree>
    <p:extLst>
      <p:ext uri="{BB962C8B-B14F-4D97-AF65-F5344CB8AC3E}">
        <p14:creationId xmlns:p14="http://schemas.microsoft.com/office/powerpoint/2010/main" val="2104404412"/>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ctrTitle" sz="quarter"/>
          </p:nvPr>
        </p:nvSpPr>
        <p:spPr>
          <a:xfrm>
            <a:off x="1295400" y="1905000"/>
            <a:ext cx="6934200" cy="1143000"/>
          </a:xfrm>
        </p:spPr>
        <p:txBody>
          <a:bodyPr anchor="b"/>
          <a:lstStyle>
            <a:lvl1pPr>
              <a:defRPr sz="2000">
                <a:solidFill>
                  <a:schemeClr val="bg2"/>
                </a:solidFill>
              </a:defRPr>
            </a:lvl1pPr>
          </a:lstStyle>
          <a:p>
            <a:r>
              <a:rPr lang="en-US" smtClean="0"/>
              <a:t>Click to edit Master title style</a:t>
            </a:r>
            <a:endParaRPr lang="en-US" dirty="0"/>
          </a:p>
        </p:txBody>
      </p:sp>
      <p:sp>
        <p:nvSpPr>
          <p:cNvPr id="3075" name="Rectangle 1027"/>
          <p:cNvSpPr>
            <a:spLocks noGrp="1" noChangeArrowheads="1"/>
          </p:cNvSpPr>
          <p:nvPr>
            <p:ph type="subTitle" sz="quarter" idx="1"/>
          </p:nvPr>
        </p:nvSpPr>
        <p:spPr>
          <a:xfrm>
            <a:off x="1295400" y="3048000"/>
            <a:ext cx="7315200" cy="1752600"/>
          </a:xfrm>
        </p:spPr>
        <p:txBody>
          <a:bodyPr/>
          <a:lstStyle>
            <a:lvl1pPr marL="0" indent="0">
              <a:buFontTx/>
              <a:buNone/>
              <a:defRPr sz="3000" b="1" i="0" baseline="0">
                <a:latin typeface="Arial"/>
                <a:cs typeface="Arial"/>
              </a:defRPr>
            </a:lvl1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38200"/>
            <a:ext cx="1924050" cy="5257800"/>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990600" y="838200"/>
            <a:ext cx="561975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9906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9149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5240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b-N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990600" y="838200"/>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8"/>
          <p:cNvSpPr>
            <a:spLocks noGrp="1" noChangeArrowheads="1"/>
          </p:cNvSpPr>
          <p:nvPr>
            <p:ph type="body" idx="1"/>
          </p:nvPr>
        </p:nvSpPr>
        <p:spPr bwMode="auto">
          <a:xfrm>
            <a:off x="990600" y="1981200"/>
            <a:ext cx="7696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endParaRPr lang="nb-NO"/>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a:defRPr/>
            </a:pPr>
            <a:fld id="{3C26FCA0-D068-AD41-9747-1F1C28845715}" type="slidenum">
              <a:rPr lang="nb-NO"/>
              <a:pPr>
                <a:defRPr/>
              </a:pPr>
              <a:t>‹#›</a:t>
            </a:fld>
            <a:endParaRPr lang="nb-NO"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defRPr>
            </a:lvl1pPr>
          </a:lstStyle>
          <a:p>
            <a:pPr>
              <a:defRPr/>
            </a:pPr>
            <a:fld id="{E6AA104A-A36C-8249-8C23-C048F7142094}" type="datetime1">
              <a:rPr lang="nb-NO"/>
              <a:pPr>
                <a:defRPr/>
              </a:pPr>
              <a:t>06.03.2017</a:t>
            </a:fld>
            <a:endParaRPr lang="nb-NO" dirty="0"/>
          </a:p>
        </p:txBody>
      </p:sp>
      <p:pic>
        <p:nvPicPr>
          <p:cNvPr id="11" name="Picture 10" descr="HF_IKOS_A.png"/>
          <p:cNvPicPr>
            <a:picLocks noChangeAspect="1"/>
          </p:cNvPicPr>
          <p:nvPr/>
        </p:nvPicPr>
        <p:blipFill>
          <a:blip r:embed="rId13"/>
          <a:stretch>
            <a:fillRect/>
          </a:stretch>
        </p:blipFill>
        <p:spPr>
          <a:xfrm>
            <a:off x="304800" y="228600"/>
            <a:ext cx="4727654" cy="350065"/>
          </a:xfrm>
          <a:prstGeom prst="rect">
            <a:avLst/>
          </a:prstGeom>
        </p:spPr>
      </p:pic>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mn-lt"/>
          <a:ea typeface="+mn-ea"/>
          <a:cs typeface="+mn-cs"/>
        </a:defRPr>
      </a:lvl4pPr>
      <a:lvl5pPr marL="2057400" indent="-228600" algn="l" rtl="0" eaLnBrk="1" fontAlgn="base" hangingPunct="1">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lanekassen.no/"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blogg.uio.no/hf/reiseblogg/"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overseas.huji.ac.il/?CategoryID=974&amp;ArticleID=7297"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overseas.huji.ac.il/?CategoryID=974&amp;ArticleID=6150"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overseas.huji.ac.il/hebrewsumm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international.tau.ac.il/Hebrew_program_ulpan"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hyperlink" Target="http://overseas.haifa.ac.il/index.php/2014-03-18-13-54-11/tuition-and-fees/study-abroad-and-language-programs"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hyperlink" Target="http://overseas.haifa.ac.il/index.php/2014-03-18-13-54-11/tuition-and-fees/study-abroad-and-language-programs"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5363" name="Subtitle 6"/>
          <p:cNvSpPr>
            <a:spLocks noGrp="1"/>
          </p:cNvSpPr>
          <p:nvPr>
            <p:ph type="subTitle" sz="quarter" idx="1"/>
          </p:nvPr>
        </p:nvSpPr>
        <p:spPr>
          <a:xfrm>
            <a:off x="500034" y="3000372"/>
            <a:ext cx="8215370" cy="2214578"/>
          </a:xfrm>
        </p:spPr>
        <p:txBody>
          <a:bodyPr/>
          <a:lstStyle/>
          <a:p>
            <a:r>
              <a:rPr lang="nb-NO" sz="2400" dirty="0" smtClean="0">
                <a:latin typeface="Arial" charset="0"/>
                <a:ea typeface="Arial" charset="0"/>
                <a:cs typeface="Arial" charset="0"/>
              </a:rPr>
              <a:t>	</a:t>
            </a:r>
            <a:endParaRPr lang="nb-NO" sz="2400" dirty="0" smtClean="0"/>
          </a:p>
          <a:p>
            <a:pPr algn="ctr" eaLnBrk="1" hangingPunct="1"/>
            <a:r>
              <a:rPr lang="nb-NO" sz="4400" dirty="0" smtClean="0">
                <a:latin typeface="Arial" charset="0"/>
                <a:ea typeface="Arial" charset="0"/>
                <a:cs typeface="Arial" charset="0"/>
              </a:rPr>
              <a:t>Utenlandsopphold</a:t>
            </a:r>
            <a:endParaRPr lang="nb-NO" sz="3600" dirty="0">
              <a:latin typeface="Arial" charset="0"/>
              <a:ea typeface="Arial" charset="0"/>
              <a:cs typeface="Arial" charset="0"/>
            </a:endParaRPr>
          </a:p>
          <a:p>
            <a:pPr algn="ctr" eaLnBrk="1" hangingPunct="1"/>
            <a:r>
              <a:rPr lang="nb-NO" sz="3600" dirty="0" smtClean="0">
                <a:latin typeface="Arial" charset="0"/>
                <a:ea typeface="Arial" charset="0"/>
                <a:cs typeface="Arial" charset="0"/>
              </a:rPr>
              <a:t>- Midtøstenstudier med hebraisk</a:t>
            </a:r>
            <a:endParaRPr lang="nb-NO" sz="4400" dirty="0">
              <a:latin typeface="Arial" charset="0"/>
              <a:ea typeface="Arial" charset="0"/>
              <a:cs typeface="Arial" charset="0"/>
            </a:endParaRPr>
          </a:p>
        </p:txBody>
      </p:sp>
      <p:sp>
        <p:nvSpPr>
          <p:cNvPr id="4" name="Title 1"/>
          <p:cNvSpPr txBox="1">
            <a:spLocks/>
          </p:cNvSpPr>
          <p:nvPr/>
        </p:nvSpPr>
        <p:spPr bwMode="auto">
          <a:xfrm>
            <a:off x="500034" y="228599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Program for Asia- o</a:t>
            </a:r>
            <a:r>
              <a:rPr lang="nb-NO" sz="2800" b="1" kern="0" dirty="0" smtClean="0">
                <a:solidFill>
                  <a:schemeClr val="bg2"/>
                </a:solidFill>
                <a:latin typeface="+mj-lt"/>
                <a:ea typeface="+mj-ea"/>
                <a:cs typeface="+mj-cs"/>
              </a:rPr>
              <a:t>g Midtøsten-studier</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92880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Forberedelser</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1071538" y="3143248"/>
            <a:ext cx="8001056" cy="323808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nb-NO" b="1" i="0" u="none" strike="noStrike" kern="0" cap="none" spc="0" normalizeH="0" baseline="0" noProof="0" dirty="0" smtClean="0">
              <a:ln>
                <a:noFill/>
              </a:ln>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tabLst/>
              <a:defRPr/>
            </a:pPr>
            <a:r>
              <a:rPr kumimoji="0" lang="nb-NO" b="1" i="0" u="none" strike="noStrike" kern="0" cap="none" spc="0" normalizeH="0" baseline="0" noProof="0" dirty="0" smtClean="0">
                <a:ln>
                  <a:noFill/>
                </a:ln>
                <a:effectLst/>
                <a:uLnTx/>
                <a:uFillTx/>
                <a:latin typeface="+mj-lt"/>
                <a:ea typeface="+mj-ea"/>
                <a:cs typeface="+mj-cs"/>
              </a:rPr>
              <a:t>Reisestøtte fra</a:t>
            </a:r>
            <a:r>
              <a:rPr kumimoji="0" lang="nb-NO" b="1" i="0" u="none" strike="noStrike" kern="0" cap="none" spc="0" normalizeH="0" noProof="0" dirty="0" smtClean="0">
                <a:ln>
                  <a:noFill/>
                </a:ln>
                <a:effectLst/>
                <a:uLnTx/>
                <a:uFillTx/>
                <a:latin typeface="+mj-lt"/>
                <a:ea typeface="+mj-ea"/>
                <a:cs typeface="+mj-cs"/>
              </a:rPr>
              <a:t> Lånekassen</a:t>
            </a:r>
            <a:endParaRPr kumimoji="0" lang="nb-NO" b="1" i="0" u="none" strike="noStrike" kern="0" cap="none" spc="0" normalizeH="0" baseline="0" noProof="0" dirty="0" smtClean="0">
              <a:ln>
                <a:noFill/>
              </a:ln>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tabLst/>
              <a:defRPr/>
            </a:pPr>
            <a:endParaRPr kumimoji="0" lang="nb-NO" sz="800" b="1" i="0" u="none" strike="noStrike" kern="0" cap="none" spc="0" normalizeH="0" baseline="0" noProof="0" dirty="0" smtClean="0">
              <a:ln>
                <a:noFill/>
              </a:ln>
              <a:effectLst/>
              <a:uLnTx/>
              <a:uFillTx/>
              <a:latin typeface="+mj-lt"/>
              <a:ea typeface="+mj-ea"/>
              <a:cs typeface="+mj-cs"/>
            </a:endParaRPr>
          </a:p>
          <a:p>
            <a:pPr lvl="1" eaLnBrk="1" hangingPunct="1">
              <a:buFont typeface="Arial" pitchFamily="34" charset="0"/>
              <a:buChar char="•"/>
            </a:pPr>
            <a:r>
              <a:rPr kumimoji="0" lang="nb-NO" i="0" strike="noStrike" kern="0" cap="none" spc="0" normalizeH="0" baseline="0" noProof="0" dirty="0" smtClean="0">
                <a:ln>
                  <a:noFill/>
                </a:ln>
                <a:effectLst/>
                <a:uLnTx/>
                <a:uFillTx/>
                <a:latin typeface="+mj-lt"/>
                <a:ea typeface="+mj-ea"/>
                <a:cs typeface="+mj-cs"/>
              </a:rPr>
              <a:t> Kommer normalt</a:t>
            </a:r>
            <a:r>
              <a:rPr kumimoji="0" lang="nb-NO" i="0" strike="noStrike" kern="0" cap="none" spc="0" normalizeH="0" noProof="0" dirty="0" smtClean="0">
                <a:ln>
                  <a:noFill/>
                </a:ln>
                <a:effectLst/>
                <a:uLnTx/>
                <a:uFillTx/>
                <a:latin typeface="+mj-lt"/>
                <a:ea typeface="+mj-ea"/>
                <a:cs typeface="+mj-cs"/>
              </a:rPr>
              <a:t> i 3 hoveddeler:</a:t>
            </a:r>
          </a:p>
          <a:p>
            <a:pPr lvl="2" eaLnBrk="1" hangingPunct="1">
              <a:buFont typeface="Arial" pitchFamily="34" charset="0"/>
              <a:buChar char="•"/>
            </a:pPr>
            <a:r>
              <a:rPr lang="nb-NO" kern="0" dirty="0" smtClean="0"/>
              <a:t> </a:t>
            </a:r>
            <a:r>
              <a:rPr lang="nb-NO" kern="0" dirty="0" err="1" smtClean="0"/>
              <a:t>Basisstøtte</a:t>
            </a:r>
            <a:r>
              <a:rPr lang="nb-NO" kern="0" dirty="0" smtClean="0"/>
              <a:t> (103 950,- per år)</a:t>
            </a:r>
          </a:p>
          <a:p>
            <a:pPr lvl="2" eaLnBrk="1" hangingPunct="1">
              <a:buFont typeface="Arial" pitchFamily="34" charset="0"/>
              <a:buChar char="•"/>
            </a:pPr>
            <a:r>
              <a:rPr lang="nb-NO" kern="0" dirty="0" smtClean="0"/>
              <a:t> Reisetillegg (1 t/r under 6 mnd., 2 t/r over 6 mnd. </a:t>
            </a:r>
            <a:br>
              <a:rPr lang="nb-NO" kern="0" dirty="0" smtClean="0"/>
            </a:br>
            <a:r>
              <a:rPr lang="nb-NO" kern="0" dirty="0" smtClean="0"/>
              <a:t>Max. 16 236,-)</a:t>
            </a:r>
          </a:p>
          <a:p>
            <a:pPr lvl="3" eaLnBrk="1" hangingPunct="1">
              <a:buFont typeface="Arial" pitchFamily="34" charset="0"/>
              <a:buChar char="•"/>
            </a:pPr>
            <a:r>
              <a:rPr lang="nb-NO" kern="0" dirty="0" smtClean="0"/>
              <a:t> 70% stipend og 30% lån) )</a:t>
            </a:r>
          </a:p>
          <a:p>
            <a:pPr lvl="2" eaLnBrk="1" hangingPunct="1">
              <a:buFont typeface="Arial" pitchFamily="34" charset="0"/>
              <a:buChar char="•"/>
            </a:pPr>
            <a:r>
              <a:rPr lang="nb-NO" kern="0" dirty="0" smtClean="0"/>
              <a:t> Skolepengestøtte (</a:t>
            </a:r>
            <a:r>
              <a:rPr lang="nb-NO" kern="0" dirty="0" err="1" smtClean="0"/>
              <a:t>max</a:t>
            </a:r>
            <a:r>
              <a:rPr lang="nb-NO" kern="0" dirty="0" smtClean="0"/>
              <a:t>. 63 080,- per semester) </a:t>
            </a:r>
          </a:p>
          <a:p>
            <a:pPr lvl="3" eaLnBrk="1" hangingPunct="1">
              <a:buFont typeface="Arial" pitchFamily="34" charset="0"/>
              <a:buChar char="•"/>
            </a:pPr>
            <a:r>
              <a:rPr lang="nb-NO" kern="0" dirty="0" smtClean="0"/>
              <a:t> 50% stipend, 50%lån, over </a:t>
            </a:r>
            <a:r>
              <a:rPr lang="nb-NO" kern="0" dirty="0"/>
              <a:t>63 080,- </a:t>
            </a:r>
            <a:r>
              <a:rPr lang="nb-NO" kern="0" dirty="0" smtClean="0"/>
              <a:t>blir gitt som lån  </a:t>
            </a:r>
          </a:p>
          <a:p>
            <a:pPr lvl="2" eaLnBrk="1" hangingPunct="1">
              <a:buFont typeface="Arial" pitchFamily="34" charset="0"/>
              <a:buChar char="•"/>
            </a:pPr>
            <a:endParaRPr lang="nb-NO" kern="0" dirty="0" smtClean="0"/>
          </a:p>
          <a:p>
            <a:pPr lvl="1" eaLnBrk="1" hangingPunct="1">
              <a:buFont typeface="Arial" pitchFamily="34" charset="0"/>
              <a:buChar char="•"/>
            </a:pPr>
            <a:r>
              <a:rPr lang="nb-NO" kern="0" dirty="0" smtClean="0"/>
              <a:t> Søknad (og informasjon) på </a:t>
            </a:r>
            <a:r>
              <a:rPr lang="nb-NO" dirty="0" smtClean="0">
                <a:hlinkClick r:id="rId3"/>
              </a:rPr>
              <a:t>http://www.lanekassen.no/</a:t>
            </a:r>
            <a:endParaRPr lang="nb-NO" dirty="0" smtClean="0"/>
          </a:p>
        </p:txBody>
      </p:sp>
      <p:pic>
        <p:nvPicPr>
          <p:cNvPr id="7" name="Picture 6" descr="mosque.jpg"/>
          <p:cNvPicPr>
            <a:picLocks noChangeAspect="1"/>
          </p:cNvPicPr>
          <p:nvPr/>
        </p:nvPicPr>
        <p:blipFill>
          <a:blip r:embed="rId4"/>
          <a:srcRect l="833" t="51650" b="5997"/>
          <a:stretch>
            <a:fillRect/>
          </a:stretch>
        </p:blipFill>
        <p:spPr>
          <a:xfrm>
            <a:off x="0" y="-571528"/>
            <a:ext cx="9144000" cy="292895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700808"/>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Forberedelser</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1142976" y="3501008"/>
            <a:ext cx="8001056" cy="288032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nb-NO" b="1" i="0" u="none" strike="noStrike" kern="0" cap="none" spc="0" normalizeH="0" baseline="0" noProof="0" dirty="0" smtClean="0">
              <a:ln>
                <a:noFill/>
              </a:ln>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tabLst/>
              <a:defRPr/>
            </a:pPr>
            <a:r>
              <a:rPr kumimoji="0" lang="nb-NO" b="1" i="0" u="none" strike="noStrike" kern="0" cap="none" spc="0" normalizeH="0" baseline="0" noProof="0" dirty="0" smtClean="0">
                <a:ln>
                  <a:noFill/>
                </a:ln>
                <a:effectLst/>
                <a:uLnTx/>
                <a:uFillTx/>
                <a:latin typeface="+mj-lt"/>
                <a:ea typeface="+mj-ea"/>
                <a:cs typeface="+mj-cs"/>
              </a:rPr>
              <a:t>Studenten er selv ansvarlig</a:t>
            </a:r>
            <a:r>
              <a:rPr kumimoji="0" lang="nb-NO" b="1" i="0" u="none" strike="noStrike" kern="0" cap="none" spc="0" normalizeH="0" noProof="0" dirty="0" smtClean="0">
                <a:ln>
                  <a:noFill/>
                </a:ln>
                <a:effectLst/>
                <a:uLnTx/>
                <a:uFillTx/>
                <a:latin typeface="+mj-lt"/>
                <a:ea typeface="+mj-ea"/>
                <a:cs typeface="+mj-cs"/>
              </a:rPr>
              <a:t> for:</a:t>
            </a:r>
            <a:endParaRPr kumimoji="0" lang="nb-NO" b="1" i="0" u="none" strike="noStrike" kern="0" cap="none" spc="0" normalizeH="0" baseline="0" noProof="0" dirty="0" smtClean="0">
              <a:ln>
                <a:noFill/>
              </a:ln>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tabLst/>
              <a:defRPr/>
            </a:pPr>
            <a:endParaRPr kumimoji="0" lang="nb-NO" sz="800" b="1" i="0" u="none" strike="noStrike" kern="0" cap="none" spc="0" normalizeH="0" baseline="0" noProof="0" dirty="0" smtClean="0">
              <a:ln>
                <a:noFill/>
              </a:ln>
              <a:effectLst/>
              <a:uLnTx/>
              <a:uFillTx/>
              <a:latin typeface="+mj-lt"/>
              <a:ea typeface="+mj-ea"/>
              <a:cs typeface="+mj-cs"/>
            </a:endParaRPr>
          </a:p>
          <a:p>
            <a:pPr lvl="1" eaLnBrk="1" hangingPunct="1">
              <a:buFont typeface="Arial" pitchFamily="34" charset="0"/>
              <a:buChar char="•"/>
            </a:pPr>
            <a:r>
              <a:rPr kumimoji="0" lang="nb-NO" i="0" strike="noStrike" kern="0" cap="none" spc="0" normalizeH="0" baseline="0" noProof="0" dirty="0" smtClean="0">
                <a:ln>
                  <a:noFill/>
                </a:ln>
                <a:effectLst/>
                <a:uLnTx/>
                <a:uFillTx/>
                <a:latin typeface="+mj-lt"/>
                <a:ea typeface="+mj-ea"/>
                <a:cs typeface="+mj-cs"/>
              </a:rPr>
              <a:t> Å søke plass på institusjonen</a:t>
            </a:r>
            <a:r>
              <a:rPr kumimoji="0" lang="nb-NO" i="0" strike="noStrike" kern="0" cap="none" spc="0" normalizeH="0" noProof="0" dirty="0" smtClean="0">
                <a:ln>
                  <a:noFill/>
                </a:ln>
                <a:effectLst/>
                <a:uLnTx/>
                <a:uFillTx/>
                <a:latin typeface="+mj-lt"/>
                <a:ea typeface="+mj-ea"/>
                <a:cs typeface="+mj-cs"/>
              </a:rPr>
              <a:t> i Israel</a:t>
            </a:r>
            <a:r>
              <a:rPr kumimoji="0" lang="nb-NO" i="0" strike="noStrike" kern="0" cap="none" spc="0" normalizeH="0" baseline="0" noProof="0" dirty="0" smtClean="0">
                <a:ln>
                  <a:noFill/>
                </a:ln>
                <a:effectLst/>
                <a:uLnTx/>
                <a:uFillTx/>
                <a:latin typeface="+mj-lt"/>
                <a:ea typeface="+mj-ea"/>
                <a:cs typeface="+mj-cs"/>
              </a:rPr>
              <a:t> </a:t>
            </a:r>
          </a:p>
          <a:p>
            <a:pPr lvl="1" eaLnBrk="1" hangingPunct="1">
              <a:buFont typeface="Arial" pitchFamily="34" charset="0"/>
              <a:buChar char="•"/>
            </a:pPr>
            <a:r>
              <a:rPr kumimoji="0" lang="nb-NO" i="0" strike="noStrike" kern="0" cap="none" spc="0" normalizeH="0" baseline="0" noProof="0" dirty="0" smtClean="0">
                <a:ln>
                  <a:noFill/>
                </a:ln>
                <a:effectLst/>
                <a:uLnTx/>
                <a:uFillTx/>
                <a:latin typeface="+mj-lt"/>
                <a:ea typeface="+mj-ea"/>
                <a:cs typeface="+mj-cs"/>
              </a:rPr>
              <a:t> Forsikringer (</a:t>
            </a:r>
            <a:r>
              <a:rPr lang="nb-NO" kern="0" dirty="0">
                <a:latin typeface="+mj-lt"/>
                <a:ea typeface="+mj-ea"/>
                <a:cs typeface="+mj-cs"/>
              </a:rPr>
              <a:t>a</a:t>
            </a:r>
            <a:r>
              <a:rPr kumimoji="0" lang="nb-NO" i="0" strike="noStrike" kern="0" cap="none" spc="0" normalizeH="0" baseline="0" noProof="0" dirty="0" err="1" smtClean="0">
                <a:ln>
                  <a:noFill/>
                </a:ln>
                <a:effectLst/>
                <a:uLnTx/>
                <a:uFillTx/>
                <a:latin typeface="+mj-lt"/>
                <a:ea typeface="+mj-ea"/>
                <a:cs typeface="+mj-cs"/>
              </a:rPr>
              <a:t>lle</a:t>
            </a:r>
            <a:r>
              <a:rPr lang="nb-NO" kern="0" dirty="0" smtClean="0"/>
              <a:t> må kunne dokumentere sykeforsikring, ANSA har gode studentforsikringer! )</a:t>
            </a:r>
            <a:endParaRPr kumimoji="0" lang="nb-NO" i="0" strike="noStrike" kern="0" cap="none" spc="0" normalizeH="0" baseline="0" noProof="0" dirty="0" smtClean="0">
              <a:ln>
                <a:noFill/>
              </a:ln>
              <a:effectLst/>
              <a:uLnTx/>
              <a:uFillTx/>
              <a:latin typeface="+mj-lt"/>
              <a:ea typeface="+mj-ea"/>
              <a:cs typeface="+mj-cs"/>
            </a:endParaRPr>
          </a:p>
          <a:p>
            <a:pPr lvl="1" eaLnBrk="1" hangingPunct="1">
              <a:buFont typeface="Arial" pitchFamily="34" charset="0"/>
              <a:buChar char="•"/>
            </a:pPr>
            <a:r>
              <a:rPr lang="nb-NO" kern="0" dirty="0" smtClean="0">
                <a:latin typeface="+mj-lt"/>
                <a:ea typeface="+mj-ea"/>
                <a:cs typeface="+mj-cs"/>
              </a:rPr>
              <a:t> Pass og visum (se utdelt informasjonsskriv) (NB! pass må være gyldig i 6 mnd. etter innreise)</a:t>
            </a:r>
          </a:p>
          <a:p>
            <a:pPr lvl="1" eaLnBrk="1" hangingPunct="1">
              <a:buFont typeface="Arial" pitchFamily="34" charset="0"/>
              <a:buChar char="•"/>
            </a:pPr>
            <a:r>
              <a:rPr lang="nb-NO" kern="0" dirty="0" smtClean="0">
                <a:latin typeface="+mj-lt"/>
                <a:ea typeface="+mj-ea"/>
                <a:cs typeface="+mj-cs"/>
              </a:rPr>
              <a:t> Vaksiner</a:t>
            </a:r>
          </a:p>
          <a:p>
            <a:pPr lvl="1" eaLnBrk="1" hangingPunct="1">
              <a:buFont typeface="Arial" pitchFamily="34" charset="0"/>
              <a:buChar char="•"/>
            </a:pPr>
            <a:r>
              <a:rPr kumimoji="0" lang="nb-NO" i="0" strike="noStrike" kern="0" cap="none" spc="0" normalizeH="0" baseline="0" noProof="0" dirty="0" smtClean="0">
                <a:ln>
                  <a:noFill/>
                </a:ln>
                <a:effectLst/>
                <a:uLnTx/>
                <a:uFillTx/>
                <a:latin typeface="+mj-lt"/>
                <a:ea typeface="+mj-ea"/>
                <a:cs typeface="+mj-cs"/>
              </a:rPr>
              <a:t> Reise (bestill i</a:t>
            </a:r>
            <a:r>
              <a:rPr kumimoji="0" lang="nb-NO" i="0" strike="noStrike" kern="0" cap="none" spc="0" normalizeH="0" noProof="0" dirty="0" smtClean="0">
                <a:ln>
                  <a:noFill/>
                </a:ln>
                <a:effectLst/>
                <a:uLnTx/>
                <a:uFillTx/>
                <a:latin typeface="+mj-lt"/>
                <a:ea typeface="+mj-ea"/>
                <a:cs typeface="+mj-cs"/>
              </a:rPr>
              <a:t> god tid!)</a:t>
            </a:r>
            <a:endParaRPr kumimoji="0" lang="nb-NO" i="0" strike="noStrike" kern="0" cap="none" spc="0" normalizeH="0" baseline="0" noProof="0" dirty="0" smtClean="0">
              <a:ln>
                <a:noFill/>
              </a:ln>
              <a:effectLst/>
              <a:uLnTx/>
              <a:uFillTx/>
              <a:latin typeface="+mj-lt"/>
              <a:ea typeface="+mj-ea"/>
              <a:cs typeface="+mj-cs"/>
            </a:endParaRPr>
          </a:p>
          <a:p>
            <a:pPr lvl="1" eaLnBrk="1" hangingPunct="1">
              <a:buFont typeface="Arial" pitchFamily="34" charset="0"/>
              <a:buChar char="•"/>
            </a:pPr>
            <a:r>
              <a:rPr lang="nb-NO" kern="0" dirty="0" smtClean="0">
                <a:latin typeface="+mj-lt"/>
                <a:ea typeface="+mj-ea"/>
                <a:cs typeface="+mj-cs"/>
              </a:rPr>
              <a:t> Kost og losji – kan ofte ordnes i regi av institusjon i Israel</a:t>
            </a:r>
          </a:p>
          <a:p>
            <a:pPr lvl="1" eaLnBrk="1" hangingPunct="1">
              <a:buFont typeface="Arial" pitchFamily="34" charset="0"/>
              <a:buChar char="•"/>
            </a:pPr>
            <a:r>
              <a:rPr kumimoji="0" lang="nb-NO" i="0" strike="noStrike" kern="0" cap="none" spc="0" normalizeH="0" baseline="0" noProof="0" dirty="0" smtClean="0">
                <a:ln>
                  <a:noFill/>
                </a:ln>
                <a:effectLst/>
                <a:uLnTx/>
                <a:uFillTx/>
                <a:latin typeface="+mj-lt"/>
                <a:ea typeface="+mj-ea"/>
                <a:cs typeface="+mj-cs"/>
              </a:rPr>
              <a:t> Bøker, papir</a:t>
            </a:r>
            <a:r>
              <a:rPr kumimoji="0" lang="nb-NO" i="0" strike="noStrike" kern="0" cap="none" spc="0" normalizeH="0" noProof="0" dirty="0" smtClean="0">
                <a:ln>
                  <a:noFill/>
                </a:ln>
                <a:effectLst/>
                <a:uLnTx/>
                <a:uFillTx/>
                <a:latin typeface="+mj-lt"/>
                <a:ea typeface="+mj-ea"/>
                <a:cs typeface="+mj-cs"/>
              </a:rPr>
              <a:t> og andre rekvisita </a:t>
            </a:r>
          </a:p>
          <a:p>
            <a:pPr lvl="1" eaLnBrk="1" hangingPunct="1">
              <a:buFont typeface="Arial" pitchFamily="34" charset="0"/>
              <a:buChar char="•"/>
            </a:pPr>
            <a:r>
              <a:rPr lang="nb-NO" kern="0" baseline="0" dirty="0" smtClean="0">
                <a:latin typeface="+mj-lt"/>
                <a:ea typeface="+mj-ea"/>
                <a:cs typeface="+mj-cs"/>
              </a:rPr>
              <a:t> Skolepenger</a:t>
            </a:r>
            <a:endParaRPr kumimoji="0" lang="nb-NO" i="0" strike="noStrike" kern="0" cap="none" spc="0" normalizeH="0" baseline="0" noProof="0" dirty="0" smtClean="0">
              <a:ln>
                <a:noFill/>
              </a:ln>
              <a:effectLst/>
              <a:uLnTx/>
              <a:uFillTx/>
              <a:latin typeface="+mj-lt"/>
              <a:ea typeface="+mj-ea"/>
              <a:cs typeface="+mj-cs"/>
            </a:endParaRPr>
          </a:p>
        </p:txBody>
      </p:sp>
      <p:pic>
        <p:nvPicPr>
          <p:cNvPr id="8" name="Picture 7" descr="mat.JPG"/>
          <p:cNvPicPr>
            <a:picLocks noChangeAspect="1"/>
          </p:cNvPicPr>
          <p:nvPr/>
        </p:nvPicPr>
        <p:blipFill>
          <a:blip r:embed="rId3"/>
          <a:stretch>
            <a:fillRect/>
          </a:stretch>
        </p:blipFill>
        <p:spPr>
          <a:xfrm>
            <a:off x="0" y="-652470"/>
            <a:ext cx="9144000" cy="30099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92880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Tilbake i Norge</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650542" y="3284983"/>
            <a:ext cx="8001056" cy="252028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1" eaLnBrk="1" hangingPunct="1">
              <a:buFont typeface="Arial" pitchFamily="34" charset="0"/>
              <a:buChar char="•"/>
            </a:pPr>
            <a:r>
              <a:rPr kumimoji="0" lang="nb-NO" i="0" strike="noStrike" kern="0" cap="none" spc="0" normalizeH="0" baseline="0" noProof="0" dirty="0" smtClean="0">
                <a:ln>
                  <a:noFill/>
                </a:ln>
                <a:effectLst/>
                <a:uLnTx/>
                <a:uFillTx/>
                <a:latin typeface="+mj-lt"/>
                <a:ea typeface="+mj-ea"/>
                <a:cs typeface="+mj-cs"/>
              </a:rPr>
              <a:t> Studenten</a:t>
            </a:r>
            <a:r>
              <a:rPr kumimoji="0" lang="nb-NO" i="0" strike="noStrike" kern="0" cap="none" spc="0" normalizeH="0" noProof="0" dirty="0" smtClean="0">
                <a:ln>
                  <a:noFill/>
                </a:ln>
                <a:effectLst/>
                <a:uLnTx/>
                <a:uFillTx/>
                <a:latin typeface="+mj-lt"/>
                <a:ea typeface="+mj-ea"/>
                <a:cs typeface="+mj-cs"/>
              </a:rPr>
              <a:t> må kunne </a:t>
            </a:r>
            <a:r>
              <a:rPr lang="nb-NO" kern="0" noProof="0" dirty="0">
                <a:latin typeface="+mj-lt"/>
                <a:ea typeface="+mj-ea"/>
                <a:cs typeface="+mj-cs"/>
              </a:rPr>
              <a:t>d</a:t>
            </a:r>
            <a:r>
              <a:rPr kumimoji="0" lang="nb-NO" i="0" strike="noStrike" kern="0" cap="none" spc="0" normalizeH="0" baseline="0" noProof="0" dirty="0" smtClean="0">
                <a:ln>
                  <a:noFill/>
                </a:ln>
                <a:effectLst/>
                <a:uLnTx/>
                <a:uFillTx/>
                <a:latin typeface="+mj-lt"/>
                <a:ea typeface="+mj-ea"/>
                <a:cs typeface="+mj-cs"/>
              </a:rPr>
              <a:t>okumentere regelmessig</a:t>
            </a:r>
            <a:r>
              <a:rPr kumimoji="0" lang="nb-NO" i="0" strike="noStrike" kern="0" cap="none" spc="0" normalizeH="0" noProof="0" dirty="0" smtClean="0">
                <a:ln>
                  <a:noFill/>
                </a:ln>
                <a:effectLst/>
                <a:uLnTx/>
                <a:uFillTx/>
                <a:latin typeface="+mj-lt"/>
                <a:ea typeface="+mj-ea"/>
                <a:cs typeface="+mj-cs"/>
              </a:rPr>
              <a:t> deltagelse (minst 80% oppmøte)og bestått avsluttende prøve i utlandet.</a:t>
            </a:r>
          </a:p>
          <a:p>
            <a:pPr lvl="1" eaLnBrk="1" hangingPunct="1"/>
            <a:r>
              <a:rPr kumimoji="0" lang="nb-NO" i="0" strike="noStrike" kern="0" cap="none" spc="0" normalizeH="0" noProof="0" dirty="0" smtClean="0">
                <a:ln>
                  <a:noFill/>
                </a:ln>
                <a:effectLst/>
                <a:uLnTx/>
                <a:uFillTx/>
                <a:latin typeface="+mj-lt"/>
                <a:ea typeface="+mj-ea"/>
                <a:cs typeface="+mj-cs"/>
              </a:rPr>
              <a:t> </a:t>
            </a:r>
          </a:p>
          <a:p>
            <a:pPr lvl="1" eaLnBrk="1" hangingPunct="1">
              <a:buFont typeface="Arial" pitchFamily="34" charset="0"/>
              <a:buChar char="•"/>
            </a:pPr>
            <a:r>
              <a:rPr lang="nb-NO" kern="0" dirty="0" smtClean="0">
                <a:latin typeface="+mj-lt"/>
                <a:ea typeface="+mj-ea"/>
                <a:cs typeface="+mj-cs"/>
              </a:rPr>
              <a:t> For å stå på eksamen våren 2018 må studentene møte de obligatoriske kravene til undervisningen ved UiO </a:t>
            </a:r>
          </a:p>
          <a:p>
            <a:pPr lvl="1" eaLnBrk="1" hangingPunct="1"/>
            <a:endParaRPr lang="nb-NO" kern="0" dirty="0" smtClean="0">
              <a:latin typeface="+mj-lt"/>
              <a:ea typeface="+mj-ea"/>
              <a:cs typeface="+mj-cs"/>
            </a:endParaRPr>
          </a:p>
          <a:p>
            <a:pPr lvl="1" eaLnBrk="1" hangingPunct="1">
              <a:buFont typeface="Arial" pitchFamily="34" charset="0"/>
              <a:buChar char="•"/>
            </a:pPr>
            <a:r>
              <a:rPr lang="nb-NO" kern="0" dirty="0" smtClean="0"/>
              <a:t> Lånekassen kan be om kvittering for betalte skolepenger</a:t>
            </a:r>
          </a:p>
          <a:p>
            <a:pPr lvl="1" eaLnBrk="1" hangingPunct="1">
              <a:buFont typeface="Arial" pitchFamily="34" charset="0"/>
              <a:buChar char="•"/>
            </a:pPr>
            <a:endParaRPr kumimoji="0" lang="nb-NO" i="0" strike="noStrike" kern="0" cap="none" spc="0" normalizeH="0" noProof="0" dirty="0" smtClean="0">
              <a:ln>
                <a:noFill/>
              </a:ln>
              <a:effectLst/>
              <a:uLnTx/>
              <a:uFillTx/>
              <a:latin typeface="+mj-lt"/>
              <a:ea typeface="+mj-ea"/>
              <a:cs typeface="+mj-cs"/>
            </a:endParaRPr>
          </a:p>
        </p:txBody>
      </p:sp>
      <p:pic>
        <p:nvPicPr>
          <p:cNvPr id="5" name="Picture 4" descr="øyne.JPG"/>
          <p:cNvPicPr>
            <a:picLocks noChangeAspect="1"/>
          </p:cNvPicPr>
          <p:nvPr/>
        </p:nvPicPr>
        <p:blipFill>
          <a:blip r:embed="rId3"/>
          <a:stretch>
            <a:fillRect/>
          </a:stretch>
        </p:blipFill>
        <p:spPr>
          <a:xfrm>
            <a:off x="0" y="-785842"/>
            <a:ext cx="9144000" cy="314327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92880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noProof="0" dirty="0" smtClean="0">
                <a:ln>
                  <a:noFill/>
                </a:ln>
                <a:solidFill>
                  <a:schemeClr val="bg2"/>
                </a:solidFill>
                <a:effectLst/>
                <a:uLnTx/>
                <a:uFillTx/>
                <a:latin typeface="+mj-lt"/>
                <a:ea typeface="+mj-ea"/>
                <a:cs typeface="+mj-cs"/>
              </a:rPr>
              <a:t>HFs reiseblogg 	</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539552" y="3573016"/>
            <a:ext cx="8001056" cy="151216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nb-NO" b="1" kern="0" dirty="0" smtClean="0">
                <a:latin typeface="+mj-lt"/>
                <a:ea typeface="+mj-ea"/>
                <a:cs typeface="+mj-cs"/>
              </a:rPr>
              <a:t> HF- studenter deler sine erfaringer om delstudier i utlandet, her kan man inspirere andre til å reise ut gjennom </a:t>
            </a:r>
            <a:r>
              <a:rPr lang="nb-NO" b="1" kern="0" dirty="0" err="1" smtClean="0">
                <a:latin typeface="+mj-lt"/>
                <a:ea typeface="+mj-ea"/>
                <a:cs typeface="+mj-cs"/>
              </a:rPr>
              <a:t>HF’s</a:t>
            </a:r>
            <a:r>
              <a:rPr lang="nb-NO" b="1" kern="0" dirty="0" smtClean="0">
                <a:latin typeface="+mj-lt"/>
                <a:ea typeface="+mj-ea"/>
                <a:cs typeface="+mj-cs"/>
              </a:rPr>
              <a:t> reiseblogg!</a:t>
            </a: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kumimoji="0" lang="nb-NO" b="1" i="0" u="none" strike="noStrike" kern="0" cap="none" spc="0" normalizeH="0" baseline="0" noProof="0" dirty="0" smtClean="0">
                <a:ln>
                  <a:noFill/>
                </a:ln>
                <a:effectLst/>
                <a:uLnTx/>
                <a:uFillTx/>
                <a:latin typeface="+mj-lt"/>
                <a:ea typeface="+mj-ea"/>
                <a:cs typeface="+mj-cs"/>
              </a:rPr>
              <a:t> Høy ranking på UiO sine hjemmesider </a:t>
            </a: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kumimoji="0" lang="nb-NO" b="1" i="0" u="none" strike="noStrike" kern="0" cap="none" spc="0" normalizeH="0" baseline="0" noProof="0" dirty="0" smtClean="0">
                <a:ln>
                  <a:noFill/>
                </a:ln>
                <a:effectLst/>
                <a:uLnTx/>
                <a:uFillTx/>
                <a:latin typeface="+mj-lt"/>
                <a:ea typeface="+mj-ea"/>
                <a:cs typeface="+mj-cs"/>
              </a:rPr>
              <a:t> Invitasjon kommer </a:t>
            </a:r>
          </a:p>
          <a:p>
            <a:pPr lvl="0" eaLnBrk="1" hangingPunct="1">
              <a:buFont typeface="Arial" pitchFamily="34" charset="0"/>
              <a:buChar char="•"/>
              <a:defRPr/>
            </a:pPr>
            <a:r>
              <a:rPr lang="nb-NO" b="1" kern="0" dirty="0">
                <a:latin typeface="+mj-lt"/>
                <a:ea typeface="+mj-ea"/>
                <a:cs typeface="+mj-cs"/>
              </a:rPr>
              <a:t> se </a:t>
            </a:r>
            <a:r>
              <a:rPr lang="nb-NO" b="1" kern="0" dirty="0">
                <a:latin typeface="+mj-lt"/>
                <a:ea typeface="+mj-ea"/>
                <a:cs typeface="+mj-cs"/>
                <a:hlinkClick r:id="rId3"/>
              </a:rPr>
              <a:t>http://blogg.uio.no/hf/reiseblogg</a:t>
            </a:r>
            <a:r>
              <a:rPr lang="nb-NO" b="1" kern="0" dirty="0" smtClean="0">
                <a:latin typeface="+mj-lt"/>
                <a:ea typeface="+mj-ea"/>
                <a:cs typeface="+mj-cs"/>
                <a:hlinkClick r:id="rId3"/>
              </a:rPr>
              <a:t>/</a:t>
            </a:r>
            <a:r>
              <a:rPr lang="nb-NO" b="1" kern="0" dirty="0" smtClean="0">
                <a:latin typeface="+mj-lt"/>
                <a:ea typeface="+mj-ea"/>
                <a:cs typeface="+mj-cs"/>
              </a:rPr>
              <a:t> for inspirasjon </a:t>
            </a:r>
            <a:endParaRPr kumimoji="0" lang="nb-NO" b="1" i="0" u="none" strike="noStrike" kern="0" cap="none" spc="0" normalizeH="0" baseline="0" noProof="0" dirty="0" smtClean="0">
              <a:ln>
                <a:noFill/>
              </a:ln>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nb-NO" b="1" i="0" u="none" strike="noStrike" kern="0" cap="none" spc="0" normalizeH="0" baseline="0" noProof="0" dirty="0" smtClean="0">
              <a:ln>
                <a:noFill/>
              </a:ln>
              <a:effectLst/>
              <a:uLnTx/>
              <a:uFillTx/>
              <a:latin typeface="+mj-lt"/>
              <a:ea typeface="+mj-ea"/>
              <a:cs typeface="+mj-cs"/>
            </a:endParaRPr>
          </a:p>
        </p:txBody>
      </p:sp>
      <p:pic>
        <p:nvPicPr>
          <p:cNvPr id="11" name="Picture 10" descr="islam-art9.jpg"/>
          <p:cNvPicPr>
            <a:picLocks noChangeAspect="1"/>
          </p:cNvPicPr>
          <p:nvPr/>
        </p:nvPicPr>
        <p:blipFill>
          <a:blip r:embed="rId4"/>
          <a:srcRect l="-2343" t="16666" r="-782" b="14584"/>
          <a:stretch>
            <a:fillRect/>
          </a:stretch>
        </p:blipFill>
        <p:spPr>
          <a:xfrm>
            <a:off x="-214346" y="-285776"/>
            <a:ext cx="9429783" cy="2643206"/>
          </a:xfrm>
          <a:prstGeom prst="rect">
            <a:avLst/>
          </a:prstGeom>
        </p:spPr>
      </p:pic>
    </p:spTree>
    <p:extLst>
      <p:ext uri="{BB962C8B-B14F-4D97-AF65-F5344CB8AC3E}">
        <p14:creationId xmlns:p14="http://schemas.microsoft.com/office/powerpoint/2010/main" val="149613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 y="-2457"/>
            <a:ext cx="9234192" cy="4793372"/>
          </a:xfrm>
          <a:prstGeom prst="rect">
            <a:avLst/>
          </a:prstGeom>
        </p:spPr>
      </p:pic>
      <p:sp>
        <p:nvSpPr>
          <p:cNvPr id="2" name="Title 1"/>
          <p:cNvSpPr>
            <a:spLocks noGrp="1"/>
          </p:cNvSpPr>
          <p:nvPr>
            <p:ph type="title"/>
          </p:nvPr>
        </p:nvSpPr>
        <p:spPr>
          <a:xfrm>
            <a:off x="2555776" y="5229200"/>
            <a:ext cx="7696200" cy="1143000"/>
          </a:xfrm>
        </p:spPr>
        <p:txBody>
          <a:bodyPr/>
          <a:lstStyle/>
          <a:p>
            <a:r>
              <a:rPr lang="nb-NO" dirty="0" smtClean="0"/>
              <a:t>God planlegging og god tur! </a:t>
            </a:r>
            <a:endParaRPr lang="nb-NO"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900"/>
            <a:ext cx="9211643" cy="2563788"/>
          </a:xfrm>
          <a:prstGeom prst="rect">
            <a:avLst/>
          </a:prstGeom>
          <a:ln>
            <a:noFill/>
          </a:ln>
          <a:effectLst/>
        </p:spPr>
      </p:pic>
      <p:sp>
        <p:nvSpPr>
          <p:cNvPr id="5" name="Content Placeholder 2"/>
          <p:cNvSpPr txBox="1">
            <a:spLocks/>
          </p:cNvSpPr>
          <p:nvPr/>
        </p:nvSpPr>
        <p:spPr bwMode="auto">
          <a:xfrm>
            <a:off x="1142976" y="3143248"/>
            <a:ext cx="7696200" cy="3238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b-NO" sz="2400" b="1" u="none" strike="noStrike" kern="0" cap="none" spc="0" normalizeH="0" baseline="0" noProof="0" dirty="0" smtClean="0">
                <a:ln>
                  <a:noFill/>
                </a:ln>
                <a:solidFill>
                  <a:schemeClr val="tx1"/>
                </a:solidFill>
                <a:effectLst/>
                <a:uLnTx/>
                <a:uFillTx/>
                <a:latin typeface="Arial"/>
                <a:ea typeface="+mn-ea"/>
                <a:cs typeface="Arial"/>
              </a:rPr>
              <a:t>Et opphold i Israel</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r>
              <a:rPr lang="nb-NO" sz="1800" kern="0" dirty="0" smtClean="0">
                <a:latin typeface="Arial"/>
                <a:ea typeface="+mn-ea"/>
                <a:cs typeface="Arial"/>
              </a:rPr>
              <a:t> Gir muligheten til å ta et dypdykk i språket og dets daglige bruk</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r>
              <a:rPr lang="nb-NO" sz="1800" kern="0" dirty="0" smtClean="0">
                <a:latin typeface="Arial"/>
                <a:ea typeface="+mn-ea"/>
                <a:cs typeface="Arial"/>
              </a:rPr>
              <a:t> Man blir bedre kjent med folket og skikkene</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r>
              <a:rPr lang="nb-NO" sz="1800" kern="0" dirty="0" smtClean="0">
                <a:latin typeface="Arial"/>
                <a:ea typeface="+mn-ea"/>
                <a:cs typeface="Arial"/>
              </a:rPr>
              <a:t> Utgjør en viktig del av utdanningen</a:t>
            </a:r>
            <a:endParaRPr lang="nb-NO" sz="1400" i="1" kern="0" dirty="0" smtClean="0">
              <a:latin typeface="Arial"/>
              <a:ea typeface="+mn-ea"/>
              <a:cs typeface="Arial"/>
            </a:endParaRPr>
          </a:p>
          <a:p>
            <a:pPr lvl="1" eaLnBrk="1" hangingPunct="1">
              <a:spcBef>
                <a:spcPct val="20000"/>
              </a:spcBef>
            </a:pPr>
            <a:endParaRPr kumimoji="0" lang="nb-NO" sz="1400" i="1" u="none" strike="noStrike" kern="0" cap="none" spc="0" normalizeH="0" baseline="0" noProof="0" dirty="0" smtClean="0">
              <a:ln>
                <a:noFill/>
              </a:ln>
              <a:solidFill>
                <a:schemeClr val="tx1"/>
              </a:solidFill>
              <a:effectLst/>
              <a:uLnTx/>
              <a:uFillTx/>
              <a:latin typeface="Arial"/>
              <a:ea typeface="+mn-ea"/>
              <a:cs typeface="Arial"/>
            </a:endParaRPr>
          </a:p>
          <a:p>
            <a:pPr lvl="1" eaLnBrk="1" hangingPunct="1">
              <a:spcBef>
                <a:spcPct val="20000"/>
              </a:spcBef>
            </a:pPr>
            <a:endParaRPr kumimoji="0" lang="nb-NO" sz="1400" i="1" u="none" strike="noStrike" kern="0" cap="none" spc="0" normalizeH="0" baseline="0" noProof="0" dirty="0" smtClean="0">
              <a:ln>
                <a:noFill/>
              </a:ln>
              <a:solidFill>
                <a:schemeClr val="tx1"/>
              </a:solidFill>
              <a:effectLst/>
              <a:uLnTx/>
              <a:uFillTx/>
              <a:latin typeface="Arial"/>
              <a:ea typeface="+mn-ea"/>
              <a:cs typeface="Arial"/>
            </a:endParaRPr>
          </a:p>
          <a:p>
            <a:pPr lvl="1" eaLnBrk="1" hangingPunct="1">
              <a:spcBef>
                <a:spcPct val="20000"/>
              </a:spcBef>
            </a:pPr>
            <a:r>
              <a:rPr kumimoji="0" lang="nb-NO" sz="1400" i="1" u="none" strike="noStrike" kern="0" cap="none" spc="0" normalizeH="0" baseline="0" noProof="0" dirty="0" smtClean="0">
                <a:ln>
                  <a:noFill/>
                </a:ln>
                <a:solidFill>
                  <a:schemeClr val="tx1"/>
                </a:solidFill>
                <a:effectLst/>
                <a:uLnTx/>
                <a:uFillTx/>
                <a:latin typeface="Arial"/>
                <a:ea typeface="+mn-ea"/>
                <a:cs typeface="Arial"/>
              </a:rPr>
              <a:t>”Jeg kan ikke lenger forestille meg hvor kjedelig livet mitt kunne blitt og hvor begrenset horisonten min nå ville vært, hadde jeg ikke dratt til Midtøsten og opplevd egypternes, tyrkernes og libanesernes måte å se på livet på.”</a:t>
            </a:r>
            <a:r>
              <a:rPr kumimoji="0" lang="nb-NO" sz="1400" i="0" u="none" strike="noStrike" kern="0" cap="none" spc="0" normalizeH="0" baseline="0" noProof="0" dirty="0" smtClean="0">
                <a:ln>
                  <a:noFill/>
                </a:ln>
                <a:solidFill>
                  <a:schemeClr val="tx1"/>
                </a:solidFill>
                <a:effectLst/>
                <a:uLnTx/>
                <a:uFillTx/>
                <a:latin typeface="Arial"/>
                <a:ea typeface="+mn-ea"/>
                <a:cs typeface="Arial"/>
              </a:rPr>
              <a:t> </a:t>
            </a:r>
            <a:br>
              <a:rPr kumimoji="0" lang="nb-NO" sz="1400" i="0" u="none" strike="noStrike" kern="0" cap="none" spc="0" normalizeH="0" baseline="0" noProof="0" dirty="0" smtClean="0">
                <a:ln>
                  <a:noFill/>
                </a:ln>
                <a:solidFill>
                  <a:schemeClr val="tx1"/>
                </a:solidFill>
                <a:effectLst/>
                <a:uLnTx/>
                <a:uFillTx/>
                <a:latin typeface="Arial"/>
                <a:ea typeface="+mn-ea"/>
                <a:cs typeface="Arial"/>
              </a:rPr>
            </a:br>
            <a:r>
              <a:rPr kumimoji="0" lang="nb-NO" sz="1400" i="0" u="none" strike="noStrike" kern="0" cap="none" spc="0" normalizeH="0" baseline="0" noProof="0" dirty="0" smtClean="0">
                <a:ln>
                  <a:noFill/>
                </a:ln>
                <a:solidFill>
                  <a:schemeClr val="tx1"/>
                </a:solidFill>
                <a:effectLst/>
                <a:uLnTx/>
                <a:uFillTx/>
                <a:latin typeface="Arial"/>
                <a:ea typeface="+mn-ea"/>
                <a:cs typeface="Arial"/>
              </a:rPr>
              <a:t>Stephan Guth, professor i arabisk, IKOS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nb-NO" sz="3000" b="1" i="0" u="none" strike="noStrike" kern="0" cap="none" spc="0" normalizeH="0" baseline="0" noProof="0" dirty="0">
              <a:ln>
                <a:noFill/>
              </a:ln>
              <a:solidFill>
                <a:schemeClr val="tx1"/>
              </a:solidFill>
              <a:effectLst/>
              <a:uLnTx/>
              <a:uFillTx/>
              <a:latin typeface="Arial"/>
              <a:ea typeface="+mn-ea"/>
              <a:cs typeface="Arial"/>
            </a:endParaRPr>
          </a:p>
        </p:txBody>
      </p:sp>
      <p:sp>
        <p:nvSpPr>
          <p:cNvPr id="6" name="Title 1"/>
          <p:cNvSpPr txBox="1">
            <a:spLocks/>
          </p:cNvSpPr>
          <p:nvPr/>
        </p:nvSpPr>
        <p:spPr bwMode="auto">
          <a:xfrm>
            <a:off x="928662" y="192880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Midtøsten-studier med hebraisk</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11798" y="1628800"/>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Oppbygging og gjennomføring</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pic>
        <p:nvPicPr>
          <p:cNvPr id="7" name="Picture 6" descr="Natt.JPG"/>
          <p:cNvPicPr>
            <a:picLocks noChangeAspect="1"/>
          </p:cNvPicPr>
          <p:nvPr/>
        </p:nvPicPr>
        <p:blipFill>
          <a:blip r:embed="rId3"/>
          <a:stretch>
            <a:fillRect/>
          </a:stretch>
        </p:blipFill>
        <p:spPr>
          <a:xfrm>
            <a:off x="0" y="-1500222"/>
            <a:ext cx="9143999" cy="3758486"/>
          </a:xfrm>
          <a:prstGeom prst="rect">
            <a:avLst/>
          </a:prstGeom>
        </p:spPr>
      </p:pic>
      <p:sp>
        <p:nvSpPr>
          <p:cNvPr id="10" name="Title 1"/>
          <p:cNvSpPr txBox="1">
            <a:spLocks/>
          </p:cNvSpPr>
          <p:nvPr/>
        </p:nvSpPr>
        <p:spPr bwMode="auto">
          <a:xfrm>
            <a:off x="1142194" y="1988840"/>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b="1" i="0" u="none" strike="noStrike" kern="0" cap="none" spc="0" normalizeH="0" baseline="0" noProof="0" dirty="0" smtClean="0">
                <a:ln>
                  <a:noFill/>
                </a:ln>
                <a:effectLst/>
                <a:uLnTx/>
                <a:uFillTx/>
                <a:latin typeface="+mj-lt"/>
                <a:ea typeface="+mj-ea"/>
                <a:cs typeface="+mj-cs"/>
              </a:rPr>
              <a:t>Midtøsten-studier med hebraisk</a:t>
            </a:r>
            <a:endParaRPr kumimoji="0" lang="nb-NO" b="1" i="0" u="none" strike="noStrike" kern="0" cap="none" spc="0" normalizeH="0" baseline="0" noProof="0" dirty="0">
              <a:ln>
                <a:noFill/>
              </a:ln>
              <a:effectLst/>
              <a:uLnTx/>
              <a:uFillTx/>
              <a:latin typeface="+mj-lt"/>
              <a:ea typeface="+mj-ea"/>
              <a:cs typeface="+mj-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407" y="3062614"/>
            <a:ext cx="6812025" cy="367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643818"/>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Semesterkurs,</a:t>
            </a:r>
            <a:r>
              <a:rPr kumimoji="0" lang="nb-NO" sz="2800" b="1" i="0" u="none" strike="noStrike" kern="0" cap="none" spc="0" normalizeH="0" noProof="0" dirty="0" smtClean="0">
                <a:ln>
                  <a:noFill/>
                </a:ln>
                <a:solidFill>
                  <a:schemeClr val="bg2"/>
                </a:solidFill>
                <a:effectLst/>
                <a:uLnTx/>
                <a:uFillTx/>
                <a:latin typeface="+mj-lt"/>
                <a:ea typeface="+mj-ea"/>
                <a:cs typeface="+mj-cs"/>
              </a:rPr>
              <a:t> Jerusalem:	</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928662" y="3284984"/>
            <a:ext cx="7611946" cy="24482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1" hangingPunct="1">
              <a:defRPr/>
            </a:pPr>
            <a:r>
              <a:rPr lang="nb-NO" b="1" kern="0" dirty="0" err="1" smtClean="0">
                <a:latin typeface="+mj-lt"/>
                <a:ea typeface="+mj-ea"/>
                <a:cs typeface="+mj-cs"/>
              </a:rPr>
              <a:t>Rothberg</a:t>
            </a:r>
            <a:r>
              <a:rPr lang="nb-NO" b="1" kern="0" dirty="0" smtClean="0">
                <a:latin typeface="+mj-lt"/>
                <a:ea typeface="+mj-ea"/>
                <a:cs typeface="+mj-cs"/>
              </a:rPr>
              <a:t> International School, </a:t>
            </a:r>
            <a:r>
              <a:rPr lang="nb-NO" b="1" kern="0" dirty="0" err="1" smtClean="0">
                <a:latin typeface="+mj-lt"/>
                <a:ea typeface="+mj-ea"/>
                <a:cs typeface="+mj-cs"/>
              </a:rPr>
              <a:t>Hebrew</a:t>
            </a:r>
            <a:r>
              <a:rPr lang="nb-NO" b="1" kern="0" dirty="0" smtClean="0">
                <a:latin typeface="+mj-lt"/>
                <a:ea typeface="+mj-ea"/>
                <a:cs typeface="+mj-cs"/>
              </a:rPr>
              <a:t> </a:t>
            </a:r>
            <a:r>
              <a:rPr lang="nb-NO" b="1" kern="0" dirty="0" err="1" smtClean="0">
                <a:latin typeface="+mj-lt"/>
                <a:ea typeface="+mj-ea"/>
                <a:cs typeface="+mj-cs"/>
              </a:rPr>
              <a:t>University</a:t>
            </a:r>
            <a:r>
              <a:rPr lang="nb-NO" b="1" kern="0" dirty="0" smtClean="0">
                <a:latin typeface="+mj-lt"/>
                <a:ea typeface="+mj-ea"/>
                <a:cs typeface="+mj-cs"/>
              </a:rPr>
              <a:t> in Jerusalem, </a:t>
            </a:r>
            <a:r>
              <a:rPr lang="nb-NO" b="1" kern="0" dirty="0" err="1" smtClean="0">
                <a:latin typeface="+mj-lt"/>
                <a:ea typeface="+mj-ea"/>
                <a:cs typeface="+mj-cs"/>
              </a:rPr>
              <a:t>Undergraduate</a:t>
            </a:r>
            <a:r>
              <a:rPr lang="nb-NO" b="1" kern="0" dirty="0" smtClean="0">
                <a:latin typeface="+mj-lt"/>
                <a:ea typeface="+mj-ea"/>
                <a:cs typeface="+mj-cs"/>
              </a:rPr>
              <a:t> </a:t>
            </a:r>
            <a:r>
              <a:rPr lang="nb-NO" b="1" kern="0" dirty="0" err="1" smtClean="0">
                <a:latin typeface="+mj-lt"/>
                <a:ea typeface="+mj-ea"/>
                <a:cs typeface="+mj-cs"/>
              </a:rPr>
              <a:t>Study</a:t>
            </a:r>
            <a:r>
              <a:rPr lang="nb-NO" b="1" kern="0" dirty="0" smtClean="0">
                <a:latin typeface="+mj-lt"/>
                <a:ea typeface="+mj-ea"/>
                <a:cs typeface="+mj-cs"/>
              </a:rPr>
              <a:t> </a:t>
            </a:r>
            <a:r>
              <a:rPr lang="nb-NO" b="1" kern="0" dirty="0" err="1" smtClean="0">
                <a:latin typeface="+mj-lt"/>
                <a:ea typeface="+mj-ea"/>
                <a:cs typeface="+mj-cs"/>
              </a:rPr>
              <a:t>Abroad</a:t>
            </a:r>
            <a:endParaRPr lang="nb-NO" b="1" kern="0" dirty="0" smtClean="0">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nb-NO" kern="0" dirty="0" smtClean="0">
                <a:latin typeface="+mj-lt"/>
                <a:ea typeface="+mj-ea"/>
                <a:cs typeface="+mj-cs"/>
              </a:rPr>
              <a:t>  Fra ca. 15. oktober – 02. januar  </a:t>
            </a: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kumimoji="0" lang="nb-NO" i="0" u="none" strike="noStrike" kern="0" cap="none" spc="0" normalizeH="0" baseline="0" noProof="0" dirty="0" smtClean="0">
                <a:ln>
                  <a:noFill/>
                </a:ln>
                <a:effectLst/>
                <a:uLnTx/>
                <a:uFillTx/>
                <a:latin typeface="+mj-lt"/>
                <a:ea typeface="+mj-ea"/>
                <a:cs typeface="+mj-cs"/>
              </a:rPr>
              <a:t>  Omtrent 8 undervisningstimer i uken,</a:t>
            </a:r>
            <a:r>
              <a:rPr kumimoji="0" lang="nb-NO" i="0" u="none" strike="noStrike" kern="0" cap="none" spc="0" normalizeH="0" noProof="0" dirty="0" smtClean="0">
                <a:ln>
                  <a:noFill/>
                </a:ln>
                <a:effectLst/>
                <a:uLnTx/>
                <a:uFillTx/>
                <a:latin typeface="+mj-lt"/>
                <a:ea typeface="+mj-ea"/>
                <a:cs typeface="+mj-cs"/>
              </a:rPr>
              <a:t> 11 uker</a:t>
            </a:r>
            <a:endParaRPr kumimoji="0" lang="nb-NO" i="0" u="none" strike="noStrike" kern="0" cap="none" spc="0" normalizeH="0" baseline="0" noProof="0" dirty="0" smtClean="0">
              <a:ln>
                <a:noFill/>
              </a:ln>
              <a:effectLst/>
              <a:uLnTx/>
              <a:uFillTx/>
              <a:latin typeface="+mj-lt"/>
              <a:ea typeface="+mj-ea"/>
              <a:cs typeface="+mj-cs"/>
            </a:endParaRPr>
          </a:p>
          <a:p>
            <a:pPr lvl="0" eaLnBrk="1" hangingPunct="1">
              <a:buFont typeface="Arial" pitchFamily="34" charset="0"/>
              <a:buChar char="•"/>
              <a:defRPr/>
            </a:pPr>
            <a:r>
              <a:rPr kumimoji="0" lang="nb-NO" i="0" u="none" strike="noStrike" kern="0" cap="none" spc="0" normalizeH="0" baseline="0" noProof="0" dirty="0" smtClean="0">
                <a:ln>
                  <a:noFill/>
                </a:ln>
                <a:effectLst/>
                <a:uLnTx/>
                <a:uFillTx/>
                <a:latin typeface="+mj-lt"/>
                <a:ea typeface="+mj-ea"/>
                <a:cs typeface="+mj-cs"/>
              </a:rPr>
              <a:t> </a:t>
            </a:r>
            <a:r>
              <a:rPr kumimoji="0" lang="nb-NO" i="0" u="none" strike="noStrike" kern="0" cap="none" spc="0" normalizeH="0" noProof="0" dirty="0" smtClean="0">
                <a:ln>
                  <a:noFill/>
                </a:ln>
                <a:effectLst/>
                <a:uLnTx/>
                <a:uFillTx/>
                <a:latin typeface="+mj-lt"/>
                <a:ea typeface="+mj-ea"/>
                <a:cs typeface="+mj-cs"/>
              </a:rPr>
              <a:t> Skolepenger («</a:t>
            </a:r>
            <a:r>
              <a:rPr kumimoji="0" lang="nb-NO" i="0" u="none" strike="noStrike" kern="0" cap="none" spc="0" normalizeH="0" noProof="0" dirty="0" err="1" smtClean="0">
                <a:ln>
                  <a:noFill/>
                </a:ln>
                <a:effectLst/>
                <a:uLnTx/>
                <a:uFillTx/>
                <a:latin typeface="+mj-lt"/>
                <a:ea typeface="+mj-ea"/>
                <a:cs typeface="+mj-cs"/>
              </a:rPr>
              <a:t>tuition</a:t>
            </a:r>
            <a:r>
              <a:rPr kumimoji="0" lang="nb-NO" i="0" u="none" strike="noStrike" kern="0" cap="none" spc="0" normalizeH="0" noProof="0" dirty="0" smtClean="0">
                <a:ln>
                  <a:noFill/>
                </a:ln>
                <a:effectLst/>
                <a:uLnTx/>
                <a:uFillTx/>
                <a:latin typeface="+mj-lt"/>
                <a:ea typeface="+mj-ea"/>
                <a:cs typeface="+mj-cs"/>
              </a:rPr>
              <a:t> </a:t>
            </a:r>
            <a:r>
              <a:rPr kumimoji="0" lang="nb-NO" i="0" u="none" strike="noStrike" kern="0" cap="none" spc="0" normalizeH="0" noProof="0" dirty="0" err="1" smtClean="0">
                <a:ln>
                  <a:noFill/>
                </a:ln>
                <a:effectLst/>
                <a:uLnTx/>
                <a:uFillTx/>
                <a:latin typeface="+mj-lt"/>
                <a:ea typeface="+mj-ea"/>
                <a:cs typeface="+mj-cs"/>
              </a:rPr>
              <a:t>fee</a:t>
            </a:r>
            <a:r>
              <a:rPr kumimoji="0" lang="nb-NO" i="0" u="none" strike="noStrike" kern="0" cap="none" spc="0" normalizeH="0" noProof="0" dirty="0" smtClean="0">
                <a:ln>
                  <a:noFill/>
                </a:ln>
                <a:effectLst/>
                <a:uLnTx/>
                <a:uFillTx/>
                <a:latin typeface="+mj-lt"/>
                <a:ea typeface="+mj-ea"/>
                <a:cs typeface="+mj-cs"/>
              </a:rPr>
              <a:t>»):  $80  i søknadsgebyr, </a:t>
            </a:r>
            <a:r>
              <a:rPr lang="nb-NO" kern="0" dirty="0" smtClean="0"/>
              <a:t>$</a:t>
            </a:r>
            <a:r>
              <a:rPr kumimoji="0" lang="nb-NO" i="0" u="none" strike="noStrike" kern="0" cap="none" spc="0" normalizeH="0" noProof="0" dirty="0" smtClean="0">
                <a:ln>
                  <a:noFill/>
                </a:ln>
                <a:effectLst/>
                <a:uLnTx/>
                <a:uFillTx/>
                <a:latin typeface="+mj-lt"/>
                <a:ea typeface="+mj-ea"/>
                <a:cs typeface="+mj-cs"/>
              </a:rPr>
              <a:t>1360 </a:t>
            </a:r>
            <a:r>
              <a:rPr lang="nb-NO" kern="0" dirty="0">
                <a:latin typeface="+mj-lt"/>
                <a:ea typeface="+mj-ea"/>
                <a:cs typeface="+mj-cs"/>
              </a:rPr>
              <a:t>i kursgebyr, </a:t>
            </a:r>
            <a:r>
              <a:rPr lang="nb-NO" kern="0" dirty="0" smtClean="0">
                <a:latin typeface="+mj-lt"/>
                <a:ea typeface="+mj-ea"/>
                <a:cs typeface="+mj-cs"/>
              </a:rPr>
              <a:t>se ellers: </a:t>
            </a:r>
            <a:r>
              <a:rPr lang="nb-NO" kern="0" dirty="0">
                <a:latin typeface="+mj-lt"/>
                <a:ea typeface="+mj-ea"/>
                <a:cs typeface="+mj-cs"/>
                <a:hlinkClick r:id="rId3"/>
              </a:rPr>
              <a:t>https://overseas.huji.ac.il/?</a:t>
            </a:r>
            <a:r>
              <a:rPr lang="nb-NO" kern="0" dirty="0" smtClean="0">
                <a:latin typeface="+mj-lt"/>
                <a:ea typeface="+mj-ea"/>
                <a:cs typeface="+mj-cs"/>
                <a:hlinkClick r:id="rId3"/>
              </a:rPr>
              <a:t>CategoryID=974&amp;ArticleID=7297</a:t>
            </a:r>
            <a:endParaRPr lang="nb-NO" kern="0" dirty="0" smtClean="0">
              <a:latin typeface="+mj-lt"/>
              <a:ea typeface="+mj-ea"/>
              <a:cs typeface="+mj-cs"/>
            </a:endParaRPr>
          </a:p>
          <a:p>
            <a:pPr lvl="0" eaLnBrk="1" hangingPunct="1">
              <a:buFont typeface="Arial" pitchFamily="34" charset="0"/>
              <a:buChar char="•"/>
              <a:defRPr/>
            </a:pPr>
            <a:endParaRPr kumimoji="0" lang="nb-NO" i="0" u="none" strike="noStrike" kern="0" cap="none" spc="0" normalizeH="0" noProof="0" dirty="0" smtClean="0">
              <a:ln>
                <a:noFill/>
              </a:ln>
              <a:effectLst/>
              <a:uLnTx/>
              <a:uFillTx/>
              <a:latin typeface="+mj-lt"/>
              <a:ea typeface="+mj-ea"/>
              <a:cs typeface="+mj-cs"/>
            </a:endParaRPr>
          </a:p>
          <a:p>
            <a:pPr lvl="1" eaLnBrk="1" hangingPunct="1">
              <a:buFont typeface="Arial" pitchFamily="34" charset="0"/>
              <a:buChar char="•"/>
              <a:defRPr/>
            </a:pPr>
            <a:r>
              <a:rPr lang="nb-NO" kern="0" baseline="0" dirty="0" smtClean="0">
                <a:latin typeface="+mj-lt"/>
                <a:ea typeface="+mj-ea"/>
                <a:cs typeface="+mj-cs"/>
              </a:rPr>
              <a:t> Søknadsfrist</a:t>
            </a:r>
            <a:r>
              <a:rPr lang="nb-NO" kern="0" baseline="0" dirty="0" smtClean="0">
                <a:latin typeface="+mj-lt"/>
                <a:ea typeface="+mj-ea"/>
                <a:cs typeface="+mj-cs"/>
              </a:rPr>
              <a:t>:</a:t>
            </a:r>
            <a:r>
              <a:rPr lang="nb-NO" kern="0" dirty="0" smtClean="0">
                <a:latin typeface="+mj-lt"/>
                <a:ea typeface="+mj-ea"/>
                <a:cs typeface="+mj-cs"/>
              </a:rPr>
              <a:t>. 18. september 2017</a:t>
            </a:r>
            <a:endParaRPr lang="nb-NO" kern="0" baseline="0" dirty="0">
              <a:latin typeface="+mj-lt"/>
              <a:ea typeface="+mj-ea"/>
              <a:cs typeface="+mj-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29" r="11305"/>
          <a:stretch/>
        </p:blipFill>
        <p:spPr>
          <a:xfrm>
            <a:off x="0" y="0"/>
            <a:ext cx="9144000" cy="221531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55679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Sommerkurs</a:t>
            </a:r>
            <a:r>
              <a:rPr kumimoji="0" lang="nb-NO" sz="2800" b="1" i="0" u="none" strike="noStrike" kern="0" cap="none" spc="0" normalizeH="0" noProof="0" dirty="0" smtClean="0">
                <a:ln>
                  <a:noFill/>
                </a:ln>
                <a:solidFill>
                  <a:schemeClr val="bg2"/>
                </a:solidFill>
                <a:effectLst/>
                <a:uLnTx/>
                <a:uFillTx/>
                <a:latin typeface="+mj-lt"/>
                <a:ea typeface="+mj-ea"/>
                <a:cs typeface="+mj-cs"/>
              </a:rPr>
              <a:t> (</a:t>
            </a:r>
            <a:r>
              <a:rPr kumimoji="0" lang="nb-NO" sz="2800" b="1" i="0" u="none" strike="noStrike" kern="0" cap="none" spc="0" normalizeH="0" noProof="0" dirty="0" err="1" smtClean="0">
                <a:ln>
                  <a:noFill/>
                </a:ln>
                <a:solidFill>
                  <a:schemeClr val="bg2"/>
                </a:solidFill>
                <a:effectLst/>
                <a:uLnTx/>
                <a:uFillTx/>
                <a:latin typeface="+mj-lt"/>
                <a:ea typeface="+mj-ea"/>
                <a:cs typeface="+mj-cs"/>
              </a:rPr>
              <a:t>ulpan</a:t>
            </a:r>
            <a:r>
              <a:rPr kumimoji="0" lang="nb-NO" sz="2800" b="1" i="0" u="none" strike="noStrike" kern="0" cap="none" spc="0" normalizeH="0" noProof="0" dirty="0" smtClean="0">
                <a:ln>
                  <a:noFill/>
                </a:ln>
                <a:solidFill>
                  <a:schemeClr val="bg2"/>
                </a:solidFill>
                <a:effectLst/>
                <a:uLnTx/>
                <a:uFillTx/>
                <a:latin typeface="+mj-lt"/>
                <a:ea typeface="+mj-ea"/>
                <a:cs typeface="+mj-cs"/>
              </a:rPr>
              <a:t>)</a:t>
            </a:r>
            <a:r>
              <a:rPr kumimoji="0" lang="nb-NO" sz="2800" b="1" i="0" u="none" strike="noStrike" kern="0" cap="none" spc="0" normalizeH="0" baseline="0" noProof="0" dirty="0" smtClean="0">
                <a:ln>
                  <a:noFill/>
                </a:ln>
                <a:solidFill>
                  <a:schemeClr val="bg2"/>
                </a:solidFill>
                <a:effectLst/>
                <a:uLnTx/>
                <a:uFillTx/>
                <a:latin typeface="+mj-lt"/>
                <a:ea typeface="+mj-ea"/>
                <a:cs typeface="+mj-cs"/>
              </a:rPr>
              <a:t>,</a:t>
            </a:r>
            <a:r>
              <a:rPr kumimoji="0" lang="nb-NO" sz="2800" b="1" i="0" u="none" strike="noStrike" kern="0" cap="none" spc="0" normalizeH="0" noProof="0" dirty="0" smtClean="0">
                <a:ln>
                  <a:noFill/>
                </a:ln>
                <a:solidFill>
                  <a:schemeClr val="bg2"/>
                </a:solidFill>
                <a:effectLst/>
                <a:uLnTx/>
                <a:uFillTx/>
                <a:latin typeface="+mj-lt"/>
                <a:ea typeface="+mj-ea"/>
                <a:cs typeface="+mj-cs"/>
              </a:rPr>
              <a:t> Jerusalem:	</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1547664" y="3933056"/>
            <a:ext cx="8073064" cy="287747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r>
              <a:rPr lang="nb-NO" b="1" kern="0" noProof="0" dirty="0" smtClean="0">
                <a:latin typeface="+mj-lt"/>
                <a:ea typeface="+mj-ea"/>
                <a:cs typeface="+mj-cs"/>
              </a:rPr>
              <a:t>Jerusalem </a:t>
            </a:r>
            <a:r>
              <a:rPr lang="nb-NO" b="1" kern="0" noProof="0" dirty="0" err="1" smtClean="0">
                <a:latin typeface="+mj-lt"/>
                <a:ea typeface="+mj-ea"/>
                <a:cs typeface="+mj-cs"/>
              </a:rPr>
              <a:t>Ulpan</a:t>
            </a:r>
            <a:r>
              <a:rPr lang="nb-NO" b="1" kern="0" noProof="0" dirty="0" smtClean="0">
                <a:latin typeface="+mj-lt"/>
                <a:ea typeface="+mj-ea"/>
                <a:cs typeface="+mj-cs"/>
              </a:rPr>
              <a:t> + Summer </a:t>
            </a:r>
            <a:r>
              <a:rPr lang="nb-NO" b="1" kern="0" noProof="0" dirty="0" err="1" smtClean="0">
                <a:latin typeface="+mj-lt"/>
                <a:ea typeface="+mj-ea"/>
                <a:cs typeface="+mj-cs"/>
              </a:rPr>
              <a:t>Ulpan</a:t>
            </a:r>
            <a:endParaRPr lang="nb-NO" b="1" kern="0" dirty="0">
              <a:latin typeface="+mj-lt"/>
              <a:ea typeface="+mj-ea"/>
              <a:cs typeface="+mj-cs"/>
            </a:endParaRPr>
          </a:p>
          <a:p>
            <a:pPr marL="342900" indent="-342900">
              <a:buFont typeface="Arial" panose="020B0604020202020204" pitchFamily="34" charset="0"/>
              <a:buChar char="•"/>
            </a:pPr>
            <a:r>
              <a:rPr lang="en-US" b="1" dirty="0" smtClean="0"/>
              <a:t>Jerusalem </a:t>
            </a:r>
            <a:r>
              <a:rPr lang="en-US" b="1" dirty="0" err="1"/>
              <a:t>Ulpan</a:t>
            </a:r>
            <a:r>
              <a:rPr lang="en-US" b="1" dirty="0"/>
              <a:t>:</a:t>
            </a:r>
            <a:r>
              <a:rPr lang="en-US" dirty="0"/>
              <a:t> </a:t>
            </a:r>
            <a:r>
              <a:rPr lang="en-US" dirty="0" smtClean="0"/>
              <a:t>26 </a:t>
            </a:r>
            <a:r>
              <a:rPr lang="en-US" dirty="0" err="1"/>
              <a:t>j</a:t>
            </a:r>
            <a:r>
              <a:rPr lang="en-US" dirty="0" err="1" smtClean="0"/>
              <a:t>uni</a:t>
            </a:r>
            <a:r>
              <a:rPr lang="en-US" dirty="0"/>
              <a:t> − </a:t>
            </a:r>
            <a:r>
              <a:rPr lang="en-US" dirty="0" smtClean="0"/>
              <a:t>31 </a:t>
            </a:r>
            <a:r>
              <a:rPr lang="en-US" dirty="0" err="1" smtClean="0"/>
              <a:t>juli</a:t>
            </a:r>
            <a:r>
              <a:rPr lang="en-US" dirty="0"/>
              <a:t> </a:t>
            </a:r>
            <a:r>
              <a:rPr lang="en-US" dirty="0" smtClean="0"/>
              <a:t>2017</a:t>
            </a:r>
            <a:r>
              <a:rPr lang="en-US" dirty="0"/>
              <a:t>  </a:t>
            </a:r>
          </a:p>
          <a:p>
            <a:r>
              <a:rPr lang="en-US" u="sng" dirty="0" err="1" smtClean="0"/>
              <a:t>Søknadsfrist</a:t>
            </a:r>
            <a:r>
              <a:rPr lang="en-US" u="sng" dirty="0" smtClean="0"/>
              <a:t>:</a:t>
            </a:r>
            <a:r>
              <a:rPr lang="en-US" u="sng" dirty="0"/>
              <a:t> </a:t>
            </a:r>
            <a:r>
              <a:rPr lang="en-US" b="1" u="sng" dirty="0" smtClean="0"/>
              <a:t>26. </a:t>
            </a:r>
            <a:r>
              <a:rPr lang="en-US" b="1" u="sng" dirty="0" err="1" smtClean="0"/>
              <a:t>mai</a:t>
            </a:r>
            <a:r>
              <a:rPr lang="en-US" b="1" u="sng" dirty="0" smtClean="0"/>
              <a:t>, 2017</a:t>
            </a:r>
            <a:endParaRPr lang="en-US" dirty="0"/>
          </a:p>
          <a:p>
            <a:r>
              <a:rPr lang="en-US" dirty="0"/>
              <a:t>140 </a:t>
            </a:r>
            <a:r>
              <a:rPr lang="en-US" dirty="0" smtClean="0"/>
              <a:t>timer,</a:t>
            </a:r>
            <a:r>
              <a:rPr lang="en-US" dirty="0"/>
              <a:t> 7 </a:t>
            </a:r>
            <a:r>
              <a:rPr lang="en-US" dirty="0" smtClean="0"/>
              <a:t>credits</a:t>
            </a:r>
            <a:endParaRPr lang="en-US" dirty="0"/>
          </a:p>
          <a:p>
            <a:pPr marL="342900" indent="-342900">
              <a:buFont typeface="Arial" panose="020B0604020202020204" pitchFamily="34" charset="0"/>
              <a:buChar char="•"/>
            </a:pPr>
            <a:r>
              <a:rPr lang="en-US" b="1" dirty="0"/>
              <a:t>Summer </a:t>
            </a:r>
            <a:r>
              <a:rPr lang="en-US" b="1" dirty="0" err="1"/>
              <a:t>Ulpan</a:t>
            </a:r>
            <a:r>
              <a:rPr lang="en-US" b="1" dirty="0"/>
              <a:t>:</a:t>
            </a:r>
            <a:r>
              <a:rPr lang="en-US" dirty="0"/>
              <a:t> </a:t>
            </a:r>
            <a:r>
              <a:rPr lang="en-US" dirty="0" smtClean="0"/>
              <a:t>07. august</a:t>
            </a:r>
            <a:r>
              <a:rPr lang="en-US" dirty="0"/>
              <a:t> - </a:t>
            </a:r>
            <a:r>
              <a:rPr lang="en-US" dirty="0" smtClean="0"/>
              <a:t>27. </a:t>
            </a:r>
            <a:r>
              <a:rPr lang="en-US" dirty="0" err="1" smtClean="0"/>
              <a:t>september</a:t>
            </a:r>
            <a:r>
              <a:rPr lang="en-US" dirty="0" smtClean="0"/>
              <a:t>, 2017</a:t>
            </a:r>
            <a:endParaRPr lang="en-US" dirty="0"/>
          </a:p>
          <a:p>
            <a:r>
              <a:rPr lang="en-US" u="sng" dirty="0" err="1" smtClean="0"/>
              <a:t>Søknadsfrist</a:t>
            </a:r>
            <a:r>
              <a:rPr lang="en-US" u="sng" dirty="0" smtClean="0"/>
              <a:t>:</a:t>
            </a:r>
            <a:r>
              <a:rPr lang="en-US" u="sng" dirty="0"/>
              <a:t> </a:t>
            </a:r>
            <a:r>
              <a:rPr lang="en-US" b="1" u="sng" dirty="0" smtClean="0"/>
              <a:t>07. </a:t>
            </a:r>
            <a:r>
              <a:rPr lang="en-US" b="1" u="sng" dirty="0" err="1" smtClean="0"/>
              <a:t>juli</a:t>
            </a:r>
            <a:r>
              <a:rPr lang="en-US" b="1" u="sng" dirty="0" smtClean="0"/>
              <a:t>, 2017</a:t>
            </a:r>
            <a:endParaRPr lang="en-US" dirty="0"/>
          </a:p>
          <a:p>
            <a:r>
              <a:rPr lang="en-US" dirty="0"/>
              <a:t>200 </a:t>
            </a:r>
            <a:r>
              <a:rPr lang="en-US" dirty="0" smtClean="0"/>
              <a:t>timer,</a:t>
            </a:r>
            <a:r>
              <a:rPr lang="en-US" dirty="0"/>
              <a:t> 10 </a:t>
            </a:r>
            <a:r>
              <a:rPr lang="en-US" dirty="0" smtClean="0"/>
              <a:t>credits</a:t>
            </a:r>
            <a:endParaRPr lang="en-US" dirty="0"/>
          </a:p>
          <a:p>
            <a:r>
              <a:rPr lang="en-US" b="1" dirty="0" err="1" smtClean="0"/>
              <a:t>Prisinformasjon</a:t>
            </a:r>
            <a:r>
              <a:rPr lang="en-US" b="1" dirty="0"/>
              <a:t>:</a:t>
            </a:r>
            <a:r>
              <a:rPr lang="en-US" dirty="0"/>
              <a:t> </a:t>
            </a:r>
            <a:r>
              <a:rPr lang="en-US" dirty="0">
                <a:hlinkClick r:id="rId3"/>
              </a:rPr>
              <a:t>https://overseas.huji.ac.il/?</a:t>
            </a:r>
            <a:r>
              <a:rPr lang="en-US" dirty="0" smtClean="0">
                <a:hlinkClick r:id="rId3"/>
              </a:rPr>
              <a:t>CategoryID=974&amp;ArticleID=6150</a:t>
            </a:r>
            <a:endParaRPr lang="en-US" dirty="0" smtClean="0"/>
          </a:p>
          <a:p>
            <a:endParaRPr lang="nb-NO" dirty="0" smtClean="0"/>
          </a:p>
          <a:p>
            <a:r>
              <a:rPr lang="nb-NO" dirty="0" smtClean="0"/>
              <a:t>Se ellers nettsiden:</a:t>
            </a:r>
          </a:p>
          <a:p>
            <a:r>
              <a:rPr lang="nb-NO" dirty="0" smtClean="0">
                <a:hlinkClick r:id="rId4"/>
              </a:rPr>
              <a:t>https</a:t>
            </a:r>
            <a:r>
              <a:rPr lang="nb-NO" dirty="0">
                <a:hlinkClick r:id="rId4"/>
              </a:rPr>
              <a:t>://</a:t>
            </a:r>
            <a:r>
              <a:rPr lang="nb-NO" dirty="0" smtClean="0">
                <a:hlinkClick r:id="rId4"/>
              </a:rPr>
              <a:t>overseas.huji.ac.il/hebrewsummer</a:t>
            </a:r>
            <a:endParaRPr lang="nb-NO" dirty="0" smtClean="0"/>
          </a:p>
          <a:p>
            <a:endParaRPr lang="nb-NO" dirty="0" smtClean="0"/>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929" r="11305"/>
          <a:stretch/>
        </p:blipFill>
        <p:spPr>
          <a:xfrm>
            <a:off x="0" y="0"/>
            <a:ext cx="9144000" cy="2215318"/>
          </a:xfrm>
          <a:prstGeom prst="rect">
            <a:avLst/>
          </a:prstGeom>
        </p:spPr>
      </p:pic>
    </p:spTree>
    <p:extLst>
      <p:ext uri="{BB962C8B-B14F-4D97-AF65-F5344CB8AC3E}">
        <p14:creationId xmlns:p14="http://schemas.microsoft.com/office/powerpoint/2010/main" val="4039233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92880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Sommerkurs (</a:t>
            </a:r>
            <a:r>
              <a:rPr kumimoji="0" lang="nb-NO" sz="2800" b="1" i="0" u="none" strike="noStrike" kern="0" cap="none" spc="0" normalizeH="0" baseline="0" noProof="0" dirty="0" err="1" smtClean="0">
                <a:ln>
                  <a:noFill/>
                </a:ln>
                <a:solidFill>
                  <a:schemeClr val="bg2"/>
                </a:solidFill>
                <a:effectLst/>
                <a:uLnTx/>
                <a:uFillTx/>
                <a:latin typeface="+mj-lt"/>
                <a:ea typeface="+mj-ea"/>
                <a:cs typeface="+mj-cs"/>
              </a:rPr>
              <a:t>ulpan</a:t>
            </a:r>
            <a:r>
              <a:rPr kumimoji="0" lang="nb-NO" sz="2800" b="1" i="0" u="none" strike="noStrike" kern="0" cap="none" spc="0" normalizeH="0" baseline="0" noProof="0" dirty="0" smtClean="0">
                <a:ln>
                  <a:noFill/>
                </a:ln>
                <a:solidFill>
                  <a:schemeClr val="bg2"/>
                </a:solidFill>
                <a:effectLst/>
                <a:uLnTx/>
                <a:uFillTx/>
                <a:latin typeface="+mj-lt"/>
                <a:ea typeface="+mj-ea"/>
                <a:cs typeface="+mj-cs"/>
              </a:rPr>
              <a:t>),</a:t>
            </a:r>
            <a:r>
              <a:rPr kumimoji="0" lang="nb-NO" sz="2800" b="1" i="0" u="none" strike="noStrike" kern="0" cap="none" spc="0" normalizeH="0" noProof="0" dirty="0" smtClean="0">
                <a:ln>
                  <a:noFill/>
                </a:ln>
                <a:solidFill>
                  <a:schemeClr val="bg2"/>
                </a:solidFill>
                <a:effectLst/>
                <a:uLnTx/>
                <a:uFillTx/>
                <a:latin typeface="+mj-lt"/>
                <a:ea typeface="+mj-ea"/>
                <a:cs typeface="+mj-cs"/>
              </a:rPr>
              <a:t> Tel Aviv:	</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539552" y="3212976"/>
            <a:ext cx="8001056" cy="223224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1" hangingPunct="1">
              <a:defRPr/>
            </a:pPr>
            <a:r>
              <a:rPr lang="nb-NO" b="1" kern="0" dirty="0" smtClean="0">
                <a:latin typeface="+mj-lt"/>
                <a:ea typeface="+mj-ea"/>
                <a:cs typeface="+mj-cs"/>
              </a:rPr>
              <a:t>Tel Aviv </a:t>
            </a:r>
            <a:r>
              <a:rPr lang="nb-NO" b="1" kern="0" dirty="0" err="1" smtClean="0">
                <a:latin typeface="+mj-lt"/>
                <a:ea typeface="+mj-ea"/>
                <a:cs typeface="+mj-cs"/>
              </a:rPr>
              <a:t>University</a:t>
            </a:r>
            <a:r>
              <a:rPr lang="nb-NO" b="1" kern="0" dirty="0" smtClean="0">
                <a:latin typeface="+mj-lt"/>
                <a:ea typeface="+mj-ea"/>
                <a:cs typeface="+mj-cs"/>
              </a:rPr>
              <a:t>, </a:t>
            </a:r>
            <a:r>
              <a:rPr lang="nb-NO" b="1" kern="0" dirty="0" err="1" smtClean="0">
                <a:latin typeface="+mj-lt"/>
                <a:ea typeface="+mj-ea"/>
                <a:cs typeface="+mj-cs"/>
              </a:rPr>
              <a:t>Hebrew</a:t>
            </a:r>
            <a:r>
              <a:rPr lang="nb-NO" b="1" kern="0" dirty="0" smtClean="0">
                <a:latin typeface="+mj-lt"/>
                <a:ea typeface="+mj-ea"/>
                <a:cs typeface="+mj-cs"/>
              </a:rPr>
              <a:t> program – Intensive </a:t>
            </a:r>
            <a:r>
              <a:rPr lang="nb-NO" b="1" kern="0" dirty="0" err="1" smtClean="0">
                <a:latin typeface="+mj-lt"/>
                <a:ea typeface="+mj-ea"/>
                <a:cs typeface="+mj-cs"/>
              </a:rPr>
              <a:t>Hebrew</a:t>
            </a:r>
            <a:r>
              <a:rPr lang="nb-NO" b="1" kern="0" dirty="0" smtClean="0">
                <a:latin typeface="+mj-lt"/>
                <a:ea typeface="+mj-ea"/>
                <a:cs typeface="+mj-cs"/>
              </a:rPr>
              <a:t> </a:t>
            </a:r>
            <a:r>
              <a:rPr lang="nb-NO" b="1" kern="0" dirty="0" err="1" smtClean="0">
                <a:latin typeface="+mj-lt"/>
                <a:ea typeface="+mj-ea"/>
                <a:cs typeface="+mj-cs"/>
              </a:rPr>
              <a:t>Ulpan</a:t>
            </a:r>
            <a:endParaRPr lang="nb-NO" b="1" kern="0" dirty="0" smtClean="0">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nb-NO" kern="0" dirty="0" smtClean="0">
                <a:latin typeface="+mj-lt"/>
                <a:ea typeface="+mj-ea"/>
                <a:cs typeface="+mj-cs"/>
              </a:rPr>
              <a:t> </a:t>
            </a:r>
            <a:r>
              <a:rPr lang="nb-NO" kern="0" dirty="0">
                <a:latin typeface="+mj-lt"/>
                <a:ea typeface="+mj-ea"/>
                <a:cs typeface="+mj-cs"/>
              </a:rPr>
              <a:t>F</a:t>
            </a:r>
            <a:r>
              <a:rPr lang="nb-NO" kern="0" dirty="0" smtClean="0">
                <a:latin typeface="+mj-lt"/>
                <a:ea typeface="+mj-ea"/>
                <a:cs typeface="+mj-cs"/>
              </a:rPr>
              <a:t>ra ca. 30. juli – 17. september</a:t>
            </a:r>
          </a:p>
          <a:p>
            <a:pPr lvl="0" eaLnBrk="1" hangingPunct="1">
              <a:buFont typeface="Arial" pitchFamily="34" charset="0"/>
              <a:buChar char="•"/>
              <a:defRPr/>
            </a:pPr>
            <a:r>
              <a:rPr kumimoji="0" lang="nb-NO" i="0" u="none" strike="noStrike" kern="0" cap="none" spc="0" normalizeH="0" baseline="0" noProof="0" dirty="0" smtClean="0">
                <a:ln>
                  <a:noFill/>
                </a:ln>
                <a:effectLst/>
                <a:uLnTx/>
                <a:uFillTx/>
                <a:latin typeface="+mj-lt"/>
                <a:ea typeface="+mj-ea"/>
                <a:cs typeface="+mj-cs"/>
              </a:rPr>
              <a:t> </a:t>
            </a:r>
            <a:r>
              <a:rPr kumimoji="0" lang="nb-NO" i="0" u="none" strike="noStrike" kern="0" cap="none" spc="0" normalizeH="0" noProof="0" dirty="0" smtClean="0">
                <a:ln>
                  <a:noFill/>
                </a:ln>
                <a:effectLst/>
                <a:uLnTx/>
                <a:uFillTx/>
                <a:latin typeface="+mj-lt"/>
                <a:ea typeface="+mj-ea"/>
                <a:cs typeface="+mj-cs"/>
              </a:rPr>
              <a:t>Skolepenger («</a:t>
            </a:r>
            <a:r>
              <a:rPr kumimoji="0" lang="nb-NO" i="0" u="none" strike="noStrike" kern="0" cap="none" spc="0" normalizeH="0" noProof="0" dirty="0" err="1" smtClean="0">
                <a:ln>
                  <a:noFill/>
                </a:ln>
                <a:effectLst/>
                <a:uLnTx/>
                <a:uFillTx/>
                <a:latin typeface="+mj-lt"/>
                <a:ea typeface="+mj-ea"/>
                <a:cs typeface="+mj-cs"/>
              </a:rPr>
              <a:t>tuition</a:t>
            </a:r>
            <a:r>
              <a:rPr kumimoji="0" lang="nb-NO" i="0" u="none" strike="noStrike" kern="0" cap="none" spc="0" normalizeH="0" noProof="0" dirty="0" smtClean="0">
                <a:ln>
                  <a:noFill/>
                </a:ln>
                <a:effectLst/>
                <a:uLnTx/>
                <a:uFillTx/>
                <a:latin typeface="+mj-lt"/>
                <a:ea typeface="+mj-ea"/>
                <a:cs typeface="+mj-cs"/>
              </a:rPr>
              <a:t> </a:t>
            </a:r>
            <a:r>
              <a:rPr kumimoji="0" lang="nb-NO" i="0" u="none" strike="noStrike" kern="0" cap="none" spc="0" normalizeH="0" noProof="0" dirty="0" err="1" smtClean="0">
                <a:ln>
                  <a:noFill/>
                </a:ln>
                <a:effectLst/>
                <a:uLnTx/>
                <a:uFillTx/>
                <a:latin typeface="+mj-lt"/>
                <a:ea typeface="+mj-ea"/>
                <a:cs typeface="+mj-cs"/>
              </a:rPr>
              <a:t>fee</a:t>
            </a:r>
            <a:r>
              <a:rPr lang="nb-NO" kern="0" dirty="0">
                <a:latin typeface="+mj-lt"/>
                <a:ea typeface="+mj-ea"/>
                <a:cs typeface="+mj-cs"/>
              </a:rPr>
              <a:t>»), se: </a:t>
            </a:r>
            <a:r>
              <a:rPr lang="nb-NO" kern="0" dirty="0">
                <a:latin typeface="+mj-lt"/>
                <a:ea typeface="+mj-ea"/>
                <a:cs typeface="+mj-cs"/>
                <a:hlinkClick r:id="rId3"/>
              </a:rPr>
              <a:t>https://</a:t>
            </a:r>
            <a:r>
              <a:rPr lang="nb-NO" kern="0" dirty="0" smtClean="0">
                <a:latin typeface="+mj-lt"/>
                <a:ea typeface="+mj-ea"/>
                <a:cs typeface="+mj-cs"/>
                <a:hlinkClick r:id="rId3"/>
              </a:rPr>
              <a:t>international.tau.ac.il/Hebrew_program_ulpan</a:t>
            </a:r>
            <a:endParaRPr lang="nb-NO" kern="0" dirty="0" smtClean="0">
              <a:latin typeface="+mj-lt"/>
              <a:ea typeface="+mj-ea"/>
              <a:cs typeface="+mj-cs"/>
            </a:endParaRPr>
          </a:p>
          <a:p>
            <a:pPr lvl="0" eaLnBrk="1" hangingPunct="1">
              <a:buFont typeface="Arial" pitchFamily="34" charset="0"/>
              <a:buChar char="•"/>
              <a:defRPr/>
            </a:pPr>
            <a:r>
              <a:rPr kumimoji="0" lang="nb-NO" i="0" u="none" strike="noStrike" kern="0" cap="none" spc="0" normalizeH="0" baseline="0" noProof="0" dirty="0" smtClean="0">
                <a:ln>
                  <a:noFill/>
                </a:ln>
                <a:effectLst/>
                <a:uLnTx/>
                <a:uFillTx/>
                <a:latin typeface="+mj-lt"/>
                <a:ea typeface="+mj-ea"/>
                <a:cs typeface="+mj-cs"/>
              </a:rPr>
              <a:t> Søknadsfrist: 15. april</a:t>
            </a:r>
          </a:p>
          <a:p>
            <a:pPr lvl="0" eaLnBrk="1" hangingPunct="1">
              <a:buFont typeface="Arial" pitchFamily="34" charset="0"/>
              <a:buChar char="•"/>
              <a:defRPr/>
            </a:pPr>
            <a:endParaRPr lang="nb-NO" kern="0" dirty="0">
              <a:latin typeface="+mj-lt"/>
              <a:ea typeface="+mj-ea"/>
              <a:cs typeface="+mj-cs"/>
            </a:endParaRPr>
          </a:p>
          <a:p>
            <a:pPr lvl="0" eaLnBrk="1" hangingPunct="1">
              <a:buFont typeface="Arial" pitchFamily="34" charset="0"/>
              <a:buChar char="•"/>
              <a:defRPr/>
            </a:pPr>
            <a:r>
              <a:rPr kumimoji="0" lang="nb-NO" i="0" u="none" strike="noStrike" kern="0" cap="none" spc="0" normalizeH="0" baseline="0" noProof="0" dirty="0" smtClean="0">
                <a:ln>
                  <a:noFill/>
                </a:ln>
                <a:effectLst/>
                <a:uLnTx/>
                <a:uFillTx/>
                <a:latin typeface="+mj-lt"/>
                <a:ea typeface="+mj-ea"/>
                <a:cs typeface="+mj-cs"/>
              </a:rPr>
              <a:t> Mulig</a:t>
            </a:r>
            <a:r>
              <a:rPr kumimoji="0" lang="nb-NO" i="0" u="none" strike="noStrike" kern="0" cap="none" spc="0" normalizeH="0" noProof="0" dirty="0" smtClean="0">
                <a:ln>
                  <a:noFill/>
                </a:ln>
                <a:effectLst/>
                <a:uLnTx/>
                <a:uFillTx/>
                <a:latin typeface="+mj-lt"/>
                <a:ea typeface="+mj-ea"/>
                <a:cs typeface="+mj-cs"/>
              </a:rPr>
              <a:t> å</a:t>
            </a:r>
            <a:r>
              <a:rPr kumimoji="0" lang="nb-NO" i="0" u="none" strike="noStrike" kern="0" cap="none" spc="0" normalizeH="0" baseline="0" noProof="0" dirty="0" smtClean="0">
                <a:ln>
                  <a:noFill/>
                </a:ln>
                <a:effectLst/>
                <a:uLnTx/>
                <a:uFillTx/>
                <a:latin typeface="+mj-lt"/>
                <a:ea typeface="+mj-ea"/>
                <a:cs typeface="+mj-cs"/>
              </a:rPr>
              <a:t> kombinere med et</a:t>
            </a:r>
            <a:r>
              <a:rPr kumimoji="0" lang="nb-NO" i="0" u="none" strike="noStrike" kern="0" cap="none" spc="0" normalizeH="0" noProof="0" dirty="0" smtClean="0">
                <a:ln>
                  <a:noFill/>
                </a:ln>
                <a:effectLst/>
                <a:uLnTx/>
                <a:uFillTx/>
                <a:latin typeface="+mj-lt"/>
                <a:ea typeface="+mj-ea"/>
                <a:cs typeface="+mj-cs"/>
              </a:rPr>
              <a:t> semesters studier i Tel Aviv</a:t>
            </a:r>
            <a:endParaRPr kumimoji="0" lang="nb-NO" i="0" u="none" strike="noStrike" kern="0" cap="none" spc="0" normalizeH="0" baseline="0" noProof="0" dirty="0" smtClean="0">
              <a:ln>
                <a:noFill/>
              </a:ln>
              <a:effectLst/>
              <a:uLnTx/>
              <a:uFillTx/>
              <a:latin typeface="+mj-lt"/>
              <a:ea typeface="+mj-ea"/>
              <a:cs typeface="+mj-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 b="39236"/>
          <a:stretch/>
        </p:blipFill>
        <p:spPr>
          <a:xfrm>
            <a:off x="0" y="0"/>
            <a:ext cx="9144000" cy="2500302"/>
          </a:xfrm>
          <a:prstGeom prst="rect">
            <a:avLst/>
          </a:prstGeom>
        </p:spPr>
      </p:pic>
    </p:spTree>
    <p:extLst>
      <p:ext uri="{BB962C8B-B14F-4D97-AF65-F5344CB8AC3E}">
        <p14:creationId xmlns:p14="http://schemas.microsoft.com/office/powerpoint/2010/main" val="960774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92880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Semesterkurs,</a:t>
            </a:r>
            <a:r>
              <a:rPr kumimoji="0" lang="nb-NO" sz="2800" b="1" i="0" u="none" strike="noStrike" kern="0" cap="none" spc="0" normalizeH="0" noProof="0" dirty="0" smtClean="0">
                <a:ln>
                  <a:noFill/>
                </a:ln>
                <a:solidFill>
                  <a:schemeClr val="bg2"/>
                </a:solidFill>
                <a:effectLst/>
                <a:uLnTx/>
                <a:uFillTx/>
                <a:latin typeface="+mj-lt"/>
                <a:ea typeface="+mj-ea"/>
                <a:cs typeface="+mj-cs"/>
              </a:rPr>
              <a:t> Haifa:	</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928662" y="3645024"/>
            <a:ext cx="8001056" cy="194421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1" hangingPunct="1">
              <a:defRPr/>
            </a:pPr>
            <a:r>
              <a:rPr lang="nb-NO" b="1" kern="0" dirty="0" smtClean="0">
                <a:latin typeface="+mj-lt"/>
                <a:ea typeface="+mj-ea"/>
                <a:cs typeface="+mj-cs"/>
              </a:rPr>
              <a:t>Haifa </a:t>
            </a:r>
            <a:r>
              <a:rPr lang="nb-NO" b="1" kern="0" dirty="0" err="1" smtClean="0">
                <a:latin typeface="+mj-lt"/>
                <a:ea typeface="+mj-ea"/>
                <a:cs typeface="+mj-cs"/>
              </a:rPr>
              <a:t>University</a:t>
            </a:r>
            <a:r>
              <a:rPr lang="nb-NO" b="1" kern="0" dirty="0" smtClean="0">
                <a:latin typeface="+mj-lt"/>
                <a:ea typeface="+mj-ea"/>
                <a:cs typeface="+mj-cs"/>
              </a:rPr>
              <a:t> – International </a:t>
            </a:r>
            <a:r>
              <a:rPr lang="nb-NO" b="1" kern="0" dirty="0" err="1" smtClean="0">
                <a:latin typeface="+mj-lt"/>
                <a:ea typeface="+mj-ea"/>
                <a:cs typeface="+mj-cs"/>
              </a:rPr>
              <a:t>school</a:t>
            </a:r>
            <a:endParaRPr lang="nb-NO" b="1" kern="0" dirty="0" smtClean="0">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nb-NO" kern="0" dirty="0" smtClean="0">
                <a:latin typeface="+mj-lt"/>
                <a:ea typeface="+mj-ea"/>
                <a:cs typeface="+mj-cs"/>
              </a:rPr>
              <a:t> Fra ca. 13. oktober – 7. januar (datoer bør sjekkes!)</a:t>
            </a: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kumimoji="0" lang="nb-NO" i="0" u="none" strike="noStrike" kern="0" cap="none" spc="0" normalizeH="0" baseline="0" noProof="0" dirty="0" smtClean="0">
                <a:ln>
                  <a:noFill/>
                </a:ln>
                <a:effectLst/>
                <a:uLnTx/>
                <a:uFillTx/>
                <a:latin typeface="+mj-lt"/>
                <a:ea typeface="+mj-ea"/>
                <a:cs typeface="+mj-cs"/>
              </a:rPr>
              <a:t> 8</a:t>
            </a:r>
            <a:r>
              <a:rPr kumimoji="0" lang="nb-NO" i="0" u="none" strike="noStrike" kern="0" cap="none" spc="0" normalizeH="0" noProof="0" dirty="0" smtClean="0">
                <a:ln>
                  <a:noFill/>
                </a:ln>
                <a:effectLst/>
                <a:uLnTx/>
                <a:uFillTx/>
                <a:latin typeface="+mj-lt"/>
                <a:ea typeface="+mj-ea"/>
                <a:cs typeface="+mj-cs"/>
              </a:rPr>
              <a:t> timer i uken</a:t>
            </a:r>
          </a:p>
          <a:p>
            <a:pPr lvl="0" eaLnBrk="1" hangingPunct="1">
              <a:buFont typeface="Arial" pitchFamily="34" charset="0"/>
              <a:buChar char="•"/>
              <a:defRPr/>
            </a:pPr>
            <a:r>
              <a:rPr kumimoji="0" lang="nb-NO" i="0" u="none" strike="noStrike" kern="0" cap="none" spc="0" normalizeH="0" noProof="0" dirty="0" smtClean="0">
                <a:ln>
                  <a:noFill/>
                </a:ln>
                <a:effectLst/>
                <a:uLnTx/>
                <a:uFillTx/>
                <a:latin typeface="+mj-lt"/>
                <a:ea typeface="+mj-ea"/>
                <a:cs typeface="+mj-cs"/>
              </a:rPr>
              <a:t> Skolepenger («</a:t>
            </a:r>
            <a:r>
              <a:rPr kumimoji="0" lang="nb-NO" i="0" u="none" strike="noStrike" kern="0" cap="none" spc="0" normalizeH="0" noProof="0" dirty="0" err="1" smtClean="0">
                <a:ln>
                  <a:noFill/>
                </a:ln>
                <a:effectLst/>
                <a:uLnTx/>
                <a:uFillTx/>
                <a:latin typeface="+mj-lt"/>
                <a:ea typeface="+mj-ea"/>
                <a:cs typeface="+mj-cs"/>
              </a:rPr>
              <a:t>tuition</a:t>
            </a:r>
            <a:r>
              <a:rPr kumimoji="0" lang="nb-NO" i="0" u="none" strike="noStrike" kern="0" cap="none" spc="0" normalizeH="0" noProof="0" dirty="0" smtClean="0">
                <a:ln>
                  <a:noFill/>
                </a:ln>
                <a:effectLst/>
                <a:uLnTx/>
                <a:uFillTx/>
                <a:latin typeface="+mj-lt"/>
                <a:ea typeface="+mj-ea"/>
                <a:cs typeface="+mj-cs"/>
              </a:rPr>
              <a:t> </a:t>
            </a:r>
            <a:r>
              <a:rPr kumimoji="0" lang="nb-NO" i="0" u="none" strike="noStrike" kern="0" cap="none" spc="0" normalizeH="0" noProof="0" dirty="0" err="1" smtClean="0">
                <a:ln>
                  <a:noFill/>
                </a:ln>
                <a:effectLst/>
                <a:uLnTx/>
                <a:uFillTx/>
                <a:latin typeface="+mj-lt"/>
                <a:ea typeface="+mj-ea"/>
                <a:cs typeface="+mj-cs"/>
              </a:rPr>
              <a:t>fee</a:t>
            </a:r>
            <a:r>
              <a:rPr kumimoji="0" lang="nb-NO" i="0" u="none" strike="noStrike" kern="0" cap="none" spc="0" normalizeH="0" noProof="0" dirty="0" smtClean="0">
                <a:ln>
                  <a:noFill/>
                </a:ln>
                <a:effectLst/>
                <a:uLnTx/>
                <a:uFillTx/>
                <a:latin typeface="+mj-lt"/>
                <a:ea typeface="+mj-ea"/>
                <a:cs typeface="+mj-cs"/>
              </a:rPr>
              <a:t>»): </a:t>
            </a:r>
            <a:r>
              <a:rPr lang="nb-NO" kern="0" dirty="0">
                <a:latin typeface="+mj-lt"/>
                <a:ea typeface="+mj-ea"/>
                <a:cs typeface="+mj-cs"/>
                <a:hlinkClick r:id="rId3"/>
              </a:rPr>
              <a:t>http://</a:t>
            </a:r>
            <a:r>
              <a:rPr lang="nb-NO" kern="0" dirty="0" smtClean="0">
                <a:latin typeface="+mj-lt"/>
                <a:ea typeface="+mj-ea"/>
                <a:cs typeface="+mj-cs"/>
                <a:hlinkClick r:id="rId3"/>
              </a:rPr>
              <a:t>overseas.haifa.ac.il/index.php/2014-03-18-13-54-11/tuition-and-fees/study-abroad-and-language-programs</a:t>
            </a:r>
            <a:endParaRPr lang="nb-NO" kern="0" dirty="0" smtClean="0">
              <a:latin typeface="+mj-lt"/>
              <a:ea typeface="+mj-ea"/>
              <a:cs typeface="+mj-cs"/>
            </a:endParaRPr>
          </a:p>
          <a:p>
            <a:pPr lvl="0" eaLnBrk="1" hangingPunct="1">
              <a:buFont typeface="Arial" pitchFamily="34" charset="0"/>
              <a:buChar char="•"/>
              <a:defRPr/>
            </a:pPr>
            <a:endParaRPr kumimoji="0" lang="nb-NO" i="0" u="none" strike="noStrike" kern="0" cap="none" spc="0" normalizeH="0" noProof="0" dirty="0" smtClean="0">
              <a:ln>
                <a:noFill/>
              </a:ln>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nb-NO" kern="0" baseline="0" dirty="0" smtClean="0">
                <a:latin typeface="+mj-lt"/>
                <a:ea typeface="+mj-ea"/>
                <a:cs typeface="+mj-cs"/>
              </a:rPr>
              <a:t> Søknadsfrist: 15. april (bør sjekkes!)</a:t>
            </a:r>
            <a:endParaRPr kumimoji="0" lang="nb-NO" i="0" u="none" strike="noStrike" kern="0" cap="none" spc="0" normalizeH="0" baseline="0" noProof="0" dirty="0" smtClean="0">
              <a:ln>
                <a:noFill/>
              </a:ln>
              <a:effectLst/>
              <a:uLnTx/>
              <a:uFillTx/>
              <a:latin typeface="+mj-lt"/>
              <a:ea typeface="+mj-ea"/>
              <a:cs typeface="+mj-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172" r="7474"/>
          <a:stretch/>
        </p:blipFill>
        <p:spPr>
          <a:xfrm>
            <a:off x="1" y="0"/>
            <a:ext cx="9144000" cy="2434893"/>
          </a:xfrm>
          <a:prstGeom prst="rect">
            <a:avLst/>
          </a:prstGeom>
        </p:spPr>
      </p:pic>
    </p:spTree>
    <p:extLst>
      <p:ext uri="{BB962C8B-B14F-4D97-AF65-F5344CB8AC3E}">
        <p14:creationId xmlns:p14="http://schemas.microsoft.com/office/powerpoint/2010/main" val="3973795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928662" y="1928802"/>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Sommerkurs,</a:t>
            </a:r>
            <a:r>
              <a:rPr kumimoji="0" lang="nb-NO" sz="2800" b="1" i="0" u="none" strike="noStrike" kern="0" cap="none" spc="0" normalizeH="0" noProof="0" dirty="0" smtClean="0">
                <a:ln>
                  <a:noFill/>
                </a:ln>
                <a:solidFill>
                  <a:schemeClr val="bg2"/>
                </a:solidFill>
                <a:effectLst/>
                <a:uLnTx/>
                <a:uFillTx/>
                <a:latin typeface="+mj-lt"/>
                <a:ea typeface="+mj-ea"/>
                <a:cs typeface="+mj-cs"/>
              </a:rPr>
              <a:t> Haifa:	</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827584" y="3284984"/>
            <a:ext cx="8208911" cy="237626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1" hangingPunct="1">
              <a:defRPr/>
            </a:pPr>
            <a:r>
              <a:rPr lang="nb-NO" b="1" kern="0" dirty="0" smtClean="0">
                <a:latin typeface="+mj-lt"/>
                <a:ea typeface="+mj-ea"/>
                <a:cs typeface="+mj-cs"/>
              </a:rPr>
              <a:t>Haifa </a:t>
            </a:r>
            <a:r>
              <a:rPr lang="nb-NO" b="1" kern="0" dirty="0" err="1" smtClean="0">
                <a:latin typeface="+mj-lt"/>
                <a:ea typeface="+mj-ea"/>
                <a:cs typeface="+mj-cs"/>
              </a:rPr>
              <a:t>University</a:t>
            </a:r>
            <a:r>
              <a:rPr lang="nb-NO" b="1" kern="0" dirty="0" smtClean="0">
                <a:latin typeface="+mj-lt"/>
                <a:ea typeface="+mj-ea"/>
                <a:cs typeface="+mj-cs"/>
              </a:rPr>
              <a:t> – International </a:t>
            </a:r>
            <a:r>
              <a:rPr lang="nb-NO" b="1" kern="0" dirty="0" err="1" smtClean="0">
                <a:latin typeface="+mj-lt"/>
                <a:ea typeface="+mj-ea"/>
                <a:cs typeface="+mj-cs"/>
              </a:rPr>
              <a:t>school</a:t>
            </a:r>
            <a:r>
              <a:rPr lang="nb-NO" b="1" kern="0" dirty="0" smtClean="0">
                <a:latin typeface="+mj-lt"/>
                <a:ea typeface="+mj-ea"/>
                <a:cs typeface="+mj-cs"/>
              </a:rPr>
              <a:t>, </a:t>
            </a:r>
            <a:r>
              <a:rPr lang="nb-NO" b="1" kern="0" dirty="0" err="1"/>
              <a:t>Session</a:t>
            </a:r>
            <a:r>
              <a:rPr lang="nb-NO" b="1" kern="0" dirty="0"/>
              <a:t> I + </a:t>
            </a:r>
            <a:r>
              <a:rPr lang="nb-NO" b="1" kern="0" dirty="0" err="1"/>
              <a:t>Session</a:t>
            </a:r>
            <a:r>
              <a:rPr lang="nb-NO" b="1" kern="0" dirty="0"/>
              <a:t> </a:t>
            </a:r>
            <a:r>
              <a:rPr lang="nb-NO" b="1" kern="0" dirty="0" smtClean="0"/>
              <a:t>II</a:t>
            </a:r>
            <a:endParaRPr lang="nb-NO" b="1" kern="0" dirty="0" smtClean="0">
              <a:latin typeface="+mj-lt"/>
              <a:ea typeface="+mj-ea"/>
              <a:cs typeface="+mj-cs"/>
            </a:endParaRPr>
          </a:p>
          <a:p>
            <a:pPr marL="342900" indent="-342900" eaLnBrk="1" hangingPunct="1">
              <a:buFont typeface="Arial" panose="020B0604020202020204" pitchFamily="34" charset="0"/>
              <a:buChar char="•"/>
              <a:defRPr/>
            </a:pPr>
            <a:r>
              <a:rPr lang="nb-NO" kern="0" dirty="0" err="1" smtClean="0">
                <a:latin typeface="+mj-lt"/>
                <a:ea typeface="+mj-ea"/>
                <a:cs typeface="+mj-cs"/>
              </a:rPr>
              <a:t>Session</a:t>
            </a:r>
            <a:r>
              <a:rPr lang="nb-NO" kern="0" dirty="0" smtClean="0">
                <a:latin typeface="+mj-lt"/>
                <a:ea typeface="+mj-ea"/>
                <a:cs typeface="+mj-cs"/>
              </a:rPr>
              <a:t> I: 3. juli – 27. juli</a:t>
            </a:r>
          </a:p>
          <a:p>
            <a:pPr marL="342900" indent="-342900" eaLnBrk="1" hangingPunct="1">
              <a:buFont typeface="Arial" panose="020B0604020202020204" pitchFamily="34" charset="0"/>
              <a:buChar char="•"/>
              <a:defRPr/>
            </a:pPr>
            <a:r>
              <a:rPr lang="nb-NO" kern="0" dirty="0" err="1" smtClean="0">
                <a:latin typeface="+mj-lt"/>
                <a:ea typeface="+mj-ea"/>
                <a:cs typeface="+mj-cs"/>
              </a:rPr>
              <a:t>Session</a:t>
            </a:r>
            <a:r>
              <a:rPr lang="nb-NO" kern="0" dirty="0" smtClean="0">
                <a:latin typeface="+mj-lt"/>
                <a:ea typeface="+mj-ea"/>
                <a:cs typeface="+mj-cs"/>
              </a:rPr>
              <a:t> II: 31. juli – 24. august</a:t>
            </a:r>
          </a:p>
          <a:p>
            <a:pPr marL="342900" indent="-342900" eaLnBrk="1" hangingPunct="1">
              <a:buFont typeface="Arial" panose="020B0604020202020204" pitchFamily="34" charset="0"/>
              <a:buChar char="•"/>
              <a:defRPr/>
            </a:pPr>
            <a:r>
              <a:rPr kumimoji="0" lang="nb-NO" i="0" u="none" strike="noStrike" kern="0" cap="none" spc="0" normalizeH="0" baseline="0" noProof="0" dirty="0" smtClean="0">
                <a:ln>
                  <a:noFill/>
                </a:ln>
                <a:effectLst/>
                <a:uLnTx/>
                <a:uFillTx/>
                <a:latin typeface="+mj-lt"/>
                <a:ea typeface="+mj-ea"/>
                <a:cs typeface="+mj-cs"/>
              </a:rPr>
              <a:t>ca. 20/25 undervisningstimer i uken </a:t>
            </a:r>
          </a:p>
          <a:p>
            <a:pPr lvl="0" eaLnBrk="1" hangingPunct="1">
              <a:buFont typeface="Arial" pitchFamily="34" charset="0"/>
              <a:buChar char="•"/>
              <a:defRPr/>
            </a:pPr>
            <a:r>
              <a:rPr kumimoji="0" lang="nb-NO" i="0" u="none" strike="noStrike" kern="0" cap="none" spc="0" normalizeH="0" baseline="0" noProof="0" dirty="0" smtClean="0">
                <a:ln>
                  <a:noFill/>
                </a:ln>
                <a:effectLst/>
                <a:uLnTx/>
                <a:uFillTx/>
                <a:latin typeface="+mj-lt"/>
                <a:ea typeface="+mj-ea"/>
                <a:cs typeface="+mj-cs"/>
              </a:rPr>
              <a:t> </a:t>
            </a:r>
            <a:r>
              <a:rPr kumimoji="0" lang="nb-NO" i="0" u="none" strike="noStrike" kern="0" cap="none" spc="0" normalizeH="0" noProof="0" dirty="0" smtClean="0">
                <a:ln>
                  <a:noFill/>
                </a:ln>
                <a:effectLst/>
                <a:uLnTx/>
                <a:uFillTx/>
                <a:latin typeface="+mj-lt"/>
                <a:ea typeface="+mj-ea"/>
                <a:cs typeface="+mj-cs"/>
              </a:rPr>
              <a:t> «</a:t>
            </a:r>
            <a:r>
              <a:rPr kumimoji="0" lang="nb-NO" i="0" u="none" strike="noStrike" kern="0" cap="none" spc="0" normalizeH="0" noProof="0" dirty="0" err="1" smtClean="0">
                <a:ln>
                  <a:noFill/>
                </a:ln>
                <a:effectLst/>
                <a:uLnTx/>
                <a:uFillTx/>
                <a:latin typeface="+mj-lt"/>
                <a:ea typeface="+mj-ea"/>
                <a:cs typeface="+mj-cs"/>
              </a:rPr>
              <a:t>tuition</a:t>
            </a:r>
            <a:r>
              <a:rPr kumimoji="0" lang="nb-NO" i="0" u="none" strike="noStrike" kern="0" cap="none" spc="0" normalizeH="0" noProof="0" dirty="0" smtClean="0">
                <a:ln>
                  <a:noFill/>
                </a:ln>
                <a:effectLst/>
                <a:uLnTx/>
                <a:uFillTx/>
                <a:latin typeface="+mj-lt"/>
                <a:ea typeface="+mj-ea"/>
                <a:cs typeface="+mj-cs"/>
              </a:rPr>
              <a:t> </a:t>
            </a:r>
            <a:r>
              <a:rPr kumimoji="0" lang="nb-NO" i="0" u="none" strike="noStrike" kern="0" cap="none" spc="0" normalizeH="0" noProof="0" dirty="0" err="1" smtClean="0">
                <a:ln>
                  <a:noFill/>
                </a:ln>
                <a:effectLst/>
                <a:uLnTx/>
                <a:uFillTx/>
                <a:latin typeface="+mj-lt"/>
                <a:ea typeface="+mj-ea"/>
                <a:cs typeface="+mj-cs"/>
              </a:rPr>
              <a:t>fee</a:t>
            </a:r>
            <a:r>
              <a:rPr lang="nb-NO" kern="0" dirty="0">
                <a:latin typeface="+mj-lt"/>
                <a:ea typeface="+mj-ea"/>
                <a:cs typeface="+mj-cs"/>
              </a:rPr>
              <a:t>», se: </a:t>
            </a:r>
            <a:r>
              <a:rPr lang="nb-NO" kern="0" dirty="0">
                <a:latin typeface="+mj-lt"/>
                <a:ea typeface="+mj-ea"/>
                <a:cs typeface="+mj-cs"/>
                <a:hlinkClick r:id="rId3"/>
              </a:rPr>
              <a:t>http://</a:t>
            </a:r>
            <a:r>
              <a:rPr lang="nb-NO" kern="0" dirty="0" smtClean="0">
                <a:latin typeface="+mj-lt"/>
                <a:ea typeface="+mj-ea"/>
                <a:cs typeface="+mj-cs"/>
                <a:hlinkClick r:id="rId3"/>
              </a:rPr>
              <a:t>overseas.haifa.ac.il/index.php/2014-03-18-13-54-11/tuition-and-fees/study-abroad-and-language-programs</a:t>
            </a:r>
            <a:endParaRPr lang="nb-NO" kern="0" dirty="0" smtClean="0">
              <a:latin typeface="+mj-lt"/>
              <a:ea typeface="+mj-ea"/>
              <a:cs typeface="+mj-cs"/>
            </a:endParaRPr>
          </a:p>
          <a:p>
            <a:pPr lvl="0" eaLnBrk="1" hangingPunct="1">
              <a:defRPr/>
            </a:pPr>
            <a:endParaRPr lang="nb-NO" kern="0" dirty="0">
              <a:latin typeface="+mj-lt"/>
              <a:ea typeface="+mj-ea"/>
              <a:cs typeface="+mj-cs"/>
            </a:endParaRPr>
          </a:p>
          <a:p>
            <a:pPr lvl="0" eaLnBrk="1" hangingPunct="1">
              <a:buFont typeface="Arial" pitchFamily="34" charset="0"/>
              <a:buChar char="•"/>
              <a:defRPr/>
            </a:pPr>
            <a:r>
              <a:rPr lang="nb-NO" kern="0" dirty="0" smtClean="0">
                <a:latin typeface="+mj-lt"/>
                <a:ea typeface="+mj-ea"/>
                <a:cs typeface="+mj-cs"/>
              </a:rPr>
              <a:t>    </a:t>
            </a:r>
            <a:r>
              <a:rPr lang="nb-NO" kern="0" baseline="0" dirty="0" smtClean="0">
                <a:latin typeface="+mj-lt"/>
                <a:ea typeface="+mj-ea"/>
                <a:cs typeface="+mj-cs"/>
              </a:rPr>
              <a:t>Søknadsfrist: 1.</a:t>
            </a:r>
            <a:r>
              <a:rPr lang="nb-NO" kern="0" dirty="0" smtClean="0">
                <a:latin typeface="+mj-lt"/>
                <a:ea typeface="+mj-ea"/>
                <a:cs typeface="+mj-cs"/>
              </a:rPr>
              <a:t> mai (</a:t>
            </a:r>
            <a:r>
              <a:rPr lang="nb-NO" kern="0" dirty="0" err="1" smtClean="0">
                <a:latin typeface="+mj-lt"/>
                <a:ea typeface="+mj-ea"/>
                <a:cs typeface="+mj-cs"/>
              </a:rPr>
              <a:t>session</a:t>
            </a:r>
            <a:r>
              <a:rPr lang="nb-NO" kern="0" dirty="0" smtClean="0">
                <a:latin typeface="+mj-lt"/>
                <a:ea typeface="+mj-ea"/>
                <a:cs typeface="+mj-cs"/>
              </a:rPr>
              <a:t> I), 15. mai (</a:t>
            </a:r>
            <a:r>
              <a:rPr lang="nb-NO" kern="0" dirty="0" err="1" smtClean="0">
                <a:latin typeface="+mj-lt"/>
                <a:ea typeface="+mj-ea"/>
                <a:cs typeface="+mj-cs"/>
              </a:rPr>
              <a:t>session</a:t>
            </a:r>
            <a:r>
              <a:rPr lang="nb-NO" kern="0" dirty="0" smtClean="0">
                <a:latin typeface="+mj-lt"/>
                <a:ea typeface="+mj-ea"/>
                <a:cs typeface="+mj-cs"/>
              </a:rPr>
              <a:t> II) (bør sjekkes!)</a:t>
            </a:r>
            <a:endParaRPr kumimoji="0" lang="nb-NO" i="0" u="none" strike="noStrike" kern="0" cap="none" spc="0" normalizeH="0" baseline="0" noProof="0" dirty="0" smtClean="0">
              <a:ln>
                <a:noFill/>
              </a:ln>
              <a:effectLst/>
              <a:uLnTx/>
              <a:uFillTx/>
              <a:latin typeface="+mj-lt"/>
              <a:ea typeface="+mj-ea"/>
              <a:cs typeface="+mj-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172" r="7474"/>
          <a:stretch/>
        </p:blipFill>
        <p:spPr>
          <a:xfrm>
            <a:off x="1" y="0"/>
            <a:ext cx="9144000" cy="2434893"/>
          </a:xfrm>
          <a:prstGeom prst="rect">
            <a:avLst/>
          </a:prstGeom>
        </p:spPr>
      </p:pic>
    </p:spTree>
    <p:extLst>
      <p:ext uri="{BB962C8B-B14F-4D97-AF65-F5344CB8AC3E}">
        <p14:creationId xmlns:p14="http://schemas.microsoft.com/office/powerpoint/2010/main" val="1816827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389008" y="1666413"/>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1" i="0" u="none" strike="noStrike" kern="0" cap="none" spc="0" normalizeH="0" baseline="0" noProof="0" dirty="0" smtClean="0">
                <a:ln>
                  <a:noFill/>
                </a:ln>
                <a:solidFill>
                  <a:schemeClr val="bg2"/>
                </a:solidFill>
                <a:effectLst/>
                <a:uLnTx/>
                <a:uFillTx/>
                <a:latin typeface="+mj-lt"/>
                <a:ea typeface="+mj-ea"/>
                <a:cs typeface="+mj-cs"/>
              </a:rPr>
              <a:t>Forberedelser</a:t>
            </a:r>
            <a:endParaRPr kumimoji="0" lang="nb-NO" sz="2800" b="1" i="0" u="none" strike="noStrike" kern="0" cap="none" spc="0" normalizeH="0" baseline="0" noProof="0" dirty="0">
              <a:ln>
                <a:noFill/>
              </a:ln>
              <a:solidFill>
                <a:schemeClr val="bg2"/>
              </a:solidFill>
              <a:effectLst/>
              <a:uLnTx/>
              <a:uFillTx/>
              <a:latin typeface="+mj-lt"/>
              <a:ea typeface="+mj-ea"/>
              <a:cs typeface="+mj-cs"/>
            </a:endParaRPr>
          </a:p>
        </p:txBody>
      </p:sp>
      <p:sp>
        <p:nvSpPr>
          <p:cNvPr id="10" name="Title 1"/>
          <p:cNvSpPr txBox="1">
            <a:spLocks/>
          </p:cNvSpPr>
          <p:nvPr/>
        </p:nvSpPr>
        <p:spPr bwMode="auto">
          <a:xfrm>
            <a:off x="1084152" y="3356992"/>
            <a:ext cx="8001056" cy="28060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nb-NO" b="1" i="0" u="none" strike="noStrike" kern="0" cap="none" spc="0" normalizeH="0" baseline="0" noProof="0" dirty="0" smtClean="0">
              <a:ln>
                <a:noFill/>
              </a:ln>
              <a:effectLst/>
              <a:uLnTx/>
              <a:uFillTx/>
              <a:latin typeface="+mj-lt"/>
              <a:ea typeface="+mj-ea"/>
              <a:cs typeface="+mj-cs"/>
            </a:endParaRPr>
          </a:p>
          <a:p>
            <a:pPr marL="0" marR="0" lvl="0" indent="0" defTabSz="914400" rtl="0" eaLnBrk="1" fontAlgn="base" latinLnBrk="0" hangingPunct="1">
              <a:lnSpc>
                <a:spcPct val="100000"/>
              </a:lnSpc>
              <a:spcBef>
                <a:spcPct val="0"/>
              </a:spcBef>
              <a:spcAft>
                <a:spcPct val="0"/>
              </a:spcAft>
              <a:buClrTx/>
              <a:buSzTx/>
              <a:tabLst/>
              <a:defRPr/>
            </a:pPr>
            <a:r>
              <a:rPr kumimoji="0" lang="nb-NO" b="1" i="0" u="none" strike="noStrike" kern="0" cap="none" spc="0" normalizeH="0" baseline="0" noProof="0" dirty="0" smtClean="0">
                <a:ln>
                  <a:noFill/>
                </a:ln>
                <a:effectLst/>
                <a:uLnTx/>
                <a:uFillTx/>
                <a:latin typeface="+mj-lt"/>
                <a:ea typeface="+mj-ea"/>
                <a:cs typeface="+mj-cs"/>
              </a:rPr>
              <a:t>Søknad til IKOS</a:t>
            </a:r>
          </a:p>
          <a:p>
            <a:pPr marL="0" marR="0" lvl="0" indent="0" defTabSz="914400" rtl="0" eaLnBrk="1" fontAlgn="base" latinLnBrk="0" hangingPunct="1">
              <a:lnSpc>
                <a:spcPct val="100000"/>
              </a:lnSpc>
              <a:spcBef>
                <a:spcPct val="0"/>
              </a:spcBef>
              <a:spcAft>
                <a:spcPct val="0"/>
              </a:spcAft>
              <a:buClrTx/>
              <a:buSzTx/>
              <a:tabLst/>
              <a:defRPr/>
            </a:pPr>
            <a:endParaRPr kumimoji="0" lang="nb-NO" sz="800" b="1" i="0" u="none" strike="noStrike" kern="0" cap="none" spc="0" normalizeH="0" baseline="0" noProof="0" dirty="0" smtClean="0">
              <a:ln>
                <a:noFill/>
              </a:ln>
              <a:effectLst/>
              <a:uLnTx/>
              <a:uFillTx/>
              <a:latin typeface="+mj-lt"/>
              <a:ea typeface="+mj-ea"/>
              <a:cs typeface="+mj-cs"/>
            </a:endParaRPr>
          </a:p>
          <a:p>
            <a:pPr lvl="1" eaLnBrk="1" hangingPunct="1">
              <a:buFont typeface="Arial" pitchFamily="34" charset="0"/>
              <a:buChar char="•"/>
            </a:pPr>
            <a:r>
              <a:rPr kumimoji="0" lang="nb-NO" i="0" strike="noStrike" kern="0" cap="none" spc="0" normalizeH="0" baseline="0" noProof="0" dirty="0" smtClean="0">
                <a:ln>
                  <a:noFill/>
                </a:ln>
                <a:effectLst/>
                <a:uLnTx/>
                <a:uFillTx/>
                <a:latin typeface="+mj-lt"/>
                <a:ea typeface="+mj-ea"/>
                <a:cs typeface="+mj-cs"/>
              </a:rPr>
              <a:t> Søknad til studiekonsulent for Midtøsten-studier</a:t>
            </a:r>
            <a:r>
              <a:rPr kumimoji="0" lang="nb-NO" i="0" strike="noStrike" kern="0" cap="none" spc="0" normalizeH="0" noProof="0" dirty="0" smtClean="0">
                <a:ln>
                  <a:noFill/>
                </a:ln>
                <a:effectLst/>
                <a:uLnTx/>
                <a:uFillTx/>
                <a:latin typeface="+mj-lt"/>
                <a:ea typeface="+mj-ea"/>
                <a:cs typeface="+mj-cs"/>
              </a:rPr>
              <a:t> </a:t>
            </a:r>
            <a:r>
              <a:rPr kumimoji="0" lang="nb-NO" i="0" strike="noStrike" kern="0" cap="none" spc="0" normalizeH="0" baseline="0" noProof="0" dirty="0" smtClean="0">
                <a:ln>
                  <a:noFill/>
                </a:ln>
                <a:effectLst/>
                <a:uLnTx/>
                <a:uFillTx/>
                <a:latin typeface="+mj-lt"/>
                <a:ea typeface="+mj-ea"/>
                <a:cs typeface="+mj-cs"/>
              </a:rPr>
              <a:t>innen </a:t>
            </a:r>
            <a:r>
              <a:rPr lang="nb-NO" kern="0" noProof="0" dirty="0">
                <a:latin typeface="+mj-lt"/>
                <a:ea typeface="+mj-ea"/>
                <a:cs typeface="+mj-cs"/>
              </a:rPr>
              <a:t>7</a:t>
            </a:r>
            <a:r>
              <a:rPr lang="nb-NO" kern="0" dirty="0" smtClean="0">
                <a:latin typeface="+mj-lt"/>
                <a:ea typeface="+mj-ea"/>
                <a:cs typeface="+mj-cs"/>
              </a:rPr>
              <a:t>. april </a:t>
            </a:r>
            <a:r>
              <a:rPr kumimoji="0" lang="nb-NO" i="0" strike="noStrike" kern="0" cap="none" spc="0" normalizeH="0" baseline="0" noProof="0" dirty="0" smtClean="0">
                <a:ln>
                  <a:noFill/>
                </a:ln>
                <a:effectLst/>
                <a:uLnTx/>
                <a:uFillTx/>
                <a:latin typeface="+mj-lt"/>
                <a:ea typeface="+mj-ea"/>
                <a:cs typeface="+mj-cs"/>
              </a:rPr>
              <a:t>2017 (nettskjemasøknad </a:t>
            </a:r>
            <a:r>
              <a:rPr kumimoji="0" lang="nb-NO" i="0" strike="noStrike" kern="0" cap="none" spc="0" normalizeH="0" baseline="0" noProof="0" smtClean="0">
                <a:ln>
                  <a:noFill/>
                </a:ln>
                <a:effectLst/>
                <a:uLnTx/>
                <a:uFillTx/>
                <a:latin typeface="+mj-lt"/>
                <a:ea typeface="+mj-ea"/>
                <a:cs typeface="+mj-cs"/>
              </a:rPr>
              <a:t>med invitasjon kommer)</a:t>
            </a:r>
            <a:endParaRPr kumimoji="0" lang="nb-NO" i="0" strike="noStrike" kern="0" cap="none" spc="0" normalizeH="0" baseline="0" noProof="0" dirty="0" smtClean="0">
              <a:ln>
                <a:noFill/>
              </a:ln>
              <a:effectLst/>
              <a:uLnTx/>
              <a:uFillTx/>
              <a:latin typeface="+mj-lt"/>
              <a:ea typeface="+mj-ea"/>
              <a:cs typeface="+mj-cs"/>
            </a:endParaRPr>
          </a:p>
          <a:p>
            <a:pPr lvl="1" eaLnBrk="1" hangingPunct="1">
              <a:buFont typeface="Arial" pitchFamily="34" charset="0"/>
              <a:buChar char="•"/>
            </a:pPr>
            <a:r>
              <a:rPr lang="nb-NO" u="none" kern="0" dirty="0" smtClean="0">
                <a:latin typeface="+mj-lt"/>
                <a:ea typeface="+mj-ea"/>
                <a:cs typeface="+mj-cs"/>
              </a:rPr>
              <a:t> </a:t>
            </a:r>
            <a:r>
              <a:rPr lang="nb-NO" kern="0" dirty="0" smtClean="0">
                <a:latin typeface="+mj-lt"/>
                <a:ea typeface="+mj-ea"/>
                <a:cs typeface="+mj-cs"/>
              </a:rPr>
              <a:t>Dere får tilsendt elektronisk opplysningsskjema for opphold i utlandet – </a:t>
            </a:r>
            <a:r>
              <a:rPr lang="nb-NO" b="1" kern="0" dirty="0" smtClean="0">
                <a:latin typeface="+mj-lt"/>
                <a:ea typeface="+mj-ea"/>
                <a:cs typeface="+mj-cs"/>
              </a:rPr>
              <a:t>MÅ</a:t>
            </a:r>
            <a:r>
              <a:rPr lang="nb-NO" kern="0" dirty="0" smtClean="0">
                <a:latin typeface="+mj-lt"/>
                <a:ea typeface="+mj-ea"/>
                <a:cs typeface="+mj-cs"/>
              </a:rPr>
              <a:t> fylles ut for å bli registrert som utvekslingsperson! </a:t>
            </a:r>
          </a:p>
          <a:p>
            <a:pPr lvl="1" eaLnBrk="1" hangingPunct="1">
              <a:buFont typeface="Arial" pitchFamily="34" charset="0"/>
              <a:buChar char="•"/>
            </a:pPr>
            <a:r>
              <a:rPr kumimoji="0" lang="nb-NO" i="0" u="none" strike="noStrike" kern="0" cap="none" spc="0" normalizeH="0" noProof="0" dirty="0" smtClean="0">
                <a:ln>
                  <a:noFill/>
                </a:ln>
                <a:effectLst/>
                <a:uLnTx/>
                <a:uFillTx/>
                <a:latin typeface="+mj-lt"/>
                <a:ea typeface="+mj-ea"/>
                <a:cs typeface="+mj-cs"/>
              </a:rPr>
              <a:t> De som trenger det får tilsendt brev fra IKOS </a:t>
            </a:r>
            <a:r>
              <a:rPr lang="nb-NO" kern="0" dirty="0" smtClean="0">
                <a:latin typeface="+mj-lt"/>
                <a:ea typeface="+mj-ea"/>
                <a:cs typeface="+mj-cs"/>
              </a:rPr>
              <a:t>rundt </a:t>
            </a:r>
            <a:r>
              <a:rPr kumimoji="0" lang="nb-NO" i="0" u="none" strike="noStrike" kern="0" cap="none" spc="0" normalizeH="0" noProof="0" dirty="0" smtClean="0">
                <a:ln>
                  <a:noFill/>
                </a:ln>
                <a:effectLst/>
                <a:uLnTx/>
                <a:uFillTx/>
                <a:latin typeface="+mj-lt"/>
                <a:ea typeface="+mj-ea"/>
                <a:cs typeface="+mj-cs"/>
              </a:rPr>
              <a:t>midten av juni (som kan videresendes til Lånekassen)</a:t>
            </a:r>
          </a:p>
          <a:p>
            <a:pPr lvl="1" eaLnBrk="1" hangingPunct="1">
              <a:buFont typeface="Arial" pitchFamily="34" charset="0"/>
              <a:buChar char="•"/>
            </a:pPr>
            <a:r>
              <a:rPr lang="nb-NO" kern="0" dirty="0" smtClean="0">
                <a:latin typeface="+mj-lt"/>
                <a:ea typeface="+mj-ea"/>
                <a:cs typeface="+mj-cs"/>
              </a:rPr>
              <a:t> NB! Studenten </a:t>
            </a:r>
            <a:r>
              <a:rPr lang="nb-NO" b="1" kern="0" dirty="0" smtClean="0">
                <a:latin typeface="+mj-lt"/>
                <a:ea typeface="+mj-ea"/>
                <a:cs typeface="+mj-cs"/>
              </a:rPr>
              <a:t>må</a:t>
            </a:r>
            <a:r>
              <a:rPr lang="nb-NO" kern="0" dirty="0" smtClean="0">
                <a:latin typeface="+mj-lt"/>
                <a:ea typeface="+mj-ea"/>
                <a:cs typeface="+mj-cs"/>
              </a:rPr>
              <a:t> ha bestått eksamen i HEB1120 før semesterstart. Semesteravgift for høsten må også betales ved UiO.</a:t>
            </a:r>
            <a:endParaRPr kumimoji="0" lang="nb-NO" i="0" u="none" strike="noStrike" kern="0" cap="none" spc="0" normalizeH="0" noProof="0" dirty="0" smtClean="0">
              <a:ln>
                <a:noFill/>
              </a:ln>
              <a:effectLst/>
              <a:uLnTx/>
              <a:uFillTx/>
              <a:latin typeface="+mj-lt"/>
              <a:ea typeface="+mj-ea"/>
              <a:cs typeface="+mj-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4" r="10116"/>
          <a:stretch/>
        </p:blipFill>
        <p:spPr>
          <a:xfrm>
            <a:off x="0" y="0"/>
            <a:ext cx="9144000" cy="223791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hf-ikos-5 (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hf-ikos-5 (1)</Template>
  <TotalTime>2599</TotalTime>
  <Words>655</Words>
  <Application>Microsoft Office PowerPoint</Application>
  <PresentationFormat>Skjermfremvisning (4:3)</PresentationFormat>
  <Paragraphs>99</Paragraphs>
  <Slides>14</Slides>
  <Notes>0</Notes>
  <HiddenSlides>0</HiddenSlides>
  <MMClips>0</MMClips>
  <ScaleCrop>false</ScaleCrop>
  <HeadingPairs>
    <vt:vector size="4" baseType="variant">
      <vt:variant>
        <vt:lpstr>Tema</vt:lpstr>
      </vt:variant>
      <vt:variant>
        <vt:i4>1</vt:i4>
      </vt:variant>
      <vt:variant>
        <vt:lpstr>Lysbildetitler</vt:lpstr>
      </vt:variant>
      <vt:variant>
        <vt:i4>14</vt:i4>
      </vt:variant>
    </vt:vector>
  </HeadingPairs>
  <TitlesOfParts>
    <vt:vector size="15" baseType="lpstr">
      <vt:lpstr>hf-ikos-5 (1)</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God planlegging og god tur!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hanschristoffer</dc:creator>
  <cp:lastModifiedBy>Ellen Hellebostad Toft</cp:lastModifiedBy>
  <cp:revision>107</cp:revision>
  <cp:lastPrinted>2017-03-06T10:45:18Z</cp:lastPrinted>
  <dcterms:created xsi:type="dcterms:W3CDTF">2011-06-19T14:20:22Z</dcterms:created>
  <dcterms:modified xsi:type="dcterms:W3CDTF">2017-03-06T11:38:36Z</dcterms:modified>
</cp:coreProperties>
</file>